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4" r:id="rId1"/>
    <p:sldMasterId id="2147483918" r:id="rId2"/>
    <p:sldMasterId id="2147483947" r:id="rId3"/>
  </p:sldMasterIdLst>
  <p:notesMasterIdLst>
    <p:notesMasterId r:id="rId37"/>
  </p:notesMasterIdLst>
  <p:handoutMasterIdLst>
    <p:handoutMasterId r:id="rId38"/>
  </p:handoutMasterIdLst>
  <p:sldIdLst>
    <p:sldId id="341" r:id="rId4"/>
    <p:sldId id="319" r:id="rId5"/>
    <p:sldId id="392" r:id="rId6"/>
    <p:sldId id="1922" r:id="rId7"/>
    <p:sldId id="264" r:id="rId8"/>
    <p:sldId id="406" r:id="rId9"/>
    <p:sldId id="422" r:id="rId10"/>
    <p:sldId id="413" r:id="rId11"/>
    <p:sldId id="405" r:id="rId12"/>
    <p:sldId id="1686" r:id="rId13"/>
    <p:sldId id="318" r:id="rId14"/>
    <p:sldId id="287" r:id="rId15"/>
    <p:sldId id="1707" r:id="rId16"/>
    <p:sldId id="473" r:id="rId17"/>
    <p:sldId id="1705" r:id="rId18"/>
    <p:sldId id="1706" r:id="rId19"/>
    <p:sldId id="310" r:id="rId20"/>
    <p:sldId id="1708" r:id="rId21"/>
    <p:sldId id="1689" r:id="rId22"/>
    <p:sldId id="484" r:id="rId23"/>
    <p:sldId id="1693" r:id="rId24"/>
    <p:sldId id="1695" r:id="rId25"/>
    <p:sldId id="1696" r:id="rId26"/>
    <p:sldId id="1694" r:id="rId27"/>
    <p:sldId id="1709" r:id="rId28"/>
    <p:sldId id="270" r:id="rId29"/>
    <p:sldId id="1710" r:id="rId30"/>
    <p:sldId id="1711" r:id="rId31"/>
    <p:sldId id="1687" r:id="rId32"/>
    <p:sldId id="1688" r:id="rId33"/>
    <p:sldId id="1712" r:id="rId34"/>
    <p:sldId id="1703" r:id="rId35"/>
    <p:sldId id="1714" r:id="rId36"/>
  </p:sldIdLst>
  <p:sldSz cx="9144000" cy="5143500" type="screen16x9"/>
  <p:notesSz cx="7315200" cy="96012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 id="2" name="Microsoft Office User" initials="Office [2]" lastIdx="1" clrIdx="1"/>
  <p:cmAuthor id="3" name="Microsoft Office User" initials="Office [3]" lastIdx="1" clrIdx="2"/>
  <p:cmAuthor id="4" name="Microsoft Office User" initials="Office [4]" lastIdx="1" clrIdx="3"/>
  <p:cmAuthor id="5" name="Microsoft Office User" initials="Office [5]" lastIdx="1" clrIdx="4"/>
  <p:cmAuthor id="6" name="Microsoft Office User" initials="Office [6]" lastIdx="1" clrIdx="5"/>
  <p:cmAuthor id="7" name="Microsoft Office User" initials="Office [7]" lastIdx="1" clrIdx="6"/>
  <p:cmAuthor id="8" name="Microsoft Office User" initials="Office [8]" lastIdx="1" clrIdx="7"/>
  <p:cmAuthor id="9" name="Microsoft Office User" initials="Office [9]" lastIdx="1" clrIdx="8"/>
  <p:cmAuthor id="10" name="Microsoft Office User" initials="Office [10]" lastIdx="1" clrIdx="9"/>
  <p:cmAuthor id="11" name="Microsoft Office User" initials="Office [11]" lastIdx="1" clrIdx="10"/>
  <p:cmAuthor id="12" name="Microsoft Office User" initials="Office [12]" lastIdx="1" clrIdx="11"/>
  <p:cmAuthor id="13" name="Microsoft Office User" initials="Office [13]" lastIdx="1" clrIdx="12"/>
  <p:cmAuthor id="14" name="Microsoft Office User" initials="Office [14]" lastIdx="1" clrIdx="13"/>
  <p:cmAuthor id="15" name="Microsoft Office User" initials="Office [15]" lastIdx="1" clrIdx="14"/>
  <p:cmAuthor id="16" name="Microsoft Office User" initials="Office [16]" lastIdx="1" clrIdx="15"/>
  <p:cmAuthor id="17" name="Microsoft Office User" initials="Office [17]" lastIdx="1" clrIdx="16"/>
  <p:cmAuthor id="18" name="Microsoft Office User" initials="Office [18]" lastIdx="1" clrIdx="17"/>
  <p:cmAuthor id="19" name="Microsoft Office User" initials="Office [19]" lastIdx="1" clrIdx="18"/>
  <p:cmAuthor id="20" name="HAYTER, Arabella" initials="HA" lastIdx="3" clrIdx="19">
    <p:extLst>
      <p:ext uri="{19B8F6BF-5375-455C-9EA6-DF929625EA0E}">
        <p15:presenceInfo xmlns:p15="http://schemas.microsoft.com/office/powerpoint/2012/main" userId="S-1-5-21-1446143339-2250552318-1255726049-176098" providerId="AD"/>
      </p:ext>
    </p:extLst>
  </p:cmAuthor>
  <p:cmAuthor id="21" name="Patrick, Molly (CDC/DDID/NCEZID/DHQP)" initials="PM(" lastIdx="14" clrIdx="20">
    <p:extLst>
      <p:ext uri="{19B8F6BF-5375-455C-9EA6-DF929625EA0E}">
        <p15:presenceInfo xmlns:p15="http://schemas.microsoft.com/office/powerpoint/2012/main" userId="S::vej7@cdc.gov::44e90c9f-1524-4539-a038-c110ccf46cc6" providerId="AD"/>
      </p:ext>
    </p:extLst>
  </p:cmAuthor>
  <p:cmAuthor id="22" name="Jose Gesti" initials="JG" lastIdx="33" clrIdx="21">
    <p:extLst>
      <p:ext uri="{19B8F6BF-5375-455C-9EA6-DF929625EA0E}">
        <p15:presenceInfo xmlns:p15="http://schemas.microsoft.com/office/powerpoint/2012/main" userId="Jose Gest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00"/>
    <a:srgbClr val="1D1D1D"/>
    <a:srgbClr val="005DAB"/>
    <a:srgbClr val="5A5A5A"/>
    <a:srgbClr val="E25423"/>
    <a:srgbClr val="006A71"/>
    <a:srgbClr val="8D8B00"/>
    <a:srgbClr val="56A0D3"/>
    <a:srgbClr val="8800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00" autoAdjust="0"/>
    <p:restoredTop sz="61166" autoAdjust="0"/>
  </p:normalViewPr>
  <p:slideViewPr>
    <p:cSldViewPr snapToGrid="0">
      <p:cViewPr varScale="1">
        <p:scale>
          <a:sx n="90" d="100"/>
          <a:sy n="90" d="100"/>
        </p:scale>
        <p:origin x="1506" y="7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showGuides="1">
      <p:cViewPr varScale="1">
        <p:scale>
          <a:sx n="49" d="100"/>
          <a:sy n="49" d="100"/>
        </p:scale>
        <p:origin x="2832"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CCD9D4F3-1CB6-4E57-BC6A-8FDD6DF1AC39}" type="datetimeFigureOut">
              <a:rPr lang="en-US" smtClean="0"/>
              <a:t>23-Nov-20</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A352C7E1-5E17-4B76-93F9-C135FF019537}" type="slidenum">
              <a:rPr lang="en-US" smtClean="0"/>
              <a:t>‹#›</a:t>
            </a:fld>
            <a:endParaRPr lang="en-US"/>
          </a:p>
        </p:txBody>
      </p:sp>
    </p:spTree>
    <p:extLst>
      <p:ext uri="{BB962C8B-B14F-4D97-AF65-F5344CB8AC3E}">
        <p14:creationId xmlns:p14="http://schemas.microsoft.com/office/powerpoint/2010/main" val="15788258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33C03299-4BB1-4AD2-828F-715F084383AD}" type="datetimeFigureOut">
              <a:rPr lang="en-US"/>
              <a:pPr>
                <a:defRPr/>
              </a:pPr>
              <a:t>23-Nov-20</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EB38CAEC-4554-485B-9189-C45C7447A404}" type="slidenum">
              <a:rPr lang="en-US"/>
              <a:pPr>
                <a:defRPr/>
              </a:pPr>
              <a:t>‹#›</a:t>
            </a:fld>
            <a:endParaRPr lang="en-US"/>
          </a:p>
        </p:txBody>
      </p:sp>
    </p:spTree>
    <p:extLst>
      <p:ext uri="{BB962C8B-B14F-4D97-AF65-F5344CB8AC3E}">
        <p14:creationId xmlns:p14="http://schemas.microsoft.com/office/powerpoint/2010/main" val="150358385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undp.org/climatechange/adapt/apf.html"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Arial" charset="0"/>
              </a:rPr>
              <a:t>World Health Organization</a:t>
            </a:r>
          </a:p>
        </p:txBody>
      </p:sp>
      <p:sp>
        <p:nvSpPr>
          <p:cNvPr id="5" name="Rectangle 3"/>
          <p:cNvSpPr>
            <a:spLocks noGrp="1" noChangeArrowheads="1"/>
          </p:cNvSpPr>
          <p:nvPr>
            <p:ph type="dt" idx="1"/>
          </p:nvPr>
        </p:nvSpPr>
        <p:spPr>
          <a:ln/>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57555ECC-7A06-4FBD-B987-389D5FE2E642}" type="datetime3">
              <a:rPr kumimoji="0" lang="en-GB" sz="12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23 November, 2020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7" name="Rectangle 7"/>
          <p:cNvSpPr>
            <a:spLocks noGrp="1" noChangeArrowheads="1"/>
          </p:cNvSpPr>
          <p:nvPr>
            <p:ph type="sldNum" sz="quarter" idx="5"/>
          </p:nvPr>
        </p:nvSpPr>
        <p:spPr>
          <a:ln/>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74A14E21-5CB3-43F7-80BA-7C43F2980D02}" type="slidenum">
              <a:rPr kumimoji="0" lang="en-GB" sz="12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1</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248834" name="Rectangle 2"/>
          <p:cNvSpPr>
            <a:spLocks noGrp="1" noRot="1" noChangeAspect="1" noChangeArrowheads="1" noTextEdit="1"/>
          </p:cNvSpPr>
          <p:nvPr>
            <p:ph type="sldImg"/>
          </p:nvPr>
        </p:nvSpPr>
        <p:spPr>
          <a:xfrm>
            <a:off x="685800" y="1143000"/>
            <a:ext cx="5486400" cy="3086100"/>
          </a:xfrm>
          <a:ln/>
        </p:spPr>
      </p:sp>
      <p:sp>
        <p:nvSpPr>
          <p:cNvPr id="248835" name="Rectangle 3"/>
          <p:cNvSpPr>
            <a:spLocks noGrp="1" noChangeArrowheads="1"/>
          </p:cNvSpPr>
          <p:nvPr>
            <p:ph type="body" idx="1"/>
          </p:nvPr>
        </p:nvSpPr>
        <p:spPr/>
        <p:txBody>
          <a:bodyPr/>
          <a:lstStyle/>
          <a:p>
            <a:pPr algn="l" rtl="0"/>
            <a:endParaRPr lang="en-US"/>
          </a:p>
        </p:txBody>
      </p:sp>
    </p:spTree>
    <p:extLst>
      <p:ext uri="{BB962C8B-B14F-4D97-AF65-F5344CB8AC3E}">
        <p14:creationId xmlns:p14="http://schemas.microsoft.com/office/powerpoint/2010/main" val="36284410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g7194e0b8e5_0_129:notes"/>
          <p:cNvSpPr txBox="1">
            <a:spLocks noGrp="1"/>
          </p:cNvSpPr>
          <p:nvPr>
            <p:ph type="body" idx="1"/>
          </p:nvPr>
        </p:nvSpPr>
        <p:spPr>
          <a:xfrm>
            <a:off x="731520" y="4620579"/>
            <a:ext cx="5852160" cy="3780630"/>
          </a:xfrm>
          <a:prstGeom prst="rect">
            <a:avLst/>
          </a:prstGeom>
        </p:spPr>
        <p:txBody>
          <a:bodyPr spcFirstLastPara="1" wrap="square" lIns="96645" tIns="48309" rIns="96645" bIns="48309" anchor="t" anchorCtr="0">
            <a:noAutofit/>
          </a:bodyPr>
          <a:lstStyle/>
          <a:p>
            <a:pPr marL="0" indent="0" algn="l"/>
            <a:r>
              <a:rPr lang="en-US" dirty="0"/>
              <a:t>Since water is an essential component of a </a:t>
            </a:r>
            <a:r>
              <a:rPr lang="en-US" dirty="0" err="1"/>
              <a:t>HCF</a:t>
            </a:r>
            <a:r>
              <a:rPr lang="en-US" dirty="0"/>
              <a:t> we need to make sure it will always be available, and this includes under all climate impacts and scenarios. Key considerations when dimensioning water supply for a new </a:t>
            </a:r>
            <a:r>
              <a:rPr lang="en-US" dirty="0" err="1"/>
              <a:t>HCF</a:t>
            </a:r>
            <a:r>
              <a:rPr lang="en-US" dirty="0"/>
              <a:t>, or when undertaking un upgrade of an existing one include: </a:t>
            </a:r>
          </a:p>
          <a:p>
            <a:pPr marL="0" indent="0" algn="l"/>
            <a:endParaRPr lang="en-US" dirty="0"/>
          </a:p>
          <a:p>
            <a:pPr marL="228600" indent="-228600" algn="l">
              <a:buAutoNum type="arabicPeriod"/>
            </a:pPr>
            <a:r>
              <a:rPr lang="en-US" dirty="0"/>
              <a:t>Water storage at the </a:t>
            </a:r>
            <a:r>
              <a:rPr lang="en-US" dirty="0" err="1"/>
              <a:t>HCF</a:t>
            </a:r>
            <a:r>
              <a:rPr lang="en-US" dirty="0"/>
              <a:t> to buffer droughts periods (or failure of water supply system). It is necessary to design the water supply system with sufficient water storage capacity to have enough water during drought periods. This does not mean that a </a:t>
            </a:r>
            <a:r>
              <a:rPr lang="en-US" dirty="0" err="1"/>
              <a:t>HCF</a:t>
            </a:r>
            <a:r>
              <a:rPr lang="en-US" dirty="0"/>
              <a:t> should storage water for months but enough to be able to find a solution if, for example water supply relies on groundwater and aquifer levels drop during a drought period. In dry and hot areas, water storage should be covered to prevent water stored from evaporating. There are different technological options to allow for enough safe storing of drinking water. </a:t>
            </a:r>
          </a:p>
          <a:p>
            <a:pPr marL="228600" indent="-228600" algn="l">
              <a:buAutoNum type="arabicPeriod"/>
            </a:pPr>
            <a:endParaRPr lang="en-US" dirty="0"/>
          </a:p>
          <a:p>
            <a:pPr marL="228600" indent="-228600" algn="l">
              <a:buAutoNum type="arabicPeriod"/>
            </a:pPr>
            <a:r>
              <a:rPr lang="en-US" dirty="0"/>
              <a:t>Alternative (back up) sources of water supply need to be in place for the same reason as explained above. If the main source of water supply is groundwater, a back up  system might be needed that could tap other sources of water, at least momentarily till a sustainable solution is in place. The principle of redundancy should always apply to water systems in a </a:t>
            </a:r>
            <a:r>
              <a:rPr lang="en-US" dirty="0" err="1"/>
              <a:t>HCF</a:t>
            </a:r>
            <a:r>
              <a:rPr lang="en-US" dirty="0"/>
              <a:t> (system to be dimensioned assessing scenario where main water source fails). </a:t>
            </a:r>
          </a:p>
          <a:p>
            <a:pPr marL="228600" indent="-228600" algn="l">
              <a:buAutoNum type="arabicPeriod"/>
            </a:pPr>
            <a:endParaRPr lang="en-US" dirty="0"/>
          </a:p>
          <a:p>
            <a:pPr marL="228600" indent="-228600" algn="l">
              <a:buAutoNum type="arabicPeriod"/>
            </a:pPr>
            <a:r>
              <a:rPr lang="en-US" dirty="0"/>
              <a:t>Climate resilient Water Safety Planning (</a:t>
            </a:r>
            <a:r>
              <a:rPr lang="en-US" dirty="0" err="1"/>
              <a:t>WSP</a:t>
            </a:r>
            <a:r>
              <a:rPr lang="en-US" dirty="0"/>
              <a:t>) helps addressing both points above. WHO has made available guidance for </a:t>
            </a:r>
            <a:r>
              <a:rPr lang="en-US" dirty="0" err="1"/>
              <a:t>WSP</a:t>
            </a:r>
            <a:r>
              <a:rPr lang="en-US" dirty="0"/>
              <a:t> in buildings, and further considerations on climate resilience are being finalized through an Addendum to the WASH FIT tool. </a:t>
            </a:r>
          </a:p>
          <a:p>
            <a:pPr marL="228600" indent="-228600" algn="l">
              <a:buAutoNum type="arabicPeriod"/>
            </a:pPr>
            <a:endParaRPr lang="en-US" dirty="0"/>
          </a:p>
          <a:p>
            <a:pPr marL="228600" indent="-228600">
              <a:buAutoNum type="arabicPeriod"/>
            </a:pPr>
            <a:endParaRPr lang="en-US" dirty="0"/>
          </a:p>
        </p:txBody>
      </p:sp>
      <p:sp>
        <p:nvSpPr>
          <p:cNvPr id="632" name="Google Shape;632;g7194e0b8e5_0_129: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5653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g7194e0b8e5_0_129:notes"/>
          <p:cNvSpPr txBox="1">
            <a:spLocks noGrp="1"/>
          </p:cNvSpPr>
          <p:nvPr>
            <p:ph type="body" idx="1"/>
          </p:nvPr>
        </p:nvSpPr>
        <p:spPr>
          <a:xfrm>
            <a:off x="731520" y="4620579"/>
            <a:ext cx="5852160" cy="3780630"/>
          </a:xfrm>
          <a:prstGeom prst="rect">
            <a:avLst/>
          </a:prstGeom>
        </p:spPr>
        <p:txBody>
          <a:bodyPr spcFirstLastPara="1" wrap="square" lIns="96645" tIns="48309" rIns="96645" bIns="48309" anchor="t" anchorCtr="0">
            <a:noAutofit/>
          </a:bodyPr>
          <a:lstStyle/>
          <a:p>
            <a:pPr marL="0" indent="0" algn="l">
              <a:buNone/>
            </a:pPr>
            <a:r>
              <a:rPr lang="en-US" dirty="0"/>
              <a:t>Solar powered water systems are receiving growing attention as a means of scaling up affordable, sustainable and ‘climate smart’ services. To date, the majority of systems have been installed in rural communities, schools and health care facilities, replacing handpumps and motorized systems. Their key advantages, in addition to their zero emissions, include:</a:t>
            </a:r>
          </a:p>
          <a:p>
            <a:pPr marL="0" indent="0" algn="l">
              <a:buNone/>
            </a:pPr>
            <a:endParaRPr lang="en-US" dirty="0"/>
          </a:p>
          <a:p>
            <a:pPr marL="171450" indent="-171450" algn="l">
              <a:buFont typeface="Arial" panose="020B0604020202020204" pitchFamily="34" charset="0"/>
              <a:buChar char="•"/>
            </a:pPr>
            <a:r>
              <a:rPr lang="en-US" dirty="0"/>
              <a:t>Long-term durability and low day-to-day running costs (unlike motorized systems); although the design and installation of systems can be technically demanding and higher up front costs (costs are decreasing however).</a:t>
            </a:r>
          </a:p>
          <a:p>
            <a:pPr marL="171450" indent="-171450" algn="l">
              <a:buFont typeface="Arial" panose="020B0604020202020204" pitchFamily="34" charset="0"/>
              <a:buChar char="•"/>
            </a:pPr>
            <a:r>
              <a:rPr lang="en-US" dirty="0"/>
              <a:t>Solar powered water systems can offer </a:t>
            </a:r>
            <a:r>
              <a:rPr lang="en-US" dirty="0" err="1"/>
              <a:t>HCFs</a:t>
            </a:r>
            <a:r>
              <a:rPr lang="en-US" dirty="0"/>
              <a:t> not connected to a piped system the opportunity to step up the water ladder to reach higher levels of service, including increased reliability. </a:t>
            </a:r>
          </a:p>
          <a:p>
            <a:pPr marL="171450" indent="-171450" algn="l">
              <a:buFont typeface="Arial" panose="020B0604020202020204" pitchFamily="34" charset="0"/>
              <a:buChar char="•"/>
            </a:pPr>
            <a:r>
              <a:rPr lang="en-US" dirty="0"/>
              <a:t>Reduced pressure on boreholes, and therefore less likelihood of failure, because solar powered systems typically pump and move water over an extended period of time. In addition, the tank storage included in system design can provide an important supply buffer (as mentioned in the previous slide). Taken together, these attributes may increase the overall resilience of the service in drying conditions or droughts.</a:t>
            </a:r>
          </a:p>
        </p:txBody>
      </p:sp>
      <p:sp>
        <p:nvSpPr>
          <p:cNvPr id="632" name="Google Shape;632;g7194e0b8e5_0_129: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57789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7f37cb4e9c_0_48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Studies from the United States show how Health care facilities are the third-largest water consumers of all buildings in the country, and are responsible for 7 percent of water use among all commercial buildings. While this might not be exactly the same in the developing world, focusing on water conservation and efficiency in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HCFs</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becoming increasingly urgent due to the volume of water they require. </a:t>
            </a:r>
          </a:p>
          <a:p>
            <a:pPr marL="0" lvl="0" indent="0" algn="l" rtl="0">
              <a:spcBef>
                <a:spcPts val="0"/>
              </a:spcBef>
              <a:spcAft>
                <a:spcPts val="0"/>
              </a:spcAft>
              <a:buNone/>
            </a:pPr>
            <a:endParaRPr lang="en-US" b="0" i="0" dirty="0">
              <a:solidFill>
                <a:srgbClr val="222222"/>
              </a:solidFill>
              <a:effectLst/>
              <a:latin typeface="arial" panose="020B0604020202020204" pitchFamily="34" charset="0"/>
            </a:endParaRPr>
          </a:p>
          <a:p>
            <a:pPr marL="0" lvl="0" indent="0" algn="l" rtl="0">
              <a:spcBef>
                <a:spcPts val="0"/>
              </a:spcBef>
              <a:spcAft>
                <a:spcPts val="0"/>
              </a:spcAft>
              <a:buNone/>
            </a:pPr>
            <a:r>
              <a:rPr lang="en-US" b="0" i="0" dirty="0">
                <a:solidFill>
                  <a:srgbClr val="222222"/>
                </a:solidFill>
                <a:effectLst/>
                <a:latin typeface="arial" panose="020B0604020202020204" pitchFamily="34" charset="0"/>
              </a:rPr>
              <a:t>Reducing water use is a sustainable approach, specially in water scarce areas and those prone to droughts. It can also lead to major savings in terms of lower water and sewer bills. In addition, many water conservation techniques can be directly linked to reduced energy consumption, resulting in even greater cost savings. Examples in a </a:t>
            </a:r>
            <a:r>
              <a:rPr lang="en-US" b="0" i="0" dirty="0" err="1">
                <a:solidFill>
                  <a:srgbClr val="222222"/>
                </a:solidFill>
                <a:effectLst/>
                <a:latin typeface="arial" panose="020B0604020202020204" pitchFamily="34" charset="0"/>
              </a:rPr>
              <a:t>HCF</a:t>
            </a:r>
            <a:r>
              <a:rPr lang="en-US" b="0" i="0" dirty="0">
                <a:solidFill>
                  <a:srgbClr val="222222"/>
                </a:solidFill>
                <a:effectLst/>
                <a:latin typeface="arial" panose="020B0604020202020204" pitchFamily="34" charset="0"/>
              </a:rPr>
              <a:t> include low flow and self closing taps, low flow and dry urinals, sensitization of cleaners and users for example for handwashing, etc. </a:t>
            </a:r>
          </a:p>
          <a:p>
            <a:pPr marL="0" lvl="0" indent="0" algn="l" rtl="0">
              <a:spcBef>
                <a:spcPts val="0"/>
              </a:spcBef>
              <a:spcAft>
                <a:spcPts val="0"/>
              </a:spcAft>
              <a:buNone/>
            </a:pPr>
            <a:r>
              <a:rPr lang="en-US" b="0" i="0" dirty="0">
                <a:solidFill>
                  <a:srgbClr val="222222"/>
                </a:solidFill>
                <a:effectLst/>
                <a:latin typeface="arial" panose="020B0604020202020204" pitchFamily="34" charset="0"/>
              </a:rPr>
              <a:t>In some cases water can be reused for gardening. </a:t>
            </a:r>
          </a:p>
          <a:p>
            <a:pPr marL="0" lvl="0" indent="0" algn="l" rtl="0">
              <a:spcBef>
                <a:spcPts val="0"/>
              </a:spcBef>
              <a:spcAft>
                <a:spcPts val="0"/>
              </a:spcAft>
              <a:buNone/>
            </a:pPr>
            <a:endParaRPr lang="en-US" b="0" i="0" dirty="0">
              <a:solidFill>
                <a:srgbClr val="222222"/>
              </a:solidFill>
              <a:effectLst/>
              <a:latin typeface="arial" panose="020B0604020202020204" pitchFamily="34" charset="0"/>
            </a:endParaRPr>
          </a:p>
          <a:p>
            <a:pPr marL="0" lvl="0" indent="0" algn="l" rtl="0">
              <a:spcBef>
                <a:spcPts val="0"/>
              </a:spcBef>
              <a:spcAft>
                <a:spcPts val="0"/>
              </a:spcAft>
              <a:buNone/>
            </a:pPr>
            <a:endParaRPr lang="en-US" b="0" i="0" dirty="0">
              <a:solidFill>
                <a:srgbClr val="222222"/>
              </a:solidFill>
              <a:effectLst/>
              <a:latin typeface="arial" panose="020B0604020202020204" pitchFamily="34" charset="0"/>
            </a:endParaRPr>
          </a:p>
          <a:p>
            <a:pPr marL="0" lvl="0" indent="0" algn="l" rtl="0">
              <a:spcBef>
                <a:spcPts val="0"/>
              </a:spcBef>
              <a:spcAft>
                <a:spcPts val="0"/>
              </a:spcAft>
              <a:buNone/>
            </a:pPr>
            <a:endParaRPr lang="en-US" b="0" i="0" dirty="0">
              <a:solidFill>
                <a:srgbClr val="222222"/>
              </a:solidFill>
              <a:effectLst/>
              <a:latin typeface="arial" panose="020B0604020202020204" pitchFamily="34" charset="0"/>
            </a:endParaRPr>
          </a:p>
          <a:p>
            <a:pPr marL="0" lvl="0" indent="0" algn="l" rtl="0">
              <a:spcBef>
                <a:spcPts val="0"/>
              </a:spcBef>
              <a:spcAft>
                <a:spcPts val="0"/>
              </a:spcAft>
              <a:buNone/>
            </a:pPr>
            <a:endParaRPr b="0" dirty="0"/>
          </a:p>
        </p:txBody>
      </p:sp>
      <p:sp>
        <p:nvSpPr>
          <p:cNvPr id="219" name="Google Shape;219;g7f37cb4e9c_0_4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45075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For sanitation, resilience is directly linked to whether water is part of the technology process (e.g. sewerage), or indirectly where the capacity of the environment to absorb or reduce the effect of wastes is affected. The resilience of simple on-site sanitation is closely linked to climate scenarios. In drying environments, the risk of pollution may decline as the distance between the base of pits and groundwater (and hence travel time for pathogens) increases. </a:t>
            </a:r>
          </a:p>
          <a:p>
            <a:pPr algn="l"/>
            <a:r>
              <a:rPr lang="en-US" dirty="0"/>
              <a:t>Nonetheless, on-site sanitation may still be vulnerable to damage from short-term flood events. Where rainfall and/or flooding increases, risks may be significant, especially if groundwater tables rise, with serious public health implications. In contrast, both declining water availability and increased flooding will pose major risks to sewerage and septic systems relying on water, although their potential adaptability is higher, at least with utility backstopping. </a:t>
            </a:r>
          </a:p>
          <a:p>
            <a:pPr algn="l"/>
            <a:endParaRPr lang="en-US" dirty="0"/>
          </a:p>
          <a:p>
            <a:pPr algn="l"/>
            <a:r>
              <a:rPr lang="en-US" dirty="0"/>
              <a:t>There are sanitation options available that are adapted for different climate risks. For example in a water scarce and drought prone area you might want to assess the use of dry urinals for men, etc. </a:t>
            </a:r>
          </a:p>
          <a:p>
            <a:endParaRPr lang="en-US" dirty="0"/>
          </a:p>
          <a:p>
            <a:endParaRPr lang="en-US" dirty="0"/>
          </a:p>
        </p:txBody>
      </p:sp>
      <p:sp>
        <p:nvSpPr>
          <p:cNvPr id="4" name="Header Placeholder 3"/>
          <p:cNvSpPr>
            <a:spLocks noGrp="1"/>
          </p:cNvSpPr>
          <p:nvPr>
            <p:ph type="hdr" sz="quarter"/>
          </p:nvPr>
        </p:nvSpPr>
        <p:spPr/>
        <p:txBody>
          <a:bodyPr/>
          <a:lstStyle/>
          <a:p>
            <a:r>
              <a:rPr lang="en-GB"/>
              <a:t>World Health Organization</a:t>
            </a:r>
          </a:p>
        </p:txBody>
      </p:sp>
      <p:sp>
        <p:nvSpPr>
          <p:cNvPr id="5" name="Date Placeholder 4"/>
          <p:cNvSpPr>
            <a:spLocks noGrp="1"/>
          </p:cNvSpPr>
          <p:nvPr>
            <p:ph type="dt" idx="1"/>
          </p:nvPr>
        </p:nvSpPr>
        <p:spPr/>
        <p:txBody>
          <a:bodyPr/>
          <a:lstStyle/>
          <a:p>
            <a:fld id="{C127BA38-178D-4AF7-B89D-37B34DD3D943}" type="datetime3">
              <a:rPr lang="en-GB" smtClean="0"/>
              <a:pPr/>
              <a:t>23 November, 2020</a:t>
            </a:fld>
            <a:endParaRPr lang="en-GB"/>
          </a:p>
        </p:txBody>
      </p:sp>
      <p:sp>
        <p:nvSpPr>
          <p:cNvPr id="6" name="Slide Number Placeholder 5"/>
          <p:cNvSpPr>
            <a:spLocks noGrp="1"/>
          </p:cNvSpPr>
          <p:nvPr>
            <p:ph type="sldNum" sz="quarter" idx="5"/>
          </p:nvPr>
        </p:nvSpPr>
        <p:spPr/>
        <p:txBody>
          <a:bodyPr/>
          <a:lstStyle/>
          <a:p>
            <a:fld id="{56EBA302-80AB-4EFD-A21F-6592AEBC50DA}" type="slidenum">
              <a:rPr lang="en-GB" smtClean="0"/>
              <a:pPr/>
              <a:t>20</a:t>
            </a:fld>
            <a:endParaRPr lang="en-GB"/>
          </a:p>
        </p:txBody>
      </p:sp>
    </p:spTree>
    <p:extLst>
      <p:ext uri="{BB962C8B-B14F-4D97-AF65-F5344CB8AC3E}">
        <p14:creationId xmlns:p14="http://schemas.microsoft.com/office/powerpoint/2010/main" val="1087204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GB"/>
              <a:t>World Health Organization</a:t>
            </a:r>
          </a:p>
        </p:txBody>
      </p:sp>
      <p:sp>
        <p:nvSpPr>
          <p:cNvPr id="5" name="Date Placeholder 4"/>
          <p:cNvSpPr>
            <a:spLocks noGrp="1"/>
          </p:cNvSpPr>
          <p:nvPr>
            <p:ph type="dt" idx="1"/>
          </p:nvPr>
        </p:nvSpPr>
        <p:spPr/>
        <p:txBody>
          <a:bodyPr/>
          <a:lstStyle/>
          <a:p>
            <a:fld id="{C127BA38-178D-4AF7-B89D-37B34DD3D943}" type="datetime3">
              <a:rPr lang="en-GB" smtClean="0"/>
              <a:pPr/>
              <a:t>23 November, 2020</a:t>
            </a:fld>
            <a:endParaRPr lang="en-GB"/>
          </a:p>
        </p:txBody>
      </p:sp>
      <p:sp>
        <p:nvSpPr>
          <p:cNvPr id="6" name="Slide Number Placeholder 5"/>
          <p:cNvSpPr>
            <a:spLocks noGrp="1"/>
          </p:cNvSpPr>
          <p:nvPr>
            <p:ph type="sldNum" sz="quarter" idx="5"/>
          </p:nvPr>
        </p:nvSpPr>
        <p:spPr/>
        <p:txBody>
          <a:bodyPr/>
          <a:lstStyle/>
          <a:p>
            <a:fld id="{56EBA302-80AB-4EFD-A21F-6592AEBC50DA}" type="slidenum">
              <a:rPr lang="en-GB" smtClean="0"/>
              <a:pPr/>
              <a:t>21</a:t>
            </a:fld>
            <a:endParaRPr lang="en-GB"/>
          </a:p>
        </p:txBody>
      </p:sp>
    </p:spTree>
    <p:extLst>
      <p:ext uri="{BB962C8B-B14F-4D97-AF65-F5344CB8AC3E}">
        <p14:creationId xmlns:p14="http://schemas.microsoft.com/office/powerpoint/2010/main" val="26222678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GB"/>
              <a:t>World Health Organization</a:t>
            </a:r>
          </a:p>
        </p:txBody>
      </p:sp>
      <p:sp>
        <p:nvSpPr>
          <p:cNvPr id="5" name="Date Placeholder 4"/>
          <p:cNvSpPr>
            <a:spLocks noGrp="1"/>
          </p:cNvSpPr>
          <p:nvPr>
            <p:ph type="dt" idx="1"/>
          </p:nvPr>
        </p:nvSpPr>
        <p:spPr/>
        <p:txBody>
          <a:bodyPr/>
          <a:lstStyle/>
          <a:p>
            <a:fld id="{C127BA38-178D-4AF7-B89D-37B34DD3D943}" type="datetime3">
              <a:rPr lang="en-GB" smtClean="0"/>
              <a:pPr/>
              <a:t>23 November, 2020</a:t>
            </a:fld>
            <a:endParaRPr lang="en-GB"/>
          </a:p>
        </p:txBody>
      </p:sp>
      <p:sp>
        <p:nvSpPr>
          <p:cNvPr id="6" name="Slide Number Placeholder 5"/>
          <p:cNvSpPr>
            <a:spLocks noGrp="1"/>
          </p:cNvSpPr>
          <p:nvPr>
            <p:ph type="sldNum" sz="quarter" idx="5"/>
          </p:nvPr>
        </p:nvSpPr>
        <p:spPr/>
        <p:txBody>
          <a:bodyPr/>
          <a:lstStyle/>
          <a:p>
            <a:fld id="{56EBA302-80AB-4EFD-A21F-6592AEBC50DA}" type="slidenum">
              <a:rPr lang="en-GB" smtClean="0"/>
              <a:pPr/>
              <a:t>22</a:t>
            </a:fld>
            <a:endParaRPr lang="en-GB"/>
          </a:p>
        </p:txBody>
      </p:sp>
    </p:spTree>
    <p:extLst>
      <p:ext uri="{BB962C8B-B14F-4D97-AF65-F5344CB8AC3E}">
        <p14:creationId xmlns:p14="http://schemas.microsoft.com/office/powerpoint/2010/main" val="2257848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GB"/>
              <a:t>World Health Organization</a:t>
            </a:r>
          </a:p>
        </p:txBody>
      </p:sp>
      <p:sp>
        <p:nvSpPr>
          <p:cNvPr id="5" name="Date Placeholder 4"/>
          <p:cNvSpPr>
            <a:spLocks noGrp="1"/>
          </p:cNvSpPr>
          <p:nvPr>
            <p:ph type="dt" idx="1"/>
          </p:nvPr>
        </p:nvSpPr>
        <p:spPr/>
        <p:txBody>
          <a:bodyPr/>
          <a:lstStyle/>
          <a:p>
            <a:fld id="{C127BA38-178D-4AF7-B89D-37B34DD3D943}" type="datetime3">
              <a:rPr lang="en-GB" smtClean="0"/>
              <a:pPr/>
              <a:t>23 November, 2020</a:t>
            </a:fld>
            <a:endParaRPr lang="en-GB"/>
          </a:p>
        </p:txBody>
      </p:sp>
      <p:sp>
        <p:nvSpPr>
          <p:cNvPr id="6" name="Slide Number Placeholder 5"/>
          <p:cNvSpPr>
            <a:spLocks noGrp="1"/>
          </p:cNvSpPr>
          <p:nvPr>
            <p:ph type="sldNum" sz="quarter" idx="5"/>
          </p:nvPr>
        </p:nvSpPr>
        <p:spPr/>
        <p:txBody>
          <a:bodyPr/>
          <a:lstStyle/>
          <a:p>
            <a:fld id="{56EBA302-80AB-4EFD-A21F-6592AEBC50DA}" type="slidenum">
              <a:rPr lang="en-GB" smtClean="0"/>
              <a:pPr/>
              <a:t>23</a:t>
            </a:fld>
            <a:endParaRPr lang="en-GB"/>
          </a:p>
        </p:txBody>
      </p:sp>
    </p:spTree>
    <p:extLst>
      <p:ext uri="{BB962C8B-B14F-4D97-AF65-F5344CB8AC3E}">
        <p14:creationId xmlns:p14="http://schemas.microsoft.com/office/powerpoint/2010/main" val="6507263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GB"/>
              <a:t>World Health Organization</a:t>
            </a:r>
          </a:p>
        </p:txBody>
      </p:sp>
      <p:sp>
        <p:nvSpPr>
          <p:cNvPr id="5" name="Date Placeholder 4"/>
          <p:cNvSpPr>
            <a:spLocks noGrp="1"/>
          </p:cNvSpPr>
          <p:nvPr>
            <p:ph type="dt" idx="1"/>
          </p:nvPr>
        </p:nvSpPr>
        <p:spPr/>
        <p:txBody>
          <a:bodyPr/>
          <a:lstStyle/>
          <a:p>
            <a:fld id="{C127BA38-178D-4AF7-B89D-37B34DD3D943}" type="datetime3">
              <a:rPr lang="en-GB" smtClean="0"/>
              <a:pPr/>
              <a:t>23 November, 2020</a:t>
            </a:fld>
            <a:endParaRPr lang="en-GB"/>
          </a:p>
        </p:txBody>
      </p:sp>
      <p:sp>
        <p:nvSpPr>
          <p:cNvPr id="6" name="Slide Number Placeholder 5"/>
          <p:cNvSpPr>
            <a:spLocks noGrp="1"/>
          </p:cNvSpPr>
          <p:nvPr>
            <p:ph type="sldNum" sz="quarter" idx="5"/>
          </p:nvPr>
        </p:nvSpPr>
        <p:spPr/>
        <p:txBody>
          <a:bodyPr/>
          <a:lstStyle/>
          <a:p>
            <a:fld id="{56EBA302-80AB-4EFD-A21F-6592AEBC50DA}" type="slidenum">
              <a:rPr lang="en-GB" smtClean="0"/>
              <a:pPr/>
              <a:t>24</a:t>
            </a:fld>
            <a:endParaRPr lang="en-GB"/>
          </a:p>
        </p:txBody>
      </p:sp>
    </p:spTree>
    <p:extLst>
      <p:ext uri="{BB962C8B-B14F-4D97-AF65-F5344CB8AC3E}">
        <p14:creationId xmlns:p14="http://schemas.microsoft.com/office/powerpoint/2010/main" val="1163898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663F19D-E211-634A-96F2-017192E3534B}" type="slidenum">
              <a:rPr lang="en-US" smtClean="0"/>
              <a:t>26</a:t>
            </a:fld>
            <a:endParaRPr lang="en-US"/>
          </a:p>
        </p:txBody>
      </p:sp>
    </p:spTree>
    <p:extLst>
      <p:ext uri="{BB962C8B-B14F-4D97-AF65-F5344CB8AC3E}">
        <p14:creationId xmlns:p14="http://schemas.microsoft.com/office/powerpoint/2010/main" val="3154815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	Solid waste management can have exacerbating effects on the climate especially due to the emission of greenhouse gasses: Transporting health care waste in vehicles using fossil fuels, inadequate incineration, inappropriate incinerator technology, or the incineration of unsuitable materials results in </a:t>
            </a:r>
            <a:r>
              <a:rPr lang="en-US" dirty="0" err="1"/>
              <a:t>GHG</a:t>
            </a:r>
            <a:r>
              <a:rPr lang="en-US" dirty="0"/>
              <a:t> emissions and the release of pollutants into the air</a:t>
            </a:r>
          </a:p>
          <a:p>
            <a:pPr algn="l"/>
            <a:r>
              <a:rPr lang="en-US" dirty="0"/>
              <a:t>•	Changes in hydrology and temperature can affect the stability of waste containment structures (e.g. waste pits) within the health care facility </a:t>
            </a:r>
          </a:p>
          <a:p>
            <a:pPr algn="l"/>
            <a:r>
              <a:rPr lang="en-US" dirty="0"/>
              <a:t>•	Increased rainfall and flooding can lead to inundation of the facility and affect waste containers with spreading of contaminants (including hazardous). Consider this risk when planning and checking waste containers - placement and protection.</a:t>
            </a:r>
          </a:p>
          <a:p>
            <a:pPr algn="l"/>
            <a:r>
              <a:rPr lang="en-US" dirty="0"/>
              <a:t>•	Even if facility is not flooded but the surroundings are, there can be disruption of the waste management chain (e.g. flooding of road, railway affect waste collection and off-site treatment), so extra containment capacity needs to be in place at the facility. </a:t>
            </a:r>
          </a:p>
          <a:p>
            <a:pPr algn="l"/>
            <a:r>
              <a:rPr lang="en-US" dirty="0"/>
              <a:t>•	Low lying coastal facilities are at increasing risk from inundation. </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23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28</a:t>
            </a:fld>
            <a:endParaRPr lang="en-GB"/>
          </a:p>
        </p:txBody>
      </p:sp>
    </p:spTree>
    <p:extLst>
      <p:ext uri="{BB962C8B-B14F-4D97-AF65-F5344CB8AC3E}">
        <p14:creationId xmlns:p14="http://schemas.microsoft.com/office/powerpoint/2010/main" val="464785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b="1" dirty="0"/>
              <a:t>Weather</a:t>
            </a:r>
            <a:r>
              <a:rPr lang="en-US" b="0" dirty="0"/>
              <a:t>:</a:t>
            </a:r>
            <a:r>
              <a:rPr lang="en-US" b="0" baseline="0" dirty="0"/>
              <a:t> </a:t>
            </a:r>
            <a:r>
              <a:rPr lang="en-US" dirty="0"/>
              <a:t>Atmospheric condition at any given time or place. It is measured in terms of such things as wind, temperature, humidity, atmospheric pressure, cloudiness, and precipitation. In most places, weather can change from hour-to-hour, day-to-day, and season-to-season.</a:t>
            </a:r>
          </a:p>
          <a:p>
            <a:endParaRPr lang="en-US" u="sng"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u="none" dirty="0">
                <a:solidFill>
                  <a:schemeClr val="tx1"/>
                </a:solidFill>
              </a:rPr>
              <a:t>Climate</a:t>
            </a:r>
            <a:r>
              <a:rPr lang="en-US" sz="1200" dirty="0">
                <a:solidFill>
                  <a:schemeClr val="tx1"/>
                </a:solidFill>
              </a:rPr>
              <a:t>: in a narrow sense is usually defined as the "average weather", or more rigorously, as the statistical description in terms of the mean and variability of relevant quantities over a period of time ranging from months to thousands or millions of years. The classical period is 30 years, as defined by the World Meteorological Organization (</a:t>
            </a:r>
            <a:r>
              <a:rPr lang="en-US" sz="1200" dirty="0" err="1">
                <a:solidFill>
                  <a:schemeClr val="tx1"/>
                </a:solidFill>
              </a:rPr>
              <a:t>WMO</a:t>
            </a:r>
            <a:r>
              <a:rPr lang="en-US" sz="1200" dirty="0">
                <a:solidFill>
                  <a:schemeClr val="tx1"/>
                </a:solidFill>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Climate hazard</a:t>
            </a:r>
            <a:r>
              <a:rPr lang="en-US" b="0" dirty="0"/>
              <a:t>: is a physically defined climate event with the potential to cause harm</a:t>
            </a:r>
            <a:r>
              <a:rPr lang="en-US" b="0" baseline="0" dirty="0"/>
              <a:t> (</a:t>
            </a:r>
            <a:r>
              <a:rPr lang="en-US" b="0" dirty="0"/>
              <a:t>such as heavy rainfall, drought, storm) or long-term change in climatic variables such as temperature and precipitation (</a:t>
            </a:r>
            <a:r>
              <a:rPr lang="en-US" b="0" dirty="0" err="1">
                <a:hlinkClick r:id="rId3" action="ppaction://hlinkfile"/>
              </a:rPr>
              <a:t>APF</a:t>
            </a:r>
            <a:r>
              <a:rPr lang="en-US" b="0" dirty="0">
                <a:hlinkClick r:id="rId3" action="ppaction://hlinkfile"/>
              </a:rPr>
              <a:t> 2005</a:t>
            </a:r>
            <a:r>
              <a:rPr lang="en-US" b="0" dirty="0"/>
              <a:t>). A hazard maybe a transient, recurrent event with an identifiable onset and termination such as a storm, flood or drought, or a more permanent change such as a trend or transition from one climatic state to another.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Exposure.</a:t>
            </a:r>
            <a:r>
              <a:rPr lang="en-US" dirty="0"/>
              <a:t> The term exposure can be defined as “people, property, systems, or other elements in places or settings that could be adversely affected by hazards and that are thereby subject to potential losses”.</a:t>
            </a:r>
            <a:endParaRPr lang="en-US" b="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Vulnerability: </a:t>
            </a:r>
            <a:r>
              <a:rPr lang="en-US" b="0" dirty="0"/>
              <a:t>The degree to which a system unit is susceptible to harm due to exposure to a perturbation or stress and the ability (or lack thereof) of the exposure unit to cope, recover, or fundamentally adapt (become a new system or become extinct) (</a:t>
            </a:r>
            <a:r>
              <a:rPr lang="en-US" b="0" dirty="0" err="1"/>
              <a:t>Kasperson</a:t>
            </a:r>
            <a:r>
              <a:rPr lang="en-US" b="0" dirty="0"/>
              <a:t> et al., 2000.) It can also be considered as the underlying exposure to damaging shocks, perturbations or stresses, rather than the probability or projected incidence of those shocks themselves (</a:t>
            </a:r>
            <a:r>
              <a:rPr lang="en-US" b="0" dirty="0" err="1">
                <a:hlinkClick r:id="rId3" action="ppaction://hlinkfile"/>
              </a:rPr>
              <a:t>APF</a:t>
            </a:r>
            <a:r>
              <a:rPr lang="en-US" b="0" dirty="0">
                <a:hlinkClick r:id="rId3" action="ppaction://hlinkfile"/>
              </a:rPr>
              <a:t> 2005</a:t>
            </a:r>
            <a:r>
              <a:rPr lang="en-US" b="0" dirty="0"/>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Risk: </a:t>
            </a:r>
            <a:r>
              <a:rPr lang="en-US" b="0" dirty="0"/>
              <a:t>is the result of the interaction of physically defined hazards with the properties of the exposed systems — i.e., their sensitivity or social vulnerability. Risk can also be considered as the combination of an event, its likelihood, and its consequences — i.e., risk equals the probability of climate hazard multiplied by a given system's vulnerability (</a:t>
            </a:r>
            <a:r>
              <a:rPr lang="en-US" b="0" dirty="0" err="1">
                <a:hlinkClick r:id="rId3" action="ppaction://hlinkfile"/>
              </a:rPr>
              <a:t>APF</a:t>
            </a:r>
            <a:r>
              <a:rPr lang="en-US" b="0" dirty="0">
                <a:hlinkClick r:id="rId3" action="ppaction://hlinkfile"/>
              </a:rPr>
              <a:t> 2005</a:t>
            </a:r>
            <a:r>
              <a:rPr lang="en-US" b="0" dirty="0"/>
              <a:t>).</a:t>
            </a:r>
            <a:endParaRPr lang="en-US" sz="1200" b="0" dirty="0">
              <a:solidFill>
                <a:schemeClr val="tx1"/>
              </a:solidFill>
            </a:endParaRP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1231276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 </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23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29</a:t>
            </a:fld>
            <a:endParaRPr lang="en-GB"/>
          </a:p>
        </p:txBody>
      </p:sp>
    </p:spTree>
    <p:extLst>
      <p:ext uri="{BB962C8B-B14F-4D97-AF65-F5344CB8AC3E}">
        <p14:creationId xmlns:p14="http://schemas.microsoft.com/office/powerpoint/2010/main" val="593586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Note: Autoclaves are closed chambers that apply heat and sometimes pressure and steam, over a period of time to sterilize medical equipment. Autoclaves have been used for a century to sterilize medical instruments for re-use.</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23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30</a:t>
            </a:fld>
            <a:endParaRPr lang="en-GB"/>
          </a:p>
        </p:txBody>
      </p:sp>
    </p:spTree>
    <p:extLst>
      <p:ext uri="{BB962C8B-B14F-4D97-AF65-F5344CB8AC3E}">
        <p14:creationId xmlns:p14="http://schemas.microsoft.com/office/powerpoint/2010/main" val="35665649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32</a:t>
            </a:fld>
            <a:endParaRPr lang="en-US"/>
          </a:p>
        </p:txBody>
      </p:sp>
    </p:spTree>
    <p:extLst>
      <p:ext uri="{BB962C8B-B14F-4D97-AF65-F5344CB8AC3E}">
        <p14:creationId xmlns:p14="http://schemas.microsoft.com/office/powerpoint/2010/main" val="2120095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33</a:t>
            </a:fld>
            <a:endParaRPr lang="en-US"/>
          </a:p>
        </p:txBody>
      </p:sp>
    </p:spTree>
    <p:extLst>
      <p:ext uri="{BB962C8B-B14F-4D97-AF65-F5344CB8AC3E}">
        <p14:creationId xmlns:p14="http://schemas.microsoft.com/office/powerpoint/2010/main" val="4112629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TextEdit="1"/>
          </p:cNvSpPr>
          <p:nvPr>
            <p:ph type="sldImg"/>
          </p:nvPr>
        </p:nvSpPr>
        <p:spPr bwMode="auto">
          <a:noFill/>
          <a:ln>
            <a:solidFill>
              <a:srgbClr val="000000"/>
            </a:solidFill>
            <a:miter lim="800000"/>
            <a:headEnd/>
            <a:tailEnd/>
          </a:ln>
        </p:spPr>
      </p:sp>
      <p:sp>
        <p:nvSpPr>
          <p:cNvPr id="32771" name="Rectangle 3"/>
          <p:cNvSpPr>
            <a:spLocks noGrp="1"/>
          </p:cNvSpPr>
          <p:nvPr>
            <p:ph type="body" idx="1"/>
          </p:nvPr>
        </p:nvSpPr>
        <p:spPr bwMode="auto">
          <a:noFill/>
        </p:spPr>
        <p:txBody>
          <a:bodyPr wrap="square" numCol="1" anchor="t" anchorCtr="0" compatLnSpc="1">
            <a:prstTxWarp prst="textNoShape">
              <a:avLst/>
            </a:prstTxWarp>
          </a:bodyPr>
          <a:lstStyle/>
          <a:p>
            <a:r>
              <a:rPr lang="en-GB" sz="1200" kern="1200" dirty="0">
                <a:solidFill>
                  <a:schemeClr val="tx1"/>
                </a:solidFill>
                <a:effectLst/>
                <a:latin typeface="+mn-lt"/>
                <a:ea typeface="+mn-ea"/>
                <a:cs typeface="+mn-cs"/>
              </a:rPr>
              <a:t>Different definitions of climate change can be found among the literature. The most commonly referenced to date is that given by the IPCC Fourth Assessment Report (2007). The IPCC defines climate change as “a change in the state of the climate that can be identified (e.g. using statistical tests) by changes in the mean and/or the variability of its properties, and that persists for an extended period, typically decades or longer”. </a:t>
            </a:r>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It must be noted that the definition given by the IPCC refers to any change in climate over time, whether due to natural variability or as a result of human activity. This definition differs from that used by the United Nations Framework Convention on Climate Change (UNFCCC), where climate change refers to a change of climate that is attributed directly or indirectly to human activity that alters the composition of the global atmosphere and that is in addition to natural climate variability observed over comparable time periods.</a:t>
            </a:r>
            <a:endParaRPr lang="en-US" dirty="0"/>
          </a:p>
        </p:txBody>
      </p:sp>
    </p:spTree>
    <p:extLst>
      <p:ext uri="{BB962C8B-B14F-4D97-AF65-F5344CB8AC3E}">
        <p14:creationId xmlns:p14="http://schemas.microsoft.com/office/powerpoint/2010/main" val="1387850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7</a:t>
            </a:fld>
            <a:endParaRPr lang="en-US"/>
          </a:p>
        </p:txBody>
      </p:sp>
    </p:spTree>
    <p:extLst>
      <p:ext uri="{BB962C8B-B14F-4D97-AF65-F5344CB8AC3E}">
        <p14:creationId xmlns:p14="http://schemas.microsoft.com/office/powerpoint/2010/main" val="786080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TextEdit="1"/>
          </p:cNvSpPr>
          <p:nvPr>
            <p:ph type="sldImg"/>
          </p:nvPr>
        </p:nvSpPr>
        <p:spPr bwMode="auto">
          <a:noFill/>
          <a:ln>
            <a:solidFill>
              <a:srgbClr val="000000"/>
            </a:solidFill>
            <a:miter lim="800000"/>
            <a:headEnd/>
            <a:tailEnd/>
          </a:ln>
        </p:spPr>
      </p:sp>
      <p:sp>
        <p:nvSpPr>
          <p:cNvPr id="32771" name="Rectangle 3"/>
          <p:cNvSpPr>
            <a:spLocks noGrp="1"/>
          </p:cNvSpPr>
          <p:nvPr>
            <p:ph type="body" idx="1"/>
          </p:nvPr>
        </p:nvSpPr>
        <p:spPr bwMode="auto">
          <a:noFill/>
        </p:spPr>
        <p:txBody>
          <a:bodyPr wrap="square" numCol="1" anchor="t" anchorCtr="0" compatLnSpc="1">
            <a:prstTxWarp prst="textNoShape">
              <a:avLst/>
            </a:prstTxWarp>
            <a:normAutofit fontScale="77500" lnSpcReduction="20000"/>
          </a:bodyPr>
          <a:lstStyle/>
          <a:p>
            <a:r>
              <a:rPr lang="en-US" sz="1200" kern="1200" dirty="0">
                <a:solidFill>
                  <a:schemeClr val="tx1"/>
                </a:solidFill>
                <a:effectLst/>
                <a:latin typeface="+mn-lt"/>
                <a:ea typeface="+mn-ea"/>
                <a:cs typeface="+mn-cs"/>
              </a:rPr>
              <a:t>There</a:t>
            </a:r>
            <a:r>
              <a:rPr lang="en-US" sz="1200" kern="1200" baseline="0" dirty="0">
                <a:solidFill>
                  <a:schemeClr val="tx1"/>
                </a:solidFill>
                <a:effectLst/>
                <a:latin typeface="+mn-lt"/>
                <a:ea typeface="+mn-ea"/>
                <a:cs typeface="+mn-cs"/>
              </a:rPr>
              <a:t> are </a:t>
            </a:r>
            <a:r>
              <a:rPr lang="en-US" sz="1200" kern="1200" dirty="0">
                <a:solidFill>
                  <a:schemeClr val="tx1"/>
                </a:solidFill>
                <a:effectLst/>
                <a:latin typeface="+mn-lt"/>
                <a:ea typeface="+mn-ea"/>
                <a:cs typeface="+mn-cs"/>
              </a:rPr>
              <a:t>two different approaches to combat climate change: </a:t>
            </a:r>
            <a:r>
              <a:rPr lang="en-US" sz="1200" u="sng" kern="1200" dirty="0">
                <a:solidFill>
                  <a:schemeClr val="tx1"/>
                </a:solidFill>
                <a:effectLst/>
                <a:latin typeface="+mn-lt"/>
                <a:ea typeface="+mn-ea"/>
                <a:cs typeface="+mn-cs"/>
              </a:rPr>
              <a:t>adaptation and mitigation</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kern="1200" dirty="0">
                <a:solidFill>
                  <a:schemeClr val="tx1"/>
                </a:solidFill>
                <a:effectLst/>
                <a:latin typeface="+mn-lt"/>
                <a:ea typeface="+mn-ea"/>
                <a:cs typeface="+mn-cs"/>
              </a:rPr>
              <a:t>Mitigation</a:t>
            </a:r>
            <a:r>
              <a:rPr lang="en-US" sz="1200" b="0" kern="1200" dirty="0">
                <a:solidFill>
                  <a:schemeClr val="tx1"/>
                </a:solidFill>
                <a:effectLst/>
                <a:latin typeface="+mn-lt"/>
                <a:ea typeface="+mn-ea"/>
                <a:cs typeface="+mn-cs"/>
              </a:rPr>
              <a:t>:</a:t>
            </a:r>
            <a:r>
              <a:rPr lang="en-US" sz="1200" b="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 IPCC defines mitigation as “Technological change and substitution that reduce resource inputs and emissions per unit of output”, and indicates that although several social, economic and technological policies would produce an emission reduction, with respect to climate change, mitigation means implementing policies to reduce GHG emissions and enhance sinks.</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Adaptation:</a:t>
            </a:r>
            <a:r>
              <a:rPr lang="en-US" sz="1200" kern="1200" dirty="0">
                <a:solidFill>
                  <a:schemeClr val="tx1"/>
                </a:solidFill>
                <a:effectLst/>
                <a:latin typeface="+mn-lt"/>
                <a:ea typeface="+mn-ea"/>
                <a:cs typeface="+mn-cs"/>
              </a:rPr>
              <a:t> The Intergovernmental Panel on Climate Change (IPCC) defines </a:t>
            </a:r>
            <a:r>
              <a:rPr lang="en-US" sz="1200" b="1" u="sng" kern="1200" dirty="0">
                <a:solidFill>
                  <a:schemeClr val="tx1"/>
                </a:solidFill>
                <a:effectLst/>
                <a:latin typeface="+mn-lt"/>
                <a:ea typeface="+mn-ea"/>
                <a:cs typeface="+mn-cs"/>
              </a:rPr>
              <a:t>adaptation</a:t>
            </a:r>
            <a:r>
              <a:rPr lang="en-US" sz="1200" kern="1200" dirty="0">
                <a:solidFill>
                  <a:schemeClr val="tx1"/>
                </a:solidFill>
                <a:effectLst/>
                <a:latin typeface="+mn-lt"/>
                <a:ea typeface="+mn-ea"/>
                <a:cs typeface="+mn-cs"/>
              </a:rPr>
              <a:t> in their 4th Assessment report (2007) as “adjustment in natural or human systems in response to actual or expected climatic stimuli or their effects, which moderates harm or exploits beneficial opportunities.” The IPCC further distinguishes between the types of adaptation as follows: anticipatory vs. reactive, private vs. public, and autonomous vs. planned.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According to the IPCC:</a:t>
            </a:r>
          </a:p>
          <a:p>
            <a:pPr marL="171450" lvl="0" indent="-171450">
              <a:buFont typeface="Arial" pitchFamily="34" charset="0"/>
              <a:buChar char="•"/>
            </a:pPr>
            <a:r>
              <a:rPr lang="en-US" sz="1200" u="sng" kern="1200" dirty="0">
                <a:solidFill>
                  <a:schemeClr val="tx1"/>
                </a:solidFill>
                <a:effectLst/>
                <a:latin typeface="+mn-lt"/>
                <a:ea typeface="+mn-ea"/>
                <a:cs typeface="+mn-cs"/>
              </a:rPr>
              <a:t>Anticipatory Adaptation</a:t>
            </a:r>
            <a:r>
              <a:rPr lang="en-US" sz="1200" kern="1200" dirty="0">
                <a:solidFill>
                  <a:schemeClr val="tx1"/>
                </a:solidFill>
                <a:effectLst/>
                <a:latin typeface="+mn-lt"/>
                <a:ea typeface="+mn-ea"/>
                <a:cs typeface="+mn-cs"/>
              </a:rPr>
              <a:t>—Adaptation that takes place before impacts of climate change are observed. Also referred to as proactive adaptation.</a:t>
            </a:r>
          </a:p>
          <a:p>
            <a:pPr marL="171450" lvl="0" indent="-171450">
              <a:buFont typeface="Arial" pitchFamily="34" charset="0"/>
              <a:buChar char="•"/>
            </a:pPr>
            <a:r>
              <a:rPr lang="en-US" sz="1200" u="sng" kern="1200" dirty="0">
                <a:solidFill>
                  <a:schemeClr val="tx1"/>
                </a:solidFill>
                <a:effectLst/>
                <a:latin typeface="+mn-lt"/>
                <a:ea typeface="+mn-ea"/>
                <a:cs typeface="+mn-cs"/>
              </a:rPr>
              <a:t>Reactive Adaptation</a:t>
            </a:r>
            <a:r>
              <a:rPr lang="en-US" sz="1200" kern="1200" dirty="0">
                <a:solidFill>
                  <a:schemeClr val="tx1"/>
                </a:solidFill>
                <a:effectLst/>
                <a:latin typeface="+mn-lt"/>
                <a:ea typeface="+mn-ea"/>
                <a:cs typeface="+mn-cs"/>
              </a:rPr>
              <a:t>—Adaptation that takes place after impacts of climate change have been observed.</a:t>
            </a:r>
          </a:p>
          <a:p>
            <a:pPr marL="171450" lvl="0" indent="-171450">
              <a:buFont typeface="Arial" pitchFamily="34" charset="0"/>
              <a:buChar char="•"/>
            </a:pPr>
            <a:r>
              <a:rPr lang="en-US" sz="1200" u="sng" kern="1200" dirty="0">
                <a:solidFill>
                  <a:schemeClr val="tx1"/>
                </a:solidFill>
                <a:effectLst/>
                <a:latin typeface="+mn-lt"/>
                <a:ea typeface="+mn-ea"/>
                <a:cs typeface="+mn-cs"/>
              </a:rPr>
              <a:t>Private Adaptation</a:t>
            </a:r>
            <a:r>
              <a:rPr lang="en-US" sz="1200" kern="1200" dirty="0">
                <a:solidFill>
                  <a:schemeClr val="tx1"/>
                </a:solidFill>
                <a:effectLst/>
                <a:latin typeface="+mn-lt"/>
                <a:ea typeface="+mn-ea"/>
                <a:cs typeface="+mn-cs"/>
              </a:rPr>
              <a:t>—Adaptation that is initiated and implemented by individuals, households or private companies. Private adaptation is usually in the actor's rational self-interest.</a:t>
            </a:r>
          </a:p>
          <a:p>
            <a:pPr marL="171450" lvl="0" indent="-171450">
              <a:buFont typeface="Arial" pitchFamily="34" charset="0"/>
              <a:buChar char="•"/>
            </a:pPr>
            <a:r>
              <a:rPr lang="en-US" sz="1200" u="sng" kern="1200" dirty="0">
                <a:solidFill>
                  <a:schemeClr val="tx1"/>
                </a:solidFill>
                <a:effectLst/>
                <a:latin typeface="+mn-lt"/>
                <a:ea typeface="+mn-ea"/>
                <a:cs typeface="+mn-cs"/>
              </a:rPr>
              <a:t>Public Adaptation</a:t>
            </a:r>
            <a:r>
              <a:rPr lang="en-US" sz="1200" kern="1200" dirty="0">
                <a:solidFill>
                  <a:schemeClr val="tx1"/>
                </a:solidFill>
                <a:effectLst/>
                <a:latin typeface="+mn-lt"/>
                <a:ea typeface="+mn-ea"/>
                <a:cs typeface="+mn-cs"/>
              </a:rPr>
              <a:t>—Adaptation that is initiated and implemented by governments at all levels. Public adaptation is usually directed at collective needs.</a:t>
            </a:r>
          </a:p>
          <a:p>
            <a:pPr marL="171450" lvl="0" indent="-171450">
              <a:buFont typeface="Arial" pitchFamily="34" charset="0"/>
              <a:buChar char="•"/>
            </a:pPr>
            <a:r>
              <a:rPr lang="en-US" sz="1200" u="sng" kern="1200" dirty="0">
                <a:solidFill>
                  <a:schemeClr val="tx1"/>
                </a:solidFill>
                <a:effectLst/>
                <a:latin typeface="+mn-lt"/>
                <a:ea typeface="+mn-ea"/>
                <a:cs typeface="+mn-cs"/>
              </a:rPr>
              <a:t>Autonomous Adaptation</a:t>
            </a:r>
            <a:r>
              <a:rPr lang="en-US" sz="1200" kern="1200" dirty="0">
                <a:solidFill>
                  <a:schemeClr val="tx1"/>
                </a:solidFill>
                <a:effectLst/>
                <a:latin typeface="+mn-lt"/>
                <a:ea typeface="+mn-ea"/>
                <a:cs typeface="+mn-cs"/>
              </a:rPr>
              <a:t>—Adaptation that does not constitute a conscious response to climatic stimuli but is triggered by ecological changes in natural systems and by market or welfare changes in human systems. Also referred to as spontaneous adaptation.</a:t>
            </a:r>
          </a:p>
          <a:p>
            <a:pPr marL="171450" indent="-171450">
              <a:buFont typeface="Arial" pitchFamily="34" charset="0"/>
              <a:buChar char="•"/>
            </a:pPr>
            <a:r>
              <a:rPr lang="en-US" sz="1200" u="sng" kern="1200" dirty="0">
                <a:solidFill>
                  <a:schemeClr val="tx1"/>
                </a:solidFill>
                <a:effectLst/>
                <a:latin typeface="+mn-lt"/>
                <a:ea typeface="+mn-ea"/>
                <a:cs typeface="+mn-cs"/>
              </a:rPr>
              <a:t>Planned Adaptation</a:t>
            </a:r>
            <a:r>
              <a:rPr lang="en-US" sz="1200" kern="1200" dirty="0">
                <a:solidFill>
                  <a:schemeClr val="tx1"/>
                </a:solidFill>
                <a:effectLst/>
                <a:latin typeface="+mn-lt"/>
                <a:ea typeface="+mn-ea"/>
                <a:cs typeface="+mn-cs"/>
              </a:rPr>
              <a:t>—Adaptation that is the result of a deliberate policy decision, based on an awareness that conditions have changed or are about to change and that action is required to return to, maintain, or achieve a desired state</a:t>
            </a:r>
          </a:p>
          <a:p>
            <a:pPr lvl="0"/>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With respect to </a:t>
            </a:r>
            <a:r>
              <a:rPr lang="en-US" sz="1200" b="1" kern="1200" dirty="0">
                <a:solidFill>
                  <a:schemeClr val="tx1"/>
                </a:solidFill>
                <a:effectLst/>
                <a:latin typeface="+mn-lt"/>
                <a:ea typeface="+mn-ea"/>
                <a:cs typeface="+mn-cs"/>
              </a:rPr>
              <a:t>UNICEF’s mandate </a:t>
            </a:r>
            <a:r>
              <a:rPr lang="en-US" sz="1200" kern="1200" dirty="0">
                <a:solidFill>
                  <a:schemeClr val="tx1"/>
                </a:solidFill>
                <a:effectLst/>
                <a:latin typeface="+mn-lt"/>
                <a:ea typeface="+mn-ea"/>
                <a:cs typeface="+mn-cs"/>
              </a:rPr>
              <a:t>to protect vulnerable children and considering our comparative advantage as an agency with strong links to community based action and government advocacy, UNICEF support for adaptive approaches will in the majority have the most effect. </a:t>
            </a:r>
            <a:endParaRPr lang="en-US" dirty="0"/>
          </a:p>
        </p:txBody>
      </p:sp>
    </p:spTree>
    <p:extLst>
      <p:ext uri="{BB962C8B-B14F-4D97-AF65-F5344CB8AC3E}">
        <p14:creationId xmlns:p14="http://schemas.microsoft.com/office/powerpoint/2010/main" val="1757519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lgn="l" rtl="0"/>
            <a:r>
              <a:rPr lang="en-US" altLang="en-US" dirty="0">
                <a:latin typeface="Arial" pitchFamily="34" charset="0"/>
                <a:cs typeface="Arial" pitchFamily="34" charset="0"/>
              </a:rPr>
              <a:t>Climate resilience objectives for health care facilities and systems are twofold. Firstly, health systems and the facilities and infrastructure within them need to be designed to become climate-resilient in response to climate hazards. Secondly, health care systems must be built and operated in a way that reduce their harmful impact on the environment and surrounding communities, lowering as much as possible greenhouse gases emissions. </a:t>
            </a:r>
          </a:p>
          <a:p>
            <a:pPr algn="l" rtl="0"/>
            <a:endParaRPr lang="en-GB" altLang="en-US" dirty="0">
              <a:latin typeface="Arial" pitchFamily="34" charset="0"/>
              <a:cs typeface="Arial" pitchFamily="34" charset="0"/>
            </a:endParaRPr>
          </a:p>
        </p:txBody>
      </p:sp>
      <p:sp>
        <p:nvSpPr>
          <p:cNvPr id="21508" name="Slide Number Placeholder 3"/>
          <p:cNvSpPr>
            <a:spLocks noGrp="1"/>
          </p:cNvSpPr>
          <p:nvPr>
            <p:ph type="sldNum" sz="quarter" idx="5"/>
          </p:nvPr>
        </p:nvSpPr>
        <p:spPr>
          <a:noFill/>
        </p:spPr>
        <p:txBody>
          <a:bodyPr/>
          <a:lstStyle>
            <a:lvl1pPr rtl="0" eaLnBrk="0" hangingPunct="0">
              <a:spcBef>
                <a:spcPct val="30000"/>
              </a:spcBef>
              <a:defRPr sz="1200">
                <a:solidFill>
                  <a:schemeClr val="tx1"/>
                </a:solidFill>
                <a:latin typeface="Arial" pitchFamily="34" charset="0"/>
                <a:cs typeface="Arial" pitchFamily="34" charset="0"/>
              </a:defRPr>
            </a:lvl1pPr>
            <a:lvl2pPr marL="746125" indent="-285750" rtl="0" eaLnBrk="0" hangingPunct="0">
              <a:spcBef>
                <a:spcPct val="30000"/>
              </a:spcBef>
              <a:defRPr sz="1200">
                <a:solidFill>
                  <a:schemeClr val="tx1"/>
                </a:solidFill>
                <a:latin typeface="Arial" pitchFamily="34" charset="0"/>
                <a:cs typeface="Arial" pitchFamily="34" charset="0"/>
              </a:defRPr>
            </a:lvl2pPr>
            <a:lvl3pPr marL="1147763" indent="-228600" rtl="0" eaLnBrk="0" hangingPunct="0">
              <a:spcBef>
                <a:spcPct val="30000"/>
              </a:spcBef>
              <a:defRPr sz="1200">
                <a:solidFill>
                  <a:schemeClr val="tx1"/>
                </a:solidFill>
                <a:latin typeface="Arial" pitchFamily="34" charset="0"/>
                <a:cs typeface="Arial" pitchFamily="34" charset="0"/>
              </a:defRPr>
            </a:lvl3pPr>
            <a:lvl4pPr marL="1606550" indent="-228600" rtl="0" eaLnBrk="0" hangingPunct="0">
              <a:spcBef>
                <a:spcPct val="30000"/>
              </a:spcBef>
              <a:defRPr sz="1200">
                <a:solidFill>
                  <a:schemeClr val="tx1"/>
                </a:solidFill>
                <a:latin typeface="Arial" pitchFamily="34" charset="0"/>
                <a:cs typeface="Arial" pitchFamily="34" charset="0"/>
              </a:defRPr>
            </a:lvl4pPr>
            <a:lvl5pPr marL="2066925" indent="-228600" rtl="0" eaLnBrk="0" hangingPunct="0">
              <a:spcBef>
                <a:spcPct val="30000"/>
              </a:spcBef>
              <a:defRPr sz="1200">
                <a:solidFill>
                  <a:schemeClr val="tx1"/>
                </a:solidFill>
                <a:latin typeface="Arial" pitchFamily="34" charset="0"/>
                <a:cs typeface="Arial" pitchFamily="34" charset="0"/>
              </a:defRPr>
            </a:lvl5pPr>
            <a:lvl6pPr marL="2524125" indent="-228600" eaLnBrk="0" fontAlgn="base" hangingPunct="0">
              <a:spcBef>
                <a:spcPct val="30000"/>
              </a:spcBef>
              <a:spcAft>
                <a:spcPct val="0"/>
              </a:spcAft>
              <a:defRPr sz="1200">
                <a:solidFill>
                  <a:schemeClr val="tx1"/>
                </a:solidFill>
                <a:latin typeface="Arial" pitchFamily="34" charset="0"/>
                <a:cs typeface="Arial" pitchFamily="34" charset="0"/>
              </a:defRPr>
            </a:lvl6pPr>
            <a:lvl7pPr marL="2981325" indent="-228600" eaLnBrk="0" fontAlgn="base" hangingPunct="0">
              <a:spcBef>
                <a:spcPct val="30000"/>
              </a:spcBef>
              <a:spcAft>
                <a:spcPct val="0"/>
              </a:spcAft>
              <a:defRPr sz="1200">
                <a:solidFill>
                  <a:schemeClr val="tx1"/>
                </a:solidFill>
                <a:latin typeface="Arial" pitchFamily="34" charset="0"/>
                <a:cs typeface="Arial" pitchFamily="34" charset="0"/>
              </a:defRPr>
            </a:lvl7pPr>
            <a:lvl8pPr marL="3438525" indent="-228600" eaLnBrk="0" fontAlgn="base" hangingPunct="0">
              <a:spcBef>
                <a:spcPct val="30000"/>
              </a:spcBef>
              <a:spcAft>
                <a:spcPct val="0"/>
              </a:spcAft>
              <a:defRPr sz="1200">
                <a:solidFill>
                  <a:schemeClr val="tx1"/>
                </a:solidFill>
                <a:latin typeface="Arial" pitchFamily="34" charset="0"/>
                <a:cs typeface="Arial" pitchFamily="34" charset="0"/>
              </a:defRPr>
            </a:lvl8pPr>
            <a:lvl9pPr marL="3895725" indent="-228600" eaLnBrk="0" fontAlgn="base" hangingPunct="0">
              <a:spcBef>
                <a:spcPct val="30000"/>
              </a:spcBef>
              <a:spcAft>
                <a:spcPct val="0"/>
              </a:spcAft>
              <a:defRPr sz="1200">
                <a:solidFill>
                  <a:schemeClr val="tx1"/>
                </a:solidFill>
                <a:latin typeface="Arial" pitchFamily="34" charset="0"/>
                <a:cs typeface="Arial" pitchFamily="34" charset="0"/>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E45DF69D-8283-4182-98A5-34B021B924A0}" type="slidenum">
              <a:rPr kumimoji="0" lang="en-US" alt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pPr marL="0" marR="0" lvl="0" indent="0" algn="r" defTabSz="457200" rtl="0" eaLnBrk="1" fontAlgn="auto" latinLnBrk="0" hangingPunct="1">
                <a:lnSpc>
                  <a:spcPct val="100000"/>
                </a:lnSpc>
                <a:spcBef>
                  <a:spcPct val="0"/>
                </a:spcBef>
                <a:spcAft>
                  <a:spcPts val="0"/>
                </a:spcAft>
                <a:buClrTx/>
                <a:buSzTx/>
                <a:buFontTx/>
                <a:buNone/>
                <a:tabLst/>
                <a:defRPr/>
              </a:pPr>
              <a:t>10</a:t>
            </a:fld>
            <a:endParaRPr kumimoji="0" lang="en-US" alt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188957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Climate Change is already having an impact on the access to, cost, quality and sustainability of WASH services for households, schools and healthcare facilities. Climate change can directly impact the quantity and quality of safe water resources, as well as the demand for that water. </a:t>
            </a:r>
          </a:p>
          <a:p>
            <a:r>
              <a:rPr lang="en-US" dirty="0"/>
              <a:t>Water-related climate risks arise from too much water, too little water, or polluted water. Climate change also affects the access to and functionality of sanitation facilities and services, and the practice of key hygiene </a:t>
            </a:r>
            <a:r>
              <a:rPr lang="en-US" dirty="0" err="1"/>
              <a:t>behaviours</a:t>
            </a:r>
            <a:r>
              <a:rPr lang="en-US" dirty="0"/>
              <a:t>. </a:t>
            </a:r>
          </a:p>
          <a:p>
            <a:endParaRPr lang="en-US" dirty="0"/>
          </a:p>
          <a:p>
            <a:r>
              <a:rPr lang="en-US" dirty="0"/>
              <a:t>The Strategic Framework for WASH Climate Resilience, was developed jointly by the Global Water Partnership (</a:t>
            </a:r>
            <a:r>
              <a:rPr lang="en-US" dirty="0" err="1"/>
              <a:t>GWP</a:t>
            </a:r>
            <a:r>
              <a:rPr lang="en-US" dirty="0"/>
              <a:t>) and UNICEF in 2014 and updated in 2017. The framework aims to provide the sector with a basic tool that is easy to follow and that can help bring coherence to existing but dispersed WASH climate resilient development programming. </a:t>
            </a:r>
            <a:r>
              <a:rPr lang="en-US" sz="1200" b="0" i="0" u="none" strike="noStrike" kern="1200" baseline="0" dirty="0">
                <a:solidFill>
                  <a:schemeClr val="tx1"/>
                </a:solidFill>
                <a:latin typeface="+mn-lt"/>
                <a:ea typeface="+mn-ea"/>
                <a:cs typeface="+mn-cs"/>
              </a:rPr>
              <a:t>In agreement with the results framework that we will see in more detail in the next slides, some approaches that are tailored to health care facilities contexts. </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11</a:t>
            </a:fld>
            <a:endParaRPr lang="en-US"/>
          </a:p>
        </p:txBody>
      </p:sp>
    </p:spTree>
    <p:extLst>
      <p:ext uri="{BB962C8B-B14F-4D97-AF65-F5344CB8AC3E}">
        <p14:creationId xmlns:p14="http://schemas.microsoft.com/office/powerpoint/2010/main" val="3771008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en-US" dirty="0"/>
              <a:t>The aim of this guidance is to enhance the capacity of health care facilities to protect and improve the health of their target communities in an unstable and changing climate; and to empower health care facilities to be environmentally sustainable, by optimizing the use of resources and minimizing the release of waste into the environment. Climate resilient and environmentally sustainable health care facilities contribute to high quality of care and accessibility of services, and by helping reduce facility costs also ensure better affordability. They are, therefore, an important component of universal health coverage (UHC).</a:t>
            </a:r>
          </a:p>
          <a:p>
            <a:r>
              <a:rPr lang="en-US" dirty="0"/>
              <a:t>The Figure illustrates the important dynamics affecting the climate resilience of health care facilities. Building on the concept of risk as a function of hazards, vulnerabilities and exposures, it depicts how hazards, in the form of a sudden event (a shock, such as a storm or sudden flood), or a slow-onset event (a stress, such as a drought, sea-level rise, or high volume of cases from a climate-related disease), will reduce the health care facility’s level of performance and capacity (left axis), through a combination of impacts on key facility elements (for example increasing exposures from WASH)</a:t>
            </a:r>
          </a:p>
          <a:p>
            <a:pPr marL="0" lvl="0" indent="0" algn="l" rtl="0">
              <a:lnSpc>
                <a:spcPct val="100000"/>
              </a:lnSpc>
              <a:spcBef>
                <a:spcPts val="0"/>
              </a:spcBef>
              <a:spcAft>
                <a:spcPts val="0"/>
              </a:spcAft>
              <a:buSzPts val="1400"/>
              <a:buNone/>
            </a:pPr>
            <a:endParaRPr dirty="0"/>
          </a:p>
        </p:txBody>
      </p:sp>
      <p:sp>
        <p:nvSpPr>
          <p:cNvPr id="114" name="Google Shape;114;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800"/>
              <a:buFont typeface="Arial"/>
              <a:buNone/>
            </a:pPr>
            <a:fld id="{00000000-1234-1234-1234-123412341234}" type="slidenum">
              <a:rPr lang="en-US"/>
              <a:t>12</a:t>
            </a:fld>
            <a:endParaRPr/>
          </a:p>
        </p:txBody>
      </p:sp>
    </p:spTree>
    <p:extLst>
      <p:ext uri="{BB962C8B-B14F-4D97-AF65-F5344CB8AC3E}">
        <p14:creationId xmlns:p14="http://schemas.microsoft.com/office/powerpoint/2010/main" val="1558530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t>Climate resilience needs to be embedded as part of WASH in </a:t>
            </a:r>
            <a:r>
              <a:rPr lang="en-US" sz="1200" dirty="0" err="1"/>
              <a:t>HCFs</a:t>
            </a:r>
            <a:r>
              <a:rPr lang="en-US" sz="1200" dirty="0"/>
              <a:t>, starting with the identification of climate risks in specific locations. Once the risks are understood, the water technologies (hardware) need to be climate resilient and to address specific climate risk identified. </a:t>
            </a: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In terms of water supply, springs, wells, rainwater harvesting from roofs are classified as least resilient. This is because of their vulnerability to contamination (especially during flood events or with rising groundwater levels), susceptibility to drought (limited storage) and/or the difficulty in preventing damage during floods. Springs and rainwater harvesting also offer little flexibility in terms of location. From an adaptation angle, climate change may also overwhelm the ability to deal with problems (e.g. flood damage) in situations where the quality and reliability of services is already poor.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There are water technological options available that are adapted for different climate risks. For example in a water scarce and drought prone area you might want to assess the use of taps with a </a:t>
            </a:r>
            <a:r>
              <a:rPr lang="en-US" dirty="0" err="1"/>
              <a:t>presss</a:t>
            </a:r>
            <a:r>
              <a:rPr lang="en-US" dirty="0"/>
              <a:t> function (so water only runs for a few seconds). </a:t>
            </a:r>
          </a:p>
          <a:p>
            <a:endParaRPr lang="en-US" dirty="0"/>
          </a:p>
        </p:txBody>
      </p:sp>
      <p:sp>
        <p:nvSpPr>
          <p:cNvPr id="4" name="Header Placeholder 3"/>
          <p:cNvSpPr>
            <a:spLocks noGrp="1"/>
          </p:cNvSpPr>
          <p:nvPr>
            <p:ph type="hdr" sz="quarter"/>
          </p:nvPr>
        </p:nvSpPr>
        <p:spPr/>
        <p:txBody>
          <a:bodyPr/>
          <a:lstStyle/>
          <a:p>
            <a:r>
              <a:rPr lang="en-GB"/>
              <a:t>World Health Organization</a:t>
            </a:r>
          </a:p>
        </p:txBody>
      </p:sp>
      <p:sp>
        <p:nvSpPr>
          <p:cNvPr id="5" name="Date Placeholder 4"/>
          <p:cNvSpPr>
            <a:spLocks noGrp="1"/>
          </p:cNvSpPr>
          <p:nvPr>
            <p:ph type="dt" idx="1"/>
          </p:nvPr>
        </p:nvSpPr>
        <p:spPr/>
        <p:txBody>
          <a:bodyPr/>
          <a:lstStyle/>
          <a:p>
            <a:fld id="{C127BA38-178D-4AF7-B89D-37B34DD3D943}" type="datetime3">
              <a:rPr lang="en-GB" smtClean="0"/>
              <a:pPr/>
              <a:t>23 November, 2020</a:t>
            </a:fld>
            <a:endParaRPr lang="en-GB"/>
          </a:p>
        </p:txBody>
      </p:sp>
      <p:sp>
        <p:nvSpPr>
          <p:cNvPr id="6" name="Slide Number Placeholder 5"/>
          <p:cNvSpPr>
            <a:spLocks noGrp="1"/>
          </p:cNvSpPr>
          <p:nvPr>
            <p:ph type="sldNum" sz="quarter" idx="5"/>
          </p:nvPr>
        </p:nvSpPr>
        <p:spPr/>
        <p:txBody>
          <a:bodyPr/>
          <a:lstStyle/>
          <a:p>
            <a:fld id="{56EBA302-80AB-4EFD-A21F-6592AEBC50DA}" type="slidenum">
              <a:rPr lang="en-GB" smtClean="0"/>
              <a:pPr/>
              <a:t>14</a:t>
            </a:fld>
            <a:endParaRPr lang="en-GB"/>
          </a:p>
        </p:txBody>
      </p:sp>
    </p:spTree>
    <p:extLst>
      <p:ext uri="{BB962C8B-B14F-4D97-AF65-F5344CB8AC3E}">
        <p14:creationId xmlns:p14="http://schemas.microsoft.com/office/powerpoint/2010/main" val="1353772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9144000" cy="5143500"/>
          </a:xfrm>
          <a:solidFill>
            <a:schemeClr val="bg1"/>
          </a:solidFill>
        </p:spPr>
        <p:txBody>
          <a:bodyPr bIns="1387620" anchor="ctr">
            <a:normAutofit/>
          </a:bodyP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363888"/>
            <a:ext cx="5508000" cy="839369"/>
          </a:xfrm>
          <a:noFill/>
        </p:spPr>
        <p:txBody>
          <a:bodyPr lIns="408103" tIns="81619" rIns="510159" bIns="204050" anchor="t" anchorCtr="0">
            <a:noAutofit/>
          </a:bodyPr>
          <a:lstStyle>
            <a:lvl1pPr algn="l">
              <a:lnSpc>
                <a:spcPct val="85000"/>
              </a:lnSpc>
              <a:defRPr sz="3265">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360000" y="4880254"/>
            <a:ext cx="4478700" cy="185738"/>
          </a:xfrm>
        </p:spPr>
        <p:txBody>
          <a:bodyPr lIns="0"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37" y="3361503"/>
            <a:ext cx="9143999" cy="1242000"/>
          </a:xfrm>
          <a:solidFill>
            <a:schemeClr val="tx2"/>
          </a:solidFill>
        </p:spPr>
        <p:txBody>
          <a:bodyPr lIns="408103" tIns="408103" rIns="408103" bIns="938685" anchor="b">
            <a:noAutofit/>
          </a:bodyPr>
          <a:lstStyle>
            <a:lvl1pPr marL="0" indent="0" algn="l">
              <a:lnSpc>
                <a:spcPct val="90000"/>
              </a:lnSpc>
              <a:buNone/>
              <a:defRPr sz="1837" b="1">
                <a:solidFill>
                  <a:schemeClr val="bg1"/>
                </a:solidFill>
                <a:latin typeface="+mj-lt"/>
                <a:cs typeface="Arial" panose="020B0604020202020204" pitchFamily="34" charset="0"/>
              </a:defRPr>
            </a:lvl1pPr>
            <a:lvl2pPr marL="352561" indent="0" algn="ctr">
              <a:buNone/>
              <a:defRPr sz="1564"/>
            </a:lvl2pPr>
            <a:lvl3pPr marL="705116" indent="0" algn="ctr">
              <a:buNone/>
              <a:defRPr sz="1428"/>
            </a:lvl3pPr>
            <a:lvl4pPr marL="1057677" indent="0" algn="ctr">
              <a:buNone/>
              <a:defRPr sz="1224"/>
            </a:lvl4pPr>
            <a:lvl5pPr marL="1410238" indent="0" algn="ctr">
              <a:buNone/>
              <a:defRPr sz="1224"/>
            </a:lvl5pPr>
            <a:lvl6pPr marL="1762795" indent="0" algn="ctr">
              <a:buNone/>
              <a:defRPr sz="1224"/>
            </a:lvl6pPr>
            <a:lvl7pPr marL="2115352" indent="0" algn="ctr">
              <a:buNone/>
              <a:defRPr sz="1224"/>
            </a:lvl7pPr>
            <a:lvl8pPr marL="2467916" indent="0" algn="ctr">
              <a:buNone/>
              <a:defRPr sz="1224"/>
            </a:lvl8pPr>
            <a:lvl9pPr marL="2820472" indent="0" algn="ctr">
              <a:buNone/>
              <a:defRPr sz="122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359999" y="4080642"/>
            <a:ext cx="8408379" cy="216000"/>
          </a:xfrm>
          <a:noFill/>
        </p:spPr>
        <p:txBody>
          <a:bodyPr lIns="0" rIns="102024">
            <a:noAutofit/>
          </a:bodyPr>
          <a:lstStyle>
            <a:lvl1pPr algn="l">
              <a:defRPr sz="122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5595511" y="363891"/>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831057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3C8783AD-39BB-4344-A133-72D1D9DB84A8}" type="datetime1">
              <a:rPr lang="en-GB" smtClean="0">
                <a:solidFill>
                  <a:prstClr val="black"/>
                </a:solidFill>
              </a:rPr>
              <a:pPr/>
              <a:t>23/11/2020</a:t>
            </a:fld>
            <a:endParaRPr lang="en-GB">
              <a:solidFill>
                <a:prstClr val="black"/>
              </a:solidFill>
            </a:endParaRPr>
          </a:p>
        </p:txBody>
      </p:sp>
      <p:sp>
        <p:nvSpPr>
          <p:cNvPr id="19" name="Footer Placeholder 18"/>
          <p:cNvSpPr>
            <a:spLocks noGrp="1"/>
          </p:cNvSpPr>
          <p:nvPr>
            <p:ph type="ftr" sz="quarter" idx="15"/>
          </p:nvPr>
        </p:nvSpPr>
        <p:spPr>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360000" y="4720242"/>
            <a:ext cx="8419774" cy="156434"/>
          </a:xfrm>
          <a:noFill/>
        </p:spPr>
        <p:txBody>
          <a:bodyPr anchor="t">
            <a:normAutofit/>
          </a:bodyPr>
          <a:lstStyle>
            <a:lvl1pPr>
              <a:defRPr sz="61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359999" y="1350003"/>
            <a:ext cx="8419774" cy="3177900"/>
          </a:xfrm>
          <a:noFill/>
        </p:spPr>
        <p:txBody>
          <a:bodyPr lIns="0" tIns="0" rIns="0" bIns="0"/>
          <a:lstStyle>
            <a:lvl1pPr>
              <a:lnSpc>
                <a:spcPct val="110000"/>
              </a:lnSpc>
              <a:defRPr sz="1088" b="1">
                <a:solidFill>
                  <a:schemeClr val="tx1"/>
                </a:solidFill>
                <a:latin typeface="+mn-lt"/>
              </a:defRPr>
            </a:lvl1pPr>
            <a:lvl2pPr>
              <a:lnSpc>
                <a:spcPct val="110000"/>
              </a:lnSpc>
              <a:defRPr sz="1088">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3824112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4"/>
            <a:ext cx="9144000" cy="5143499"/>
          </a:xfrm>
          <a:solidFill>
            <a:schemeClr val="bg1"/>
          </a:solidFill>
        </p:spPr>
        <p:txBody>
          <a:bodyPr wrap="square" tIns="2244681" bIns="0" anchor="ct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 then arrange object (send to back)</a:t>
            </a:r>
          </a:p>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37" y="1350000"/>
            <a:ext cx="3209925" cy="1237085"/>
          </a:xfrm>
          <a:solidFill>
            <a:schemeClr val="tx2">
              <a:alpha val="90000"/>
            </a:schemeClr>
          </a:solidFill>
        </p:spPr>
        <p:txBody>
          <a:bodyPr lIns="408103" tIns="204050" rIns="408103" bIns="204050">
            <a:noAutofit/>
          </a:bodyPr>
          <a:lstStyle>
            <a:lvl1pPr>
              <a:defRPr sz="2177" b="1">
                <a:solidFill>
                  <a:schemeClr val="bg1"/>
                </a:solidFill>
                <a:latin typeface="+mj-lt"/>
              </a:defRPr>
            </a:lvl1pPr>
            <a:lvl2pPr marL="417440" indent="-211780">
              <a:buClr>
                <a:schemeClr val="bg1"/>
              </a:buClr>
              <a:defRPr sz="217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95D2BDAD-C3B1-4D4D-BCAB-0920DD58C7A3}" type="datetime1">
              <a:rPr lang="en-GB" smtClean="0">
                <a:solidFill>
                  <a:prstClr val="black"/>
                </a:solidFill>
              </a:rPr>
              <a:pPr/>
              <a:t>23/11/2020</a:t>
            </a:fld>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Tree>
    <p:extLst>
      <p:ext uri="{BB962C8B-B14F-4D97-AF65-F5344CB8AC3E}">
        <p14:creationId xmlns:p14="http://schemas.microsoft.com/office/powerpoint/2010/main" val="2621219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D8A80B80-3C39-4ABA-AE91-B32640717E7F}" type="datetime1">
              <a:rPr lang="en-GB" smtClean="0">
                <a:solidFill>
                  <a:prstClr val="black"/>
                </a:solidFill>
              </a:rPr>
              <a:pPr/>
              <a:t>23/11/2020</a:t>
            </a:fld>
            <a:endParaRPr lang="en-GB">
              <a:solidFill>
                <a:prstClr val="black"/>
              </a:solidFill>
            </a:endParaRPr>
          </a:p>
        </p:txBody>
      </p:sp>
      <p:sp>
        <p:nvSpPr>
          <p:cNvPr id="8" name="Footer Placeholder 7"/>
          <p:cNvSpPr>
            <a:spLocks noGrp="1"/>
          </p:cNvSpPr>
          <p:nvPr>
            <p:ph type="ftr" sz="quarter" idx="31"/>
          </p:nvPr>
        </p:nvSpPr>
        <p:spPr bwMode="gray"/>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360000" y="1350028"/>
            <a:ext cx="4775881" cy="1068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0519" tIns="35259" rIns="70519" bIns="35259" rtlCol="0" anchor="ctr"/>
          <a:lstStyle/>
          <a:p>
            <a:pPr algn="ctr" defTabSz="705116" rtl="0" fontAlgn="auto">
              <a:spcBef>
                <a:spcPts val="0"/>
              </a:spcBef>
              <a:spcAft>
                <a:spcPts val="0"/>
              </a:spcAft>
            </a:pPr>
            <a:endParaRPr lang="en-GB" sz="1428" b="0">
              <a:solidFill>
                <a:prstClr val="white"/>
              </a:solidFill>
            </a:endParaRPr>
          </a:p>
        </p:txBody>
      </p:sp>
      <p:sp>
        <p:nvSpPr>
          <p:cNvPr id="4" name="Text Placeholder 3"/>
          <p:cNvSpPr>
            <a:spLocks noGrp="1"/>
          </p:cNvSpPr>
          <p:nvPr>
            <p:ph type="body" sz="quarter" idx="33" hasCustomPrompt="1"/>
          </p:nvPr>
        </p:nvSpPr>
        <p:spPr>
          <a:xfrm>
            <a:off x="360035" y="160776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280578" y="1607762"/>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5574553" y="1607762"/>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360035" y="2158446"/>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280578" y="2158446"/>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5574553" y="2158446"/>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360035" y="2709129"/>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280578" y="2709129"/>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5574553" y="2709129"/>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360035" y="3259814"/>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280578" y="3259814"/>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5574553" y="3259814"/>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360035" y="3810497"/>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280578" y="3810497"/>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5574553" y="3810497"/>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360035" y="436118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280578" y="4361182"/>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5574553" y="4361182"/>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308736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190BE2B-9B92-42BE-801D-EAA8180D84A6}" type="datetime1">
              <a:rPr lang="en-GB" smtClean="0">
                <a:solidFill>
                  <a:prstClr val="black"/>
                </a:solidFill>
              </a:rPr>
              <a:pPr/>
              <a:t>23/11/2020</a:t>
            </a:fld>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98956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9144000" cy="5143500"/>
          </a:xfrm>
          <a:solidFill>
            <a:schemeClr val="bg1"/>
          </a:solidFill>
        </p:spPr>
        <p:txBody>
          <a:bodyPr bIns="2244681" anchor="ctr">
            <a:normAutofit/>
          </a:bodyP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360000" y="4880254"/>
            <a:ext cx="4478700" cy="185738"/>
          </a:xfrm>
        </p:spPr>
        <p:txBody>
          <a:bodyPr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37" y="3361503"/>
            <a:ext cx="9143999" cy="1242000"/>
          </a:xfrm>
          <a:solidFill>
            <a:schemeClr val="tx2">
              <a:alpha val="90000"/>
            </a:schemeClr>
          </a:solidFill>
        </p:spPr>
        <p:txBody>
          <a:bodyPr lIns="408103" tIns="244874" rIns="408103" bIns="244874" numCol="3" anchor="t">
            <a:noAutofit/>
          </a:bodyPr>
          <a:lstStyle>
            <a:lvl1pPr marL="0" indent="0" algn="l">
              <a:lnSpc>
                <a:spcPct val="90000"/>
              </a:lnSpc>
              <a:buNone/>
              <a:defRPr sz="1088" b="0">
                <a:solidFill>
                  <a:schemeClr val="bg1"/>
                </a:solidFill>
                <a:latin typeface="+mj-lt"/>
                <a:cs typeface="Arial" panose="020B0604020202020204" pitchFamily="34" charset="0"/>
              </a:defRPr>
            </a:lvl1pPr>
            <a:lvl2pPr marL="352561" indent="0" algn="ctr">
              <a:buNone/>
              <a:defRPr sz="1564"/>
            </a:lvl2pPr>
            <a:lvl3pPr marL="705116" indent="0" algn="ctr">
              <a:buNone/>
              <a:defRPr sz="1428"/>
            </a:lvl3pPr>
            <a:lvl4pPr marL="1057677" indent="0" algn="ctr">
              <a:buNone/>
              <a:defRPr sz="1224"/>
            </a:lvl4pPr>
            <a:lvl5pPr marL="1410238" indent="0" algn="ctr">
              <a:buNone/>
              <a:defRPr sz="1224"/>
            </a:lvl5pPr>
            <a:lvl6pPr marL="1762795" indent="0" algn="ctr">
              <a:buNone/>
              <a:defRPr sz="1224"/>
            </a:lvl6pPr>
            <a:lvl7pPr marL="2115352" indent="0" algn="ctr">
              <a:buNone/>
              <a:defRPr sz="1224"/>
            </a:lvl7pPr>
            <a:lvl8pPr marL="2467916" indent="0" algn="ctr">
              <a:buNone/>
              <a:defRPr sz="1224"/>
            </a:lvl8pPr>
            <a:lvl9pPr marL="2820472" indent="0" algn="ctr">
              <a:buNone/>
              <a:defRPr sz="122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5595511" y="366422"/>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363888"/>
            <a:ext cx="5508000" cy="839369"/>
          </a:xfrm>
          <a:noFill/>
        </p:spPr>
        <p:txBody>
          <a:bodyPr lIns="408103" tIns="81619" rIns="510159" bIns="204050" anchor="t" anchorCtr="0">
            <a:noAutofit/>
          </a:bodyPr>
          <a:lstStyle>
            <a:lvl1pPr algn="l">
              <a:lnSpc>
                <a:spcPct val="85000"/>
              </a:lnSpc>
              <a:defRPr sz="3265">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375612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57ACBCA2-2593-43B4-B0CD-DA25AB27BF2B}" type="datetime1">
              <a:rPr lang="en-GB" smtClean="0">
                <a:solidFill>
                  <a:prstClr val="black"/>
                </a:solidFill>
              </a:rPr>
              <a:pPr>
                <a:defRPr/>
              </a:pPr>
              <a:t>23/11/2020</a:t>
            </a:fld>
            <a:endParaRPr lang="en-GB">
              <a:solidFill>
                <a:prstClr val="black"/>
              </a:solidFill>
            </a:endParaRPr>
          </a:p>
        </p:txBody>
      </p:sp>
      <p:sp>
        <p:nvSpPr>
          <p:cNvPr id="5" name="Footer Placeholder 4"/>
          <p:cNvSpPr>
            <a:spLocks noGrp="1"/>
          </p:cNvSpPr>
          <p:nvPr>
            <p:ph type="ftr" sz="quarter" idx="11"/>
          </p:nvPr>
        </p:nvSpPr>
        <p:spPr/>
        <p:txBody>
          <a:bodyPr/>
          <a:lstStyle/>
          <a:p>
            <a:pPr>
              <a:defRPr/>
            </a:pPr>
            <a:endParaRPr lang="en-GB">
              <a:solidFill>
                <a:prstClr val="black"/>
              </a:solidFill>
            </a:endParaRPr>
          </a:p>
        </p:txBody>
      </p:sp>
      <p:sp>
        <p:nvSpPr>
          <p:cNvPr id="6" name="Slide Number Placeholder 5"/>
          <p:cNvSpPr>
            <a:spLocks noGrp="1"/>
          </p:cNvSpPr>
          <p:nvPr>
            <p:ph type="sldNum" sz="quarter" idx="12"/>
          </p:nvPr>
        </p:nvSpPr>
        <p:spPr/>
        <p:txBody>
          <a:bodyPr/>
          <a:lstStyle/>
          <a:p>
            <a:pPr>
              <a:defRPr/>
            </a:pPr>
            <a:fld id="{A73939FE-7BC6-42BD-B27E-1F76D60FE7C3}" type="slidenum">
              <a:rPr lang="en-GB" smtClean="0">
                <a:solidFill>
                  <a:prstClr val="black"/>
                </a:solidFill>
              </a:rPr>
              <a:pPr>
                <a:defRPr/>
              </a:pPr>
              <a:t>‹#›</a:t>
            </a:fld>
            <a:endParaRPr lang="en-GB">
              <a:solidFill>
                <a:prstClr val="black"/>
              </a:solidFill>
            </a:endParaRPr>
          </a:p>
        </p:txBody>
      </p:sp>
      <p:sp>
        <p:nvSpPr>
          <p:cNvPr id="8" name="Rectangle 7"/>
          <p:cNvSpPr/>
          <p:nvPr userDrawn="1"/>
        </p:nvSpPr>
        <p:spPr>
          <a:xfrm>
            <a:off x="0" y="1059656"/>
            <a:ext cx="91440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lIns="70519" tIns="35259" rIns="70519" bIns="35259" anchor="ctr"/>
          <a:lstStyle/>
          <a:p>
            <a:pPr algn="ctr" defTabSz="705116" rtl="0" fontAlgn="auto">
              <a:spcBef>
                <a:spcPts val="0"/>
              </a:spcBef>
              <a:spcAft>
                <a:spcPts val="0"/>
              </a:spcAft>
              <a:defRPr/>
            </a:pPr>
            <a:endParaRPr lang="en-GB" sz="1428" b="0">
              <a:solidFill>
                <a:prstClr val="white"/>
              </a:solidFill>
            </a:endParaRPr>
          </a:p>
        </p:txBody>
      </p:sp>
      <p:sp>
        <p:nvSpPr>
          <p:cNvPr id="9" name="Rectangle 8"/>
          <p:cNvSpPr/>
          <p:nvPr userDrawn="1"/>
        </p:nvSpPr>
        <p:spPr>
          <a:xfrm>
            <a:off x="0" y="1059656"/>
            <a:ext cx="91440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lIns="70519" tIns="35259" rIns="70519" bIns="35259" anchor="ctr"/>
          <a:lstStyle/>
          <a:p>
            <a:pPr algn="ctr" defTabSz="705116" rtl="0" fontAlgn="auto">
              <a:spcBef>
                <a:spcPts val="0"/>
              </a:spcBef>
              <a:spcAft>
                <a:spcPts val="0"/>
              </a:spcAft>
              <a:defRPr/>
            </a:pPr>
            <a:endParaRPr lang="en-GB" sz="1428" b="0">
              <a:solidFill>
                <a:prstClr val="white"/>
              </a:solidFill>
            </a:endParaRPr>
          </a:p>
        </p:txBody>
      </p:sp>
    </p:spTree>
    <p:extLst>
      <p:ext uri="{BB962C8B-B14F-4D97-AF65-F5344CB8AC3E}">
        <p14:creationId xmlns:p14="http://schemas.microsoft.com/office/powerpoint/2010/main" val="690595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71649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x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31183" y="1200151"/>
            <a:ext cx="3997571" cy="35302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C3FDE51E-0052-334C-A4B2-C567FE9F326F}" type="slidenum">
              <a:rPr lang="en-US" smtClean="0">
                <a:solidFill>
                  <a:prstClr val="black"/>
                </a:solidFill>
              </a:rPr>
              <a:pPr/>
              <a:t>‹#›</a:t>
            </a:fld>
            <a:endParaRPr lang="en-US" dirty="0">
              <a:solidFill>
                <a:prstClr val="black"/>
              </a:solidFill>
            </a:endParaRPr>
          </a:p>
        </p:txBody>
      </p:sp>
      <p:sp>
        <p:nvSpPr>
          <p:cNvPr id="9" name="Content Placeholder 2"/>
          <p:cNvSpPr>
            <a:spLocks noGrp="1"/>
          </p:cNvSpPr>
          <p:nvPr>
            <p:ph idx="14"/>
          </p:nvPr>
        </p:nvSpPr>
        <p:spPr>
          <a:xfrm>
            <a:off x="4709739" y="1200151"/>
            <a:ext cx="3997571" cy="35302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7079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509" y="206263"/>
            <a:ext cx="8229057" cy="85743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474" y="1151160"/>
            <a:ext cx="4039867" cy="479470"/>
          </a:xfrm>
        </p:spPr>
        <p:txBody>
          <a:bodyPr anchor="b"/>
          <a:lstStyle>
            <a:lvl1pPr marL="0" indent="0">
              <a:buNone/>
              <a:defRPr sz="1632" b="1"/>
            </a:lvl1pPr>
            <a:lvl2pPr marL="308952" indent="0">
              <a:buNone/>
              <a:defRPr sz="1428" b="1"/>
            </a:lvl2pPr>
            <a:lvl3pPr marL="617920" indent="0">
              <a:buNone/>
              <a:defRPr sz="1224" b="1"/>
            </a:lvl3pPr>
            <a:lvl4pPr marL="926889" indent="0">
              <a:buNone/>
              <a:defRPr sz="1088" b="1"/>
            </a:lvl4pPr>
            <a:lvl5pPr marL="1235853" indent="0">
              <a:buNone/>
              <a:defRPr sz="1088" b="1"/>
            </a:lvl5pPr>
            <a:lvl6pPr marL="1544819" indent="0">
              <a:buNone/>
              <a:defRPr sz="1088" b="1"/>
            </a:lvl6pPr>
            <a:lvl7pPr marL="1853782" indent="0">
              <a:buNone/>
              <a:defRPr sz="1088" b="1"/>
            </a:lvl7pPr>
            <a:lvl8pPr marL="2162745" indent="0">
              <a:buNone/>
              <a:defRPr sz="1088" b="1"/>
            </a:lvl8pPr>
            <a:lvl9pPr marL="2471709" indent="0">
              <a:buNone/>
              <a:defRPr sz="1088" b="1"/>
            </a:lvl9pPr>
          </a:lstStyle>
          <a:p>
            <a:pPr lvl="0"/>
            <a:r>
              <a:rPr lang="en-US"/>
              <a:t>Click to edit Master text styles</a:t>
            </a:r>
          </a:p>
        </p:txBody>
      </p:sp>
      <p:sp>
        <p:nvSpPr>
          <p:cNvPr id="4" name="Content Placeholder 3"/>
          <p:cNvSpPr>
            <a:spLocks noGrp="1"/>
          </p:cNvSpPr>
          <p:nvPr>
            <p:ph sz="half" idx="2"/>
          </p:nvPr>
        </p:nvSpPr>
        <p:spPr>
          <a:xfrm>
            <a:off x="457474" y="1630631"/>
            <a:ext cx="4039867" cy="2964289"/>
          </a:xfrm>
        </p:spPr>
        <p:txBody>
          <a:bodyPr/>
          <a:lstStyle>
            <a:lvl1pPr>
              <a:defRPr sz="1632"/>
            </a:lvl1pPr>
            <a:lvl2pPr>
              <a:defRPr sz="1428"/>
            </a:lvl2pPr>
            <a:lvl3pPr>
              <a:defRPr sz="1224"/>
            </a:lvl3pPr>
            <a:lvl4pPr>
              <a:defRPr sz="1088"/>
            </a:lvl4pPr>
            <a:lvl5pPr>
              <a:defRPr sz="1088"/>
            </a:lvl5pPr>
            <a:lvl6pPr>
              <a:defRPr sz="1088"/>
            </a:lvl6pPr>
            <a:lvl7pPr>
              <a:defRPr sz="1088"/>
            </a:lvl7pPr>
            <a:lvl8pPr>
              <a:defRPr sz="1088"/>
            </a:lvl8pPr>
            <a:lvl9pPr>
              <a:defRPr sz="10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307" y="1151160"/>
            <a:ext cx="4041225" cy="479470"/>
          </a:xfrm>
        </p:spPr>
        <p:txBody>
          <a:bodyPr anchor="b"/>
          <a:lstStyle>
            <a:lvl1pPr marL="0" indent="0">
              <a:buNone/>
              <a:defRPr sz="1632" b="1"/>
            </a:lvl1pPr>
            <a:lvl2pPr marL="308952" indent="0">
              <a:buNone/>
              <a:defRPr sz="1428" b="1"/>
            </a:lvl2pPr>
            <a:lvl3pPr marL="617920" indent="0">
              <a:buNone/>
              <a:defRPr sz="1224" b="1"/>
            </a:lvl3pPr>
            <a:lvl4pPr marL="926889" indent="0">
              <a:buNone/>
              <a:defRPr sz="1088" b="1"/>
            </a:lvl4pPr>
            <a:lvl5pPr marL="1235853" indent="0">
              <a:buNone/>
              <a:defRPr sz="1088" b="1"/>
            </a:lvl5pPr>
            <a:lvl6pPr marL="1544819" indent="0">
              <a:buNone/>
              <a:defRPr sz="1088" b="1"/>
            </a:lvl6pPr>
            <a:lvl7pPr marL="1853782" indent="0">
              <a:buNone/>
              <a:defRPr sz="1088" b="1"/>
            </a:lvl7pPr>
            <a:lvl8pPr marL="2162745" indent="0">
              <a:buNone/>
              <a:defRPr sz="1088" b="1"/>
            </a:lvl8pPr>
            <a:lvl9pPr marL="2471709" indent="0">
              <a:buNone/>
              <a:defRPr sz="1088" b="1"/>
            </a:lvl9pPr>
          </a:lstStyle>
          <a:p>
            <a:pPr lvl="0"/>
            <a:r>
              <a:rPr lang="en-US"/>
              <a:t>Click to edit Master text styles</a:t>
            </a:r>
          </a:p>
        </p:txBody>
      </p:sp>
      <p:sp>
        <p:nvSpPr>
          <p:cNvPr id="6" name="Content Placeholder 5"/>
          <p:cNvSpPr>
            <a:spLocks noGrp="1"/>
          </p:cNvSpPr>
          <p:nvPr>
            <p:ph sz="quarter" idx="4"/>
          </p:nvPr>
        </p:nvSpPr>
        <p:spPr>
          <a:xfrm>
            <a:off x="4645307" y="1630631"/>
            <a:ext cx="4041225" cy="2964289"/>
          </a:xfrm>
        </p:spPr>
        <p:txBody>
          <a:bodyPr/>
          <a:lstStyle>
            <a:lvl1pPr>
              <a:defRPr sz="1632"/>
            </a:lvl1pPr>
            <a:lvl2pPr>
              <a:defRPr sz="1428"/>
            </a:lvl2pPr>
            <a:lvl3pPr>
              <a:defRPr sz="1224"/>
            </a:lvl3pPr>
            <a:lvl4pPr>
              <a:defRPr sz="1088"/>
            </a:lvl4pPr>
            <a:lvl5pPr>
              <a:defRPr sz="1088"/>
            </a:lvl5pPr>
            <a:lvl6pPr>
              <a:defRPr sz="1088"/>
            </a:lvl6pPr>
            <a:lvl7pPr>
              <a:defRPr sz="1088"/>
            </a:lvl7pPr>
            <a:lvl8pPr>
              <a:defRPr sz="1088"/>
            </a:lvl8pPr>
            <a:lvl9pPr>
              <a:defRPr sz="10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043194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9144000" cy="5143500"/>
          </a:xfrm>
          <a:solidFill>
            <a:schemeClr val="bg1"/>
          </a:solidFill>
        </p:spPr>
        <p:txBody>
          <a:bodyPr bIns="1391543" anchor="ctr">
            <a:normAutofit/>
          </a:bodyP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363888"/>
            <a:ext cx="5508000" cy="839369"/>
          </a:xfrm>
          <a:noFill/>
        </p:spPr>
        <p:txBody>
          <a:bodyPr lIns="409268" tIns="81853" rIns="511601" bIns="204632" anchor="t" anchorCtr="0">
            <a:noAutofit/>
          </a:bodyPr>
          <a:lstStyle>
            <a:lvl1pPr algn="l">
              <a:lnSpc>
                <a:spcPct val="85000"/>
              </a:lnSpc>
              <a:defRPr sz="3265">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360000" y="4880254"/>
            <a:ext cx="4478700" cy="185738"/>
          </a:xfrm>
        </p:spPr>
        <p:txBody>
          <a:bodyPr lIns="0"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2" y="3361503"/>
            <a:ext cx="9143999" cy="1242000"/>
          </a:xfrm>
          <a:solidFill>
            <a:schemeClr val="tx2"/>
          </a:solidFill>
        </p:spPr>
        <p:txBody>
          <a:bodyPr lIns="409268" tIns="409268" rIns="409268" bIns="941340" anchor="b">
            <a:noAutofit/>
          </a:bodyPr>
          <a:lstStyle>
            <a:lvl1pPr marL="0" indent="0" algn="l">
              <a:lnSpc>
                <a:spcPct val="90000"/>
              </a:lnSpc>
              <a:buNone/>
              <a:defRPr sz="1837" b="1">
                <a:solidFill>
                  <a:schemeClr val="bg1"/>
                </a:solidFill>
                <a:latin typeface="+mj-lt"/>
                <a:cs typeface="Arial" panose="020B0604020202020204" pitchFamily="34" charset="0"/>
              </a:defRPr>
            </a:lvl1pPr>
            <a:lvl2pPr marL="353556" indent="0" algn="ctr">
              <a:buNone/>
              <a:defRPr sz="1564"/>
            </a:lvl2pPr>
            <a:lvl3pPr marL="707111" indent="0" algn="ctr">
              <a:buNone/>
              <a:defRPr sz="1428"/>
            </a:lvl3pPr>
            <a:lvl4pPr marL="1060669" indent="0" algn="ctr">
              <a:buNone/>
              <a:defRPr sz="1224"/>
            </a:lvl4pPr>
            <a:lvl5pPr marL="1414225" indent="0" algn="ctr">
              <a:buNone/>
              <a:defRPr sz="1224"/>
            </a:lvl5pPr>
            <a:lvl6pPr marL="1767779" indent="0" algn="ctr">
              <a:buNone/>
              <a:defRPr sz="1224"/>
            </a:lvl6pPr>
            <a:lvl7pPr marL="2121336" indent="0" algn="ctr">
              <a:buNone/>
              <a:defRPr sz="1224"/>
            </a:lvl7pPr>
            <a:lvl8pPr marL="2474892" indent="0" algn="ctr">
              <a:buNone/>
              <a:defRPr sz="1224"/>
            </a:lvl8pPr>
            <a:lvl9pPr marL="2828447" indent="0" algn="ctr">
              <a:buNone/>
              <a:defRPr sz="122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359999" y="4080642"/>
            <a:ext cx="8408379" cy="216000"/>
          </a:xfrm>
          <a:noFill/>
        </p:spPr>
        <p:txBody>
          <a:bodyPr lIns="0" rIns="102316">
            <a:noAutofit/>
          </a:bodyPr>
          <a:lstStyle>
            <a:lvl1pPr algn="l">
              <a:defRPr sz="122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5595511" y="363891"/>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1716462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35" y="1350003"/>
            <a:ext cx="8424001"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2DD82CBF-8C13-4350-AE4C-2F53590C8914}" type="datetime1">
              <a:rPr lang="en-GB" smtClean="0">
                <a:solidFill>
                  <a:prstClr val="black"/>
                </a:solidFill>
              </a:rPr>
              <a:pPr/>
              <a:t>23/11/2020</a:t>
            </a:fld>
            <a:endParaRPr lang="en-GB">
              <a:solidFill>
                <a:prstClr val="black"/>
              </a:solidFill>
            </a:endParaRPr>
          </a:p>
        </p:txBody>
      </p:sp>
      <p:sp>
        <p:nvSpPr>
          <p:cNvPr id="5" name="Footer Placeholder 4"/>
          <p:cNvSpPr>
            <a:spLocks noGrp="1"/>
          </p:cNvSpPr>
          <p:nvPr>
            <p:ph type="ftr" sz="quarter" idx="15"/>
          </p:nvPr>
        </p:nvSpPr>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9295041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20" y="1350003"/>
            <a:ext cx="8424001"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2DD82CBF-8C13-4350-AE4C-2F53590C8914}" type="datetime1">
              <a:rPr lang="en-GB" smtClean="0">
                <a:solidFill>
                  <a:prstClr val="black"/>
                </a:solidFill>
              </a:rPr>
              <a:pPr/>
              <a:t>23/11/2020</a:t>
            </a:fld>
            <a:endParaRPr lang="en-GB">
              <a:solidFill>
                <a:prstClr val="black"/>
              </a:solidFill>
            </a:endParaRPr>
          </a:p>
        </p:txBody>
      </p:sp>
      <p:sp>
        <p:nvSpPr>
          <p:cNvPr id="5" name="Footer Placeholder 4"/>
          <p:cNvSpPr>
            <a:spLocks noGrp="1"/>
          </p:cNvSpPr>
          <p:nvPr>
            <p:ph type="ftr" sz="quarter" idx="15"/>
          </p:nvPr>
        </p:nvSpPr>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4044672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9999"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75708A0E-6304-4377-B9A2-6D43C3E577BA}"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364226894"/>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331A1FC-65C4-44A8-B613-91BD0819DF9D}"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360020" y="1350000"/>
            <a:ext cx="4104001" cy="189009"/>
          </a:xfrm>
          <a:solidFill>
            <a:srgbClr val="009CDE"/>
          </a:solidFill>
        </p:spPr>
        <p:txBody>
          <a:bodyPr vert="horz" lIns="81853" tIns="20462" rIns="81853" bIns="20462"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4675774" y="1350000"/>
            <a:ext cx="410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26594173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E276E1C6-02BA-4AE4-BA67-94F0EB3C066C}"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60020" y="1350000"/>
            <a:ext cx="4104001" cy="189009"/>
          </a:xfrm>
          <a:solidFill>
            <a:srgbClr val="009CDE"/>
          </a:solidFill>
        </p:spPr>
        <p:txBody>
          <a:bodyPr vert="horz" lIns="81853" tIns="20462" rIns="81853" bIns="20462"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4675774" y="1350000"/>
            <a:ext cx="410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359999"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4675773"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360020" y="3029643"/>
            <a:ext cx="4104001" cy="189009"/>
          </a:xfrm>
          <a:solidFill>
            <a:srgbClr val="009CDE"/>
          </a:solidFill>
        </p:spPr>
        <p:txBody>
          <a:bodyPr vert="horz" lIns="81853" tIns="20462" rIns="81853" bIns="20462"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4675774" y="3029643"/>
            <a:ext cx="410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1629862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D5E3B6C-7049-41BB-AB3F-3ACBC77CD451}"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59999" y="1350000"/>
            <a:ext cx="266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237886"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237886" y="1350000"/>
            <a:ext cx="266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6115773"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6115773" y="1350000"/>
            <a:ext cx="266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1335670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51030" anchor="ct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baseline="0">
                <a:solidFill>
                  <a:schemeClr val="bg1"/>
                </a:solidFill>
              </a:defRPr>
            </a:lvl1pPr>
          </a:lstStyle>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AE37C732-8AFC-479A-BACB-8B04EC657C09}"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40736678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a:solidFill>
            <a:srgbClr val="009CDE"/>
          </a:solidFill>
        </p:spPr>
        <p:txBody>
          <a:bodyPr lIns="163716" tIns="163716" rIns="163716" bIns="163716"/>
          <a:lstStyle>
            <a:lvl1pPr>
              <a:defRPr sz="1088" b="1">
                <a:solidFill>
                  <a:schemeClr val="bg1"/>
                </a:solidFill>
                <a:latin typeface="+mn-lt"/>
              </a:defRPr>
            </a:lvl1pPr>
            <a:lvl2pPr>
              <a:buClr>
                <a:schemeClr val="bg1"/>
              </a:buClr>
              <a:defRPr sz="1088">
                <a:solidFill>
                  <a:schemeClr val="bg1"/>
                </a:solidFill>
                <a:latin typeface="+mn-lt"/>
              </a:defRPr>
            </a:lvl2pPr>
            <a:lvl3pPr>
              <a:buClr>
                <a:schemeClr val="bg1"/>
              </a:buClr>
              <a:defRPr sz="1088">
                <a:solidFill>
                  <a:schemeClr val="bg1"/>
                </a:solidFill>
                <a:latin typeface="+mn-lt"/>
              </a:defRPr>
            </a:lvl3pPr>
            <a:lvl4pPr>
              <a:buClr>
                <a:schemeClr val="bg1"/>
              </a:buClr>
              <a:defRPr sz="1088">
                <a:solidFill>
                  <a:schemeClr val="bg1"/>
                </a:solidFill>
                <a:latin typeface="+mn-lt"/>
              </a:defRPr>
            </a:lvl4pPr>
            <a:lvl5pPr>
              <a:buClr>
                <a:schemeClr val="bg1"/>
              </a:buClr>
              <a:defRPr sz="1088">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51030" anchor="ct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p>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6CD1E4FA-FCD6-4F98-8B0A-2138971C40AA}"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9226892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360019" y="1350003"/>
            <a:ext cx="8419773" cy="3177900"/>
          </a:xfrm>
          <a:solidFill>
            <a:schemeClr val="bg1">
              <a:lumMod val="85000"/>
            </a:schemeClr>
          </a:solidFill>
        </p:spPr>
        <p:txBody>
          <a:bodyPr bIns="2251030" anchor="ct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080241F1-0EEA-47C0-8D3F-B3B3E6B37855}" type="datetime1">
              <a:rPr lang="en-GB" smtClean="0">
                <a:solidFill>
                  <a:prstClr val="black"/>
                </a:solidFill>
              </a:rPr>
              <a:pPr/>
              <a:t>23/11/2020</a:t>
            </a:fld>
            <a:endParaRPr lang="en-GB">
              <a:solidFill>
                <a:prstClr val="black"/>
              </a:solidFill>
            </a:endParaRPr>
          </a:p>
        </p:txBody>
      </p:sp>
      <p:sp>
        <p:nvSpPr>
          <p:cNvPr id="4" name="Footer Placeholder 3"/>
          <p:cNvSpPr>
            <a:spLocks noGrp="1"/>
          </p:cNvSpPr>
          <p:nvPr>
            <p:ph type="ftr" sz="quarter" idx="19"/>
          </p:nvPr>
        </p:nvSpPr>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918055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3C8783AD-39BB-4344-A133-72D1D9DB84A8}" type="datetime1">
              <a:rPr lang="en-GB" smtClean="0">
                <a:solidFill>
                  <a:prstClr val="black"/>
                </a:solidFill>
              </a:rPr>
              <a:pPr/>
              <a:t>23/11/2020</a:t>
            </a:fld>
            <a:endParaRPr lang="en-GB">
              <a:solidFill>
                <a:prstClr val="black"/>
              </a:solidFill>
            </a:endParaRPr>
          </a:p>
        </p:txBody>
      </p:sp>
      <p:sp>
        <p:nvSpPr>
          <p:cNvPr id="19" name="Footer Placeholder 18"/>
          <p:cNvSpPr>
            <a:spLocks noGrp="1"/>
          </p:cNvSpPr>
          <p:nvPr>
            <p:ph type="ftr" sz="quarter" idx="15"/>
          </p:nvPr>
        </p:nvSpPr>
        <p:spPr>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360000" y="4720242"/>
            <a:ext cx="8419774" cy="156434"/>
          </a:xfrm>
          <a:noFill/>
        </p:spPr>
        <p:txBody>
          <a:bodyPr anchor="t">
            <a:normAutofit/>
          </a:bodyPr>
          <a:lstStyle>
            <a:lvl1pPr>
              <a:defRPr sz="61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360000" y="1350003"/>
            <a:ext cx="8419774" cy="3177900"/>
          </a:xfrm>
          <a:noFill/>
        </p:spPr>
        <p:txBody>
          <a:bodyPr lIns="0" tIns="0" rIns="0" bIns="0"/>
          <a:lstStyle>
            <a:lvl1pPr>
              <a:lnSpc>
                <a:spcPct val="110000"/>
              </a:lnSpc>
              <a:defRPr sz="1088" b="1">
                <a:solidFill>
                  <a:schemeClr val="tx1"/>
                </a:solidFill>
                <a:latin typeface="+mn-lt"/>
              </a:defRPr>
            </a:lvl1pPr>
            <a:lvl2pPr>
              <a:lnSpc>
                <a:spcPct val="110000"/>
              </a:lnSpc>
              <a:defRPr sz="1088">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4362116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4"/>
            <a:ext cx="9144000" cy="5143499"/>
          </a:xfrm>
          <a:solidFill>
            <a:schemeClr val="bg1"/>
          </a:solidFill>
        </p:spPr>
        <p:txBody>
          <a:bodyPr wrap="square" tIns="2251030" bIns="0" anchor="ct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 then arrange object (send to back)</a:t>
            </a:r>
          </a:p>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2" y="1350000"/>
            <a:ext cx="3209925" cy="1237085"/>
          </a:xfrm>
          <a:solidFill>
            <a:schemeClr val="tx2">
              <a:alpha val="90000"/>
            </a:schemeClr>
          </a:solidFill>
        </p:spPr>
        <p:txBody>
          <a:bodyPr lIns="409268" tIns="204632" rIns="409268" bIns="204632">
            <a:noAutofit/>
          </a:bodyPr>
          <a:lstStyle>
            <a:lvl1pPr>
              <a:defRPr sz="2177" b="1">
                <a:solidFill>
                  <a:schemeClr val="bg1"/>
                </a:solidFill>
                <a:latin typeface="+mj-lt"/>
              </a:defRPr>
            </a:lvl1pPr>
            <a:lvl2pPr marL="418621" indent="-212380">
              <a:buClr>
                <a:schemeClr val="bg1"/>
              </a:buClr>
              <a:defRPr sz="217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95D2BDAD-C3B1-4D4D-BCAB-0920DD58C7A3}" type="datetime1">
              <a:rPr lang="en-GB" smtClean="0">
                <a:solidFill>
                  <a:prstClr val="black"/>
                </a:solidFill>
              </a:rPr>
              <a:pPr/>
              <a:t>23/11/2020</a:t>
            </a:fld>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6803373" y="278969"/>
            <a:ext cx="1976400" cy="5211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982833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9999"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75708A0E-6304-4377-B9A2-6D43C3E577BA}"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2630570"/>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D8A80B80-3C39-4ABA-AE91-B32640717E7F}" type="datetime1">
              <a:rPr lang="en-GB" smtClean="0">
                <a:solidFill>
                  <a:prstClr val="black"/>
                </a:solidFill>
              </a:rPr>
              <a:pPr/>
              <a:t>23/11/2020</a:t>
            </a:fld>
            <a:endParaRPr lang="en-GB">
              <a:solidFill>
                <a:prstClr val="black"/>
              </a:solidFill>
            </a:endParaRPr>
          </a:p>
        </p:txBody>
      </p:sp>
      <p:sp>
        <p:nvSpPr>
          <p:cNvPr id="8" name="Footer Placeholder 7"/>
          <p:cNvSpPr>
            <a:spLocks noGrp="1"/>
          </p:cNvSpPr>
          <p:nvPr>
            <p:ph type="ftr" sz="quarter" idx="31"/>
          </p:nvPr>
        </p:nvSpPr>
        <p:spPr bwMode="gray"/>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360004" y="1350016"/>
            <a:ext cx="4775881" cy="1068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0717" tIns="35358" rIns="70717" bIns="35358" rtlCol="0" anchor="ctr"/>
          <a:lstStyle/>
          <a:p>
            <a:pPr algn="ctr" defTabSz="353556" rtl="0" fontAlgn="auto">
              <a:spcBef>
                <a:spcPts val="0"/>
              </a:spcBef>
              <a:spcAft>
                <a:spcPts val="0"/>
              </a:spcAft>
            </a:pPr>
            <a:endParaRPr lang="en-GB" sz="1428" b="0">
              <a:solidFill>
                <a:prstClr val="white"/>
              </a:solidFill>
            </a:endParaRPr>
          </a:p>
        </p:txBody>
      </p:sp>
      <p:sp>
        <p:nvSpPr>
          <p:cNvPr id="4" name="Text Placeholder 3"/>
          <p:cNvSpPr>
            <a:spLocks noGrp="1"/>
          </p:cNvSpPr>
          <p:nvPr>
            <p:ph type="body" sz="quarter" idx="33" hasCustomPrompt="1"/>
          </p:nvPr>
        </p:nvSpPr>
        <p:spPr>
          <a:xfrm>
            <a:off x="360019" y="160776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280578" y="1607762"/>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5574553" y="1607762"/>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360019" y="2158446"/>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280578" y="2158446"/>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5574553" y="2158446"/>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360019" y="2709129"/>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280578" y="2709129"/>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5574553" y="2709129"/>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360019" y="3259814"/>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280578" y="3259814"/>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5574553" y="3259814"/>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360019" y="3810497"/>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280578" y="3810497"/>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5574553" y="3810497"/>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360019" y="436118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280578" y="4361182"/>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5574553" y="4361182"/>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2345178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190BE2B-9B92-42BE-801D-EAA8180D84A6}" type="datetime1">
              <a:rPr lang="en-GB" smtClean="0">
                <a:solidFill>
                  <a:prstClr val="black"/>
                </a:solidFill>
              </a:rPr>
              <a:pPr/>
              <a:t>23/11/2020</a:t>
            </a:fld>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7951765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9144000" cy="5143500"/>
          </a:xfrm>
          <a:solidFill>
            <a:schemeClr val="bg1"/>
          </a:solidFill>
        </p:spPr>
        <p:txBody>
          <a:bodyPr bIns="2251030" anchor="ctr">
            <a:normAutofit/>
          </a:bodyP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360000" y="4880254"/>
            <a:ext cx="4478700" cy="185738"/>
          </a:xfrm>
        </p:spPr>
        <p:txBody>
          <a:bodyPr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2" y="3361503"/>
            <a:ext cx="9143999" cy="1242000"/>
          </a:xfrm>
          <a:solidFill>
            <a:schemeClr val="tx2">
              <a:alpha val="90000"/>
            </a:schemeClr>
          </a:solidFill>
        </p:spPr>
        <p:txBody>
          <a:bodyPr lIns="409268" tIns="245568" rIns="409268" bIns="245568" numCol="3" anchor="t">
            <a:noAutofit/>
          </a:bodyPr>
          <a:lstStyle>
            <a:lvl1pPr marL="0" indent="0" algn="l">
              <a:lnSpc>
                <a:spcPct val="90000"/>
              </a:lnSpc>
              <a:buNone/>
              <a:defRPr sz="1088" b="0">
                <a:solidFill>
                  <a:schemeClr val="bg1"/>
                </a:solidFill>
                <a:latin typeface="+mj-lt"/>
                <a:cs typeface="Arial" panose="020B0604020202020204" pitchFamily="34" charset="0"/>
              </a:defRPr>
            </a:lvl1pPr>
            <a:lvl2pPr marL="353556" indent="0" algn="ctr">
              <a:buNone/>
              <a:defRPr sz="1564"/>
            </a:lvl2pPr>
            <a:lvl3pPr marL="707111" indent="0" algn="ctr">
              <a:buNone/>
              <a:defRPr sz="1428"/>
            </a:lvl3pPr>
            <a:lvl4pPr marL="1060669" indent="0" algn="ctr">
              <a:buNone/>
              <a:defRPr sz="1224"/>
            </a:lvl4pPr>
            <a:lvl5pPr marL="1414225" indent="0" algn="ctr">
              <a:buNone/>
              <a:defRPr sz="1224"/>
            </a:lvl5pPr>
            <a:lvl6pPr marL="1767779" indent="0" algn="ctr">
              <a:buNone/>
              <a:defRPr sz="1224"/>
            </a:lvl6pPr>
            <a:lvl7pPr marL="2121336" indent="0" algn="ctr">
              <a:buNone/>
              <a:defRPr sz="1224"/>
            </a:lvl7pPr>
            <a:lvl8pPr marL="2474892" indent="0" algn="ctr">
              <a:buNone/>
              <a:defRPr sz="1224"/>
            </a:lvl8pPr>
            <a:lvl9pPr marL="2828447" indent="0" algn="ctr">
              <a:buNone/>
              <a:defRPr sz="122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5595511" y="366422"/>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363888"/>
            <a:ext cx="5508000" cy="839369"/>
          </a:xfrm>
          <a:noFill/>
        </p:spPr>
        <p:txBody>
          <a:bodyPr lIns="409268" tIns="81853" rIns="511601" bIns="204632" anchor="t" anchorCtr="0">
            <a:noAutofit/>
          </a:bodyPr>
          <a:lstStyle>
            <a:lvl1pPr algn="l">
              <a:lnSpc>
                <a:spcPct val="85000"/>
              </a:lnSpc>
              <a:defRPr sz="3265">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40678049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2_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9144000" cy="5143500"/>
          </a:xfrm>
          <a:solidFill>
            <a:schemeClr val="bg1"/>
          </a:solidFill>
        </p:spPr>
        <p:txBody>
          <a:bodyPr bIns="1393508" anchor="ctr">
            <a:normAutofit/>
          </a:bodyP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363888"/>
            <a:ext cx="5508000" cy="839369"/>
          </a:xfrm>
          <a:noFill/>
        </p:spPr>
        <p:txBody>
          <a:bodyPr lIns="409851" tIns="81970" rIns="512323" bIns="204924" anchor="t" anchorCtr="0">
            <a:noAutofit/>
          </a:bodyPr>
          <a:lstStyle>
            <a:lvl1pPr algn="l">
              <a:lnSpc>
                <a:spcPct val="85000"/>
              </a:lnSpc>
              <a:defRPr sz="3265">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360000" y="4880254"/>
            <a:ext cx="4478700" cy="185738"/>
          </a:xfrm>
        </p:spPr>
        <p:txBody>
          <a:bodyPr lIns="0"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14" y="3361503"/>
            <a:ext cx="9143999" cy="1242000"/>
          </a:xfrm>
          <a:solidFill>
            <a:schemeClr val="tx2"/>
          </a:solidFill>
        </p:spPr>
        <p:txBody>
          <a:bodyPr lIns="409851" tIns="409851" rIns="409851" bIns="942668" anchor="b">
            <a:noAutofit/>
          </a:bodyPr>
          <a:lstStyle>
            <a:lvl1pPr marL="0" indent="0" algn="l">
              <a:lnSpc>
                <a:spcPct val="90000"/>
              </a:lnSpc>
              <a:buNone/>
              <a:defRPr sz="1837" b="1">
                <a:solidFill>
                  <a:schemeClr val="bg1"/>
                </a:solidFill>
                <a:latin typeface="+mj-lt"/>
                <a:cs typeface="Arial" panose="020B0604020202020204" pitchFamily="34" charset="0"/>
              </a:defRPr>
            </a:lvl1pPr>
            <a:lvl2pPr marL="354056" indent="0" algn="ctr">
              <a:buNone/>
              <a:defRPr sz="1564"/>
            </a:lvl2pPr>
            <a:lvl3pPr marL="708111" indent="0" algn="ctr">
              <a:buNone/>
              <a:defRPr sz="1428"/>
            </a:lvl3pPr>
            <a:lvl4pPr marL="1062166" indent="0" algn="ctr">
              <a:buNone/>
              <a:defRPr sz="1224"/>
            </a:lvl4pPr>
            <a:lvl5pPr marL="1416223" indent="0" algn="ctr">
              <a:buNone/>
              <a:defRPr sz="1224"/>
            </a:lvl5pPr>
            <a:lvl6pPr marL="1770276" indent="0" algn="ctr">
              <a:buNone/>
              <a:defRPr sz="1224"/>
            </a:lvl6pPr>
            <a:lvl7pPr marL="2124334" indent="0" algn="ctr">
              <a:buNone/>
              <a:defRPr sz="1224"/>
            </a:lvl7pPr>
            <a:lvl8pPr marL="2478388" indent="0" algn="ctr">
              <a:buNone/>
              <a:defRPr sz="1224"/>
            </a:lvl8pPr>
            <a:lvl9pPr marL="2832442" indent="0" algn="ctr">
              <a:buNone/>
              <a:defRPr sz="122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359999" y="4080642"/>
            <a:ext cx="8408379" cy="216000"/>
          </a:xfrm>
          <a:noFill/>
        </p:spPr>
        <p:txBody>
          <a:bodyPr lIns="0" rIns="102462">
            <a:noAutofit/>
          </a:bodyPr>
          <a:lstStyle>
            <a:lvl1pPr algn="l">
              <a:defRPr sz="122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5595511" y="363891"/>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9985789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12" y="1350003"/>
            <a:ext cx="8424001"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2DD82CBF-8C13-4350-AE4C-2F53590C8914}" type="datetime1">
              <a:rPr lang="en-GB" smtClean="0">
                <a:solidFill>
                  <a:prstClr val="black"/>
                </a:solidFill>
              </a:rPr>
              <a:pPr/>
              <a:t>23/11/2020</a:t>
            </a:fld>
            <a:endParaRPr lang="en-GB">
              <a:solidFill>
                <a:prstClr val="black"/>
              </a:solidFill>
            </a:endParaRPr>
          </a:p>
        </p:txBody>
      </p:sp>
      <p:sp>
        <p:nvSpPr>
          <p:cNvPr id="5" name="Footer Placeholder 4"/>
          <p:cNvSpPr>
            <a:spLocks noGrp="1"/>
          </p:cNvSpPr>
          <p:nvPr>
            <p:ph type="ftr" sz="quarter" idx="15"/>
          </p:nvPr>
        </p:nvSpPr>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547111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9999"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75708A0E-6304-4377-B9A2-6D43C3E577BA}"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627955221"/>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331A1FC-65C4-44A8-B613-91BD0819DF9D}"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360012" y="1350000"/>
            <a:ext cx="4104001" cy="189009"/>
          </a:xfrm>
          <a:solidFill>
            <a:srgbClr val="009CDE"/>
          </a:solidFill>
        </p:spPr>
        <p:txBody>
          <a:bodyPr vert="horz" lIns="81970" tIns="20494" rIns="81970" bIns="20494"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4675774" y="1350000"/>
            <a:ext cx="410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14279093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E276E1C6-02BA-4AE4-BA67-94F0EB3C066C}"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60012" y="1350000"/>
            <a:ext cx="4104001" cy="189009"/>
          </a:xfrm>
          <a:solidFill>
            <a:srgbClr val="009CDE"/>
          </a:solidFill>
        </p:spPr>
        <p:txBody>
          <a:bodyPr vert="horz" lIns="81970" tIns="20494" rIns="81970" bIns="20494"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4675774" y="1350000"/>
            <a:ext cx="410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359999"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4675773"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360012" y="3029643"/>
            <a:ext cx="4104001" cy="189009"/>
          </a:xfrm>
          <a:solidFill>
            <a:srgbClr val="009CDE"/>
          </a:solidFill>
        </p:spPr>
        <p:txBody>
          <a:bodyPr vert="horz" lIns="81970" tIns="20494" rIns="81970" bIns="20494"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4675774" y="3029643"/>
            <a:ext cx="410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12795400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D5E3B6C-7049-41BB-AB3F-3ACBC77CD451}"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59999" y="1350000"/>
            <a:ext cx="266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237886"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237886" y="1350000"/>
            <a:ext cx="266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6115773"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6115773" y="1350000"/>
            <a:ext cx="266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8868631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54207" anchor="ct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baseline="0">
                <a:solidFill>
                  <a:schemeClr val="bg1"/>
                </a:solidFill>
              </a:defRPr>
            </a:lvl1pPr>
          </a:lstStyle>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AE37C732-8AFC-479A-BACB-8B04EC657C09}"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211305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331A1FC-65C4-44A8-B613-91BD0819DF9D}"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360035" y="1350000"/>
            <a:ext cx="4104001" cy="189009"/>
          </a:xfrm>
          <a:solidFill>
            <a:srgbClr val="009CDE"/>
          </a:solidFill>
        </p:spPr>
        <p:txBody>
          <a:bodyPr vert="horz" lIns="81619" tIns="20401" rIns="81619" bIns="20401"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4675774" y="1350000"/>
            <a:ext cx="410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9511821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a:solidFill>
            <a:srgbClr val="009CDE"/>
          </a:solidFill>
        </p:spPr>
        <p:txBody>
          <a:bodyPr lIns="163945" tIns="163945" rIns="163945" bIns="163945"/>
          <a:lstStyle>
            <a:lvl1pPr>
              <a:defRPr sz="1088" b="1">
                <a:solidFill>
                  <a:schemeClr val="bg1"/>
                </a:solidFill>
                <a:latin typeface="+mn-lt"/>
              </a:defRPr>
            </a:lvl1pPr>
            <a:lvl2pPr>
              <a:buClr>
                <a:schemeClr val="bg1"/>
              </a:buClr>
              <a:defRPr sz="1088">
                <a:solidFill>
                  <a:schemeClr val="bg1"/>
                </a:solidFill>
                <a:latin typeface="+mn-lt"/>
              </a:defRPr>
            </a:lvl2pPr>
            <a:lvl3pPr>
              <a:buClr>
                <a:schemeClr val="bg1"/>
              </a:buClr>
              <a:defRPr sz="1088">
                <a:solidFill>
                  <a:schemeClr val="bg1"/>
                </a:solidFill>
                <a:latin typeface="+mn-lt"/>
              </a:defRPr>
            </a:lvl3pPr>
            <a:lvl4pPr>
              <a:buClr>
                <a:schemeClr val="bg1"/>
              </a:buClr>
              <a:defRPr sz="1088">
                <a:solidFill>
                  <a:schemeClr val="bg1"/>
                </a:solidFill>
                <a:latin typeface="+mn-lt"/>
              </a:defRPr>
            </a:lvl4pPr>
            <a:lvl5pPr>
              <a:buClr>
                <a:schemeClr val="bg1"/>
              </a:buClr>
              <a:defRPr sz="1088">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54207" anchor="ct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p>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6CD1E4FA-FCD6-4F98-8B0A-2138971C40AA}"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844529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360011" y="1350003"/>
            <a:ext cx="8419773" cy="3177900"/>
          </a:xfrm>
          <a:solidFill>
            <a:schemeClr val="bg1">
              <a:lumMod val="85000"/>
            </a:schemeClr>
          </a:solidFill>
        </p:spPr>
        <p:txBody>
          <a:bodyPr bIns="2254207" anchor="ct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080241F1-0EEA-47C0-8D3F-B3B3E6B37855}" type="datetime1">
              <a:rPr lang="en-GB" smtClean="0">
                <a:solidFill>
                  <a:prstClr val="black"/>
                </a:solidFill>
              </a:rPr>
              <a:pPr/>
              <a:t>23/11/2020</a:t>
            </a:fld>
            <a:endParaRPr lang="en-GB">
              <a:solidFill>
                <a:prstClr val="black"/>
              </a:solidFill>
            </a:endParaRPr>
          </a:p>
        </p:txBody>
      </p:sp>
      <p:sp>
        <p:nvSpPr>
          <p:cNvPr id="4" name="Footer Placeholder 3"/>
          <p:cNvSpPr>
            <a:spLocks noGrp="1"/>
          </p:cNvSpPr>
          <p:nvPr>
            <p:ph type="ftr" sz="quarter" idx="19"/>
          </p:nvPr>
        </p:nvSpPr>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3007336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3C8783AD-39BB-4344-A133-72D1D9DB84A8}" type="datetime1">
              <a:rPr lang="en-GB" smtClean="0">
                <a:solidFill>
                  <a:prstClr val="black"/>
                </a:solidFill>
              </a:rPr>
              <a:pPr/>
              <a:t>23/11/2020</a:t>
            </a:fld>
            <a:endParaRPr lang="en-GB">
              <a:solidFill>
                <a:prstClr val="black"/>
              </a:solidFill>
            </a:endParaRPr>
          </a:p>
        </p:txBody>
      </p:sp>
      <p:sp>
        <p:nvSpPr>
          <p:cNvPr id="19" name="Footer Placeholder 18"/>
          <p:cNvSpPr>
            <a:spLocks noGrp="1"/>
          </p:cNvSpPr>
          <p:nvPr>
            <p:ph type="ftr" sz="quarter" idx="15"/>
          </p:nvPr>
        </p:nvSpPr>
        <p:spPr>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360000" y="4720242"/>
            <a:ext cx="8419774" cy="156434"/>
          </a:xfrm>
          <a:noFill/>
        </p:spPr>
        <p:txBody>
          <a:bodyPr anchor="t">
            <a:normAutofit/>
          </a:bodyPr>
          <a:lstStyle>
            <a:lvl1pPr>
              <a:defRPr sz="61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360000" y="1350003"/>
            <a:ext cx="8419774" cy="3177900"/>
          </a:xfrm>
          <a:noFill/>
        </p:spPr>
        <p:txBody>
          <a:bodyPr lIns="0" tIns="0" rIns="0" bIns="0"/>
          <a:lstStyle>
            <a:lvl1pPr>
              <a:lnSpc>
                <a:spcPct val="110000"/>
              </a:lnSpc>
              <a:defRPr sz="1088" b="1">
                <a:solidFill>
                  <a:schemeClr val="tx1"/>
                </a:solidFill>
                <a:latin typeface="+mn-lt"/>
              </a:defRPr>
            </a:lvl1pPr>
            <a:lvl2pPr>
              <a:lnSpc>
                <a:spcPct val="110000"/>
              </a:lnSpc>
              <a:defRPr sz="1088">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15930365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2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4"/>
            <a:ext cx="9144000" cy="5143499"/>
          </a:xfrm>
          <a:solidFill>
            <a:schemeClr val="bg1"/>
          </a:solidFill>
        </p:spPr>
        <p:txBody>
          <a:bodyPr wrap="square" tIns="2254207" bIns="0" anchor="ct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 then arrange object (send to back)</a:t>
            </a:r>
          </a:p>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14" y="1350000"/>
            <a:ext cx="3209925" cy="1237085"/>
          </a:xfrm>
          <a:solidFill>
            <a:schemeClr val="tx2">
              <a:alpha val="90000"/>
            </a:schemeClr>
          </a:solidFill>
        </p:spPr>
        <p:txBody>
          <a:bodyPr lIns="409851" tIns="204924" rIns="409851" bIns="204924">
            <a:noAutofit/>
          </a:bodyPr>
          <a:lstStyle>
            <a:lvl1pPr>
              <a:defRPr sz="2177" b="1">
                <a:solidFill>
                  <a:schemeClr val="bg1"/>
                </a:solidFill>
                <a:latin typeface="+mj-lt"/>
              </a:defRPr>
            </a:lvl1pPr>
            <a:lvl2pPr marL="419212" indent="-212679">
              <a:buClr>
                <a:schemeClr val="bg1"/>
              </a:buClr>
              <a:defRPr sz="217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95D2BDAD-C3B1-4D4D-BCAB-0920DD58C7A3}" type="datetime1">
              <a:rPr lang="en-GB" smtClean="0">
                <a:solidFill>
                  <a:prstClr val="black"/>
                </a:solidFill>
              </a:rPr>
              <a:pPr/>
              <a:t>23/11/2020</a:t>
            </a:fld>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6803373" y="278969"/>
            <a:ext cx="1976400" cy="5211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6026024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D8A80B80-3C39-4ABA-AE91-B32640717E7F}" type="datetime1">
              <a:rPr lang="en-GB" smtClean="0">
                <a:solidFill>
                  <a:prstClr val="black"/>
                </a:solidFill>
              </a:rPr>
              <a:pPr/>
              <a:t>23/11/2020</a:t>
            </a:fld>
            <a:endParaRPr lang="en-GB">
              <a:solidFill>
                <a:prstClr val="black"/>
              </a:solidFill>
            </a:endParaRPr>
          </a:p>
        </p:txBody>
      </p:sp>
      <p:sp>
        <p:nvSpPr>
          <p:cNvPr id="8" name="Footer Placeholder 7"/>
          <p:cNvSpPr>
            <a:spLocks noGrp="1"/>
          </p:cNvSpPr>
          <p:nvPr>
            <p:ph type="ftr" sz="quarter" idx="31"/>
          </p:nvPr>
        </p:nvSpPr>
        <p:spPr bwMode="gray"/>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360004" y="1350010"/>
            <a:ext cx="4775881" cy="1068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0817" tIns="35408" rIns="70817" bIns="35408" rtlCol="0" anchor="ctr"/>
          <a:lstStyle/>
          <a:p>
            <a:pPr algn="ctr" defTabSz="354056" rtl="0" fontAlgn="auto">
              <a:spcBef>
                <a:spcPts val="0"/>
              </a:spcBef>
              <a:spcAft>
                <a:spcPts val="0"/>
              </a:spcAft>
            </a:pPr>
            <a:endParaRPr lang="en-GB" sz="1428" b="0">
              <a:solidFill>
                <a:prstClr val="white"/>
              </a:solidFill>
            </a:endParaRPr>
          </a:p>
        </p:txBody>
      </p:sp>
      <p:sp>
        <p:nvSpPr>
          <p:cNvPr id="4" name="Text Placeholder 3"/>
          <p:cNvSpPr>
            <a:spLocks noGrp="1"/>
          </p:cNvSpPr>
          <p:nvPr>
            <p:ph type="body" sz="quarter" idx="33" hasCustomPrompt="1"/>
          </p:nvPr>
        </p:nvSpPr>
        <p:spPr>
          <a:xfrm>
            <a:off x="360011" y="160776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280578" y="1607762"/>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5574553" y="1607762"/>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360011" y="2158446"/>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280578" y="2158446"/>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5574553" y="2158446"/>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360011" y="2709129"/>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280578" y="2709129"/>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5574553" y="2709129"/>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360011" y="3259814"/>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280578" y="3259814"/>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5574553" y="3259814"/>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360011" y="3810497"/>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280578" y="3810497"/>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5574553" y="3810497"/>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360011" y="436118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280578" y="4361182"/>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5574553" y="4361182"/>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23094221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190BE2B-9B92-42BE-801D-EAA8180D84A6}" type="datetime1">
              <a:rPr lang="en-GB" smtClean="0">
                <a:solidFill>
                  <a:prstClr val="black"/>
                </a:solidFill>
              </a:rPr>
              <a:pPr/>
              <a:t>23/11/2020</a:t>
            </a:fld>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4500484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_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9144000" cy="5143500"/>
          </a:xfrm>
          <a:solidFill>
            <a:schemeClr val="bg1"/>
          </a:solidFill>
        </p:spPr>
        <p:txBody>
          <a:bodyPr bIns="2254207" anchor="ctr">
            <a:normAutofit/>
          </a:bodyP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360000" y="4880254"/>
            <a:ext cx="4478700" cy="185738"/>
          </a:xfrm>
        </p:spPr>
        <p:txBody>
          <a:bodyPr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14" y="3361503"/>
            <a:ext cx="9143999" cy="1242000"/>
          </a:xfrm>
          <a:solidFill>
            <a:schemeClr val="tx2">
              <a:alpha val="90000"/>
            </a:schemeClr>
          </a:solidFill>
        </p:spPr>
        <p:txBody>
          <a:bodyPr lIns="409851" tIns="245914" rIns="409851" bIns="245914" numCol="3" anchor="t">
            <a:noAutofit/>
          </a:bodyPr>
          <a:lstStyle>
            <a:lvl1pPr marL="0" indent="0" algn="l">
              <a:lnSpc>
                <a:spcPct val="90000"/>
              </a:lnSpc>
              <a:buNone/>
              <a:defRPr sz="1088" b="0">
                <a:solidFill>
                  <a:schemeClr val="bg1"/>
                </a:solidFill>
                <a:latin typeface="+mj-lt"/>
                <a:cs typeface="Arial" panose="020B0604020202020204" pitchFamily="34" charset="0"/>
              </a:defRPr>
            </a:lvl1pPr>
            <a:lvl2pPr marL="354056" indent="0" algn="ctr">
              <a:buNone/>
              <a:defRPr sz="1564"/>
            </a:lvl2pPr>
            <a:lvl3pPr marL="708111" indent="0" algn="ctr">
              <a:buNone/>
              <a:defRPr sz="1428"/>
            </a:lvl3pPr>
            <a:lvl4pPr marL="1062166" indent="0" algn="ctr">
              <a:buNone/>
              <a:defRPr sz="1224"/>
            </a:lvl4pPr>
            <a:lvl5pPr marL="1416223" indent="0" algn="ctr">
              <a:buNone/>
              <a:defRPr sz="1224"/>
            </a:lvl5pPr>
            <a:lvl6pPr marL="1770276" indent="0" algn="ctr">
              <a:buNone/>
              <a:defRPr sz="1224"/>
            </a:lvl6pPr>
            <a:lvl7pPr marL="2124334" indent="0" algn="ctr">
              <a:buNone/>
              <a:defRPr sz="1224"/>
            </a:lvl7pPr>
            <a:lvl8pPr marL="2478388" indent="0" algn="ctr">
              <a:buNone/>
              <a:defRPr sz="1224"/>
            </a:lvl8pPr>
            <a:lvl9pPr marL="2832442" indent="0" algn="ctr">
              <a:buNone/>
              <a:defRPr sz="122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5595511" y="366422"/>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363888"/>
            <a:ext cx="5508000" cy="839369"/>
          </a:xfrm>
          <a:noFill/>
        </p:spPr>
        <p:txBody>
          <a:bodyPr lIns="409851" tIns="81970" rIns="512323" bIns="204924" anchor="t" anchorCtr="0">
            <a:noAutofit/>
          </a:bodyPr>
          <a:lstStyle>
            <a:lvl1pPr algn="l">
              <a:lnSpc>
                <a:spcPct val="85000"/>
              </a:lnSpc>
              <a:defRPr sz="3265">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14993120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3_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9144000" cy="5143500"/>
          </a:xfrm>
          <a:solidFill>
            <a:schemeClr val="bg1"/>
          </a:solidFill>
        </p:spPr>
        <p:txBody>
          <a:bodyPr bIns="1396217" anchor="ctr">
            <a:normAutofit/>
          </a:bodyP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363888"/>
            <a:ext cx="5508000" cy="839369"/>
          </a:xfrm>
          <a:noFill/>
        </p:spPr>
        <p:txBody>
          <a:bodyPr lIns="410652" tIns="82130" rIns="513315" bIns="205326" anchor="t" anchorCtr="0">
            <a:noAutofit/>
          </a:bodyPr>
          <a:lstStyle>
            <a:lvl1pPr algn="l">
              <a:lnSpc>
                <a:spcPct val="85000"/>
              </a:lnSpc>
              <a:defRPr sz="3265">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360000" y="4880254"/>
            <a:ext cx="4478700" cy="185738"/>
          </a:xfrm>
        </p:spPr>
        <p:txBody>
          <a:bodyPr lIns="0"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3" y="3361501"/>
            <a:ext cx="9143999" cy="1242000"/>
          </a:xfrm>
          <a:solidFill>
            <a:schemeClr val="tx2"/>
          </a:solidFill>
        </p:spPr>
        <p:txBody>
          <a:bodyPr lIns="410652" tIns="410652" rIns="410652" bIns="944500" anchor="b">
            <a:noAutofit/>
          </a:bodyPr>
          <a:lstStyle>
            <a:lvl1pPr marL="0" indent="0" algn="l">
              <a:lnSpc>
                <a:spcPct val="90000"/>
              </a:lnSpc>
              <a:buNone/>
              <a:defRPr sz="1837" b="1">
                <a:solidFill>
                  <a:schemeClr val="bg1"/>
                </a:solidFill>
                <a:latin typeface="+mj-lt"/>
                <a:cs typeface="Arial" panose="020B0604020202020204" pitchFamily="34" charset="0"/>
              </a:defRPr>
            </a:lvl1pPr>
            <a:lvl2pPr marL="354743" indent="0" algn="ctr">
              <a:buNone/>
              <a:defRPr sz="1564"/>
            </a:lvl2pPr>
            <a:lvl3pPr marL="709487" indent="0" algn="ctr">
              <a:buNone/>
              <a:defRPr sz="1428"/>
            </a:lvl3pPr>
            <a:lvl4pPr marL="1064230" indent="0" algn="ctr">
              <a:buNone/>
              <a:defRPr sz="1224"/>
            </a:lvl4pPr>
            <a:lvl5pPr marL="1418973" indent="0" algn="ctr">
              <a:buNone/>
              <a:defRPr sz="1224"/>
            </a:lvl5pPr>
            <a:lvl6pPr marL="1773717" indent="0" algn="ctr">
              <a:buNone/>
              <a:defRPr sz="1224"/>
            </a:lvl6pPr>
            <a:lvl7pPr marL="2128460" indent="0" algn="ctr">
              <a:buNone/>
              <a:defRPr sz="1224"/>
            </a:lvl7pPr>
            <a:lvl8pPr marL="2483203" indent="0" algn="ctr">
              <a:buNone/>
              <a:defRPr sz="1224"/>
            </a:lvl8pPr>
            <a:lvl9pPr marL="2837947" indent="0" algn="ctr">
              <a:buNone/>
              <a:defRPr sz="122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359999" y="4080642"/>
            <a:ext cx="8408379" cy="216000"/>
          </a:xfrm>
          <a:noFill/>
        </p:spPr>
        <p:txBody>
          <a:bodyPr lIns="0" rIns="102663">
            <a:noAutofit/>
          </a:bodyPr>
          <a:lstStyle>
            <a:lvl1pPr algn="l">
              <a:defRPr sz="122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5595510" y="363889"/>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7900833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01" y="1350001"/>
            <a:ext cx="8424001"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2DD82CBF-8C13-4350-AE4C-2F53590C8914}" type="datetime1">
              <a:rPr lang="en-GB" smtClean="0">
                <a:solidFill>
                  <a:prstClr val="black"/>
                </a:solidFill>
              </a:rPr>
              <a:pPr/>
              <a:t>23/11/2020</a:t>
            </a:fld>
            <a:endParaRPr lang="en-GB">
              <a:solidFill>
                <a:prstClr val="black"/>
              </a:solidFill>
            </a:endParaRPr>
          </a:p>
        </p:txBody>
      </p:sp>
      <p:sp>
        <p:nvSpPr>
          <p:cNvPr id="5" name="Footer Placeholder 4"/>
          <p:cNvSpPr>
            <a:spLocks noGrp="1"/>
          </p:cNvSpPr>
          <p:nvPr>
            <p:ph type="ftr" sz="quarter" idx="15"/>
          </p:nvPr>
        </p:nvSpPr>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6965770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9999" y="1350001"/>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675773" y="1350001"/>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75708A0E-6304-4377-B9A2-6D43C3E577BA}"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36028440"/>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E276E1C6-02BA-4AE4-BA67-94F0EB3C066C}"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60035" y="1350000"/>
            <a:ext cx="4104001" cy="189009"/>
          </a:xfrm>
          <a:solidFill>
            <a:srgbClr val="009CDE"/>
          </a:solidFill>
        </p:spPr>
        <p:txBody>
          <a:bodyPr vert="horz" lIns="81619" tIns="20401" rIns="81619" bIns="20401"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4675774" y="1350000"/>
            <a:ext cx="410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359999"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4675773"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360035" y="3029643"/>
            <a:ext cx="4104001" cy="189009"/>
          </a:xfrm>
          <a:solidFill>
            <a:srgbClr val="009CDE"/>
          </a:solidFill>
        </p:spPr>
        <p:txBody>
          <a:bodyPr vert="horz" lIns="81619" tIns="20401" rIns="81619" bIns="20401"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4675774" y="3029643"/>
            <a:ext cx="410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109151356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331A1FC-65C4-44A8-B613-91BD0819DF9D}"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360001" y="1350000"/>
            <a:ext cx="4104001" cy="189009"/>
          </a:xfrm>
          <a:solidFill>
            <a:srgbClr val="009CDE"/>
          </a:solidFill>
        </p:spPr>
        <p:txBody>
          <a:bodyPr vert="horz" lIns="82130" tIns="20533" rIns="82130" bIns="20533"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4675774" y="1350000"/>
            <a:ext cx="410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308810617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E276E1C6-02BA-4AE4-BA67-94F0EB3C066C}"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60001" y="1350000"/>
            <a:ext cx="4104001" cy="189009"/>
          </a:xfrm>
          <a:solidFill>
            <a:srgbClr val="009CDE"/>
          </a:solidFill>
        </p:spPr>
        <p:txBody>
          <a:bodyPr vert="horz" lIns="82130" tIns="20533" rIns="82130" bIns="20533"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4675774" y="1350000"/>
            <a:ext cx="410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359999"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4675773"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360001" y="3029643"/>
            <a:ext cx="4104001" cy="189009"/>
          </a:xfrm>
          <a:solidFill>
            <a:srgbClr val="009CDE"/>
          </a:solidFill>
        </p:spPr>
        <p:txBody>
          <a:bodyPr vert="horz" lIns="82130" tIns="20533" rIns="82130" bIns="20533"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4675774" y="3029643"/>
            <a:ext cx="410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27482209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D5E3B6C-7049-41BB-AB3F-3ACBC77CD451}"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59999" y="1350000"/>
            <a:ext cx="266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237886"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237886" y="1350000"/>
            <a:ext cx="266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6115773"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6115773" y="1350000"/>
            <a:ext cx="266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3501191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1"/>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1"/>
            <a:ext cx="4104000" cy="3177900"/>
          </a:xfrm>
          <a:solidFill>
            <a:schemeClr val="bg1">
              <a:lumMod val="85000"/>
            </a:schemeClr>
          </a:solidFill>
        </p:spPr>
        <p:txBody>
          <a:bodyPr bIns="2258586" anchor="ct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baseline="0">
                <a:solidFill>
                  <a:schemeClr val="bg1"/>
                </a:solidFill>
              </a:defRPr>
            </a:lvl1pPr>
          </a:lstStyle>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AE37C732-8AFC-479A-BACB-8B04EC657C09}"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7798865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1"/>
            <a:ext cx="4104000" cy="3177900"/>
          </a:xfrm>
          <a:solidFill>
            <a:srgbClr val="009CDE"/>
          </a:solidFill>
        </p:spPr>
        <p:txBody>
          <a:bodyPr lIns="164261" tIns="164261" rIns="164261" bIns="164261"/>
          <a:lstStyle>
            <a:lvl1pPr>
              <a:defRPr sz="1088" b="1">
                <a:solidFill>
                  <a:schemeClr val="bg1"/>
                </a:solidFill>
                <a:latin typeface="+mn-lt"/>
              </a:defRPr>
            </a:lvl1pPr>
            <a:lvl2pPr>
              <a:buClr>
                <a:schemeClr val="bg1"/>
              </a:buClr>
              <a:defRPr sz="1088">
                <a:solidFill>
                  <a:schemeClr val="bg1"/>
                </a:solidFill>
                <a:latin typeface="+mn-lt"/>
              </a:defRPr>
            </a:lvl2pPr>
            <a:lvl3pPr>
              <a:buClr>
                <a:schemeClr val="bg1"/>
              </a:buClr>
              <a:defRPr sz="1088">
                <a:solidFill>
                  <a:schemeClr val="bg1"/>
                </a:solidFill>
                <a:latin typeface="+mn-lt"/>
              </a:defRPr>
            </a:lvl3pPr>
            <a:lvl4pPr>
              <a:buClr>
                <a:schemeClr val="bg1"/>
              </a:buClr>
              <a:defRPr sz="1088">
                <a:solidFill>
                  <a:schemeClr val="bg1"/>
                </a:solidFill>
                <a:latin typeface="+mn-lt"/>
              </a:defRPr>
            </a:lvl4pPr>
            <a:lvl5pPr>
              <a:buClr>
                <a:schemeClr val="bg1"/>
              </a:buClr>
              <a:defRPr sz="1088">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1"/>
            <a:ext cx="4104000" cy="3177900"/>
          </a:xfrm>
          <a:solidFill>
            <a:schemeClr val="bg1">
              <a:lumMod val="85000"/>
            </a:schemeClr>
          </a:solidFill>
        </p:spPr>
        <p:txBody>
          <a:bodyPr bIns="2258586" anchor="ct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p>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6CD1E4FA-FCD6-4F98-8B0A-2138971C40AA}"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8428030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_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360000" y="1350001"/>
            <a:ext cx="8419773" cy="3177900"/>
          </a:xfrm>
          <a:solidFill>
            <a:schemeClr val="bg1">
              <a:lumMod val="85000"/>
            </a:schemeClr>
          </a:solidFill>
        </p:spPr>
        <p:txBody>
          <a:bodyPr bIns="2258586" anchor="ct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080241F1-0EEA-47C0-8D3F-B3B3E6B37855}" type="datetime1">
              <a:rPr lang="en-GB" smtClean="0">
                <a:solidFill>
                  <a:prstClr val="black"/>
                </a:solidFill>
              </a:rPr>
              <a:pPr/>
              <a:t>23/11/2020</a:t>
            </a:fld>
            <a:endParaRPr lang="en-GB">
              <a:solidFill>
                <a:prstClr val="black"/>
              </a:solidFill>
            </a:endParaRPr>
          </a:p>
        </p:txBody>
      </p:sp>
      <p:sp>
        <p:nvSpPr>
          <p:cNvPr id="4" name="Footer Placeholder 3"/>
          <p:cNvSpPr>
            <a:spLocks noGrp="1"/>
          </p:cNvSpPr>
          <p:nvPr>
            <p:ph type="ftr" sz="quarter" idx="19"/>
          </p:nvPr>
        </p:nvSpPr>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2728370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_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3C8783AD-39BB-4344-A133-72D1D9DB84A8}" type="datetime1">
              <a:rPr lang="en-GB" smtClean="0">
                <a:solidFill>
                  <a:prstClr val="black"/>
                </a:solidFill>
              </a:rPr>
              <a:pPr/>
              <a:t>23/11/2020</a:t>
            </a:fld>
            <a:endParaRPr lang="en-GB">
              <a:solidFill>
                <a:prstClr val="black"/>
              </a:solidFill>
            </a:endParaRPr>
          </a:p>
        </p:txBody>
      </p:sp>
      <p:sp>
        <p:nvSpPr>
          <p:cNvPr id="19" name="Footer Placeholder 18"/>
          <p:cNvSpPr>
            <a:spLocks noGrp="1"/>
          </p:cNvSpPr>
          <p:nvPr>
            <p:ph type="ftr" sz="quarter" idx="15"/>
          </p:nvPr>
        </p:nvSpPr>
        <p:spPr>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360000" y="4720240"/>
            <a:ext cx="8419774" cy="156434"/>
          </a:xfrm>
          <a:noFill/>
        </p:spPr>
        <p:txBody>
          <a:bodyPr anchor="t">
            <a:normAutofit/>
          </a:bodyPr>
          <a:lstStyle>
            <a:lvl1pPr>
              <a:defRPr sz="61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360000" y="1350001"/>
            <a:ext cx="8419774" cy="3177900"/>
          </a:xfrm>
          <a:noFill/>
        </p:spPr>
        <p:txBody>
          <a:bodyPr lIns="0" tIns="0" rIns="0" bIns="0"/>
          <a:lstStyle>
            <a:lvl1pPr>
              <a:lnSpc>
                <a:spcPct val="110000"/>
              </a:lnSpc>
              <a:defRPr sz="1088" b="1">
                <a:solidFill>
                  <a:schemeClr val="tx1"/>
                </a:solidFill>
                <a:latin typeface="+mn-lt"/>
              </a:defRPr>
            </a:lvl1pPr>
            <a:lvl2pPr>
              <a:lnSpc>
                <a:spcPct val="110000"/>
              </a:lnSpc>
              <a:defRPr sz="1088">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27553650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3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4"/>
            <a:ext cx="9144000" cy="5143499"/>
          </a:xfrm>
          <a:solidFill>
            <a:schemeClr val="bg1"/>
          </a:solidFill>
        </p:spPr>
        <p:txBody>
          <a:bodyPr wrap="square" tIns="2258586" bIns="0" anchor="ct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 then arrange object (send to back)</a:t>
            </a:r>
          </a:p>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3" y="1350000"/>
            <a:ext cx="3209925" cy="1237085"/>
          </a:xfrm>
          <a:solidFill>
            <a:schemeClr val="tx2">
              <a:alpha val="90000"/>
            </a:schemeClr>
          </a:solidFill>
        </p:spPr>
        <p:txBody>
          <a:bodyPr lIns="410652" tIns="205326" rIns="410652" bIns="205326">
            <a:noAutofit/>
          </a:bodyPr>
          <a:lstStyle>
            <a:lvl1pPr>
              <a:defRPr sz="2177" b="1">
                <a:solidFill>
                  <a:schemeClr val="bg1"/>
                </a:solidFill>
                <a:latin typeface="+mj-lt"/>
              </a:defRPr>
            </a:lvl1pPr>
            <a:lvl2pPr marL="420026" indent="-213093">
              <a:buClr>
                <a:schemeClr val="bg1"/>
              </a:buClr>
              <a:defRPr sz="217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95D2BDAD-C3B1-4D4D-BCAB-0920DD58C7A3}" type="datetime1">
              <a:rPr lang="en-GB" smtClean="0">
                <a:solidFill>
                  <a:prstClr val="black"/>
                </a:solidFill>
              </a:rPr>
              <a:pPr/>
              <a:t>23/11/2020</a:t>
            </a:fld>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Tree>
    <p:extLst>
      <p:ext uri="{BB962C8B-B14F-4D97-AF65-F5344CB8AC3E}">
        <p14:creationId xmlns:p14="http://schemas.microsoft.com/office/powerpoint/2010/main" val="355803022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_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D8A80B80-3C39-4ABA-AE91-B32640717E7F}" type="datetime1">
              <a:rPr lang="en-GB" smtClean="0">
                <a:solidFill>
                  <a:prstClr val="black"/>
                </a:solidFill>
              </a:rPr>
              <a:pPr/>
              <a:t>23/11/2020</a:t>
            </a:fld>
            <a:endParaRPr lang="en-GB">
              <a:solidFill>
                <a:prstClr val="black"/>
              </a:solidFill>
            </a:endParaRPr>
          </a:p>
        </p:txBody>
      </p:sp>
      <p:sp>
        <p:nvSpPr>
          <p:cNvPr id="8" name="Footer Placeholder 7"/>
          <p:cNvSpPr>
            <a:spLocks noGrp="1"/>
          </p:cNvSpPr>
          <p:nvPr>
            <p:ph type="ftr" sz="quarter" idx="31"/>
          </p:nvPr>
        </p:nvSpPr>
        <p:spPr bwMode="gray"/>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360002" y="1350002"/>
            <a:ext cx="4775881" cy="1068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0953" tIns="35477" rIns="70953" bIns="35477" rtlCol="0" anchor="ctr"/>
          <a:lstStyle/>
          <a:p>
            <a:pPr algn="ctr" defTabSz="354743" rtl="0" fontAlgn="auto">
              <a:spcBef>
                <a:spcPts val="0"/>
              </a:spcBef>
              <a:spcAft>
                <a:spcPts val="0"/>
              </a:spcAft>
            </a:pPr>
            <a:endParaRPr lang="en-GB" sz="1428" b="0">
              <a:solidFill>
                <a:prstClr val="white"/>
              </a:solidFill>
            </a:endParaRPr>
          </a:p>
        </p:txBody>
      </p:sp>
      <p:sp>
        <p:nvSpPr>
          <p:cNvPr id="4" name="Text Placeholder 3"/>
          <p:cNvSpPr>
            <a:spLocks noGrp="1"/>
          </p:cNvSpPr>
          <p:nvPr>
            <p:ph type="body" sz="quarter" idx="33" hasCustomPrompt="1"/>
          </p:nvPr>
        </p:nvSpPr>
        <p:spPr>
          <a:xfrm>
            <a:off x="360000" y="160776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280578" y="1607762"/>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5574553" y="1607762"/>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360000" y="2158446"/>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280578" y="2158446"/>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5574553" y="2158446"/>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360000" y="2709129"/>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280578" y="2709129"/>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5574553" y="2709129"/>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360000" y="3259814"/>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280578" y="3259814"/>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5574553" y="3259814"/>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360000" y="3810497"/>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280578" y="3810497"/>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5574553" y="3810497"/>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360000" y="436118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280578" y="4361182"/>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5574553" y="4361182"/>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286812728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_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190BE2B-9B92-42BE-801D-EAA8180D84A6}" type="datetime1">
              <a:rPr lang="en-GB" smtClean="0">
                <a:solidFill>
                  <a:prstClr val="black"/>
                </a:solidFill>
              </a:rPr>
              <a:pPr/>
              <a:t>23/11/2020</a:t>
            </a:fld>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04197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D5E3B6C-7049-41BB-AB3F-3ACBC77CD451}"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59999" y="1350000"/>
            <a:ext cx="266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237886"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237886" y="1350000"/>
            <a:ext cx="266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6115773"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6115773" y="1350000"/>
            <a:ext cx="266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0218260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3_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9144000" cy="5143500"/>
          </a:xfrm>
          <a:solidFill>
            <a:schemeClr val="bg1"/>
          </a:solidFill>
        </p:spPr>
        <p:txBody>
          <a:bodyPr bIns="2258586" anchor="ctr">
            <a:normAutofit/>
          </a:bodyP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360000" y="4880254"/>
            <a:ext cx="4478700" cy="185738"/>
          </a:xfrm>
        </p:spPr>
        <p:txBody>
          <a:bodyPr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3" y="3361501"/>
            <a:ext cx="9143999" cy="1242000"/>
          </a:xfrm>
          <a:solidFill>
            <a:schemeClr val="tx2">
              <a:alpha val="90000"/>
            </a:schemeClr>
          </a:solidFill>
        </p:spPr>
        <p:txBody>
          <a:bodyPr lIns="410652" tIns="246391" rIns="410652" bIns="246391" numCol="3" anchor="t">
            <a:noAutofit/>
          </a:bodyPr>
          <a:lstStyle>
            <a:lvl1pPr marL="0" indent="0" algn="l">
              <a:lnSpc>
                <a:spcPct val="90000"/>
              </a:lnSpc>
              <a:buNone/>
              <a:defRPr sz="1088" b="0">
                <a:solidFill>
                  <a:schemeClr val="bg1"/>
                </a:solidFill>
                <a:latin typeface="+mj-lt"/>
                <a:cs typeface="Arial" panose="020B0604020202020204" pitchFamily="34" charset="0"/>
              </a:defRPr>
            </a:lvl1pPr>
            <a:lvl2pPr marL="354743" indent="0" algn="ctr">
              <a:buNone/>
              <a:defRPr sz="1564"/>
            </a:lvl2pPr>
            <a:lvl3pPr marL="709487" indent="0" algn="ctr">
              <a:buNone/>
              <a:defRPr sz="1428"/>
            </a:lvl3pPr>
            <a:lvl4pPr marL="1064230" indent="0" algn="ctr">
              <a:buNone/>
              <a:defRPr sz="1224"/>
            </a:lvl4pPr>
            <a:lvl5pPr marL="1418973" indent="0" algn="ctr">
              <a:buNone/>
              <a:defRPr sz="1224"/>
            </a:lvl5pPr>
            <a:lvl6pPr marL="1773717" indent="0" algn="ctr">
              <a:buNone/>
              <a:defRPr sz="1224"/>
            </a:lvl6pPr>
            <a:lvl7pPr marL="2128460" indent="0" algn="ctr">
              <a:buNone/>
              <a:defRPr sz="1224"/>
            </a:lvl7pPr>
            <a:lvl8pPr marL="2483203" indent="0" algn="ctr">
              <a:buNone/>
              <a:defRPr sz="1224"/>
            </a:lvl8pPr>
            <a:lvl9pPr marL="2837947" indent="0" algn="ctr">
              <a:buNone/>
              <a:defRPr sz="122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7" name="Text Placeholder 35"/>
          <p:cNvSpPr>
            <a:spLocks noGrp="1"/>
          </p:cNvSpPr>
          <p:nvPr>
            <p:ph type="body" sz="quarter" idx="16" hasCustomPrompt="1"/>
          </p:nvPr>
        </p:nvSpPr>
        <p:spPr bwMode="gray">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363888"/>
            <a:ext cx="5508000" cy="839369"/>
          </a:xfrm>
          <a:noFill/>
        </p:spPr>
        <p:txBody>
          <a:bodyPr lIns="410652" tIns="82130" rIns="513315" bIns="205326" anchor="t" anchorCtr="0">
            <a:noAutofit/>
          </a:bodyPr>
          <a:lstStyle>
            <a:lvl1pPr algn="l">
              <a:lnSpc>
                <a:spcPct val="85000"/>
              </a:lnSpc>
              <a:defRPr sz="3265">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390762319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8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05979"/>
            <a:ext cx="8229600" cy="857250"/>
          </a:xfrm>
          <a:prstGeom prst="rect">
            <a:avLst/>
          </a:prstGeom>
        </p:spPr>
        <p:txBody>
          <a:bodyPr anchor="b" anchorCtr="0"/>
          <a:lstStyle>
            <a:lvl1pPr algn="l">
              <a:lnSpc>
                <a:spcPts val="3000"/>
              </a:lnSpc>
              <a:defRPr sz="3100" b="1" baseline="0">
                <a:solidFill>
                  <a:schemeClr val="tx2"/>
                </a:solidFill>
                <a:effectLst/>
                <a:latin typeface="+mj-lt"/>
              </a:defRPr>
            </a:lvl1pPr>
          </a:lstStyle>
          <a:p>
            <a:r>
              <a:rPr lang="en-US" dirty="0"/>
              <a:t>Bottom band: NCEZID</a:t>
            </a:r>
          </a:p>
        </p:txBody>
      </p:sp>
      <p:sp>
        <p:nvSpPr>
          <p:cNvPr id="7" name="Text Placeholder 7"/>
          <p:cNvSpPr>
            <a:spLocks noGrp="1"/>
          </p:cNvSpPr>
          <p:nvPr>
            <p:ph type="body" sz="quarter" idx="10" hasCustomPrompt="1"/>
          </p:nvPr>
        </p:nvSpPr>
        <p:spPr>
          <a:xfrm>
            <a:off x="457200" y="1158875"/>
            <a:ext cx="8229600" cy="3341688"/>
          </a:xfrm>
        </p:spPr>
        <p:txBody>
          <a:bodyPr/>
          <a:lstStyle>
            <a:lvl1pPr marL="0" indent="0">
              <a:buClr>
                <a:srgbClr val="E25423"/>
              </a:buClr>
              <a:buFont typeface="Wingdings" panose="05000000000000000000" pitchFamily="2" charset="2"/>
              <a:buNone/>
              <a:defRPr sz="2000" baseline="0">
                <a:solidFill>
                  <a:srgbClr val="09164D"/>
                </a:solidFill>
                <a:latin typeface="Arial" panose="020B0604020202020204" pitchFamily="34" charset="0"/>
              </a:defRPr>
            </a:lvl1pPr>
            <a:lvl2pPr>
              <a:buClr>
                <a:srgbClr val="8D8B00"/>
              </a:buClr>
              <a:defRPr sz="2000" baseline="0">
                <a:solidFill>
                  <a:srgbClr val="09164D"/>
                </a:solidFill>
                <a:latin typeface="Arial" panose="020B0604020202020204" pitchFamily="34" charset="0"/>
              </a:defRPr>
            </a:lvl2pPr>
            <a:lvl3pPr>
              <a:buClr>
                <a:srgbClr val="09164D"/>
              </a:buClr>
              <a:defRPr sz="2000" baseline="0">
                <a:solidFill>
                  <a:srgbClr val="09164D"/>
                </a:solidFill>
                <a:latin typeface="Arial" panose="020B0604020202020204" pitchFamily="34" charset="0"/>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dirty="0"/>
              <a:t>Click to edit Master text styles</a:t>
            </a:r>
          </a:p>
          <a:p>
            <a:pPr lvl="2"/>
            <a:r>
              <a:rPr lang="en-US" dirty="0"/>
              <a:t>Third level</a:t>
            </a:r>
          </a:p>
        </p:txBody>
      </p:sp>
    </p:spTree>
    <p:extLst>
      <p:ext uri="{BB962C8B-B14F-4D97-AF65-F5344CB8AC3E}">
        <p14:creationId xmlns:p14="http://schemas.microsoft.com/office/powerpoint/2010/main" val="539376414"/>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2"/>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3028950" y="4767263"/>
            <a:ext cx="3086100" cy="273844"/>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6457950" y="4767263"/>
            <a:ext cx="2057400" cy="273844"/>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896208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95505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949460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3305534"/>
            <a:ext cx="7772943" cy="1021573"/>
          </a:xfrm>
        </p:spPr>
        <p:txBody>
          <a:bodyPr anchor="t"/>
          <a:lstStyle>
            <a:lvl1pPr algn="l">
              <a:defRPr sz="2721" b="1" cap="all"/>
            </a:lvl1pPr>
          </a:lstStyle>
          <a:p>
            <a:r>
              <a:rPr lang="en-US"/>
              <a:t>Click to edit Master title style</a:t>
            </a:r>
            <a:endParaRPr lang="en-GB"/>
          </a:p>
        </p:txBody>
      </p:sp>
      <p:sp>
        <p:nvSpPr>
          <p:cNvPr id="3" name="Text Placeholder 2"/>
          <p:cNvSpPr>
            <a:spLocks noGrp="1"/>
          </p:cNvSpPr>
          <p:nvPr>
            <p:ph type="body" idx="1"/>
          </p:nvPr>
        </p:nvSpPr>
        <p:spPr>
          <a:xfrm>
            <a:off x="722182" y="2180292"/>
            <a:ext cx="7772943" cy="1125242"/>
          </a:xfrm>
        </p:spPr>
        <p:txBody>
          <a:bodyPr anchor="b"/>
          <a:lstStyle>
            <a:lvl1pPr marL="0" indent="0">
              <a:buNone/>
              <a:defRPr sz="1360"/>
            </a:lvl1pPr>
            <a:lvl2pPr marL="310977" indent="0">
              <a:buNone/>
              <a:defRPr sz="1224"/>
            </a:lvl2pPr>
            <a:lvl3pPr marL="621955" indent="0">
              <a:buNone/>
              <a:defRPr sz="1088"/>
            </a:lvl3pPr>
            <a:lvl4pPr marL="932932" indent="0">
              <a:buNone/>
              <a:defRPr sz="952"/>
            </a:lvl4pPr>
            <a:lvl5pPr marL="1243910" indent="0">
              <a:buNone/>
              <a:defRPr sz="952"/>
            </a:lvl5pPr>
            <a:lvl6pPr marL="1554887" indent="0">
              <a:buNone/>
              <a:defRPr sz="952"/>
            </a:lvl6pPr>
            <a:lvl7pPr marL="1865863" indent="0">
              <a:buNone/>
              <a:defRPr sz="952"/>
            </a:lvl7pPr>
            <a:lvl8pPr marL="2176841" indent="0">
              <a:buNone/>
              <a:defRPr sz="952"/>
            </a:lvl8pPr>
            <a:lvl9pPr marL="2487819" indent="0">
              <a:buNone/>
              <a:defRPr sz="952"/>
            </a:lvl9pPr>
          </a:lstStyle>
          <a:p>
            <a:pPr lvl="0"/>
            <a:r>
              <a:rPr lang="en-US"/>
              <a:t>Click to edit Master text styles</a:t>
            </a:r>
          </a:p>
        </p:txBody>
      </p:sp>
    </p:spTree>
    <p:extLst>
      <p:ext uri="{BB962C8B-B14F-4D97-AF65-F5344CB8AC3E}">
        <p14:creationId xmlns:p14="http://schemas.microsoft.com/office/powerpoint/2010/main" val="23329477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42541" y="1035612"/>
            <a:ext cx="4080591" cy="3458876"/>
          </a:xfrm>
        </p:spPr>
        <p:txBody>
          <a:bodyPr/>
          <a:lstStyle>
            <a:lvl1pPr>
              <a:defRPr sz="1905"/>
            </a:lvl1pPr>
            <a:lvl2pPr>
              <a:defRPr sz="1632"/>
            </a:lvl2pPr>
            <a:lvl3pPr>
              <a:defRPr sz="1360"/>
            </a:lvl3pPr>
            <a:lvl4pPr>
              <a:defRPr sz="1224"/>
            </a:lvl4pPr>
            <a:lvl5pPr>
              <a:defRPr sz="1224"/>
            </a:lvl5pPr>
            <a:lvl6pPr>
              <a:defRPr sz="1224"/>
            </a:lvl6pPr>
            <a:lvl7pPr>
              <a:defRPr sz="1224"/>
            </a:lvl7pPr>
            <a:lvl8pPr>
              <a:defRPr sz="1224"/>
            </a:lvl8pPr>
            <a:lvl9pPr>
              <a:defRPr sz="122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3450" y="1035612"/>
            <a:ext cx="4080591" cy="3458876"/>
          </a:xfrm>
        </p:spPr>
        <p:txBody>
          <a:bodyPr/>
          <a:lstStyle>
            <a:lvl1pPr>
              <a:defRPr sz="1905"/>
            </a:lvl1pPr>
            <a:lvl2pPr>
              <a:defRPr sz="1632"/>
            </a:lvl2pPr>
            <a:lvl3pPr>
              <a:defRPr sz="1360"/>
            </a:lvl3pPr>
            <a:lvl4pPr>
              <a:defRPr sz="1224"/>
            </a:lvl4pPr>
            <a:lvl5pPr>
              <a:defRPr sz="1224"/>
            </a:lvl5pPr>
            <a:lvl6pPr>
              <a:defRPr sz="1224"/>
            </a:lvl6pPr>
            <a:lvl7pPr>
              <a:defRPr sz="1224"/>
            </a:lvl7pPr>
            <a:lvl8pPr>
              <a:defRPr sz="1224"/>
            </a:lvl8pPr>
            <a:lvl9pPr>
              <a:defRPr sz="122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664484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06260"/>
            <a:ext cx="8229057" cy="85743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473" y="1151160"/>
            <a:ext cx="4039867" cy="479470"/>
          </a:xfrm>
        </p:spPr>
        <p:txBody>
          <a:bodyPr anchor="b"/>
          <a:lstStyle>
            <a:lvl1pPr marL="0" indent="0">
              <a:buNone/>
              <a:defRPr sz="1632" b="1"/>
            </a:lvl1pPr>
            <a:lvl2pPr marL="310977" indent="0">
              <a:buNone/>
              <a:defRPr sz="1360" b="1"/>
            </a:lvl2pPr>
            <a:lvl3pPr marL="621955" indent="0">
              <a:buNone/>
              <a:defRPr sz="1224" b="1"/>
            </a:lvl3pPr>
            <a:lvl4pPr marL="932932" indent="0">
              <a:buNone/>
              <a:defRPr sz="1088" b="1"/>
            </a:lvl4pPr>
            <a:lvl5pPr marL="1243910" indent="0">
              <a:buNone/>
              <a:defRPr sz="1088" b="1"/>
            </a:lvl5pPr>
            <a:lvl6pPr marL="1554887" indent="0">
              <a:buNone/>
              <a:defRPr sz="1088" b="1"/>
            </a:lvl6pPr>
            <a:lvl7pPr marL="1865863" indent="0">
              <a:buNone/>
              <a:defRPr sz="1088" b="1"/>
            </a:lvl7pPr>
            <a:lvl8pPr marL="2176841" indent="0">
              <a:buNone/>
              <a:defRPr sz="1088" b="1"/>
            </a:lvl8pPr>
            <a:lvl9pPr marL="2487819" indent="0">
              <a:buNone/>
              <a:defRPr sz="1088" b="1"/>
            </a:lvl9pPr>
          </a:lstStyle>
          <a:p>
            <a:pPr lvl="0"/>
            <a:r>
              <a:rPr lang="en-US"/>
              <a:t>Click to edit Master text styles</a:t>
            </a:r>
          </a:p>
        </p:txBody>
      </p:sp>
      <p:sp>
        <p:nvSpPr>
          <p:cNvPr id="4" name="Content Placeholder 3"/>
          <p:cNvSpPr>
            <a:spLocks noGrp="1"/>
          </p:cNvSpPr>
          <p:nvPr>
            <p:ph sz="half" idx="2"/>
          </p:nvPr>
        </p:nvSpPr>
        <p:spPr>
          <a:xfrm>
            <a:off x="457473" y="1630629"/>
            <a:ext cx="4039867" cy="2964289"/>
          </a:xfrm>
        </p:spPr>
        <p:txBody>
          <a:bodyPr/>
          <a:lstStyle>
            <a:lvl1pPr>
              <a:defRPr sz="1632"/>
            </a:lvl1pPr>
            <a:lvl2pPr>
              <a:defRPr sz="1360"/>
            </a:lvl2pPr>
            <a:lvl3pPr>
              <a:defRPr sz="1224"/>
            </a:lvl3pPr>
            <a:lvl4pPr>
              <a:defRPr sz="1088"/>
            </a:lvl4pPr>
            <a:lvl5pPr>
              <a:defRPr sz="1088"/>
            </a:lvl5pPr>
            <a:lvl6pPr>
              <a:defRPr sz="1088"/>
            </a:lvl6pPr>
            <a:lvl7pPr>
              <a:defRPr sz="1088"/>
            </a:lvl7pPr>
            <a:lvl8pPr>
              <a:defRPr sz="1088"/>
            </a:lvl8pPr>
            <a:lvl9pPr>
              <a:defRPr sz="10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304" y="1151160"/>
            <a:ext cx="4041225" cy="479470"/>
          </a:xfrm>
        </p:spPr>
        <p:txBody>
          <a:bodyPr anchor="b"/>
          <a:lstStyle>
            <a:lvl1pPr marL="0" indent="0">
              <a:buNone/>
              <a:defRPr sz="1632" b="1"/>
            </a:lvl1pPr>
            <a:lvl2pPr marL="310977" indent="0">
              <a:buNone/>
              <a:defRPr sz="1360" b="1"/>
            </a:lvl2pPr>
            <a:lvl3pPr marL="621955" indent="0">
              <a:buNone/>
              <a:defRPr sz="1224" b="1"/>
            </a:lvl3pPr>
            <a:lvl4pPr marL="932932" indent="0">
              <a:buNone/>
              <a:defRPr sz="1088" b="1"/>
            </a:lvl4pPr>
            <a:lvl5pPr marL="1243910" indent="0">
              <a:buNone/>
              <a:defRPr sz="1088" b="1"/>
            </a:lvl5pPr>
            <a:lvl6pPr marL="1554887" indent="0">
              <a:buNone/>
              <a:defRPr sz="1088" b="1"/>
            </a:lvl6pPr>
            <a:lvl7pPr marL="1865863" indent="0">
              <a:buNone/>
              <a:defRPr sz="1088" b="1"/>
            </a:lvl7pPr>
            <a:lvl8pPr marL="2176841" indent="0">
              <a:buNone/>
              <a:defRPr sz="1088" b="1"/>
            </a:lvl8pPr>
            <a:lvl9pPr marL="2487819" indent="0">
              <a:buNone/>
              <a:defRPr sz="1088" b="1"/>
            </a:lvl9pPr>
          </a:lstStyle>
          <a:p>
            <a:pPr lvl="0"/>
            <a:r>
              <a:rPr lang="en-US"/>
              <a:t>Click to edit Master text styles</a:t>
            </a:r>
          </a:p>
        </p:txBody>
      </p:sp>
      <p:sp>
        <p:nvSpPr>
          <p:cNvPr id="6" name="Content Placeholder 5"/>
          <p:cNvSpPr>
            <a:spLocks noGrp="1"/>
          </p:cNvSpPr>
          <p:nvPr>
            <p:ph sz="quarter" idx="4"/>
          </p:nvPr>
        </p:nvSpPr>
        <p:spPr>
          <a:xfrm>
            <a:off x="4645304" y="1630629"/>
            <a:ext cx="4041225" cy="2964289"/>
          </a:xfrm>
        </p:spPr>
        <p:txBody>
          <a:bodyPr/>
          <a:lstStyle>
            <a:lvl1pPr>
              <a:defRPr sz="1632"/>
            </a:lvl1pPr>
            <a:lvl2pPr>
              <a:defRPr sz="1360"/>
            </a:lvl2pPr>
            <a:lvl3pPr>
              <a:defRPr sz="1224"/>
            </a:lvl3pPr>
            <a:lvl4pPr>
              <a:defRPr sz="1088"/>
            </a:lvl4pPr>
            <a:lvl5pPr>
              <a:defRPr sz="1088"/>
            </a:lvl5pPr>
            <a:lvl6pPr>
              <a:defRPr sz="1088"/>
            </a:lvl6pPr>
            <a:lvl7pPr>
              <a:defRPr sz="1088"/>
            </a:lvl7pPr>
            <a:lvl8pPr>
              <a:defRPr sz="1088"/>
            </a:lvl8pPr>
            <a:lvl9pPr>
              <a:defRPr sz="10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772927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9586888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9468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44681" anchor="ct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baseline="0">
                <a:solidFill>
                  <a:schemeClr val="bg1"/>
                </a:solidFill>
              </a:defRPr>
            </a:lvl1pPr>
          </a:lstStyle>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AE37C732-8AFC-479A-BACB-8B04EC657C09}"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52229726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05179"/>
            <a:ext cx="3008181" cy="871469"/>
          </a:xfrm>
        </p:spPr>
        <p:txBody>
          <a:bodyPr anchor="b"/>
          <a:lstStyle>
            <a:lvl1pPr algn="l">
              <a:defRPr sz="1360" b="1"/>
            </a:lvl1pPr>
          </a:lstStyle>
          <a:p>
            <a:r>
              <a:rPr lang="en-US"/>
              <a:t>Click to edit Master title style</a:t>
            </a:r>
            <a:endParaRPr lang="en-GB"/>
          </a:p>
        </p:txBody>
      </p:sp>
      <p:sp>
        <p:nvSpPr>
          <p:cNvPr id="3" name="Content Placeholder 2"/>
          <p:cNvSpPr>
            <a:spLocks noGrp="1"/>
          </p:cNvSpPr>
          <p:nvPr>
            <p:ph idx="1"/>
          </p:nvPr>
        </p:nvSpPr>
        <p:spPr>
          <a:xfrm>
            <a:off x="3575609" y="205179"/>
            <a:ext cx="5110921" cy="4389739"/>
          </a:xfrm>
        </p:spPr>
        <p:txBody>
          <a:bodyPr/>
          <a:lstStyle>
            <a:lvl1pPr>
              <a:defRPr sz="2176"/>
            </a:lvl1pPr>
            <a:lvl2pPr>
              <a:defRPr sz="1905"/>
            </a:lvl2pPr>
            <a:lvl3pPr>
              <a:defRPr sz="1632"/>
            </a:lvl3pPr>
            <a:lvl4pPr>
              <a:defRPr sz="1360"/>
            </a:lvl4pPr>
            <a:lvl5pPr>
              <a:defRPr sz="1360"/>
            </a:lvl5pPr>
            <a:lvl6pPr>
              <a:defRPr sz="1360"/>
            </a:lvl6pPr>
            <a:lvl7pPr>
              <a:defRPr sz="1360"/>
            </a:lvl7pPr>
            <a:lvl8pPr>
              <a:defRPr sz="1360"/>
            </a:lvl8pPr>
            <a:lvl9pPr>
              <a:defRPr sz="1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473" y="1076648"/>
            <a:ext cx="3008181" cy="3518270"/>
          </a:xfrm>
        </p:spPr>
        <p:txBody>
          <a:bodyPr/>
          <a:lstStyle>
            <a:lvl1pPr marL="0" indent="0">
              <a:buNone/>
              <a:defRPr sz="952"/>
            </a:lvl1pPr>
            <a:lvl2pPr marL="310977" indent="0">
              <a:buNone/>
              <a:defRPr sz="816"/>
            </a:lvl2pPr>
            <a:lvl3pPr marL="621955" indent="0">
              <a:buNone/>
              <a:defRPr sz="680"/>
            </a:lvl3pPr>
            <a:lvl4pPr marL="932932" indent="0">
              <a:buNone/>
              <a:defRPr sz="612"/>
            </a:lvl4pPr>
            <a:lvl5pPr marL="1243910" indent="0">
              <a:buNone/>
              <a:defRPr sz="612"/>
            </a:lvl5pPr>
            <a:lvl6pPr marL="1554887" indent="0">
              <a:buNone/>
              <a:defRPr sz="612"/>
            </a:lvl6pPr>
            <a:lvl7pPr marL="1865863" indent="0">
              <a:buNone/>
              <a:defRPr sz="612"/>
            </a:lvl7pPr>
            <a:lvl8pPr marL="2176841" indent="0">
              <a:buNone/>
              <a:defRPr sz="612"/>
            </a:lvl8pPr>
            <a:lvl9pPr marL="2487819" indent="0">
              <a:buNone/>
              <a:defRPr sz="612"/>
            </a:lvl9pPr>
          </a:lstStyle>
          <a:p>
            <a:pPr lvl="0"/>
            <a:r>
              <a:rPr lang="en-US"/>
              <a:t>Click to edit Master text styles</a:t>
            </a:r>
          </a:p>
        </p:txBody>
      </p:sp>
    </p:spTree>
    <p:extLst>
      <p:ext uri="{BB962C8B-B14F-4D97-AF65-F5344CB8AC3E}">
        <p14:creationId xmlns:p14="http://schemas.microsoft.com/office/powerpoint/2010/main" val="376412524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3600342"/>
            <a:ext cx="5486943" cy="425475"/>
          </a:xfrm>
        </p:spPr>
        <p:txBody>
          <a:bodyPr anchor="b"/>
          <a:lstStyle>
            <a:lvl1pPr algn="l">
              <a:defRPr sz="1360" b="1"/>
            </a:lvl1pPr>
          </a:lstStyle>
          <a:p>
            <a:r>
              <a:rPr lang="en-US"/>
              <a:t>Click to edit Master title style</a:t>
            </a:r>
            <a:endParaRPr lang="en-GB"/>
          </a:p>
        </p:txBody>
      </p:sp>
      <p:sp>
        <p:nvSpPr>
          <p:cNvPr id="3" name="Picture Placeholder 2"/>
          <p:cNvSpPr>
            <a:spLocks noGrp="1"/>
          </p:cNvSpPr>
          <p:nvPr>
            <p:ph type="pic" idx="1"/>
          </p:nvPr>
        </p:nvSpPr>
        <p:spPr>
          <a:xfrm>
            <a:off x="1791877" y="460032"/>
            <a:ext cx="5486943" cy="3085236"/>
          </a:xfrm>
        </p:spPr>
        <p:txBody>
          <a:bodyPr/>
          <a:lstStyle>
            <a:lvl1pPr marL="0" indent="0">
              <a:buNone/>
              <a:defRPr sz="2176"/>
            </a:lvl1pPr>
            <a:lvl2pPr marL="310977" indent="0">
              <a:buNone/>
              <a:defRPr sz="1905"/>
            </a:lvl2pPr>
            <a:lvl3pPr marL="621955" indent="0">
              <a:buNone/>
              <a:defRPr sz="1632"/>
            </a:lvl3pPr>
            <a:lvl4pPr marL="932932" indent="0">
              <a:buNone/>
              <a:defRPr sz="1360"/>
            </a:lvl4pPr>
            <a:lvl5pPr marL="1243910" indent="0">
              <a:buNone/>
              <a:defRPr sz="1360"/>
            </a:lvl5pPr>
            <a:lvl6pPr marL="1554887" indent="0">
              <a:buNone/>
              <a:defRPr sz="1360"/>
            </a:lvl6pPr>
            <a:lvl7pPr marL="1865863" indent="0">
              <a:buNone/>
              <a:defRPr sz="1360"/>
            </a:lvl7pPr>
            <a:lvl8pPr marL="2176841" indent="0">
              <a:buNone/>
              <a:defRPr sz="1360"/>
            </a:lvl8pPr>
            <a:lvl9pPr marL="2487819" indent="0">
              <a:buNone/>
              <a:defRPr sz="1360"/>
            </a:lvl9pPr>
          </a:lstStyle>
          <a:p>
            <a:endParaRPr lang="en-GB"/>
          </a:p>
        </p:txBody>
      </p:sp>
      <p:sp>
        <p:nvSpPr>
          <p:cNvPr id="4" name="Text Placeholder 3"/>
          <p:cNvSpPr>
            <a:spLocks noGrp="1"/>
          </p:cNvSpPr>
          <p:nvPr>
            <p:ph type="body" sz="half" idx="2"/>
          </p:nvPr>
        </p:nvSpPr>
        <p:spPr>
          <a:xfrm>
            <a:off x="1791877" y="4025818"/>
            <a:ext cx="5486943" cy="603657"/>
          </a:xfrm>
        </p:spPr>
        <p:txBody>
          <a:bodyPr/>
          <a:lstStyle>
            <a:lvl1pPr marL="0" indent="0">
              <a:buNone/>
              <a:defRPr sz="952"/>
            </a:lvl1pPr>
            <a:lvl2pPr marL="310977" indent="0">
              <a:buNone/>
              <a:defRPr sz="816"/>
            </a:lvl2pPr>
            <a:lvl3pPr marL="621955" indent="0">
              <a:buNone/>
              <a:defRPr sz="680"/>
            </a:lvl3pPr>
            <a:lvl4pPr marL="932932" indent="0">
              <a:buNone/>
              <a:defRPr sz="612"/>
            </a:lvl4pPr>
            <a:lvl5pPr marL="1243910" indent="0">
              <a:buNone/>
              <a:defRPr sz="612"/>
            </a:lvl5pPr>
            <a:lvl6pPr marL="1554887" indent="0">
              <a:buNone/>
              <a:defRPr sz="612"/>
            </a:lvl6pPr>
            <a:lvl7pPr marL="1865863" indent="0">
              <a:buNone/>
              <a:defRPr sz="612"/>
            </a:lvl7pPr>
            <a:lvl8pPr marL="2176841" indent="0">
              <a:buNone/>
              <a:defRPr sz="612"/>
            </a:lvl8pPr>
            <a:lvl9pPr marL="2487819" indent="0">
              <a:buNone/>
              <a:defRPr sz="612"/>
            </a:lvl9pPr>
          </a:lstStyle>
          <a:p>
            <a:pPr lvl="0"/>
            <a:r>
              <a:rPr lang="en-US"/>
              <a:t>Click to edit Master text styles</a:t>
            </a:r>
          </a:p>
        </p:txBody>
      </p:sp>
    </p:spTree>
    <p:extLst>
      <p:ext uri="{BB962C8B-B14F-4D97-AF65-F5344CB8AC3E}">
        <p14:creationId xmlns:p14="http://schemas.microsoft.com/office/powerpoint/2010/main" val="1352978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93527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449448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0" y="1"/>
            <a:ext cx="6727682" cy="44944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8522644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119466532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DF05D-5D36-AA42-8064-4184B95C283B}"/>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AU"/>
          </a:p>
        </p:txBody>
      </p:sp>
      <p:sp>
        <p:nvSpPr>
          <p:cNvPr id="3" name="Subtitle 2">
            <a:extLst>
              <a:ext uri="{FF2B5EF4-FFF2-40B4-BE49-F238E27FC236}">
                <a16:creationId xmlns:a16="http://schemas.microsoft.com/office/drawing/2014/main" id="{5E17B608-B164-3046-A23D-A0B53DA2CC00}"/>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83A973D5-F115-3047-B4E8-B674B10FAB22}"/>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5" name="Footer Placeholder 4">
            <a:extLst>
              <a:ext uri="{FF2B5EF4-FFF2-40B4-BE49-F238E27FC236}">
                <a16:creationId xmlns:a16="http://schemas.microsoft.com/office/drawing/2014/main" id="{DBB0A477-7608-5844-8ECC-CD62FDF49A6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A384881-F6DA-C94D-A949-20EE77AAB991}"/>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280978461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5591C-0281-C74F-8202-E8ED957DDF3A}"/>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EB198BB5-1673-D84C-B127-935EF5072E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2685C5F-DB7B-4540-A3A3-593EF4D7CBED}"/>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5" name="Footer Placeholder 4">
            <a:extLst>
              <a:ext uri="{FF2B5EF4-FFF2-40B4-BE49-F238E27FC236}">
                <a16:creationId xmlns:a16="http://schemas.microsoft.com/office/drawing/2014/main" id="{B532C3DE-4DDB-EB4E-84B5-4E9FE867EDB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BFA26BB-AAF7-074D-93A1-0CF378E48196}"/>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136090747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A0941-8B30-E543-9D8D-8857AE76ECF4}"/>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699B0940-2EE5-5D41-B181-9D074B399B01}"/>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A8F819-1045-2E45-BDF2-1D151E23E191}"/>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5" name="Footer Placeholder 4">
            <a:extLst>
              <a:ext uri="{FF2B5EF4-FFF2-40B4-BE49-F238E27FC236}">
                <a16:creationId xmlns:a16="http://schemas.microsoft.com/office/drawing/2014/main" id="{BEB39C2F-E21D-B94F-A7CF-C75CC311774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42D6831-D23D-5C44-B5F3-933937FA484E}"/>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239079005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3784F-660A-8146-95A5-67B41C8C808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876F2100-FCC6-1740-AE87-D8B273363035}"/>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D3C7C7EA-C691-3E4A-BCE4-9F60FE8C071C}"/>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FA268681-F407-7548-BEEF-D0221BC06EAD}"/>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6" name="Footer Placeholder 5">
            <a:extLst>
              <a:ext uri="{FF2B5EF4-FFF2-40B4-BE49-F238E27FC236}">
                <a16:creationId xmlns:a16="http://schemas.microsoft.com/office/drawing/2014/main" id="{75761985-F741-DB46-B7E8-5FD703C29570}"/>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A59BF3DF-991C-094C-B014-97089E11F70E}"/>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139631899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6988D-1013-DC4B-B79E-41D87DD10FA9}"/>
              </a:ext>
            </a:extLst>
          </p:cNvPr>
          <p:cNvSpPr>
            <a:spLocks noGrp="1"/>
          </p:cNvSpPr>
          <p:nvPr>
            <p:ph type="title"/>
          </p:nvPr>
        </p:nvSpPr>
        <p:spPr>
          <a:xfrm>
            <a:off x="629841" y="273844"/>
            <a:ext cx="7886700" cy="994172"/>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81E4D441-DC82-8B45-B001-C1DDB733021C}"/>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E58DDFC-2FC2-254D-8BAB-C77945E79864}"/>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7B038EC6-1028-B341-898B-B0D2CF2CA614}"/>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35A76224-46FF-754D-A748-5A9C3A083D1A}"/>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DBF7D44B-2572-BC49-9C3D-845B43B88F30}"/>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8" name="Footer Placeholder 7">
            <a:extLst>
              <a:ext uri="{FF2B5EF4-FFF2-40B4-BE49-F238E27FC236}">
                <a16:creationId xmlns:a16="http://schemas.microsoft.com/office/drawing/2014/main" id="{14206E48-4146-C542-8B77-7759864A87FD}"/>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9BC16DC9-7ABB-7143-9C1D-7C39B9A40318}"/>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2632212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a:solidFill>
            <a:srgbClr val="009CDE"/>
          </a:solidFill>
        </p:spPr>
        <p:txBody>
          <a:bodyPr lIns="163257" tIns="163257" rIns="163257" bIns="163257"/>
          <a:lstStyle>
            <a:lvl1pPr>
              <a:defRPr sz="1088" b="1">
                <a:solidFill>
                  <a:schemeClr val="bg1"/>
                </a:solidFill>
                <a:latin typeface="+mn-lt"/>
              </a:defRPr>
            </a:lvl1pPr>
            <a:lvl2pPr>
              <a:buClr>
                <a:schemeClr val="bg1"/>
              </a:buClr>
              <a:defRPr sz="1088">
                <a:solidFill>
                  <a:schemeClr val="bg1"/>
                </a:solidFill>
                <a:latin typeface="+mn-lt"/>
              </a:defRPr>
            </a:lvl2pPr>
            <a:lvl3pPr>
              <a:buClr>
                <a:schemeClr val="bg1"/>
              </a:buClr>
              <a:defRPr sz="1088">
                <a:solidFill>
                  <a:schemeClr val="bg1"/>
                </a:solidFill>
                <a:latin typeface="+mn-lt"/>
              </a:defRPr>
            </a:lvl3pPr>
            <a:lvl4pPr>
              <a:buClr>
                <a:schemeClr val="bg1"/>
              </a:buClr>
              <a:defRPr sz="1088">
                <a:solidFill>
                  <a:schemeClr val="bg1"/>
                </a:solidFill>
                <a:latin typeface="+mn-lt"/>
              </a:defRPr>
            </a:lvl4pPr>
            <a:lvl5pPr>
              <a:buClr>
                <a:schemeClr val="bg1"/>
              </a:buClr>
              <a:defRPr sz="1088">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44681" anchor="ct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p>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6CD1E4FA-FCD6-4F98-8B0A-2138971C40AA}" type="datetime1">
              <a:rPr lang="en-GB" smtClean="0">
                <a:solidFill>
                  <a:prstClr val="black"/>
                </a:solidFill>
              </a:rPr>
              <a:pPr/>
              <a:t>23/11/2020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94021599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2755D-1ED7-464F-B070-72859090A6D3}"/>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119FB47B-C119-1249-8967-74A5A6B131ED}"/>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4" name="Footer Placeholder 3">
            <a:extLst>
              <a:ext uri="{FF2B5EF4-FFF2-40B4-BE49-F238E27FC236}">
                <a16:creationId xmlns:a16="http://schemas.microsoft.com/office/drawing/2014/main" id="{6440AD1A-1669-1547-A976-5A01EF37A382}"/>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7BCBC4C6-BF86-E940-84B0-49FBC4C75952}"/>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42967128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1F8F9D-99D3-4147-8B27-BC1905DD8603}"/>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3" name="Footer Placeholder 2">
            <a:extLst>
              <a:ext uri="{FF2B5EF4-FFF2-40B4-BE49-F238E27FC236}">
                <a16:creationId xmlns:a16="http://schemas.microsoft.com/office/drawing/2014/main" id="{D1313FFA-9DB3-724C-A045-88BC8DAFD957}"/>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C21F9A73-0D2A-2D40-9C08-DCF0E1FC73E4}"/>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314140227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4F037-A243-FF4B-A208-4FDFB0E01E44}"/>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B60F8B97-A749-4340-A59B-93E0BBCF7AC5}"/>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86F795C7-3009-F04E-9B48-578B3CC8E47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61AD8CB-7AA3-934C-8688-0E816784CBC1}"/>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6" name="Footer Placeholder 5">
            <a:extLst>
              <a:ext uri="{FF2B5EF4-FFF2-40B4-BE49-F238E27FC236}">
                <a16:creationId xmlns:a16="http://schemas.microsoft.com/office/drawing/2014/main" id="{558A6BF2-5C6C-FE40-B44C-42F99F743218}"/>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9FE2573C-7439-5348-AECC-0B94458292D8}"/>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373673438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C4D3C-FCC0-9646-90E4-6F45F57A8FAD}"/>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D6D7B36E-B0C6-6B43-A576-B2B371798524}"/>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AU"/>
          </a:p>
        </p:txBody>
      </p:sp>
      <p:sp>
        <p:nvSpPr>
          <p:cNvPr id="4" name="Text Placeholder 3">
            <a:extLst>
              <a:ext uri="{FF2B5EF4-FFF2-40B4-BE49-F238E27FC236}">
                <a16:creationId xmlns:a16="http://schemas.microsoft.com/office/drawing/2014/main" id="{79D0A00E-3445-4E4D-9598-6F950D6948D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8B85760-EF85-D24E-A9CC-087E983D308C}"/>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6" name="Footer Placeholder 5">
            <a:extLst>
              <a:ext uri="{FF2B5EF4-FFF2-40B4-BE49-F238E27FC236}">
                <a16:creationId xmlns:a16="http://schemas.microsoft.com/office/drawing/2014/main" id="{02F16CE3-1EDE-524C-82A0-5F5557AFFA8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8E600CA-C9A8-254B-920E-78B2A8C309F9}"/>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327335554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E5DAE-FB19-CD4E-879D-9C4D0E63D10C}"/>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8D168FFE-D083-8045-8D64-EAADCA18A7A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C73A9DB-DADE-E040-A435-C8D09E262C8A}"/>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5" name="Footer Placeholder 4">
            <a:extLst>
              <a:ext uri="{FF2B5EF4-FFF2-40B4-BE49-F238E27FC236}">
                <a16:creationId xmlns:a16="http://schemas.microsoft.com/office/drawing/2014/main" id="{880B38BF-8E7D-0041-959C-9EF9392A814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74144C9A-AC54-8947-8C72-A4F705D98881}"/>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128957568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1139EB-41E8-AC49-8963-B71E3B2BAA6C}"/>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DAE95D2A-93EB-0548-952E-6D153E49AAC9}"/>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1637AEE-9A9F-7540-BA35-059BD37D4927}"/>
              </a:ext>
            </a:extLst>
          </p:cNvPr>
          <p:cNvSpPr>
            <a:spLocks noGrp="1"/>
          </p:cNvSpPr>
          <p:nvPr>
            <p:ph type="dt" sz="half" idx="10"/>
          </p:nvPr>
        </p:nvSpPr>
        <p:spPr/>
        <p:txBody>
          <a:bodyPr/>
          <a:lstStyle/>
          <a:p>
            <a:fld id="{AD64CE71-496B-7E4E-9DC6-9113BFA02F22}" type="datetimeFigureOut">
              <a:rPr lang="en-AU" smtClean="0"/>
              <a:t>23/11/2020</a:t>
            </a:fld>
            <a:endParaRPr lang="en-AU"/>
          </a:p>
        </p:txBody>
      </p:sp>
      <p:sp>
        <p:nvSpPr>
          <p:cNvPr id="5" name="Footer Placeholder 4">
            <a:extLst>
              <a:ext uri="{FF2B5EF4-FFF2-40B4-BE49-F238E27FC236}">
                <a16:creationId xmlns:a16="http://schemas.microsoft.com/office/drawing/2014/main" id="{E8C466B1-6237-5548-B0F4-F3054C4D4FDE}"/>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FF1672A3-1CAD-1349-A7AF-49BB0C97310E}"/>
              </a:ext>
            </a:extLst>
          </p:cNvPr>
          <p:cNvSpPr>
            <a:spLocks noGrp="1"/>
          </p:cNvSpPr>
          <p:nvPr>
            <p:ph type="sldNum" sz="quarter" idx="12"/>
          </p:nvPr>
        </p:nvSpPr>
        <p:spPr/>
        <p:txBody>
          <a:bodyPr/>
          <a:lstStyle/>
          <a:p>
            <a:fld id="{C70ED792-1BBD-4847-AAC9-DE7BD9133D1E}" type="slidenum">
              <a:rPr lang="en-AU" smtClean="0"/>
              <a:t>‹#›</a:t>
            </a:fld>
            <a:endParaRPr lang="en-AU"/>
          </a:p>
        </p:txBody>
      </p:sp>
    </p:spTree>
    <p:extLst>
      <p:ext uri="{BB962C8B-B14F-4D97-AF65-F5344CB8AC3E}">
        <p14:creationId xmlns:p14="http://schemas.microsoft.com/office/powerpoint/2010/main" val="61631698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endParaRPr lang="en-GB">
              <a:solidFill>
                <a:prstClr val="black"/>
              </a:solidFill>
            </a:endParaRPr>
          </a:p>
        </p:txBody>
      </p:sp>
      <p:sp>
        <p:nvSpPr>
          <p:cNvPr id="19" name="Footer Placeholder 18"/>
          <p:cNvSpPr>
            <a:spLocks noGrp="1"/>
          </p:cNvSpPr>
          <p:nvPr>
            <p:ph type="ftr" sz="quarter" idx="15"/>
          </p:nvPr>
        </p:nvSpPr>
        <p:spPr>
          <a:noFill/>
        </p:spPr>
        <p:txBody>
          <a:bodyPr/>
          <a:lstStyle/>
          <a:p>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360000" y="4720239"/>
            <a:ext cx="8419774" cy="156434"/>
          </a:xfrm>
          <a:noFill/>
        </p:spPr>
        <p:txBody>
          <a:bodyPr anchor="t">
            <a:normAutofit/>
          </a:bodyPr>
          <a:lstStyle>
            <a:lvl1pPr>
              <a:defRPr sz="600"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360364" y="891003"/>
            <a:ext cx="6120000" cy="216694"/>
          </a:xfrm>
        </p:spPr>
        <p:txBody>
          <a:bodyPr lIns="18000" anchor="ctr">
            <a:normAutofit/>
          </a:bodyPr>
          <a:lstStyle>
            <a:lvl1pPr>
              <a:defRPr sz="1200"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360000" y="1350000"/>
            <a:ext cx="8419774" cy="3177900"/>
          </a:xfrm>
          <a:noFill/>
        </p:spPr>
        <p:txBody>
          <a:bodyPr lIns="0" tIns="0" rIns="0" bIns="0"/>
          <a:lstStyle>
            <a:lvl1pPr>
              <a:lnSpc>
                <a:spcPct val="110000"/>
              </a:lnSpc>
              <a:defRPr sz="1050" b="1">
                <a:solidFill>
                  <a:schemeClr val="tx1"/>
                </a:solidFill>
                <a:latin typeface="+mn-lt"/>
              </a:defRPr>
            </a:lvl1pPr>
            <a:lvl2pPr>
              <a:lnSpc>
                <a:spcPct val="110000"/>
              </a:lnSpc>
              <a:defRPr sz="1050">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1017205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360035" y="1350003"/>
            <a:ext cx="8419773" cy="3177900"/>
          </a:xfrm>
          <a:solidFill>
            <a:schemeClr val="bg1">
              <a:lumMod val="85000"/>
            </a:schemeClr>
          </a:solidFill>
        </p:spPr>
        <p:txBody>
          <a:bodyPr bIns="2244681" anchor="ct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080241F1-0EEA-47C0-8D3F-B3B3E6B37855}" type="datetime1">
              <a:rPr lang="en-GB" smtClean="0">
                <a:solidFill>
                  <a:prstClr val="black"/>
                </a:solidFill>
              </a:rPr>
              <a:pPr/>
              <a:t>23/11/2020</a:t>
            </a:fld>
            <a:endParaRPr lang="en-GB">
              <a:solidFill>
                <a:prstClr val="black"/>
              </a:solidFill>
            </a:endParaRPr>
          </a:p>
        </p:txBody>
      </p:sp>
      <p:sp>
        <p:nvSpPr>
          <p:cNvPr id="4" name="Footer Placeholder 3"/>
          <p:cNvSpPr>
            <a:spLocks noGrp="1"/>
          </p:cNvSpPr>
          <p:nvPr>
            <p:ph type="ftr" sz="quarter" idx="19"/>
          </p:nvPr>
        </p:nvSpPr>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62828428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theme" Target="../theme/theme2.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image" Target="../media/image3.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theme" Target="../theme/theme3.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59999" y="275714"/>
            <a:ext cx="6120000" cy="540000"/>
          </a:xfrm>
          <a:prstGeom prst="rect">
            <a:avLst/>
          </a:prstGeom>
        </p:spPr>
        <p:txBody>
          <a:bodyPr vert="horz" lIns="20401" tIns="0" rIns="408103"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360035" y="1355715"/>
            <a:ext cx="8424001" cy="3177900"/>
          </a:xfrm>
          <a:prstGeom prst="rect">
            <a:avLst/>
          </a:prstGeom>
        </p:spPr>
        <p:txBody>
          <a:bodyPr vert="horz" lIns="20401" tIns="0" rIns="20401"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360035" y="4941156"/>
            <a:ext cx="592501" cy="135000"/>
          </a:xfrm>
          <a:prstGeom prst="rect">
            <a:avLst/>
          </a:prstGeom>
        </p:spPr>
        <p:txBody>
          <a:bodyPr vert="horz" lIns="0" tIns="0" rIns="0" bIns="0" rtlCol="0" anchor="t"/>
          <a:lstStyle>
            <a:lvl1pPr algn="l">
              <a:defRPr sz="612">
                <a:solidFill>
                  <a:schemeClr val="tx1"/>
                </a:solidFill>
                <a:latin typeface="+mn-lt"/>
                <a:cs typeface="Times New Roman" panose="02020603050405020304" pitchFamily="18" charset="0"/>
              </a:defRPr>
            </a:lvl1pPr>
          </a:lstStyle>
          <a:p>
            <a:pPr defTabSz="705116" fontAlgn="auto">
              <a:spcBef>
                <a:spcPts val="0"/>
              </a:spcBef>
              <a:spcAft>
                <a:spcPts val="0"/>
              </a:spcAft>
            </a:pPr>
            <a:fld id="{194E5EA4-45EB-498E-8901-6D9303F88AA9}" type="datetime1">
              <a:rPr lang="en-GB" smtClean="0">
                <a:solidFill>
                  <a:prstClr val="black"/>
                </a:solidFill>
              </a:rPr>
              <a:pPr defTabSz="705116" fontAlgn="auto">
                <a:spcBef>
                  <a:spcPts val="0"/>
                </a:spcBef>
                <a:spcAft>
                  <a:spcPts val="0"/>
                </a:spcAft>
              </a:pPr>
              <a:t>23/11/2020</a:t>
            </a:fld>
            <a:endParaRPr lang="en-GB">
              <a:solidFill>
                <a:prstClr val="black"/>
              </a:solidFill>
            </a:endParaRPr>
          </a:p>
        </p:txBody>
      </p:sp>
      <p:sp>
        <p:nvSpPr>
          <p:cNvPr id="5" name="Footer Placeholder 4"/>
          <p:cNvSpPr>
            <a:spLocks noGrp="1"/>
          </p:cNvSpPr>
          <p:nvPr>
            <p:ph type="ftr" sz="quarter" idx="3"/>
          </p:nvPr>
        </p:nvSpPr>
        <p:spPr bwMode="gray">
          <a:xfrm>
            <a:off x="1044779" y="4941157"/>
            <a:ext cx="2202953" cy="175099"/>
          </a:xfrm>
          <a:prstGeom prst="rect">
            <a:avLst/>
          </a:prstGeom>
        </p:spPr>
        <p:txBody>
          <a:bodyPr vert="horz" lIns="0" tIns="0" rIns="0" bIns="0" rtlCol="0" anchor="t"/>
          <a:lstStyle>
            <a:lvl1pPr algn="l">
              <a:defRPr sz="612">
                <a:solidFill>
                  <a:schemeClr val="tx1"/>
                </a:solidFill>
                <a:latin typeface="+mn-lt"/>
                <a:cs typeface="Times New Roman" panose="02020603050405020304" pitchFamily="18" charset="0"/>
              </a:defRPr>
            </a:lvl1pPr>
          </a:lstStyle>
          <a:p>
            <a:pPr defTabSz="705116" fontAlgn="auto">
              <a:spcBef>
                <a:spcPts val="0"/>
              </a:spcBef>
              <a:spcAft>
                <a:spcPts val="0"/>
              </a:spcAft>
            </a:pPr>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4"/>
          </p:nvPr>
        </p:nvSpPr>
        <p:spPr bwMode="gray">
          <a:xfrm>
            <a:off x="8562327" y="4941156"/>
            <a:ext cx="217448" cy="135000"/>
          </a:xfrm>
          <a:prstGeom prst="rect">
            <a:avLst/>
          </a:prstGeom>
        </p:spPr>
        <p:txBody>
          <a:bodyPr vert="horz" lIns="0" tIns="0" rIns="0" bIns="0" rtlCol="0" anchor="t"/>
          <a:lstStyle>
            <a:lvl1pPr algn="r">
              <a:defRPr sz="612" b="0">
                <a:solidFill>
                  <a:schemeClr val="tx1"/>
                </a:solidFill>
                <a:latin typeface="+mn-lt"/>
                <a:cs typeface="Times New Roman" panose="02020603050405020304" pitchFamily="18" charset="0"/>
              </a:defRPr>
            </a:lvl1pPr>
          </a:lstStyle>
          <a:p>
            <a:pPr defTabSz="705116" fontAlgn="auto">
              <a:spcBef>
                <a:spcPts val="0"/>
              </a:spcBef>
              <a:spcAft>
                <a:spcPts val="0"/>
              </a:spcAft>
            </a:pPr>
            <a:fld id="{A74CE0EA-F3B5-4684-BA10-C594598FDB9C}" type="slidenum">
              <a:rPr lang="en-GB" smtClean="0">
                <a:solidFill>
                  <a:prstClr val="black"/>
                </a:solidFill>
              </a:rPr>
              <a:pPr defTabSz="705116" fontAlgn="auto">
                <a:spcBef>
                  <a:spcPts val="0"/>
                </a:spcBef>
                <a:spcAft>
                  <a:spcPts val="0"/>
                </a:spcAft>
              </a:pPr>
              <a:t>‹#›</a:t>
            </a:fld>
            <a:endParaRPr lang="en-GB">
              <a:solidFill>
                <a:prstClr val="black"/>
              </a:solidFill>
            </a:endParaRPr>
          </a:p>
        </p:txBody>
      </p:sp>
    </p:spTree>
    <p:extLst>
      <p:ext uri="{BB962C8B-B14F-4D97-AF65-F5344CB8AC3E}">
        <p14:creationId xmlns:p14="http://schemas.microsoft.com/office/powerpoint/2010/main" val="1193922050"/>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 id="2147483868" r:id="rId14"/>
    <p:sldLayoutId id="2147483869" r:id="rId15"/>
    <p:sldLayoutId id="2147483870" r:id="rId16"/>
    <p:sldLayoutId id="2147483871" r:id="rId17"/>
    <p:sldLayoutId id="2147483872" r:id="rId18"/>
    <p:sldLayoutId id="2147483874" r:id="rId19"/>
    <p:sldLayoutId id="2147483875" r:id="rId20"/>
    <p:sldLayoutId id="2147483876" r:id="rId21"/>
    <p:sldLayoutId id="2147483877" r:id="rId22"/>
    <p:sldLayoutId id="2147483878" r:id="rId23"/>
    <p:sldLayoutId id="2147483879" r:id="rId24"/>
    <p:sldLayoutId id="2147483880" r:id="rId25"/>
    <p:sldLayoutId id="2147483881" r:id="rId26"/>
    <p:sldLayoutId id="2147483882" r:id="rId27"/>
    <p:sldLayoutId id="2147483883" r:id="rId28"/>
    <p:sldLayoutId id="2147483884" r:id="rId29"/>
    <p:sldLayoutId id="2147483885" r:id="rId30"/>
    <p:sldLayoutId id="2147483886" r:id="rId31"/>
    <p:sldLayoutId id="2147483887" r:id="rId32"/>
    <p:sldLayoutId id="2147483888" r:id="rId33"/>
    <p:sldLayoutId id="2147483889" r:id="rId34"/>
    <p:sldLayoutId id="2147483890" r:id="rId35"/>
    <p:sldLayoutId id="2147483891" r:id="rId36"/>
    <p:sldLayoutId id="2147483892" r:id="rId37"/>
    <p:sldLayoutId id="2147483893" r:id="rId38"/>
    <p:sldLayoutId id="2147483894" r:id="rId39"/>
    <p:sldLayoutId id="2147483895" r:id="rId40"/>
    <p:sldLayoutId id="2147483896" r:id="rId41"/>
    <p:sldLayoutId id="2147483897" r:id="rId42"/>
    <p:sldLayoutId id="2147483898" r:id="rId43"/>
    <p:sldLayoutId id="2147483899" r:id="rId44"/>
    <p:sldLayoutId id="2147483900" r:id="rId45"/>
    <p:sldLayoutId id="2147483901" r:id="rId46"/>
    <p:sldLayoutId id="2147483902" r:id="rId47"/>
    <p:sldLayoutId id="2147483903" r:id="rId48"/>
    <p:sldLayoutId id="2147483904" r:id="rId49"/>
    <p:sldLayoutId id="2147483905" r:id="rId50"/>
    <p:sldLayoutId id="2147483906" r:id="rId51"/>
    <p:sldLayoutId id="2147483907" r:id="rId52"/>
    <p:sldLayoutId id="2147483908" r:id="rId53"/>
    <p:sldLayoutId id="2147483909" r:id="rId54"/>
    <p:sldLayoutId id="2147483910" r:id="rId55"/>
    <p:sldLayoutId id="2147483911" r:id="rId56"/>
    <p:sldLayoutId id="2147483912" r:id="rId57"/>
    <p:sldLayoutId id="2147483913" r:id="rId58"/>
    <p:sldLayoutId id="2147483914" r:id="rId59"/>
    <p:sldLayoutId id="2147483915" r:id="rId60"/>
    <p:sldLayoutId id="2147483916" r:id="rId61"/>
    <p:sldLayoutId id="2147483946" r:id="rId62"/>
  </p:sldLayoutIdLst>
  <p:hf hdr="0"/>
  <p:txStyles>
    <p:titleStyle>
      <a:lvl1pPr algn="l" defTabSz="705116" rtl="0" eaLnBrk="1" latinLnBrk="0" hangingPunct="1">
        <a:lnSpc>
          <a:spcPct val="90000"/>
        </a:lnSpc>
        <a:spcBef>
          <a:spcPct val="0"/>
        </a:spcBef>
        <a:buNone/>
        <a:defRPr sz="2177" b="1" kern="1200">
          <a:solidFill>
            <a:srgbClr val="0092CC"/>
          </a:solidFill>
          <a:latin typeface="+mj-lt"/>
          <a:ea typeface="+mj-ea"/>
          <a:cs typeface="+mj-cs"/>
        </a:defRPr>
      </a:lvl1pPr>
    </p:titleStyle>
    <p:bodyStyle>
      <a:lvl1pPr marL="0" indent="0" algn="l" defTabSz="705116" rtl="0" eaLnBrk="1" latinLnBrk="0" hangingPunct="1">
        <a:lnSpc>
          <a:spcPct val="110000"/>
        </a:lnSpc>
        <a:spcBef>
          <a:spcPts val="776"/>
        </a:spcBef>
        <a:spcAft>
          <a:spcPts val="465"/>
        </a:spcAft>
        <a:buClr>
          <a:schemeClr val="tx1"/>
        </a:buClr>
        <a:buSzPct val="80000"/>
        <a:buFontTx/>
        <a:buNone/>
        <a:defRPr sz="1088" b="0" kern="1200">
          <a:solidFill>
            <a:srgbClr val="09164D"/>
          </a:solidFill>
          <a:latin typeface="+mn-lt"/>
          <a:ea typeface="+mn-ea"/>
          <a:cs typeface="Times New Roman" panose="02020603050405020304" pitchFamily="18" charset="0"/>
        </a:defRPr>
      </a:lvl1pPr>
      <a:lvl2pPr marL="277872" indent="-138332"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2pPr>
      <a:lvl3pPr marL="637789" indent="-2203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3pPr>
      <a:lvl4pPr marL="909555" indent="-2203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4pPr>
      <a:lvl5pPr marL="1246201" indent="-2766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5pPr>
      <a:lvl6pPr marL="1590195" indent="-276656" algn="l" defTabSz="705116" rtl="0" eaLnBrk="1" latinLnBrk="0" hangingPunct="1">
        <a:lnSpc>
          <a:spcPct val="90000"/>
        </a:lnSpc>
        <a:spcBef>
          <a:spcPts val="388"/>
        </a:spcBef>
        <a:buFont typeface="Arial" panose="020B0604020202020204" pitchFamily="34" charset="0"/>
        <a:buChar char="•"/>
        <a:defRPr sz="1088" kern="1200">
          <a:solidFill>
            <a:srgbClr val="09164D"/>
          </a:solidFill>
          <a:latin typeface="+mn-lt"/>
          <a:ea typeface="+mn-ea"/>
          <a:cs typeface="+mn-cs"/>
        </a:defRPr>
      </a:lvl6pPr>
      <a:lvl7pPr marL="2291635"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7pPr>
      <a:lvl8pPr marL="2644192"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8pPr>
      <a:lvl9pPr marL="2996755"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9pPr>
    </p:bodyStyle>
    <p:otherStyle>
      <a:defPPr>
        <a:defRPr lang="en-US"/>
      </a:defPPr>
      <a:lvl1pPr marL="0" algn="l" defTabSz="705116" rtl="0" eaLnBrk="1" latinLnBrk="0" hangingPunct="1">
        <a:defRPr sz="1428" kern="1200">
          <a:solidFill>
            <a:schemeClr val="tx1"/>
          </a:solidFill>
          <a:latin typeface="+mn-lt"/>
          <a:ea typeface="+mn-ea"/>
          <a:cs typeface="+mn-cs"/>
        </a:defRPr>
      </a:lvl1pPr>
      <a:lvl2pPr marL="352561" algn="l" defTabSz="705116" rtl="0" eaLnBrk="1" latinLnBrk="0" hangingPunct="1">
        <a:defRPr sz="1428" kern="1200">
          <a:solidFill>
            <a:schemeClr val="tx1"/>
          </a:solidFill>
          <a:latin typeface="+mn-lt"/>
          <a:ea typeface="+mn-ea"/>
          <a:cs typeface="+mn-cs"/>
        </a:defRPr>
      </a:lvl2pPr>
      <a:lvl3pPr marL="705116" algn="l" defTabSz="705116" rtl="0" eaLnBrk="1" latinLnBrk="0" hangingPunct="1">
        <a:defRPr sz="1428" kern="1200">
          <a:solidFill>
            <a:schemeClr val="tx1"/>
          </a:solidFill>
          <a:latin typeface="+mn-lt"/>
          <a:ea typeface="+mn-ea"/>
          <a:cs typeface="+mn-cs"/>
        </a:defRPr>
      </a:lvl3pPr>
      <a:lvl4pPr marL="1057677" algn="l" defTabSz="705116" rtl="0" eaLnBrk="1" latinLnBrk="0" hangingPunct="1">
        <a:defRPr sz="1428" kern="1200">
          <a:solidFill>
            <a:schemeClr val="tx1"/>
          </a:solidFill>
          <a:latin typeface="+mn-lt"/>
          <a:ea typeface="+mn-ea"/>
          <a:cs typeface="+mn-cs"/>
        </a:defRPr>
      </a:lvl4pPr>
      <a:lvl5pPr marL="1410238" algn="l" defTabSz="705116" rtl="0" eaLnBrk="1" latinLnBrk="0" hangingPunct="1">
        <a:defRPr sz="1428" kern="1200">
          <a:solidFill>
            <a:schemeClr val="tx1"/>
          </a:solidFill>
          <a:latin typeface="+mn-lt"/>
          <a:ea typeface="+mn-ea"/>
          <a:cs typeface="+mn-cs"/>
        </a:defRPr>
      </a:lvl5pPr>
      <a:lvl6pPr marL="1762795" algn="l" defTabSz="705116" rtl="0" eaLnBrk="1" latinLnBrk="0" hangingPunct="1">
        <a:defRPr sz="1428" kern="1200">
          <a:solidFill>
            <a:schemeClr val="tx1"/>
          </a:solidFill>
          <a:latin typeface="+mn-lt"/>
          <a:ea typeface="+mn-ea"/>
          <a:cs typeface="+mn-cs"/>
        </a:defRPr>
      </a:lvl6pPr>
      <a:lvl7pPr marL="2115352" algn="l" defTabSz="705116" rtl="0" eaLnBrk="1" latinLnBrk="0" hangingPunct="1">
        <a:defRPr sz="1428" kern="1200">
          <a:solidFill>
            <a:schemeClr val="tx1"/>
          </a:solidFill>
          <a:latin typeface="+mn-lt"/>
          <a:ea typeface="+mn-ea"/>
          <a:cs typeface="+mn-cs"/>
        </a:defRPr>
      </a:lvl7pPr>
      <a:lvl8pPr marL="2467916" algn="l" defTabSz="705116" rtl="0" eaLnBrk="1" latinLnBrk="0" hangingPunct="1">
        <a:defRPr sz="1428" kern="1200">
          <a:solidFill>
            <a:schemeClr val="tx1"/>
          </a:solidFill>
          <a:latin typeface="+mn-lt"/>
          <a:ea typeface="+mn-ea"/>
          <a:cs typeface="+mn-cs"/>
        </a:defRPr>
      </a:lvl8pPr>
      <a:lvl9pPr marL="2820472" algn="l" defTabSz="705116" rtl="0" eaLnBrk="1" latinLnBrk="0" hangingPunct="1">
        <a:defRPr sz="142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9144000" cy="928702"/>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a:t>Click to edit Master title style</a:t>
            </a:r>
          </a:p>
        </p:txBody>
      </p:sp>
      <p:sp>
        <p:nvSpPr>
          <p:cNvPr id="7172" name="Rectangle 4"/>
          <p:cNvSpPr>
            <a:spLocks noGrp="1" noChangeArrowheads="1"/>
          </p:cNvSpPr>
          <p:nvPr>
            <p:ph type="body" idx="1"/>
          </p:nvPr>
        </p:nvSpPr>
        <p:spPr bwMode="auto">
          <a:xfrm>
            <a:off x="442539" y="1035612"/>
            <a:ext cx="8291501" cy="3458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7174" name="Line 6"/>
          <p:cNvSpPr>
            <a:spLocks noChangeShapeType="1"/>
          </p:cNvSpPr>
          <p:nvPr/>
        </p:nvSpPr>
        <p:spPr bwMode="auto">
          <a:xfrm>
            <a:off x="0" y="935182"/>
            <a:ext cx="91440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sz="1224"/>
          </a:p>
        </p:txBody>
      </p:sp>
      <p:sp>
        <p:nvSpPr>
          <p:cNvPr id="7180" name="Rectangle 12"/>
          <p:cNvSpPr>
            <a:spLocks noChangeArrowheads="1"/>
          </p:cNvSpPr>
          <p:nvPr/>
        </p:nvSpPr>
        <p:spPr bwMode="auto">
          <a:xfrm>
            <a:off x="1358" y="4511766"/>
            <a:ext cx="9144000" cy="631734"/>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224"/>
          </a:p>
        </p:txBody>
      </p:sp>
      <p:sp>
        <p:nvSpPr>
          <p:cNvPr id="7181" name="Rectangle 13"/>
          <p:cNvSpPr>
            <a:spLocks noChangeArrowheads="1"/>
          </p:cNvSpPr>
          <p:nvPr/>
        </p:nvSpPr>
        <p:spPr bwMode="auto">
          <a:xfrm>
            <a:off x="927162" y="4819534"/>
            <a:ext cx="4247561" cy="323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709417" rtl="0"/>
            <a:r>
              <a:rPr lang="en-GB" sz="952">
                <a:solidFill>
                  <a:srgbClr val="96CCEE"/>
                </a:solidFill>
                <a:latin typeface="Arial Narrow" pitchFamily="34" charset="0"/>
              </a:rPr>
              <a:t>TITLE from VIEW and SLIDE MASTER</a:t>
            </a:r>
            <a:r>
              <a:rPr lang="en-GB" sz="952">
                <a:solidFill>
                  <a:srgbClr val="72BBE8"/>
                </a:solidFill>
                <a:latin typeface="Arial Narrow" pitchFamily="34" charset="0"/>
              </a:rPr>
              <a:t> </a:t>
            </a:r>
            <a:r>
              <a:rPr lang="en-GB" sz="952">
                <a:solidFill>
                  <a:schemeClr val="bg1"/>
                </a:solidFill>
                <a:latin typeface="Arial Narrow" pitchFamily="34" charset="0"/>
              </a:rPr>
              <a:t> </a:t>
            </a:r>
            <a:r>
              <a:rPr lang="en-US" sz="1360" baseline="12000">
                <a:solidFill>
                  <a:schemeClr val="bg1"/>
                </a:solidFill>
                <a:latin typeface="Arial Narrow" pitchFamily="34" charset="0"/>
              </a:rPr>
              <a:t>|</a:t>
            </a:r>
            <a:r>
              <a:rPr lang="en-GB" sz="952">
                <a:solidFill>
                  <a:srgbClr val="96CCEE"/>
                </a:solidFill>
                <a:latin typeface="Arial Narrow" pitchFamily="34" charset="0"/>
              </a:rPr>
              <a:t>  </a:t>
            </a:r>
            <a:fld id="{693F33D8-48EB-4247-BAE2-F58AB9D0A902}" type="datetime4">
              <a:rPr lang="en-GB" sz="952" b="0">
                <a:solidFill>
                  <a:srgbClr val="96CCEE"/>
                </a:solidFill>
                <a:latin typeface="Arial Narrow" pitchFamily="34" charset="0"/>
              </a:rPr>
              <a:pPr defTabSz="709417" rtl="0"/>
              <a:t>23 November 2020</a:t>
            </a:fld>
            <a:endParaRPr lang="en-GB" sz="952">
              <a:solidFill>
                <a:srgbClr val="96CCEE"/>
              </a:solidFill>
              <a:latin typeface="Arial Narrow" pitchFamily="34" charset="0"/>
            </a:endParaRPr>
          </a:p>
        </p:txBody>
      </p:sp>
      <p:sp>
        <p:nvSpPr>
          <p:cNvPr id="7182" name="Rectangle 14"/>
          <p:cNvSpPr>
            <a:spLocks noChangeArrowheads="1"/>
          </p:cNvSpPr>
          <p:nvPr/>
        </p:nvSpPr>
        <p:spPr bwMode="auto">
          <a:xfrm>
            <a:off x="359735" y="4799016"/>
            <a:ext cx="355660" cy="249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709417" rtl="0"/>
            <a:fld id="{BA369351-98CE-4465-A921-03055ACDAA10}" type="slidenum">
              <a:rPr lang="ar-SA" sz="1156">
                <a:solidFill>
                  <a:srgbClr val="72BBE8"/>
                </a:solidFill>
                <a:latin typeface="Arial Narrow" pitchFamily="34" charset="0"/>
              </a:rPr>
              <a:pPr algn="r" defTabSz="709417" rtl="0"/>
              <a:t>‹#›</a:t>
            </a:fld>
            <a:r>
              <a:rPr lang="en-GB" sz="1156">
                <a:solidFill>
                  <a:srgbClr val="72BBE8"/>
                </a:solidFill>
                <a:latin typeface="Arial Narrow" pitchFamily="34" charset="0"/>
              </a:rPr>
              <a:t> </a:t>
            </a:r>
            <a:r>
              <a:rPr lang="en-US" sz="1632"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431752" y="4530125"/>
            <a:ext cx="2207266" cy="537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9203842"/>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 id="2147483930" r:id="rId12"/>
  </p:sldLayoutIdLst>
  <p:txStyles>
    <p:titleStyle>
      <a:lvl1pPr algn="ctr" defTabSz="709417" rtl="0" fontAlgn="base">
        <a:spcBef>
          <a:spcPct val="0"/>
        </a:spcBef>
        <a:spcAft>
          <a:spcPct val="0"/>
        </a:spcAft>
        <a:defRPr sz="2721" b="1">
          <a:solidFill>
            <a:srgbClr val="000066"/>
          </a:solidFill>
          <a:latin typeface="+mj-lt"/>
          <a:ea typeface="+mj-ea"/>
          <a:cs typeface="+mj-cs"/>
        </a:defRPr>
      </a:lvl1pPr>
      <a:lvl2pPr algn="ctr" defTabSz="709417" rtl="0" fontAlgn="base">
        <a:spcBef>
          <a:spcPct val="0"/>
        </a:spcBef>
        <a:spcAft>
          <a:spcPct val="0"/>
        </a:spcAft>
        <a:defRPr sz="2721" b="1">
          <a:solidFill>
            <a:srgbClr val="000066"/>
          </a:solidFill>
          <a:latin typeface="Arial" charset="0"/>
          <a:cs typeface="Arial" charset="0"/>
        </a:defRPr>
      </a:lvl2pPr>
      <a:lvl3pPr algn="ctr" defTabSz="709417" rtl="0" fontAlgn="base">
        <a:spcBef>
          <a:spcPct val="0"/>
        </a:spcBef>
        <a:spcAft>
          <a:spcPct val="0"/>
        </a:spcAft>
        <a:defRPr sz="2721" b="1">
          <a:solidFill>
            <a:srgbClr val="000066"/>
          </a:solidFill>
          <a:latin typeface="Arial" charset="0"/>
          <a:cs typeface="Arial" charset="0"/>
        </a:defRPr>
      </a:lvl3pPr>
      <a:lvl4pPr algn="ctr" defTabSz="709417" rtl="0" fontAlgn="base">
        <a:spcBef>
          <a:spcPct val="0"/>
        </a:spcBef>
        <a:spcAft>
          <a:spcPct val="0"/>
        </a:spcAft>
        <a:defRPr sz="2721" b="1">
          <a:solidFill>
            <a:srgbClr val="000066"/>
          </a:solidFill>
          <a:latin typeface="Arial" charset="0"/>
          <a:cs typeface="Arial" charset="0"/>
        </a:defRPr>
      </a:lvl4pPr>
      <a:lvl5pPr algn="ctr" defTabSz="709417" rtl="0" fontAlgn="base">
        <a:spcBef>
          <a:spcPct val="0"/>
        </a:spcBef>
        <a:spcAft>
          <a:spcPct val="0"/>
        </a:spcAft>
        <a:defRPr sz="2721" b="1">
          <a:solidFill>
            <a:srgbClr val="000066"/>
          </a:solidFill>
          <a:latin typeface="Arial" charset="0"/>
          <a:cs typeface="Arial" charset="0"/>
        </a:defRPr>
      </a:lvl5pPr>
      <a:lvl6pPr marL="310977" algn="ctr" defTabSz="709417" rtl="0" fontAlgn="base">
        <a:spcBef>
          <a:spcPct val="0"/>
        </a:spcBef>
        <a:spcAft>
          <a:spcPct val="0"/>
        </a:spcAft>
        <a:defRPr sz="2721" b="1">
          <a:solidFill>
            <a:srgbClr val="000066"/>
          </a:solidFill>
          <a:latin typeface="Arial" charset="0"/>
          <a:cs typeface="Arial" charset="0"/>
        </a:defRPr>
      </a:lvl6pPr>
      <a:lvl7pPr marL="621955" algn="ctr" defTabSz="709417" rtl="0" fontAlgn="base">
        <a:spcBef>
          <a:spcPct val="0"/>
        </a:spcBef>
        <a:spcAft>
          <a:spcPct val="0"/>
        </a:spcAft>
        <a:defRPr sz="2721" b="1">
          <a:solidFill>
            <a:srgbClr val="000066"/>
          </a:solidFill>
          <a:latin typeface="Arial" charset="0"/>
          <a:cs typeface="Arial" charset="0"/>
        </a:defRPr>
      </a:lvl7pPr>
      <a:lvl8pPr marL="932932" algn="ctr" defTabSz="709417" rtl="0" fontAlgn="base">
        <a:spcBef>
          <a:spcPct val="0"/>
        </a:spcBef>
        <a:spcAft>
          <a:spcPct val="0"/>
        </a:spcAft>
        <a:defRPr sz="2721" b="1">
          <a:solidFill>
            <a:srgbClr val="000066"/>
          </a:solidFill>
          <a:latin typeface="Arial" charset="0"/>
          <a:cs typeface="Arial" charset="0"/>
        </a:defRPr>
      </a:lvl8pPr>
      <a:lvl9pPr marL="1243910" algn="ctr" defTabSz="709417" rtl="0" fontAlgn="base">
        <a:spcBef>
          <a:spcPct val="0"/>
        </a:spcBef>
        <a:spcAft>
          <a:spcPct val="0"/>
        </a:spcAft>
        <a:defRPr sz="2721" b="1">
          <a:solidFill>
            <a:srgbClr val="000066"/>
          </a:solidFill>
          <a:latin typeface="Arial" charset="0"/>
          <a:cs typeface="Arial" charset="0"/>
        </a:defRPr>
      </a:lvl9pPr>
    </p:titleStyle>
    <p:bodyStyle>
      <a:lvl1pPr marL="265626" indent="-265626" algn="l" defTabSz="709417" rtl="0" fontAlgn="base">
        <a:spcBef>
          <a:spcPct val="80000"/>
        </a:spcBef>
        <a:spcAft>
          <a:spcPct val="0"/>
        </a:spcAft>
        <a:buClr>
          <a:srgbClr val="1E7FB8"/>
        </a:buClr>
        <a:buFont typeface="Wingdings" pitchFamily="2" charset="2"/>
        <a:buChar char="l"/>
        <a:defRPr sz="1905">
          <a:solidFill>
            <a:srgbClr val="000066"/>
          </a:solidFill>
          <a:latin typeface="+mn-lt"/>
          <a:ea typeface="+mn-ea"/>
          <a:cs typeface="+mn-cs"/>
        </a:defRPr>
      </a:lvl1pPr>
      <a:lvl2pPr marL="625194" indent="-219196" algn="l" defTabSz="709417" rtl="0" fontAlgn="base">
        <a:spcBef>
          <a:spcPct val="20000"/>
        </a:spcBef>
        <a:spcAft>
          <a:spcPct val="0"/>
        </a:spcAft>
        <a:buClr>
          <a:srgbClr val="1E7FB8"/>
        </a:buClr>
        <a:buFont typeface="Arial" charset="0"/>
        <a:buChar char="–"/>
        <a:defRPr sz="1632">
          <a:solidFill>
            <a:srgbClr val="000066"/>
          </a:solidFill>
          <a:latin typeface="+mn-lt"/>
          <a:cs typeface="+mn-cs"/>
        </a:defRPr>
      </a:lvl2pPr>
      <a:lvl3pPr marL="975044" indent="-209478" algn="l" defTabSz="709417" rtl="0" fontAlgn="base">
        <a:spcBef>
          <a:spcPct val="20000"/>
        </a:spcBef>
        <a:spcAft>
          <a:spcPct val="0"/>
        </a:spcAft>
        <a:buClr>
          <a:srgbClr val="1E7FB8"/>
        </a:buClr>
        <a:buChar char="•"/>
        <a:defRPr sz="1632">
          <a:solidFill>
            <a:srgbClr val="000066"/>
          </a:solidFill>
          <a:latin typeface="Arial Narrow" pitchFamily="34" charset="0"/>
          <a:cs typeface="+mn-cs"/>
        </a:defRPr>
      </a:lvl3pPr>
      <a:lvl4pPr marL="1291420" indent="-176005" algn="l" defTabSz="709417" rtl="0" fontAlgn="base">
        <a:spcBef>
          <a:spcPct val="20000"/>
        </a:spcBef>
        <a:spcAft>
          <a:spcPct val="0"/>
        </a:spcAft>
        <a:buClr>
          <a:srgbClr val="1E7FB8"/>
        </a:buClr>
        <a:buChar char="–"/>
        <a:defRPr sz="1632">
          <a:solidFill>
            <a:srgbClr val="000066"/>
          </a:solidFill>
          <a:latin typeface="Arial Narrow" pitchFamily="34" charset="0"/>
          <a:cs typeface="+mn-cs"/>
        </a:defRPr>
      </a:lvl4pPr>
      <a:lvl5pPr marL="1543009" indent="-112298" algn="r" defTabSz="709417" rtl="1" fontAlgn="base">
        <a:spcBef>
          <a:spcPct val="20000"/>
        </a:spcBef>
        <a:spcAft>
          <a:spcPct val="0"/>
        </a:spcAft>
        <a:buChar char="»"/>
        <a:defRPr sz="1564">
          <a:solidFill>
            <a:srgbClr val="000066"/>
          </a:solidFill>
          <a:latin typeface="+mn-lt"/>
          <a:cs typeface="+mn-cs"/>
        </a:defRPr>
      </a:lvl5pPr>
      <a:lvl6pPr marL="1853986" indent="-112298" algn="r" defTabSz="709417" rtl="1" fontAlgn="base">
        <a:spcBef>
          <a:spcPct val="20000"/>
        </a:spcBef>
        <a:spcAft>
          <a:spcPct val="0"/>
        </a:spcAft>
        <a:buChar char="»"/>
        <a:defRPr sz="1564">
          <a:solidFill>
            <a:srgbClr val="000066"/>
          </a:solidFill>
          <a:latin typeface="+mn-lt"/>
          <a:cs typeface="+mn-cs"/>
        </a:defRPr>
      </a:lvl6pPr>
      <a:lvl7pPr marL="2164964" indent="-112298" algn="r" defTabSz="709417" rtl="1" fontAlgn="base">
        <a:spcBef>
          <a:spcPct val="20000"/>
        </a:spcBef>
        <a:spcAft>
          <a:spcPct val="0"/>
        </a:spcAft>
        <a:buChar char="»"/>
        <a:defRPr sz="1564">
          <a:solidFill>
            <a:srgbClr val="000066"/>
          </a:solidFill>
          <a:latin typeface="+mn-lt"/>
          <a:cs typeface="+mn-cs"/>
        </a:defRPr>
      </a:lvl7pPr>
      <a:lvl8pPr marL="2475942" indent="-112298" algn="r" defTabSz="709417" rtl="1" fontAlgn="base">
        <a:spcBef>
          <a:spcPct val="20000"/>
        </a:spcBef>
        <a:spcAft>
          <a:spcPct val="0"/>
        </a:spcAft>
        <a:buChar char="»"/>
        <a:defRPr sz="1564">
          <a:solidFill>
            <a:srgbClr val="000066"/>
          </a:solidFill>
          <a:latin typeface="+mn-lt"/>
          <a:cs typeface="+mn-cs"/>
        </a:defRPr>
      </a:lvl8pPr>
      <a:lvl9pPr marL="2786919" indent="-112298" algn="r" defTabSz="709417" rtl="1" fontAlgn="base">
        <a:spcBef>
          <a:spcPct val="20000"/>
        </a:spcBef>
        <a:spcAft>
          <a:spcPct val="0"/>
        </a:spcAft>
        <a:buChar char="»"/>
        <a:defRPr sz="1564">
          <a:solidFill>
            <a:srgbClr val="000066"/>
          </a:solidFill>
          <a:latin typeface="+mn-lt"/>
          <a:cs typeface="+mn-cs"/>
        </a:defRPr>
      </a:lvl9pPr>
    </p:bodyStyle>
    <p:otherStyle>
      <a:defPPr>
        <a:defRPr lang="en-US"/>
      </a:defPPr>
      <a:lvl1pPr marL="0" algn="l" defTabSz="621955" rtl="0" eaLnBrk="1" latinLnBrk="0" hangingPunct="1">
        <a:defRPr sz="1224" kern="1200">
          <a:solidFill>
            <a:schemeClr val="tx1"/>
          </a:solidFill>
          <a:latin typeface="+mn-lt"/>
          <a:ea typeface="+mn-ea"/>
          <a:cs typeface="+mn-cs"/>
        </a:defRPr>
      </a:lvl1pPr>
      <a:lvl2pPr marL="310977" algn="l" defTabSz="621955" rtl="0" eaLnBrk="1" latinLnBrk="0" hangingPunct="1">
        <a:defRPr sz="1224" kern="1200">
          <a:solidFill>
            <a:schemeClr val="tx1"/>
          </a:solidFill>
          <a:latin typeface="+mn-lt"/>
          <a:ea typeface="+mn-ea"/>
          <a:cs typeface="+mn-cs"/>
        </a:defRPr>
      </a:lvl2pPr>
      <a:lvl3pPr marL="621955" algn="l" defTabSz="621955" rtl="0" eaLnBrk="1" latinLnBrk="0" hangingPunct="1">
        <a:defRPr sz="1224" kern="1200">
          <a:solidFill>
            <a:schemeClr val="tx1"/>
          </a:solidFill>
          <a:latin typeface="+mn-lt"/>
          <a:ea typeface="+mn-ea"/>
          <a:cs typeface="+mn-cs"/>
        </a:defRPr>
      </a:lvl3pPr>
      <a:lvl4pPr marL="932932" algn="l" defTabSz="621955" rtl="0" eaLnBrk="1" latinLnBrk="0" hangingPunct="1">
        <a:defRPr sz="1224" kern="1200">
          <a:solidFill>
            <a:schemeClr val="tx1"/>
          </a:solidFill>
          <a:latin typeface="+mn-lt"/>
          <a:ea typeface="+mn-ea"/>
          <a:cs typeface="+mn-cs"/>
        </a:defRPr>
      </a:lvl4pPr>
      <a:lvl5pPr marL="1243910" algn="l" defTabSz="621955" rtl="0" eaLnBrk="1" latinLnBrk="0" hangingPunct="1">
        <a:defRPr sz="1224" kern="1200">
          <a:solidFill>
            <a:schemeClr val="tx1"/>
          </a:solidFill>
          <a:latin typeface="+mn-lt"/>
          <a:ea typeface="+mn-ea"/>
          <a:cs typeface="+mn-cs"/>
        </a:defRPr>
      </a:lvl5pPr>
      <a:lvl6pPr marL="1554887" algn="l" defTabSz="621955" rtl="0" eaLnBrk="1" latinLnBrk="0" hangingPunct="1">
        <a:defRPr sz="1224" kern="1200">
          <a:solidFill>
            <a:schemeClr val="tx1"/>
          </a:solidFill>
          <a:latin typeface="+mn-lt"/>
          <a:ea typeface="+mn-ea"/>
          <a:cs typeface="+mn-cs"/>
        </a:defRPr>
      </a:lvl6pPr>
      <a:lvl7pPr marL="1865863" algn="l" defTabSz="621955" rtl="0" eaLnBrk="1" latinLnBrk="0" hangingPunct="1">
        <a:defRPr sz="1224" kern="1200">
          <a:solidFill>
            <a:schemeClr val="tx1"/>
          </a:solidFill>
          <a:latin typeface="+mn-lt"/>
          <a:ea typeface="+mn-ea"/>
          <a:cs typeface="+mn-cs"/>
        </a:defRPr>
      </a:lvl7pPr>
      <a:lvl8pPr marL="2176841" algn="l" defTabSz="621955" rtl="0" eaLnBrk="1" latinLnBrk="0" hangingPunct="1">
        <a:defRPr sz="1224" kern="1200">
          <a:solidFill>
            <a:schemeClr val="tx1"/>
          </a:solidFill>
          <a:latin typeface="+mn-lt"/>
          <a:ea typeface="+mn-ea"/>
          <a:cs typeface="+mn-cs"/>
        </a:defRPr>
      </a:lvl8pPr>
      <a:lvl9pPr marL="2487819" algn="l" defTabSz="621955" rtl="0" eaLnBrk="1" latinLnBrk="0" hangingPunct="1">
        <a:defRPr sz="122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19B828-3C72-8340-9630-5AC6DEBAD1E5}"/>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CB07B2FA-B714-CD4D-9B60-D0ABD8BCDC34}"/>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3628F8D5-CEA1-B446-9BD2-47839729264B}"/>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D64CE71-496B-7E4E-9DC6-9113BFA02F22}" type="datetimeFigureOut">
              <a:rPr lang="en-AU" smtClean="0"/>
              <a:t>23/11/2020</a:t>
            </a:fld>
            <a:endParaRPr lang="en-AU"/>
          </a:p>
        </p:txBody>
      </p:sp>
      <p:sp>
        <p:nvSpPr>
          <p:cNvPr id="5" name="Footer Placeholder 4">
            <a:extLst>
              <a:ext uri="{FF2B5EF4-FFF2-40B4-BE49-F238E27FC236}">
                <a16:creationId xmlns:a16="http://schemas.microsoft.com/office/drawing/2014/main" id="{18B11A1D-8FE9-3644-8493-8E8FAEF011B9}"/>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C1498E5D-6E61-1841-91C2-3BDAB0B2E333}"/>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70ED792-1BBD-4847-AAC9-DE7BD9133D1E}" type="slidenum">
              <a:rPr lang="en-AU" smtClean="0"/>
              <a:t>‹#›</a:t>
            </a:fld>
            <a:endParaRPr lang="en-AU"/>
          </a:p>
        </p:txBody>
      </p:sp>
    </p:spTree>
    <p:extLst>
      <p:ext uri="{BB962C8B-B14F-4D97-AF65-F5344CB8AC3E}">
        <p14:creationId xmlns:p14="http://schemas.microsoft.com/office/powerpoint/2010/main" val="2279151487"/>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 id="2147483959"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9.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hyperlink" Target="https://www.who.int/water_sanitation_health/vision_2030_9789241598422.pdf?ua=1"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21.jpe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9.xml.rels><?xml version="1.0" encoding="UTF-8" standalone="yes"?>
<Relationships xmlns="http://schemas.openxmlformats.org/package/2006/relationships"><Relationship Id="rId2" Type="http://schemas.openxmlformats.org/officeDocument/2006/relationships/hyperlink" Target="https://www.who.int/water_sanitation_health/sanitation-waste/sanitation/sanitation-and-climate-change20190813.pdf?ua=1" TargetMode="Externa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61.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hyperlink" Target="https://www.who.int/water_sanitation_health/sanitation-waste/sanitation/sanitation-and-climate-change20190813.pdf?ua=1" TargetMode="External"/><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3" Type="http://schemas.openxmlformats.org/officeDocument/2006/relationships/hyperlink" Target="https://www.who.int/phe/publications/global-strategy/en/" TargetMode="External"/><Relationship Id="rId2" Type="http://schemas.openxmlformats.org/officeDocument/2006/relationships/notesSlide" Target="../notesSlides/notesSlide4.xml"/><Relationship Id="rId1" Type="http://schemas.openxmlformats.org/officeDocument/2006/relationships/slideLayout" Target="../slideLayouts/slideLayout8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91" name="Rectangle 7"/>
          <p:cNvSpPr>
            <a:spLocks noChangeArrowheads="1"/>
          </p:cNvSpPr>
          <p:nvPr/>
        </p:nvSpPr>
        <p:spPr bwMode="auto">
          <a:xfrm>
            <a:off x="0" y="0"/>
            <a:ext cx="9144000" cy="5383039"/>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21955" rtl="1" eaLnBrk="1" hangingPunct="1"/>
            <a:endParaRPr lang="en-GB" sz="2653" b="1" dirty="0">
              <a:solidFill>
                <a:srgbClr val="000066"/>
              </a:solidFill>
              <a:latin typeface="Arial" charset="0"/>
              <a:cs typeface="Arial" charset="0"/>
            </a:endParaRPr>
          </a:p>
        </p:txBody>
      </p:sp>
      <p:sp>
        <p:nvSpPr>
          <p:cNvPr id="6" name="TextBox 5">
            <a:extLst>
              <a:ext uri="{FF2B5EF4-FFF2-40B4-BE49-F238E27FC236}">
                <a16:creationId xmlns:a16="http://schemas.microsoft.com/office/drawing/2014/main" id="{736B1CFB-DD4E-5C44-88F1-0A008CED55F7}"/>
              </a:ext>
            </a:extLst>
          </p:cNvPr>
          <p:cNvSpPr txBox="1"/>
          <p:nvPr/>
        </p:nvSpPr>
        <p:spPr>
          <a:xfrm>
            <a:off x="228600" y="181117"/>
            <a:ext cx="8686800" cy="846129"/>
          </a:xfrm>
          <a:prstGeom prst="rect">
            <a:avLst/>
          </a:prstGeom>
          <a:noFill/>
        </p:spPr>
        <p:txBody>
          <a:bodyPr wrap="square" rtlCol="0">
            <a:spAutoFit/>
          </a:bodyPr>
          <a:lstStyle/>
          <a:p>
            <a:pPr algn="ctr" defTabSz="709417" eaLnBrk="1" hangingPunct="1"/>
            <a:r>
              <a:rPr lang="en-US" sz="2449" b="1" cap="small" dirty="0">
                <a:solidFill>
                  <a:srgbClr val="FFFFFF"/>
                </a:solidFill>
                <a:latin typeface="Arial" charset="0"/>
                <a:cs typeface="Arial" charset="0"/>
              </a:rPr>
              <a:t>Better WASH for quality care in HEALTHCARE FACILITIES</a:t>
            </a:r>
          </a:p>
        </p:txBody>
      </p:sp>
      <p:sp>
        <p:nvSpPr>
          <p:cNvPr id="7" name="TextBox 6">
            <a:extLst>
              <a:ext uri="{FF2B5EF4-FFF2-40B4-BE49-F238E27FC236}">
                <a16:creationId xmlns:a16="http://schemas.microsoft.com/office/drawing/2014/main" id="{15E9D905-FA2B-2143-BA54-9B6AC5F02531}"/>
              </a:ext>
            </a:extLst>
          </p:cNvPr>
          <p:cNvSpPr txBox="1"/>
          <p:nvPr/>
        </p:nvSpPr>
        <p:spPr>
          <a:xfrm>
            <a:off x="406212" y="1735541"/>
            <a:ext cx="8686800" cy="1139030"/>
          </a:xfrm>
          <a:prstGeom prst="rect">
            <a:avLst/>
          </a:prstGeom>
          <a:noFill/>
        </p:spPr>
        <p:txBody>
          <a:bodyPr wrap="square" rtlCol="0">
            <a:spAutoFit/>
          </a:bodyPr>
          <a:lstStyle/>
          <a:p>
            <a:pPr algn="ctr" defTabSz="709417" eaLnBrk="1" hangingPunct="1"/>
            <a:r>
              <a:rPr lang="es-ES" sz="3401" b="1" dirty="0" err="1">
                <a:solidFill>
                  <a:srgbClr val="FFFFFF"/>
                </a:solidFill>
                <a:latin typeface="Arial" charset="0"/>
                <a:cs typeface="Arial" charset="0"/>
              </a:rPr>
              <a:t>Technical</a:t>
            </a:r>
            <a:r>
              <a:rPr lang="es-ES" sz="3401" b="1" dirty="0">
                <a:solidFill>
                  <a:srgbClr val="FFFFFF"/>
                </a:solidFill>
                <a:latin typeface="Arial" charset="0"/>
                <a:cs typeface="Arial" charset="0"/>
              </a:rPr>
              <a:t> Module:</a:t>
            </a:r>
          </a:p>
          <a:p>
            <a:pPr algn="ctr" defTabSz="709417" eaLnBrk="1" hangingPunct="1"/>
            <a:r>
              <a:rPr lang="es-ES" sz="3401" b="1" dirty="0">
                <a:solidFill>
                  <a:srgbClr val="FFFFFF"/>
                </a:solidFill>
                <a:latin typeface="Arial" charset="0"/>
                <a:cs typeface="Arial" charset="0"/>
              </a:rPr>
              <a:t>HAND HYGIENE &amp; WASH</a:t>
            </a:r>
            <a:endParaRPr lang="es-ES" sz="3401" b="1" dirty="0">
              <a:solidFill>
                <a:srgbClr val="FF9966">
                  <a:lumMod val="60000"/>
                  <a:lumOff val="40000"/>
                </a:srgbClr>
              </a:solidFill>
              <a:latin typeface="Arial" charset="0"/>
              <a:cs typeface="Arial" charset="0"/>
            </a:endParaRPr>
          </a:p>
        </p:txBody>
      </p:sp>
      <p:sp>
        <p:nvSpPr>
          <p:cNvPr id="10" name="Rectangle 8">
            <a:extLst>
              <a:ext uri="{FF2B5EF4-FFF2-40B4-BE49-F238E27FC236}">
                <a16:creationId xmlns:a16="http://schemas.microsoft.com/office/drawing/2014/main" id="{1C73EF5E-6118-406D-B037-15048C90722D}"/>
              </a:ext>
            </a:extLst>
          </p:cNvPr>
          <p:cNvSpPr>
            <a:spLocks noChangeArrowheads="1"/>
          </p:cNvSpPr>
          <p:nvPr/>
        </p:nvSpPr>
        <p:spPr bwMode="auto">
          <a:xfrm>
            <a:off x="1465166" y="3043632"/>
            <a:ext cx="6213668" cy="2017116"/>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ctr" defTabSz="709440" eaLnBrk="1" hangingPunct="1">
              <a:defRPr/>
            </a:pPr>
            <a:endParaRPr lang="es-ES" sz="2449" b="1" dirty="0">
              <a:solidFill>
                <a:srgbClr val="FFFFFF"/>
              </a:solidFill>
              <a:latin typeface="Arial" charset="0"/>
              <a:cs typeface="Arial" charset="0"/>
            </a:endParaRPr>
          </a:p>
          <a:p>
            <a:pPr algn="ctr" defTabSz="709440" eaLnBrk="1" hangingPunct="1">
              <a:defRPr/>
            </a:pPr>
            <a:endParaRPr lang="es-ES" sz="2449" b="1" dirty="0">
              <a:solidFill>
                <a:srgbClr val="FFFFFF"/>
              </a:solidFill>
              <a:latin typeface="Arial" charset="0"/>
              <a:cs typeface="Arial" charset="0"/>
            </a:endParaRPr>
          </a:p>
          <a:p>
            <a:pPr algn="ctr" defTabSz="709440" eaLnBrk="1" hangingPunct="1">
              <a:defRPr/>
            </a:pPr>
            <a:endParaRPr lang="es-ES" sz="2449" b="1" dirty="0">
              <a:solidFill>
                <a:srgbClr val="FFFFFF"/>
              </a:solidFill>
              <a:latin typeface="Arial" charset="0"/>
              <a:cs typeface="Arial" charset="0"/>
            </a:endParaRPr>
          </a:p>
          <a:p>
            <a:pPr algn="ctr" defTabSz="709440" eaLnBrk="1" hangingPunct="1">
              <a:defRPr/>
            </a:pPr>
            <a:r>
              <a:rPr lang="en-US" sz="3401" b="1" dirty="0">
                <a:solidFill>
                  <a:srgbClr val="FFFFFF"/>
                </a:solidFill>
                <a:latin typeface="Arial" charset="0"/>
                <a:cs typeface="Arial" charset="0"/>
              </a:rPr>
              <a:t>WASH FIT Technical module </a:t>
            </a:r>
          </a:p>
          <a:p>
            <a:pPr algn="ctr" defTabSz="709440" eaLnBrk="1" hangingPunct="1">
              <a:defRPr/>
            </a:pPr>
            <a:r>
              <a:rPr lang="en-US" sz="3200" b="1" dirty="0">
                <a:solidFill>
                  <a:srgbClr val="FFFFFF"/>
                </a:solidFill>
                <a:latin typeface="Arial" charset="0"/>
                <a:cs typeface="Arial" charset="0"/>
              </a:rPr>
              <a:t>Climate Resilience </a:t>
            </a:r>
            <a:endParaRPr lang="es-ES" sz="3200" b="1" dirty="0">
              <a:solidFill>
                <a:srgbClr val="FF9966">
                  <a:lumMod val="60000"/>
                  <a:lumOff val="40000"/>
                </a:srgbClr>
              </a:solidFill>
              <a:latin typeface="Arial" charset="0"/>
              <a:cs typeface="Arial" charset="0"/>
            </a:endParaRPr>
          </a:p>
          <a:p>
            <a:pPr algn="ctr" defTabSz="709440" eaLnBrk="1" hangingPunct="1">
              <a:defRPr/>
            </a:pPr>
            <a:endParaRPr lang="es-ES" sz="2449" b="1" dirty="0">
              <a:solidFill>
                <a:srgbClr val="FF9966">
                  <a:lumMod val="60000"/>
                  <a:lumOff val="40000"/>
                </a:srgbClr>
              </a:solidFill>
              <a:latin typeface="Arial" charset="0"/>
              <a:cs typeface="Arial" charset="0"/>
            </a:endParaRPr>
          </a:p>
        </p:txBody>
      </p:sp>
      <p:pic>
        <p:nvPicPr>
          <p:cNvPr id="3" name="Picture 2">
            <a:extLst>
              <a:ext uri="{FF2B5EF4-FFF2-40B4-BE49-F238E27FC236}">
                <a16:creationId xmlns:a16="http://schemas.microsoft.com/office/drawing/2014/main" id="{6A479804-645E-4916-B3BF-A58AF4DF181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027246"/>
            <a:ext cx="9144000" cy="2822860"/>
          </a:xfrm>
          <a:prstGeom prst="rect">
            <a:avLst/>
          </a:prstGeom>
        </p:spPr>
      </p:pic>
      <p:pic>
        <p:nvPicPr>
          <p:cNvPr id="4" name="Picture 3">
            <a:extLst>
              <a:ext uri="{FF2B5EF4-FFF2-40B4-BE49-F238E27FC236}">
                <a16:creationId xmlns:a16="http://schemas.microsoft.com/office/drawing/2014/main" id="{8500FA30-D07C-422A-A2BD-CA197B07155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28600" y="1099785"/>
            <a:ext cx="723499" cy="490889"/>
          </a:xfrm>
          <a:prstGeom prst="rect">
            <a:avLst/>
          </a:prstGeom>
        </p:spPr>
      </p:pic>
    </p:spTree>
    <p:extLst>
      <p:ext uri="{BB962C8B-B14F-4D97-AF65-F5344CB8AC3E}">
        <p14:creationId xmlns:p14="http://schemas.microsoft.com/office/powerpoint/2010/main" val="3567062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p:cNvSpPr>
            <a:spLocks noChangeArrowheads="1"/>
          </p:cNvSpPr>
          <p:nvPr/>
        </p:nvSpPr>
        <p:spPr bwMode="auto">
          <a:xfrm>
            <a:off x="6631807" y="0"/>
            <a:ext cx="1577251" cy="997199"/>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defTabSz="1042988" eaLnBrk="0" hangingPunct="0">
              <a:defRPr sz="3900" b="1">
                <a:solidFill>
                  <a:srgbClr val="000066"/>
                </a:solidFill>
                <a:latin typeface="Arial" pitchFamily="34" charset="0"/>
                <a:cs typeface="Arial" pitchFamily="34" charset="0"/>
              </a:defRPr>
            </a:lvl1pPr>
            <a:lvl2pPr marL="742950" indent="-285750" defTabSz="1042988" eaLnBrk="0" hangingPunct="0">
              <a:defRPr sz="3900" b="1">
                <a:solidFill>
                  <a:srgbClr val="000066"/>
                </a:solidFill>
                <a:latin typeface="Arial" pitchFamily="34" charset="0"/>
                <a:cs typeface="Arial" pitchFamily="34" charset="0"/>
              </a:defRPr>
            </a:lvl2pPr>
            <a:lvl3pPr marL="1143000" indent="-228600" defTabSz="1042988" eaLnBrk="0" hangingPunct="0">
              <a:defRPr sz="3900" b="1">
                <a:solidFill>
                  <a:srgbClr val="000066"/>
                </a:solidFill>
                <a:latin typeface="Arial" pitchFamily="34" charset="0"/>
                <a:cs typeface="Arial" pitchFamily="34" charset="0"/>
              </a:defRPr>
            </a:lvl3pPr>
            <a:lvl4pPr marL="1600200" indent="-228600" defTabSz="1042988" eaLnBrk="0" hangingPunct="0">
              <a:defRPr sz="3900" b="1">
                <a:solidFill>
                  <a:srgbClr val="000066"/>
                </a:solidFill>
                <a:latin typeface="Arial" pitchFamily="34" charset="0"/>
                <a:cs typeface="Arial" pitchFamily="34" charset="0"/>
              </a:defRPr>
            </a:lvl4pPr>
            <a:lvl5pPr marL="2057400" indent="-228600" defTabSz="1042988" eaLnBrk="0" hangingPunct="0">
              <a:defRPr sz="3900" b="1">
                <a:solidFill>
                  <a:srgbClr val="000066"/>
                </a:solidFill>
                <a:latin typeface="Arial" pitchFamily="34" charset="0"/>
                <a:cs typeface="Arial" pitchFamily="34" charset="0"/>
              </a:defRPr>
            </a:lvl5pPr>
            <a:lvl6pPr marL="2514600" indent="-228600" defTabSz="1042988" rtl="1" eaLnBrk="0" fontAlgn="base" hangingPunct="0">
              <a:spcBef>
                <a:spcPct val="0"/>
              </a:spcBef>
              <a:spcAft>
                <a:spcPct val="0"/>
              </a:spcAft>
              <a:defRPr sz="3900" b="1">
                <a:solidFill>
                  <a:srgbClr val="000066"/>
                </a:solidFill>
                <a:latin typeface="Arial" pitchFamily="34" charset="0"/>
                <a:cs typeface="Arial" pitchFamily="34" charset="0"/>
              </a:defRPr>
            </a:lvl6pPr>
            <a:lvl7pPr marL="2971800" indent="-228600" defTabSz="1042988" rtl="1" eaLnBrk="0" fontAlgn="base" hangingPunct="0">
              <a:spcBef>
                <a:spcPct val="0"/>
              </a:spcBef>
              <a:spcAft>
                <a:spcPct val="0"/>
              </a:spcAft>
              <a:defRPr sz="3900" b="1">
                <a:solidFill>
                  <a:srgbClr val="000066"/>
                </a:solidFill>
                <a:latin typeface="Arial" pitchFamily="34" charset="0"/>
                <a:cs typeface="Arial" pitchFamily="34" charset="0"/>
              </a:defRPr>
            </a:lvl7pPr>
            <a:lvl8pPr marL="3429000" indent="-228600" defTabSz="1042988" rtl="1" eaLnBrk="0" fontAlgn="base" hangingPunct="0">
              <a:spcBef>
                <a:spcPct val="0"/>
              </a:spcBef>
              <a:spcAft>
                <a:spcPct val="0"/>
              </a:spcAft>
              <a:defRPr sz="3900" b="1">
                <a:solidFill>
                  <a:srgbClr val="000066"/>
                </a:solidFill>
                <a:latin typeface="Arial" pitchFamily="34" charset="0"/>
                <a:cs typeface="Arial" pitchFamily="34" charset="0"/>
              </a:defRPr>
            </a:lvl8pPr>
            <a:lvl9pPr marL="3886200" indent="-228600" defTabSz="1042988" rtl="1" eaLnBrk="0" fontAlgn="base" hangingPunct="0">
              <a:spcBef>
                <a:spcPct val="0"/>
              </a:spcBef>
              <a:spcAft>
                <a:spcPct val="0"/>
              </a:spcAft>
              <a:defRPr sz="3900" b="1">
                <a:solidFill>
                  <a:srgbClr val="000066"/>
                </a:solidFill>
                <a:latin typeface="Arial" pitchFamily="34" charset="0"/>
                <a:cs typeface="Arial" pitchFamily="34" charset="0"/>
              </a:defRPr>
            </a:lvl9pPr>
          </a:lstStyle>
          <a:p>
            <a:pPr defTabSz="782158" eaLnBrk="1" hangingPunct="1"/>
            <a:endParaRPr lang="en-GB" altLang="en-US" sz="2925"/>
          </a:p>
        </p:txBody>
      </p:sp>
      <p:sp>
        <p:nvSpPr>
          <p:cNvPr id="6149" name="Rectangle 1"/>
          <p:cNvSpPr>
            <a:spLocks noChangeArrowheads="1"/>
          </p:cNvSpPr>
          <p:nvPr/>
        </p:nvSpPr>
        <p:spPr bwMode="auto">
          <a:xfrm>
            <a:off x="421391" y="213230"/>
            <a:ext cx="8517893" cy="74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900" b="1">
                <a:solidFill>
                  <a:srgbClr val="000066"/>
                </a:solidFill>
                <a:latin typeface="Arial" pitchFamily="34" charset="0"/>
                <a:cs typeface="Arial" pitchFamily="34" charset="0"/>
              </a:defRPr>
            </a:lvl1pPr>
            <a:lvl2pPr marL="742950" indent="-285750" eaLnBrk="0" hangingPunct="0">
              <a:defRPr sz="3900" b="1">
                <a:solidFill>
                  <a:srgbClr val="000066"/>
                </a:solidFill>
                <a:latin typeface="Arial" pitchFamily="34" charset="0"/>
                <a:cs typeface="Arial" pitchFamily="34" charset="0"/>
              </a:defRPr>
            </a:lvl2pPr>
            <a:lvl3pPr marL="1143000" indent="-228600" eaLnBrk="0" hangingPunct="0">
              <a:defRPr sz="3900" b="1">
                <a:solidFill>
                  <a:srgbClr val="000066"/>
                </a:solidFill>
                <a:latin typeface="Arial" pitchFamily="34" charset="0"/>
                <a:cs typeface="Arial" pitchFamily="34" charset="0"/>
              </a:defRPr>
            </a:lvl3pPr>
            <a:lvl4pPr marL="1600200" indent="-228600" eaLnBrk="0" hangingPunct="0">
              <a:defRPr sz="3900" b="1">
                <a:solidFill>
                  <a:srgbClr val="000066"/>
                </a:solidFill>
                <a:latin typeface="Arial" pitchFamily="34" charset="0"/>
                <a:cs typeface="Arial" pitchFamily="34" charset="0"/>
              </a:defRPr>
            </a:lvl4pPr>
            <a:lvl5pPr marL="2057400" indent="-228600" eaLnBrk="0" hangingPunct="0">
              <a:defRPr sz="3900" b="1">
                <a:solidFill>
                  <a:srgbClr val="000066"/>
                </a:solidFill>
                <a:latin typeface="Arial" pitchFamily="34" charset="0"/>
                <a:cs typeface="Arial" pitchFamily="34" charset="0"/>
              </a:defRPr>
            </a:lvl5pPr>
            <a:lvl6pPr marL="2514600" indent="-228600" rtl="1" eaLnBrk="0" fontAlgn="base" hangingPunct="0">
              <a:spcBef>
                <a:spcPct val="0"/>
              </a:spcBef>
              <a:spcAft>
                <a:spcPct val="0"/>
              </a:spcAft>
              <a:defRPr sz="3900" b="1">
                <a:solidFill>
                  <a:srgbClr val="000066"/>
                </a:solidFill>
                <a:latin typeface="Arial" pitchFamily="34" charset="0"/>
                <a:cs typeface="Arial" pitchFamily="34" charset="0"/>
              </a:defRPr>
            </a:lvl6pPr>
            <a:lvl7pPr marL="2971800" indent="-228600" rtl="1" eaLnBrk="0" fontAlgn="base" hangingPunct="0">
              <a:spcBef>
                <a:spcPct val="0"/>
              </a:spcBef>
              <a:spcAft>
                <a:spcPct val="0"/>
              </a:spcAft>
              <a:defRPr sz="3900" b="1">
                <a:solidFill>
                  <a:srgbClr val="000066"/>
                </a:solidFill>
                <a:latin typeface="Arial" pitchFamily="34" charset="0"/>
                <a:cs typeface="Arial" pitchFamily="34" charset="0"/>
              </a:defRPr>
            </a:lvl7pPr>
            <a:lvl8pPr marL="3429000" indent="-228600" rtl="1" eaLnBrk="0" fontAlgn="base" hangingPunct="0">
              <a:spcBef>
                <a:spcPct val="0"/>
              </a:spcBef>
              <a:spcAft>
                <a:spcPct val="0"/>
              </a:spcAft>
              <a:defRPr sz="3900" b="1">
                <a:solidFill>
                  <a:srgbClr val="000066"/>
                </a:solidFill>
                <a:latin typeface="Arial" pitchFamily="34" charset="0"/>
                <a:cs typeface="Arial" pitchFamily="34" charset="0"/>
              </a:defRPr>
            </a:lvl8pPr>
            <a:lvl9pPr marL="3886200" indent="-228600" rtl="1" eaLnBrk="0" fontAlgn="base" hangingPunct="0">
              <a:spcBef>
                <a:spcPct val="0"/>
              </a:spcBef>
              <a:spcAft>
                <a:spcPct val="0"/>
              </a:spcAft>
              <a:defRPr sz="3900" b="1">
                <a:solidFill>
                  <a:srgbClr val="000066"/>
                </a:solidFill>
                <a:latin typeface="Arial" pitchFamily="34" charset="0"/>
                <a:cs typeface="Arial" pitchFamily="34" charset="0"/>
              </a:defRPr>
            </a:lvl9pPr>
          </a:lstStyle>
          <a:p>
            <a:pPr defTabSz="342864" eaLnBrk="1" hangingPunct="1"/>
            <a:r>
              <a:rPr lang="en-US" altLang="en-US" sz="2109" dirty="0">
                <a:solidFill>
                  <a:schemeClr val="accent1"/>
                </a:solidFill>
                <a:latin typeface="+mj-lt"/>
              </a:rPr>
              <a:t>Addressing Climate change impacts requires higher up-front costs but is cost-efficient </a:t>
            </a:r>
            <a:endParaRPr lang="en-GB" altLang="en-US" sz="2109" dirty="0">
              <a:solidFill>
                <a:schemeClr val="accent1"/>
              </a:solidFill>
              <a:latin typeface="+mj-lt"/>
            </a:endParaRPr>
          </a:p>
        </p:txBody>
      </p:sp>
      <p:sp>
        <p:nvSpPr>
          <p:cNvPr id="12" name="Google Shape;724;p82">
            <a:extLst>
              <a:ext uri="{FF2B5EF4-FFF2-40B4-BE49-F238E27FC236}">
                <a16:creationId xmlns:a16="http://schemas.microsoft.com/office/drawing/2014/main" id="{FF02A20C-74B1-4A0C-85D8-15FB05EEDC51}"/>
              </a:ext>
            </a:extLst>
          </p:cNvPr>
          <p:cNvSpPr txBox="1">
            <a:spLocks/>
          </p:cNvSpPr>
          <p:nvPr/>
        </p:nvSpPr>
        <p:spPr bwMode="gray">
          <a:xfrm>
            <a:off x="421391" y="1333815"/>
            <a:ext cx="3506040" cy="3596455"/>
          </a:xfrm>
          <a:prstGeom prst="rect">
            <a:avLst/>
          </a:prstGeom>
          <a:noFill/>
          <a:ln>
            <a:noFill/>
          </a:ln>
        </p:spPr>
        <p:txBody>
          <a:bodyPr spcFirstLastPara="1" vert="horz" wrap="square" lIns="54547" tIns="27266" rIns="54547" bIns="27266" rtlCol="0" anchor="t" anchorCtr="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lnSpc>
                <a:spcPct val="115000"/>
              </a:lnSpc>
              <a:spcBef>
                <a:spcPts val="0"/>
              </a:spcBef>
              <a:spcAft>
                <a:spcPts val="0"/>
              </a:spcAft>
            </a:pPr>
            <a:r>
              <a:rPr lang="en-US" sz="1800" b="1" dirty="0">
                <a:latin typeface="Arial"/>
                <a:ea typeface="Arial"/>
                <a:cs typeface="Arial"/>
                <a:sym typeface="Arial"/>
              </a:rPr>
              <a:t>Climate resilience objectives for healthcare facilities:</a:t>
            </a:r>
          </a:p>
          <a:p>
            <a:pPr fontAlgn="auto">
              <a:lnSpc>
                <a:spcPct val="115000"/>
              </a:lnSpc>
              <a:spcBef>
                <a:spcPts val="0"/>
              </a:spcBef>
              <a:spcAft>
                <a:spcPts val="0"/>
              </a:spcAft>
            </a:pPr>
            <a:endParaRPr lang="en-US" sz="1800" b="1" dirty="0">
              <a:latin typeface="Arial"/>
              <a:ea typeface="Arial"/>
              <a:cs typeface="Arial"/>
              <a:sym typeface="Arial"/>
            </a:endParaRPr>
          </a:p>
          <a:p>
            <a:pPr marL="463550" indent="-419100" fontAlgn="auto">
              <a:lnSpc>
                <a:spcPct val="100000"/>
              </a:lnSpc>
              <a:spcBef>
                <a:spcPts val="0"/>
              </a:spcBef>
              <a:spcAft>
                <a:spcPts val="0"/>
              </a:spcAft>
              <a:buSzPts val="2400"/>
              <a:buFont typeface="Arial"/>
              <a:buAutoNum type="arabicPeriod"/>
            </a:pPr>
            <a:r>
              <a:rPr lang="en-US" sz="1800" dirty="0">
                <a:latin typeface="Arial"/>
                <a:ea typeface="Arial"/>
                <a:cs typeface="Arial"/>
                <a:sym typeface="Arial"/>
              </a:rPr>
              <a:t>Health systems and WASH infrastructure designed to be climate resilient (risk informed)</a:t>
            </a:r>
          </a:p>
          <a:p>
            <a:pPr marL="583754" indent="-310987" fontAlgn="auto">
              <a:lnSpc>
                <a:spcPct val="100000"/>
              </a:lnSpc>
              <a:spcBef>
                <a:spcPts val="0"/>
              </a:spcBef>
              <a:spcAft>
                <a:spcPts val="0"/>
              </a:spcAft>
              <a:buFont typeface="+mj-lt"/>
              <a:buAutoNum type="arabicPeriod"/>
            </a:pPr>
            <a:endParaRPr lang="en-US" sz="1800" dirty="0">
              <a:latin typeface="Arial"/>
              <a:ea typeface="Arial"/>
              <a:cs typeface="Arial"/>
              <a:sym typeface="Arial"/>
            </a:endParaRPr>
          </a:p>
          <a:p>
            <a:pPr marL="463550" indent="-419100" fontAlgn="auto">
              <a:lnSpc>
                <a:spcPct val="100000"/>
              </a:lnSpc>
              <a:spcBef>
                <a:spcPts val="0"/>
              </a:spcBef>
              <a:spcAft>
                <a:spcPts val="0"/>
              </a:spcAft>
              <a:buSzPts val="2400"/>
              <a:buFont typeface="Arial"/>
              <a:buAutoNum type="arabicPeriod"/>
            </a:pPr>
            <a:r>
              <a:rPr lang="en-US" sz="1800" dirty="0">
                <a:latin typeface="Arial"/>
                <a:cs typeface="Arial"/>
                <a:sym typeface="Arial"/>
              </a:rPr>
              <a:t>Health systems built and operated to lower carbon emissions and foster environmental sustainability</a:t>
            </a:r>
          </a:p>
          <a:p>
            <a:pPr fontAlgn="auto">
              <a:lnSpc>
                <a:spcPct val="100000"/>
              </a:lnSpc>
              <a:spcBef>
                <a:spcPts val="0"/>
              </a:spcBef>
              <a:spcAft>
                <a:spcPts val="0"/>
              </a:spcAft>
              <a:buClr>
                <a:schemeClr val="dk1"/>
              </a:buClr>
              <a:buSzPts val="1100"/>
            </a:pPr>
            <a:endParaRPr lang="en-US" sz="1800" dirty="0">
              <a:latin typeface="Arial"/>
              <a:ea typeface="Arial"/>
              <a:cs typeface="Arial"/>
              <a:sym typeface="Arial"/>
            </a:endParaRPr>
          </a:p>
        </p:txBody>
      </p:sp>
      <p:sp>
        <p:nvSpPr>
          <p:cNvPr id="14" name="Google Shape;728;p82">
            <a:extLst>
              <a:ext uri="{FF2B5EF4-FFF2-40B4-BE49-F238E27FC236}">
                <a16:creationId xmlns:a16="http://schemas.microsoft.com/office/drawing/2014/main" id="{2E4B5AAC-E7C7-4B97-84C5-2837884DB967}"/>
              </a:ext>
            </a:extLst>
          </p:cNvPr>
          <p:cNvSpPr txBox="1">
            <a:spLocks/>
          </p:cNvSpPr>
          <p:nvPr/>
        </p:nvSpPr>
        <p:spPr bwMode="gray">
          <a:xfrm>
            <a:off x="4945372" y="1670317"/>
            <a:ext cx="2759296" cy="2596058"/>
          </a:xfrm>
          <a:prstGeom prst="rect">
            <a:avLst/>
          </a:prstGeom>
          <a:noFill/>
          <a:ln>
            <a:noFill/>
          </a:ln>
        </p:spPr>
        <p:txBody>
          <a:bodyPr spcFirstLastPara="1" vert="horz" wrap="square" lIns="54547" tIns="27266" rIns="54547" bIns="27266" rtlCol="0" anchor="t" anchorCtr="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lnSpc>
                <a:spcPct val="100000"/>
              </a:lnSpc>
              <a:spcBef>
                <a:spcPts val="0"/>
              </a:spcBef>
              <a:spcAft>
                <a:spcPts val="0"/>
              </a:spcAft>
            </a:pPr>
            <a:endParaRPr lang="en-US" sz="1432" dirty="0">
              <a:latin typeface="Arial"/>
              <a:ea typeface="Arial"/>
              <a:cs typeface="Arial"/>
              <a:sym typeface="Arial"/>
            </a:endParaRPr>
          </a:p>
          <a:p>
            <a:pPr fontAlgn="auto">
              <a:lnSpc>
                <a:spcPct val="100000"/>
              </a:lnSpc>
              <a:spcBef>
                <a:spcPts val="0"/>
              </a:spcBef>
              <a:spcAft>
                <a:spcPts val="0"/>
              </a:spcAft>
            </a:pPr>
            <a:endParaRPr lang="en-US" sz="1432" dirty="0">
              <a:latin typeface="Arial"/>
              <a:ea typeface="Arial"/>
              <a:cs typeface="Arial"/>
              <a:sym typeface="Arial"/>
            </a:endParaRPr>
          </a:p>
        </p:txBody>
      </p:sp>
      <p:pic>
        <p:nvPicPr>
          <p:cNvPr id="15" name="Google Shape;729;p82">
            <a:extLst>
              <a:ext uri="{FF2B5EF4-FFF2-40B4-BE49-F238E27FC236}">
                <a16:creationId xmlns:a16="http://schemas.microsoft.com/office/drawing/2014/main" id="{430A6223-8D1C-4A6D-914B-D31EF690D2EF}"/>
              </a:ext>
            </a:extLst>
          </p:cNvPr>
          <p:cNvPicPr preferRelativeResize="0"/>
          <p:nvPr/>
        </p:nvPicPr>
        <p:blipFill>
          <a:blip r:embed="rId3">
            <a:alphaModFix/>
          </a:blip>
          <a:stretch>
            <a:fillRect/>
          </a:stretch>
        </p:blipFill>
        <p:spPr>
          <a:xfrm>
            <a:off x="4574564" y="1653716"/>
            <a:ext cx="4148045" cy="2629259"/>
          </a:xfrm>
          <a:prstGeom prst="rect">
            <a:avLst/>
          </a:prstGeom>
          <a:noFill/>
          <a:ln>
            <a:noFill/>
          </a:ln>
        </p:spPr>
      </p:pic>
    </p:spTree>
    <p:extLst>
      <p:ext uri="{BB962C8B-B14F-4D97-AF65-F5344CB8AC3E}">
        <p14:creationId xmlns:p14="http://schemas.microsoft.com/office/powerpoint/2010/main" val="2995212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E8E1B-13FF-458F-B72F-81AC88615609}"/>
              </a:ext>
            </a:extLst>
          </p:cNvPr>
          <p:cNvSpPr>
            <a:spLocks noGrp="1"/>
          </p:cNvSpPr>
          <p:nvPr>
            <p:ph type="title"/>
          </p:nvPr>
        </p:nvSpPr>
        <p:spPr>
          <a:xfrm>
            <a:off x="283779" y="140234"/>
            <a:ext cx="8229600" cy="620944"/>
          </a:xfrm>
        </p:spPr>
        <p:txBody>
          <a:bodyPr/>
          <a:lstStyle/>
          <a:p>
            <a:r>
              <a:rPr lang="en-US" dirty="0">
                <a:solidFill>
                  <a:schemeClr val="tx2"/>
                </a:solidFill>
              </a:rPr>
              <a:t>Global Frameworks </a:t>
            </a:r>
          </a:p>
        </p:txBody>
      </p:sp>
      <p:pic>
        <p:nvPicPr>
          <p:cNvPr id="7" name="Picture 6">
            <a:extLst>
              <a:ext uri="{FF2B5EF4-FFF2-40B4-BE49-F238E27FC236}">
                <a16:creationId xmlns:a16="http://schemas.microsoft.com/office/drawing/2014/main" id="{5B102C62-8B89-4708-B50C-E7848E3B84B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3779" y="939216"/>
            <a:ext cx="2855950" cy="4064050"/>
          </a:xfrm>
          <a:prstGeom prst="rect">
            <a:avLst/>
          </a:prstGeom>
          <a:ln>
            <a:solidFill>
              <a:schemeClr val="bg1">
                <a:lumMod val="65000"/>
              </a:schemeClr>
            </a:solidFill>
          </a:ln>
        </p:spPr>
      </p:pic>
      <p:pic>
        <p:nvPicPr>
          <p:cNvPr id="9" name="Picture 8">
            <a:extLst>
              <a:ext uri="{FF2B5EF4-FFF2-40B4-BE49-F238E27FC236}">
                <a16:creationId xmlns:a16="http://schemas.microsoft.com/office/drawing/2014/main" id="{2E0E728D-DB13-4BE9-B112-AC13C5BF57B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287730" y="1337419"/>
            <a:ext cx="5753528" cy="3267643"/>
          </a:xfrm>
          <a:prstGeom prst="rect">
            <a:avLst/>
          </a:prstGeom>
        </p:spPr>
      </p:pic>
    </p:spTree>
    <p:extLst>
      <p:ext uri="{BB962C8B-B14F-4D97-AF65-F5344CB8AC3E}">
        <p14:creationId xmlns:p14="http://schemas.microsoft.com/office/powerpoint/2010/main" val="166317075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8" name="Google Shape;118;p15"/>
          <p:cNvSpPr txBox="1"/>
          <p:nvPr/>
        </p:nvSpPr>
        <p:spPr>
          <a:xfrm>
            <a:off x="681668" y="12012"/>
            <a:ext cx="7751073" cy="783512"/>
          </a:xfrm>
          <a:prstGeom prst="rect">
            <a:avLst/>
          </a:prstGeom>
          <a:noFill/>
          <a:ln>
            <a:noFill/>
          </a:ln>
        </p:spPr>
        <p:txBody>
          <a:bodyPr spcFirstLastPara="1" wrap="square" lIns="68569" tIns="68569" rIns="68569" bIns="68569" anchor="t" anchorCtr="0">
            <a:noAutofit/>
          </a:bodyPr>
          <a:lstStyle/>
          <a:p>
            <a:pPr lvl="0">
              <a:buClr>
                <a:srgbClr val="666666"/>
              </a:buClr>
              <a:buSzPts val="3000"/>
            </a:pPr>
            <a:r>
              <a:rPr lang="en-US" sz="1500" b="1" dirty="0">
                <a:solidFill>
                  <a:schemeClr val="accent1"/>
                </a:solidFill>
                <a:latin typeface="Calibri"/>
                <a:ea typeface="Calibri"/>
                <a:cs typeface="Calibri"/>
                <a:sym typeface="Calibri"/>
              </a:rPr>
              <a:t>Framework for building climate resilient and environmentally sustainable health care facilities</a:t>
            </a:r>
          </a:p>
        </p:txBody>
      </p:sp>
      <p:pic>
        <p:nvPicPr>
          <p:cNvPr id="4" name="Picture 3">
            <a:extLst>
              <a:ext uri="{FF2B5EF4-FFF2-40B4-BE49-F238E27FC236}">
                <a16:creationId xmlns:a16="http://schemas.microsoft.com/office/drawing/2014/main" id="{BC562929-7F72-2848-94E9-AACE0FEE886D}"/>
              </a:ext>
            </a:extLst>
          </p:cNvPr>
          <p:cNvPicPr>
            <a:picLocks noChangeAspect="1"/>
          </p:cNvPicPr>
          <p:nvPr/>
        </p:nvPicPr>
        <p:blipFill>
          <a:blip r:embed="rId3"/>
          <a:stretch>
            <a:fillRect/>
          </a:stretch>
        </p:blipFill>
        <p:spPr>
          <a:xfrm>
            <a:off x="1790297" y="403767"/>
            <a:ext cx="7194693" cy="4340213"/>
          </a:xfrm>
          <a:prstGeom prst="rect">
            <a:avLst/>
          </a:prstGeom>
        </p:spPr>
      </p:pic>
      <p:pic>
        <p:nvPicPr>
          <p:cNvPr id="5" name="Picture 4">
            <a:extLst>
              <a:ext uri="{FF2B5EF4-FFF2-40B4-BE49-F238E27FC236}">
                <a16:creationId xmlns:a16="http://schemas.microsoft.com/office/drawing/2014/main" id="{4FA9ACA0-50A6-9442-BFA0-27CDF7666510}"/>
              </a:ext>
            </a:extLst>
          </p:cNvPr>
          <p:cNvPicPr>
            <a:picLocks noChangeAspect="1"/>
          </p:cNvPicPr>
          <p:nvPr/>
        </p:nvPicPr>
        <p:blipFill rotWithShape="1">
          <a:blip r:embed="rId4"/>
          <a:srcRect l="33629" t="16327" r="35161" b="5279"/>
          <a:stretch/>
        </p:blipFill>
        <p:spPr>
          <a:xfrm>
            <a:off x="164792" y="652408"/>
            <a:ext cx="1739951" cy="2457179"/>
          </a:xfrm>
          <a:prstGeom prst="rect">
            <a:avLst/>
          </a:prstGeom>
          <a:effectLst>
            <a:innerShdw blurRad="63500" dist="50800" dir="2700000">
              <a:prstClr val="black">
                <a:alpha val="50000"/>
              </a:prstClr>
            </a:innerShdw>
          </a:effectLst>
          <a:scene3d>
            <a:camera prst="orthographicFront"/>
            <a:lightRig rig="threePt" dir="t"/>
          </a:scene3d>
          <a:sp3d prstMaterial="metal"/>
        </p:spPr>
      </p:pic>
    </p:spTree>
    <p:extLst>
      <p:ext uri="{BB962C8B-B14F-4D97-AF65-F5344CB8AC3E}">
        <p14:creationId xmlns:p14="http://schemas.microsoft.com/office/powerpoint/2010/main" val="112513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B74B-6A90-4A3C-BFCB-1C3D4B59B6B5}"/>
              </a:ext>
            </a:extLst>
          </p:cNvPr>
          <p:cNvSpPr>
            <a:spLocks noGrp="1"/>
          </p:cNvSpPr>
          <p:nvPr>
            <p:ph type="title"/>
          </p:nvPr>
        </p:nvSpPr>
        <p:spPr>
          <a:xfrm>
            <a:off x="1821977" y="1496136"/>
            <a:ext cx="5929952" cy="857250"/>
          </a:xfrm>
        </p:spPr>
        <p:txBody>
          <a:bodyPr/>
          <a:lstStyle/>
          <a:p>
            <a:r>
              <a:rPr lang="en-US" dirty="0"/>
              <a:t>CLIMATE RESILIENCE: WATER</a:t>
            </a:r>
          </a:p>
        </p:txBody>
      </p:sp>
    </p:spTree>
    <p:extLst>
      <p:ext uri="{BB962C8B-B14F-4D97-AF65-F5344CB8AC3E}">
        <p14:creationId xmlns:p14="http://schemas.microsoft.com/office/powerpoint/2010/main" val="336236976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DADFBDB8-BF6C-4E1D-9948-BA88F1591DAF}"/>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59999" y="1014913"/>
            <a:ext cx="2177711" cy="3852873"/>
          </a:xfrm>
          <a:prstGeom prst="rect">
            <a:avLst/>
          </a:prstGeom>
        </p:spPr>
      </p:pic>
      <p:sp>
        <p:nvSpPr>
          <p:cNvPr id="4" name="Slide Number Placeholder 3">
            <a:extLst>
              <a:ext uri="{FF2B5EF4-FFF2-40B4-BE49-F238E27FC236}">
                <a16:creationId xmlns:a16="http://schemas.microsoft.com/office/drawing/2014/main" id="{AB62F38C-D7B1-43B5-A22A-4E1936948750}"/>
              </a:ext>
            </a:extLst>
          </p:cNvPr>
          <p:cNvSpPr>
            <a:spLocks noGrp="1"/>
          </p:cNvSpPr>
          <p:nvPr>
            <p:ph type="sldNum" sz="quarter" idx="16"/>
          </p:nvPr>
        </p:nvSpPr>
        <p:spPr/>
        <p:txBody>
          <a:bodyPr/>
          <a:lstStyle/>
          <a:p>
            <a:fld id="{A74CE0EA-F3B5-4684-BA10-C594598FDB9C}" type="slidenum">
              <a:rPr lang="en-GB" smtClean="0">
                <a:solidFill>
                  <a:prstClr val="black"/>
                </a:solidFill>
              </a:rPr>
              <a:pPr/>
              <a:t>14</a:t>
            </a:fld>
            <a:endParaRPr lang="en-GB">
              <a:solidFill>
                <a:prstClr val="black"/>
              </a:solidFill>
            </a:endParaRPr>
          </a:p>
        </p:txBody>
      </p:sp>
      <p:sp>
        <p:nvSpPr>
          <p:cNvPr id="6" name="Title 5">
            <a:extLst>
              <a:ext uri="{FF2B5EF4-FFF2-40B4-BE49-F238E27FC236}">
                <a16:creationId xmlns:a16="http://schemas.microsoft.com/office/drawing/2014/main" id="{6AD51CE5-92E3-4982-9E11-1153034DC076}"/>
              </a:ext>
            </a:extLst>
          </p:cNvPr>
          <p:cNvSpPr>
            <a:spLocks noGrp="1"/>
          </p:cNvSpPr>
          <p:nvPr>
            <p:ph type="title"/>
          </p:nvPr>
        </p:nvSpPr>
        <p:spPr/>
        <p:txBody>
          <a:bodyPr/>
          <a:lstStyle/>
          <a:p>
            <a:r>
              <a:rPr lang="en-US" dirty="0"/>
              <a:t>Consider climate resilience of water supply technologies</a:t>
            </a:r>
            <a:endParaRPr lang="en-GB" dirty="0"/>
          </a:p>
        </p:txBody>
      </p:sp>
      <p:sp>
        <p:nvSpPr>
          <p:cNvPr id="8" name="TextBox 7">
            <a:extLst>
              <a:ext uri="{FF2B5EF4-FFF2-40B4-BE49-F238E27FC236}">
                <a16:creationId xmlns:a16="http://schemas.microsoft.com/office/drawing/2014/main" id="{D49A2A2C-BE27-4143-A1DF-C31620349C75}"/>
              </a:ext>
            </a:extLst>
          </p:cNvPr>
          <p:cNvSpPr txBox="1"/>
          <p:nvPr/>
        </p:nvSpPr>
        <p:spPr>
          <a:xfrm>
            <a:off x="3194618" y="4665229"/>
            <a:ext cx="7211730" cy="343427"/>
          </a:xfrm>
          <a:prstGeom prst="rect">
            <a:avLst/>
          </a:prstGeom>
          <a:noFill/>
        </p:spPr>
        <p:txBody>
          <a:bodyPr wrap="square" rtlCol="0">
            <a:spAutoFit/>
          </a:bodyPr>
          <a:lstStyle/>
          <a:p>
            <a:pPr rtl="0"/>
            <a:r>
              <a:rPr lang="en-US" sz="816" dirty="0"/>
              <a:t>Source: WHO, 2009. Vision 2030: The resilience of water supply and sanitation in the face of climate change. </a:t>
            </a:r>
            <a:r>
              <a:rPr lang="en-GB" sz="816" dirty="0">
                <a:hlinkClick r:id="rId4"/>
              </a:rPr>
              <a:t>https://www.who.int/water_sanitation_health/vision_2030_9789241598422.pdf?ua=1</a:t>
            </a:r>
            <a:endParaRPr lang="en-GB" sz="816" dirty="0"/>
          </a:p>
        </p:txBody>
      </p:sp>
      <p:pic>
        <p:nvPicPr>
          <p:cNvPr id="14" name="Picture 13">
            <a:extLst>
              <a:ext uri="{FF2B5EF4-FFF2-40B4-BE49-F238E27FC236}">
                <a16:creationId xmlns:a16="http://schemas.microsoft.com/office/drawing/2014/main" id="{CE6BF3A3-05C0-4822-BD96-58DBC08220E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16005" y="1491516"/>
            <a:ext cx="5973556" cy="2984949"/>
          </a:xfrm>
          <a:prstGeom prst="rect">
            <a:avLst/>
          </a:prstGeom>
        </p:spPr>
      </p:pic>
      <p:sp>
        <p:nvSpPr>
          <p:cNvPr id="16" name="Google Shape;635;p73">
            <a:extLst>
              <a:ext uri="{FF2B5EF4-FFF2-40B4-BE49-F238E27FC236}">
                <a16:creationId xmlns:a16="http://schemas.microsoft.com/office/drawing/2014/main" id="{4102C202-FFF9-48D1-98DA-49FFD319ACAB}"/>
              </a:ext>
            </a:extLst>
          </p:cNvPr>
          <p:cNvSpPr txBox="1"/>
          <p:nvPr/>
        </p:nvSpPr>
        <p:spPr>
          <a:xfrm>
            <a:off x="3879840" y="1009299"/>
            <a:ext cx="4109895" cy="376363"/>
          </a:xfrm>
          <a:prstGeom prst="rect">
            <a:avLst/>
          </a:prstGeom>
          <a:noFill/>
          <a:ln>
            <a:noFill/>
          </a:ln>
        </p:spPr>
        <p:txBody>
          <a:bodyPr spcFirstLastPara="1" wrap="square" lIns="54547" tIns="54547" rIns="54547" bIns="54547" anchor="t" anchorCtr="0">
            <a:noAutofit/>
          </a:bodyPr>
          <a:lstStyle/>
          <a:p>
            <a:pPr>
              <a:spcBef>
                <a:spcPts val="0"/>
              </a:spcBef>
              <a:spcAft>
                <a:spcPts val="0"/>
              </a:spcAft>
            </a:pPr>
            <a:r>
              <a:rPr lang="en-US" sz="1671" dirty="0">
                <a:latin typeface="Calibri"/>
                <a:ea typeface="Calibri"/>
                <a:cs typeface="Calibri"/>
                <a:sym typeface="Calibri"/>
              </a:rPr>
              <a:t> Technology-based risk screening for WASH</a:t>
            </a:r>
            <a:endParaRPr sz="1372" dirty="0">
              <a:latin typeface="Calibri"/>
              <a:ea typeface="Calibri"/>
              <a:cs typeface="Calibri"/>
              <a:sym typeface="Calibri"/>
            </a:endParaRPr>
          </a:p>
        </p:txBody>
      </p:sp>
    </p:spTree>
    <p:extLst>
      <p:ext uri="{BB962C8B-B14F-4D97-AF65-F5344CB8AC3E}">
        <p14:creationId xmlns:p14="http://schemas.microsoft.com/office/powerpoint/2010/main" val="3536856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5" name="Google Shape;635;p73"/>
          <p:cNvSpPr txBox="1"/>
          <p:nvPr/>
        </p:nvSpPr>
        <p:spPr>
          <a:xfrm>
            <a:off x="443402" y="1685693"/>
            <a:ext cx="3677352" cy="2382204"/>
          </a:xfrm>
          <a:prstGeom prst="rect">
            <a:avLst/>
          </a:prstGeom>
          <a:noFill/>
          <a:ln>
            <a:noFill/>
          </a:ln>
        </p:spPr>
        <p:txBody>
          <a:bodyPr spcFirstLastPara="1" wrap="square" lIns="54547" tIns="54547" rIns="54547" bIns="54547" anchor="t" anchorCtr="0">
            <a:noAutofit/>
          </a:bodyPr>
          <a:lstStyle>
            <a:defPPr>
              <a:defRPr lang="en-GB"/>
            </a:defPPr>
            <a:lvl1pPr rtl="0">
              <a:spcBef>
                <a:spcPts val="0"/>
              </a:spcBef>
              <a:spcAft>
                <a:spcPts val="0"/>
              </a:spcAft>
              <a:defRPr sz="2456">
                <a:latin typeface="Calibri"/>
                <a:ea typeface="Calibri"/>
                <a:cs typeface="Calibri"/>
              </a:defRPr>
            </a:lvl1pPr>
          </a:lstStyle>
          <a:p>
            <a:pPr marL="310987" indent="-310987">
              <a:buFont typeface="+mj-lt"/>
              <a:buAutoNum type="arabicPeriod"/>
            </a:pPr>
            <a:r>
              <a:rPr lang="en-US" sz="1632" dirty="0">
                <a:latin typeface="+mn-lt"/>
              </a:rPr>
              <a:t>Sufficient water storage at the </a:t>
            </a:r>
            <a:r>
              <a:rPr lang="en-US" sz="1632" dirty="0" err="1">
                <a:latin typeface="+mn-lt"/>
              </a:rPr>
              <a:t>HCF</a:t>
            </a:r>
            <a:r>
              <a:rPr lang="en-US" sz="1632" dirty="0">
                <a:latin typeface="+mn-lt"/>
              </a:rPr>
              <a:t> to buffer droughts periods </a:t>
            </a:r>
          </a:p>
          <a:p>
            <a:pPr marL="310987" indent="-310987">
              <a:buFont typeface="+mj-lt"/>
              <a:buAutoNum type="arabicPeriod"/>
            </a:pPr>
            <a:endParaRPr lang="en-US" sz="1632" dirty="0">
              <a:latin typeface="+mn-lt"/>
            </a:endParaRPr>
          </a:p>
          <a:p>
            <a:pPr marL="310987" indent="-310987">
              <a:buFont typeface="+mj-lt"/>
              <a:buAutoNum type="arabicPeriod"/>
            </a:pPr>
            <a:r>
              <a:rPr lang="en-US" sz="1632" dirty="0">
                <a:latin typeface="+mn-lt"/>
              </a:rPr>
              <a:t>Alternative (back up) sources of water supply </a:t>
            </a:r>
          </a:p>
          <a:p>
            <a:pPr marL="310987" indent="-310987">
              <a:buFont typeface="+mj-lt"/>
              <a:buAutoNum type="arabicPeriod"/>
            </a:pPr>
            <a:endParaRPr lang="en-US" sz="1632" dirty="0">
              <a:latin typeface="+mn-lt"/>
            </a:endParaRPr>
          </a:p>
          <a:p>
            <a:pPr marL="310987" indent="-310987">
              <a:buFont typeface="+mj-lt"/>
              <a:buAutoNum type="arabicPeriod"/>
            </a:pPr>
            <a:r>
              <a:rPr lang="en-US" sz="1632" dirty="0">
                <a:latin typeface="+mn-lt"/>
              </a:rPr>
              <a:t>Infrastructure needs to ready to withstand potential climate hazards (e.g. heavy rain, wind, floods, etc.)</a:t>
            </a:r>
          </a:p>
        </p:txBody>
      </p:sp>
      <p:sp>
        <p:nvSpPr>
          <p:cNvPr id="7" name="Google Shape;635;p73">
            <a:extLst>
              <a:ext uri="{FF2B5EF4-FFF2-40B4-BE49-F238E27FC236}">
                <a16:creationId xmlns:a16="http://schemas.microsoft.com/office/drawing/2014/main" id="{34A8DD11-AE66-4906-A696-9AC5B25DD369}"/>
              </a:ext>
            </a:extLst>
          </p:cNvPr>
          <p:cNvSpPr txBox="1"/>
          <p:nvPr/>
        </p:nvSpPr>
        <p:spPr>
          <a:xfrm>
            <a:off x="607396" y="966399"/>
            <a:ext cx="7484992" cy="418485"/>
          </a:xfrm>
          <a:prstGeom prst="rect">
            <a:avLst/>
          </a:prstGeom>
          <a:noFill/>
          <a:ln>
            <a:noFill/>
          </a:ln>
        </p:spPr>
        <p:txBody>
          <a:bodyPr spcFirstLastPara="1" wrap="square" lIns="54547" tIns="54547" rIns="54547" bIns="54547" anchor="t" anchorCtr="0">
            <a:noAutofit/>
          </a:bodyPr>
          <a:lstStyle/>
          <a:p>
            <a:pPr>
              <a:spcBef>
                <a:spcPts val="0"/>
              </a:spcBef>
              <a:spcAft>
                <a:spcPts val="0"/>
              </a:spcAft>
            </a:pPr>
            <a:r>
              <a:rPr lang="en-US" sz="1671" dirty="0">
                <a:latin typeface="Calibri"/>
                <a:ea typeface="Calibri"/>
                <a:cs typeface="Calibri"/>
                <a:sym typeface="Calibri"/>
              </a:rPr>
              <a:t> </a:t>
            </a:r>
            <a:r>
              <a:rPr lang="en-US" sz="1632" b="1" dirty="0">
                <a:latin typeface="+mn-lt"/>
                <a:ea typeface="Calibri"/>
                <a:cs typeface="Calibri"/>
                <a:sym typeface="Calibri"/>
              </a:rPr>
              <a:t>Ensuring water availability at the </a:t>
            </a:r>
            <a:r>
              <a:rPr lang="en-US" sz="1632" b="1" dirty="0" err="1">
                <a:latin typeface="+mn-lt"/>
                <a:ea typeface="Calibri"/>
                <a:cs typeface="Calibri"/>
                <a:sym typeface="Calibri"/>
              </a:rPr>
              <a:t>HCF</a:t>
            </a:r>
            <a:r>
              <a:rPr lang="en-US" sz="1632" b="1" dirty="0">
                <a:latin typeface="+mn-lt"/>
                <a:ea typeface="Calibri"/>
                <a:cs typeface="Calibri"/>
                <a:sym typeface="Calibri"/>
              </a:rPr>
              <a:t> at all times and climate scenarios</a:t>
            </a:r>
          </a:p>
          <a:p>
            <a:pPr>
              <a:spcBef>
                <a:spcPts val="0"/>
              </a:spcBef>
              <a:spcAft>
                <a:spcPts val="0"/>
              </a:spcAft>
            </a:pPr>
            <a:r>
              <a:rPr lang="en-US" sz="1671" dirty="0">
                <a:latin typeface="Calibri"/>
                <a:ea typeface="Calibri"/>
                <a:cs typeface="Calibri"/>
                <a:sym typeface="Calibri"/>
              </a:rPr>
              <a:t> </a:t>
            </a:r>
            <a:endParaRPr sz="1372" dirty="0">
              <a:latin typeface="Calibri"/>
              <a:ea typeface="Calibri"/>
              <a:cs typeface="Calibri"/>
              <a:sym typeface="Calibri"/>
            </a:endParaRPr>
          </a:p>
        </p:txBody>
      </p:sp>
      <p:pic>
        <p:nvPicPr>
          <p:cNvPr id="3" name="Picture 2">
            <a:extLst>
              <a:ext uri="{FF2B5EF4-FFF2-40B4-BE49-F238E27FC236}">
                <a16:creationId xmlns:a16="http://schemas.microsoft.com/office/drawing/2014/main" id="{BD785D43-99A8-496A-B2CF-79BC1F54FEA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0" y="1685693"/>
            <a:ext cx="4013296" cy="3186558"/>
          </a:xfrm>
          <a:prstGeom prst="rect">
            <a:avLst/>
          </a:prstGeom>
        </p:spPr>
      </p:pic>
      <p:sp>
        <p:nvSpPr>
          <p:cNvPr id="8" name="Title 5">
            <a:extLst>
              <a:ext uri="{FF2B5EF4-FFF2-40B4-BE49-F238E27FC236}">
                <a16:creationId xmlns:a16="http://schemas.microsoft.com/office/drawing/2014/main" id="{175A2042-7F34-4FEB-B94C-23C5603FD6DA}"/>
              </a:ext>
            </a:extLst>
          </p:cNvPr>
          <p:cNvSpPr>
            <a:spLocks noGrp="1"/>
          </p:cNvSpPr>
          <p:nvPr>
            <p:ph type="title"/>
          </p:nvPr>
        </p:nvSpPr>
        <p:spPr>
          <a:xfrm>
            <a:off x="320572" y="125590"/>
            <a:ext cx="6102447" cy="540000"/>
          </a:xfrm>
        </p:spPr>
        <p:txBody>
          <a:bodyPr/>
          <a:lstStyle/>
          <a:p>
            <a:r>
              <a:rPr lang="en-US" dirty="0"/>
              <a:t>Climate resilient water supplies – Reliability</a:t>
            </a:r>
            <a:endParaRPr lang="en-GB" dirty="0"/>
          </a:p>
        </p:txBody>
      </p:sp>
    </p:spTree>
    <p:extLst>
      <p:ext uri="{BB962C8B-B14F-4D97-AF65-F5344CB8AC3E}">
        <p14:creationId xmlns:p14="http://schemas.microsoft.com/office/powerpoint/2010/main" val="1908947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5" name="Google Shape;635;p73"/>
          <p:cNvSpPr txBox="1"/>
          <p:nvPr/>
        </p:nvSpPr>
        <p:spPr>
          <a:xfrm>
            <a:off x="249265" y="1820453"/>
            <a:ext cx="2804268" cy="2710604"/>
          </a:xfrm>
          <a:prstGeom prst="rect">
            <a:avLst/>
          </a:prstGeom>
          <a:noFill/>
          <a:ln>
            <a:noFill/>
          </a:ln>
        </p:spPr>
        <p:txBody>
          <a:bodyPr spcFirstLastPara="1" wrap="square" lIns="54547" tIns="54547" rIns="54547" bIns="54547" anchor="t" anchorCtr="0">
            <a:noAutofit/>
          </a:bodyPr>
          <a:lstStyle>
            <a:defPPr>
              <a:defRPr lang="en-GB"/>
            </a:defPPr>
            <a:lvl1pPr rtl="0">
              <a:spcBef>
                <a:spcPts val="0"/>
              </a:spcBef>
              <a:spcAft>
                <a:spcPts val="0"/>
              </a:spcAft>
              <a:defRPr sz="2456">
                <a:latin typeface="Calibri"/>
                <a:ea typeface="Calibri"/>
                <a:cs typeface="Calibri"/>
              </a:defRPr>
            </a:lvl1pPr>
          </a:lstStyle>
          <a:p>
            <a:pPr marL="285750" indent="-285750">
              <a:buFont typeface="Arial" panose="020B0604020202020204" pitchFamily="34" charset="0"/>
              <a:buChar char="•"/>
            </a:pPr>
            <a:r>
              <a:rPr lang="en-US" sz="1632" dirty="0">
                <a:latin typeface="+mn-lt"/>
              </a:rPr>
              <a:t>Long-term durability and low day-to-day running costs </a:t>
            </a:r>
          </a:p>
          <a:p>
            <a:pPr marL="285750" indent="-285750">
              <a:buFont typeface="Arial" panose="020B0604020202020204" pitchFamily="34" charset="0"/>
              <a:buChar char="•"/>
            </a:pPr>
            <a:endParaRPr lang="en-US" sz="1632" dirty="0">
              <a:latin typeface="+mn-lt"/>
            </a:endParaRPr>
          </a:p>
          <a:p>
            <a:pPr marL="285750" indent="-285750">
              <a:buFont typeface="Arial" panose="020B0604020202020204" pitchFamily="34" charset="0"/>
              <a:buChar char="•"/>
            </a:pPr>
            <a:r>
              <a:rPr lang="en-US" sz="1632" dirty="0">
                <a:latin typeface="+mn-lt"/>
              </a:rPr>
              <a:t>Opportunity to reach higher levels of service and reliability </a:t>
            </a:r>
          </a:p>
          <a:p>
            <a:pPr marL="285750" indent="-285750">
              <a:buFont typeface="Arial" panose="020B0604020202020204" pitchFamily="34" charset="0"/>
              <a:buChar char="•"/>
            </a:pPr>
            <a:endParaRPr lang="en-US" sz="1632" dirty="0">
              <a:latin typeface="+mn-lt"/>
            </a:endParaRPr>
          </a:p>
          <a:p>
            <a:pPr marL="285750" indent="-285750">
              <a:buFont typeface="Arial" panose="020B0604020202020204" pitchFamily="34" charset="0"/>
              <a:buChar char="•"/>
            </a:pPr>
            <a:r>
              <a:rPr lang="en-US" sz="1632" dirty="0">
                <a:latin typeface="+mn-lt"/>
              </a:rPr>
              <a:t>Reduced pressure on groundwater sources</a:t>
            </a:r>
          </a:p>
        </p:txBody>
      </p:sp>
      <p:sp>
        <p:nvSpPr>
          <p:cNvPr id="7" name="Google Shape;635;p73">
            <a:extLst>
              <a:ext uri="{FF2B5EF4-FFF2-40B4-BE49-F238E27FC236}">
                <a16:creationId xmlns:a16="http://schemas.microsoft.com/office/drawing/2014/main" id="{34A8DD11-AE66-4906-A696-9AC5B25DD369}"/>
              </a:ext>
            </a:extLst>
          </p:cNvPr>
          <p:cNvSpPr txBox="1"/>
          <p:nvPr/>
        </p:nvSpPr>
        <p:spPr>
          <a:xfrm>
            <a:off x="1901248" y="1162391"/>
            <a:ext cx="5928569" cy="387375"/>
          </a:xfrm>
          <a:prstGeom prst="rect">
            <a:avLst/>
          </a:prstGeom>
          <a:noFill/>
          <a:ln>
            <a:noFill/>
          </a:ln>
        </p:spPr>
        <p:txBody>
          <a:bodyPr spcFirstLastPara="1" wrap="square" lIns="54547" tIns="54547" rIns="54547" bIns="54547" anchor="t" anchorCtr="0">
            <a:noAutofit/>
          </a:bodyPr>
          <a:lstStyle/>
          <a:p>
            <a:pPr>
              <a:spcBef>
                <a:spcPts val="0"/>
              </a:spcBef>
              <a:spcAft>
                <a:spcPts val="0"/>
              </a:spcAft>
            </a:pPr>
            <a:r>
              <a:rPr lang="en-US" sz="1671" dirty="0">
                <a:latin typeface="+mn-lt"/>
                <a:ea typeface="Calibri"/>
                <a:cs typeface="Calibri"/>
                <a:sym typeface="Calibri"/>
              </a:rPr>
              <a:t> </a:t>
            </a:r>
            <a:r>
              <a:rPr lang="en-US" sz="1632" b="1" dirty="0">
                <a:latin typeface="+mn-lt"/>
                <a:ea typeface="Calibri"/>
                <a:cs typeface="Calibri"/>
                <a:sym typeface="Calibri"/>
              </a:rPr>
              <a:t>Solar systems: affordable, sustainable and climate smart</a:t>
            </a:r>
          </a:p>
          <a:p>
            <a:pPr>
              <a:spcBef>
                <a:spcPts val="0"/>
              </a:spcBef>
              <a:spcAft>
                <a:spcPts val="0"/>
              </a:spcAft>
            </a:pPr>
            <a:r>
              <a:rPr lang="en-US" sz="1671" dirty="0">
                <a:latin typeface="+mn-lt"/>
                <a:ea typeface="Calibri"/>
                <a:cs typeface="Calibri"/>
                <a:sym typeface="Calibri"/>
              </a:rPr>
              <a:t> </a:t>
            </a:r>
            <a:endParaRPr sz="1372" dirty="0">
              <a:latin typeface="+mn-lt"/>
              <a:ea typeface="Calibri"/>
              <a:cs typeface="Calibri"/>
              <a:sym typeface="Calibri"/>
            </a:endParaRPr>
          </a:p>
        </p:txBody>
      </p:sp>
      <p:pic>
        <p:nvPicPr>
          <p:cNvPr id="4" name="Picture 3">
            <a:extLst>
              <a:ext uri="{FF2B5EF4-FFF2-40B4-BE49-F238E27FC236}">
                <a16:creationId xmlns:a16="http://schemas.microsoft.com/office/drawing/2014/main" id="{1C237757-6E3F-4396-9C11-E7121AA174A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00351" y="1693862"/>
            <a:ext cx="2336425" cy="3285045"/>
          </a:xfrm>
          <a:prstGeom prst="rect">
            <a:avLst/>
          </a:prstGeom>
        </p:spPr>
      </p:pic>
      <p:pic>
        <p:nvPicPr>
          <p:cNvPr id="6" name="Picture 5">
            <a:extLst>
              <a:ext uri="{FF2B5EF4-FFF2-40B4-BE49-F238E27FC236}">
                <a16:creationId xmlns:a16="http://schemas.microsoft.com/office/drawing/2014/main" id="{ECB441B8-77BA-4BEB-AAC4-25BAFF54EAE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233744" y="1720600"/>
            <a:ext cx="2479419" cy="1131782"/>
          </a:xfrm>
          <a:prstGeom prst="rect">
            <a:avLst/>
          </a:prstGeom>
        </p:spPr>
      </p:pic>
      <p:pic>
        <p:nvPicPr>
          <p:cNvPr id="9" name="Picture 8">
            <a:extLst>
              <a:ext uri="{FF2B5EF4-FFF2-40B4-BE49-F238E27FC236}">
                <a16:creationId xmlns:a16="http://schemas.microsoft.com/office/drawing/2014/main" id="{8290935F-3E18-426D-A077-A536E44F0FD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33743" y="3023216"/>
            <a:ext cx="2479419" cy="1927853"/>
          </a:xfrm>
          <a:prstGeom prst="rect">
            <a:avLst/>
          </a:prstGeom>
        </p:spPr>
      </p:pic>
      <p:sp>
        <p:nvSpPr>
          <p:cNvPr id="10" name="Title 5">
            <a:extLst>
              <a:ext uri="{FF2B5EF4-FFF2-40B4-BE49-F238E27FC236}">
                <a16:creationId xmlns:a16="http://schemas.microsoft.com/office/drawing/2014/main" id="{0C112CA3-7596-4A80-9E90-E68E439AB22A}"/>
              </a:ext>
            </a:extLst>
          </p:cNvPr>
          <p:cNvSpPr>
            <a:spLocks noGrp="1"/>
          </p:cNvSpPr>
          <p:nvPr>
            <p:ph type="title"/>
          </p:nvPr>
        </p:nvSpPr>
        <p:spPr>
          <a:xfrm>
            <a:off x="249265" y="212831"/>
            <a:ext cx="6967333" cy="441620"/>
          </a:xfrm>
        </p:spPr>
        <p:txBody>
          <a:bodyPr/>
          <a:lstStyle/>
          <a:p>
            <a:r>
              <a:rPr lang="en-US" dirty="0"/>
              <a:t>Climate resilient water supplies – Low carbon</a:t>
            </a:r>
            <a:endParaRPr lang="en-GB" dirty="0"/>
          </a:p>
        </p:txBody>
      </p:sp>
    </p:spTree>
    <p:extLst>
      <p:ext uri="{BB962C8B-B14F-4D97-AF65-F5344CB8AC3E}">
        <p14:creationId xmlns:p14="http://schemas.microsoft.com/office/powerpoint/2010/main" val="26152835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9"/>
          <p:cNvSpPr txBox="1">
            <a:spLocks noGrp="1"/>
          </p:cNvSpPr>
          <p:nvPr>
            <p:ph type="body" idx="1"/>
          </p:nvPr>
        </p:nvSpPr>
        <p:spPr>
          <a:xfrm>
            <a:off x="1444387" y="1107193"/>
            <a:ext cx="6853452" cy="446777"/>
          </a:xfrm>
          <a:prstGeom prst="rect">
            <a:avLst/>
          </a:prstGeom>
          <a:noFill/>
          <a:ln>
            <a:noFill/>
          </a:ln>
        </p:spPr>
        <p:txBody>
          <a:bodyPr spcFirstLastPara="1" vert="horz" wrap="square" lIns="54547" tIns="27266" rIns="54547" bIns="27266" rtlCol="0" anchor="t" anchorCtr="0">
            <a:noAutofit/>
          </a:bodyPr>
          <a:lstStyle/>
          <a:p>
            <a:pPr algn="ctr">
              <a:spcBef>
                <a:spcPts val="0"/>
              </a:spcBef>
            </a:pPr>
            <a:r>
              <a:rPr lang="en-US" sz="1800" b="1" dirty="0"/>
              <a:t>Behavior change: water conservation and efficiency in </a:t>
            </a:r>
            <a:r>
              <a:rPr lang="en-US" sz="1800" b="1" dirty="0" err="1"/>
              <a:t>HCFs</a:t>
            </a:r>
            <a:endParaRPr sz="1800" b="1" dirty="0"/>
          </a:p>
        </p:txBody>
      </p:sp>
      <p:pic>
        <p:nvPicPr>
          <p:cNvPr id="4" name="Picture 3">
            <a:extLst>
              <a:ext uri="{FF2B5EF4-FFF2-40B4-BE49-F238E27FC236}">
                <a16:creationId xmlns:a16="http://schemas.microsoft.com/office/drawing/2014/main" id="{17DBB1A6-8E04-4154-8F97-B9EE3F33BE0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0435" y="1532645"/>
            <a:ext cx="2916914" cy="1533856"/>
          </a:xfrm>
          <a:prstGeom prst="rect">
            <a:avLst/>
          </a:prstGeom>
        </p:spPr>
      </p:pic>
      <p:pic>
        <p:nvPicPr>
          <p:cNvPr id="8" name="Picture 7">
            <a:extLst>
              <a:ext uri="{FF2B5EF4-FFF2-40B4-BE49-F238E27FC236}">
                <a16:creationId xmlns:a16="http://schemas.microsoft.com/office/drawing/2014/main" id="{CE8091F4-EF15-428E-87DB-E2105455990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01182" y="1596415"/>
            <a:ext cx="1459838" cy="1515275"/>
          </a:xfrm>
          <a:prstGeom prst="rect">
            <a:avLst/>
          </a:prstGeom>
        </p:spPr>
      </p:pic>
      <p:pic>
        <p:nvPicPr>
          <p:cNvPr id="10" name="Picture 9">
            <a:extLst>
              <a:ext uri="{FF2B5EF4-FFF2-40B4-BE49-F238E27FC236}">
                <a16:creationId xmlns:a16="http://schemas.microsoft.com/office/drawing/2014/main" id="{FC930C7A-FB77-4AAB-990D-65D66074919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77428" y="1700663"/>
            <a:ext cx="2321203" cy="3296562"/>
          </a:xfrm>
          <a:prstGeom prst="rect">
            <a:avLst/>
          </a:prstGeom>
        </p:spPr>
      </p:pic>
      <p:sp>
        <p:nvSpPr>
          <p:cNvPr id="9" name="Title 5">
            <a:extLst>
              <a:ext uri="{FF2B5EF4-FFF2-40B4-BE49-F238E27FC236}">
                <a16:creationId xmlns:a16="http://schemas.microsoft.com/office/drawing/2014/main" id="{394AC65F-0571-4445-BA78-39E0DD1AEE60}"/>
              </a:ext>
            </a:extLst>
          </p:cNvPr>
          <p:cNvSpPr>
            <a:spLocks noGrp="1"/>
          </p:cNvSpPr>
          <p:nvPr>
            <p:ph type="title"/>
          </p:nvPr>
        </p:nvSpPr>
        <p:spPr>
          <a:xfrm>
            <a:off x="317606" y="134763"/>
            <a:ext cx="7004687" cy="724774"/>
          </a:xfrm>
        </p:spPr>
        <p:txBody>
          <a:bodyPr/>
          <a:lstStyle/>
          <a:p>
            <a:r>
              <a:rPr lang="en-US" dirty="0"/>
              <a:t>Climate resilient water supplies – efficiency, conservation and reuse</a:t>
            </a:r>
            <a:endParaRPr lang="en-GB" dirty="0"/>
          </a:p>
        </p:txBody>
      </p:sp>
      <p:pic>
        <p:nvPicPr>
          <p:cNvPr id="2" name="Picture 1">
            <a:extLst>
              <a:ext uri="{FF2B5EF4-FFF2-40B4-BE49-F238E27FC236}">
                <a16:creationId xmlns:a16="http://schemas.microsoft.com/office/drawing/2014/main" id="{9D53E860-7D7F-4C3E-A48C-9523A924664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576774" y="3236222"/>
            <a:ext cx="3775877" cy="1762076"/>
          </a:xfrm>
          <a:prstGeom prst="rect">
            <a:avLst/>
          </a:prstGeom>
        </p:spPr>
      </p:pic>
    </p:spTree>
    <p:extLst>
      <p:ext uri="{BB962C8B-B14F-4D97-AF65-F5344CB8AC3E}">
        <p14:creationId xmlns:p14="http://schemas.microsoft.com/office/powerpoint/2010/main" val="3501468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B74B-6A90-4A3C-BFCB-1C3D4B59B6B5}"/>
              </a:ext>
            </a:extLst>
          </p:cNvPr>
          <p:cNvSpPr>
            <a:spLocks noGrp="1"/>
          </p:cNvSpPr>
          <p:nvPr>
            <p:ph type="title"/>
          </p:nvPr>
        </p:nvSpPr>
        <p:spPr>
          <a:xfrm>
            <a:off x="1081585" y="1605318"/>
            <a:ext cx="6980829" cy="857250"/>
          </a:xfrm>
        </p:spPr>
        <p:txBody>
          <a:bodyPr/>
          <a:lstStyle/>
          <a:p>
            <a:r>
              <a:rPr lang="en-US" dirty="0"/>
              <a:t>CLIMATE RESILIENCE: SANITATION</a:t>
            </a:r>
          </a:p>
        </p:txBody>
      </p:sp>
    </p:spTree>
    <p:extLst>
      <p:ext uri="{BB962C8B-B14F-4D97-AF65-F5344CB8AC3E}">
        <p14:creationId xmlns:p14="http://schemas.microsoft.com/office/powerpoint/2010/main" val="565933973"/>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C3849-355A-4C2F-8AEF-B398360BDE89}"/>
              </a:ext>
            </a:extLst>
          </p:cNvPr>
          <p:cNvSpPr>
            <a:spLocks noGrp="1"/>
          </p:cNvSpPr>
          <p:nvPr>
            <p:ph type="title"/>
          </p:nvPr>
        </p:nvSpPr>
        <p:spPr>
          <a:xfrm>
            <a:off x="1492832" y="202140"/>
            <a:ext cx="6231947" cy="540000"/>
          </a:xfrm>
        </p:spPr>
        <p:txBody>
          <a:bodyPr/>
          <a:lstStyle/>
          <a:p>
            <a:r>
              <a:rPr lang="en-AU" dirty="0"/>
              <a:t>Examples of climate impacts on sanitation</a:t>
            </a:r>
            <a:br>
              <a:rPr lang="en-AU" dirty="0"/>
            </a:br>
            <a:endParaRPr lang="en-US" dirty="0"/>
          </a:p>
        </p:txBody>
      </p:sp>
      <p:graphicFrame>
        <p:nvGraphicFramePr>
          <p:cNvPr id="6" name="Content Placeholder 5">
            <a:extLst>
              <a:ext uri="{FF2B5EF4-FFF2-40B4-BE49-F238E27FC236}">
                <a16:creationId xmlns:a16="http://schemas.microsoft.com/office/drawing/2014/main" id="{8D55C44D-CA18-4BFC-89E3-C2B0EA326E5D}"/>
              </a:ext>
            </a:extLst>
          </p:cNvPr>
          <p:cNvGraphicFramePr>
            <a:graphicFrameLocks noGrp="1"/>
          </p:cNvGraphicFramePr>
          <p:nvPr>
            <p:ph idx="1"/>
            <p:extLst>
              <p:ext uri="{D42A27DB-BD31-4B8C-83A1-F6EECF244321}">
                <p14:modId xmlns:p14="http://schemas.microsoft.com/office/powerpoint/2010/main" val="1698597169"/>
              </p:ext>
            </p:extLst>
          </p:nvPr>
        </p:nvGraphicFramePr>
        <p:xfrm>
          <a:off x="300250" y="626811"/>
          <a:ext cx="8543499" cy="4113958"/>
        </p:xfrm>
        <a:graphic>
          <a:graphicData uri="http://schemas.openxmlformats.org/drawingml/2006/table">
            <a:tbl>
              <a:tblPr firstRow="1" firstCol="1" bandRow="1">
                <a:tableStyleId>{5C22544A-7EE6-4342-B048-85BDC9FD1C3A}</a:tableStyleId>
              </a:tblPr>
              <a:tblGrid>
                <a:gridCol w="2389821">
                  <a:extLst>
                    <a:ext uri="{9D8B030D-6E8A-4147-A177-3AD203B41FA5}">
                      <a16:colId xmlns:a16="http://schemas.microsoft.com/office/drawing/2014/main" val="1568743357"/>
                    </a:ext>
                  </a:extLst>
                </a:gridCol>
                <a:gridCol w="2427839">
                  <a:extLst>
                    <a:ext uri="{9D8B030D-6E8A-4147-A177-3AD203B41FA5}">
                      <a16:colId xmlns:a16="http://schemas.microsoft.com/office/drawing/2014/main" val="2724683247"/>
                    </a:ext>
                  </a:extLst>
                </a:gridCol>
                <a:gridCol w="3725839">
                  <a:extLst>
                    <a:ext uri="{9D8B030D-6E8A-4147-A177-3AD203B41FA5}">
                      <a16:colId xmlns:a16="http://schemas.microsoft.com/office/drawing/2014/main" val="2149877505"/>
                    </a:ext>
                  </a:extLst>
                </a:gridCol>
              </a:tblGrid>
              <a:tr h="463919">
                <a:tc>
                  <a:txBody>
                    <a:bodyPr/>
                    <a:lstStyle/>
                    <a:p>
                      <a:pPr marL="0" marR="0" algn="l">
                        <a:spcBef>
                          <a:spcPts val="0"/>
                        </a:spcBef>
                        <a:spcAft>
                          <a:spcPts val="0"/>
                        </a:spcAft>
                      </a:pPr>
                      <a:r>
                        <a:rPr lang="en-AU" sz="1400" b="1" dirty="0">
                          <a:effectLst/>
                        </a:rPr>
                        <a:t>Climate change effect</a:t>
                      </a:r>
                      <a:endParaRPr lang="en-US" sz="1400" b="1"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24621" marB="24621"/>
                </a:tc>
                <a:tc>
                  <a:txBody>
                    <a:bodyPr/>
                    <a:lstStyle/>
                    <a:p>
                      <a:pPr marL="0" marR="0" algn="l">
                        <a:spcBef>
                          <a:spcPts val="0"/>
                        </a:spcBef>
                        <a:spcAft>
                          <a:spcPts val="0"/>
                        </a:spcAft>
                      </a:pPr>
                      <a:r>
                        <a:rPr lang="en-AU" sz="1200" b="1" dirty="0">
                          <a:effectLst/>
                        </a:rPr>
                        <a:t>Example impact on sanitation</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0" marB="0"/>
                </a:tc>
                <a:tc>
                  <a:txBody>
                    <a:bodyPr/>
                    <a:lstStyle/>
                    <a:p>
                      <a:pPr marL="0" marR="0" algn="l">
                        <a:spcBef>
                          <a:spcPts val="0"/>
                        </a:spcBef>
                        <a:spcAft>
                          <a:spcPts val="0"/>
                        </a:spcAft>
                      </a:pPr>
                      <a:r>
                        <a:rPr lang="en-AU" sz="1200" b="1" dirty="0">
                          <a:effectLst/>
                        </a:rPr>
                        <a:t>Examples of associated health effects</a:t>
                      </a:r>
                      <a:endParaRPr lang="en-US" sz="1200" b="1"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0" marB="0"/>
                </a:tc>
                <a:extLst>
                  <a:ext uri="{0D108BD9-81ED-4DB2-BD59-A6C34878D82A}">
                    <a16:rowId xmlns:a16="http://schemas.microsoft.com/office/drawing/2014/main" val="1821151114"/>
                  </a:ext>
                </a:extLst>
              </a:tr>
              <a:tr h="1154205">
                <a:tc>
                  <a:txBody>
                    <a:bodyPr/>
                    <a:lstStyle/>
                    <a:p>
                      <a:pPr marL="0" marR="0" algn="l">
                        <a:spcBef>
                          <a:spcPts val="0"/>
                        </a:spcBef>
                        <a:spcAft>
                          <a:spcPts val="0"/>
                        </a:spcAft>
                      </a:pPr>
                      <a:r>
                        <a:rPr lang="en-AU" sz="1100" dirty="0">
                          <a:effectLst/>
                        </a:rPr>
                        <a:t>More intense precipitation or inundation caused by sea-level rise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24621" marB="24621"/>
                </a:tc>
                <a:tc>
                  <a:txBody>
                    <a:bodyPr/>
                    <a:lstStyle/>
                    <a:p>
                      <a:pPr marL="0" marR="0" algn="l">
                        <a:spcBef>
                          <a:spcPts val="0"/>
                        </a:spcBef>
                        <a:spcAft>
                          <a:spcPts val="0"/>
                        </a:spcAft>
                      </a:pPr>
                      <a:r>
                        <a:rPr lang="en-AU" sz="1000" b="1" dirty="0">
                          <a:effectLst/>
                        </a:rPr>
                        <a:t>Flooding of on-site systems </a:t>
                      </a:r>
                      <a:r>
                        <a:rPr lang="en-AU" sz="1000" dirty="0">
                          <a:effectLst/>
                        </a:rPr>
                        <a:t>causing destruction of facilities, spillage, overflow and environmental contamination</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0" marB="0"/>
                </a:tc>
                <a:tc>
                  <a:txBody>
                    <a:bodyPr/>
                    <a:lstStyle/>
                    <a:p>
                      <a:pPr marL="342900" marR="0" lvl="0" indent="-342900" algn="l">
                        <a:spcBef>
                          <a:spcPts val="0"/>
                        </a:spcBef>
                        <a:spcAft>
                          <a:spcPts val="0"/>
                        </a:spcAft>
                        <a:buFont typeface="Symbol" panose="05050102010706020507" pitchFamily="18" charset="2"/>
                        <a:buChar char=""/>
                      </a:pPr>
                      <a:r>
                        <a:rPr lang="en-AU" sz="1000" dirty="0">
                          <a:effectLst/>
                        </a:rPr>
                        <a:t>Increased stress and potential exposure to violence and </a:t>
                      </a:r>
                      <a:r>
                        <a:rPr lang="en-AU" sz="1000" b="1" dirty="0">
                          <a:effectLst/>
                        </a:rPr>
                        <a:t>anxiety from lack of access to toilet </a:t>
                      </a:r>
                      <a:r>
                        <a:rPr lang="en-AU" sz="1000" dirty="0">
                          <a:effectLst/>
                        </a:rPr>
                        <a:t>facilities and reliance on open defecation</a:t>
                      </a:r>
                      <a:endParaRPr lang="en-US" sz="1000" dirty="0">
                        <a:effectLst/>
                      </a:endParaRPr>
                    </a:p>
                    <a:p>
                      <a:pPr marL="342900" marR="0" lvl="0" indent="-342900" algn="l">
                        <a:spcBef>
                          <a:spcPts val="0"/>
                        </a:spcBef>
                        <a:spcAft>
                          <a:spcPts val="0"/>
                        </a:spcAft>
                        <a:buFont typeface="Symbol" panose="05050102010706020507" pitchFamily="18" charset="2"/>
                        <a:buChar char=""/>
                      </a:pPr>
                      <a:r>
                        <a:rPr lang="en-AU" sz="1000" dirty="0">
                          <a:effectLst/>
                        </a:rPr>
                        <a:t>Increased risks </a:t>
                      </a:r>
                      <a:r>
                        <a:rPr lang="en-AU" sz="1000" b="1" dirty="0">
                          <a:effectLst/>
                        </a:rPr>
                        <a:t>of water- and vector-borne</a:t>
                      </a:r>
                      <a:r>
                        <a:rPr lang="en-AU" sz="1000" dirty="0">
                          <a:effectLst/>
                        </a:rPr>
                        <a:t> diseases </a:t>
                      </a:r>
                    </a:p>
                    <a:p>
                      <a:pPr marL="342900" marR="0" lvl="0" indent="-342900" algn="l">
                        <a:spcBef>
                          <a:spcPts val="0"/>
                        </a:spcBef>
                        <a:spcAft>
                          <a:spcPts val="0"/>
                        </a:spcAft>
                        <a:buFont typeface="Symbol" panose="05050102010706020507" pitchFamily="18" charset="2"/>
                        <a:buChar char=""/>
                      </a:pPr>
                      <a:r>
                        <a:rPr lang="en-AU" sz="1000" dirty="0">
                          <a:effectLst/>
                        </a:rPr>
                        <a:t>Increased exposure to faecal contamination</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0" marB="0"/>
                </a:tc>
                <a:extLst>
                  <a:ext uri="{0D108BD9-81ED-4DB2-BD59-A6C34878D82A}">
                    <a16:rowId xmlns:a16="http://schemas.microsoft.com/office/drawing/2014/main" val="1002197747"/>
                  </a:ext>
                </a:extLst>
              </a:tr>
              <a:tr h="1451368">
                <a:tc>
                  <a:txBody>
                    <a:bodyPr/>
                    <a:lstStyle/>
                    <a:p>
                      <a:pPr marL="0" marR="0" algn="l">
                        <a:spcBef>
                          <a:spcPts val="0"/>
                        </a:spcBef>
                        <a:spcAft>
                          <a:spcPts val="0"/>
                        </a:spcAft>
                      </a:pPr>
                      <a:r>
                        <a:rPr lang="en-AU" sz="1100">
                          <a:effectLst/>
                        </a:rPr>
                        <a:t>Long-term declines in rainfall and run‑off (leading to e.g. long-term drought etc.)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6651" marR="46651" marT="24621" marB="24621"/>
                </a:tc>
                <a:tc>
                  <a:txBody>
                    <a:bodyPr/>
                    <a:lstStyle/>
                    <a:p>
                      <a:pPr marL="0" marR="0" algn="l">
                        <a:spcBef>
                          <a:spcPts val="0"/>
                        </a:spcBef>
                        <a:spcAft>
                          <a:spcPts val="0"/>
                        </a:spcAft>
                      </a:pPr>
                      <a:r>
                        <a:rPr lang="en-AU" sz="1000" b="0" dirty="0">
                          <a:effectLst/>
                        </a:rPr>
                        <a:t>Declining water supply impeding function </a:t>
                      </a:r>
                      <a:r>
                        <a:rPr lang="en-AU" sz="1000" dirty="0">
                          <a:effectLst/>
                        </a:rPr>
                        <a:t>of water-reliant sanitation systems (e.g. flush toilets, sewerage);</a:t>
                      </a:r>
                      <a:endParaRPr lang="en-US" sz="1000" dirty="0">
                        <a:effectLst/>
                      </a:endParaRPr>
                    </a:p>
                    <a:p>
                      <a:pPr marL="0" marR="0" algn="l">
                        <a:spcBef>
                          <a:spcPts val="0"/>
                        </a:spcBef>
                        <a:spcAft>
                          <a:spcPts val="0"/>
                        </a:spcAft>
                      </a:pPr>
                      <a:r>
                        <a:rPr lang="en-AU" sz="1000" dirty="0">
                          <a:effectLst/>
                        </a:rPr>
                        <a:t>Increased demand for use of wastewater – especially in agriculture; shifting ground due to drying soils cracks or damages infrastructure</a:t>
                      </a:r>
                      <a:endParaRPr lang="en-US" sz="1000" dirty="0">
                        <a:effectLst/>
                      </a:endParaRPr>
                    </a:p>
                    <a:p>
                      <a:pPr marL="0" marR="0" algn="l">
                        <a:spcBef>
                          <a:spcPts val="0"/>
                        </a:spcBef>
                        <a:spcAft>
                          <a:spcPts val="0"/>
                        </a:spcAft>
                      </a:pPr>
                      <a:r>
                        <a:rPr lang="en-AU" sz="1000" dirty="0">
                          <a:effectLst/>
                        </a:rPr>
                        <a:t> </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0" marB="0"/>
                </a:tc>
                <a:tc>
                  <a:txBody>
                    <a:bodyPr/>
                    <a:lstStyle/>
                    <a:p>
                      <a:pPr marL="342900" marR="0" lvl="0" indent="-342900" algn="l">
                        <a:spcBef>
                          <a:spcPts val="0"/>
                        </a:spcBef>
                        <a:spcAft>
                          <a:spcPts val="0"/>
                        </a:spcAft>
                        <a:buFont typeface="Symbol" panose="05050102010706020507" pitchFamily="18" charset="2"/>
                        <a:buChar char=""/>
                      </a:pPr>
                      <a:r>
                        <a:rPr lang="en-AU" sz="1000" dirty="0">
                          <a:effectLst/>
                        </a:rPr>
                        <a:t>Increased risks of w</a:t>
                      </a:r>
                      <a:r>
                        <a:rPr lang="en-AU" sz="1000" b="1" dirty="0">
                          <a:effectLst/>
                        </a:rPr>
                        <a:t>ater- and vector-borne diseases </a:t>
                      </a:r>
                      <a:r>
                        <a:rPr lang="en-AU" sz="1000" dirty="0">
                          <a:effectLst/>
                        </a:rPr>
                        <a:t>(e.g. due to lack of water for flushing and cleaning resulting in poor sanitary conditions and poor hygiene, and changes in mosquito breeding)</a:t>
                      </a:r>
                      <a:endParaRPr lang="en-US" sz="1000" dirty="0">
                        <a:effectLst/>
                      </a:endParaRPr>
                    </a:p>
                    <a:p>
                      <a:pPr marL="342900" marR="0" lvl="0" indent="-342900" algn="l">
                        <a:spcBef>
                          <a:spcPts val="0"/>
                        </a:spcBef>
                        <a:spcAft>
                          <a:spcPts val="0"/>
                        </a:spcAft>
                        <a:buFont typeface="Symbol" panose="05050102010706020507" pitchFamily="18" charset="2"/>
                        <a:buChar char=""/>
                      </a:pPr>
                      <a:r>
                        <a:rPr lang="en-AU" sz="1000" dirty="0">
                          <a:effectLst/>
                        </a:rPr>
                        <a:t>Increased </a:t>
                      </a:r>
                      <a:r>
                        <a:rPr lang="en-AU" sz="1000" b="1" dirty="0">
                          <a:effectLst/>
                        </a:rPr>
                        <a:t>open defecation and associated health risks</a:t>
                      </a:r>
                      <a:endParaRPr lang="en-US" sz="1000" b="1" dirty="0">
                        <a:effectLst/>
                      </a:endParaRPr>
                    </a:p>
                    <a:p>
                      <a:pPr marL="342900" marR="0" lvl="0" indent="-342900" algn="l">
                        <a:spcBef>
                          <a:spcPts val="0"/>
                        </a:spcBef>
                        <a:spcAft>
                          <a:spcPts val="0"/>
                        </a:spcAft>
                        <a:buFont typeface="Symbol" panose="05050102010706020507" pitchFamily="18" charset="2"/>
                        <a:buChar char=""/>
                      </a:pPr>
                      <a:r>
                        <a:rPr lang="en-AU" sz="1000" dirty="0">
                          <a:effectLst/>
                        </a:rPr>
                        <a:t>Increase risk of water- and vector- borne diseases linked to untreated wastewater reuse</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0" marB="0"/>
                </a:tc>
                <a:extLst>
                  <a:ext uri="{0D108BD9-81ED-4DB2-BD59-A6C34878D82A}">
                    <a16:rowId xmlns:a16="http://schemas.microsoft.com/office/drawing/2014/main" val="2443274449"/>
                  </a:ext>
                </a:extLst>
              </a:tr>
              <a:tr h="1044466">
                <a:tc>
                  <a:txBody>
                    <a:bodyPr/>
                    <a:lstStyle/>
                    <a:p>
                      <a:pPr marL="0" marR="0" algn="l">
                        <a:spcBef>
                          <a:spcPts val="0"/>
                        </a:spcBef>
                        <a:spcAft>
                          <a:spcPts val="0"/>
                        </a:spcAft>
                      </a:pPr>
                      <a:r>
                        <a:rPr lang="en-AU" sz="1100" dirty="0">
                          <a:effectLst/>
                        </a:rPr>
                        <a:t>Higher temperatures (leading to e.g. warmer surface water and soil temperatures, heatwaves)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24621" marB="24621"/>
                </a:tc>
                <a:tc>
                  <a:txBody>
                    <a:bodyPr/>
                    <a:lstStyle/>
                    <a:p>
                      <a:pPr marL="0" marR="0" algn="l">
                        <a:spcBef>
                          <a:spcPts val="0"/>
                        </a:spcBef>
                        <a:spcAft>
                          <a:spcPts val="0"/>
                        </a:spcAft>
                      </a:pPr>
                      <a:r>
                        <a:rPr lang="en-AU" sz="1000" b="1" dirty="0">
                          <a:effectLst/>
                        </a:rPr>
                        <a:t>Malfunction, breakdown or inaccessibility of sanitation systems deterring safe sanitation behaviours </a:t>
                      </a:r>
                      <a:r>
                        <a:rPr lang="en-AU" sz="1000" dirty="0">
                          <a:effectLst/>
                        </a:rPr>
                        <a:t>(e.g. strong odours during heatwaves deterring use of latrines) </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0" marB="0"/>
                </a:tc>
                <a:tc>
                  <a:txBody>
                    <a:bodyPr/>
                    <a:lstStyle/>
                    <a:p>
                      <a:pPr marL="342900" marR="0" lvl="0" indent="-342900" algn="l">
                        <a:spcBef>
                          <a:spcPts val="0"/>
                        </a:spcBef>
                        <a:spcAft>
                          <a:spcPts val="0"/>
                        </a:spcAft>
                        <a:buFont typeface="Symbol" panose="05050102010706020507" pitchFamily="18" charset="2"/>
                        <a:buChar char=""/>
                      </a:pPr>
                      <a:r>
                        <a:rPr lang="en-AU" sz="1000" dirty="0">
                          <a:effectLst/>
                        </a:rPr>
                        <a:t>Health impacts resulting from </a:t>
                      </a:r>
                      <a:r>
                        <a:rPr lang="en-AU" sz="1000" b="1" dirty="0">
                          <a:effectLst/>
                        </a:rPr>
                        <a:t>unsafe use or non-use of sanitation systems </a:t>
                      </a:r>
                      <a:r>
                        <a:rPr lang="en-AU" sz="1000" dirty="0">
                          <a:effectLst/>
                        </a:rPr>
                        <a:t>(e.g. physical or mental health conditions)</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46651" marR="46651" marT="0" marB="0"/>
                </a:tc>
                <a:extLst>
                  <a:ext uri="{0D108BD9-81ED-4DB2-BD59-A6C34878D82A}">
                    <a16:rowId xmlns:a16="http://schemas.microsoft.com/office/drawing/2014/main" val="3079766195"/>
                  </a:ext>
                </a:extLst>
              </a:tr>
            </a:tbl>
          </a:graphicData>
        </a:graphic>
      </p:graphicFrame>
      <p:sp>
        <p:nvSpPr>
          <p:cNvPr id="7" name="TextBox 6">
            <a:extLst>
              <a:ext uri="{FF2B5EF4-FFF2-40B4-BE49-F238E27FC236}">
                <a16:creationId xmlns:a16="http://schemas.microsoft.com/office/drawing/2014/main" id="{10549A88-7C82-4F93-B447-00FECAD1D268}"/>
              </a:ext>
            </a:extLst>
          </p:cNvPr>
          <p:cNvSpPr txBox="1"/>
          <p:nvPr/>
        </p:nvSpPr>
        <p:spPr>
          <a:xfrm>
            <a:off x="1492832" y="4773596"/>
            <a:ext cx="7211730" cy="343427"/>
          </a:xfrm>
          <a:prstGeom prst="rect">
            <a:avLst/>
          </a:prstGeom>
          <a:noFill/>
        </p:spPr>
        <p:txBody>
          <a:bodyPr wrap="square" rtlCol="0">
            <a:spAutoFit/>
          </a:bodyPr>
          <a:lstStyle/>
          <a:p>
            <a:pPr defTabSz="621975" eaLnBrk="1" hangingPunct="1">
              <a:defRPr/>
            </a:pPr>
            <a:r>
              <a:rPr lang="en-US" sz="816" dirty="0">
                <a:solidFill>
                  <a:srgbClr val="000066"/>
                </a:solidFill>
                <a:latin typeface="Arial" charset="0"/>
                <a:cs typeface="Arial" charset="0"/>
              </a:rPr>
              <a:t>Source: WHO, 2019. Discussion paper on sanitation, climate change and health. </a:t>
            </a:r>
            <a:r>
              <a:rPr lang="en-US" sz="816" dirty="0">
                <a:solidFill>
                  <a:srgbClr val="000066"/>
                </a:solidFill>
                <a:latin typeface="Arial" charset="0"/>
                <a:cs typeface="Arial" charset="0"/>
                <a:hlinkClick r:id="rId2"/>
              </a:rPr>
              <a:t>https://www.who.int/water_sanitation_health/sanitation-waste/sanitation/sanitation-and-climate-change20190813.pdf?ua=1</a:t>
            </a:r>
            <a:r>
              <a:rPr lang="en-US" sz="816" dirty="0">
                <a:solidFill>
                  <a:srgbClr val="000066"/>
                </a:solidFill>
                <a:latin typeface="Arial" charset="0"/>
                <a:cs typeface="Arial" charset="0"/>
              </a:rPr>
              <a:t> </a:t>
            </a:r>
            <a:endParaRPr lang="en-GB" sz="816" dirty="0">
              <a:solidFill>
                <a:srgbClr val="000066"/>
              </a:solidFill>
              <a:latin typeface="Arial" charset="0"/>
              <a:cs typeface="Arial" charset="0"/>
            </a:endParaRPr>
          </a:p>
        </p:txBody>
      </p:sp>
    </p:spTree>
    <p:extLst>
      <p:ext uri="{BB962C8B-B14F-4D97-AF65-F5344CB8AC3E}">
        <p14:creationId xmlns:p14="http://schemas.microsoft.com/office/powerpoint/2010/main" val="3432894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4E691-66A2-4476-8D5B-E54C874E6A3D}"/>
              </a:ext>
            </a:extLst>
          </p:cNvPr>
          <p:cNvSpPr>
            <a:spLocks noGrp="1"/>
          </p:cNvSpPr>
          <p:nvPr>
            <p:ph type="title"/>
          </p:nvPr>
        </p:nvSpPr>
        <p:spPr>
          <a:xfrm>
            <a:off x="186670" y="60605"/>
            <a:ext cx="8229600" cy="857250"/>
          </a:xfrm>
        </p:spPr>
        <p:txBody>
          <a:bodyPr/>
          <a:lstStyle/>
          <a:p>
            <a:r>
              <a:rPr lang="en-US" dirty="0">
                <a:solidFill>
                  <a:schemeClr val="tx2"/>
                </a:solidFill>
              </a:rPr>
              <a:t>Climat</a:t>
            </a:r>
            <a:r>
              <a:rPr lang="en-US" dirty="0"/>
              <a:t>e change </a:t>
            </a:r>
            <a:r>
              <a:rPr lang="en-US" dirty="0">
                <a:solidFill>
                  <a:schemeClr val="tx2"/>
                </a:solidFill>
              </a:rPr>
              <a:t>– related definitions</a:t>
            </a:r>
            <a:br>
              <a:rPr lang="en-US" dirty="0">
                <a:solidFill>
                  <a:schemeClr val="tx2"/>
                </a:solidFill>
              </a:rPr>
            </a:br>
            <a:endParaRPr lang="en-US" dirty="0">
              <a:solidFill>
                <a:schemeClr val="tx2"/>
              </a:solidFill>
            </a:endParaRPr>
          </a:p>
        </p:txBody>
      </p:sp>
      <p:sp>
        <p:nvSpPr>
          <p:cNvPr id="8" name="Rectangle 2">
            <a:extLst>
              <a:ext uri="{FF2B5EF4-FFF2-40B4-BE49-F238E27FC236}">
                <a16:creationId xmlns:a16="http://schemas.microsoft.com/office/drawing/2014/main" id="{5F6EFDC0-9BFB-4F0C-8BC7-AF8B7E49BF8A}"/>
              </a:ext>
            </a:extLst>
          </p:cNvPr>
          <p:cNvSpPr txBox="1">
            <a:spLocks/>
          </p:cNvSpPr>
          <p:nvPr/>
        </p:nvSpPr>
        <p:spPr>
          <a:xfrm>
            <a:off x="186670" y="685506"/>
            <a:ext cx="5247972" cy="4167457"/>
          </a:xfrm>
          <a:prstGeom prst="rect">
            <a:avLst/>
          </a:prstGeom>
        </p:spPr>
        <p:txBody>
          <a:bodyPr/>
          <a:lstStyle>
            <a:lvl1pPr marL="0" indent="0" algn="l" defTabSz="705116" rtl="0" eaLnBrk="1" latinLnBrk="0" hangingPunct="1">
              <a:lnSpc>
                <a:spcPct val="110000"/>
              </a:lnSpc>
              <a:spcBef>
                <a:spcPts val="776"/>
              </a:spcBef>
              <a:spcAft>
                <a:spcPts val="465"/>
              </a:spcAft>
              <a:buClr>
                <a:schemeClr val="tx1"/>
              </a:buClr>
              <a:buSzPct val="80000"/>
              <a:buFontTx/>
              <a:buNone/>
              <a:defRPr sz="1088" b="0" kern="1200">
                <a:solidFill>
                  <a:srgbClr val="09164D"/>
                </a:solidFill>
                <a:latin typeface="+mn-lt"/>
                <a:ea typeface="+mn-ea"/>
                <a:cs typeface="Times New Roman" panose="02020603050405020304" pitchFamily="18" charset="0"/>
              </a:defRPr>
            </a:lvl1pPr>
            <a:lvl2pPr marL="277872" indent="-138332"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2pPr>
            <a:lvl3pPr marL="637789" indent="-2203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3pPr>
            <a:lvl4pPr marL="909555" indent="-2203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4pPr>
            <a:lvl5pPr marL="1246201" indent="-2766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5pPr>
            <a:lvl6pPr marL="1590195" indent="-276656" algn="l" defTabSz="705116" rtl="0" eaLnBrk="1" latinLnBrk="0" hangingPunct="1">
              <a:lnSpc>
                <a:spcPct val="90000"/>
              </a:lnSpc>
              <a:spcBef>
                <a:spcPts val="388"/>
              </a:spcBef>
              <a:buFont typeface="Arial" panose="020B0604020202020204" pitchFamily="34" charset="0"/>
              <a:buChar char="•"/>
              <a:defRPr sz="1088" kern="1200">
                <a:solidFill>
                  <a:srgbClr val="09164D"/>
                </a:solidFill>
                <a:latin typeface="+mn-lt"/>
                <a:ea typeface="+mn-ea"/>
                <a:cs typeface="+mn-cs"/>
              </a:defRPr>
            </a:lvl6pPr>
            <a:lvl7pPr marL="2291635"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7pPr>
            <a:lvl8pPr marL="2644192"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8pPr>
            <a:lvl9pPr marL="2996755"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9pPr>
          </a:lstStyle>
          <a:p>
            <a:pPr fontAlgn="auto">
              <a:buClrTx/>
            </a:pPr>
            <a:r>
              <a:rPr lang="en-GB" sz="1250" b="1" u="sng" dirty="0">
                <a:solidFill>
                  <a:schemeClr val="tx1"/>
                </a:solidFill>
              </a:rPr>
              <a:t>Weather</a:t>
            </a:r>
            <a:r>
              <a:rPr lang="en-GB" sz="1250" b="1" dirty="0">
                <a:solidFill>
                  <a:schemeClr val="tx1"/>
                </a:solidFill>
              </a:rPr>
              <a:t>: </a:t>
            </a:r>
            <a:r>
              <a:rPr lang="en-US" sz="1250" dirty="0">
                <a:solidFill>
                  <a:schemeClr val="tx1"/>
                </a:solidFill>
              </a:rPr>
              <a:t>atmospheric condition at any given time or place (measured in terms of temperature, precipitation…).</a:t>
            </a:r>
          </a:p>
          <a:p>
            <a:pPr fontAlgn="auto">
              <a:buClrTx/>
            </a:pPr>
            <a:r>
              <a:rPr lang="en-US" sz="1250" b="1" u="sng" dirty="0">
                <a:solidFill>
                  <a:schemeClr val="tx1"/>
                </a:solidFill>
              </a:rPr>
              <a:t>Climate</a:t>
            </a:r>
            <a:r>
              <a:rPr lang="en-US" sz="1250" dirty="0">
                <a:solidFill>
                  <a:schemeClr val="tx1"/>
                </a:solidFill>
              </a:rPr>
              <a:t>: usually defined as the “average weather” over a period of time (usually 30 years).</a:t>
            </a:r>
          </a:p>
          <a:p>
            <a:pPr fontAlgn="auto">
              <a:buClrTx/>
            </a:pPr>
            <a:r>
              <a:rPr lang="en-US" sz="1250" b="1" u="sng" dirty="0">
                <a:solidFill>
                  <a:schemeClr val="tx1"/>
                </a:solidFill>
              </a:rPr>
              <a:t>Climate Hazard</a:t>
            </a:r>
            <a:r>
              <a:rPr lang="en-US" sz="1250" dirty="0">
                <a:solidFill>
                  <a:schemeClr val="tx1"/>
                </a:solidFill>
              </a:rPr>
              <a:t>: event with potential to cause harm (e.g. drought, storm) or long-term change in climatic variables (e.g. temperature, precipitation).</a:t>
            </a:r>
          </a:p>
          <a:p>
            <a:pPr fontAlgn="auto">
              <a:buClrTx/>
            </a:pPr>
            <a:r>
              <a:rPr lang="en-US" sz="1250" b="1" u="sng" dirty="0">
                <a:solidFill>
                  <a:schemeClr val="tx1"/>
                </a:solidFill>
              </a:rPr>
              <a:t>Exposure: </a:t>
            </a:r>
            <a:r>
              <a:rPr lang="en-US" sz="1250" dirty="0">
                <a:solidFill>
                  <a:schemeClr val="tx1"/>
                </a:solidFill>
              </a:rPr>
              <a:t>people, property or other elements in places or settings that could be adversely affected by hazards and that are thereby subject to potential losses. </a:t>
            </a:r>
          </a:p>
          <a:p>
            <a:pPr fontAlgn="auto">
              <a:buClrTx/>
            </a:pPr>
            <a:r>
              <a:rPr lang="en-US" sz="1250" b="1" u="sng" dirty="0">
                <a:solidFill>
                  <a:schemeClr val="tx1"/>
                </a:solidFill>
              </a:rPr>
              <a:t>Vulnerability</a:t>
            </a:r>
            <a:r>
              <a:rPr lang="en-US" sz="1250" dirty="0">
                <a:solidFill>
                  <a:schemeClr val="tx1"/>
                </a:solidFill>
              </a:rPr>
              <a:t>: degree to which a system is susceptible to harm due to exposure to a perturbation or stress and the ability to cope, recover, or fundamentally adapt.</a:t>
            </a:r>
          </a:p>
          <a:p>
            <a:pPr fontAlgn="auto">
              <a:buClrTx/>
            </a:pPr>
            <a:r>
              <a:rPr lang="en-US" sz="1250" b="1" u="sng" dirty="0">
                <a:solidFill>
                  <a:schemeClr val="tx1"/>
                </a:solidFill>
              </a:rPr>
              <a:t>Risk</a:t>
            </a:r>
            <a:r>
              <a:rPr lang="en-US" sz="1250" b="1" dirty="0">
                <a:solidFill>
                  <a:schemeClr val="tx1"/>
                </a:solidFill>
              </a:rPr>
              <a:t>: </a:t>
            </a:r>
            <a:r>
              <a:rPr lang="en-US" sz="1250" dirty="0">
                <a:solidFill>
                  <a:schemeClr val="tx1"/>
                </a:solidFill>
              </a:rPr>
              <a:t>is the result of the interaction of physically defined hazards with the properties of the exposed systems (e.g. social vulnerability). Risk = (Hazard) x (Exposure) x (Vulnerability).</a:t>
            </a:r>
          </a:p>
        </p:txBody>
      </p:sp>
      <p:pic>
        <p:nvPicPr>
          <p:cNvPr id="10" name="Picture 9">
            <a:extLst>
              <a:ext uri="{FF2B5EF4-FFF2-40B4-BE49-F238E27FC236}">
                <a16:creationId xmlns:a16="http://schemas.microsoft.com/office/drawing/2014/main" id="{90B6417B-3A92-47D6-88E1-6974B68A91C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77541" y="772669"/>
            <a:ext cx="3177429" cy="2081123"/>
          </a:xfrm>
          <a:prstGeom prst="rect">
            <a:avLst/>
          </a:prstGeom>
        </p:spPr>
      </p:pic>
      <p:pic>
        <p:nvPicPr>
          <p:cNvPr id="11" name="Picture 10">
            <a:extLst>
              <a:ext uri="{FF2B5EF4-FFF2-40B4-BE49-F238E27FC236}">
                <a16:creationId xmlns:a16="http://schemas.microsoft.com/office/drawing/2014/main" id="{F644C841-2ECE-452B-BB11-5B0DC145383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77541" y="3010620"/>
            <a:ext cx="3177429" cy="1854678"/>
          </a:xfrm>
          <a:prstGeom prst="rect">
            <a:avLst/>
          </a:prstGeom>
        </p:spPr>
      </p:pic>
    </p:spTree>
    <p:extLst>
      <p:ext uri="{BB962C8B-B14F-4D97-AF65-F5344CB8AC3E}">
        <p14:creationId xmlns:p14="http://schemas.microsoft.com/office/powerpoint/2010/main" val="3217711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45D6-9A1E-4A3C-9509-33188BD5DCF6}"/>
              </a:ext>
            </a:extLst>
          </p:cNvPr>
          <p:cNvSpPr>
            <a:spLocks noGrp="1"/>
          </p:cNvSpPr>
          <p:nvPr>
            <p:ph type="title"/>
          </p:nvPr>
        </p:nvSpPr>
        <p:spPr>
          <a:xfrm>
            <a:off x="1221324" y="177970"/>
            <a:ext cx="7922676" cy="343427"/>
          </a:xfrm>
        </p:spPr>
        <p:txBody>
          <a:bodyPr/>
          <a:lstStyle/>
          <a:p>
            <a:r>
              <a:rPr lang="en-US" dirty="0"/>
              <a:t>Consider climate resilience of sanitation technologies</a:t>
            </a:r>
            <a:endParaRPr lang="en-GB" dirty="0"/>
          </a:p>
        </p:txBody>
      </p:sp>
      <p:sp>
        <p:nvSpPr>
          <p:cNvPr id="5" name="TextBox 4">
            <a:extLst>
              <a:ext uri="{FF2B5EF4-FFF2-40B4-BE49-F238E27FC236}">
                <a16:creationId xmlns:a16="http://schemas.microsoft.com/office/drawing/2014/main" id="{7690F62A-1A1D-4209-9F44-F51186CF5139}"/>
              </a:ext>
            </a:extLst>
          </p:cNvPr>
          <p:cNvSpPr txBox="1"/>
          <p:nvPr/>
        </p:nvSpPr>
        <p:spPr>
          <a:xfrm>
            <a:off x="1447704" y="4543377"/>
            <a:ext cx="6440703" cy="343427"/>
          </a:xfrm>
          <a:prstGeom prst="rect">
            <a:avLst/>
          </a:prstGeom>
          <a:noFill/>
        </p:spPr>
        <p:txBody>
          <a:bodyPr wrap="square" rtlCol="0">
            <a:spAutoFit/>
          </a:bodyPr>
          <a:lstStyle/>
          <a:p>
            <a:pPr defTabSz="621975" eaLnBrk="1" hangingPunct="1">
              <a:defRPr/>
            </a:pPr>
            <a:r>
              <a:rPr lang="en-US" sz="816" dirty="0">
                <a:solidFill>
                  <a:srgbClr val="000066"/>
                </a:solidFill>
                <a:latin typeface="Arial" charset="0"/>
                <a:cs typeface="Arial" charset="0"/>
              </a:rPr>
              <a:t>Source: WHO, 2019. Discussion paper on sanitation, climate change and health.</a:t>
            </a:r>
          </a:p>
          <a:p>
            <a:pPr defTabSz="621975" eaLnBrk="1" hangingPunct="1">
              <a:defRPr/>
            </a:pPr>
            <a:r>
              <a:rPr lang="en-US" sz="816" dirty="0">
                <a:solidFill>
                  <a:srgbClr val="000066"/>
                </a:solidFill>
                <a:latin typeface="Arial" charset="0"/>
                <a:cs typeface="Arial" charset="0"/>
              </a:rPr>
              <a:t> </a:t>
            </a:r>
            <a:r>
              <a:rPr lang="en-US" sz="816" dirty="0">
                <a:solidFill>
                  <a:srgbClr val="000066"/>
                </a:solidFill>
                <a:latin typeface="Arial" charset="0"/>
                <a:cs typeface="Arial" charset="0"/>
                <a:hlinkClick r:id="rId3"/>
              </a:rPr>
              <a:t>https://www.who.int/water_sanitation_health/sanitation-waste/sanitation/sanitation-and-climate-change20190813.pdf?ua=1</a:t>
            </a:r>
            <a:r>
              <a:rPr lang="en-US" sz="816" dirty="0">
                <a:solidFill>
                  <a:srgbClr val="000066"/>
                </a:solidFill>
                <a:latin typeface="Arial" charset="0"/>
                <a:cs typeface="Arial" charset="0"/>
              </a:rPr>
              <a:t> </a:t>
            </a:r>
            <a:endParaRPr lang="en-GB" sz="816" dirty="0">
              <a:solidFill>
                <a:srgbClr val="000066"/>
              </a:solidFill>
              <a:latin typeface="Arial" charset="0"/>
              <a:cs typeface="Arial" charset="0"/>
            </a:endParaRPr>
          </a:p>
        </p:txBody>
      </p:sp>
      <p:graphicFrame>
        <p:nvGraphicFramePr>
          <p:cNvPr id="4" name="Table 3">
            <a:extLst>
              <a:ext uri="{FF2B5EF4-FFF2-40B4-BE49-F238E27FC236}">
                <a16:creationId xmlns:a16="http://schemas.microsoft.com/office/drawing/2014/main" id="{F271C232-B896-43A3-A3AF-7C4EE5E13562}"/>
              </a:ext>
            </a:extLst>
          </p:cNvPr>
          <p:cNvGraphicFramePr>
            <a:graphicFrameLocks noGrp="1"/>
          </p:cNvGraphicFramePr>
          <p:nvPr>
            <p:extLst>
              <p:ext uri="{D42A27DB-BD31-4B8C-83A1-F6EECF244321}">
                <p14:modId xmlns:p14="http://schemas.microsoft.com/office/powerpoint/2010/main" val="898818691"/>
              </p:ext>
            </p:extLst>
          </p:nvPr>
        </p:nvGraphicFramePr>
        <p:xfrm>
          <a:off x="209379" y="1382457"/>
          <a:ext cx="2779482" cy="2629985"/>
        </p:xfrm>
        <a:graphic>
          <a:graphicData uri="http://schemas.openxmlformats.org/drawingml/2006/table">
            <a:tbl>
              <a:tblPr firstRow="1" firstCol="1" bandRow="1">
                <a:tableStyleId>{5C22544A-7EE6-4342-B048-85BDC9FD1C3A}</a:tableStyleId>
              </a:tblPr>
              <a:tblGrid>
                <a:gridCol w="1150216">
                  <a:extLst>
                    <a:ext uri="{9D8B030D-6E8A-4147-A177-3AD203B41FA5}">
                      <a16:colId xmlns:a16="http://schemas.microsoft.com/office/drawing/2014/main" val="141502230"/>
                    </a:ext>
                  </a:extLst>
                </a:gridCol>
                <a:gridCol w="1629266">
                  <a:extLst>
                    <a:ext uri="{9D8B030D-6E8A-4147-A177-3AD203B41FA5}">
                      <a16:colId xmlns:a16="http://schemas.microsoft.com/office/drawing/2014/main" val="3785456658"/>
                    </a:ext>
                  </a:extLst>
                </a:gridCol>
              </a:tblGrid>
              <a:tr h="458654">
                <a:tc>
                  <a:txBody>
                    <a:bodyPr/>
                    <a:lstStyle/>
                    <a:p>
                      <a:pPr marL="0" marR="0" algn="l">
                        <a:spcBef>
                          <a:spcPts val="0"/>
                        </a:spcBef>
                        <a:spcAft>
                          <a:spcPts val="0"/>
                        </a:spcAft>
                      </a:pPr>
                      <a:r>
                        <a:rPr lang="en-AU" sz="1100" b="1" dirty="0">
                          <a:effectLst/>
                          <a:latin typeface="+mn-lt"/>
                        </a:rPr>
                        <a:t>Resilience</a:t>
                      </a:r>
                      <a:endParaRPr lang="en-US" sz="1100" b="1" dirty="0">
                        <a:effectLst/>
                        <a:latin typeface="+mn-lt"/>
                        <a:ea typeface="Calibri" panose="020F0502020204030204" pitchFamily="34" charset="0"/>
                        <a:cs typeface="Arial" panose="020B0604020202020204" pitchFamily="34" charset="0"/>
                      </a:endParaRPr>
                    </a:p>
                  </a:txBody>
                  <a:tcPr marL="46651" marR="46651" marT="0" marB="0"/>
                </a:tc>
                <a:tc>
                  <a:txBody>
                    <a:bodyPr/>
                    <a:lstStyle/>
                    <a:p>
                      <a:pPr marL="0" marR="0" algn="l">
                        <a:spcBef>
                          <a:spcPts val="0"/>
                        </a:spcBef>
                        <a:spcAft>
                          <a:spcPts val="0"/>
                        </a:spcAft>
                      </a:pPr>
                      <a:r>
                        <a:rPr lang="en-AU" sz="1100" b="1" dirty="0">
                          <a:effectLst/>
                          <a:latin typeface="+mn-lt"/>
                        </a:rPr>
                        <a:t>Sanitation types</a:t>
                      </a:r>
                      <a:endParaRPr lang="en-US" sz="1100" b="1" dirty="0">
                        <a:effectLst/>
                        <a:latin typeface="+mn-lt"/>
                        <a:ea typeface="Calibri" panose="020F0502020204030204" pitchFamily="34" charset="0"/>
                        <a:cs typeface="Arial" panose="020B0604020202020204" pitchFamily="34" charset="0"/>
                      </a:endParaRPr>
                    </a:p>
                  </a:txBody>
                  <a:tcPr marL="46651" marR="46651" marT="0" marB="0"/>
                </a:tc>
                <a:extLst>
                  <a:ext uri="{0D108BD9-81ED-4DB2-BD59-A6C34878D82A}">
                    <a16:rowId xmlns:a16="http://schemas.microsoft.com/office/drawing/2014/main" val="2988188347"/>
                  </a:ext>
                </a:extLst>
              </a:tr>
              <a:tr h="822231">
                <a:tc>
                  <a:txBody>
                    <a:bodyPr/>
                    <a:lstStyle/>
                    <a:p>
                      <a:pPr marL="0" marR="0" algn="l">
                        <a:spcBef>
                          <a:spcPts val="0"/>
                        </a:spcBef>
                        <a:spcAft>
                          <a:spcPts val="0"/>
                        </a:spcAft>
                      </a:pPr>
                      <a:r>
                        <a:rPr lang="en-US" sz="1100" b="0" dirty="0">
                          <a:effectLst/>
                          <a:latin typeface="+mn-lt"/>
                          <a:ea typeface="Calibri" panose="020F0502020204030204" pitchFamily="34" charset="0"/>
                          <a:cs typeface="Arial" panose="020B0604020202020204" pitchFamily="34" charset="0"/>
                        </a:rPr>
                        <a:t>More resilient</a:t>
                      </a:r>
                    </a:p>
                  </a:txBody>
                  <a:tcPr marL="46651" marR="46651" marT="0" marB="0"/>
                </a:tc>
                <a:tc>
                  <a:txBody>
                    <a:bodyPr/>
                    <a:lstStyle/>
                    <a:p>
                      <a:pPr marL="342900" marR="0" lvl="0" indent="-342900" algn="l">
                        <a:spcBef>
                          <a:spcPts val="0"/>
                        </a:spcBef>
                        <a:spcAft>
                          <a:spcPts val="0"/>
                        </a:spcAft>
                        <a:buFont typeface="Symbol" panose="05050102010706020507" pitchFamily="18" charset="2"/>
                        <a:buChar char=""/>
                      </a:pPr>
                      <a:r>
                        <a:rPr lang="en-US" sz="1100" b="0" dirty="0">
                          <a:effectLst/>
                          <a:latin typeface="+mn-lt"/>
                          <a:ea typeface="Calibri" panose="020F0502020204030204" pitchFamily="34" charset="0"/>
                          <a:cs typeface="Arial" panose="020B0604020202020204" pitchFamily="34" charset="0"/>
                        </a:rPr>
                        <a:t>Pit toilets</a:t>
                      </a:r>
                    </a:p>
                    <a:p>
                      <a:pPr marL="342900" marR="0" lvl="0" indent="-342900" algn="l">
                        <a:spcBef>
                          <a:spcPts val="0"/>
                        </a:spcBef>
                        <a:spcAft>
                          <a:spcPts val="0"/>
                        </a:spcAft>
                        <a:buFont typeface="Symbol" panose="05050102010706020507" pitchFamily="18" charset="2"/>
                        <a:buChar char=""/>
                      </a:pPr>
                      <a:r>
                        <a:rPr lang="en-US" sz="1100" b="0" dirty="0">
                          <a:effectLst/>
                          <a:latin typeface="+mn-lt"/>
                          <a:ea typeface="Calibri" panose="020F0502020204030204" pitchFamily="34" charset="0"/>
                          <a:cs typeface="Arial" panose="020B0604020202020204" pitchFamily="34" charset="0"/>
                        </a:rPr>
                        <a:t>Low flush on-site systems</a:t>
                      </a:r>
                    </a:p>
                  </a:txBody>
                  <a:tcPr marL="46651" marR="46651" marT="0" marB="0"/>
                </a:tc>
                <a:extLst>
                  <a:ext uri="{0D108BD9-81ED-4DB2-BD59-A6C34878D82A}">
                    <a16:rowId xmlns:a16="http://schemas.microsoft.com/office/drawing/2014/main" val="2213726109"/>
                  </a:ext>
                </a:extLst>
              </a:tr>
              <a:tr h="1349100">
                <a:tc>
                  <a:txBody>
                    <a:bodyPr/>
                    <a:lstStyle/>
                    <a:p>
                      <a:pPr marL="0" marR="0" algn="l">
                        <a:spcBef>
                          <a:spcPts val="0"/>
                        </a:spcBef>
                        <a:spcAft>
                          <a:spcPts val="0"/>
                        </a:spcAft>
                      </a:pPr>
                      <a:r>
                        <a:rPr lang="en-US" sz="1100" b="0" dirty="0">
                          <a:effectLst/>
                          <a:latin typeface="+mn-lt"/>
                        </a:rPr>
                        <a:t>Less resilient</a:t>
                      </a:r>
                      <a:endParaRPr lang="en-US" sz="1100" b="0" dirty="0">
                        <a:effectLst/>
                        <a:latin typeface="+mn-lt"/>
                        <a:ea typeface="Calibri" panose="020F0502020204030204" pitchFamily="34" charset="0"/>
                        <a:cs typeface="Arial" panose="020B0604020202020204" pitchFamily="34" charset="0"/>
                      </a:endParaRPr>
                    </a:p>
                  </a:txBody>
                  <a:tcPr marL="46651" marR="46651" marT="0" marB="0"/>
                </a:tc>
                <a:tc>
                  <a:txBody>
                    <a:bodyPr/>
                    <a:lstStyle/>
                    <a:p>
                      <a:pPr marL="342900" marR="0" lvl="0" indent="-342900" algn="l">
                        <a:spcBef>
                          <a:spcPts val="0"/>
                        </a:spcBef>
                        <a:spcAft>
                          <a:spcPts val="0"/>
                        </a:spcAft>
                        <a:buFont typeface="Symbol" panose="05050102010706020507" pitchFamily="18" charset="2"/>
                        <a:buChar char=""/>
                      </a:pPr>
                      <a:r>
                        <a:rPr lang="en-US" sz="1100" b="0" dirty="0">
                          <a:effectLst/>
                          <a:latin typeface="+mn-lt"/>
                        </a:rPr>
                        <a:t>High volume onsite systems </a:t>
                      </a:r>
                    </a:p>
                    <a:p>
                      <a:pPr marL="342900" marR="0" lvl="0" indent="-342900" algn="l">
                        <a:spcBef>
                          <a:spcPts val="0"/>
                        </a:spcBef>
                        <a:spcAft>
                          <a:spcPts val="0"/>
                        </a:spcAft>
                        <a:buFont typeface="Symbol" panose="05050102010706020507" pitchFamily="18" charset="2"/>
                        <a:buChar char=""/>
                      </a:pPr>
                      <a:r>
                        <a:rPr lang="en-US" sz="1100" b="0" dirty="0">
                          <a:effectLst/>
                          <a:latin typeface="+mn-lt"/>
                          <a:ea typeface="Calibri" panose="020F0502020204030204" pitchFamily="34" charset="0"/>
                          <a:cs typeface="Arial" panose="020B0604020202020204" pitchFamily="34" charset="0"/>
                        </a:rPr>
                        <a:t>Conventional sewerage</a:t>
                      </a:r>
                    </a:p>
                    <a:p>
                      <a:pPr marL="342900" marR="0" lvl="0" indent="-342900" algn="l">
                        <a:spcBef>
                          <a:spcPts val="0"/>
                        </a:spcBef>
                        <a:spcAft>
                          <a:spcPts val="0"/>
                        </a:spcAft>
                        <a:buFont typeface="Symbol" panose="05050102010706020507" pitchFamily="18" charset="2"/>
                        <a:buChar char=""/>
                      </a:pPr>
                      <a:r>
                        <a:rPr lang="en-US" sz="1100" b="0" dirty="0">
                          <a:effectLst/>
                          <a:latin typeface="+mn-lt"/>
                          <a:ea typeface="Calibri" panose="020F0502020204030204" pitchFamily="34" charset="0"/>
                          <a:cs typeface="Arial" panose="020B0604020202020204" pitchFamily="34" charset="0"/>
                        </a:rPr>
                        <a:t>Modified sewerage</a:t>
                      </a:r>
                    </a:p>
                  </a:txBody>
                  <a:tcPr marL="46651" marR="46651" marT="0" marB="0"/>
                </a:tc>
                <a:extLst>
                  <a:ext uri="{0D108BD9-81ED-4DB2-BD59-A6C34878D82A}">
                    <a16:rowId xmlns:a16="http://schemas.microsoft.com/office/drawing/2014/main" val="47124802"/>
                  </a:ext>
                </a:extLst>
              </a:tr>
            </a:tbl>
          </a:graphicData>
        </a:graphic>
      </p:graphicFrame>
      <p:pic>
        <p:nvPicPr>
          <p:cNvPr id="6" name="Picture 5">
            <a:extLst>
              <a:ext uri="{FF2B5EF4-FFF2-40B4-BE49-F238E27FC236}">
                <a16:creationId xmlns:a16="http://schemas.microsoft.com/office/drawing/2014/main" id="{C52793DE-D83D-4845-840A-97324891CBE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84617" y="972439"/>
            <a:ext cx="5741047" cy="3450019"/>
          </a:xfrm>
          <a:prstGeom prst="rect">
            <a:avLst/>
          </a:prstGeom>
        </p:spPr>
      </p:pic>
    </p:spTree>
    <p:extLst>
      <p:ext uri="{BB962C8B-B14F-4D97-AF65-F5344CB8AC3E}">
        <p14:creationId xmlns:p14="http://schemas.microsoft.com/office/powerpoint/2010/main" val="13404574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45D6-9A1E-4A3C-9509-33188BD5DCF6}"/>
              </a:ext>
            </a:extLst>
          </p:cNvPr>
          <p:cNvSpPr>
            <a:spLocks noGrp="1"/>
          </p:cNvSpPr>
          <p:nvPr>
            <p:ph type="title"/>
          </p:nvPr>
        </p:nvSpPr>
        <p:spPr>
          <a:xfrm>
            <a:off x="1292411" y="-1"/>
            <a:ext cx="8356556" cy="600501"/>
          </a:xfrm>
        </p:spPr>
        <p:txBody>
          <a:bodyPr/>
          <a:lstStyle/>
          <a:p>
            <a:r>
              <a:rPr lang="en-US" dirty="0"/>
              <a:t>Adapting </a:t>
            </a:r>
            <a:r>
              <a:rPr lang="en-US" sz="1905" dirty="0"/>
              <a:t>sanitation</a:t>
            </a:r>
            <a:r>
              <a:rPr lang="en-US" dirty="0"/>
              <a:t> in </a:t>
            </a:r>
            <a:r>
              <a:rPr lang="en-US" dirty="0" err="1"/>
              <a:t>HCFs</a:t>
            </a:r>
            <a:r>
              <a:rPr lang="en-US" dirty="0"/>
              <a:t> to drought conditions </a:t>
            </a:r>
            <a:endParaRPr lang="en-GB" dirty="0"/>
          </a:p>
        </p:txBody>
      </p:sp>
      <p:graphicFrame>
        <p:nvGraphicFramePr>
          <p:cNvPr id="7" name="Table 6">
            <a:extLst>
              <a:ext uri="{FF2B5EF4-FFF2-40B4-BE49-F238E27FC236}">
                <a16:creationId xmlns:a16="http://schemas.microsoft.com/office/drawing/2014/main" id="{F1C944B2-3BC7-498F-9A61-A1EE7677C1A6}"/>
              </a:ext>
            </a:extLst>
          </p:cNvPr>
          <p:cNvGraphicFramePr>
            <a:graphicFrameLocks noGrp="1"/>
          </p:cNvGraphicFramePr>
          <p:nvPr>
            <p:extLst>
              <p:ext uri="{D42A27DB-BD31-4B8C-83A1-F6EECF244321}">
                <p14:modId xmlns:p14="http://schemas.microsoft.com/office/powerpoint/2010/main" val="2477525339"/>
              </p:ext>
            </p:extLst>
          </p:nvPr>
        </p:nvGraphicFramePr>
        <p:xfrm>
          <a:off x="491319" y="861934"/>
          <a:ext cx="8356556" cy="4051979"/>
        </p:xfrm>
        <a:graphic>
          <a:graphicData uri="http://schemas.openxmlformats.org/drawingml/2006/table">
            <a:tbl>
              <a:tblPr firstRow="1" firstCol="1" bandRow="1"/>
              <a:tblGrid>
                <a:gridCol w="2672280">
                  <a:extLst>
                    <a:ext uri="{9D8B030D-6E8A-4147-A177-3AD203B41FA5}">
                      <a16:colId xmlns:a16="http://schemas.microsoft.com/office/drawing/2014/main" val="2829481972"/>
                    </a:ext>
                  </a:extLst>
                </a:gridCol>
                <a:gridCol w="1457341">
                  <a:extLst>
                    <a:ext uri="{9D8B030D-6E8A-4147-A177-3AD203B41FA5}">
                      <a16:colId xmlns:a16="http://schemas.microsoft.com/office/drawing/2014/main" val="1220556362"/>
                    </a:ext>
                  </a:extLst>
                </a:gridCol>
                <a:gridCol w="1531909">
                  <a:extLst>
                    <a:ext uri="{9D8B030D-6E8A-4147-A177-3AD203B41FA5}">
                      <a16:colId xmlns:a16="http://schemas.microsoft.com/office/drawing/2014/main" val="949347569"/>
                    </a:ext>
                  </a:extLst>
                </a:gridCol>
                <a:gridCol w="2695026">
                  <a:extLst>
                    <a:ext uri="{9D8B030D-6E8A-4147-A177-3AD203B41FA5}">
                      <a16:colId xmlns:a16="http://schemas.microsoft.com/office/drawing/2014/main" val="3931723979"/>
                    </a:ext>
                  </a:extLst>
                </a:gridCol>
              </a:tblGrid>
              <a:tr h="157145">
                <a:tc gridSpan="4">
                  <a:txBody>
                    <a:bodyPr/>
                    <a:lstStyle/>
                    <a:p>
                      <a:pPr marL="0" marR="0" algn="ctr">
                        <a:lnSpc>
                          <a:spcPct val="107000"/>
                        </a:lnSpc>
                        <a:spcBef>
                          <a:spcPts val="0"/>
                        </a:spcBef>
                        <a:spcAft>
                          <a:spcPts val="0"/>
                        </a:spcAft>
                      </a:pPr>
                      <a:r>
                        <a:rPr lang="en-US" sz="10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IMPROVED LATRINES AND SEPTIC TANKS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25086331"/>
                  </a:ext>
                </a:extLst>
              </a:tr>
              <a:tr h="157145">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Adaptation option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benefits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1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Constrains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Additional comments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3059991404"/>
                  </a:ext>
                </a:extLst>
              </a:tr>
              <a:tr h="650348">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Investigate lower water use approaches for flushing and cleaning</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Less water needed</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Availability and cost of appropriate materials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Construction might need to change to account for slab type, plastic seals instead of water. If no water available then septic tanks are not a good option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237347512"/>
                  </a:ext>
                </a:extLst>
              </a:tr>
              <a:tr h="650348">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Account for changes in soil moisture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Materials less likely to fracture reducing risk of groundwater contamination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Availability and cost of appropriate materials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Regular performance monitoring is needed looking for potential blockages and breaks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140990712"/>
                  </a:ext>
                </a:extLst>
              </a:tr>
              <a:tr h="157145">
                <a:tc gridSpan="4">
                  <a:txBody>
                    <a:bodyPr/>
                    <a:lstStyle/>
                    <a:p>
                      <a:pPr marL="0" marR="0" algn="ctr">
                        <a:lnSpc>
                          <a:spcPct val="107000"/>
                        </a:lnSpc>
                        <a:spcBef>
                          <a:spcPts val="0"/>
                        </a:spcBef>
                        <a:spcAft>
                          <a:spcPts val="0"/>
                        </a:spcAft>
                      </a:pPr>
                      <a:r>
                        <a:rPr lang="en-US" sz="10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SEWERS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01897555"/>
                  </a:ext>
                </a:extLst>
              </a:tr>
              <a:tr h="814750">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Adapt inspection and maintenance to detect blockages and include periodic flushing to avoid blockages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Prevents pipe damage and potential spills of untreated sewage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More operational expenditure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Need to monitor sewer performance for blockages and link to priority repair/rehabilitation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992397784"/>
                  </a:ext>
                </a:extLst>
              </a:tr>
              <a:tr h="814750">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Technical changes to sewer design, layout and construction to cope with low/intermittent flows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Prevent blockages, damages, and spills with less water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Costs and technical feasibility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May include: more inspection chambers and rodding eyes, steeper falls; development of decentralize systems that can be managed independently; inception chambers to remove solids.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239750460"/>
                  </a:ext>
                </a:extLst>
              </a:tr>
              <a:tr h="650348">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Adapt treatment processes to cope with low/intermittent flows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Can safe ward quality of receiving waters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Costs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Appropriate treatment processes might change (e.g. ponds or reed beds become viable in drying environments). Consider diluting flows before treatment.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94473125"/>
                  </a:ext>
                </a:extLst>
              </a:tr>
            </a:tbl>
          </a:graphicData>
        </a:graphic>
      </p:graphicFrame>
    </p:spTree>
    <p:extLst>
      <p:ext uri="{BB962C8B-B14F-4D97-AF65-F5344CB8AC3E}">
        <p14:creationId xmlns:p14="http://schemas.microsoft.com/office/powerpoint/2010/main" val="37812098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45D6-9A1E-4A3C-9509-33188BD5DCF6}"/>
              </a:ext>
            </a:extLst>
          </p:cNvPr>
          <p:cNvSpPr>
            <a:spLocks noGrp="1"/>
          </p:cNvSpPr>
          <p:nvPr>
            <p:ph type="title"/>
          </p:nvPr>
        </p:nvSpPr>
        <p:spPr>
          <a:xfrm>
            <a:off x="1372384" y="146188"/>
            <a:ext cx="6993694" cy="467961"/>
          </a:xfrm>
        </p:spPr>
        <p:txBody>
          <a:bodyPr/>
          <a:lstStyle/>
          <a:p>
            <a:r>
              <a:rPr lang="en-US" sz="1905" dirty="0"/>
              <a:t>Adapting sanitation in </a:t>
            </a:r>
            <a:r>
              <a:rPr lang="en-US" sz="1905" dirty="0" err="1"/>
              <a:t>HCFs</a:t>
            </a:r>
            <a:r>
              <a:rPr lang="en-US" sz="1905" dirty="0"/>
              <a:t> to flooding conditions (I) </a:t>
            </a:r>
            <a:endParaRPr lang="en-GB" sz="1905" dirty="0"/>
          </a:p>
        </p:txBody>
      </p:sp>
      <p:graphicFrame>
        <p:nvGraphicFramePr>
          <p:cNvPr id="3" name="Table 2">
            <a:extLst>
              <a:ext uri="{FF2B5EF4-FFF2-40B4-BE49-F238E27FC236}">
                <a16:creationId xmlns:a16="http://schemas.microsoft.com/office/drawing/2014/main" id="{E49E805D-90CF-4A6B-B055-4388B9006DBE}"/>
              </a:ext>
            </a:extLst>
          </p:cNvPr>
          <p:cNvGraphicFramePr>
            <a:graphicFrameLocks noGrp="1"/>
          </p:cNvGraphicFramePr>
          <p:nvPr>
            <p:extLst>
              <p:ext uri="{D42A27DB-BD31-4B8C-83A1-F6EECF244321}">
                <p14:modId xmlns:p14="http://schemas.microsoft.com/office/powerpoint/2010/main" val="3441065721"/>
              </p:ext>
            </p:extLst>
          </p:nvPr>
        </p:nvGraphicFramePr>
        <p:xfrm>
          <a:off x="423081" y="888593"/>
          <a:ext cx="8270543" cy="3838720"/>
        </p:xfrm>
        <a:graphic>
          <a:graphicData uri="http://schemas.openxmlformats.org/drawingml/2006/table">
            <a:tbl>
              <a:tblPr firstRow="1" firstCol="1" bandRow="1"/>
              <a:tblGrid>
                <a:gridCol w="2673022">
                  <a:extLst>
                    <a:ext uri="{9D8B030D-6E8A-4147-A177-3AD203B41FA5}">
                      <a16:colId xmlns:a16="http://schemas.microsoft.com/office/drawing/2014/main" val="4260374054"/>
                    </a:ext>
                  </a:extLst>
                </a:gridCol>
                <a:gridCol w="1218345">
                  <a:extLst>
                    <a:ext uri="{9D8B030D-6E8A-4147-A177-3AD203B41FA5}">
                      <a16:colId xmlns:a16="http://schemas.microsoft.com/office/drawing/2014/main" val="2993019727"/>
                    </a:ext>
                  </a:extLst>
                </a:gridCol>
                <a:gridCol w="1280685">
                  <a:extLst>
                    <a:ext uri="{9D8B030D-6E8A-4147-A177-3AD203B41FA5}">
                      <a16:colId xmlns:a16="http://schemas.microsoft.com/office/drawing/2014/main" val="2488225774"/>
                    </a:ext>
                  </a:extLst>
                </a:gridCol>
                <a:gridCol w="3098491">
                  <a:extLst>
                    <a:ext uri="{9D8B030D-6E8A-4147-A177-3AD203B41FA5}">
                      <a16:colId xmlns:a16="http://schemas.microsoft.com/office/drawing/2014/main" val="2174204579"/>
                    </a:ext>
                  </a:extLst>
                </a:gridCol>
              </a:tblGrid>
              <a:tr h="161081">
                <a:tc gridSpan="4">
                  <a:txBody>
                    <a:bodyPr/>
                    <a:lstStyle/>
                    <a:p>
                      <a:pPr marL="0" marR="0" algn="ctr">
                        <a:lnSpc>
                          <a:spcPct val="107000"/>
                        </a:lnSpc>
                        <a:spcBef>
                          <a:spcPts val="0"/>
                        </a:spcBef>
                        <a:spcAft>
                          <a:spcPts val="0"/>
                        </a:spcAft>
                      </a:pPr>
                      <a:r>
                        <a:rPr lang="en-US" sz="1000" b="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IMPROVED LATRINES AND SEPTIC TANKS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17953048"/>
                  </a:ext>
                </a:extLst>
              </a:tr>
              <a:tr h="161081">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Adaptation option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benefits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Constrains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Additional comments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26043606"/>
                  </a:ext>
                </a:extLst>
              </a:tr>
              <a:tr h="666633">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Siting of latrines in relation to flooding areas and water sources.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Minimize the risk of spread of fecal matter and water contamination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Siting options might be restricted within the HCF.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Sitting of latrines based on vertical and horizontal separation.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235436494"/>
                  </a:ext>
                </a:extLst>
              </a:tr>
              <a:tr h="1846257">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Adaptations to design and construction to prevent direct flood, damage, inundation and sand erosion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Minimize the risk of spread of fecal matter and water contamination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Availability of materials in local markets, local constructions skills and (potentially) cost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Options include: design to allow to regular emptying and post-flood rehabilitation to remove silt; installation of proper covers to prevent material flowing out; installing robust upper foundations; collar and footing to prevent against erosion; building of bunds to divert water flow away from latrine; planting of shrubs around pit to reduce erosion; switch to composting or dry latrines; non return valves on septic tanks.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596849217"/>
                  </a:ext>
                </a:extLst>
              </a:tr>
              <a:tr h="1003668">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Regular pumping or emptying of latrines to minimize sludge build-up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Prevents systems over-flowing.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Also need safe systems of transport, treatment and reuse/disposal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Implies a focus on the complete FSM chain with strong regulatory oversight, looking firstly at the market for and/or safe disposal of end products. Consider smaller pits to minimise quantity of faecal matter exposed to flooding.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310897777"/>
                  </a:ext>
                </a:extLst>
              </a:tr>
            </a:tbl>
          </a:graphicData>
        </a:graphic>
      </p:graphicFrame>
    </p:spTree>
    <p:extLst>
      <p:ext uri="{BB962C8B-B14F-4D97-AF65-F5344CB8AC3E}">
        <p14:creationId xmlns:p14="http://schemas.microsoft.com/office/powerpoint/2010/main" val="3739911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45D6-9A1E-4A3C-9509-33188BD5DCF6}"/>
              </a:ext>
            </a:extLst>
          </p:cNvPr>
          <p:cNvSpPr>
            <a:spLocks noGrp="1"/>
          </p:cNvSpPr>
          <p:nvPr>
            <p:ph type="title"/>
          </p:nvPr>
        </p:nvSpPr>
        <p:spPr>
          <a:xfrm>
            <a:off x="1010022" y="214427"/>
            <a:ext cx="6802625" cy="427018"/>
          </a:xfrm>
        </p:spPr>
        <p:txBody>
          <a:bodyPr/>
          <a:lstStyle/>
          <a:p>
            <a:r>
              <a:rPr lang="en-US" sz="1905" dirty="0"/>
              <a:t>Adapting sanitation in </a:t>
            </a:r>
            <a:r>
              <a:rPr lang="en-US" sz="1905" dirty="0" err="1"/>
              <a:t>HCFs</a:t>
            </a:r>
            <a:r>
              <a:rPr lang="en-US" sz="1905" dirty="0"/>
              <a:t> to flooding conditions (II) </a:t>
            </a:r>
            <a:endParaRPr lang="en-GB" sz="1905" dirty="0"/>
          </a:p>
        </p:txBody>
      </p:sp>
      <p:graphicFrame>
        <p:nvGraphicFramePr>
          <p:cNvPr id="4" name="Table 3">
            <a:extLst>
              <a:ext uri="{FF2B5EF4-FFF2-40B4-BE49-F238E27FC236}">
                <a16:creationId xmlns:a16="http://schemas.microsoft.com/office/drawing/2014/main" id="{C1854DFF-D25E-497F-B3EB-01D93D83B8CA}"/>
              </a:ext>
            </a:extLst>
          </p:cNvPr>
          <p:cNvGraphicFramePr>
            <a:graphicFrameLocks noGrp="1"/>
          </p:cNvGraphicFramePr>
          <p:nvPr>
            <p:extLst>
              <p:ext uri="{D42A27DB-BD31-4B8C-83A1-F6EECF244321}">
                <p14:modId xmlns:p14="http://schemas.microsoft.com/office/powerpoint/2010/main" val="3260562077"/>
              </p:ext>
            </p:extLst>
          </p:nvPr>
        </p:nvGraphicFramePr>
        <p:xfrm>
          <a:off x="491319" y="1012997"/>
          <a:ext cx="8243249" cy="3803175"/>
        </p:xfrm>
        <a:graphic>
          <a:graphicData uri="http://schemas.openxmlformats.org/drawingml/2006/table">
            <a:tbl>
              <a:tblPr firstRow="1" firstCol="1" bandRow="1"/>
              <a:tblGrid>
                <a:gridCol w="2727675">
                  <a:extLst>
                    <a:ext uri="{9D8B030D-6E8A-4147-A177-3AD203B41FA5}">
                      <a16:colId xmlns:a16="http://schemas.microsoft.com/office/drawing/2014/main" val="2552957242"/>
                    </a:ext>
                  </a:extLst>
                </a:gridCol>
                <a:gridCol w="1414088">
                  <a:extLst>
                    <a:ext uri="{9D8B030D-6E8A-4147-A177-3AD203B41FA5}">
                      <a16:colId xmlns:a16="http://schemas.microsoft.com/office/drawing/2014/main" val="1447762968"/>
                    </a:ext>
                  </a:extLst>
                </a:gridCol>
                <a:gridCol w="1486444">
                  <a:extLst>
                    <a:ext uri="{9D8B030D-6E8A-4147-A177-3AD203B41FA5}">
                      <a16:colId xmlns:a16="http://schemas.microsoft.com/office/drawing/2014/main" val="3049751672"/>
                    </a:ext>
                  </a:extLst>
                </a:gridCol>
                <a:gridCol w="2615042">
                  <a:extLst>
                    <a:ext uri="{9D8B030D-6E8A-4147-A177-3AD203B41FA5}">
                      <a16:colId xmlns:a16="http://schemas.microsoft.com/office/drawing/2014/main" val="2780711339"/>
                    </a:ext>
                  </a:extLst>
                </a:gridCol>
              </a:tblGrid>
              <a:tr h="174949">
                <a:tc gridSpan="4">
                  <a:txBody>
                    <a:bodyPr/>
                    <a:lstStyle/>
                    <a:p>
                      <a:pPr marL="0" marR="0" algn="ctr">
                        <a:lnSpc>
                          <a:spcPct val="107000"/>
                        </a:lnSpc>
                        <a:spcBef>
                          <a:spcPts val="0"/>
                        </a:spcBef>
                        <a:spcAft>
                          <a:spcPts val="0"/>
                        </a:spcAft>
                      </a:pPr>
                      <a:r>
                        <a:rPr lang="en-US" sz="10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SEWERS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01999526"/>
                  </a:ext>
                </a:extLst>
              </a:tr>
              <a:tr h="174949">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Adaptation option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benefits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Constrains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tc>
                  <a:txBody>
                    <a:bodyPr/>
                    <a:lstStyle/>
                    <a:p>
                      <a:pPr marL="0" marR="0" algn="ctr">
                        <a:lnSpc>
                          <a:spcPct val="107000"/>
                        </a:lnSpc>
                        <a:spcBef>
                          <a:spcPts val="0"/>
                        </a:spcBef>
                        <a:spcAft>
                          <a:spcPts val="0"/>
                        </a:spcAft>
                      </a:pPr>
                      <a:r>
                        <a:rPr lang="en-US" sz="1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Additional comments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2570321819"/>
                  </a:ext>
                </a:extLst>
              </a:tr>
              <a:tr h="1090083">
                <a:tc>
                  <a:txBody>
                    <a:bodyPr/>
                    <a:lstStyle/>
                    <a:p>
                      <a:pPr marL="0" marR="0">
                        <a:lnSpc>
                          <a:spcPct val="107000"/>
                        </a:lnSpc>
                        <a:spcBef>
                          <a:spcPts val="0"/>
                        </a:spcBef>
                        <a:spcAft>
                          <a:spcPts val="0"/>
                        </a:spcAft>
                      </a:pPr>
                      <a:r>
                        <a:rPr lang="en-US"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Strengthen flood defenses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Prevents inundation of sewerage system and treatment works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May not be sufficient to address risks associated with major floods, especially if </a:t>
                      </a:r>
                      <a:r>
                        <a:rPr lang="en-GB" sz="10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HCF</a:t>
                      </a:r>
                      <a:r>
                        <a:rPr lang="en-GB"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is in a low-lying area</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Ideally as part of integrated flood defence and response strategy that extends beyond the </a:t>
                      </a:r>
                      <a:r>
                        <a:rPr lang="en-GB" sz="10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HCF</a:t>
                      </a:r>
                      <a:r>
                        <a:rPr lang="en-GB"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facility and involves different sector stakeholders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389301354"/>
                  </a:ext>
                </a:extLst>
              </a:tr>
              <a:tr h="724029">
                <a:tc>
                  <a:txBody>
                    <a:bodyPr/>
                    <a:lstStyle/>
                    <a:p>
                      <a:pPr marL="0" marR="0">
                        <a:lnSpc>
                          <a:spcPct val="107000"/>
                        </a:lnSpc>
                        <a:spcBef>
                          <a:spcPts val="0"/>
                        </a:spcBef>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Preventative maintenance to clear drains and sewers regularly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Prevents overloading of infrastructure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May not be sufficient to address risks associated with major flood events.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Prioritise before the wet season. It might well need to be in a context beyond the HCF.</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235619194"/>
                  </a:ext>
                </a:extLst>
              </a:tr>
              <a:tr h="1639165">
                <a:tc>
                  <a:txBody>
                    <a:bodyPr/>
                    <a:lstStyle/>
                    <a:p>
                      <a:pPr marL="0" marR="0">
                        <a:lnSpc>
                          <a:spcPct val="107000"/>
                        </a:lnSpc>
                        <a:spcBef>
                          <a:spcPts val="0"/>
                        </a:spcBef>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Adapt or design new systems – e.g. decentralised systems to minimise impact of local flooding; separate sewage and stormwater systems.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Protects infrastructure and treatment processes, and to minimises cross network risks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 </a:t>
                      </a: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marL="0" marR="0">
                        <a:lnSpc>
                          <a:spcPct val="107000"/>
                        </a:lnSpc>
                        <a:spcBef>
                          <a:spcPts val="0"/>
                        </a:spcBef>
                        <a:spcAft>
                          <a:spcPts val="0"/>
                        </a:spcAft>
                      </a:pPr>
                      <a:r>
                        <a:rPr lang="en-GB"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Decentralised systems can ‘diffuse’ the risk of network critical failures and enable more responsive </a:t>
                      </a:r>
                      <a:r>
                        <a:rPr lang="en-GB" sz="10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HCF</a:t>
                      </a:r>
                      <a:r>
                        <a:rPr lang="en-GB" sz="1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management. Cost can be reduced by using small-bore (simplified) designs located at shallower depths. Ideally, plan for separate sewage and stormwater removal, and gravity flow for sewers to reduce pumping costs and risk of failure.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6651" marR="466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779099400"/>
                  </a:ext>
                </a:extLst>
              </a:tr>
            </a:tbl>
          </a:graphicData>
        </a:graphic>
      </p:graphicFrame>
    </p:spTree>
    <p:extLst>
      <p:ext uri="{BB962C8B-B14F-4D97-AF65-F5344CB8AC3E}">
        <p14:creationId xmlns:p14="http://schemas.microsoft.com/office/powerpoint/2010/main" val="4287781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45D6-9A1E-4A3C-9509-33188BD5DCF6}"/>
              </a:ext>
            </a:extLst>
          </p:cNvPr>
          <p:cNvSpPr>
            <a:spLocks noGrp="1"/>
          </p:cNvSpPr>
          <p:nvPr>
            <p:ph type="title"/>
          </p:nvPr>
        </p:nvSpPr>
        <p:spPr>
          <a:xfrm>
            <a:off x="532875" y="412455"/>
            <a:ext cx="8491120" cy="401569"/>
          </a:xfrm>
        </p:spPr>
        <p:txBody>
          <a:bodyPr/>
          <a:lstStyle/>
          <a:p>
            <a:r>
              <a:rPr lang="en-US" dirty="0"/>
              <a:t>Low carbon sanitation in </a:t>
            </a:r>
            <a:r>
              <a:rPr lang="en-US" dirty="0" err="1"/>
              <a:t>HCFs</a:t>
            </a:r>
            <a:r>
              <a:rPr lang="en-US" dirty="0"/>
              <a:t> – contributing to mitigate climate change </a:t>
            </a:r>
            <a:endParaRPr lang="en-GB" dirty="0"/>
          </a:p>
        </p:txBody>
      </p:sp>
      <p:sp>
        <p:nvSpPr>
          <p:cNvPr id="5" name="Content Placeholder 2">
            <a:extLst>
              <a:ext uri="{FF2B5EF4-FFF2-40B4-BE49-F238E27FC236}">
                <a16:creationId xmlns:a16="http://schemas.microsoft.com/office/drawing/2014/main" id="{15D9E057-4683-401E-8DA0-45968BD5BDBA}"/>
              </a:ext>
            </a:extLst>
          </p:cNvPr>
          <p:cNvSpPr>
            <a:spLocks noGrp="1"/>
          </p:cNvSpPr>
          <p:nvPr>
            <p:ph idx="1"/>
          </p:nvPr>
        </p:nvSpPr>
        <p:spPr>
          <a:xfrm>
            <a:off x="480575" y="1058674"/>
            <a:ext cx="3312245" cy="3653882"/>
          </a:xfrm>
        </p:spPr>
        <p:txBody>
          <a:bodyPr>
            <a:noAutofit/>
          </a:bodyPr>
          <a:lstStyle/>
          <a:p>
            <a:endParaRPr lang="en-US" sz="1224" dirty="0">
              <a:latin typeface="VAGRounded LT Light"/>
            </a:endParaRPr>
          </a:p>
          <a:p>
            <a:r>
              <a:rPr lang="en-US" sz="1632" b="1" dirty="0">
                <a:solidFill>
                  <a:srgbClr val="000000"/>
                </a:solidFill>
              </a:rPr>
              <a:t>Where viable and appropriate consider:</a:t>
            </a:r>
          </a:p>
          <a:p>
            <a:pPr marL="233241" indent="-233241">
              <a:buFont typeface="Arial" panose="020B0604020202020204" pitchFamily="34" charset="0"/>
              <a:buChar char="•"/>
            </a:pPr>
            <a:r>
              <a:rPr lang="en-US" sz="1632" dirty="0">
                <a:solidFill>
                  <a:srgbClr val="000000"/>
                </a:solidFill>
              </a:rPr>
              <a:t>Using human waste as fertilizer and soil conditioner (e.g. composting latrines) </a:t>
            </a:r>
          </a:p>
          <a:p>
            <a:pPr marL="233241" indent="-233241">
              <a:buFont typeface="Arial" panose="020B0604020202020204" pitchFamily="34" charset="0"/>
              <a:buChar char="•"/>
            </a:pPr>
            <a:r>
              <a:rPr lang="en-US" sz="1632" dirty="0">
                <a:solidFill>
                  <a:srgbClr val="000000"/>
                </a:solidFill>
              </a:rPr>
              <a:t>Generating biogas from human waste for energy</a:t>
            </a:r>
          </a:p>
          <a:p>
            <a:pPr marL="233241" indent="-233241">
              <a:buFont typeface="Arial" panose="020B0604020202020204" pitchFamily="34" charset="0"/>
              <a:buChar char="•"/>
            </a:pPr>
            <a:r>
              <a:rPr lang="en-US" sz="1632" dirty="0">
                <a:solidFill>
                  <a:srgbClr val="000000"/>
                </a:solidFill>
              </a:rPr>
              <a:t>Using renewable energy sources for pumping wastewater</a:t>
            </a:r>
          </a:p>
          <a:p>
            <a:r>
              <a:rPr lang="en-US" sz="1224" dirty="0">
                <a:solidFill>
                  <a:srgbClr val="000000"/>
                </a:solidFill>
                <a:latin typeface="VAGRounded LT Light"/>
              </a:rPr>
              <a:t>	</a:t>
            </a:r>
          </a:p>
        </p:txBody>
      </p:sp>
      <p:pic>
        <p:nvPicPr>
          <p:cNvPr id="8" name="Picture 7">
            <a:extLst>
              <a:ext uri="{FF2B5EF4-FFF2-40B4-BE49-F238E27FC236}">
                <a16:creationId xmlns:a16="http://schemas.microsoft.com/office/drawing/2014/main" id="{5D97DB17-2F1B-4DF1-B826-B3C9FA74C24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654904" y="2038710"/>
            <a:ext cx="2008521" cy="2926301"/>
          </a:xfrm>
          <a:prstGeom prst="rect">
            <a:avLst/>
          </a:prstGeom>
        </p:spPr>
      </p:pic>
      <p:pic>
        <p:nvPicPr>
          <p:cNvPr id="6" name="Picture 5">
            <a:extLst>
              <a:ext uri="{FF2B5EF4-FFF2-40B4-BE49-F238E27FC236}">
                <a16:creationId xmlns:a16="http://schemas.microsoft.com/office/drawing/2014/main" id="{390596E6-F8D5-431F-8278-FAC56304C56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194070" y="1058674"/>
            <a:ext cx="2460833" cy="3449272"/>
          </a:xfrm>
          <a:prstGeom prst="rect">
            <a:avLst/>
          </a:prstGeom>
        </p:spPr>
      </p:pic>
    </p:spTree>
    <p:extLst>
      <p:ext uri="{BB962C8B-B14F-4D97-AF65-F5344CB8AC3E}">
        <p14:creationId xmlns:p14="http://schemas.microsoft.com/office/powerpoint/2010/main" val="32131156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B74B-6A90-4A3C-BFCB-1C3D4B59B6B5}"/>
              </a:ext>
            </a:extLst>
          </p:cNvPr>
          <p:cNvSpPr>
            <a:spLocks noGrp="1"/>
          </p:cNvSpPr>
          <p:nvPr>
            <p:ph type="title"/>
          </p:nvPr>
        </p:nvSpPr>
        <p:spPr>
          <a:xfrm>
            <a:off x="1630908" y="1605318"/>
            <a:ext cx="6598692" cy="857250"/>
          </a:xfrm>
        </p:spPr>
        <p:txBody>
          <a:bodyPr/>
          <a:lstStyle/>
          <a:p>
            <a:r>
              <a:rPr lang="en-US" dirty="0"/>
              <a:t>CLIMATE RESILIENCE: HYGIENE</a:t>
            </a:r>
          </a:p>
        </p:txBody>
      </p:sp>
    </p:spTree>
    <p:extLst>
      <p:ext uri="{BB962C8B-B14F-4D97-AF65-F5344CB8AC3E}">
        <p14:creationId xmlns:p14="http://schemas.microsoft.com/office/powerpoint/2010/main" val="77363015"/>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EFD60A-83CD-1341-BD7D-507BF7EF0D78}"/>
              </a:ext>
            </a:extLst>
          </p:cNvPr>
          <p:cNvSpPr>
            <a:spLocks noGrp="1"/>
          </p:cNvSpPr>
          <p:nvPr>
            <p:ph type="title"/>
          </p:nvPr>
        </p:nvSpPr>
        <p:spPr>
          <a:xfrm>
            <a:off x="656849" y="313899"/>
            <a:ext cx="3669492" cy="777922"/>
          </a:xfrm>
        </p:spPr>
        <p:txBody>
          <a:bodyPr>
            <a:normAutofit/>
          </a:bodyPr>
          <a:lstStyle/>
          <a:p>
            <a:r>
              <a:rPr lang="en-US" sz="2400" dirty="0">
                <a:solidFill>
                  <a:srgbClr val="00A1DF"/>
                </a:solidFill>
                <a:latin typeface="Ebrima" panose="02000000000000000000" pitchFamily="2" charset="0"/>
                <a:ea typeface="Ebrima" panose="02000000000000000000" pitchFamily="2" charset="0"/>
                <a:cs typeface="Ebrima" panose="02000000000000000000" pitchFamily="2" charset="0"/>
              </a:rPr>
              <a:t>Water Conservation, Efficiency and Reuse </a:t>
            </a:r>
          </a:p>
        </p:txBody>
      </p:sp>
      <p:sp>
        <p:nvSpPr>
          <p:cNvPr id="6" name="Content Placeholder 5">
            <a:extLst>
              <a:ext uri="{FF2B5EF4-FFF2-40B4-BE49-F238E27FC236}">
                <a16:creationId xmlns:a16="http://schemas.microsoft.com/office/drawing/2014/main" id="{1CD48BFD-150D-E444-A684-8A6CE3C928C2}"/>
              </a:ext>
            </a:extLst>
          </p:cNvPr>
          <p:cNvSpPr>
            <a:spLocks noGrp="1"/>
          </p:cNvSpPr>
          <p:nvPr>
            <p:ph idx="1"/>
          </p:nvPr>
        </p:nvSpPr>
        <p:spPr>
          <a:xfrm>
            <a:off x="708217" y="1414846"/>
            <a:ext cx="3386112" cy="3414756"/>
          </a:xfrm>
        </p:spPr>
        <p:txBody>
          <a:bodyPr>
            <a:noAutofit/>
          </a:bodyPr>
          <a:lstStyle/>
          <a:p>
            <a:pPr>
              <a:lnSpc>
                <a:spcPct val="100000"/>
              </a:lnSpc>
              <a:spcBef>
                <a:spcPts val="0"/>
              </a:spcBef>
            </a:pPr>
            <a:r>
              <a:rPr lang="en-US" sz="2400" dirty="0">
                <a:solidFill>
                  <a:srgbClr val="002060"/>
                </a:solidFill>
                <a:latin typeface="Arial" panose="020B0604020202020204" pitchFamily="34" charset="0"/>
                <a:cs typeface="Arial" panose="020B0604020202020204" pitchFamily="34" charset="0"/>
              </a:rPr>
              <a:t>In drought prone areas and those facing water scarcity </a:t>
            </a:r>
            <a:r>
              <a:rPr lang="en-US" sz="2400" dirty="0">
                <a:solidFill>
                  <a:srgbClr val="FF00FF"/>
                </a:solidFill>
                <a:latin typeface="Arial" panose="020B0604020202020204" pitchFamily="34" charset="0"/>
                <a:cs typeface="Arial" panose="020B0604020202020204" pitchFamily="34" charset="0"/>
              </a:rPr>
              <a:t>water efficiency and conservation</a:t>
            </a:r>
            <a:r>
              <a:rPr lang="en-US" sz="2400" dirty="0">
                <a:solidFill>
                  <a:srgbClr val="002060"/>
                </a:solidFill>
                <a:latin typeface="Arial" panose="020B0604020202020204" pitchFamily="34" charset="0"/>
                <a:cs typeface="Arial" panose="020B0604020202020204" pitchFamily="34" charset="0"/>
              </a:rPr>
              <a:t> (e.g. push tabs), and </a:t>
            </a:r>
            <a:r>
              <a:rPr lang="en-US" sz="2400" dirty="0">
                <a:solidFill>
                  <a:srgbClr val="FF00FF"/>
                </a:solidFill>
                <a:latin typeface="Arial" panose="020B0604020202020204" pitchFamily="34" charset="0"/>
                <a:cs typeface="Arial" panose="020B0604020202020204" pitchFamily="34" charset="0"/>
              </a:rPr>
              <a:t>water reuse</a:t>
            </a:r>
            <a:r>
              <a:rPr lang="en-US" sz="2400" dirty="0">
                <a:solidFill>
                  <a:srgbClr val="002060"/>
                </a:solidFill>
                <a:latin typeface="Arial" panose="020B0604020202020204" pitchFamily="34" charset="0"/>
                <a:cs typeface="Arial" panose="020B0604020202020204" pitchFamily="34" charset="0"/>
              </a:rPr>
              <a:t> (e.g. for gardening) need to be observed.  </a:t>
            </a:r>
          </a:p>
          <a:p>
            <a:endParaRPr lang="en-US" sz="2400" dirty="0">
              <a:solidFill>
                <a:srgbClr val="002060"/>
              </a:solidFill>
              <a:latin typeface="Arial" panose="020B0604020202020204" pitchFamily="34" charset="0"/>
              <a:cs typeface="Arial" panose="020B0604020202020204" pitchFamily="34" charset="0"/>
            </a:endParaRPr>
          </a:p>
        </p:txBody>
      </p:sp>
      <p:pic>
        <p:nvPicPr>
          <p:cNvPr id="9" name="Picture 9">
            <a:extLst>
              <a:ext uri="{FF2B5EF4-FFF2-40B4-BE49-F238E27FC236}">
                <a16:creationId xmlns:a16="http://schemas.microsoft.com/office/drawing/2014/main" id="{680B6FA2-A546-2743-96D5-5F7B15721DE4}"/>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2758" t="2534" r="3101" b="1660"/>
          <a:stretch/>
        </p:blipFill>
        <p:spPr bwMode="auto">
          <a:xfrm>
            <a:off x="5049672" y="0"/>
            <a:ext cx="4080680" cy="51435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718804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B74B-6A90-4A3C-BFCB-1C3D4B59B6B5}"/>
              </a:ext>
            </a:extLst>
          </p:cNvPr>
          <p:cNvSpPr>
            <a:spLocks noGrp="1"/>
          </p:cNvSpPr>
          <p:nvPr>
            <p:ph type="title"/>
          </p:nvPr>
        </p:nvSpPr>
        <p:spPr>
          <a:xfrm>
            <a:off x="416257" y="1714500"/>
            <a:ext cx="8877868" cy="857250"/>
          </a:xfrm>
        </p:spPr>
        <p:txBody>
          <a:bodyPr/>
          <a:lstStyle/>
          <a:p>
            <a:r>
              <a:rPr lang="en-US" dirty="0"/>
              <a:t>CLIMATE RESILIENCE: HEALTH CARE WASTE</a:t>
            </a:r>
          </a:p>
        </p:txBody>
      </p:sp>
    </p:spTree>
    <p:extLst>
      <p:ext uri="{BB962C8B-B14F-4D97-AF65-F5344CB8AC3E}">
        <p14:creationId xmlns:p14="http://schemas.microsoft.com/office/powerpoint/2010/main" val="2239785509"/>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4C95E9-F8DF-45AB-A141-4E56BC05CB85}"/>
              </a:ext>
            </a:extLst>
          </p:cNvPr>
          <p:cNvSpPr>
            <a:spLocks noGrp="1"/>
          </p:cNvSpPr>
          <p:nvPr>
            <p:ph type="title"/>
          </p:nvPr>
        </p:nvSpPr>
        <p:spPr>
          <a:xfrm>
            <a:off x="252332" y="305768"/>
            <a:ext cx="6969340" cy="597742"/>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67500" tIns="35100" rIns="67500" bIns="35100" numCol="1" rtlCol="0" anchor="ctr" anchorCtr="0" compatLnSpc="1">
            <a:prstTxWarp prst="textNoShape">
              <a:avLst/>
            </a:prstTxWarp>
            <a:noAutofit/>
          </a:bodyPr>
          <a:lstStyle/>
          <a:p>
            <a:r>
              <a:rPr lang="en-US" sz="2400" dirty="0">
                <a:solidFill>
                  <a:srgbClr val="00A1DF"/>
                </a:solidFill>
                <a:latin typeface="Ebrima" panose="02000000000000000000" pitchFamily="2" charset="0"/>
                <a:ea typeface="Ebrima" panose="02000000000000000000" pitchFamily="2" charset="0"/>
                <a:cs typeface="Ebrima" panose="02000000000000000000" pitchFamily="2" charset="0"/>
              </a:rPr>
              <a:t>Climate change impacts on healthcare waste management </a:t>
            </a:r>
          </a:p>
        </p:txBody>
      </p:sp>
      <p:sp>
        <p:nvSpPr>
          <p:cNvPr id="3" name="Inhaltsplatzhalter 2">
            <a:extLst>
              <a:ext uri="{FF2B5EF4-FFF2-40B4-BE49-F238E27FC236}">
                <a16:creationId xmlns:a16="http://schemas.microsoft.com/office/drawing/2014/main" id="{5E37E1F9-CCC4-493E-876F-CDCF6830C189}"/>
              </a:ext>
            </a:extLst>
          </p:cNvPr>
          <p:cNvSpPr>
            <a:spLocks noGrp="1"/>
          </p:cNvSpPr>
          <p:nvPr>
            <p:ph idx="1"/>
          </p:nvPr>
        </p:nvSpPr>
        <p:spPr>
          <a:xfrm>
            <a:off x="252332" y="1292174"/>
            <a:ext cx="8686952" cy="3575612"/>
          </a:xfrm>
        </p:spPr>
        <p:txBody>
          <a:bodyPr/>
          <a:lstStyle/>
          <a:p>
            <a:pPr marL="341313" indent="-231775">
              <a:buFont typeface="Arial" panose="020B0604020202020204" pitchFamily="34" charset="0"/>
              <a:buChar char="•"/>
            </a:pPr>
            <a:r>
              <a:rPr lang="en-US" sz="1632" b="1" dirty="0"/>
              <a:t>Solid waste management can have exacerbating effects on the climate especially due to the emission of greenhouse gasses. </a:t>
            </a:r>
          </a:p>
          <a:p>
            <a:pPr marL="341313" indent="-231775">
              <a:buFont typeface="Arial" panose="020B0604020202020204" pitchFamily="34" charset="0"/>
              <a:buChar char="•"/>
            </a:pPr>
            <a:r>
              <a:rPr lang="en-US" sz="1632" b="1" dirty="0"/>
              <a:t>Changes in hydrology and temperature can affect the stability of waste containment structures</a:t>
            </a:r>
          </a:p>
          <a:p>
            <a:pPr marL="341313" indent="-231775">
              <a:buFont typeface="Arial" panose="020B0604020202020204" pitchFamily="34" charset="0"/>
              <a:buChar char="•"/>
            </a:pPr>
            <a:r>
              <a:rPr lang="en-US" sz="1632" b="1" dirty="0"/>
              <a:t>Increased rainfall and flooding can affect waste containers and lead to spreading of contaminants (including hazardous). </a:t>
            </a:r>
          </a:p>
          <a:p>
            <a:pPr marL="341313" indent="-231775">
              <a:buFont typeface="Arial" panose="020B0604020202020204" pitchFamily="34" charset="0"/>
              <a:buChar char="•"/>
            </a:pPr>
            <a:r>
              <a:rPr lang="en-US" sz="1632" b="1" dirty="0"/>
              <a:t>Even if facility is not flooded but the surroundings are, there can be disruption of the waste management chain (e.g. flooding of road, railway affect waste collection and off-site treatment). </a:t>
            </a:r>
          </a:p>
          <a:p>
            <a:pPr marL="341313" indent="-231775">
              <a:buFont typeface="Arial" panose="020B0604020202020204" pitchFamily="34" charset="0"/>
              <a:buChar char="•"/>
            </a:pPr>
            <a:r>
              <a:rPr lang="en-US" sz="1632" b="1" dirty="0"/>
              <a:t>Low lying coastal facilities are at increasing risk from inundation. </a:t>
            </a:r>
          </a:p>
        </p:txBody>
      </p:sp>
    </p:spTree>
    <p:extLst>
      <p:ext uri="{BB962C8B-B14F-4D97-AF65-F5344CB8AC3E}">
        <p14:creationId xmlns:p14="http://schemas.microsoft.com/office/powerpoint/2010/main" val="22782136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4C95E9-F8DF-45AB-A141-4E56BC05CB85}"/>
              </a:ext>
            </a:extLst>
          </p:cNvPr>
          <p:cNvSpPr>
            <a:spLocks noGrp="1"/>
          </p:cNvSpPr>
          <p:nvPr>
            <p:ph type="title"/>
          </p:nvPr>
        </p:nvSpPr>
        <p:spPr>
          <a:xfrm>
            <a:off x="443401" y="263488"/>
            <a:ext cx="7240288" cy="773131"/>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67500" tIns="35100" rIns="67500" bIns="35100" numCol="1" rtlCol="0" anchor="ctr" anchorCtr="0" compatLnSpc="1">
            <a:prstTxWarp prst="textNoShape">
              <a:avLst/>
            </a:prstTxWarp>
            <a:noAutofit/>
          </a:bodyPr>
          <a:lstStyle/>
          <a:p>
            <a:r>
              <a:rPr lang="en-US" sz="2400" dirty="0">
                <a:solidFill>
                  <a:srgbClr val="00A1DF"/>
                </a:solidFill>
                <a:latin typeface="Ebrima" panose="02000000000000000000" pitchFamily="2" charset="0"/>
                <a:ea typeface="Ebrima" panose="02000000000000000000" pitchFamily="2" charset="0"/>
                <a:cs typeface="Ebrima" panose="02000000000000000000" pitchFamily="2" charset="0"/>
              </a:rPr>
              <a:t>Adapting healthcare waste management to climate change</a:t>
            </a:r>
          </a:p>
        </p:txBody>
      </p:sp>
      <p:sp>
        <p:nvSpPr>
          <p:cNvPr id="3" name="Inhaltsplatzhalter 2">
            <a:extLst>
              <a:ext uri="{FF2B5EF4-FFF2-40B4-BE49-F238E27FC236}">
                <a16:creationId xmlns:a16="http://schemas.microsoft.com/office/drawing/2014/main" id="{5E37E1F9-CCC4-493E-876F-CDCF6830C189}"/>
              </a:ext>
            </a:extLst>
          </p:cNvPr>
          <p:cNvSpPr>
            <a:spLocks noGrp="1"/>
          </p:cNvSpPr>
          <p:nvPr>
            <p:ph idx="1"/>
          </p:nvPr>
        </p:nvSpPr>
        <p:spPr>
          <a:xfrm>
            <a:off x="210889" y="1421981"/>
            <a:ext cx="6217207" cy="3245553"/>
          </a:xfrm>
        </p:spPr>
        <p:txBody>
          <a:bodyPr/>
          <a:lstStyle/>
          <a:p>
            <a:pPr marL="341313" indent="-231775">
              <a:buFont typeface="Arial" panose="020B0604020202020204" pitchFamily="34" charset="0"/>
              <a:buChar char="•"/>
            </a:pPr>
            <a:r>
              <a:rPr lang="en-US" sz="1632" b="1" dirty="0"/>
              <a:t>Sufficient containers and/or frequency of emptying planned and resourced in case demands on health care facilities increase</a:t>
            </a:r>
          </a:p>
          <a:p>
            <a:pPr marL="341313" indent="-231775">
              <a:buFont typeface="Arial" panose="020B0604020202020204" pitchFamily="34" charset="0"/>
              <a:buChar char="•"/>
            </a:pPr>
            <a:r>
              <a:rPr lang="en-US" sz="1632" b="1" dirty="0"/>
              <a:t>Pit/waste dump: In case of flooding, an alternative is in place including storing waste in elevated containers and/or transporting off-site</a:t>
            </a:r>
          </a:p>
          <a:p>
            <a:pPr marL="341313" indent="-231775">
              <a:buFont typeface="Arial" panose="020B0604020202020204" pitchFamily="34" charset="0"/>
              <a:buChar char="•"/>
            </a:pPr>
            <a:r>
              <a:rPr lang="en-US" sz="1632" b="1" dirty="0"/>
              <a:t>Waste pits are water tight to avoid flooding and are not over filled</a:t>
            </a:r>
          </a:p>
          <a:p>
            <a:pPr marL="341313" indent="-231775">
              <a:buFont typeface="Arial" panose="020B0604020202020204" pitchFamily="34" charset="0"/>
              <a:buChar char="•"/>
            </a:pPr>
            <a:r>
              <a:rPr lang="en-US" sz="1632" b="1" dirty="0"/>
              <a:t>Safe storage available for additional waste generated during climate-events and/or emergencies</a:t>
            </a:r>
          </a:p>
        </p:txBody>
      </p:sp>
      <p:pic>
        <p:nvPicPr>
          <p:cNvPr id="5" name="Picture 4">
            <a:extLst>
              <a:ext uri="{FF2B5EF4-FFF2-40B4-BE49-F238E27FC236}">
                <a16:creationId xmlns:a16="http://schemas.microsoft.com/office/drawing/2014/main" id="{650F3001-4B8C-4C87-8EAF-BEB9F2329B7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76182" y="1671637"/>
            <a:ext cx="2230424" cy="1669274"/>
          </a:xfrm>
          <a:prstGeom prst="rect">
            <a:avLst/>
          </a:prstGeom>
        </p:spPr>
      </p:pic>
      <p:sp>
        <p:nvSpPr>
          <p:cNvPr id="7" name="TextBox 6">
            <a:extLst>
              <a:ext uri="{FF2B5EF4-FFF2-40B4-BE49-F238E27FC236}">
                <a16:creationId xmlns:a16="http://schemas.microsoft.com/office/drawing/2014/main" id="{4FCE7115-31B0-44E0-89FC-FAACE1781BB9}"/>
              </a:ext>
            </a:extLst>
          </p:cNvPr>
          <p:cNvSpPr txBox="1"/>
          <p:nvPr/>
        </p:nvSpPr>
        <p:spPr>
          <a:xfrm>
            <a:off x="6676182" y="3340911"/>
            <a:ext cx="2256929" cy="385362"/>
          </a:xfrm>
          <a:prstGeom prst="rect">
            <a:avLst/>
          </a:prstGeom>
          <a:noFill/>
        </p:spPr>
        <p:txBody>
          <a:bodyPr wrap="square">
            <a:spAutoFit/>
          </a:bodyPr>
          <a:lstStyle/>
          <a:p>
            <a:r>
              <a:rPr lang="en-US" sz="952" dirty="0"/>
              <a:t>Recovery Efforts after Dumpsite Collapse from Heavy Rains in Colombo, Sri Lanka </a:t>
            </a:r>
          </a:p>
        </p:txBody>
      </p:sp>
    </p:spTree>
    <p:extLst>
      <p:ext uri="{BB962C8B-B14F-4D97-AF65-F5344CB8AC3E}">
        <p14:creationId xmlns:p14="http://schemas.microsoft.com/office/powerpoint/2010/main" val="2447636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body" idx="1"/>
          </p:nvPr>
        </p:nvSpPr>
        <p:spPr>
          <a:xfrm>
            <a:off x="347213" y="1084443"/>
            <a:ext cx="5788325" cy="3577977"/>
          </a:xfrm>
        </p:spPr>
        <p:txBody>
          <a:bodyPr/>
          <a:lstStyle/>
          <a:p>
            <a:pPr eaLnBrk="1" hangingPunct="1">
              <a:buClrTx/>
            </a:pPr>
            <a:r>
              <a:rPr lang="en-GB" sz="1800" dirty="0">
                <a:solidFill>
                  <a:schemeClr val="tx1"/>
                </a:solidFill>
              </a:rPr>
              <a:t>CC refers to “a change in the state of the climate that can be identified (e.g. using statistical tests) by changes in the mean and/or the variability of its properties, and that persists for an extended period, typically decades or longer” (IPCC, 2007)</a:t>
            </a:r>
          </a:p>
          <a:p>
            <a:pPr eaLnBrk="1" hangingPunct="1">
              <a:buClrTx/>
              <a:buFont typeface="Arial" pitchFamily="34" charset="0"/>
              <a:buChar char="•"/>
            </a:pPr>
            <a:endParaRPr lang="en-GB" sz="1800" dirty="0">
              <a:solidFill>
                <a:schemeClr val="tx1"/>
              </a:solidFill>
            </a:endParaRPr>
          </a:p>
          <a:p>
            <a:pPr eaLnBrk="1" hangingPunct="1">
              <a:buClrTx/>
            </a:pPr>
            <a:r>
              <a:rPr lang="en-GB" sz="1800" dirty="0">
                <a:solidFill>
                  <a:schemeClr val="tx1"/>
                </a:solidFill>
              </a:rPr>
              <a:t>CC refers to “a change of climate that is </a:t>
            </a:r>
            <a:r>
              <a:rPr lang="en-GB" sz="1800" b="1" dirty="0">
                <a:solidFill>
                  <a:schemeClr val="tx1"/>
                </a:solidFill>
              </a:rPr>
              <a:t>attributed directly or indirectly to human activity </a:t>
            </a:r>
            <a:r>
              <a:rPr lang="en-GB" sz="1800" dirty="0">
                <a:solidFill>
                  <a:schemeClr val="tx1"/>
                </a:solidFill>
              </a:rPr>
              <a:t>that alters the composition of the global atmosphere and that is in addition to natural climate variability observed over comparable time periods” (UNFCCC)</a:t>
            </a:r>
            <a:endParaRPr lang="en-US" sz="1800" dirty="0">
              <a:solidFill>
                <a:schemeClr val="tx1"/>
              </a:solidFill>
            </a:endParaRPr>
          </a:p>
        </p:txBody>
      </p:sp>
      <p:sp>
        <p:nvSpPr>
          <p:cNvPr id="3075" name="Rectangle 3"/>
          <p:cNvSpPr>
            <a:spLocks noGrp="1"/>
          </p:cNvSpPr>
          <p:nvPr>
            <p:ph type="title"/>
          </p:nvPr>
        </p:nvSpPr>
        <p:spPr>
          <a:xfrm>
            <a:off x="347213" y="69011"/>
            <a:ext cx="6172200" cy="534352"/>
          </a:xfrm>
          <a:noFill/>
        </p:spPr>
        <p:txBody>
          <a:bodyPr/>
          <a:lstStyle/>
          <a:p>
            <a:pPr eaLnBrk="1" hangingPunct="1"/>
            <a:r>
              <a:rPr lang="en-CA" sz="3100" dirty="0">
                <a:solidFill>
                  <a:schemeClr val="tx2"/>
                </a:solidFill>
              </a:rPr>
              <a:t>Definition of Climate Change </a:t>
            </a:r>
            <a:endParaRPr lang="en-US" sz="3100" dirty="0">
              <a:solidFill>
                <a:schemeClr val="tx2"/>
              </a:solidFill>
            </a:endParaRPr>
          </a:p>
        </p:txBody>
      </p:sp>
      <p:pic>
        <p:nvPicPr>
          <p:cNvPr id="2" name="Picture 1">
            <a:extLst>
              <a:ext uri="{FF2B5EF4-FFF2-40B4-BE49-F238E27FC236}">
                <a16:creationId xmlns:a16="http://schemas.microsoft.com/office/drawing/2014/main" id="{6E2AFA52-9407-43F4-A7C3-2526507D53B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343832" y="0"/>
            <a:ext cx="2800168" cy="5143500"/>
          </a:xfrm>
          <a:prstGeom prst="rect">
            <a:avLst/>
          </a:prstGeom>
        </p:spPr>
      </p:pic>
    </p:spTree>
    <p:extLst>
      <p:ext uri="{BB962C8B-B14F-4D97-AF65-F5344CB8AC3E}">
        <p14:creationId xmlns:p14="http://schemas.microsoft.com/office/powerpoint/2010/main" val="163831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4C95E9-F8DF-45AB-A141-4E56BC05CB85}"/>
              </a:ext>
            </a:extLst>
          </p:cNvPr>
          <p:cNvSpPr>
            <a:spLocks noGrp="1"/>
          </p:cNvSpPr>
          <p:nvPr>
            <p:ph type="title"/>
          </p:nvPr>
        </p:nvSpPr>
        <p:spPr>
          <a:xfrm>
            <a:off x="450620" y="352436"/>
            <a:ext cx="8242759" cy="769346"/>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67500" tIns="35100" rIns="67500" bIns="35100" numCol="1" rtlCol="0" anchor="ctr" anchorCtr="0" compatLnSpc="1">
            <a:prstTxWarp prst="textNoShape">
              <a:avLst/>
            </a:prstTxWarp>
            <a:noAutofit/>
          </a:bodyPr>
          <a:lstStyle/>
          <a:p>
            <a:r>
              <a:rPr lang="en-US" sz="2400" dirty="0">
                <a:solidFill>
                  <a:srgbClr val="00A1DF"/>
                </a:solidFill>
                <a:latin typeface="Ebrima" panose="02000000000000000000" pitchFamily="2" charset="0"/>
                <a:ea typeface="Ebrima" panose="02000000000000000000" pitchFamily="2" charset="0"/>
                <a:cs typeface="Ebrima" panose="02000000000000000000" pitchFamily="2" charset="0"/>
              </a:rPr>
              <a:t>Healthcare waste management contribution to mitigate climate change</a:t>
            </a:r>
          </a:p>
        </p:txBody>
      </p:sp>
      <p:sp>
        <p:nvSpPr>
          <p:cNvPr id="3" name="Inhaltsplatzhalter 2">
            <a:extLst>
              <a:ext uri="{FF2B5EF4-FFF2-40B4-BE49-F238E27FC236}">
                <a16:creationId xmlns:a16="http://schemas.microsoft.com/office/drawing/2014/main" id="{5E37E1F9-CCC4-493E-876F-CDCF6830C189}"/>
              </a:ext>
            </a:extLst>
          </p:cNvPr>
          <p:cNvSpPr>
            <a:spLocks noGrp="1"/>
          </p:cNvSpPr>
          <p:nvPr>
            <p:ph idx="1"/>
          </p:nvPr>
        </p:nvSpPr>
        <p:spPr>
          <a:xfrm>
            <a:off x="184315" y="1451581"/>
            <a:ext cx="6011769" cy="3065828"/>
          </a:xfrm>
        </p:spPr>
        <p:txBody>
          <a:bodyPr/>
          <a:lstStyle/>
          <a:p>
            <a:pPr marL="342864" indent="-342864">
              <a:buFont typeface="Arial" panose="020B0604020202020204" pitchFamily="34" charset="0"/>
              <a:buChar char="•"/>
            </a:pPr>
            <a:r>
              <a:rPr lang="en-US" sz="1632" b="1" dirty="0"/>
              <a:t>Waste prevention and reduction: strategies are employed resulting in a reduction in the quantity of waste generated</a:t>
            </a:r>
          </a:p>
          <a:p>
            <a:pPr marL="342864" indent="-342864">
              <a:buFont typeface="Arial" panose="020B0604020202020204" pitchFamily="34" charset="0"/>
              <a:buChar char="•"/>
            </a:pPr>
            <a:r>
              <a:rPr lang="en-US" sz="1632" b="1" dirty="0"/>
              <a:t>Waste recycling: Non-hazardous waste is safely recycled</a:t>
            </a:r>
          </a:p>
          <a:p>
            <a:pPr marL="342864" indent="-342864">
              <a:buFont typeface="Arial" panose="020B0604020202020204" pitchFamily="34" charset="0"/>
              <a:buChar char="•"/>
            </a:pPr>
            <a:r>
              <a:rPr lang="en-US" sz="1632" b="1" dirty="0"/>
              <a:t>Phased out of incineration of medical waste: non-burn technologies are available to safely disinfect, neutralize or contain waste (e.g. autoclaves)</a:t>
            </a:r>
          </a:p>
          <a:p>
            <a:pPr marL="342864" indent="-342864">
              <a:buFont typeface="Arial" panose="020B0604020202020204" pitchFamily="34" charset="0"/>
              <a:buChar char="•"/>
            </a:pPr>
            <a:r>
              <a:rPr lang="en-US" sz="1632" b="1" dirty="0"/>
              <a:t>While incineration is phased out: Cardboard sharps/safety boxes are used in place of plastic boxes, to reduce harmful emissions when burned </a:t>
            </a:r>
          </a:p>
        </p:txBody>
      </p:sp>
      <p:sp>
        <p:nvSpPr>
          <p:cNvPr id="7" name="TextBox 6">
            <a:extLst>
              <a:ext uri="{FF2B5EF4-FFF2-40B4-BE49-F238E27FC236}">
                <a16:creationId xmlns:a16="http://schemas.microsoft.com/office/drawing/2014/main" id="{4FCE7115-31B0-44E0-89FC-FAACE1781BB9}"/>
              </a:ext>
            </a:extLst>
          </p:cNvPr>
          <p:cNvSpPr txBox="1"/>
          <p:nvPr/>
        </p:nvSpPr>
        <p:spPr>
          <a:xfrm>
            <a:off x="6647816" y="3674993"/>
            <a:ext cx="2256929" cy="238848"/>
          </a:xfrm>
          <a:prstGeom prst="rect">
            <a:avLst/>
          </a:prstGeom>
          <a:noFill/>
        </p:spPr>
        <p:txBody>
          <a:bodyPr wrap="square">
            <a:spAutoFit/>
          </a:bodyPr>
          <a:lstStyle/>
          <a:p>
            <a:r>
              <a:rPr lang="en-US" sz="952" dirty="0"/>
              <a:t>Autoclave treatment of medial waste</a:t>
            </a:r>
          </a:p>
        </p:txBody>
      </p:sp>
      <p:pic>
        <p:nvPicPr>
          <p:cNvPr id="6" name="Picture 5">
            <a:extLst>
              <a:ext uri="{FF2B5EF4-FFF2-40B4-BE49-F238E27FC236}">
                <a16:creationId xmlns:a16="http://schemas.microsoft.com/office/drawing/2014/main" id="{414E07D6-E0A8-4717-A1C2-4E3059B04FD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96084" y="1561329"/>
            <a:ext cx="2708661" cy="1987792"/>
          </a:xfrm>
          <a:prstGeom prst="rect">
            <a:avLst/>
          </a:prstGeom>
        </p:spPr>
      </p:pic>
    </p:spTree>
    <p:extLst>
      <p:ext uri="{BB962C8B-B14F-4D97-AF65-F5344CB8AC3E}">
        <p14:creationId xmlns:p14="http://schemas.microsoft.com/office/powerpoint/2010/main" val="26573912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B74B-6A90-4A3C-BFCB-1C3D4B59B6B5}"/>
              </a:ext>
            </a:extLst>
          </p:cNvPr>
          <p:cNvSpPr>
            <a:spLocks noGrp="1"/>
          </p:cNvSpPr>
          <p:nvPr>
            <p:ph type="title"/>
          </p:nvPr>
        </p:nvSpPr>
        <p:spPr>
          <a:xfrm>
            <a:off x="416257" y="1714500"/>
            <a:ext cx="8877868" cy="857250"/>
          </a:xfrm>
        </p:spPr>
        <p:txBody>
          <a:bodyPr/>
          <a:lstStyle/>
          <a:p>
            <a:r>
              <a:rPr lang="en-US" dirty="0"/>
              <a:t>CLIMATE RESILIENCE</a:t>
            </a:r>
            <a:r>
              <a:rPr lang="en-US"/>
              <a:t>: ENVIRONMENTAL CLEANING</a:t>
            </a:r>
            <a:endParaRPr lang="en-US" dirty="0"/>
          </a:p>
        </p:txBody>
      </p:sp>
    </p:spTree>
    <p:extLst>
      <p:ext uri="{BB962C8B-B14F-4D97-AF65-F5344CB8AC3E}">
        <p14:creationId xmlns:p14="http://schemas.microsoft.com/office/powerpoint/2010/main" val="2748533451"/>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2559A-261E-4D9B-AEDA-564EF6B16A1E}"/>
              </a:ext>
            </a:extLst>
          </p:cNvPr>
          <p:cNvSpPr>
            <a:spLocks noGrp="1"/>
          </p:cNvSpPr>
          <p:nvPr>
            <p:ph type="title"/>
          </p:nvPr>
        </p:nvSpPr>
        <p:spPr/>
        <p:txBody>
          <a:bodyPr/>
          <a:lstStyle/>
          <a:p>
            <a:r>
              <a:rPr lang="en-US" dirty="0"/>
              <a:t>Clean water is a critical element of cleaning but might be scarce</a:t>
            </a:r>
          </a:p>
        </p:txBody>
      </p:sp>
      <p:sp>
        <p:nvSpPr>
          <p:cNvPr id="6" name="Slide Number Placeholder 5">
            <a:extLst>
              <a:ext uri="{FF2B5EF4-FFF2-40B4-BE49-F238E27FC236}">
                <a16:creationId xmlns:a16="http://schemas.microsoft.com/office/drawing/2014/main" id="{1FABA586-D84C-494F-9BC7-290C9D8B5BCA}"/>
              </a:ext>
            </a:extLst>
          </p:cNvPr>
          <p:cNvSpPr>
            <a:spLocks noGrp="1"/>
          </p:cNvSpPr>
          <p:nvPr>
            <p:ph type="sldNum" sz="quarter" idx="12"/>
          </p:nvPr>
        </p:nvSpPr>
        <p:spPr/>
        <p:txBody>
          <a:bodyPr/>
          <a:lstStyle/>
          <a:p>
            <a:pPr>
              <a:defRPr/>
            </a:pPr>
            <a:fld id="{A73939FE-7BC6-42BD-B27E-1F76D60FE7C3}" type="slidenum">
              <a:rPr lang="en-GB" smtClean="0">
                <a:solidFill>
                  <a:prstClr val="black"/>
                </a:solidFill>
              </a:rPr>
              <a:pPr>
                <a:defRPr/>
              </a:pPr>
              <a:t>32</a:t>
            </a:fld>
            <a:endParaRPr lang="en-GB">
              <a:solidFill>
                <a:prstClr val="black"/>
              </a:solidFill>
            </a:endParaRPr>
          </a:p>
        </p:txBody>
      </p:sp>
      <p:sp>
        <p:nvSpPr>
          <p:cNvPr id="8" name="TextBox 7">
            <a:extLst>
              <a:ext uri="{FF2B5EF4-FFF2-40B4-BE49-F238E27FC236}">
                <a16:creationId xmlns:a16="http://schemas.microsoft.com/office/drawing/2014/main" id="{4DA1D591-1632-48BA-A43F-DCC87BEF6E69}"/>
              </a:ext>
            </a:extLst>
          </p:cNvPr>
          <p:cNvSpPr txBox="1"/>
          <p:nvPr/>
        </p:nvSpPr>
        <p:spPr>
          <a:xfrm>
            <a:off x="164388" y="1103733"/>
            <a:ext cx="8979612" cy="3496214"/>
          </a:xfrm>
          <a:prstGeom prst="rect">
            <a:avLst/>
          </a:prstGeom>
          <a:noFill/>
        </p:spPr>
        <p:txBody>
          <a:bodyPr wrap="square">
            <a:spAutoFit/>
          </a:bodyPr>
          <a:lstStyle/>
          <a:p>
            <a:pPr marL="0" marR="0">
              <a:lnSpc>
                <a:spcPct val="107000"/>
              </a:lnSpc>
              <a:spcBef>
                <a:spcPts val="0"/>
              </a:spcBef>
              <a:spcAft>
                <a:spcPts val="1950"/>
              </a:spcAft>
            </a:pPr>
            <a:r>
              <a:rPr lang="en-GB" sz="2000" b="1" dirty="0">
                <a:solidFill>
                  <a:srgbClr val="FF00FF"/>
                </a:solidFill>
                <a:latin typeface="Arial" panose="020B0604020202020204" pitchFamily="34" charset="0"/>
                <a:cs typeface="Times New Roman" panose="02020603050405020304" pitchFamily="18" charset="0"/>
              </a:rPr>
              <a:t>Increase cleaning staff awareness of water conservation: </a:t>
            </a:r>
            <a:endParaRPr lang="en-US" sz="2000" b="1" dirty="0">
              <a:solidFill>
                <a:srgbClr val="FF00FF"/>
              </a:solidFill>
              <a:latin typeface="Arial" panose="020B0604020202020204" pitchFamily="34" charset="0"/>
              <a:cs typeface="Times New Roman" panose="02020603050405020304" pitchFamily="18" charset="0"/>
            </a:endParaRPr>
          </a:p>
          <a:p>
            <a:pPr marL="342900" marR="0" lvl="0" indent="-342900">
              <a:lnSpc>
                <a:spcPct val="107000"/>
              </a:lnSpc>
              <a:spcBef>
                <a:spcPts val="0"/>
              </a:spcBef>
              <a:spcAft>
                <a:spcPts val="800"/>
              </a:spcAft>
              <a:tabLst>
                <a:tab pos="457200" algn="l"/>
              </a:tabLst>
            </a:pPr>
            <a:r>
              <a:rPr lang="en-US" sz="1800" b="1" dirty="0">
                <a:solidFill>
                  <a:srgbClr val="222222"/>
                </a:solidFill>
                <a:effectLst/>
                <a:latin typeface="+mn-lt"/>
                <a:ea typeface="Times New Roman" panose="02020603050405020304" pitchFamily="18" charset="0"/>
                <a:cs typeface="Times New Roman" panose="02020603050405020304" pitchFamily="18" charset="0"/>
              </a:rPr>
              <a:t>Avoid running the tap continuously for cleaning (specially outdoors spaces).</a:t>
            </a:r>
            <a:r>
              <a:rPr lang="en-US" sz="1800" dirty="0">
                <a:solidFill>
                  <a:srgbClr val="222222"/>
                </a:solidFill>
                <a:effectLst/>
                <a:latin typeface="+mn-lt"/>
                <a:ea typeface="Times New Roman" panose="02020603050405020304" pitchFamily="18" charset="0"/>
                <a:cs typeface="Times New Roman" panose="02020603050405020304" pitchFamily="18" charset="0"/>
              </a:rPr>
              <a:t> Fill a bucket with the amount of water you need and use only the water inside to clean. This way you avoid opening and closing the tap every time you need to wet your cleaning cloth, which will also prevent a waste of water.</a:t>
            </a:r>
          </a:p>
          <a:p>
            <a:pPr marL="342900" marR="0" lvl="0" indent="-342900">
              <a:lnSpc>
                <a:spcPct val="107000"/>
              </a:lnSpc>
              <a:spcBef>
                <a:spcPts val="0"/>
              </a:spcBef>
              <a:spcAft>
                <a:spcPts val="800"/>
              </a:spcAft>
              <a:tabLst>
                <a:tab pos="457200" algn="l"/>
              </a:tabLst>
            </a:pPr>
            <a:endParaRPr lang="en-US" sz="1600" dirty="0">
              <a:effectLst/>
              <a:latin typeface="+mn-l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tabLst>
                <a:tab pos="457200" algn="l"/>
              </a:tabLst>
            </a:pPr>
            <a:r>
              <a:rPr lang="en-US" sz="1800" b="1" dirty="0">
                <a:solidFill>
                  <a:srgbClr val="222222"/>
                </a:solidFill>
                <a:effectLst/>
                <a:latin typeface="+mn-lt"/>
                <a:ea typeface="Times New Roman" panose="02020603050405020304" pitchFamily="18" charset="0"/>
                <a:cs typeface="Times New Roman" panose="02020603050405020304" pitchFamily="18" charset="0"/>
              </a:rPr>
              <a:t>Check for a leaking tap.</a:t>
            </a:r>
            <a:r>
              <a:rPr lang="en-US" sz="1800" dirty="0">
                <a:solidFill>
                  <a:srgbClr val="222222"/>
                </a:solidFill>
                <a:effectLst/>
                <a:latin typeface="+mn-lt"/>
                <a:ea typeface="Times New Roman" panose="02020603050405020304" pitchFamily="18" charset="0"/>
                <a:cs typeface="Times New Roman" panose="02020603050405020304" pitchFamily="18" charset="0"/>
              </a:rPr>
              <a:t> Cleaning the health facility is a great opportunity to check for anything in need of repair. When you turn on the tap to get water to clean, have a look at its function. If broken, report immediately as this can waste a great amount of water in a short period of time. </a:t>
            </a:r>
            <a:endParaRPr lang="en-US" sz="1600"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442389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2559A-261E-4D9B-AEDA-564EF6B16A1E}"/>
              </a:ext>
            </a:extLst>
          </p:cNvPr>
          <p:cNvSpPr>
            <a:spLocks noGrp="1"/>
          </p:cNvSpPr>
          <p:nvPr>
            <p:ph type="title"/>
          </p:nvPr>
        </p:nvSpPr>
        <p:spPr/>
        <p:txBody>
          <a:bodyPr/>
          <a:lstStyle/>
          <a:p>
            <a:r>
              <a:rPr lang="en-US" dirty="0"/>
              <a:t>Key takeaways </a:t>
            </a:r>
          </a:p>
        </p:txBody>
      </p:sp>
      <p:sp>
        <p:nvSpPr>
          <p:cNvPr id="6" name="Slide Number Placeholder 5">
            <a:extLst>
              <a:ext uri="{FF2B5EF4-FFF2-40B4-BE49-F238E27FC236}">
                <a16:creationId xmlns:a16="http://schemas.microsoft.com/office/drawing/2014/main" id="{1FABA586-D84C-494F-9BC7-290C9D8B5BCA}"/>
              </a:ext>
            </a:extLst>
          </p:cNvPr>
          <p:cNvSpPr>
            <a:spLocks noGrp="1"/>
          </p:cNvSpPr>
          <p:nvPr>
            <p:ph type="sldNum" sz="quarter" idx="12"/>
          </p:nvPr>
        </p:nvSpPr>
        <p:spPr/>
        <p:txBody>
          <a:bodyPr/>
          <a:lstStyle/>
          <a:p>
            <a:pPr>
              <a:defRPr/>
            </a:pPr>
            <a:fld id="{A73939FE-7BC6-42BD-B27E-1F76D60FE7C3}" type="slidenum">
              <a:rPr lang="en-GB" smtClean="0">
                <a:solidFill>
                  <a:prstClr val="black"/>
                </a:solidFill>
              </a:rPr>
              <a:pPr>
                <a:defRPr/>
              </a:pPr>
              <a:t>33</a:t>
            </a:fld>
            <a:endParaRPr lang="en-GB">
              <a:solidFill>
                <a:prstClr val="black"/>
              </a:solidFill>
            </a:endParaRPr>
          </a:p>
        </p:txBody>
      </p:sp>
      <p:sp>
        <p:nvSpPr>
          <p:cNvPr id="5" name="Content Placeholder 2">
            <a:extLst>
              <a:ext uri="{FF2B5EF4-FFF2-40B4-BE49-F238E27FC236}">
                <a16:creationId xmlns:a16="http://schemas.microsoft.com/office/drawing/2014/main" id="{80375633-5A4B-43FF-ADC6-F1E144B02BAA}"/>
              </a:ext>
            </a:extLst>
          </p:cNvPr>
          <p:cNvSpPr>
            <a:spLocks noGrp="1"/>
          </p:cNvSpPr>
          <p:nvPr>
            <p:ph idx="1"/>
          </p:nvPr>
        </p:nvSpPr>
        <p:spPr>
          <a:xfrm>
            <a:off x="298634" y="1264558"/>
            <a:ext cx="8263693" cy="3211907"/>
          </a:xfrm>
        </p:spPr>
        <p:txBody>
          <a:bodyPr/>
          <a:lstStyle/>
          <a:p>
            <a:pPr marL="342900" indent="-342900">
              <a:buAutoNum type="arabicPeriod"/>
            </a:pPr>
            <a:r>
              <a:rPr lang="en-US" sz="2000" dirty="0">
                <a:solidFill>
                  <a:srgbClr val="09164D"/>
                </a:solidFill>
              </a:rPr>
              <a:t>Climate change might seem a distant challenge to a health facility but it does impact essential services</a:t>
            </a:r>
          </a:p>
          <a:p>
            <a:pPr marL="342900" indent="-342900">
              <a:buAutoNum type="arabicPeriod"/>
            </a:pPr>
            <a:r>
              <a:rPr lang="en-US" sz="2000" dirty="0">
                <a:solidFill>
                  <a:srgbClr val="09164D"/>
                </a:solidFill>
              </a:rPr>
              <a:t>WASH services </a:t>
            </a:r>
            <a:r>
              <a:rPr lang="en-US" sz="2000" dirty="0"/>
              <a:t>need to be planned according to local </a:t>
            </a:r>
            <a:r>
              <a:rPr lang="en-US" sz="2000" u="sng" dirty="0"/>
              <a:t>and identified </a:t>
            </a:r>
            <a:r>
              <a:rPr lang="en-US" sz="2000" dirty="0"/>
              <a:t>risks. What works in one location might not work in a different context.</a:t>
            </a:r>
          </a:p>
          <a:p>
            <a:pPr marL="342900" indent="-342900">
              <a:buAutoNum type="arabicPeriod"/>
            </a:pPr>
            <a:r>
              <a:rPr lang="en-US" sz="2000" dirty="0">
                <a:solidFill>
                  <a:srgbClr val="09164D"/>
                </a:solidFill>
              </a:rPr>
              <a:t>Water stora</a:t>
            </a:r>
            <a:r>
              <a:rPr lang="en-US" sz="2000" dirty="0"/>
              <a:t>ge, conservation and efficiency are a must in water scarce contexts and those suffering from increasing incidence of droughts. </a:t>
            </a:r>
          </a:p>
          <a:p>
            <a:pPr marL="342900" indent="-342900">
              <a:buAutoNum type="arabicPeriod"/>
            </a:pPr>
            <a:r>
              <a:rPr lang="en-US" sz="2000" dirty="0">
                <a:solidFill>
                  <a:srgbClr val="09164D"/>
                </a:solidFill>
              </a:rPr>
              <a:t>Health care facilities exposed to floods need to carefully ensur</a:t>
            </a:r>
            <a:r>
              <a:rPr lang="en-US" sz="2000" dirty="0"/>
              <a:t>e that sanitation does not pose a risk to water supply and the environment </a:t>
            </a:r>
            <a:endParaRPr lang="en-US" sz="2000" dirty="0">
              <a:solidFill>
                <a:srgbClr val="09164D"/>
              </a:solidFill>
            </a:endParaRPr>
          </a:p>
          <a:p>
            <a:pPr marL="342900" indent="-342900">
              <a:buAutoNum type="arabicPeriod"/>
            </a:pPr>
            <a:endParaRPr lang="en-US" sz="2000" dirty="0">
              <a:solidFill>
                <a:srgbClr val="09164D"/>
              </a:solidFill>
            </a:endParaRPr>
          </a:p>
        </p:txBody>
      </p:sp>
    </p:spTree>
    <p:extLst>
      <p:ext uri="{BB962C8B-B14F-4D97-AF65-F5344CB8AC3E}">
        <p14:creationId xmlns:p14="http://schemas.microsoft.com/office/powerpoint/2010/main" val="7665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ângulo de cantos arredondados 12">
            <a:extLst>
              <a:ext uri="{FF2B5EF4-FFF2-40B4-BE49-F238E27FC236}">
                <a16:creationId xmlns:a16="http://schemas.microsoft.com/office/drawing/2014/main" id="{3CB79720-B158-4144-AB71-2CD55B050D49}"/>
              </a:ext>
            </a:extLst>
          </p:cNvPr>
          <p:cNvSpPr/>
          <p:nvPr/>
        </p:nvSpPr>
        <p:spPr>
          <a:xfrm>
            <a:off x="1053605" y="1503706"/>
            <a:ext cx="1072364" cy="2105976"/>
          </a:xfrm>
          <a:prstGeom prst="roundRect">
            <a:avLst/>
          </a:prstGeom>
          <a:solidFill>
            <a:srgbClr val="C00000">
              <a:alpha val="79000"/>
            </a:srgbClr>
          </a:solidFill>
          <a:ln>
            <a:solidFill>
              <a:schemeClr val="accent1">
                <a:alpha val="6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8" name="Retângulo de cantos arredondados 17">
            <a:extLst>
              <a:ext uri="{FF2B5EF4-FFF2-40B4-BE49-F238E27FC236}">
                <a16:creationId xmlns:a16="http://schemas.microsoft.com/office/drawing/2014/main" id="{6FF546A0-3D06-1349-BC6B-4B7D3089E29E}"/>
              </a:ext>
            </a:extLst>
          </p:cNvPr>
          <p:cNvSpPr/>
          <p:nvPr/>
        </p:nvSpPr>
        <p:spPr>
          <a:xfrm>
            <a:off x="3866705" y="3468366"/>
            <a:ext cx="1287660" cy="1129882"/>
          </a:xfrm>
          <a:prstGeom prst="roundRect">
            <a:avLst/>
          </a:prstGeom>
          <a:solidFill>
            <a:schemeClr val="bg2">
              <a:lumMod val="90000"/>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9" name="Retângulo de cantos arredondados 20">
            <a:extLst>
              <a:ext uri="{FF2B5EF4-FFF2-40B4-BE49-F238E27FC236}">
                <a16:creationId xmlns:a16="http://schemas.microsoft.com/office/drawing/2014/main" id="{7198FE12-E9A7-F049-9EF3-77D3DF623A67}"/>
              </a:ext>
            </a:extLst>
          </p:cNvPr>
          <p:cNvSpPr/>
          <p:nvPr/>
        </p:nvSpPr>
        <p:spPr>
          <a:xfrm>
            <a:off x="3855770" y="2070238"/>
            <a:ext cx="1287660" cy="1318832"/>
          </a:xfrm>
          <a:prstGeom prst="roundRect">
            <a:avLst/>
          </a:prstGeom>
          <a:solidFill>
            <a:schemeClr val="accent3">
              <a:lumMod val="40000"/>
              <a:lumOff val="60000"/>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10" name="Retângulo de cantos arredondados 19">
            <a:extLst>
              <a:ext uri="{FF2B5EF4-FFF2-40B4-BE49-F238E27FC236}">
                <a16:creationId xmlns:a16="http://schemas.microsoft.com/office/drawing/2014/main" id="{77235E13-79D4-964C-A10A-4385100884DD}"/>
              </a:ext>
            </a:extLst>
          </p:cNvPr>
          <p:cNvSpPr/>
          <p:nvPr/>
        </p:nvSpPr>
        <p:spPr>
          <a:xfrm>
            <a:off x="3855770" y="1103069"/>
            <a:ext cx="1287660" cy="884831"/>
          </a:xfrm>
          <a:prstGeom prst="roundRect">
            <a:avLst/>
          </a:prstGeom>
          <a:solidFill>
            <a:schemeClr val="accent4">
              <a:lumMod val="20000"/>
              <a:lumOff val="80000"/>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11" name="Retângulo de cantos arredondados 16">
            <a:extLst>
              <a:ext uri="{FF2B5EF4-FFF2-40B4-BE49-F238E27FC236}">
                <a16:creationId xmlns:a16="http://schemas.microsoft.com/office/drawing/2014/main" id="{41F0409B-E489-134E-B0C2-BF9C30B1EB7C}"/>
              </a:ext>
            </a:extLst>
          </p:cNvPr>
          <p:cNvSpPr/>
          <p:nvPr/>
        </p:nvSpPr>
        <p:spPr>
          <a:xfrm>
            <a:off x="6841093" y="2552383"/>
            <a:ext cx="1121768" cy="2265500"/>
          </a:xfrm>
          <a:prstGeom prst="roundRect">
            <a:avLst/>
          </a:prstGeom>
          <a:solidFill>
            <a:srgbClr val="C00000">
              <a:alpha val="6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a:ln>
                <a:noFill/>
              </a:ln>
              <a:solidFill>
                <a:prstClr val="white"/>
              </a:solidFill>
              <a:effectLst/>
              <a:uLnTx/>
              <a:uFillTx/>
              <a:latin typeface="Arial"/>
              <a:ea typeface="+mn-ea"/>
              <a:cs typeface="Arial"/>
            </a:endParaRPr>
          </a:p>
        </p:txBody>
      </p:sp>
      <p:sp>
        <p:nvSpPr>
          <p:cNvPr id="15" name="CaixaDeTexto 5">
            <a:extLst>
              <a:ext uri="{FF2B5EF4-FFF2-40B4-BE49-F238E27FC236}">
                <a16:creationId xmlns:a16="http://schemas.microsoft.com/office/drawing/2014/main" id="{1EF1DD41-64FB-0B48-BB05-C0700C8B7E39}"/>
              </a:ext>
            </a:extLst>
          </p:cNvPr>
          <p:cNvSpPr txBox="1"/>
          <p:nvPr/>
        </p:nvSpPr>
        <p:spPr>
          <a:xfrm>
            <a:off x="3925863" y="589047"/>
            <a:ext cx="1061509" cy="57708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Social </a:t>
            </a:r>
            <a:br>
              <a:rPr kumimoji="0" lang="en-US" sz="1050" b="1" i="0" u="none" strike="noStrike" kern="1200" cap="none" spc="0" normalizeH="0" baseline="0">
                <a:ln>
                  <a:noFill/>
                </a:ln>
                <a:solidFill>
                  <a:prstClr val="black"/>
                </a:solidFill>
                <a:effectLst/>
                <a:uLnTx/>
                <a:uFillTx/>
                <a:latin typeface="Arial"/>
                <a:ea typeface="+mn-ea"/>
                <a:cs typeface="Arial"/>
              </a:rPr>
            </a:br>
            <a:r>
              <a:rPr kumimoji="0" lang="en-US" sz="1050" b="1" i="0" u="none" strike="noStrike" kern="1200" cap="none" spc="0" normalizeH="0" baseline="0">
                <a:ln>
                  <a:noFill/>
                </a:ln>
                <a:solidFill>
                  <a:prstClr val="black"/>
                </a:solidFill>
                <a:effectLst/>
                <a:uLnTx/>
                <a:uFillTx/>
                <a:latin typeface="Arial"/>
                <a:ea typeface="+mn-ea"/>
                <a:cs typeface="Arial"/>
              </a:rPr>
              <a:t>Infrastructure</a:t>
            </a:r>
            <a:br>
              <a:rPr kumimoji="0" lang="en-US" sz="1050" b="1" i="0" u="none" strike="noStrike" kern="1200" cap="none" spc="0" normalizeH="0" baseline="0">
                <a:ln>
                  <a:noFill/>
                </a:ln>
                <a:solidFill>
                  <a:prstClr val="black"/>
                </a:solidFill>
                <a:effectLst/>
                <a:uLnTx/>
                <a:uFillTx/>
                <a:latin typeface="Arial"/>
                <a:ea typeface="+mn-ea"/>
                <a:cs typeface="Arial"/>
              </a:rPr>
            </a:br>
            <a:endParaRPr kumimoji="0" lang="en-US" sz="1050" b="1" i="0" u="none" strike="noStrike" kern="1200" cap="none" spc="0" normalizeH="0" baseline="0">
              <a:ln>
                <a:noFill/>
              </a:ln>
              <a:solidFill>
                <a:prstClr val="black"/>
              </a:solidFill>
              <a:effectLst/>
              <a:uLnTx/>
              <a:uFillTx/>
              <a:latin typeface="Arial"/>
              <a:ea typeface="+mn-ea"/>
              <a:cs typeface="Arial"/>
            </a:endParaRPr>
          </a:p>
        </p:txBody>
      </p:sp>
      <p:sp>
        <p:nvSpPr>
          <p:cNvPr id="16" name="CaixaDeTexto 6">
            <a:extLst>
              <a:ext uri="{FF2B5EF4-FFF2-40B4-BE49-F238E27FC236}">
                <a16:creationId xmlns:a16="http://schemas.microsoft.com/office/drawing/2014/main" id="{02A45F3F-90C9-704B-BF1F-B70C8A2A09D1}"/>
              </a:ext>
            </a:extLst>
          </p:cNvPr>
          <p:cNvSpPr txBox="1"/>
          <p:nvPr/>
        </p:nvSpPr>
        <p:spPr>
          <a:xfrm>
            <a:off x="3925863" y="1210672"/>
            <a:ext cx="1293077" cy="90024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Direct exposures:</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Flood damage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Storm vulnerability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Heat stress</a:t>
            </a:r>
          </a:p>
        </p:txBody>
      </p:sp>
      <p:sp>
        <p:nvSpPr>
          <p:cNvPr id="17" name="CaixaDeTexto 7">
            <a:extLst>
              <a:ext uri="{FF2B5EF4-FFF2-40B4-BE49-F238E27FC236}">
                <a16:creationId xmlns:a16="http://schemas.microsoft.com/office/drawing/2014/main" id="{A5C59A73-16CF-574D-955A-86F47A0CEE47}"/>
              </a:ext>
            </a:extLst>
          </p:cNvPr>
          <p:cNvSpPr txBox="1"/>
          <p:nvPr/>
        </p:nvSpPr>
        <p:spPr>
          <a:xfrm>
            <a:off x="3810026" y="2145092"/>
            <a:ext cx="1426994" cy="122341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Indirect exposures:</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Mediated  through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natural systems: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Allergens;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Disease vectors,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Increase water/air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   pollution</a:t>
            </a:r>
          </a:p>
        </p:txBody>
      </p:sp>
      <p:sp>
        <p:nvSpPr>
          <p:cNvPr id="18" name="CaixaDeTexto 8">
            <a:extLst>
              <a:ext uri="{FF2B5EF4-FFF2-40B4-BE49-F238E27FC236}">
                <a16:creationId xmlns:a16="http://schemas.microsoft.com/office/drawing/2014/main" id="{23C0D5CB-4963-424A-802D-A1DE3C864257}"/>
              </a:ext>
            </a:extLst>
          </p:cNvPr>
          <p:cNvSpPr txBox="1"/>
          <p:nvPr/>
        </p:nvSpPr>
        <p:spPr>
          <a:xfrm>
            <a:off x="3883361" y="3481224"/>
            <a:ext cx="1197764" cy="106182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Economic and</a:t>
            </a:r>
            <a:br>
              <a:rPr kumimoji="0" lang="en-US" sz="1050" b="1" i="0" u="none" strike="noStrike" kern="1200" cap="none" spc="0" normalizeH="0" baseline="0">
                <a:ln>
                  <a:noFill/>
                </a:ln>
                <a:solidFill>
                  <a:prstClr val="black"/>
                </a:solidFill>
                <a:effectLst/>
                <a:uLnTx/>
                <a:uFillTx/>
                <a:latin typeface="Arial"/>
                <a:ea typeface="+mn-ea"/>
                <a:cs typeface="Arial"/>
              </a:rPr>
            </a:br>
            <a:r>
              <a:rPr kumimoji="0" lang="en-US" sz="1050" b="1" i="0" u="none" strike="noStrike" kern="1200" cap="none" spc="0" normalizeH="0" baseline="0">
                <a:ln>
                  <a:noFill/>
                </a:ln>
                <a:solidFill>
                  <a:prstClr val="black"/>
                </a:solidFill>
                <a:effectLst/>
                <a:uLnTx/>
                <a:uFillTx/>
                <a:latin typeface="Arial"/>
                <a:ea typeface="+mn-ea"/>
                <a:cs typeface="Arial"/>
              </a:rPr>
              <a:t>social</a:t>
            </a:r>
            <a:br>
              <a:rPr kumimoji="0" lang="en-US" sz="1050" b="1" i="0" u="none" strike="noStrike" kern="1200" cap="none" spc="0" normalizeH="0" baseline="0">
                <a:ln>
                  <a:noFill/>
                </a:ln>
                <a:solidFill>
                  <a:prstClr val="black"/>
                </a:solidFill>
                <a:effectLst/>
                <a:uLnTx/>
                <a:uFillTx/>
                <a:latin typeface="Arial"/>
                <a:ea typeface="+mn-ea"/>
                <a:cs typeface="Arial"/>
              </a:rPr>
            </a:br>
            <a:r>
              <a:rPr kumimoji="0" lang="en-US" sz="1050" b="1" i="0" u="none" strike="noStrike" kern="1200" cap="none" spc="0" normalizeH="0" baseline="0">
                <a:ln>
                  <a:noFill/>
                </a:ln>
                <a:solidFill>
                  <a:prstClr val="black"/>
                </a:solidFill>
                <a:effectLst/>
                <a:uLnTx/>
                <a:uFillTx/>
                <a:latin typeface="Arial"/>
                <a:ea typeface="+mn-ea"/>
                <a:cs typeface="Arial"/>
              </a:rPr>
              <a:t>disruption: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Food production/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distribution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Mental stress</a:t>
            </a:r>
          </a:p>
        </p:txBody>
      </p:sp>
      <p:sp>
        <p:nvSpPr>
          <p:cNvPr id="20" name="CaixaDeTexto 2">
            <a:extLst>
              <a:ext uri="{FF2B5EF4-FFF2-40B4-BE49-F238E27FC236}">
                <a16:creationId xmlns:a16="http://schemas.microsoft.com/office/drawing/2014/main" id="{C4B4614A-BC73-A64E-B02A-744916CD4D1A}"/>
              </a:ext>
            </a:extLst>
          </p:cNvPr>
          <p:cNvSpPr txBox="1"/>
          <p:nvPr/>
        </p:nvSpPr>
        <p:spPr>
          <a:xfrm>
            <a:off x="1159599" y="1662614"/>
            <a:ext cx="828750" cy="4154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white"/>
                </a:solidFill>
                <a:effectLst/>
                <a:uLnTx/>
                <a:uFillTx/>
                <a:latin typeface="Arial"/>
                <a:ea typeface="+mn-ea"/>
                <a:cs typeface="Arial"/>
              </a:rPr>
              <a:t>Climate change</a:t>
            </a:r>
          </a:p>
        </p:txBody>
      </p:sp>
      <p:sp>
        <p:nvSpPr>
          <p:cNvPr id="21" name="CaixaDeTexto 1">
            <a:extLst>
              <a:ext uri="{FF2B5EF4-FFF2-40B4-BE49-F238E27FC236}">
                <a16:creationId xmlns:a16="http://schemas.microsoft.com/office/drawing/2014/main" id="{20835A0B-A0B2-F849-96CD-C228FF237D8D}"/>
              </a:ext>
            </a:extLst>
          </p:cNvPr>
          <p:cNvSpPr txBox="1"/>
          <p:nvPr/>
        </p:nvSpPr>
        <p:spPr>
          <a:xfrm>
            <a:off x="1116621" y="2168366"/>
            <a:ext cx="1017499" cy="1384995"/>
          </a:xfrm>
          <a:prstGeom prst="rect">
            <a:avLst/>
          </a:prstGeom>
          <a:noFill/>
        </p:spPr>
        <p:txBody>
          <a:bodyPr wrap="square" rtlCol="0">
            <a:spAutoFit/>
          </a:bodyPr>
          <a:lstStyle/>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Precipitation</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Heat</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Flood</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Storm</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Drought</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Increased water temperature</a:t>
            </a:r>
          </a:p>
        </p:txBody>
      </p:sp>
      <p:sp>
        <p:nvSpPr>
          <p:cNvPr id="22" name="CaixaDeTexto 10">
            <a:extLst>
              <a:ext uri="{FF2B5EF4-FFF2-40B4-BE49-F238E27FC236}">
                <a16:creationId xmlns:a16="http://schemas.microsoft.com/office/drawing/2014/main" id="{D53360B6-7414-EE42-A440-E03B416737C4}"/>
              </a:ext>
            </a:extLst>
          </p:cNvPr>
          <p:cNvSpPr txBox="1"/>
          <p:nvPr/>
        </p:nvSpPr>
        <p:spPr>
          <a:xfrm>
            <a:off x="6907762" y="2561340"/>
            <a:ext cx="918902" cy="41549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white"/>
                </a:solidFill>
                <a:effectLst/>
                <a:uLnTx/>
                <a:uFillTx/>
                <a:latin typeface="Arial"/>
                <a:ea typeface="+mn-ea"/>
                <a:cs typeface="Arial"/>
              </a:rPr>
              <a:t>Health impacts</a:t>
            </a:r>
          </a:p>
        </p:txBody>
      </p:sp>
      <p:sp>
        <p:nvSpPr>
          <p:cNvPr id="23" name="CaixaDeTexto 35">
            <a:extLst>
              <a:ext uri="{FF2B5EF4-FFF2-40B4-BE49-F238E27FC236}">
                <a16:creationId xmlns:a16="http://schemas.microsoft.com/office/drawing/2014/main" id="{6264BE04-25D8-9A47-85D5-43E7D5513F3C}"/>
              </a:ext>
            </a:extLst>
          </p:cNvPr>
          <p:cNvSpPr txBox="1"/>
          <p:nvPr/>
        </p:nvSpPr>
        <p:spPr>
          <a:xfrm>
            <a:off x="6855113" y="3132807"/>
            <a:ext cx="1143000" cy="1546577"/>
          </a:xfrm>
          <a:prstGeom prst="rect">
            <a:avLst/>
          </a:prstGeom>
          <a:noFill/>
        </p:spPr>
        <p:txBody>
          <a:bodyPr wrap="square" rtlCol="0">
            <a:spAutoFit/>
          </a:bodyPr>
          <a:lstStyle/>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Undernutrition</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Heart disease</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Injuries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Vector-borne diseases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Infectious diseases</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a:ln>
                <a:noFill/>
              </a:ln>
              <a:solidFill>
                <a:prstClr val="white"/>
              </a:solidFill>
              <a:effectLst/>
              <a:uLnTx/>
              <a:uFillTx/>
              <a:latin typeface="Arial"/>
              <a:ea typeface="+mn-ea"/>
              <a:cs typeface="Arial"/>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a:ln>
                <a:noFill/>
              </a:ln>
              <a:solidFill>
                <a:prstClr val="white"/>
              </a:solidFill>
              <a:effectLst/>
              <a:uLnTx/>
              <a:uFillTx/>
              <a:latin typeface="Arial"/>
              <a:ea typeface="+mn-ea"/>
              <a:cs typeface="Arial"/>
            </a:endParaRPr>
          </a:p>
        </p:txBody>
      </p:sp>
      <p:sp>
        <p:nvSpPr>
          <p:cNvPr id="24" name="Retângulo de cantos arredondados 15">
            <a:extLst>
              <a:ext uri="{FF2B5EF4-FFF2-40B4-BE49-F238E27FC236}">
                <a16:creationId xmlns:a16="http://schemas.microsoft.com/office/drawing/2014/main" id="{71BA803B-F0E7-094D-A47E-4ECA8B4F1A4E}"/>
              </a:ext>
            </a:extLst>
          </p:cNvPr>
          <p:cNvSpPr/>
          <p:nvPr/>
        </p:nvSpPr>
        <p:spPr>
          <a:xfrm>
            <a:off x="3669265" y="376244"/>
            <a:ext cx="1657037" cy="4634306"/>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25" name="Retângulo de cantos arredondados 17">
            <a:extLst>
              <a:ext uri="{FF2B5EF4-FFF2-40B4-BE49-F238E27FC236}">
                <a16:creationId xmlns:a16="http://schemas.microsoft.com/office/drawing/2014/main" id="{18FA40BE-3677-374B-9259-9BBA1725B7D1}"/>
              </a:ext>
            </a:extLst>
          </p:cNvPr>
          <p:cNvSpPr/>
          <p:nvPr/>
        </p:nvSpPr>
        <p:spPr>
          <a:xfrm>
            <a:off x="3749965" y="3609682"/>
            <a:ext cx="1510646" cy="1350542"/>
          </a:xfrm>
          <a:prstGeom prst="roundRect">
            <a:avLst/>
          </a:prstGeom>
          <a:solidFill>
            <a:schemeClr val="bg1"/>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26" name="Retângulo de cantos arredondados 20">
            <a:extLst>
              <a:ext uri="{FF2B5EF4-FFF2-40B4-BE49-F238E27FC236}">
                <a16:creationId xmlns:a16="http://schemas.microsoft.com/office/drawing/2014/main" id="{5D44976D-622E-064B-BB5D-F1AE51635A09}"/>
              </a:ext>
            </a:extLst>
          </p:cNvPr>
          <p:cNvSpPr/>
          <p:nvPr/>
        </p:nvSpPr>
        <p:spPr>
          <a:xfrm>
            <a:off x="3733387" y="1860557"/>
            <a:ext cx="1538172" cy="1668350"/>
          </a:xfrm>
          <a:prstGeom prst="roundRect">
            <a:avLst/>
          </a:prstGeom>
          <a:solidFill>
            <a:schemeClr val="bg1"/>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27" name="Retângulo de cantos arredondados 19">
            <a:extLst>
              <a:ext uri="{FF2B5EF4-FFF2-40B4-BE49-F238E27FC236}">
                <a16:creationId xmlns:a16="http://schemas.microsoft.com/office/drawing/2014/main" id="{CC4B64C9-6D32-4342-AF9E-441D64CE2374}"/>
              </a:ext>
            </a:extLst>
          </p:cNvPr>
          <p:cNvSpPr/>
          <p:nvPr/>
        </p:nvSpPr>
        <p:spPr>
          <a:xfrm>
            <a:off x="3733387" y="796943"/>
            <a:ext cx="1538172" cy="982573"/>
          </a:xfrm>
          <a:prstGeom prst="roundRect">
            <a:avLst/>
          </a:prstGeom>
          <a:solidFill>
            <a:schemeClr val="bg1"/>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28" name="CaixaDeTexto 5">
            <a:extLst>
              <a:ext uri="{FF2B5EF4-FFF2-40B4-BE49-F238E27FC236}">
                <a16:creationId xmlns:a16="http://schemas.microsoft.com/office/drawing/2014/main" id="{484A0F0F-6CE3-2B41-B492-005DBC4A2229}"/>
              </a:ext>
            </a:extLst>
          </p:cNvPr>
          <p:cNvSpPr txBox="1"/>
          <p:nvPr/>
        </p:nvSpPr>
        <p:spPr>
          <a:xfrm>
            <a:off x="3748203" y="391612"/>
            <a:ext cx="1494320" cy="57708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Social infrastructure</a:t>
            </a:r>
            <a:br>
              <a:rPr kumimoji="0" lang="en-US" sz="1050" b="1" i="0" u="none" strike="noStrike" kern="1200" cap="none" spc="0" normalizeH="0" baseline="0">
                <a:ln>
                  <a:noFill/>
                </a:ln>
                <a:solidFill>
                  <a:prstClr val="black"/>
                </a:solidFill>
                <a:effectLst/>
                <a:uLnTx/>
                <a:uFillTx/>
                <a:latin typeface="Arial"/>
                <a:ea typeface="+mn-ea"/>
                <a:cs typeface="Arial"/>
              </a:rPr>
            </a:br>
            <a:br>
              <a:rPr kumimoji="0" lang="en-US" sz="1050" b="1" i="0" u="none" strike="noStrike" kern="1200" cap="none" spc="0" normalizeH="0" baseline="0">
                <a:ln>
                  <a:noFill/>
                </a:ln>
                <a:solidFill>
                  <a:prstClr val="black"/>
                </a:solidFill>
                <a:effectLst/>
                <a:uLnTx/>
                <a:uFillTx/>
                <a:latin typeface="Arial"/>
                <a:ea typeface="+mn-ea"/>
                <a:cs typeface="Arial"/>
              </a:rPr>
            </a:br>
            <a:endParaRPr kumimoji="0" lang="en-US" sz="1050" b="1" i="0" u="none" strike="noStrike" kern="1200" cap="none" spc="0" normalizeH="0" baseline="0">
              <a:ln>
                <a:noFill/>
              </a:ln>
              <a:solidFill>
                <a:prstClr val="black"/>
              </a:solidFill>
              <a:effectLst/>
              <a:uLnTx/>
              <a:uFillTx/>
              <a:latin typeface="Arial"/>
              <a:ea typeface="+mn-ea"/>
              <a:cs typeface="Arial"/>
            </a:endParaRPr>
          </a:p>
        </p:txBody>
      </p:sp>
      <p:sp>
        <p:nvSpPr>
          <p:cNvPr id="29" name="CaixaDeTexto 6">
            <a:extLst>
              <a:ext uri="{FF2B5EF4-FFF2-40B4-BE49-F238E27FC236}">
                <a16:creationId xmlns:a16="http://schemas.microsoft.com/office/drawing/2014/main" id="{8CE4FEF5-E38D-854B-BD0B-793E4700B786}"/>
              </a:ext>
            </a:extLst>
          </p:cNvPr>
          <p:cNvSpPr txBox="1"/>
          <p:nvPr/>
        </p:nvSpPr>
        <p:spPr>
          <a:xfrm>
            <a:off x="3788129" y="796943"/>
            <a:ext cx="1417344" cy="90024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Direct exposures</a:t>
            </a:r>
          </a:p>
          <a:p>
            <a:pPr marL="66675" marR="0" lvl="0" indent="-6667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Flood damage</a:t>
            </a:r>
          </a:p>
          <a:p>
            <a:pPr marL="66675" marR="0" lvl="0" indent="-6667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Storm, drought vulnerability</a:t>
            </a:r>
          </a:p>
          <a:p>
            <a:pPr marL="66675" marR="0" lvl="0" indent="-6667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Heat stress</a:t>
            </a:r>
          </a:p>
        </p:txBody>
      </p:sp>
      <p:sp>
        <p:nvSpPr>
          <p:cNvPr id="30" name="CaixaDeTexto 7">
            <a:extLst>
              <a:ext uri="{FF2B5EF4-FFF2-40B4-BE49-F238E27FC236}">
                <a16:creationId xmlns:a16="http://schemas.microsoft.com/office/drawing/2014/main" id="{DA8C99BF-9A02-8141-8AB8-CDBB9DA74059}"/>
              </a:ext>
            </a:extLst>
          </p:cNvPr>
          <p:cNvSpPr txBox="1"/>
          <p:nvPr/>
        </p:nvSpPr>
        <p:spPr>
          <a:xfrm>
            <a:off x="3790932" y="1857587"/>
            <a:ext cx="1395162" cy="147732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Indirect exposures</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Mediated through natural systems:</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a:ln>
                <a:noFill/>
              </a:ln>
              <a:solidFill>
                <a:prstClr val="black"/>
              </a:solidFill>
              <a:effectLst/>
              <a:uLnTx/>
              <a:uFillTx/>
              <a:latin typeface="Arial"/>
              <a:ea typeface="+mn-ea"/>
              <a:cs typeface="Arial"/>
            </a:endParaRP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Disease vectors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Water scarcity</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Increased water/air pollution</a:t>
            </a:r>
            <a:br>
              <a:rPr kumimoji="0" lang="en-US" sz="1050" b="0" i="0" u="none" strike="noStrike" kern="1200" cap="none" spc="0" normalizeH="0" baseline="0">
                <a:ln>
                  <a:noFill/>
                </a:ln>
                <a:solidFill>
                  <a:prstClr val="black"/>
                </a:solidFill>
                <a:effectLst/>
                <a:uLnTx/>
                <a:uFillTx/>
                <a:latin typeface="Arial"/>
                <a:ea typeface="+mn-ea"/>
                <a:cs typeface="Arial"/>
              </a:rPr>
            </a:br>
            <a:endParaRPr kumimoji="0" lang="en-US" sz="1050" b="0" i="0" u="none" strike="noStrike" kern="1200" cap="none" spc="0" normalizeH="0" baseline="0">
              <a:ln>
                <a:noFill/>
              </a:ln>
              <a:solidFill>
                <a:prstClr val="black"/>
              </a:solidFill>
              <a:effectLst/>
              <a:uLnTx/>
              <a:uFillTx/>
              <a:latin typeface="Arial"/>
              <a:ea typeface="+mn-ea"/>
              <a:cs typeface="Arial"/>
            </a:endParaRPr>
          </a:p>
        </p:txBody>
      </p:sp>
      <p:sp>
        <p:nvSpPr>
          <p:cNvPr id="31" name="CaixaDeTexto 8">
            <a:extLst>
              <a:ext uri="{FF2B5EF4-FFF2-40B4-BE49-F238E27FC236}">
                <a16:creationId xmlns:a16="http://schemas.microsoft.com/office/drawing/2014/main" id="{619710A3-E801-0E40-8FBC-7FB953C39397}"/>
              </a:ext>
            </a:extLst>
          </p:cNvPr>
          <p:cNvSpPr txBox="1"/>
          <p:nvPr/>
        </p:nvSpPr>
        <p:spPr>
          <a:xfrm>
            <a:off x="3760913" y="3696855"/>
            <a:ext cx="1456294" cy="10618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Via economic and social disruption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Food production and distribution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Migration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Mental stress</a:t>
            </a:r>
          </a:p>
        </p:txBody>
      </p:sp>
      <p:cxnSp>
        <p:nvCxnSpPr>
          <p:cNvPr id="5" name="Straight Arrow Connector 4">
            <a:extLst>
              <a:ext uri="{FF2B5EF4-FFF2-40B4-BE49-F238E27FC236}">
                <a16:creationId xmlns:a16="http://schemas.microsoft.com/office/drawing/2014/main" id="{5D1C1EDC-5D5F-3241-AAA7-DD63472D667F}"/>
              </a:ext>
            </a:extLst>
          </p:cNvPr>
          <p:cNvCxnSpPr/>
          <p:nvPr/>
        </p:nvCxnSpPr>
        <p:spPr>
          <a:xfrm flipV="1">
            <a:off x="2151472" y="1461999"/>
            <a:ext cx="1527173" cy="783207"/>
          </a:xfrm>
          <a:prstGeom prst="straightConnector1">
            <a:avLst/>
          </a:prstGeom>
          <a:ln w="76200">
            <a:solidFill>
              <a:schemeClr val="accent2">
                <a:lumMod val="7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9C7600F8-C9E5-924B-BC6C-B5D72B003447}"/>
              </a:ext>
            </a:extLst>
          </p:cNvPr>
          <p:cNvCxnSpPr>
            <a:cxnSpLocks/>
          </p:cNvCxnSpPr>
          <p:nvPr/>
        </p:nvCxnSpPr>
        <p:spPr>
          <a:xfrm>
            <a:off x="2141604" y="2351669"/>
            <a:ext cx="1573819" cy="0"/>
          </a:xfrm>
          <a:prstGeom prst="straightConnector1">
            <a:avLst/>
          </a:prstGeom>
          <a:ln w="76200">
            <a:solidFill>
              <a:schemeClr val="accent2">
                <a:lumMod val="7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9C3E2B0-A1A8-8C4B-B50D-E095D3281071}"/>
              </a:ext>
            </a:extLst>
          </p:cNvPr>
          <p:cNvCxnSpPr>
            <a:cxnSpLocks/>
          </p:cNvCxnSpPr>
          <p:nvPr/>
        </p:nvCxnSpPr>
        <p:spPr>
          <a:xfrm>
            <a:off x="2180223" y="2458132"/>
            <a:ext cx="1580690" cy="1238723"/>
          </a:xfrm>
          <a:prstGeom prst="straightConnector1">
            <a:avLst/>
          </a:prstGeom>
          <a:ln w="76200">
            <a:solidFill>
              <a:schemeClr val="accent2">
                <a:lumMod val="7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8BF1F743-64DB-4849-A6F1-414D191E0CF1}"/>
              </a:ext>
            </a:extLst>
          </p:cNvPr>
          <p:cNvCxnSpPr>
            <a:cxnSpLocks/>
          </p:cNvCxnSpPr>
          <p:nvPr/>
        </p:nvCxnSpPr>
        <p:spPr>
          <a:xfrm>
            <a:off x="5325448" y="1674106"/>
            <a:ext cx="1460414" cy="993938"/>
          </a:xfrm>
          <a:prstGeom prst="straightConnector1">
            <a:avLst/>
          </a:prstGeom>
          <a:ln w="76200">
            <a:solidFill>
              <a:schemeClr val="accent2">
                <a:lumMod val="7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099249A1-7474-D945-8C44-F555B9F99E11}"/>
              </a:ext>
            </a:extLst>
          </p:cNvPr>
          <p:cNvCxnSpPr>
            <a:cxnSpLocks/>
          </p:cNvCxnSpPr>
          <p:nvPr/>
        </p:nvCxnSpPr>
        <p:spPr>
          <a:xfrm>
            <a:off x="5334133" y="3780673"/>
            <a:ext cx="1397840" cy="315338"/>
          </a:xfrm>
          <a:prstGeom prst="straightConnector1">
            <a:avLst/>
          </a:prstGeom>
          <a:ln w="76200">
            <a:solidFill>
              <a:schemeClr val="accent2">
                <a:lumMod val="7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AD57F083-A842-334A-A580-0830AE7BB131}"/>
              </a:ext>
            </a:extLst>
          </p:cNvPr>
          <p:cNvCxnSpPr>
            <a:cxnSpLocks/>
          </p:cNvCxnSpPr>
          <p:nvPr/>
        </p:nvCxnSpPr>
        <p:spPr>
          <a:xfrm>
            <a:off x="5271559" y="2846540"/>
            <a:ext cx="1460414" cy="634684"/>
          </a:xfrm>
          <a:prstGeom prst="straightConnector1">
            <a:avLst/>
          </a:prstGeom>
          <a:ln w="76200">
            <a:solidFill>
              <a:schemeClr val="accent2">
                <a:lumMod val="7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9E864AB6-B4B5-6E46-9CA7-D9639B9110DF}"/>
              </a:ext>
            </a:extLst>
          </p:cNvPr>
          <p:cNvSpPr txBox="1"/>
          <p:nvPr/>
        </p:nvSpPr>
        <p:spPr>
          <a:xfrm>
            <a:off x="142841" y="4889486"/>
            <a:ext cx="1475084" cy="2308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a:ln>
                  <a:noFill/>
                </a:ln>
                <a:solidFill>
                  <a:prstClr val="black"/>
                </a:solidFill>
                <a:effectLst/>
                <a:uLnTx/>
                <a:uFillTx/>
                <a:latin typeface="Calibri" panose="020F0502020204030204"/>
                <a:ea typeface="+mn-ea"/>
                <a:cs typeface="+mn-cs"/>
              </a:rPr>
              <a:t>Modified from Smith 2014  </a:t>
            </a:r>
          </a:p>
        </p:txBody>
      </p:sp>
      <p:sp>
        <p:nvSpPr>
          <p:cNvPr id="4" name="TextBox 3">
            <a:extLst>
              <a:ext uri="{FF2B5EF4-FFF2-40B4-BE49-F238E27FC236}">
                <a16:creationId xmlns:a16="http://schemas.microsoft.com/office/drawing/2014/main" id="{47CF5B6B-85CB-3947-82F0-5C765592B9C1}"/>
              </a:ext>
            </a:extLst>
          </p:cNvPr>
          <p:cNvSpPr txBox="1"/>
          <p:nvPr/>
        </p:nvSpPr>
        <p:spPr>
          <a:xfrm>
            <a:off x="104284" y="99631"/>
            <a:ext cx="2800281"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AU" sz="1800" b="1" i="0" u="none" strike="noStrike" kern="1200" cap="none" spc="0" normalizeH="0" baseline="0" noProof="0" dirty="0">
                <a:ln>
                  <a:noFill/>
                </a:ln>
                <a:solidFill>
                  <a:srgbClr val="00B0F0"/>
                </a:solidFill>
                <a:effectLst/>
                <a:uLnTx/>
                <a:uFillTx/>
                <a:latin typeface="Calibri" panose="020F0502020204030204"/>
                <a:ea typeface="+mn-ea"/>
                <a:cs typeface="+mn-cs"/>
              </a:rPr>
              <a:t>Pathways of climate change  and human health</a:t>
            </a:r>
          </a:p>
        </p:txBody>
      </p:sp>
      <p:sp>
        <p:nvSpPr>
          <p:cNvPr id="33" name="Rectangle 32">
            <a:extLst>
              <a:ext uri="{FF2B5EF4-FFF2-40B4-BE49-F238E27FC236}">
                <a16:creationId xmlns:a16="http://schemas.microsoft.com/office/drawing/2014/main" id="{614E8FE8-DECE-44D3-ACED-66DA0AA834D6}"/>
              </a:ext>
            </a:extLst>
          </p:cNvPr>
          <p:cNvSpPr/>
          <p:nvPr/>
        </p:nvSpPr>
        <p:spPr>
          <a:xfrm>
            <a:off x="142841" y="163820"/>
            <a:ext cx="2715012" cy="923330"/>
          </a:xfrm>
          <a:prstGeom prst="rect">
            <a:avLst/>
          </a:prstGeom>
          <a:solidFill>
            <a:schemeClr val="bg1"/>
          </a:solidFill>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dirty="0">
                <a:ln>
                  <a:noFill/>
                </a:ln>
                <a:solidFill>
                  <a:srgbClr val="5B9BD5">
                    <a:lumMod val="75000"/>
                  </a:srgbClr>
                </a:solidFill>
                <a:effectLst/>
                <a:uLnTx/>
                <a:uFillTx/>
                <a:latin typeface="Calibri" panose="020F0502020204030204"/>
                <a:ea typeface="+mn-ea"/>
                <a:cs typeface="+mn-cs"/>
              </a:rPr>
              <a:t>The health of human populations is sensitive to shifts in weather patterns and other aspects of climate change (IPCC)</a:t>
            </a:r>
          </a:p>
        </p:txBody>
      </p:sp>
    </p:spTree>
    <p:extLst>
      <p:ext uri="{BB962C8B-B14F-4D97-AF65-F5344CB8AC3E}">
        <p14:creationId xmlns:p14="http://schemas.microsoft.com/office/powerpoint/2010/main" val="3306024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ângulo de cantos arredondados 12">
            <a:extLst>
              <a:ext uri="{FF2B5EF4-FFF2-40B4-BE49-F238E27FC236}">
                <a16:creationId xmlns:a16="http://schemas.microsoft.com/office/drawing/2014/main" id="{3CB79720-B158-4144-AB71-2CD55B050D49}"/>
              </a:ext>
            </a:extLst>
          </p:cNvPr>
          <p:cNvSpPr/>
          <p:nvPr/>
        </p:nvSpPr>
        <p:spPr>
          <a:xfrm>
            <a:off x="1037821" y="1503706"/>
            <a:ext cx="1088148" cy="2193149"/>
          </a:xfrm>
          <a:prstGeom prst="roundRect">
            <a:avLst/>
          </a:prstGeom>
          <a:solidFill>
            <a:srgbClr val="C00000">
              <a:alpha val="79000"/>
            </a:srgbClr>
          </a:solidFill>
          <a:ln>
            <a:solidFill>
              <a:schemeClr val="accent1">
                <a:alpha val="6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7" name="Oval 6">
            <a:extLst>
              <a:ext uri="{FF2B5EF4-FFF2-40B4-BE49-F238E27FC236}">
                <a16:creationId xmlns:a16="http://schemas.microsoft.com/office/drawing/2014/main" id="{D359FDB3-2EC0-5E47-A66F-4FD52CE4F0C9}"/>
              </a:ext>
            </a:extLst>
          </p:cNvPr>
          <p:cNvSpPr/>
          <p:nvPr/>
        </p:nvSpPr>
        <p:spPr>
          <a:xfrm>
            <a:off x="2206912" y="442670"/>
            <a:ext cx="1374764" cy="4495657"/>
          </a:xfrm>
          <a:prstGeom prst="ellipse">
            <a:avLst/>
          </a:prstGeom>
          <a:gradFill flip="none" rotWithShape="1">
            <a:gsLst>
              <a:gs pos="0">
                <a:srgbClr val="E5A848"/>
              </a:gs>
              <a:gs pos="93000">
                <a:schemeClr val="accent6">
                  <a:lumMod val="40000"/>
                  <a:lumOff val="60000"/>
                </a:schemeClr>
              </a:gs>
              <a:gs pos="62000">
                <a:schemeClr val="accent6">
                  <a:lumMod val="20000"/>
                  <a:lumOff val="80000"/>
                </a:schemeClr>
              </a:gs>
            </a:gsLst>
            <a:path path="shape">
              <a:fillToRect l="50000" t="50000" r="50000" b="50000"/>
            </a:path>
            <a:tileRect/>
          </a:gradFill>
          <a:ln>
            <a:noFill/>
          </a:ln>
          <a:effectLst>
            <a:outerShdw dist="508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8" name="Retângulo de cantos arredondados 17">
            <a:extLst>
              <a:ext uri="{FF2B5EF4-FFF2-40B4-BE49-F238E27FC236}">
                <a16:creationId xmlns:a16="http://schemas.microsoft.com/office/drawing/2014/main" id="{6FF546A0-3D06-1349-BC6B-4B7D3089E29E}"/>
              </a:ext>
            </a:extLst>
          </p:cNvPr>
          <p:cNvSpPr/>
          <p:nvPr/>
        </p:nvSpPr>
        <p:spPr>
          <a:xfrm>
            <a:off x="3866705" y="3468366"/>
            <a:ext cx="1287660" cy="1129882"/>
          </a:xfrm>
          <a:prstGeom prst="roundRect">
            <a:avLst/>
          </a:prstGeom>
          <a:solidFill>
            <a:schemeClr val="bg2">
              <a:lumMod val="90000"/>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9" name="Retângulo de cantos arredondados 20">
            <a:extLst>
              <a:ext uri="{FF2B5EF4-FFF2-40B4-BE49-F238E27FC236}">
                <a16:creationId xmlns:a16="http://schemas.microsoft.com/office/drawing/2014/main" id="{7198FE12-E9A7-F049-9EF3-77D3DF623A67}"/>
              </a:ext>
            </a:extLst>
          </p:cNvPr>
          <p:cNvSpPr/>
          <p:nvPr/>
        </p:nvSpPr>
        <p:spPr>
          <a:xfrm>
            <a:off x="3855770" y="2070238"/>
            <a:ext cx="1287660" cy="1318832"/>
          </a:xfrm>
          <a:prstGeom prst="roundRect">
            <a:avLst/>
          </a:prstGeom>
          <a:solidFill>
            <a:schemeClr val="accent3">
              <a:lumMod val="40000"/>
              <a:lumOff val="60000"/>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10" name="Retângulo de cantos arredondados 19">
            <a:extLst>
              <a:ext uri="{FF2B5EF4-FFF2-40B4-BE49-F238E27FC236}">
                <a16:creationId xmlns:a16="http://schemas.microsoft.com/office/drawing/2014/main" id="{77235E13-79D4-964C-A10A-4385100884DD}"/>
              </a:ext>
            </a:extLst>
          </p:cNvPr>
          <p:cNvSpPr/>
          <p:nvPr/>
        </p:nvSpPr>
        <p:spPr>
          <a:xfrm>
            <a:off x="3855770" y="1103069"/>
            <a:ext cx="1287660" cy="884831"/>
          </a:xfrm>
          <a:prstGeom prst="roundRect">
            <a:avLst/>
          </a:prstGeom>
          <a:solidFill>
            <a:schemeClr val="accent4">
              <a:lumMod val="20000"/>
              <a:lumOff val="80000"/>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11" name="Retângulo de cantos arredondados 16">
            <a:extLst>
              <a:ext uri="{FF2B5EF4-FFF2-40B4-BE49-F238E27FC236}">
                <a16:creationId xmlns:a16="http://schemas.microsoft.com/office/drawing/2014/main" id="{41F0409B-E489-134E-B0C2-BF9C30B1EB7C}"/>
              </a:ext>
            </a:extLst>
          </p:cNvPr>
          <p:cNvSpPr/>
          <p:nvPr/>
        </p:nvSpPr>
        <p:spPr>
          <a:xfrm>
            <a:off x="6841093" y="2552383"/>
            <a:ext cx="1121768" cy="2265500"/>
          </a:xfrm>
          <a:prstGeom prst="roundRect">
            <a:avLst/>
          </a:prstGeom>
          <a:solidFill>
            <a:srgbClr val="C00000">
              <a:alpha val="6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a:ln>
                <a:noFill/>
              </a:ln>
              <a:solidFill>
                <a:prstClr val="white"/>
              </a:solidFill>
              <a:effectLst/>
              <a:uLnTx/>
              <a:uFillTx/>
              <a:latin typeface="Arial"/>
              <a:ea typeface="+mn-ea"/>
              <a:cs typeface="Arial"/>
            </a:endParaRPr>
          </a:p>
        </p:txBody>
      </p:sp>
      <p:sp>
        <p:nvSpPr>
          <p:cNvPr id="13" name="CaixaDeTexto 3">
            <a:extLst>
              <a:ext uri="{FF2B5EF4-FFF2-40B4-BE49-F238E27FC236}">
                <a16:creationId xmlns:a16="http://schemas.microsoft.com/office/drawing/2014/main" id="{2A4A464B-D0B3-5043-85A9-3F3E44157304}"/>
              </a:ext>
            </a:extLst>
          </p:cNvPr>
          <p:cNvSpPr txBox="1"/>
          <p:nvPr/>
        </p:nvSpPr>
        <p:spPr>
          <a:xfrm>
            <a:off x="2371465" y="1003722"/>
            <a:ext cx="1191291"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Environmental conditions</a:t>
            </a:r>
            <a:br>
              <a:rPr kumimoji="0" lang="en-US" sz="1050" b="1" i="0" u="none" strike="noStrike" kern="1200" cap="none" spc="0" normalizeH="0" baseline="0">
                <a:ln>
                  <a:noFill/>
                </a:ln>
                <a:solidFill>
                  <a:prstClr val="black"/>
                </a:solidFill>
                <a:effectLst/>
                <a:uLnTx/>
                <a:uFillTx/>
                <a:latin typeface="Arial"/>
                <a:ea typeface="+mn-ea"/>
                <a:cs typeface="Arial"/>
              </a:rPr>
            </a:br>
            <a:endParaRPr kumimoji="0" lang="en-US" sz="1050" b="1" i="0" u="none" strike="noStrike" kern="1200" cap="none" spc="0" normalizeH="0" baseline="0">
              <a:ln>
                <a:noFill/>
              </a:ln>
              <a:solidFill>
                <a:prstClr val="black"/>
              </a:solidFill>
              <a:effectLst/>
              <a:uLnTx/>
              <a:uFillTx/>
              <a:latin typeface="Arial"/>
              <a:ea typeface="+mn-ea"/>
              <a:cs typeface="Arial"/>
            </a:endParaRPr>
          </a:p>
        </p:txBody>
      </p:sp>
      <p:sp>
        <p:nvSpPr>
          <p:cNvPr id="14" name="CaixaDeTexto 4">
            <a:extLst>
              <a:ext uri="{FF2B5EF4-FFF2-40B4-BE49-F238E27FC236}">
                <a16:creationId xmlns:a16="http://schemas.microsoft.com/office/drawing/2014/main" id="{164CD277-B08C-904B-890A-476E21E94BCD}"/>
              </a:ext>
            </a:extLst>
          </p:cNvPr>
          <p:cNvSpPr txBox="1"/>
          <p:nvPr/>
        </p:nvSpPr>
        <p:spPr>
          <a:xfrm>
            <a:off x="2258435" y="3234135"/>
            <a:ext cx="1428750" cy="1592744"/>
          </a:xfrm>
          <a:prstGeom prst="rect">
            <a:avLst/>
          </a:prstGeom>
          <a:noFill/>
        </p:spPr>
        <p:txBody>
          <a:bodyPr wrap="square" rtlCol="0">
            <a:spAutoFit/>
          </a:bodyPr>
          <a:lstStyle/>
          <a:p>
            <a:pPr marL="107156" marR="0" lvl="0" indent="-107156"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Baseline weather</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a:ln>
                <a:noFill/>
              </a:ln>
              <a:solidFill>
                <a:prstClr val="black"/>
              </a:solidFill>
              <a:effectLst/>
              <a:uLnTx/>
              <a:uFillTx/>
              <a:latin typeface="Arial"/>
              <a:ea typeface="+mn-ea"/>
              <a:cs typeface="Arial"/>
            </a:endParaRPr>
          </a:p>
          <a:p>
            <a:pPr marL="107156" marR="0" lvl="0" indent="-107156"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Baseline air/ water quality</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a:ln>
                <a:noFill/>
              </a:ln>
              <a:solidFill>
                <a:prstClr val="black"/>
              </a:solidFill>
              <a:effectLst/>
              <a:uLnTx/>
              <a:uFillTx/>
              <a:latin typeface="Arial"/>
              <a:ea typeface="+mn-ea"/>
              <a:cs typeface="Arial"/>
            </a:endParaRPr>
          </a:p>
          <a:p>
            <a:pPr marL="205979"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 Geography</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450" b="0" i="0" u="none" strike="noStrike" kern="1200" cap="none" spc="0" normalizeH="0" baseline="0">
              <a:ln>
                <a:noFill/>
              </a:ln>
              <a:solidFill>
                <a:prstClr val="black"/>
              </a:solidFill>
              <a:effectLst/>
              <a:uLnTx/>
              <a:uFillTx/>
              <a:latin typeface="Arial"/>
              <a:ea typeface="+mn-ea"/>
              <a:cs typeface="Arial"/>
            </a:endParaRPr>
          </a:p>
          <a:p>
            <a:pPr marL="205979"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  Soil/dust</a:t>
            </a:r>
          </a:p>
          <a:p>
            <a:pPr marL="205979"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050" b="0" i="0" u="none" strike="noStrike" kern="1200" cap="none" spc="0" normalizeH="0" baseline="0">
              <a:ln>
                <a:noFill/>
              </a:ln>
              <a:solidFill>
                <a:prstClr val="black"/>
              </a:solidFill>
              <a:effectLst/>
              <a:uLnTx/>
              <a:uFillTx/>
              <a:latin typeface="Arial"/>
              <a:ea typeface="+mn-ea"/>
              <a:cs typeface="Arial"/>
            </a:endParaRPr>
          </a:p>
          <a:p>
            <a:pPr marL="205979" marR="0" lvl="0" indent="-3571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  Vegetation</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black"/>
              </a:solidFill>
              <a:effectLst/>
              <a:uLnTx/>
              <a:uFillTx/>
              <a:latin typeface="Arial"/>
              <a:ea typeface="+mn-ea"/>
              <a:cs typeface="Arial"/>
            </a:endParaRPr>
          </a:p>
        </p:txBody>
      </p:sp>
      <p:sp>
        <p:nvSpPr>
          <p:cNvPr id="15" name="CaixaDeTexto 5">
            <a:extLst>
              <a:ext uri="{FF2B5EF4-FFF2-40B4-BE49-F238E27FC236}">
                <a16:creationId xmlns:a16="http://schemas.microsoft.com/office/drawing/2014/main" id="{1EF1DD41-64FB-0B48-BB05-C0700C8B7E39}"/>
              </a:ext>
            </a:extLst>
          </p:cNvPr>
          <p:cNvSpPr txBox="1"/>
          <p:nvPr/>
        </p:nvSpPr>
        <p:spPr>
          <a:xfrm>
            <a:off x="3925863" y="589047"/>
            <a:ext cx="1061509" cy="57708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Social </a:t>
            </a:r>
            <a:br>
              <a:rPr kumimoji="0" lang="en-US" sz="1050" b="1" i="0" u="none" strike="noStrike" kern="1200" cap="none" spc="0" normalizeH="0" baseline="0">
                <a:ln>
                  <a:noFill/>
                </a:ln>
                <a:solidFill>
                  <a:prstClr val="black"/>
                </a:solidFill>
                <a:effectLst/>
                <a:uLnTx/>
                <a:uFillTx/>
                <a:latin typeface="Arial"/>
                <a:ea typeface="+mn-ea"/>
                <a:cs typeface="Arial"/>
              </a:rPr>
            </a:br>
            <a:r>
              <a:rPr kumimoji="0" lang="en-US" sz="1050" b="1" i="0" u="none" strike="noStrike" kern="1200" cap="none" spc="0" normalizeH="0" baseline="0">
                <a:ln>
                  <a:noFill/>
                </a:ln>
                <a:solidFill>
                  <a:prstClr val="black"/>
                </a:solidFill>
                <a:effectLst/>
                <a:uLnTx/>
                <a:uFillTx/>
                <a:latin typeface="Arial"/>
                <a:ea typeface="+mn-ea"/>
                <a:cs typeface="Arial"/>
              </a:rPr>
              <a:t>Infrastructure</a:t>
            </a:r>
            <a:br>
              <a:rPr kumimoji="0" lang="en-US" sz="1050" b="1" i="0" u="none" strike="noStrike" kern="1200" cap="none" spc="0" normalizeH="0" baseline="0">
                <a:ln>
                  <a:noFill/>
                </a:ln>
                <a:solidFill>
                  <a:prstClr val="black"/>
                </a:solidFill>
                <a:effectLst/>
                <a:uLnTx/>
                <a:uFillTx/>
                <a:latin typeface="Arial"/>
                <a:ea typeface="+mn-ea"/>
                <a:cs typeface="Arial"/>
              </a:rPr>
            </a:br>
            <a:endParaRPr kumimoji="0" lang="en-US" sz="1050" b="1" i="0" u="none" strike="noStrike" kern="1200" cap="none" spc="0" normalizeH="0" baseline="0">
              <a:ln>
                <a:noFill/>
              </a:ln>
              <a:solidFill>
                <a:prstClr val="black"/>
              </a:solidFill>
              <a:effectLst/>
              <a:uLnTx/>
              <a:uFillTx/>
              <a:latin typeface="Arial"/>
              <a:ea typeface="+mn-ea"/>
              <a:cs typeface="Arial"/>
            </a:endParaRPr>
          </a:p>
        </p:txBody>
      </p:sp>
      <p:sp>
        <p:nvSpPr>
          <p:cNvPr id="16" name="CaixaDeTexto 6">
            <a:extLst>
              <a:ext uri="{FF2B5EF4-FFF2-40B4-BE49-F238E27FC236}">
                <a16:creationId xmlns:a16="http://schemas.microsoft.com/office/drawing/2014/main" id="{02A45F3F-90C9-704B-BF1F-B70C8A2A09D1}"/>
              </a:ext>
            </a:extLst>
          </p:cNvPr>
          <p:cNvSpPr txBox="1"/>
          <p:nvPr/>
        </p:nvSpPr>
        <p:spPr>
          <a:xfrm>
            <a:off x="3925863" y="1210672"/>
            <a:ext cx="1293077" cy="90024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Direct exposures:</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Flood damage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Storm vulnerability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Heat stress</a:t>
            </a:r>
          </a:p>
        </p:txBody>
      </p:sp>
      <p:sp>
        <p:nvSpPr>
          <p:cNvPr id="17" name="CaixaDeTexto 7">
            <a:extLst>
              <a:ext uri="{FF2B5EF4-FFF2-40B4-BE49-F238E27FC236}">
                <a16:creationId xmlns:a16="http://schemas.microsoft.com/office/drawing/2014/main" id="{A5C59A73-16CF-574D-955A-86F47A0CEE47}"/>
              </a:ext>
            </a:extLst>
          </p:cNvPr>
          <p:cNvSpPr txBox="1"/>
          <p:nvPr/>
        </p:nvSpPr>
        <p:spPr>
          <a:xfrm>
            <a:off x="3810026" y="2145092"/>
            <a:ext cx="1426994" cy="122341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Indirect exposures:</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Mediated  through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natural systems: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Allergens;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Disease vectors,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Increase water/air </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   pollution</a:t>
            </a:r>
          </a:p>
        </p:txBody>
      </p:sp>
      <p:sp>
        <p:nvSpPr>
          <p:cNvPr id="18" name="CaixaDeTexto 8">
            <a:extLst>
              <a:ext uri="{FF2B5EF4-FFF2-40B4-BE49-F238E27FC236}">
                <a16:creationId xmlns:a16="http://schemas.microsoft.com/office/drawing/2014/main" id="{23C0D5CB-4963-424A-802D-A1DE3C864257}"/>
              </a:ext>
            </a:extLst>
          </p:cNvPr>
          <p:cNvSpPr txBox="1"/>
          <p:nvPr/>
        </p:nvSpPr>
        <p:spPr>
          <a:xfrm>
            <a:off x="3883361" y="3481224"/>
            <a:ext cx="1197764" cy="106182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Economic and</a:t>
            </a:r>
            <a:br>
              <a:rPr kumimoji="0" lang="en-US" sz="1050" b="1" i="0" u="none" strike="noStrike" kern="1200" cap="none" spc="0" normalizeH="0" baseline="0">
                <a:ln>
                  <a:noFill/>
                </a:ln>
                <a:solidFill>
                  <a:prstClr val="black"/>
                </a:solidFill>
                <a:effectLst/>
                <a:uLnTx/>
                <a:uFillTx/>
                <a:latin typeface="Arial"/>
                <a:ea typeface="+mn-ea"/>
                <a:cs typeface="Arial"/>
              </a:rPr>
            </a:br>
            <a:r>
              <a:rPr kumimoji="0" lang="en-US" sz="1050" b="1" i="0" u="none" strike="noStrike" kern="1200" cap="none" spc="0" normalizeH="0" baseline="0">
                <a:ln>
                  <a:noFill/>
                </a:ln>
                <a:solidFill>
                  <a:prstClr val="black"/>
                </a:solidFill>
                <a:effectLst/>
                <a:uLnTx/>
                <a:uFillTx/>
                <a:latin typeface="Arial"/>
                <a:ea typeface="+mn-ea"/>
                <a:cs typeface="Arial"/>
              </a:rPr>
              <a:t>social</a:t>
            </a:r>
            <a:br>
              <a:rPr kumimoji="0" lang="en-US" sz="1050" b="1" i="0" u="none" strike="noStrike" kern="1200" cap="none" spc="0" normalizeH="0" baseline="0">
                <a:ln>
                  <a:noFill/>
                </a:ln>
                <a:solidFill>
                  <a:prstClr val="black"/>
                </a:solidFill>
                <a:effectLst/>
                <a:uLnTx/>
                <a:uFillTx/>
                <a:latin typeface="Arial"/>
                <a:ea typeface="+mn-ea"/>
                <a:cs typeface="Arial"/>
              </a:rPr>
            </a:br>
            <a:r>
              <a:rPr kumimoji="0" lang="en-US" sz="1050" b="1" i="0" u="none" strike="noStrike" kern="1200" cap="none" spc="0" normalizeH="0" baseline="0">
                <a:ln>
                  <a:noFill/>
                </a:ln>
                <a:solidFill>
                  <a:prstClr val="black"/>
                </a:solidFill>
                <a:effectLst/>
                <a:uLnTx/>
                <a:uFillTx/>
                <a:latin typeface="Arial"/>
                <a:ea typeface="+mn-ea"/>
                <a:cs typeface="Arial"/>
              </a:rPr>
              <a:t>disruption: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Food production/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distribution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a:ln>
                  <a:noFill/>
                </a:ln>
                <a:solidFill>
                  <a:prstClr val="black"/>
                </a:solidFill>
                <a:effectLst/>
                <a:uLnTx/>
                <a:uFillTx/>
                <a:latin typeface="Arial"/>
                <a:ea typeface="+mn-ea"/>
                <a:cs typeface="Arial"/>
              </a:rPr>
              <a:t>Mental stress</a:t>
            </a:r>
          </a:p>
        </p:txBody>
      </p:sp>
      <p:sp>
        <p:nvSpPr>
          <p:cNvPr id="20" name="CaixaDeTexto 2">
            <a:extLst>
              <a:ext uri="{FF2B5EF4-FFF2-40B4-BE49-F238E27FC236}">
                <a16:creationId xmlns:a16="http://schemas.microsoft.com/office/drawing/2014/main" id="{C4B4614A-BC73-A64E-B02A-744916CD4D1A}"/>
              </a:ext>
            </a:extLst>
          </p:cNvPr>
          <p:cNvSpPr txBox="1"/>
          <p:nvPr/>
        </p:nvSpPr>
        <p:spPr>
          <a:xfrm>
            <a:off x="1114816" y="1662614"/>
            <a:ext cx="948689" cy="4154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white"/>
                </a:solidFill>
                <a:effectLst/>
                <a:uLnTx/>
                <a:uFillTx/>
                <a:latin typeface="Arial"/>
                <a:ea typeface="+mn-ea"/>
                <a:cs typeface="Arial"/>
              </a:rPr>
              <a:t>Climate change</a:t>
            </a:r>
          </a:p>
        </p:txBody>
      </p:sp>
      <p:sp>
        <p:nvSpPr>
          <p:cNvPr id="21" name="CaixaDeTexto 1">
            <a:extLst>
              <a:ext uri="{FF2B5EF4-FFF2-40B4-BE49-F238E27FC236}">
                <a16:creationId xmlns:a16="http://schemas.microsoft.com/office/drawing/2014/main" id="{20835A0B-A0B2-F849-96CD-C228FF237D8D}"/>
              </a:ext>
            </a:extLst>
          </p:cNvPr>
          <p:cNvSpPr txBox="1"/>
          <p:nvPr/>
        </p:nvSpPr>
        <p:spPr>
          <a:xfrm>
            <a:off x="1021618" y="2245206"/>
            <a:ext cx="1104918" cy="1384995"/>
          </a:xfrm>
          <a:prstGeom prst="rect">
            <a:avLst/>
          </a:prstGeom>
          <a:noFill/>
        </p:spPr>
        <p:txBody>
          <a:bodyPr wrap="square" rtlCol="0">
            <a:spAutoFit/>
          </a:bodyPr>
          <a:lstStyle/>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Precipitation</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Heat</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Flood</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Storm</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Drought</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Increased water temperature</a:t>
            </a:r>
          </a:p>
        </p:txBody>
      </p:sp>
      <p:sp>
        <p:nvSpPr>
          <p:cNvPr id="22" name="CaixaDeTexto 10">
            <a:extLst>
              <a:ext uri="{FF2B5EF4-FFF2-40B4-BE49-F238E27FC236}">
                <a16:creationId xmlns:a16="http://schemas.microsoft.com/office/drawing/2014/main" id="{D53360B6-7414-EE42-A440-E03B416737C4}"/>
              </a:ext>
            </a:extLst>
          </p:cNvPr>
          <p:cNvSpPr txBox="1"/>
          <p:nvPr/>
        </p:nvSpPr>
        <p:spPr>
          <a:xfrm>
            <a:off x="6907762" y="2561340"/>
            <a:ext cx="918902" cy="41549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white"/>
                </a:solidFill>
                <a:effectLst/>
                <a:uLnTx/>
                <a:uFillTx/>
                <a:latin typeface="Arial"/>
                <a:ea typeface="+mn-ea"/>
                <a:cs typeface="Arial"/>
              </a:rPr>
              <a:t>Health impacts</a:t>
            </a:r>
          </a:p>
        </p:txBody>
      </p:sp>
      <p:sp>
        <p:nvSpPr>
          <p:cNvPr id="23" name="CaixaDeTexto 35">
            <a:extLst>
              <a:ext uri="{FF2B5EF4-FFF2-40B4-BE49-F238E27FC236}">
                <a16:creationId xmlns:a16="http://schemas.microsoft.com/office/drawing/2014/main" id="{6264BE04-25D8-9A47-85D5-43E7D5513F3C}"/>
              </a:ext>
            </a:extLst>
          </p:cNvPr>
          <p:cNvSpPr txBox="1"/>
          <p:nvPr/>
        </p:nvSpPr>
        <p:spPr>
          <a:xfrm>
            <a:off x="6855113" y="3132807"/>
            <a:ext cx="1143000" cy="1546577"/>
          </a:xfrm>
          <a:prstGeom prst="rect">
            <a:avLst/>
          </a:prstGeom>
          <a:noFill/>
        </p:spPr>
        <p:txBody>
          <a:bodyPr wrap="square" rtlCol="0">
            <a:spAutoFit/>
          </a:bodyPr>
          <a:lstStyle/>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Undernutrition</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Heart disease</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Injuries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Vector-borne diseases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white"/>
                </a:solidFill>
                <a:effectLst/>
                <a:uLnTx/>
                <a:uFillTx/>
                <a:latin typeface="Arial"/>
                <a:ea typeface="+mn-ea"/>
                <a:cs typeface="Arial"/>
              </a:rPr>
              <a:t>Infectious diseases</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a:ln>
                <a:noFill/>
              </a:ln>
              <a:solidFill>
                <a:prstClr val="white"/>
              </a:solidFill>
              <a:effectLst/>
              <a:uLnTx/>
              <a:uFillTx/>
              <a:latin typeface="Arial"/>
              <a:ea typeface="+mn-ea"/>
              <a:cs typeface="Arial"/>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a:ln>
                <a:noFill/>
              </a:ln>
              <a:solidFill>
                <a:prstClr val="white"/>
              </a:solidFill>
              <a:effectLst/>
              <a:uLnTx/>
              <a:uFillTx/>
              <a:latin typeface="Arial"/>
              <a:ea typeface="+mn-ea"/>
              <a:cs typeface="Arial"/>
            </a:endParaRPr>
          </a:p>
        </p:txBody>
      </p:sp>
      <p:sp>
        <p:nvSpPr>
          <p:cNvPr id="24" name="Retângulo de cantos arredondados 15">
            <a:extLst>
              <a:ext uri="{FF2B5EF4-FFF2-40B4-BE49-F238E27FC236}">
                <a16:creationId xmlns:a16="http://schemas.microsoft.com/office/drawing/2014/main" id="{71BA803B-F0E7-094D-A47E-4ECA8B4F1A4E}"/>
              </a:ext>
            </a:extLst>
          </p:cNvPr>
          <p:cNvSpPr/>
          <p:nvPr/>
        </p:nvSpPr>
        <p:spPr>
          <a:xfrm>
            <a:off x="3669265" y="391612"/>
            <a:ext cx="1657037" cy="4634306"/>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25" name="Retângulo de cantos arredondados 17">
            <a:extLst>
              <a:ext uri="{FF2B5EF4-FFF2-40B4-BE49-F238E27FC236}">
                <a16:creationId xmlns:a16="http://schemas.microsoft.com/office/drawing/2014/main" id="{18FA40BE-3677-374B-9259-9BBA1725B7D1}"/>
              </a:ext>
            </a:extLst>
          </p:cNvPr>
          <p:cNvSpPr/>
          <p:nvPr/>
        </p:nvSpPr>
        <p:spPr>
          <a:xfrm>
            <a:off x="3749965" y="3609682"/>
            <a:ext cx="1510646" cy="1350542"/>
          </a:xfrm>
          <a:prstGeom prst="roundRect">
            <a:avLst/>
          </a:prstGeom>
          <a:solidFill>
            <a:schemeClr val="bg1"/>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26" name="Retângulo de cantos arredondados 20">
            <a:extLst>
              <a:ext uri="{FF2B5EF4-FFF2-40B4-BE49-F238E27FC236}">
                <a16:creationId xmlns:a16="http://schemas.microsoft.com/office/drawing/2014/main" id="{5D44976D-622E-064B-BB5D-F1AE51635A09}"/>
              </a:ext>
            </a:extLst>
          </p:cNvPr>
          <p:cNvSpPr/>
          <p:nvPr/>
        </p:nvSpPr>
        <p:spPr>
          <a:xfrm>
            <a:off x="3733387" y="1860557"/>
            <a:ext cx="1538172" cy="1668350"/>
          </a:xfrm>
          <a:prstGeom prst="roundRect">
            <a:avLst/>
          </a:prstGeom>
          <a:solidFill>
            <a:schemeClr val="bg1"/>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27" name="Retângulo de cantos arredondados 19">
            <a:extLst>
              <a:ext uri="{FF2B5EF4-FFF2-40B4-BE49-F238E27FC236}">
                <a16:creationId xmlns:a16="http://schemas.microsoft.com/office/drawing/2014/main" id="{CC4B64C9-6D32-4342-AF9E-441D64CE2374}"/>
              </a:ext>
            </a:extLst>
          </p:cNvPr>
          <p:cNvSpPr/>
          <p:nvPr/>
        </p:nvSpPr>
        <p:spPr>
          <a:xfrm>
            <a:off x="3733387" y="796943"/>
            <a:ext cx="1538172" cy="982573"/>
          </a:xfrm>
          <a:prstGeom prst="roundRect">
            <a:avLst/>
          </a:prstGeom>
          <a:solidFill>
            <a:schemeClr val="bg1"/>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white"/>
              </a:solidFill>
              <a:effectLst/>
              <a:uLnTx/>
              <a:uFillTx/>
              <a:latin typeface="Arial"/>
              <a:ea typeface="+mn-ea"/>
              <a:cs typeface="Arial"/>
            </a:endParaRPr>
          </a:p>
        </p:txBody>
      </p:sp>
      <p:sp>
        <p:nvSpPr>
          <p:cNvPr id="28" name="CaixaDeTexto 5">
            <a:extLst>
              <a:ext uri="{FF2B5EF4-FFF2-40B4-BE49-F238E27FC236}">
                <a16:creationId xmlns:a16="http://schemas.microsoft.com/office/drawing/2014/main" id="{484A0F0F-6CE3-2B41-B492-005DBC4A2229}"/>
              </a:ext>
            </a:extLst>
          </p:cNvPr>
          <p:cNvSpPr txBox="1"/>
          <p:nvPr/>
        </p:nvSpPr>
        <p:spPr>
          <a:xfrm>
            <a:off x="3748203" y="391612"/>
            <a:ext cx="1494320" cy="57708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Social infrastructure</a:t>
            </a:r>
            <a:br>
              <a:rPr kumimoji="0" lang="en-US" sz="1050" b="1" i="0" u="none" strike="noStrike" kern="1200" cap="none" spc="0" normalizeH="0" baseline="0">
                <a:ln>
                  <a:noFill/>
                </a:ln>
                <a:solidFill>
                  <a:prstClr val="black"/>
                </a:solidFill>
                <a:effectLst/>
                <a:uLnTx/>
                <a:uFillTx/>
                <a:latin typeface="Arial"/>
                <a:ea typeface="+mn-ea"/>
                <a:cs typeface="Arial"/>
              </a:rPr>
            </a:br>
            <a:br>
              <a:rPr kumimoji="0" lang="en-US" sz="1050" b="1" i="0" u="none" strike="noStrike" kern="1200" cap="none" spc="0" normalizeH="0" baseline="0">
                <a:ln>
                  <a:noFill/>
                </a:ln>
                <a:solidFill>
                  <a:prstClr val="black"/>
                </a:solidFill>
                <a:effectLst/>
                <a:uLnTx/>
                <a:uFillTx/>
                <a:latin typeface="Arial"/>
                <a:ea typeface="+mn-ea"/>
                <a:cs typeface="Arial"/>
              </a:rPr>
            </a:br>
            <a:endParaRPr kumimoji="0" lang="en-US" sz="1050" b="1" i="0" u="none" strike="noStrike" kern="1200" cap="none" spc="0" normalizeH="0" baseline="0">
              <a:ln>
                <a:noFill/>
              </a:ln>
              <a:solidFill>
                <a:prstClr val="black"/>
              </a:solidFill>
              <a:effectLst/>
              <a:uLnTx/>
              <a:uFillTx/>
              <a:latin typeface="Arial"/>
              <a:ea typeface="+mn-ea"/>
              <a:cs typeface="Arial"/>
            </a:endParaRPr>
          </a:p>
        </p:txBody>
      </p:sp>
      <p:sp>
        <p:nvSpPr>
          <p:cNvPr id="29" name="CaixaDeTexto 6">
            <a:extLst>
              <a:ext uri="{FF2B5EF4-FFF2-40B4-BE49-F238E27FC236}">
                <a16:creationId xmlns:a16="http://schemas.microsoft.com/office/drawing/2014/main" id="{8CE4FEF5-E38D-854B-BD0B-793E4700B786}"/>
              </a:ext>
            </a:extLst>
          </p:cNvPr>
          <p:cNvSpPr txBox="1"/>
          <p:nvPr/>
        </p:nvSpPr>
        <p:spPr>
          <a:xfrm>
            <a:off x="3788129" y="796943"/>
            <a:ext cx="1417344" cy="90024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Direct exposures</a:t>
            </a:r>
          </a:p>
          <a:p>
            <a:pPr marL="66675" marR="0" lvl="0" indent="-6667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Flood damage</a:t>
            </a:r>
          </a:p>
          <a:p>
            <a:pPr marL="66675" marR="0" lvl="0" indent="-6667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Storm, drought vulnerability</a:t>
            </a:r>
          </a:p>
          <a:p>
            <a:pPr marL="66675" marR="0" lvl="0" indent="-6667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Heat stress</a:t>
            </a:r>
          </a:p>
        </p:txBody>
      </p:sp>
      <p:sp>
        <p:nvSpPr>
          <p:cNvPr id="30" name="CaixaDeTexto 7">
            <a:extLst>
              <a:ext uri="{FF2B5EF4-FFF2-40B4-BE49-F238E27FC236}">
                <a16:creationId xmlns:a16="http://schemas.microsoft.com/office/drawing/2014/main" id="{DA8C99BF-9A02-8141-8AB8-CDBB9DA74059}"/>
              </a:ext>
            </a:extLst>
          </p:cNvPr>
          <p:cNvSpPr txBox="1"/>
          <p:nvPr/>
        </p:nvSpPr>
        <p:spPr>
          <a:xfrm>
            <a:off x="3790932" y="1857587"/>
            <a:ext cx="1395162" cy="147732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Indirect exposures</a:t>
            </a:r>
            <a:br>
              <a:rPr kumimoji="0" lang="en-US" sz="1050" b="0" i="0" u="none" strike="noStrike" kern="1200" cap="none" spc="0" normalizeH="0" baseline="0">
                <a:ln>
                  <a:noFill/>
                </a:ln>
                <a:solidFill>
                  <a:prstClr val="black"/>
                </a:solidFill>
                <a:effectLst/>
                <a:uLnTx/>
                <a:uFillTx/>
                <a:latin typeface="Arial"/>
                <a:ea typeface="+mn-ea"/>
                <a:cs typeface="Arial"/>
              </a:rPr>
            </a:br>
            <a:r>
              <a:rPr kumimoji="0" lang="en-US" sz="1050" b="0" i="0" u="none" strike="noStrike" kern="1200" cap="none" spc="0" normalizeH="0" baseline="0">
                <a:ln>
                  <a:noFill/>
                </a:ln>
                <a:solidFill>
                  <a:prstClr val="black"/>
                </a:solidFill>
                <a:effectLst/>
                <a:uLnTx/>
                <a:uFillTx/>
                <a:latin typeface="Arial"/>
                <a:ea typeface="+mn-ea"/>
                <a:cs typeface="Arial"/>
              </a:rPr>
              <a:t>Mediated through natural systems:</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a:ln>
                <a:noFill/>
              </a:ln>
              <a:solidFill>
                <a:prstClr val="black"/>
              </a:solidFill>
              <a:effectLst/>
              <a:uLnTx/>
              <a:uFillTx/>
              <a:latin typeface="Arial"/>
              <a:ea typeface="+mn-ea"/>
              <a:cs typeface="Arial"/>
            </a:endParaRP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Disease vectors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Water scarcity</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Increased water/air pollution</a:t>
            </a:r>
            <a:br>
              <a:rPr kumimoji="0" lang="en-US" sz="1050" b="0" i="0" u="none" strike="noStrike" kern="1200" cap="none" spc="0" normalizeH="0" baseline="0">
                <a:ln>
                  <a:noFill/>
                </a:ln>
                <a:solidFill>
                  <a:prstClr val="black"/>
                </a:solidFill>
                <a:effectLst/>
                <a:uLnTx/>
                <a:uFillTx/>
                <a:latin typeface="Arial"/>
                <a:ea typeface="+mn-ea"/>
                <a:cs typeface="Arial"/>
              </a:rPr>
            </a:br>
            <a:endParaRPr kumimoji="0" lang="en-US" sz="1050" b="0" i="0" u="none" strike="noStrike" kern="1200" cap="none" spc="0" normalizeH="0" baseline="0">
              <a:ln>
                <a:noFill/>
              </a:ln>
              <a:solidFill>
                <a:prstClr val="black"/>
              </a:solidFill>
              <a:effectLst/>
              <a:uLnTx/>
              <a:uFillTx/>
              <a:latin typeface="Arial"/>
              <a:ea typeface="+mn-ea"/>
              <a:cs typeface="Arial"/>
            </a:endParaRPr>
          </a:p>
        </p:txBody>
      </p:sp>
      <p:sp>
        <p:nvSpPr>
          <p:cNvPr id="31" name="CaixaDeTexto 8">
            <a:extLst>
              <a:ext uri="{FF2B5EF4-FFF2-40B4-BE49-F238E27FC236}">
                <a16:creationId xmlns:a16="http://schemas.microsoft.com/office/drawing/2014/main" id="{619710A3-E801-0E40-8FBC-7FB953C39397}"/>
              </a:ext>
            </a:extLst>
          </p:cNvPr>
          <p:cNvSpPr txBox="1"/>
          <p:nvPr/>
        </p:nvSpPr>
        <p:spPr>
          <a:xfrm>
            <a:off x="3760913" y="3696855"/>
            <a:ext cx="1456294" cy="106182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a:ln>
                  <a:noFill/>
                </a:ln>
                <a:solidFill>
                  <a:prstClr val="black"/>
                </a:solidFill>
                <a:effectLst/>
                <a:uLnTx/>
                <a:uFillTx/>
                <a:latin typeface="Arial"/>
                <a:ea typeface="+mn-ea"/>
                <a:cs typeface="Arial"/>
              </a:rPr>
              <a:t>Via economic and social disruption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Food production and distribution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Migration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a:ln>
                  <a:noFill/>
                </a:ln>
                <a:solidFill>
                  <a:prstClr val="black"/>
                </a:solidFill>
                <a:effectLst/>
                <a:uLnTx/>
                <a:uFillTx/>
                <a:latin typeface="Arial"/>
                <a:ea typeface="+mn-ea"/>
                <a:cs typeface="Arial"/>
              </a:rPr>
              <a:t>Mental stress</a:t>
            </a:r>
          </a:p>
        </p:txBody>
      </p:sp>
      <p:sp>
        <p:nvSpPr>
          <p:cNvPr id="32" name="Freeform 31">
            <a:extLst>
              <a:ext uri="{FF2B5EF4-FFF2-40B4-BE49-F238E27FC236}">
                <a16:creationId xmlns:a16="http://schemas.microsoft.com/office/drawing/2014/main" id="{D2484FDD-7F17-1D45-A855-1A0DACD9A904}"/>
              </a:ext>
            </a:extLst>
          </p:cNvPr>
          <p:cNvSpPr/>
          <p:nvPr/>
        </p:nvSpPr>
        <p:spPr>
          <a:xfrm>
            <a:off x="2131145" y="1503120"/>
            <a:ext cx="1656984" cy="742087"/>
          </a:xfrm>
          <a:custGeom>
            <a:avLst/>
            <a:gdLst>
              <a:gd name="connsiteX0" fmla="*/ 0 w 2091267"/>
              <a:gd name="connsiteY0" fmla="*/ 1634067 h 1634067"/>
              <a:gd name="connsiteX1" fmla="*/ 237067 w 2091267"/>
              <a:gd name="connsiteY1" fmla="*/ 1329267 h 1634067"/>
              <a:gd name="connsiteX2" fmla="*/ 592667 w 2091267"/>
              <a:gd name="connsiteY2" fmla="*/ 1117600 h 1634067"/>
              <a:gd name="connsiteX3" fmla="*/ 846667 w 2091267"/>
              <a:gd name="connsiteY3" fmla="*/ 550333 h 1634067"/>
              <a:gd name="connsiteX4" fmla="*/ 1143000 w 2091267"/>
              <a:gd name="connsiteY4" fmla="*/ 177800 h 1634067"/>
              <a:gd name="connsiteX5" fmla="*/ 1566334 w 2091267"/>
              <a:gd name="connsiteY5" fmla="*/ 76200 h 1634067"/>
              <a:gd name="connsiteX6" fmla="*/ 2091267 w 2091267"/>
              <a:gd name="connsiteY6" fmla="*/ 0 h 163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267" h="1634067">
                <a:moveTo>
                  <a:pt x="0" y="1634067"/>
                </a:moveTo>
                <a:cubicBezTo>
                  <a:pt x="69144" y="1524706"/>
                  <a:pt x="138289" y="1415345"/>
                  <a:pt x="237067" y="1329267"/>
                </a:cubicBezTo>
                <a:cubicBezTo>
                  <a:pt x="335845" y="1243189"/>
                  <a:pt x="491067" y="1247422"/>
                  <a:pt x="592667" y="1117600"/>
                </a:cubicBezTo>
                <a:cubicBezTo>
                  <a:pt x="694267" y="987778"/>
                  <a:pt x="754945" y="706966"/>
                  <a:pt x="846667" y="550333"/>
                </a:cubicBezTo>
                <a:cubicBezTo>
                  <a:pt x="938389" y="393700"/>
                  <a:pt x="1023056" y="256822"/>
                  <a:pt x="1143000" y="177800"/>
                </a:cubicBezTo>
                <a:cubicBezTo>
                  <a:pt x="1262944" y="98778"/>
                  <a:pt x="1408289" y="105833"/>
                  <a:pt x="1566334" y="76200"/>
                </a:cubicBezTo>
                <a:cubicBezTo>
                  <a:pt x="1724379" y="46567"/>
                  <a:pt x="2091267" y="0"/>
                  <a:pt x="2091267" y="0"/>
                </a:cubicBezTo>
              </a:path>
            </a:pathLst>
          </a:custGeom>
          <a:ln w="76200">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black"/>
              </a:solidFill>
              <a:effectLst/>
              <a:uLnTx/>
              <a:uFillTx/>
              <a:latin typeface="Arial"/>
              <a:ea typeface="+mn-ea"/>
              <a:cs typeface="Arial"/>
            </a:endParaRPr>
          </a:p>
        </p:txBody>
      </p:sp>
      <p:sp>
        <p:nvSpPr>
          <p:cNvPr id="33" name="Freeform 32">
            <a:extLst>
              <a:ext uri="{FF2B5EF4-FFF2-40B4-BE49-F238E27FC236}">
                <a16:creationId xmlns:a16="http://schemas.microsoft.com/office/drawing/2014/main" id="{395D94DE-E9F3-CC49-9B8C-8402CD08CB2F}"/>
              </a:ext>
            </a:extLst>
          </p:cNvPr>
          <p:cNvSpPr/>
          <p:nvPr/>
        </p:nvSpPr>
        <p:spPr>
          <a:xfrm flipV="1">
            <a:off x="2142093" y="2245206"/>
            <a:ext cx="1607872" cy="557977"/>
          </a:xfrm>
          <a:custGeom>
            <a:avLst/>
            <a:gdLst>
              <a:gd name="connsiteX0" fmla="*/ 0 w 2065867"/>
              <a:gd name="connsiteY0" fmla="*/ 203200 h 228601"/>
              <a:gd name="connsiteX1" fmla="*/ 262467 w 2065867"/>
              <a:gd name="connsiteY1" fmla="*/ 194734 h 228601"/>
              <a:gd name="connsiteX2" fmla="*/ 787400 w 2065867"/>
              <a:gd name="connsiteY2" fmla="*/ 0 h 228601"/>
              <a:gd name="connsiteX3" fmla="*/ 1464733 w 2065867"/>
              <a:gd name="connsiteY3" fmla="*/ 194734 h 228601"/>
              <a:gd name="connsiteX4" fmla="*/ 2065867 w 2065867"/>
              <a:gd name="connsiteY4" fmla="*/ 50800 h 22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867" h="228601">
                <a:moveTo>
                  <a:pt x="0" y="203200"/>
                </a:moveTo>
                <a:cubicBezTo>
                  <a:pt x="65617" y="215900"/>
                  <a:pt x="131234" y="228601"/>
                  <a:pt x="262467" y="194734"/>
                </a:cubicBezTo>
                <a:cubicBezTo>
                  <a:pt x="393700" y="160867"/>
                  <a:pt x="587022" y="0"/>
                  <a:pt x="787400" y="0"/>
                </a:cubicBezTo>
                <a:cubicBezTo>
                  <a:pt x="987778" y="0"/>
                  <a:pt x="1251655" y="186267"/>
                  <a:pt x="1464733" y="194734"/>
                </a:cubicBezTo>
                <a:cubicBezTo>
                  <a:pt x="1677811" y="203201"/>
                  <a:pt x="2065867" y="50800"/>
                  <a:pt x="2065867" y="50800"/>
                </a:cubicBezTo>
              </a:path>
            </a:pathLst>
          </a:custGeom>
          <a:ln w="76200">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black"/>
              </a:solidFill>
              <a:effectLst/>
              <a:uLnTx/>
              <a:uFillTx/>
              <a:latin typeface="Arial"/>
              <a:ea typeface="+mn-ea"/>
              <a:cs typeface="Arial"/>
            </a:endParaRPr>
          </a:p>
        </p:txBody>
      </p:sp>
      <p:sp>
        <p:nvSpPr>
          <p:cNvPr id="34" name="Freeform 33">
            <a:extLst>
              <a:ext uri="{FF2B5EF4-FFF2-40B4-BE49-F238E27FC236}">
                <a16:creationId xmlns:a16="http://schemas.microsoft.com/office/drawing/2014/main" id="{27C927C3-CD06-074C-BDE3-22B2E387D4B1}"/>
              </a:ext>
            </a:extLst>
          </p:cNvPr>
          <p:cNvSpPr/>
          <p:nvPr/>
        </p:nvSpPr>
        <p:spPr>
          <a:xfrm>
            <a:off x="2142092" y="2245207"/>
            <a:ext cx="1697474" cy="1494900"/>
          </a:xfrm>
          <a:custGeom>
            <a:avLst/>
            <a:gdLst>
              <a:gd name="connsiteX0" fmla="*/ 0 w 2091267"/>
              <a:gd name="connsiteY0" fmla="*/ 0 h 956733"/>
              <a:gd name="connsiteX1" fmla="*/ 228600 w 2091267"/>
              <a:gd name="connsiteY1" fmla="*/ 118533 h 956733"/>
              <a:gd name="connsiteX2" fmla="*/ 508000 w 2091267"/>
              <a:gd name="connsiteY2" fmla="*/ 448733 h 956733"/>
              <a:gd name="connsiteX3" fmla="*/ 745067 w 2091267"/>
              <a:gd name="connsiteY3" fmla="*/ 575733 h 956733"/>
              <a:gd name="connsiteX4" fmla="*/ 1380067 w 2091267"/>
              <a:gd name="connsiteY4" fmla="*/ 516467 h 956733"/>
              <a:gd name="connsiteX5" fmla="*/ 2091267 w 2091267"/>
              <a:gd name="connsiteY5" fmla="*/ 956733 h 95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1267" h="956733">
                <a:moveTo>
                  <a:pt x="0" y="0"/>
                </a:moveTo>
                <a:cubicBezTo>
                  <a:pt x="71966" y="21872"/>
                  <a:pt x="143933" y="43744"/>
                  <a:pt x="228600" y="118533"/>
                </a:cubicBezTo>
                <a:cubicBezTo>
                  <a:pt x="313267" y="193322"/>
                  <a:pt x="421922" y="372533"/>
                  <a:pt x="508000" y="448733"/>
                </a:cubicBezTo>
                <a:cubicBezTo>
                  <a:pt x="594078" y="524933"/>
                  <a:pt x="599723" y="564444"/>
                  <a:pt x="745067" y="575733"/>
                </a:cubicBezTo>
                <a:cubicBezTo>
                  <a:pt x="890412" y="587022"/>
                  <a:pt x="1155700" y="452967"/>
                  <a:pt x="1380067" y="516467"/>
                </a:cubicBezTo>
                <a:cubicBezTo>
                  <a:pt x="1604434" y="579967"/>
                  <a:pt x="2091267" y="956733"/>
                  <a:pt x="2091267" y="956733"/>
                </a:cubicBezTo>
              </a:path>
            </a:pathLst>
          </a:custGeom>
          <a:ln w="76200">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a:ln>
                <a:noFill/>
              </a:ln>
              <a:solidFill>
                <a:prstClr val="black"/>
              </a:solidFill>
              <a:effectLst/>
              <a:uLnTx/>
              <a:uFillTx/>
              <a:latin typeface="Arial"/>
              <a:ea typeface="+mn-ea"/>
              <a:cs typeface="Arial"/>
            </a:endParaRPr>
          </a:p>
        </p:txBody>
      </p:sp>
      <p:sp>
        <p:nvSpPr>
          <p:cNvPr id="35" name="TextBox 34">
            <a:extLst>
              <a:ext uri="{FF2B5EF4-FFF2-40B4-BE49-F238E27FC236}">
                <a16:creationId xmlns:a16="http://schemas.microsoft.com/office/drawing/2014/main" id="{DDA98710-091F-C745-B828-0A759418FD02}"/>
              </a:ext>
            </a:extLst>
          </p:cNvPr>
          <p:cNvSpPr txBox="1"/>
          <p:nvPr/>
        </p:nvSpPr>
        <p:spPr>
          <a:xfrm>
            <a:off x="142841" y="4889486"/>
            <a:ext cx="1475084" cy="2308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a:ln>
                  <a:noFill/>
                </a:ln>
                <a:solidFill>
                  <a:prstClr val="black"/>
                </a:solidFill>
                <a:effectLst/>
                <a:uLnTx/>
                <a:uFillTx/>
                <a:latin typeface="Calibri" panose="020F0502020204030204"/>
                <a:ea typeface="+mn-ea"/>
                <a:cs typeface="+mn-cs"/>
              </a:rPr>
              <a:t>Modified from Smith 2014  </a:t>
            </a:r>
          </a:p>
        </p:txBody>
      </p:sp>
      <p:cxnSp>
        <p:nvCxnSpPr>
          <p:cNvPr id="36" name="Straight Arrow Connector 35">
            <a:extLst>
              <a:ext uri="{FF2B5EF4-FFF2-40B4-BE49-F238E27FC236}">
                <a16:creationId xmlns:a16="http://schemas.microsoft.com/office/drawing/2014/main" id="{8D602FEE-C925-1A4B-8BFC-8293FDD42E66}"/>
              </a:ext>
            </a:extLst>
          </p:cNvPr>
          <p:cNvCxnSpPr>
            <a:cxnSpLocks/>
          </p:cNvCxnSpPr>
          <p:nvPr/>
        </p:nvCxnSpPr>
        <p:spPr>
          <a:xfrm>
            <a:off x="5325448" y="1674106"/>
            <a:ext cx="1460414" cy="993938"/>
          </a:xfrm>
          <a:prstGeom prst="straightConnector1">
            <a:avLst/>
          </a:prstGeom>
          <a:ln w="76200">
            <a:solidFill>
              <a:schemeClr val="accent2">
                <a:lumMod val="7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6AC7751B-DFF4-A54E-BC9E-3D3B43FA7F9B}"/>
              </a:ext>
            </a:extLst>
          </p:cNvPr>
          <p:cNvCxnSpPr>
            <a:cxnSpLocks/>
          </p:cNvCxnSpPr>
          <p:nvPr/>
        </p:nvCxnSpPr>
        <p:spPr>
          <a:xfrm>
            <a:off x="5334133" y="3780673"/>
            <a:ext cx="1397840" cy="315338"/>
          </a:xfrm>
          <a:prstGeom prst="straightConnector1">
            <a:avLst/>
          </a:prstGeom>
          <a:ln w="76200">
            <a:solidFill>
              <a:schemeClr val="accent2">
                <a:lumMod val="75000"/>
              </a:schemeClr>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9DEEAA4F-DD96-2B4A-BD74-F3F4B1C250B5}"/>
              </a:ext>
            </a:extLst>
          </p:cNvPr>
          <p:cNvCxnSpPr>
            <a:cxnSpLocks/>
          </p:cNvCxnSpPr>
          <p:nvPr/>
        </p:nvCxnSpPr>
        <p:spPr>
          <a:xfrm>
            <a:off x="5271559" y="2846540"/>
            <a:ext cx="1460414" cy="634684"/>
          </a:xfrm>
          <a:prstGeom prst="straightConnector1">
            <a:avLst/>
          </a:prstGeom>
          <a:ln w="76200">
            <a:solidFill>
              <a:schemeClr val="accent2">
                <a:lumMod val="75000"/>
              </a:schemeClr>
            </a:solidFill>
            <a:prstDash val="sysDot"/>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4669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E9A83CB-566F-854A-85DC-58BA2BC954F6}"/>
              </a:ext>
            </a:extLst>
          </p:cNvPr>
          <p:cNvGrpSpPr/>
          <p:nvPr/>
        </p:nvGrpSpPr>
        <p:grpSpPr>
          <a:xfrm>
            <a:off x="532819" y="58791"/>
            <a:ext cx="6852227" cy="5025918"/>
            <a:chOff x="7698" y="87423"/>
            <a:chExt cx="9136302" cy="6701224"/>
          </a:xfrm>
        </p:grpSpPr>
        <p:grpSp>
          <p:nvGrpSpPr>
            <p:cNvPr id="3" name="Group 2">
              <a:extLst>
                <a:ext uri="{FF2B5EF4-FFF2-40B4-BE49-F238E27FC236}">
                  <a16:creationId xmlns:a16="http://schemas.microsoft.com/office/drawing/2014/main" id="{407B27B3-FB5D-2C4E-A44F-1C4AED0A7B49}"/>
                </a:ext>
              </a:extLst>
            </p:cNvPr>
            <p:cNvGrpSpPr/>
            <p:nvPr/>
          </p:nvGrpSpPr>
          <p:grpSpPr>
            <a:xfrm>
              <a:off x="7698" y="609572"/>
              <a:ext cx="9136302" cy="6179075"/>
              <a:chOff x="7698" y="346790"/>
              <a:chExt cx="9136302" cy="6179075"/>
            </a:xfrm>
          </p:grpSpPr>
          <p:sp>
            <p:nvSpPr>
              <p:cNvPr id="12" name="Retângulo de cantos arredondados 12">
                <a:extLst>
                  <a:ext uri="{FF2B5EF4-FFF2-40B4-BE49-F238E27FC236}">
                    <a16:creationId xmlns:a16="http://schemas.microsoft.com/office/drawing/2014/main" id="{3CB79720-B158-4144-AB71-2CD55B050D49}"/>
                  </a:ext>
                </a:extLst>
              </p:cNvPr>
              <p:cNvSpPr/>
              <p:nvPr/>
            </p:nvSpPr>
            <p:spPr>
              <a:xfrm>
                <a:off x="7698" y="1829582"/>
                <a:ext cx="1306776" cy="2807968"/>
              </a:xfrm>
              <a:prstGeom prst="roundRect">
                <a:avLst/>
              </a:prstGeom>
              <a:solidFill>
                <a:srgbClr val="C00000">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rial"/>
                  <a:ea typeface="+mn-ea"/>
                  <a:cs typeface="Arial"/>
                </a:endParaRPr>
              </a:p>
            </p:txBody>
          </p:sp>
          <p:sp>
            <p:nvSpPr>
              <p:cNvPr id="6" name="Oval 5">
                <a:extLst>
                  <a:ext uri="{FF2B5EF4-FFF2-40B4-BE49-F238E27FC236}">
                    <a16:creationId xmlns:a16="http://schemas.microsoft.com/office/drawing/2014/main" id="{EF13B1EA-925D-3848-9E75-D03FB8FE4A06}"/>
                  </a:ext>
                </a:extLst>
              </p:cNvPr>
              <p:cNvSpPr/>
              <p:nvPr/>
            </p:nvSpPr>
            <p:spPr>
              <a:xfrm>
                <a:off x="5668826" y="414867"/>
                <a:ext cx="1827970" cy="5994209"/>
              </a:xfrm>
              <a:prstGeom prst="ellipse">
                <a:avLst/>
              </a:prstGeom>
              <a:gradFill flip="none" rotWithShape="1">
                <a:gsLst>
                  <a:gs pos="93000">
                    <a:schemeClr val="accent2">
                      <a:lumMod val="40000"/>
                      <a:lumOff val="60000"/>
                    </a:schemeClr>
                  </a:gs>
                  <a:gs pos="33000">
                    <a:schemeClr val="accent6">
                      <a:lumMod val="20000"/>
                      <a:lumOff val="80000"/>
                    </a:schemeClr>
                  </a:gs>
                </a:gsLst>
                <a:path path="shape">
                  <a:fillToRect l="50000" t="50000" r="50000" b="50000"/>
                </a:path>
                <a:tileRect/>
              </a:gradFill>
              <a:ln>
                <a:noFill/>
              </a:ln>
              <a:effectLst>
                <a:outerShdw dist="50800" dir="3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1050" b="0" i="0" u="none" strike="noStrike" kern="1200" cap="none" spc="0" normalizeH="0" baseline="0" noProof="0" dirty="0">
                    <a:ln>
                      <a:noFill/>
                    </a:ln>
                    <a:solidFill>
                      <a:prstClr val="white"/>
                    </a:solidFill>
                    <a:effectLst/>
                    <a:uLnTx/>
                    <a:uFillTx/>
                    <a:latin typeface="Arial"/>
                    <a:ea typeface="+mn-ea"/>
                    <a:cs typeface="Arial"/>
                  </a:rPr>
                  <a:t> </a:t>
                </a:r>
              </a:p>
            </p:txBody>
          </p:sp>
          <p:sp>
            <p:nvSpPr>
              <p:cNvPr id="7" name="Oval 6">
                <a:extLst>
                  <a:ext uri="{FF2B5EF4-FFF2-40B4-BE49-F238E27FC236}">
                    <a16:creationId xmlns:a16="http://schemas.microsoft.com/office/drawing/2014/main" id="{D359FDB3-2EC0-5E47-A66F-4FD52CE4F0C9}"/>
                  </a:ext>
                </a:extLst>
              </p:cNvPr>
              <p:cNvSpPr/>
              <p:nvPr/>
            </p:nvSpPr>
            <p:spPr>
              <a:xfrm>
                <a:off x="1422399" y="414867"/>
                <a:ext cx="1833018" cy="5994209"/>
              </a:xfrm>
              <a:prstGeom prst="ellipse">
                <a:avLst/>
              </a:prstGeom>
              <a:gradFill flip="none" rotWithShape="1">
                <a:gsLst>
                  <a:gs pos="0">
                    <a:srgbClr val="E5A848"/>
                  </a:gs>
                  <a:gs pos="93000">
                    <a:schemeClr val="accent6">
                      <a:lumMod val="40000"/>
                      <a:lumOff val="60000"/>
                    </a:schemeClr>
                  </a:gs>
                  <a:gs pos="62000">
                    <a:schemeClr val="accent6">
                      <a:lumMod val="20000"/>
                      <a:lumOff val="80000"/>
                    </a:schemeClr>
                  </a:gs>
                </a:gsLst>
                <a:path path="shape">
                  <a:fillToRect l="50000" t="50000" r="50000" b="50000"/>
                </a:path>
                <a:tileRect/>
              </a:gradFill>
              <a:ln>
                <a:noFill/>
              </a:ln>
              <a:effectLst>
                <a:outerShdw dist="508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AU" sz="1050" b="0" i="0" u="none" strike="noStrike" kern="1200" cap="none" spc="0" normalizeH="0" baseline="0" noProof="0" dirty="0">
                  <a:ln>
                    <a:noFill/>
                  </a:ln>
                  <a:solidFill>
                    <a:prstClr val="white"/>
                  </a:solidFill>
                  <a:effectLst/>
                  <a:uLnTx/>
                  <a:uFillTx/>
                  <a:latin typeface="Arial"/>
                  <a:ea typeface="+mn-ea"/>
                  <a:cs typeface="Arial"/>
                </a:endParaRPr>
              </a:p>
            </p:txBody>
          </p:sp>
          <p:sp>
            <p:nvSpPr>
              <p:cNvPr id="8" name="Retângulo de cantos arredondados 17">
                <a:extLst>
                  <a:ext uri="{FF2B5EF4-FFF2-40B4-BE49-F238E27FC236}">
                    <a16:creationId xmlns:a16="http://schemas.microsoft.com/office/drawing/2014/main" id="{6FF546A0-3D06-1349-BC6B-4B7D3089E29E}"/>
                  </a:ext>
                </a:extLst>
              </p:cNvPr>
              <p:cNvSpPr/>
              <p:nvPr/>
            </p:nvSpPr>
            <p:spPr>
              <a:xfrm>
                <a:off x="3635456" y="4449128"/>
                <a:ext cx="1716880" cy="1506509"/>
              </a:xfrm>
              <a:prstGeom prst="roundRect">
                <a:avLst/>
              </a:prstGeom>
              <a:solidFill>
                <a:schemeClr val="bg2">
                  <a:lumMod val="90000"/>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rial"/>
                  <a:ea typeface="+mn-ea"/>
                  <a:cs typeface="Arial"/>
                </a:endParaRPr>
              </a:p>
            </p:txBody>
          </p:sp>
          <p:sp>
            <p:nvSpPr>
              <p:cNvPr id="9" name="Retângulo de cantos arredondados 20">
                <a:extLst>
                  <a:ext uri="{FF2B5EF4-FFF2-40B4-BE49-F238E27FC236}">
                    <a16:creationId xmlns:a16="http://schemas.microsoft.com/office/drawing/2014/main" id="{7198FE12-E9A7-F049-9EF3-77D3DF623A67}"/>
                  </a:ext>
                </a:extLst>
              </p:cNvPr>
              <p:cNvSpPr/>
              <p:nvPr/>
            </p:nvSpPr>
            <p:spPr>
              <a:xfrm>
                <a:off x="3620875" y="2584957"/>
                <a:ext cx="1716880" cy="1758443"/>
              </a:xfrm>
              <a:prstGeom prst="roundRect">
                <a:avLst/>
              </a:prstGeom>
              <a:solidFill>
                <a:schemeClr val="accent3">
                  <a:lumMod val="40000"/>
                  <a:lumOff val="60000"/>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Arial"/>
                  <a:ea typeface="+mn-ea"/>
                  <a:cs typeface="Arial"/>
                </a:endParaRPr>
              </a:p>
            </p:txBody>
          </p:sp>
          <p:sp>
            <p:nvSpPr>
              <p:cNvPr id="10" name="Retângulo de cantos arredondados 19">
                <a:extLst>
                  <a:ext uri="{FF2B5EF4-FFF2-40B4-BE49-F238E27FC236}">
                    <a16:creationId xmlns:a16="http://schemas.microsoft.com/office/drawing/2014/main" id="{77235E13-79D4-964C-A10A-4385100884DD}"/>
                  </a:ext>
                </a:extLst>
              </p:cNvPr>
              <p:cNvSpPr/>
              <p:nvPr/>
            </p:nvSpPr>
            <p:spPr>
              <a:xfrm>
                <a:off x="3620875" y="1295400"/>
                <a:ext cx="1716880" cy="1179774"/>
              </a:xfrm>
              <a:prstGeom prst="roundRect">
                <a:avLst/>
              </a:prstGeom>
              <a:solidFill>
                <a:schemeClr val="accent4">
                  <a:lumMod val="20000"/>
                  <a:lumOff val="80000"/>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rial"/>
                  <a:ea typeface="+mn-ea"/>
                  <a:cs typeface="Arial"/>
                </a:endParaRPr>
              </a:p>
            </p:txBody>
          </p:sp>
          <p:sp>
            <p:nvSpPr>
              <p:cNvPr id="11" name="Retângulo de cantos arredondados 16">
                <a:extLst>
                  <a:ext uri="{FF2B5EF4-FFF2-40B4-BE49-F238E27FC236}">
                    <a16:creationId xmlns:a16="http://schemas.microsoft.com/office/drawing/2014/main" id="{41F0409B-E489-134E-B0C2-BF9C30B1EB7C}"/>
                  </a:ext>
                </a:extLst>
              </p:cNvPr>
              <p:cNvSpPr/>
              <p:nvPr/>
            </p:nvSpPr>
            <p:spPr>
              <a:xfrm>
                <a:off x="7601305" y="3227819"/>
                <a:ext cx="1495691" cy="3020666"/>
              </a:xfrm>
              <a:prstGeom prst="roundRect">
                <a:avLst/>
              </a:prstGeom>
              <a:solidFill>
                <a:srgbClr val="C00000">
                  <a:alpha val="6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a:ln>
                    <a:noFill/>
                  </a:ln>
                  <a:solidFill>
                    <a:prstClr val="white"/>
                  </a:solidFill>
                  <a:effectLst/>
                  <a:uLnTx/>
                  <a:uFillTx/>
                  <a:latin typeface="Arial"/>
                  <a:ea typeface="+mn-ea"/>
                  <a:cs typeface="Arial"/>
                </a:endParaRPr>
              </a:p>
            </p:txBody>
          </p:sp>
          <p:sp>
            <p:nvSpPr>
              <p:cNvPr id="13" name="CaixaDeTexto 3">
                <a:extLst>
                  <a:ext uri="{FF2B5EF4-FFF2-40B4-BE49-F238E27FC236}">
                    <a16:creationId xmlns:a16="http://schemas.microsoft.com/office/drawing/2014/main" id="{2A4A464B-D0B3-5043-85A9-3F3E44157304}"/>
                  </a:ext>
                </a:extLst>
              </p:cNvPr>
              <p:cNvSpPr txBox="1"/>
              <p:nvPr/>
            </p:nvSpPr>
            <p:spPr>
              <a:xfrm>
                <a:off x="1641803" y="1162937"/>
                <a:ext cx="1565891" cy="76944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pt-BR" sz="1050" b="1" i="0" u="none" strike="noStrike" kern="1200" cap="none" spc="0" normalizeH="0" baseline="0" noProof="0" dirty="0">
                    <a:ln>
                      <a:noFill/>
                    </a:ln>
                    <a:solidFill>
                      <a:prstClr val="black"/>
                    </a:solidFill>
                    <a:effectLst/>
                    <a:uLnTx/>
                    <a:uFillTx/>
                    <a:latin typeface="Arial"/>
                    <a:ea typeface="+mn-ea"/>
                    <a:cs typeface="Arial"/>
                  </a:rPr>
                  <a:t>Environmental </a:t>
                </a:r>
                <a:r>
                  <a:rPr kumimoji="0" lang="pt-BR" sz="1050" b="1" i="0" u="none" strike="noStrike" kern="1200" cap="none" spc="0" normalizeH="0" baseline="0" noProof="0" dirty="0" err="1">
                    <a:ln>
                      <a:noFill/>
                    </a:ln>
                    <a:solidFill>
                      <a:prstClr val="black"/>
                    </a:solidFill>
                    <a:effectLst/>
                    <a:uLnTx/>
                    <a:uFillTx/>
                    <a:latin typeface="Arial"/>
                    <a:ea typeface="+mn-ea"/>
                    <a:cs typeface="Arial"/>
                  </a:rPr>
                  <a:t>conditions</a:t>
                </a:r>
                <a:br>
                  <a:rPr kumimoji="0" lang="pt-BR" sz="1050" b="1" i="0" u="none" strike="noStrike" kern="1200" cap="none" spc="0" normalizeH="0" baseline="0" noProof="0" dirty="0">
                    <a:ln>
                      <a:noFill/>
                    </a:ln>
                    <a:solidFill>
                      <a:prstClr val="black"/>
                    </a:solidFill>
                    <a:effectLst/>
                    <a:uLnTx/>
                    <a:uFillTx/>
                    <a:latin typeface="Arial"/>
                    <a:ea typeface="+mn-ea"/>
                    <a:cs typeface="Arial"/>
                  </a:rPr>
                </a:br>
                <a:endParaRPr kumimoji="0" lang="pt-BR" sz="1050" b="1" i="0" u="none" strike="noStrike" kern="1200" cap="none" spc="0" normalizeH="0" baseline="0" noProof="0" dirty="0">
                  <a:ln>
                    <a:noFill/>
                  </a:ln>
                  <a:solidFill>
                    <a:prstClr val="black"/>
                  </a:solidFill>
                  <a:effectLst/>
                  <a:uLnTx/>
                  <a:uFillTx/>
                  <a:latin typeface="Arial"/>
                  <a:ea typeface="+mn-ea"/>
                  <a:cs typeface="Arial"/>
                </a:endParaRPr>
              </a:p>
            </p:txBody>
          </p:sp>
          <p:sp>
            <p:nvSpPr>
              <p:cNvPr id="14" name="CaixaDeTexto 4">
                <a:extLst>
                  <a:ext uri="{FF2B5EF4-FFF2-40B4-BE49-F238E27FC236}">
                    <a16:creationId xmlns:a16="http://schemas.microsoft.com/office/drawing/2014/main" id="{164CD277-B08C-904B-890A-476E21E94BCD}"/>
                  </a:ext>
                </a:extLst>
              </p:cNvPr>
              <p:cNvSpPr txBox="1"/>
              <p:nvPr/>
            </p:nvSpPr>
            <p:spPr>
              <a:xfrm>
                <a:off x="1491097" y="4136820"/>
                <a:ext cx="1905000" cy="2123659"/>
              </a:xfrm>
              <a:prstGeom prst="rect">
                <a:avLst/>
              </a:prstGeom>
              <a:noFill/>
            </p:spPr>
            <p:txBody>
              <a:bodyPr wrap="square" rtlCol="0">
                <a:spAutoFit/>
              </a:bodyPr>
              <a:lstStyle/>
              <a:p>
                <a:pPr marL="107156" marR="0" lvl="0" indent="-107156"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Baseline</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weather</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t-BR" sz="450" b="0" i="0" u="none" strike="noStrike" kern="1200" cap="none" spc="0" normalizeH="0" baseline="0" noProof="0" dirty="0">
                  <a:ln>
                    <a:noFill/>
                  </a:ln>
                  <a:solidFill>
                    <a:prstClr val="black"/>
                  </a:solidFill>
                  <a:effectLst/>
                  <a:uLnTx/>
                  <a:uFillTx/>
                  <a:latin typeface="Arial"/>
                  <a:ea typeface="+mn-ea"/>
                  <a:cs typeface="Arial"/>
                </a:endParaRPr>
              </a:p>
              <a:p>
                <a:pPr marL="107156" marR="0" lvl="0" indent="-107156"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Baseline</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air</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water</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quality</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t-BR" sz="450" b="0" i="0" u="none" strike="noStrike" kern="1200" cap="none" spc="0" normalizeH="0" baseline="0" noProof="0" dirty="0">
                  <a:ln>
                    <a:noFill/>
                  </a:ln>
                  <a:solidFill>
                    <a:prstClr val="black"/>
                  </a:solidFill>
                  <a:effectLst/>
                  <a:uLnTx/>
                  <a:uFillTx/>
                  <a:latin typeface="Arial"/>
                  <a:ea typeface="+mn-ea"/>
                  <a:cs typeface="Arial"/>
                </a:endParaRPr>
              </a:p>
              <a:p>
                <a:pPr marL="205979"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Geography</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t-BR" sz="450" b="0" i="0" u="none" strike="noStrike" kern="1200" cap="none" spc="0" normalizeH="0" baseline="0" noProof="0" dirty="0">
                  <a:ln>
                    <a:noFill/>
                  </a:ln>
                  <a:solidFill>
                    <a:prstClr val="black"/>
                  </a:solidFill>
                  <a:effectLst/>
                  <a:uLnTx/>
                  <a:uFillTx/>
                  <a:latin typeface="Arial"/>
                  <a:ea typeface="+mn-ea"/>
                  <a:cs typeface="Arial"/>
                </a:endParaRPr>
              </a:p>
              <a:p>
                <a:pPr marL="205979"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Soil</a:t>
                </a:r>
                <a:r>
                  <a:rPr kumimoji="0" lang="pt-BR" sz="1050" b="0" i="0" u="none" strike="noStrike" kern="1200" cap="none" spc="0" normalizeH="0" baseline="0" noProof="0" dirty="0">
                    <a:ln>
                      <a:noFill/>
                    </a:ln>
                    <a:solidFill>
                      <a:prstClr val="black"/>
                    </a:solidFill>
                    <a:effectLst/>
                    <a:uLnTx/>
                    <a:uFillTx/>
                    <a:latin typeface="Arial"/>
                    <a:ea typeface="+mn-ea"/>
                    <a:cs typeface="Arial"/>
                  </a:rPr>
                  <a:t>/</a:t>
                </a:r>
                <a:r>
                  <a:rPr kumimoji="0" lang="pt-BR" sz="1050" b="0" i="0" u="none" strike="noStrike" kern="1200" cap="none" spc="0" normalizeH="0" baseline="0" noProof="0" dirty="0" err="1">
                    <a:ln>
                      <a:noFill/>
                    </a:ln>
                    <a:solidFill>
                      <a:prstClr val="black"/>
                    </a:solidFill>
                    <a:effectLst/>
                    <a:uLnTx/>
                    <a:uFillTx/>
                    <a:latin typeface="Arial"/>
                    <a:ea typeface="+mn-ea"/>
                    <a:cs typeface="Arial"/>
                  </a:rPr>
                  <a:t>dust</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205979"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205979" marR="0" lvl="0" indent="-3571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Vegetation</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p:txBody>
          </p:sp>
          <p:sp>
            <p:nvSpPr>
              <p:cNvPr id="15" name="CaixaDeTexto 5">
                <a:extLst>
                  <a:ext uri="{FF2B5EF4-FFF2-40B4-BE49-F238E27FC236}">
                    <a16:creationId xmlns:a16="http://schemas.microsoft.com/office/drawing/2014/main" id="{1EF1DD41-64FB-0B48-BB05-C0700C8B7E39}"/>
                  </a:ext>
                </a:extLst>
              </p:cNvPr>
              <p:cNvSpPr txBox="1"/>
              <p:nvPr/>
            </p:nvSpPr>
            <p:spPr>
              <a:xfrm>
                <a:off x="3714332" y="610037"/>
                <a:ext cx="1415345"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Arial"/>
                    <a:ea typeface="+mn-ea"/>
                    <a:cs typeface="Arial"/>
                  </a:rPr>
                  <a:t>Social </a:t>
                </a:r>
                <a:br>
                  <a:rPr kumimoji="0" lang="en-US" sz="1050" b="1" i="0" u="none" strike="noStrike" kern="1200" cap="none" spc="0" normalizeH="0" baseline="0" noProof="0" dirty="0">
                    <a:ln>
                      <a:noFill/>
                    </a:ln>
                    <a:solidFill>
                      <a:prstClr val="black"/>
                    </a:solidFill>
                    <a:effectLst/>
                    <a:uLnTx/>
                    <a:uFillTx/>
                    <a:latin typeface="Arial"/>
                    <a:ea typeface="+mn-ea"/>
                    <a:cs typeface="Arial"/>
                  </a:rPr>
                </a:br>
                <a:r>
                  <a:rPr kumimoji="0" lang="en-US" sz="1050" b="1" i="0" u="none" strike="noStrike" kern="1200" cap="none" spc="0" normalizeH="0" baseline="0" noProof="0" dirty="0">
                    <a:ln>
                      <a:noFill/>
                    </a:ln>
                    <a:solidFill>
                      <a:prstClr val="black"/>
                    </a:solidFill>
                    <a:effectLst/>
                    <a:uLnTx/>
                    <a:uFillTx/>
                    <a:latin typeface="Arial"/>
                    <a:ea typeface="+mn-ea"/>
                    <a:cs typeface="Arial"/>
                  </a:rPr>
                  <a:t>Infrastructure</a:t>
                </a:r>
                <a:br>
                  <a:rPr kumimoji="0" lang="en-US" sz="1050" b="1" i="0" u="none" strike="noStrike" kern="1200" cap="none" spc="0" normalizeH="0" baseline="0" noProof="0" dirty="0">
                    <a:ln>
                      <a:noFill/>
                    </a:ln>
                    <a:solidFill>
                      <a:prstClr val="black"/>
                    </a:solidFill>
                    <a:effectLst/>
                    <a:uLnTx/>
                    <a:uFillTx/>
                    <a:latin typeface="Arial"/>
                    <a:ea typeface="+mn-ea"/>
                    <a:cs typeface="Arial"/>
                  </a:rPr>
                </a:br>
                <a:endParaRPr kumimoji="0" lang="en-US" sz="1050" b="1" i="0" u="none" strike="noStrike" kern="1200" cap="none" spc="0" normalizeH="0" baseline="0" noProof="0" dirty="0">
                  <a:ln>
                    <a:noFill/>
                  </a:ln>
                  <a:solidFill>
                    <a:prstClr val="black"/>
                  </a:solidFill>
                  <a:effectLst/>
                  <a:uLnTx/>
                  <a:uFillTx/>
                  <a:latin typeface="Arial"/>
                  <a:ea typeface="+mn-ea"/>
                  <a:cs typeface="Arial"/>
                </a:endParaRPr>
              </a:p>
            </p:txBody>
          </p:sp>
          <p:sp>
            <p:nvSpPr>
              <p:cNvPr id="16" name="CaixaDeTexto 6">
                <a:extLst>
                  <a:ext uri="{FF2B5EF4-FFF2-40B4-BE49-F238E27FC236}">
                    <a16:creationId xmlns:a16="http://schemas.microsoft.com/office/drawing/2014/main" id="{02A45F3F-90C9-704B-BF1F-B70C8A2A09D1}"/>
                  </a:ext>
                </a:extLst>
              </p:cNvPr>
              <p:cNvSpPr txBox="1"/>
              <p:nvPr/>
            </p:nvSpPr>
            <p:spPr>
              <a:xfrm>
                <a:off x="3714332" y="1438870"/>
                <a:ext cx="1724103" cy="120032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Arial"/>
                    <a:ea typeface="+mn-ea"/>
                    <a:cs typeface="Arial"/>
                  </a:rPr>
                  <a:t>Direct exposures:</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a:ea typeface="+mn-ea"/>
                    <a:cs typeface="Arial"/>
                  </a:rPr>
                  <a:t>Flood damage</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a:ea typeface="+mn-ea"/>
                    <a:cs typeface="Arial"/>
                  </a:rPr>
                  <a:t>Storm vulnerability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a:ea typeface="+mn-ea"/>
                    <a:cs typeface="Arial"/>
                  </a:rPr>
                  <a:t>Heat stress</a:t>
                </a:r>
              </a:p>
            </p:txBody>
          </p:sp>
          <p:sp>
            <p:nvSpPr>
              <p:cNvPr id="17" name="CaixaDeTexto 7">
                <a:extLst>
                  <a:ext uri="{FF2B5EF4-FFF2-40B4-BE49-F238E27FC236}">
                    <a16:creationId xmlns:a16="http://schemas.microsoft.com/office/drawing/2014/main" id="{A5C59A73-16CF-574D-955A-86F47A0CEE47}"/>
                  </a:ext>
                </a:extLst>
              </p:cNvPr>
              <p:cNvSpPr txBox="1"/>
              <p:nvPr/>
            </p:nvSpPr>
            <p:spPr>
              <a:xfrm>
                <a:off x="3559884" y="2684763"/>
                <a:ext cx="1902659" cy="163121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Arial"/>
                    <a:ea typeface="+mn-ea"/>
                    <a:cs typeface="Arial"/>
                  </a:rPr>
                  <a:t>Indirect exposures:</a:t>
                </a:r>
                <a:br>
                  <a:rPr kumimoji="0" lang="en-US" sz="1050" b="0" i="0" u="none" strike="noStrike" kern="1200" cap="none" spc="0" normalizeH="0" baseline="0" noProof="0" dirty="0">
                    <a:ln>
                      <a:noFill/>
                    </a:ln>
                    <a:solidFill>
                      <a:prstClr val="black"/>
                    </a:solidFill>
                    <a:effectLst/>
                    <a:uLnTx/>
                    <a:uFillTx/>
                    <a:latin typeface="Arial"/>
                    <a:ea typeface="+mn-ea"/>
                    <a:cs typeface="Arial"/>
                  </a:rPr>
                </a:br>
                <a:r>
                  <a:rPr kumimoji="0" lang="en-US" sz="1050" b="0" i="0" u="none" strike="noStrike" kern="1200" cap="none" spc="0" normalizeH="0" baseline="0" noProof="0" dirty="0">
                    <a:ln>
                      <a:noFill/>
                    </a:ln>
                    <a:solidFill>
                      <a:prstClr val="black"/>
                    </a:solidFill>
                    <a:effectLst/>
                    <a:uLnTx/>
                    <a:uFillTx/>
                    <a:latin typeface="Arial"/>
                    <a:ea typeface="+mn-ea"/>
                    <a:cs typeface="Arial"/>
                  </a:rPr>
                  <a:t>Mediated  through </a:t>
                </a:r>
                <a:br>
                  <a:rPr kumimoji="0" lang="en-US" sz="1050" b="0" i="0" u="none" strike="noStrike" kern="1200" cap="none" spc="0" normalizeH="0" baseline="0" noProof="0" dirty="0">
                    <a:ln>
                      <a:noFill/>
                    </a:ln>
                    <a:solidFill>
                      <a:prstClr val="black"/>
                    </a:solidFill>
                    <a:effectLst/>
                    <a:uLnTx/>
                    <a:uFillTx/>
                    <a:latin typeface="Arial"/>
                    <a:ea typeface="+mn-ea"/>
                    <a:cs typeface="Arial"/>
                  </a:rPr>
                </a:br>
                <a:r>
                  <a:rPr kumimoji="0" lang="en-US" sz="1050" b="0" i="0" u="none" strike="noStrike" kern="1200" cap="none" spc="0" normalizeH="0" baseline="0" noProof="0" dirty="0">
                    <a:ln>
                      <a:noFill/>
                    </a:ln>
                    <a:solidFill>
                      <a:prstClr val="black"/>
                    </a:solidFill>
                    <a:effectLst/>
                    <a:uLnTx/>
                    <a:uFillTx/>
                    <a:latin typeface="Arial"/>
                    <a:ea typeface="+mn-ea"/>
                    <a:cs typeface="Arial"/>
                  </a:rPr>
                  <a:t>natural systems: </a:t>
                </a:r>
                <a:br>
                  <a:rPr kumimoji="0" lang="en-US" sz="1050" b="0" i="0" u="none" strike="noStrike" kern="1200" cap="none" spc="0" normalizeH="0" baseline="0" noProof="0" dirty="0">
                    <a:ln>
                      <a:noFill/>
                    </a:ln>
                    <a:solidFill>
                      <a:prstClr val="black"/>
                    </a:solidFill>
                    <a:effectLst/>
                    <a:uLnTx/>
                    <a:uFillTx/>
                    <a:latin typeface="Arial"/>
                    <a:ea typeface="+mn-ea"/>
                    <a:cs typeface="Arial"/>
                  </a:rPr>
                </a:br>
                <a:r>
                  <a:rPr kumimoji="0" lang="en-US" sz="1050" b="0" i="0" u="none" strike="noStrike" kern="1200" cap="none" spc="0" normalizeH="0" baseline="0" noProof="0" dirty="0">
                    <a:ln>
                      <a:noFill/>
                    </a:ln>
                    <a:solidFill>
                      <a:prstClr val="black"/>
                    </a:solidFill>
                    <a:effectLst/>
                    <a:uLnTx/>
                    <a:uFillTx/>
                    <a:latin typeface="Arial"/>
                    <a:ea typeface="+mn-ea"/>
                    <a:cs typeface="Arial"/>
                  </a:rPr>
                  <a:t>Allergens; </a:t>
                </a:r>
                <a:br>
                  <a:rPr kumimoji="0" lang="en-US" sz="1050" b="0" i="0" u="none" strike="noStrike" kern="1200" cap="none" spc="0" normalizeH="0" baseline="0" noProof="0" dirty="0">
                    <a:ln>
                      <a:noFill/>
                    </a:ln>
                    <a:solidFill>
                      <a:prstClr val="black"/>
                    </a:solidFill>
                    <a:effectLst/>
                    <a:uLnTx/>
                    <a:uFillTx/>
                    <a:latin typeface="Arial"/>
                    <a:ea typeface="+mn-ea"/>
                    <a:cs typeface="Arial"/>
                  </a:rPr>
                </a:br>
                <a:r>
                  <a:rPr kumimoji="0" lang="en-US" sz="1050" b="0" i="0" u="none" strike="noStrike" kern="1200" cap="none" spc="0" normalizeH="0" baseline="0" noProof="0" dirty="0">
                    <a:ln>
                      <a:noFill/>
                    </a:ln>
                    <a:solidFill>
                      <a:prstClr val="black"/>
                    </a:solidFill>
                    <a:effectLst/>
                    <a:uLnTx/>
                    <a:uFillTx/>
                    <a:latin typeface="Arial"/>
                    <a:ea typeface="+mn-ea"/>
                    <a:cs typeface="Arial"/>
                  </a:rPr>
                  <a:t>Disease vectors, </a:t>
                </a:r>
                <a:br>
                  <a:rPr kumimoji="0" lang="en-US" sz="1050" b="0" i="0" u="none" strike="noStrike" kern="1200" cap="none" spc="0" normalizeH="0" baseline="0" noProof="0" dirty="0">
                    <a:ln>
                      <a:noFill/>
                    </a:ln>
                    <a:solidFill>
                      <a:prstClr val="black"/>
                    </a:solidFill>
                    <a:effectLst/>
                    <a:uLnTx/>
                    <a:uFillTx/>
                    <a:latin typeface="Arial"/>
                    <a:ea typeface="+mn-ea"/>
                    <a:cs typeface="Arial"/>
                  </a:rPr>
                </a:br>
                <a:r>
                  <a:rPr kumimoji="0" lang="en-US" sz="1050" b="0" i="0" u="none" strike="noStrike" kern="1200" cap="none" spc="0" normalizeH="0" baseline="0" noProof="0" dirty="0">
                    <a:ln>
                      <a:noFill/>
                    </a:ln>
                    <a:solidFill>
                      <a:prstClr val="black"/>
                    </a:solidFill>
                    <a:effectLst/>
                    <a:uLnTx/>
                    <a:uFillTx/>
                    <a:latin typeface="Arial"/>
                    <a:ea typeface="+mn-ea"/>
                    <a:cs typeface="Arial"/>
                  </a:rPr>
                  <a:t>Increase water/air </a:t>
                </a:r>
                <a:br>
                  <a:rPr kumimoji="0" lang="en-US" sz="1050" b="0" i="0" u="none" strike="noStrike" kern="1200" cap="none" spc="0" normalizeH="0" baseline="0" noProof="0" dirty="0">
                    <a:ln>
                      <a:noFill/>
                    </a:ln>
                    <a:solidFill>
                      <a:prstClr val="black"/>
                    </a:solidFill>
                    <a:effectLst/>
                    <a:uLnTx/>
                    <a:uFillTx/>
                    <a:latin typeface="Arial"/>
                    <a:ea typeface="+mn-ea"/>
                    <a:cs typeface="Arial"/>
                  </a:rPr>
                </a:br>
                <a:r>
                  <a:rPr kumimoji="0" lang="en-US" sz="1050" b="0" i="0" u="none" strike="noStrike" kern="1200" cap="none" spc="0" normalizeH="0" baseline="0" noProof="0" dirty="0">
                    <a:ln>
                      <a:noFill/>
                    </a:ln>
                    <a:solidFill>
                      <a:prstClr val="black"/>
                    </a:solidFill>
                    <a:effectLst/>
                    <a:uLnTx/>
                    <a:uFillTx/>
                    <a:latin typeface="Arial"/>
                    <a:ea typeface="+mn-ea"/>
                    <a:cs typeface="Arial"/>
                  </a:rPr>
                  <a:t>   pollution</a:t>
                </a:r>
              </a:p>
            </p:txBody>
          </p:sp>
          <p:sp>
            <p:nvSpPr>
              <p:cNvPr id="18" name="CaixaDeTexto 8">
                <a:extLst>
                  <a:ext uri="{FF2B5EF4-FFF2-40B4-BE49-F238E27FC236}">
                    <a16:creationId xmlns:a16="http://schemas.microsoft.com/office/drawing/2014/main" id="{23C0D5CB-4963-424A-802D-A1DE3C864257}"/>
                  </a:ext>
                </a:extLst>
              </p:cNvPr>
              <p:cNvSpPr txBox="1"/>
              <p:nvPr/>
            </p:nvSpPr>
            <p:spPr>
              <a:xfrm>
                <a:off x="3657663" y="4466272"/>
                <a:ext cx="1597019" cy="141577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Arial"/>
                    <a:ea typeface="+mn-ea"/>
                    <a:cs typeface="Arial"/>
                  </a:rPr>
                  <a:t>Economic and</a:t>
                </a:r>
                <a:br>
                  <a:rPr kumimoji="0" lang="en-US" sz="1050" b="1" i="0" u="none" strike="noStrike" kern="1200" cap="none" spc="0" normalizeH="0" baseline="0" noProof="0" dirty="0">
                    <a:ln>
                      <a:noFill/>
                    </a:ln>
                    <a:solidFill>
                      <a:prstClr val="black"/>
                    </a:solidFill>
                    <a:effectLst/>
                    <a:uLnTx/>
                    <a:uFillTx/>
                    <a:latin typeface="Arial"/>
                    <a:ea typeface="+mn-ea"/>
                    <a:cs typeface="Arial"/>
                  </a:rPr>
                </a:br>
                <a:r>
                  <a:rPr kumimoji="0" lang="en-US" sz="1050" b="1" i="0" u="none" strike="noStrike" kern="1200" cap="none" spc="0" normalizeH="0" baseline="0" noProof="0" dirty="0">
                    <a:ln>
                      <a:noFill/>
                    </a:ln>
                    <a:solidFill>
                      <a:prstClr val="black"/>
                    </a:solidFill>
                    <a:effectLst/>
                    <a:uLnTx/>
                    <a:uFillTx/>
                    <a:latin typeface="Arial"/>
                    <a:ea typeface="+mn-ea"/>
                    <a:cs typeface="Arial"/>
                  </a:rPr>
                  <a:t>social</a:t>
                </a:r>
                <a:br>
                  <a:rPr kumimoji="0" lang="en-US" sz="1050" b="1" i="0" u="none" strike="noStrike" kern="1200" cap="none" spc="0" normalizeH="0" baseline="0" noProof="0" dirty="0">
                    <a:ln>
                      <a:noFill/>
                    </a:ln>
                    <a:solidFill>
                      <a:prstClr val="black"/>
                    </a:solidFill>
                    <a:effectLst/>
                    <a:uLnTx/>
                    <a:uFillTx/>
                    <a:latin typeface="Arial"/>
                    <a:ea typeface="+mn-ea"/>
                    <a:cs typeface="Arial"/>
                  </a:rPr>
                </a:br>
                <a:r>
                  <a:rPr kumimoji="0" lang="en-US" sz="1050" b="1" i="0" u="none" strike="noStrike" kern="1200" cap="none" spc="0" normalizeH="0" baseline="0" noProof="0" dirty="0">
                    <a:ln>
                      <a:noFill/>
                    </a:ln>
                    <a:solidFill>
                      <a:prstClr val="black"/>
                    </a:solidFill>
                    <a:effectLst/>
                    <a:uLnTx/>
                    <a:uFillTx/>
                    <a:latin typeface="Arial"/>
                    <a:ea typeface="+mn-ea"/>
                    <a:cs typeface="Arial"/>
                  </a:rPr>
                  <a:t>disruption: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a:ea typeface="+mn-ea"/>
                    <a:cs typeface="Arial"/>
                  </a:rPr>
                  <a:t>Food production/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a:ea typeface="+mn-ea"/>
                    <a:cs typeface="Arial"/>
                  </a:rPr>
                  <a:t>distribution</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Arial"/>
                    <a:ea typeface="+mn-ea"/>
                    <a:cs typeface="Arial"/>
                  </a:rPr>
                  <a:t>Mental stress</a:t>
                </a:r>
              </a:p>
            </p:txBody>
          </p:sp>
          <p:sp>
            <p:nvSpPr>
              <p:cNvPr id="19" name="CaixaDeTexto 9">
                <a:extLst>
                  <a:ext uri="{FF2B5EF4-FFF2-40B4-BE49-F238E27FC236}">
                    <a16:creationId xmlns:a16="http://schemas.microsoft.com/office/drawing/2014/main" id="{ACE670D4-06ED-6140-A1CE-2CAE67D92453}"/>
                  </a:ext>
                </a:extLst>
              </p:cNvPr>
              <p:cNvSpPr txBox="1"/>
              <p:nvPr/>
            </p:nvSpPr>
            <p:spPr>
              <a:xfrm>
                <a:off x="5720318" y="849935"/>
                <a:ext cx="1784176" cy="76944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pt-BR" sz="1050" b="1" i="0" u="none" strike="noStrike" kern="1200" cap="none" spc="0" normalizeH="0" baseline="0" noProof="0" dirty="0" err="1">
                    <a:ln>
                      <a:noFill/>
                    </a:ln>
                    <a:solidFill>
                      <a:prstClr val="black"/>
                    </a:solidFill>
                    <a:effectLst/>
                    <a:uLnTx/>
                    <a:uFillTx/>
                    <a:latin typeface="Arial"/>
                    <a:ea typeface="+mn-ea"/>
                    <a:cs typeface="Arial"/>
                  </a:rPr>
                  <a:t>Public</a:t>
                </a:r>
                <a:r>
                  <a:rPr kumimoji="0" lang="pt-BR" sz="1050" b="1" i="0" u="none" strike="noStrike" kern="1200" cap="none" spc="0" normalizeH="0" baseline="0" noProof="0" dirty="0">
                    <a:ln>
                      <a:noFill/>
                    </a:ln>
                    <a:solidFill>
                      <a:prstClr val="black"/>
                    </a:solidFill>
                    <a:effectLst/>
                    <a:uLnTx/>
                    <a:uFillTx/>
                    <a:latin typeface="Arial"/>
                    <a:ea typeface="+mn-ea"/>
                    <a:cs typeface="Arial"/>
                  </a:rPr>
                  <a:t> </a:t>
                </a:r>
                <a:r>
                  <a:rPr kumimoji="0" lang="pt-BR" sz="1050" b="1" i="0" u="none" strike="noStrike" kern="1200" cap="none" spc="0" normalizeH="0" baseline="0" noProof="0" dirty="0" err="1">
                    <a:ln>
                      <a:noFill/>
                    </a:ln>
                    <a:solidFill>
                      <a:prstClr val="black"/>
                    </a:solidFill>
                    <a:effectLst/>
                    <a:uLnTx/>
                    <a:uFillTx/>
                    <a:latin typeface="Arial"/>
                    <a:ea typeface="+mn-ea"/>
                    <a:cs typeface="Arial"/>
                  </a:rPr>
                  <a:t>health</a:t>
                </a:r>
                <a:r>
                  <a:rPr kumimoji="0" lang="pt-BR" sz="1050" b="1" i="0" u="none" strike="noStrike" kern="1200" cap="none" spc="0" normalizeH="0" baseline="0" noProof="0" dirty="0">
                    <a:ln>
                      <a:noFill/>
                    </a:ln>
                    <a:solidFill>
                      <a:prstClr val="black"/>
                    </a:solidFill>
                    <a:effectLst/>
                    <a:uLnTx/>
                    <a:uFillTx/>
                    <a:latin typeface="Arial"/>
                    <a:ea typeface="+mn-ea"/>
                    <a:cs typeface="Arial"/>
                  </a:rPr>
                  <a:t> </a:t>
                </a:r>
                <a:r>
                  <a:rPr kumimoji="0" lang="pt-BR" sz="1050" b="1" i="0" u="none" strike="noStrike" kern="1200" cap="none" spc="0" normalizeH="0" baseline="0" noProof="0" dirty="0" err="1">
                    <a:ln>
                      <a:noFill/>
                    </a:ln>
                    <a:solidFill>
                      <a:prstClr val="black"/>
                    </a:solidFill>
                    <a:effectLst/>
                    <a:uLnTx/>
                    <a:uFillTx/>
                    <a:latin typeface="Arial"/>
                    <a:ea typeface="+mn-ea"/>
                    <a:cs typeface="Arial"/>
                  </a:rPr>
                  <a:t>capability</a:t>
                </a:r>
                <a:r>
                  <a:rPr kumimoji="0" lang="pt-BR" sz="1050" b="1" i="0" u="none" strike="noStrike" kern="1200" cap="none" spc="0" normalizeH="0" baseline="0" noProof="0" dirty="0">
                    <a:ln>
                      <a:noFill/>
                    </a:ln>
                    <a:solidFill>
                      <a:prstClr val="black"/>
                    </a:solidFill>
                    <a:effectLst/>
                    <a:uLnTx/>
                    <a:uFillTx/>
                    <a:latin typeface="Arial"/>
                    <a:ea typeface="+mn-ea"/>
                    <a:cs typeface="Arial"/>
                  </a:rPr>
                  <a:t> </a:t>
                </a:r>
                <a:r>
                  <a:rPr kumimoji="0" lang="pt-BR" sz="1050" b="1" i="0" u="none" strike="noStrike" kern="1200" cap="none" spc="0" normalizeH="0" baseline="0" noProof="0" dirty="0" err="1">
                    <a:ln>
                      <a:noFill/>
                    </a:ln>
                    <a:solidFill>
                      <a:prstClr val="black"/>
                    </a:solidFill>
                    <a:effectLst/>
                    <a:uLnTx/>
                    <a:uFillTx/>
                    <a:latin typeface="Arial"/>
                    <a:ea typeface="+mn-ea"/>
                    <a:cs typeface="Arial"/>
                  </a:rPr>
                  <a:t>and</a:t>
                </a:r>
                <a:r>
                  <a:rPr kumimoji="0" lang="pt-BR" sz="1050" b="1" i="0" u="none" strike="noStrike" kern="1200" cap="none" spc="0" normalizeH="0" baseline="0" noProof="0" dirty="0">
                    <a:ln>
                      <a:noFill/>
                    </a:ln>
                    <a:solidFill>
                      <a:prstClr val="black"/>
                    </a:solidFill>
                    <a:effectLst/>
                    <a:uLnTx/>
                    <a:uFillTx/>
                    <a:latin typeface="Arial"/>
                    <a:ea typeface="+mn-ea"/>
                    <a:cs typeface="Arial"/>
                  </a:rPr>
                  <a:t> </a:t>
                </a:r>
                <a:r>
                  <a:rPr kumimoji="0" lang="pt-BR" sz="1050" b="1" i="0" u="none" strike="noStrike" kern="1200" cap="none" spc="0" normalizeH="0" baseline="0" noProof="0" dirty="0" err="1">
                    <a:ln>
                      <a:noFill/>
                    </a:ln>
                    <a:solidFill>
                      <a:prstClr val="black"/>
                    </a:solidFill>
                    <a:effectLst/>
                    <a:uLnTx/>
                    <a:uFillTx/>
                    <a:latin typeface="Arial"/>
                    <a:ea typeface="+mn-ea"/>
                    <a:cs typeface="Arial"/>
                  </a:rPr>
                  <a:t>adaptation</a:t>
                </a:r>
                <a:endParaRPr kumimoji="0" lang="pt-BR" sz="1050" b="1" i="0" u="none" strike="noStrike" kern="1200" cap="none" spc="0" normalizeH="0" baseline="0" noProof="0" dirty="0">
                  <a:ln>
                    <a:noFill/>
                  </a:ln>
                  <a:solidFill>
                    <a:prstClr val="black"/>
                  </a:solidFill>
                  <a:effectLst/>
                  <a:uLnTx/>
                  <a:uFillTx/>
                  <a:latin typeface="Arial"/>
                  <a:ea typeface="+mn-ea"/>
                  <a:cs typeface="Arial"/>
                </a:endParaRPr>
              </a:p>
            </p:txBody>
          </p:sp>
          <p:sp>
            <p:nvSpPr>
              <p:cNvPr id="20" name="CaixaDeTexto 2">
                <a:extLst>
                  <a:ext uri="{FF2B5EF4-FFF2-40B4-BE49-F238E27FC236}">
                    <a16:creationId xmlns:a16="http://schemas.microsoft.com/office/drawing/2014/main" id="{C4B4614A-BC73-A64E-B02A-744916CD4D1A}"/>
                  </a:ext>
                </a:extLst>
              </p:cNvPr>
              <p:cNvSpPr txBox="1"/>
              <p:nvPr/>
            </p:nvSpPr>
            <p:spPr>
              <a:xfrm>
                <a:off x="126189" y="2041459"/>
                <a:ext cx="1105000" cy="55399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pt-BR" sz="1050" b="1" i="0" u="none" strike="noStrike" kern="1200" cap="none" spc="0" normalizeH="0" baseline="0" noProof="0" dirty="0" err="1">
                    <a:ln>
                      <a:noFill/>
                    </a:ln>
                    <a:solidFill>
                      <a:prstClr val="white"/>
                    </a:solidFill>
                    <a:effectLst/>
                    <a:uLnTx/>
                    <a:uFillTx/>
                    <a:latin typeface="Arial"/>
                    <a:ea typeface="+mn-ea"/>
                    <a:cs typeface="Arial"/>
                  </a:rPr>
                  <a:t>Climate</a:t>
                </a:r>
                <a:r>
                  <a:rPr kumimoji="0" lang="pt-BR" sz="1050" b="1" i="0" u="none" strike="noStrike" kern="1200" cap="none" spc="0" normalizeH="0" baseline="0" noProof="0" dirty="0">
                    <a:ln>
                      <a:noFill/>
                    </a:ln>
                    <a:solidFill>
                      <a:prstClr val="white"/>
                    </a:solidFill>
                    <a:effectLst/>
                    <a:uLnTx/>
                    <a:uFillTx/>
                    <a:latin typeface="Arial"/>
                    <a:ea typeface="+mn-ea"/>
                    <a:cs typeface="Arial"/>
                  </a:rPr>
                  <a:t> </a:t>
                </a:r>
                <a:r>
                  <a:rPr kumimoji="0" lang="pt-BR" sz="1050" b="1" i="0" u="none" strike="noStrike" kern="1200" cap="none" spc="0" normalizeH="0" baseline="0" noProof="0" dirty="0" err="1">
                    <a:ln>
                      <a:noFill/>
                    </a:ln>
                    <a:solidFill>
                      <a:prstClr val="white"/>
                    </a:solidFill>
                    <a:effectLst/>
                    <a:uLnTx/>
                    <a:uFillTx/>
                    <a:latin typeface="Arial"/>
                    <a:ea typeface="+mn-ea"/>
                    <a:cs typeface="Arial"/>
                  </a:rPr>
                  <a:t>change</a:t>
                </a:r>
                <a:endParaRPr kumimoji="0" lang="pt-BR" sz="1050" b="1" i="0" u="none" strike="noStrike" kern="1200" cap="none" spc="0" normalizeH="0" baseline="0" noProof="0" dirty="0">
                  <a:ln>
                    <a:noFill/>
                  </a:ln>
                  <a:solidFill>
                    <a:prstClr val="white"/>
                  </a:solidFill>
                  <a:effectLst/>
                  <a:uLnTx/>
                  <a:uFillTx/>
                  <a:latin typeface="Arial"/>
                  <a:ea typeface="+mn-ea"/>
                  <a:cs typeface="Arial"/>
                </a:endParaRPr>
              </a:p>
            </p:txBody>
          </p:sp>
          <p:sp>
            <p:nvSpPr>
              <p:cNvPr id="21" name="CaixaDeTexto 1">
                <a:extLst>
                  <a:ext uri="{FF2B5EF4-FFF2-40B4-BE49-F238E27FC236}">
                    <a16:creationId xmlns:a16="http://schemas.microsoft.com/office/drawing/2014/main" id="{20835A0B-A0B2-F849-96CD-C228FF237D8D}"/>
                  </a:ext>
                </a:extLst>
              </p:cNvPr>
              <p:cNvSpPr txBox="1"/>
              <p:nvPr/>
            </p:nvSpPr>
            <p:spPr>
              <a:xfrm>
                <a:off x="45206" y="2818249"/>
                <a:ext cx="1362185" cy="1846660"/>
              </a:xfrm>
              <a:prstGeom prst="rect">
                <a:avLst/>
              </a:prstGeom>
              <a:noFill/>
            </p:spPr>
            <p:txBody>
              <a:bodyPr wrap="square" rtlCol="0">
                <a:spAutoFit/>
              </a:bodyPr>
              <a:lstStyle/>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white"/>
                    </a:solidFill>
                    <a:effectLst/>
                    <a:uLnTx/>
                    <a:uFillTx/>
                    <a:latin typeface="Arial"/>
                    <a:ea typeface="+mn-ea"/>
                    <a:cs typeface="Arial"/>
                  </a:rPr>
                  <a:t>Precipitation</a:t>
                </a:r>
                <a:endParaRPr kumimoji="0" lang="pt-BR" sz="1050" b="0" i="0" u="none" strike="noStrike" kern="1200" cap="none" spc="0" normalizeH="0" baseline="0" noProof="0" dirty="0">
                  <a:ln>
                    <a:noFill/>
                  </a:ln>
                  <a:solidFill>
                    <a:prstClr val="white"/>
                  </a:solidFill>
                  <a:effectLst/>
                  <a:uLnTx/>
                  <a:uFillTx/>
                  <a:latin typeface="Arial"/>
                  <a:ea typeface="+mn-ea"/>
                  <a:cs typeface="Arial"/>
                </a:endParaRP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white"/>
                    </a:solidFill>
                    <a:effectLst/>
                    <a:uLnTx/>
                    <a:uFillTx/>
                    <a:latin typeface="Arial"/>
                    <a:ea typeface="+mn-ea"/>
                    <a:cs typeface="Arial"/>
                  </a:rPr>
                  <a:t>Heat</a:t>
                </a:r>
                <a:endParaRPr kumimoji="0" lang="pt-BR" sz="1050" b="0" i="0" u="none" strike="noStrike" kern="1200" cap="none" spc="0" normalizeH="0" baseline="0" noProof="0" dirty="0">
                  <a:ln>
                    <a:noFill/>
                  </a:ln>
                  <a:solidFill>
                    <a:prstClr val="white"/>
                  </a:solidFill>
                  <a:effectLst/>
                  <a:uLnTx/>
                  <a:uFillTx/>
                  <a:latin typeface="Arial"/>
                  <a:ea typeface="+mn-ea"/>
                  <a:cs typeface="Arial"/>
                </a:endParaRP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white"/>
                    </a:solidFill>
                    <a:effectLst/>
                    <a:uLnTx/>
                    <a:uFillTx/>
                    <a:latin typeface="Arial"/>
                    <a:ea typeface="+mn-ea"/>
                    <a:cs typeface="Arial"/>
                  </a:rPr>
                  <a:t>Flood</a:t>
                </a:r>
                <a:endParaRPr kumimoji="0" lang="pt-BR" sz="1050" b="0" i="0" u="none" strike="noStrike" kern="1200" cap="none" spc="0" normalizeH="0" baseline="0" noProof="0" dirty="0">
                  <a:ln>
                    <a:noFill/>
                  </a:ln>
                  <a:solidFill>
                    <a:prstClr val="white"/>
                  </a:solidFill>
                  <a:effectLst/>
                  <a:uLnTx/>
                  <a:uFillTx/>
                  <a:latin typeface="Arial"/>
                  <a:ea typeface="+mn-ea"/>
                  <a:cs typeface="Arial"/>
                </a:endParaRP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white"/>
                    </a:solidFill>
                    <a:effectLst/>
                    <a:uLnTx/>
                    <a:uFillTx/>
                    <a:latin typeface="Arial"/>
                    <a:ea typeface="+mn-ea"/>
                    <a:cs typeface="Arial"/>
                  </a:rPr>
                  <a:t>Storm</a:t>
                </a:r>
                <a:endParaRPr kumimoji="0" lang="pt-BR" sz="1050" b="0" i="0" u="none" strike="noStrike" kern="1200" cap="none" spc="0" normalizeH="0" baseline="0" noProof="0" dirty="0">
                  <a:ln>
                    <a:noFill/>
                  </a:ln>
                  <a:solidFill>
                    <a:prstClr val="white"/>
                  </a:solidFill>
                  <a:effectLst/>
                  <a:uLnTx/>
                  <a:uFillTx/>
                  <a:latin typeface="Arial"/>
                  <a:ea typeface="+mn-ea"/>
                  <a:cs typeface="Arial"/>
                </a:endParaRP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a:ln>
                      <a:noFill/>
                    </a:ln>
                    <a:solidFill>
                      <a:prstClr val="white"/>
                    </a:solidFill>
                    <a:effectLst/>
                    <a:uLnTx/>
                    <a:uFillTx/>
                    <a:latin typeface="Arial"/>
                    <a:ea typeface="+mn-ea"/>
                    <a:cs typeface="Arial"/>
                  </a:rPr>
                  <a:t>Drought</a:t>
                </a:r>
              </a:p>
              <a:p>
                <a:pPr marL="72629" marR="0" lvl="0" indent="-72629"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a:ln>
                      <a:noFill/>
                    </a:ln>
                    <a:solidFill>
                      <a:prstClr val="white"/>
                    </a:solidFill>
                    <a:effectLst/>
                    <a:uLnTx/>
                    <a:uFillTx/>
                    <a:latin typeface="Arial"/>
                    <a:ea typeface="+mn-ea"/>
                    <a:cs typeface="Arial"/>
                  </a:rPr>
                  <a:t>Increased water temperature</a:t>
                </a:r>
              </a:p>
            </p:txBody>
          </p:sp>
          <p:sp>
            <p:nvSpPr>
              <p:cNvPr id="22" name="CaixaDeTexto 10">
                <a:extLst>
                  <a:ext uri="{FF2B5EF4-FFF2-40B4-BE49-F238E27FC236}">
                    <a16:creationId xmlns:a16="http://schemas.microsoft.com/office/drawing/2014/main" id="{D53360B6-7414-EE42-A440-E03B416737C4}"/>
                  </a:ext>
                </a:extLst>
              </p:cNvPr>
              <p:cNvSpPr txBox="1"/>
              <p:nvPr/>
            </p:nvSpPr>
            <p:spPr>
              <a:xfrm>
                <a:off x="7690199" y="3239761"/>
                <a:ext cx="1225203" cy="55399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pt-BR" sz="1050" b="1" i="0" u="none" strike="noStrike" kern="1200" cap="none" spc="0" normalizeH="0" baseline="0" noProof="0" dirty="0">
                    <a:ln>
                      <a:noFill/>
                    </a:ln>
                    <a:solidFill>
                      <a:prstClr val="white"/>
                    </a:solidFill>
                    <a:effectLst/>
                    <a:uLnTx/>
                    <a:uFillTx/>
                    <a:latin typeface="Arial"/>
                    <a:ea typeface="+mn-ea"/>
                    <a:cs typeface="Arial"/>
                  </a:rPr>
                  <a:t>Health </a:t>
                </a:r>
                <a:r>
                  <a:rPr kumimoji="0" lang="pt-BR" sz="1050" b="1" i="0" u="none" strike="noStrike" kern="1200" cap="none" spc="0" normalizeH="0" baseline="0" noProof="0" dirty="0" err="1">
                    <a:ln>
                      <a:noFill/>
                    </a:ln>
                    <a:solidFill>
                      <a:prstClr val="white"/>
                    </a:solidFill>
                    <a:effectLst/>
                    <a:uLnTx/>
                    <a:uFillTx/>
                    <a:latin typeface="Arial"/>
                    <a:ea typeface="+mn-ea"/>
                    <a:cs typeface="Arial"/>
                  </a:rPr>
                  <a:t>impacts</a:t>
                </a:r>
                <a:endParaRPr kumimoji="0" lang="pt-BR" sz="1050" b="1" i="0" u="none" strike="noStrike" kern="1200" cap="none" spc="0" normalizeH="0" baseline="0" noProof="0" dirty="0">
                  <a:ln>
                    <a:noFill/>
                  </a:ln>
                  <a:solidFill>
                    <a:prstClr val="white"/>
                  </a:solidFill>
                  <a:effectLst/>
                  <a:uLnTx/>
                  <a:uFillTx/>
                  <a:latin typeface="Arial"/>
                  <a:ea typeface="+mn-ea"/>
                  <a:cs typeface="Arial"/>
                </a:endParaRPr>
              </a:p>
            </p:txBody>
          </p:sp>
          <p:sp>
            <p:nvSpPr>
              <p:cNvPr id="23" name="CaixaDeTexto 35">
                <a:extLst>
                  <a:ext uri="{FF2B5EF4-FFF2-40B4-BE49-F238E27FC236}">
                    <a16:creationId xmlns:a16="http://schemas.microsoft.com/office/drawing/2014/main" id="{6264BE04-25D8-9A47-85D5-43E7D5513F3C}"/>
                  </a:ext>
                </a:extLst>
              </p:cNvPr>
              <p:cNvSpPr txBox="1"/>
              <p:nvPr/>
            </p:nvSpPr>
            <p:spPr>
              <a:xfrm>
                <a:off x="7620000" y="4001716"/>
                <a:ext cx="1524000" cy="2062103"/>
              </a:xfrm>
              <a:prstGeom prst="rect">
                <a:avLst/>
              </a:prstGeom>
              <a:noFill/>
            </p:spPr>
            <p:txBody>
              <a:bodyPr wrap="square" rtlCol="0">
                <a:spAutoFit/>
              </a:bodyPr>
              <a:lstStyle/>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GT" sz="1050" b="0" i="0" u="none" strike="noStrike" kern="1200" cap="none" spc="0" normalizeH="0" baseline="0" noProof="0" dirty="0">
                    <a:ln>
                      <a:noFill/>
                    </a:ln>
                    <a:solidFill>
                      <a:prstClr val="white"/>
                    </a:solidFill>
                    <a:effectLst/>
                    <a:uLnTx/>
                    <a:uFillTx/>
                    <a:latin typeface="Arial"/>
                    <a:ea typeface="+mn-ea"/>
                    <a:cs typeface="Arial"/>
                  </a:rPr>
                  <a:t>Undernutrition</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GT" sz="1050" b="0" i="0" u="none" strike="noStrike" kern="1200" cap="none" spc="0" normalizeH="0" baseline="0" noProof="0" dirty="0">
                    <a:ln>
                      <a:noFill/>
                    </a:ln>
                    <a:solidFill>
                      <a:prstClr val="white"/>
                    </a:solidFill>
                    <a:effectLst/>
                    <a:uLnTx/>
                    <a:uFillTx/>
                    <a:latin typeface="Arial"/>
                    <a:ea typeface="+mn-ea"/>
                    <a:cs typeface="Arial"/>
                  </a:rPr>
                  <a:t>Heart disease</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GT" sz="1050" b="0" i="0" u="none" strike="noStrike" kern="1200" cap="none" spc="0" normalizeH="0" baseline="0" noProof="0" dirty="0">
                    <a:ln>
                      <a:noFill/>
                    </a:ln>
                    <a:solidFill>
                      <a:prstClr val="white"/>
                    </a:solidFill>
                    <a:effectLst/>
                    <a:uLnTx/>
                    <a:uFillTx/>
                    <a:latin typeface="Arial"/>
                    <a:ea typeface="+mn-ea"/>
                    <a:cs typeface="Arial"/>
                  </a:rPr>
                  <a:t>Injuries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GT" sz="1050" b="0" i="0" u="none" strike="noStrike" kern="1200" cap="none" spc="0" normalizeH="0" baseline="0" noProof="0" dirty="0">
                    <a:ln>
                      <a:noFill/>
                    </a:ln>
                    <a:solidFill>
                      <a:prstClr val="white"/>
                    </a:solidFill>
                    <a:effectLst/>
                    <a:uLnTx/>
                    <a:uFillTx/>
                    <a:latin typeface="Arial"/>
                    <a:ea typeface="+mn-ea"/>
                    <a:cs typeface="Arial"/>
                  </a:rPr>
                  <a:t>Vector-borne diseases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GT" sz="1050" b="0" i="0" u="none" strike="noStrike" kern="1200" cap="none" spc="0" normalizeH="0" baseline="0" noProof="0" dirty="0">
                    <a:ln>
                      <a:noFill/>
                    </a:ln>
                    <a:solidFill>
                      <a:prstClr val="white"/>
                    </a:solidFill>
                    <a:effectLst/>
                    <a:uLnTx/>
                    <a:uFillTx/>
                    <a:latin typeface="Arial"/>
                    <a:ea typeface="+mn-ea"/>
                    <a:cs typeface="Arial"/>
                  </a:rPr>
                  <a:t>Infectious diseases</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s-GT" sz="1050" b="1" i="0" u="none" strike="noStrike" kern="1200" cap="none" spc="0" normalizeH="0" baseline="0" noProof="0" dirty="0">
                  <a:ln>
                    <a:noFill/>
                  </a:ln>
                  <a:solidFill>
                    <a:prstClr val="white"/>
                  </a:solidFill>
                  <a:effectLst/>
                  <a:uLnTx/>
                  <a:uFillTx/>
                  <a:latin typeface="Arial"/>
                  <a:ea typeface="+mn-ea"/>
                  <a:cs typeface="Arial"/>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s-GT" sz="1050" b="1" i="0" u="none" strike="noStrike" kern="1200" cap="none" spc="0" normalizeH="0" baseline="0" noProof="0" dirty="0">
                  <a:ln>
                    <a:noFill/>
                  </a:ln>
                  <a:solidFill>
                    <a:prstClr val="white"/>
                  </a:solidFill>
                  <a:effectLst/>
                  <a:uLnTx/>
                  <a:uFillTx/>
                  <a:latin typeface="Arial"/>
                  <a:ea typeface="+mn-ea"/>
                  <a:cs typeface="Arial"/>
                </a:endParaRPr>
              </a:p>
            </p:txBody>
          </p:sp>
          <p:sp>
            <p:nvSpPr>
              <p:cNvPr id="24" name="Retângulo de cantos arredondados 15">
                <a:extLst>
                  <a:ext uri="{FF2B5EF4-FFF2-40B4-BE49-F238E27FC236}">
                    <a16:creationId xmlns:a16="http://schemas.microsoft.com/office/drawing/2014/main" id="{71BA803B-F0E7-094D-A47E-4ECA8B4F1A4E}"/>
                  </a:ext>
                </a:extLst>
              </p:cNvPr>
              <p:cNvSpPr/>
              <p:nvPr/>
            </p:nvSpPr>
            <p:spPr>
              <a:xfrm>
                <a:off x="3372201" y="346790"/>
                <a:ext cx="2209383" cy="6179075"/>
              </a:xfrm>
              <a:prstGeom prst="roundRect">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rial"/>
                  <a:ea typeface="+mn-ea"/>
                  <a:cs typeface="Arial"/>
                </a:endParaRPr>
              </a:p>
            </p:txBody>
          </p:sp>
          <p:sp>
            <p:nvSpPr>
              <p:cNvPr id="25" name="Retângulo de cantos arredondados 17">
                <a:extLst>
                  <a:ext uri="{FF2B5EF4-FFF2-40B4-BE49-F238E27FC236}">
                    <a16:creationId xmlns:a16="http://schemas.microsoft.com/office/drawing/2014/main" id="{18FA40BE-3677-374B-9259-9BBA1725B7D1}"/>
                  </a:ext>
                </a:extLst>
              </p:cNvPr>
              <p:cNvSpPr/>
              <p:nvPr/>
            </p:nvSpPr>
            <p:spPr>
              <a:xfrm>
                <a:off x="3479801" y="4637550"/>
                <a:ext cx="2014195" cy="18007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rial"/>
                  <a:ea typeface="+mn-ea"/>
                  <a:cs typeface="Arial"/>
                </a:endParaRPr>
              </a:p>
            </p:txBody>
          </p:sp>
          <p:sp>
            <p:nvSpPr>
              <p:cNvPr id="26" name="Retângulo de cantos arredondados 20">
                <a:extLst>
                  <a:ext uri="{FF2B5EF4-FFF2-40B4-BE49-F238E27FC236}">
                    <a16:creationId xmlns:a16="http://schemas.microsoft.com/office/drawing/2014/main" id="{5D44976D-622E-064B-BB5D-F1AE51635A09}"/>
                  </a:ext>
                </a:extLst>
              </p:cNvPr>
              <p:cNvSpPr/>
              <p:nvPr/>
            </p:nvSpPr>
            <p:spPr>
              <a:xfrm>
                <a:off x="3457698" y="2305383"/>
                <a:ext cx="2050896" cy="222446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prstClr val="white"/>
                  </a:solidFill>
                  <a:effectLst/>
                  <a:uLnTx/>
                  <a:uFillTx/>
                  <a:latin typeface="Arial"/>
                  <a:ea typeface="+mn-ea"/>
                  <a:cs typeface="Arial"/>
                </a:endParaRPr>
              </a:p>
            </p:txBody>
          </p:sp>
          <p:sp>
            <p:nvSpPr>
              <p:cNvPr id="27" name="Retângulo de cantos arredondados 19">
                <a:extLst>
                  <a:ext uri="{FF2B5EF4-FFF2-40B4-BE49-F238E27FC236}">
                    <a16:creationId xmlns:a16="http://schemas.microsoft.com/office/drawing/2014/main" id="{CC4B64C9-6D32-4342-AF9E-441D64CE2374}"/>
                  </a:ext>
                </a:extLst>
              </p:cNvPr>
              <p:cNvSpPr/>
              <p:nvPr/>
            </p:nvSpPr>
            <p:spPr>
              <a:xfrm>
                <a:off x="3457698" y="887231"/>
                <a:ext cx="2050896" cy="13100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prstClr val="white"/>
                  </a:solidFill>
                  <a:effectLst/>
                  <a:uLnTx/>
                  <a:uFillTx/>
                  <a:latin typeface="Arial"/>
                  <a:ea typeface="+mn-ea"/>
                  <a:cs typeface="Arial"/>
                </a:endParaRPr>
              </a:p>
            </p:txBody>
          </p:sp>
          <p:sp>
            <p:nvSpPr>
              <p:cNvPr id="28" name="CaixaDeTexto 5">
                <a:extLst>
                  <a:ext uri="{FF2B5EF4-FFF2-40B4-BE49-F238E27FC236}">
                    <a16:creationId xmlns:a16="http://schemas.microsoft.com/office/drawing/2014/main" id="{484A0F0F-6CE3-2B41-B492-005DBC4A2229}"/>
                  </a:ext>
                </a:extLst>
              </p:cNvPr>
              <p:cNvSpPr txBox="1"/>
              <p:nvPr/>
            </p:nvSpPr>
            <p:spPr>
              <a:xfrm>
                <a:off x="3477452" y="346790"/>
                <a:ext cx="1992427" cy="769441"/>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pt-BR" sz="1050" b="1" i="0" u="none" strike="noStrike" kern="1200" cap="none" spc="0" normalizeH="0" baseline="0" noProof="0" dirty="0">
                    <a:ln>
                      <a:noFill/>
                    </a:ln>
                    <a:solidFill>
                      <a:prstClr val="black"/>
                    </a:solidFill>
                    <a:effectLst/>
                    <a:uLnTx/>
                    <a:uFillTx/>
                    <a:latin typeface="Arial"/>
                    <a:ea typeface="+mn-ea"/>
                    <a:cs typeface="Arial"/>
                  </a:rPr>
                  <a:t>Social </a:t>
                </a:r>
                <a:r>
                  <a:rPr kumimoji="0" lang="pt-BR" sz="1050" b="1" i="0" u="none" strike="noStrike" kern="1200" cap="none" spc="0" normalizeH="0" baseline="0" noProof="0" dirty="0" err="1">
                    <a:ln>
                      <a:noFill/>
                    </a:ln>
                    <a:solidFill>
                      <a:prstClr val="black"/>
                    </a:solidFill>
                    <a:effectLst/>
                    <a:uLnTx/>
                    <a:uFillTx/>
                    <a:latin typeface="Arial"/>
                    <a:ea typeface="+mn-ea"/>
                    <a:cs typeface="Arial"/>
                  </a:rPr>
                  <a:t>infrastructure</a:t>
                </a:r>
                <a:br>
                  <a:rPr kumimoji="0" lang="pt-BR" sz="1050" b="1" i="0" u="none" strike="noStrike" kern="1200" cap="none" spc="0" normalizeH="0" baseline="0" noProof="0" dirty="0">
                    <a:ln>
                      <a:noFill/>
                    </a:ln>
                    <a:solidFill>
                      <a:prstClr val="black"/>
                    </a:solidFill>
                    <a:effectLst/>
                    <a:uLnTx/>
                    <a:uFillTx/>
                    <a:latin typeface="Arial"/>
                    <a:ea typeface="+mn-ea"/>
                    <a:cs typeface="Arial"/>
                  </a:rPr>
                </a:br>
                <a:br>
                  <a:rPr kumimoji="0" lang="pt-BR" sz="1050" b="1" i="0" u="none" strike="noStrike" kern="1200" cap="none" spc="0" normalizeH="0" baseline="0" noProof="0" dirty="0">
                    <a:ln>
                      <a:noFill/>
                    </a:ln>
                    <a:solidFill>
                      <a:prstClr val="black"/>
                    </a:solidFill>
                    <a:effectLst/>
                    <a:uLnTx/>
                    <a:uFillTx/>
                    <a:latin typeface="Arial"/>
                    <a:ea typeface="+mn-ea"/>
                    <a:cs typeface="Arial"/>
                  </a:rPr>
                </a:br>
                <a:endParaRPr kumimoji="0" lang="pt-BR" sz="1050" b="1" i="0" u="none" strike="noStrike" kern="1200" cap="none" spc="0" normalizeH="0" baseline="0" noProof="0" dirty="0">
                  <a:ln>
                    <a:noFill/>
                  </a:ln>
                  <a:solidFill>
                    <a:prstClr val="black"/>
                  </a:solidFill>
                  <a:effectLst/>
                  <a:uLnTx/>
                  <a:uFillTx/>
                  <a:latin typeface="Arial"/>
                  <a:ea typeface="+mn-ea"/>
                  <a:cs typeface="Arial"/>
                </a:endParaRPr>
              </a:p>
            </p:txBody>
          </p:sp>
          <p:sp>
            <p:nvSpPr>
              <p:cNvPr id="29" name="CaixaDeTexto 6">
                <a:extLst>
                  <a:ext uri="{FF2B5EF4-FFF2-40B4-BE49-F238E27FC236}">
                    <a16:creationId xmlns:a16="http://schemas.microsoft.com/office/drawing/2014/main" id="{8CE4FEF5-E38D-854B-BD0B-793E4700B786}"/>
                  </a:ext>
                </a:extLst>
              </p:cNvPr>
              <p:cNvSpPr txBox="1"/>
              <p:nvPr/>
            </p:nvSpPr>
            <p:spPr>
              <a:xfrm>
                <a:off x="3530688" y="887231"/>
                <a:ext cx="1889792" cy="120032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pt-BR" sz="1050" b="1" i="0" u="none" strike="noStrike" kern="1200" cap="none" spc="0" normalizeH="0" baseline="0" noProof="0" dirty="0" err="1">
                    <a:ln>
                      <a:noFill/>
                    </a:ln>
                    <a:solidFill>
                      <a:prstClr val="black"/>
                    </a:solidFill>
                    <a:effectLst/>
                    <a:uLnTx/>
                    <a:uFillTx/>
                    <a:latin typeface="Arial"/>
                    <a:ea typeface="+mn-ea"/>
                    <a:cs typeface="Arial"/>
                  </a:rPr>
                  <a:t>Direct</a:t>
                </a:r>
                <a:r>
                  <a:rPr kumimoji="0" lang="pt-BR" sz="1050" b="1" i="0" u="none" strike="noStrike" kern="1200" cap="none" spc="0" normalizeH="0" baseline="0" noProof="0" dirty="0">
                    <a:ln>
                      <a:noFill/>
                    </a:ln>
                    <a:solidFill>
                      <a:prstClr val="black"/>
                    </a:solidFill>
                    <a:effectLst/>
                    <a:uLnTx/>
                    <a:uFillTx/>
                    <a:latin typeface="Arial"/>
                    <a:ea typeface="+mn-ea"/>
                    <a:cs typeface="Arial"/>
                  </a:rPr>
                  <a:t> </a:t>
                </a:r>
                <a:r>
                  <a:rPr kumimoji="0" lang="pt-BR" sz="1050" b="1" i="0" u="none" strike="noStrike" kern="1200" cap="none" spc="0" normalizeH="0" baseline="0" noProof="0" dirty="0" err="1">
                    <a:ln>
                      <a:noFill/>
                    </a:ln>
                    <a:solidFill>
                      <a:prstClr val="black"/>
                    </a:solidFill>
                    <a:effectLst/>
                    <a:uLnTx/>
                    <a:uFillTx/>
                    <a:latin typeface="Arial"/>
                    <a:ea typeface="+mn-ea"/>
                    <a:cs typeface="Arial"/>
                  </a:rPr>
                  <a:t>exposures</a:t>
                </a:r>
                <a:endParaRPr kumimoji="0" lang="pt-BR" sz="1050" b="1" i="0" u="none" strike="noStrike" kern="1200" cap="none" spc="0" normalizeH="0" baseline="0" noProof="0" dirty="0">
                  <a:ln>
                    <a:noFill/>
                  </a:ln>
                  <a:solidFill>
                    <a:prstClr val="black"/>
                  </a:solidFill>
                  <a:effectLst/>
                  <a:uLnTx/>
                  <a:uFillTx/>
                  <a:latin typeface="Arial"/>
                  <a:ea typeface="+mn-ea"/>
                  <a:cs typeface="Arial"/>
                </a:endParaRPr>
              </a:p>
              <a:p>
                <a:pPr marL="66675" marR="0" lvl="0" indent="-6667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Flood</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damage</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66675" marR="0" lvl="0" indent="-6667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Storm</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drought</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vulnerability</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66675" marR="0" lvl="0" indent="-66675"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Heat</a:t>
                </a:r>
                <a:r>
                  <a:rPr kumimoji="0" lang="pt-BR" sz="1050" b="0" i="0" u="none" strike="noStrike" kern="1200" cap="none" spc="0" normalizeH="0" baseline="0" noProof="0" dirty="0">
                    <a:ln>
                      <a:noFill/>
                    </a:ln>
                    <a:solidFill>
                      <a:prstClr val="black"/>
                    </a:solidFill>
                    <a:effectLst/>
                    <a:uLnTx/>
                    <a:uFillTx/>
                    <a:latin typeface="Arial"/>
                    <a:ea typeface="+mn-ea"/>
                    <a:cs typeface="Arial"/>
                  </a:rPr>
                  <a:t> stress</a:t>
                </a:r>
              </a:p>
            </p:txBody>
          </p:sp>
          <p:sp>
            <p:nvSpPr>
              <p:cNvPr id="30" name="CaixaDeTexto 7">
                <a:extLst>
                  <a:ext uri="{FF2B5EF4-FFF2-40B4-BE49-F238E27FC236}">
                    <a16:creationId xmlns:a16="http://schemas.microsoft.com/office/drawing/2014/main" id="{DA8C99BF-9A02-8141-8AB8-CDBB9DA74059}"/>
                  </a:ext>
                </a:extLst>
              </p:cNvPr>
              <p:cNvSpPr txBox="1"/>
              <p:nvPr/>
            </p:nvSpPr>
            <p:spPr>
              <a:xfrm>
                <a:off x="3534424" y="2301423"/>
                <a:ext cx="1860216" cy="196977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pt-BR" sz="1050" b="1" i="0" u="none" strike="noStrike" kern="1200" cap="none" spc="0" normalizeH="0" baseline="0" noProof="0" dirty="0" err="1">
                    <a:ln>
                      <a:noFill/>
                    </a:ln>
                    <a:solidFill>
                      <a:prstClr val="black"/>
                    </a:solidFill>
                    <a:effectLst/>
                    <a:uLnTx/>
                    <a:uFillTx/>
                    <a:latin typeface="Arial"/>
                    <a:ea typeface="+mn-ea"/>
                    <a:cs typeface="Arial"/>
                  </a:rPr>
                  <a:t>Indirect</a:t>
                </a:r>
                <a:r>
                  <a:rPr kumimoji="0" lang="pt-BR" sz="1050" b="1" i="0" u="none" strike="noStrike" kern="1200" cap="none" spc="0" normalizeH="0" baseline="0" noProof="0" dirty="0">
                    <a:ln>
                      <a:noFill/>
                    </a:ln>
                    <a:solidFill>
                      <a:prstClr val="black"/>
                    </a:solidFill>
                    <a:effectLst/>
                    <a:uLnTx/>
                    <a:uFillTx/>
                    <a:latin typeface="Arial"/>
                    <a:ea typeface="+mn-ea"/>
                    <a:cs typeface="Arial"/>
                  </a:rPr>
                  <a:t> </a:t>
                </a:r>
                <a:r>
                  <a:rPr kumimoji="0" lang="pt-BR" sz="1050" b="1" i="0" u="none" strike="noStrike" kern="1200" cap="none" spc="0" normalizeH="0" baseline="0" noProof="0" dirty="0" err="1">
                    <a:ln>
                      <a:noFill/>
                    </a:ln>
                    <a:solidFill>
                      <a:prstClr val="black"/>
                    </a:solidFill>
                    <a:effectLst/>
                    <a:uLnTx/>
                    <a:uFillTx/>
                    <a:latin typeface="Arial"/>
                    <a:ea typeface="+mn-ea"/>
                    <a:cs typeface="Arial"/>
                  </a:rPr>
                  <a:t>exposures</a:t>
                </a:r>
                <a:br>
                  <a:rPr kumimoji="0" lang="pt-BR" sz="1050" b="0" i="0" u="none" strike="noStrike" kern="1200" cap="none" spc="0" normalizeH="0" baseline="0" noProof="0" dirty="0">
                    <a:ln>
                      <a:noFill/>
                    </a:ln>
                    <a:solidFill>
                      <a:prstClr val="black"/>
                    </a:solidFill>
                    <a:effectLst/>
                    <a:uLnTx/>
                    <a:uFillTx/>
                    <a:latin typeface="Arial"/>
                    <a:ea typeface="+mn-ea"/>
                    <a:cs typeface="Arial"/>
                  </a:rPr>
                </a:br>
                <a:r>
                  <a:rPr kumimoji="0" lang="pt-BR" sz="1050" b="0" i="0" u="none" strike="noStrike" kern="1200" cap="none" spc="0" normalizeH="0" baseline="0" noProof="0" dirty="0" err="1">
                    <a:ln>
                      <a:noFill/>
                    </a:ln>
                    <a:solidFill>
                      <a:prstClr val="black"/>
                    </a:solidFill>
                    <a:effectLst/>
                    <a:uLnTx/>
                    <a:uFillTx/>
                    <a:latin typeface="Arial"/>
                    <a:ea typeface="+mn-ea"/>
                    <a:cs typeface="Arial"/>
                  </a:rPr>
                  <a:t>Mediated</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through</a:t>
                </a:r>
                <a:r>
                  <a:rPr kumimoji="0" lang="pt-BR" sz="1050" b="0" i="0" u="none" strike="noStrike" kern="1200" cap="none" spc="0" normalizeH="0" baseline="0" noProof="0" dirty="0">
                    <a:ln>
                      <a:noFill/>
                    </a:ln>
                    <a:solidFill>
                      <a:prstClr val="black"/>
                    </a:solidFill>
                    <a:effectLst/>
                    <a:uLnTx/>
                    <a:uFillTx/>
                    <a:latin typeface="Arial"/>
                    <a:ea typeface="+mn-ea"/>
                    <a:cs typeface="Arial"/>
                  </a:rPr>
                  <a:t> natural systems:</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t-BR" sz="600" b="0" i="0" u="none" strike="noStrike" kern="1200" cap="none" spc="0" normalizeH="0" baseline="0" noProof="0" dirty="0">
                  <a:ln>
                    <a:noFill/>
                  </a:ln>
                  <a:solidFill>
                    <a:prstClr val="black"/>
                  </a:solidFill>
                  <a:effectLst/>
                  <a:uLnTx/>
                  <a:uFillTx/>
                  <a:latin typeface="Arial"/>
                  <a:ea typeface="+mn-ea"/>
                  <a:cs typeface="Arial"/>
                </a:endParaRP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Disease</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vectors</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Water</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scarcity</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Increased</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water</a:t>
                </a:r>
                <a:r>
                  <a:rPr kumimoji="0" lang="pt-BR" sz="1050" b="0" i="0" u="none" strike="noStrike" kern="1200" cap="none" spc="0" normalizeH="0" baseline="0" noProof="0" dirty="0">
                    <a:ln>
                      <a:noFill/>
                    </a:ln>
                    <a:solidFill>
                      <a:prstClr val="black"/>
                    </a:solidFill>
                    <a:effectLst/>
                    <a:uLnTx/>
                    <a:uFillTx/>
                    <a:latin typeface="Arial"/>
                    <a:ea typeface="+mn-ea"/>
                    <a:cs typeface="Arial"/>
                  </a:rPr>
                  <a:t>/</a:t>
                </a:r>
                <a:r>
                  <a:rPr kumimoji="0" lang="pt-BR" sz="1050" b="0" i="0" u="none" strike="noStrike" kern="1200" cap="none" spc="0" normalizeH="0" baseline="0" noProof="0" dirty="0" err="1">
                    <a:ln>
                      <a:noFill/>
                    </a:ln>
                    <a:solidFill>
                      <a:prstClr val="black"/>
                    </a:solidFill>
                    <a:effectLst/>
                    <a:uLnTx/>
                    <a:uFillTx/>
                    <a:latin typeface="Arial"/>
                    <a:ea typeface="+mn-ea"/>
                    <a:cs typeface="Arial"/>
                  </a:rPr>
                  <a:t>air</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contamination</a:t>
                </a:r>
                <a:br>
                  <a:rPr kumimoji="0" lang="pt-BR" sz="1050" b="0" i="0" u="none" strike="noStrike" kern="1200" cap="none" spc="0" normalizeH="0" baseline="0" noProof="0" dirty="0">
                    <a:ln>
                      <a:noFill/>
                    </a:ln>
                    <a:solidFill>
                      <a:prstClr val="black"/>
                    </a:solidFill>
                    <a:effectLst/>
                    <a:uLnTx/>
                    <a:uFillTx/>
                    <a:latin typeface="Arial"/>
                    <a:ea typeface="+mn-ea"/>
                    <a:cs typeface="Arial"/>
                  </a:rPr>
                </a:b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p:txBody>
          </p:sp>
          <p:sp>
            <p:nvSpPr>
              <p:cNvPr id="31" name="CaixaDeTexto 8">
                <a:extLst>
                  <a:ext uri="{FF2B5EF4-FFF2-40B4-BE49-F238E27FC236}">
                    <a16:creationId xmlns:a16="http://schemas.microsoft.com/office/drawing/2014/main" id="{619710A3-E801-0E40-8FBC-7FB953C39397}"/>
                  </a:ext>
                </a:extLst>
              </p:cNvPr>
              <p:cNvSpPr txBox="1"/>
              <p:nvPr/>
            </p:nvSpPr>
            <p:spPr>
              <a:xfrm>
                <a:off x="3494399" y="4753781"/>
                <a:ext cx="1941725" cy="141577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pt-BR" sz="1050" b="1" i="0" u="none" strike="noStrike" kern="1200" cap="none" spc="0" normalizeH="0" baseline="0" noProof="0" dirty="0">
                    <a:ln>
                      <a:noFill/>
                    </a:ln>
                    <a:solidFill>
                      <a:prstClr val="black"/>
                    </a:solidFill>
                    <a:effectLst/>
                    <a:uLnTx/>
                    <a:uFillTx/>
                    <a:latin typeface="Arial"/>
                    <a:ea typeface="+mn-ea"/>
                    <a:cs typeface="Arial"/>
                  </a:rPr>
                  <a:t>Via </a:t>
                </a:r>
                <a:r>
                  <a:rPr kumimoji="0" lang="pt-BR" sz="1050" b="1" i="0" u="none" strike="noStrike" kern="1200" cap="none" spc="0" normalizeH="0" baseline="0" noProof="0" dirty="0" err="1">
                    <a:ln>
                      <a:noFill/>
                    </a:ln>
                    <a:solidFill>
                      <a:prstClr val="black"/>
                    </a:solidFill>
                    <a:effectLst/>
                    <a:uLnTx/>
                    <a:uFillTx/>
                    <a:latin typeface="Arial"/>
                    <a:ea typeface="+mn-ea"/>
                    <a:cs typeface="Arial"/>
                  </a:rPr>
                  <a:t>economic</a:t>
                </a:r>
                <a:r>
                  <a:rPr kumimoji="0" lang="pt-BR" sz="1050" b="1" i="0" u="none" strike="noStrike" kern="1200" cap="none" spc="0" normalizeH="0" baseline="0" noProof="0" dirty="0">
                    <a:ln>
                      <a:noFill/>
                    </a:ln>
                    <a:solidFill>
                      <a:prstClr val="black"/>
                    </a:solidFill>
                    <a:effectLst/>
                    <a:uLnTx/>
                    <a:uFillTx/>
                    <a:latin typeface="Arial"/>
                    <a:ea typeface="+mn-ea"/>
                    <a:cs typeface="Arial"/>
                  </a:rPr>
                  <a:t> </a:t>
                </a:r>
                <a:r>
                  <a:rPr kumimoji="0" lang="pt-BR" sz="1050" b="1" i="0" u="none" strike="noStrike" kern="1200" cap="none" spc="0" normalizeH="0" baseline="0" noProof="0" dirty="0" err="1">
                    <a:ln>
                      <a:noFill/>
                    </a:ln>
                    <a:solidFill>
                      <a:prstClr val="black"/>
                    </a:solidFill>
                    <a:effectLst/>
                    <a:uLnTx/>
                    <a:uFillTx/>
                    <a:latin typeface="Arial"/>
                    <a:ea typeface="+mn-ea"/>
                    <a:cs typeface="Arial"/>
                  </a:rPr>
                  <a:t>and</a:t>
                </a:r>
                <a:r>
                  <a:rPr kumimoji="0" lang="pt-BR" sz="1050" b="1" i="0" u="none" strike="noStrike" kern="1200" cap="none" spc="0" normalizeH="0" baseline="0" noProof="0" dirty="0">
                    <a:ln>
                      <a:noFill/>
                    </a:ln>
                    <a:solidFill>
                      <a:prstClr val="black"/>
                    </a:solidFill>
                    <a:effectLst/>
                    <a:uLnTx/>
                    <a:uFillTx/>
                    <a:latin typeface="Arial"/>
                    <a:ea typeface="+mn-ea"/>
                    <a:cs typeface="Arial"/>
                  </a:rPr>
                  <a:t> social </a:t>
                </a:r>
                <a:r>
                  <a:rPr kumimoji="0" lang="pt-BR" sz="1050" b="1" i="0" u="none" strike="noStrike" kern="1200" cap="none" spc="0" normalizeH="0" baseline="0" noProof="0" dirty="0" err="1">
                    <a:ln>
                      <a:noFill/>
                    </a:ln>
                    <a:solidFill>
                      <a:prstClr val="black"/>
                    </a:solidFill>
                    <a:effectLst/>
                    <a:uLnTx/>
                    <a:uFillTx/>
                    <a:latin typeface="Arial"/>
                    <a:ea typeface="+mn-ea"/>
                    <a:cs typeface="Arial"/>
                  </a:rPr>
                  <a:t>disruption</a:t>
                </a:r>
                <a:endParaRPr kumimoji="0" lang="pt-BR" sz="1050" b="1" i="0" u="none" strike="noStrike" kern="1200" cap="none" spc="0" normalizeH="0" baseline="0" noProof="0" dirty="0">
                  <a:ln>
                    <a:noFill/>
                  </a:ln>
                  <a:solidFill>
                    <a:prstClr val="black"/>
                  </a:solidFill>
                  <a:effectLst/>
                  <a:uLnTx/>
                  <a:uFillTx/>
                  <a:latin typeface="Arial"/>
                  <a:ea typeface="+mn-ea"/>
                  <a:cs typeface="Aria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Food</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production</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and</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distribution</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Migration</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a:ln>
                      <a:noFill/>
                    </a:ln>
                    <a:solidFill>
                      <a:prstClr val="black"/>
                    </a:solidFill>
                    <a:effectLst/>
                    <a:uLnTx/>
                    <a:uFillTx/>
                    <a:latin typeface="Arial"/>
                    <a:ea typeface="+mn-ea"/>
                    <a:cs typeface="Arial"/>
                  </a:rPr>
                  <a:t>Mental stress</a:t>
                </a:r>
              </a:p>
            </p:txBody>
          </p:sp>
          <p:sp>
            <p:nvSpPr>
              <p:cNvPr id="32" name="Freeform 31">
                <a:extLst>
                  <a:ext uri="{FF2B5EF4-FFF2-40B4-BE49-F238E27FC236}">
                    <a16:creationId xmlns:a16="http://schemas.microsoft.com/office/drawing/2014/main" id="{D2484FDD-7F17-1D45-A855-1A0DACD9A904}"/>
                  </a:ext>
                </a:extLst>
              </p:cNvPr>
              <p:cNvSpPr/>
              <p:nvPr/>
            </p:nvSpPr>
            <p:spPr>
              <a:xfrm>
                <a:off x="1321376" y="1828800"/>
                <a:ext cx="2209312" cy="989449"/>
              </a:xfrm>
              <a:custGeom>
                <a:avLst/>
                <a:gdLst>
                  <a:gd name="connsiteX0" fmla="*/ 0 w 2091267"/>
                  <a:gd name="connsiteY0" fmla="*/ 1634067 h 1634067"/>
                  <a:gd name="connsiteX1" fmla="*/ 237067 w 2091267"/>
                  <a:gd name="connsiteY1" fmla="*/ 1329267 h 1634067"/>
                  <a:gd name="connsiteX2" fmla="*/ 592667 w 2091267"/>
                  <a:gd name="connsiteY2" fmla="*/ 1117600 h 1634067"/>
                  <a:gd name="connsiteX3" fmla="*/ 846667 w 2091267"/>
                  <a:gd name="connsiteY3" fmla="*/ 550333 h 1634067"/>
                  <a:gd name="connsiteX4" fmla="*/ 1143000 w 2091267"/>
                  <a:gd name="connsiteY4" fmla="*/ 177800 h 1634067"/>
                  <a:gd name="connsiteX5" fmla="*/ 1566334 w 2091267"/>
                  <a:gd name="connsiteY5" fmla="*/ 76200 h 1634067"/>
                  <a:gd name="connsiteX6" fmla="*/ 2091267 w 2091267"/>
                  <a:gd name="connsiteY6" fmla="*/ 0 h 1634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267" h="1634067">
                    <a:moveTo>
                      <a:pt x="0" y="1634067"/>
                    </a:moveTo>
                    <a:cubicBezTo>
                      <a:pt x="69144" y="1524706"/>
                      <a:pt x="138289" y="1415345"/>
                      <a:pt x="237067" y="1329267"/>
                    </a:cubicBezTo>
                    <a:cubicBezTo>
                      <a:pt x="335845" y="1243189"/>
                      <a:pt x="491067" y="1247422"/>
                      <a:pt x="592667" y="1117600"/>
                    </a:cubicBezTo>
                    <a:cubicBezTo>
                      <a:pt x="694267" y="987778"/>
                      <a:pt x="754945" y="706966"/>
                      <a:pt x="846667" y="550333"/>
                    </a:cubicBezTo>
                    <a:cubicBezTo>
                      <a:pt x="938389" y="393700"/>
                      <a:pt x="1023056" y="256822"/>
                      <a:pt x="1143000" y="177800"/>
                    </a:cubicBezTo>
                    <a:cubicBezTo>
                      <a:pt x="1262944" y="98778"/>
                      <a:pt x="1408289" y="105833"/>
                      <a:pt x="1566334" y="76200"/>
                    </a:cubicBezTo>
                    <a:cubicBezTo>
                      <a:pt x="1724379" y="46567"/>
                      <a:pt x="2091267" y="0"/>
                      <a:pt x="2091267" y="0"/>
                    </a:cubicBezTo>
                  </a:path>
                </a:pathLst>
              </a:custGeom>
              <a:ln w="76200">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AU" sz="1050" b="0" i="0" u="none" strike="noStrike" kern="1200" cap="none" spc="0" normalizeH="0" baseline="0" noProof="0">
                  <a:ln>
                    <a:noFill/>
                  </a:ln>
                  <a:solidFill>
                    <a:prstClr val="black"/>
                  </a:solidFill>
                  <a:effectLst/>
                  <a:uLnTx/>
                  <a:uFillTx/>
                  <a:latin typeface="Arial"/>
                  <a:ea typeface="+mn-ea"/>
                  <a:cs typeface="Arial"/>
                </a:endParaRPr>
              </a:p>
            </p:txBody>
          </p:sp>
          <p:sp>
            <p:nvSpPr>
              <p:cNvPr id="33" name="Freeform 32">
                <a:extLst>
                  <a:ext uri="{FF2B5EF4-FFF2-40B4-BE49-F238E27FC236}">
                    <a16:creationId xmlns:a16="http://schemas.microsoft.com/office/drawing/2014/main" id="{395D94DE-E9F3-CC49-9B8C-8402CD08CB2F}"/>
                  </a:ext>
                </a:extLst>
              </p:cNvPr>
              <p:cNvSpPr/>
              <p:nvPr/>
            </p:nvSpPr>
            <p:spPr>
              <a:xfrm flipV="1">
                <a:off x="1335972" y="2818249"/>
                <a:ext cx="2143829" cy="743969"/>
              </a:xfrm>
              <a:custGeom>
                <a:avLst/>
                <a:gdLst>
                  <a:gd name="connsiteX0" fmla="*/ 0 w 2065867"/>
                  <a:gd name="connsiteY0" fmla="*/ 203200 h 228601"/>
                  <a:gd name="connsiteX1" fmla="*/ 262467 w 2065867"/>
                  <a:gd name="connsiteY1" fmla="*/ 194734 h 228601"/>
                  <a:gd name="connsiteX2" fmla="*/ 787400 w 2065867"/>
                  <a:gd name="connsiteY2" fmla="*/ 0 h 228601"/>
                  <a:gd name="connsiteX3" fmla="*/ 1464733 w 2065867"/>
                  <a:gd name="connsiteY3" fmla="*/ 194734 h 228601"/>
                  <a:gd name="connsiteX4" fmla="*/ 2065867 w 2065867"/>
                  <a:gd name="connsiteY4" fmla="*/ 50800 h 22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867" h="228601">
                    <a:moveTo>
                      <a:pt x="0" y="203200"/>
                    </a:moveTo>
                    <a:cubicBezTo>
                      <a:pt x="65617" y="215900"/>
                      <a:pt x="131234" y="228601"/>
                      <a:pt x="262467" y="194734"/>
                    </a:cubicBezTo>
                    <a:cubicBezTo>
                      <a:pt x="393700" y="160867"/>
                      <a:pt x="587022" y="0"/>
                      <a:pt x="787400" y="0"/>
                    </a:cubicBezTo>
                    <a:cubicBezTo>
                      <a:pt x="987778" y="0"/>
                      <a:pt x="1251655" y="186267"/>
                      <a:pt x="1464733" y="194734"/>
                    </a:cubicBezTo>
                    <a:cubicBezTo>
                      <a:pt x="1677811" y="203201"/>
                      <a:pt x="2065867" y="50800"/>
                      <a:pt x="2065867" y="50800"/>
                    </a:cubicBezTo>
                  </a:path>
                </a:pathLst>
              </a:custGeom>
              <a:ln w="76200">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AU" sz="1050" b="0" i="0" u="none" strike="noStrike" kern="1200" cap="none" spc="0" normalizeH="0" baseline="0" noProof="0">
                  <a:ln>
                    <a:noFill/>
                  </a:ln>
                  <a:solidFill>
                    <a:prstClr val="black"/>
                  </a:solidFill>
                  <a:effectLst/>
                  <a:uLnTx/>
                  <a:uFillTx/>
                  <a:latin typeface="Arial"/>
                  <a:ea typeface="+mn-ea"/>
                  <a:cs typeface="Arial"/>
                </a:endParaRPr>
              </a:p>
            </p:txBody>
          </p:sp>
          <p:sp>
            <p:nvSpPr>
              <p:cNvPr id="34" name="Freeform 33">
                <a:extLst>
                  <a:ext uri="{FF2B5EF4-FFF2-40B4-BE49-F238E27FC236}">
                    <a16:creationId xmlns:a16="http://schemas.microsoft.com/office/drawing/2014/main" id="{27C927C3-CD06-074C-BDE3-22B2E387D4B1}"/>
                  </a:ext>
                </a:extLst>
              </p:cNvPr>
              <p:cNvSpPr/>
              <p:nvPr/>
            </p:nvSpPr>
            <p:spPr>
              <a:xfrm>
                <a:off x="1335971" y="2818250"/>
                <a:ext cx="2263299" cy="1993200"/>
              </a:xfrm>
              <a:custGeom>
                <a:avLst/>
                <a:gdLst>
                  <a:gd name="connsiteX0" fmla="*/ 0 w 2091267"/>
                  <a:gd name="connsiteY0" fmla="*/ 0 h 956733"/>
                  <a:gd name="connsiteX1" fmla="*/ 228600 w 2091267"/>
                  <a:gd name="connsiteY1" fmla="*/ 118533 h 956733"/>
                  <a:gd name="connsiteX2" fmla="*/ 508000 w 2091267"/>
                  <a:gd name="connsiteY2" fmla="*/ 448733 h 956733"/>
                  <a:gd name="connsiteX3" fmla="*/ 745067 w 2091267"/>
                  <a:gd name="connsiteY3" fmla="*/ 575733 h 956733"/>
                  <a:gd name="connsiteX4" fmla="*/ 1380067 w 2091267"/>
                  <a:gd name="connsiteY4" fmla="*/ 516467 h 956733"/>
                  <a:gd name="connsiteX5" fmla="*/ 2091267 w 2091267"/>
                  <a:gd name="connsiteY5" fmla="*/ 956733 h 95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1267" h="956733">
                    <a:moveTo>
                      <a:pt x="0" y="0"/>
                    </a:moveTo>
                    <a:cubicBezTo>
                      <a:pt x="71966" y="21872"/>
                      <a:pt x="143933" y="43744"/>
                      <a:pt x="228600" y="118533"/>
                    </a:cubicBezTo>
                    <a:cubicBezTo>
                      <a:pt x="313267" y="193322"/>
                      <a:pt x="421922" y="372533"/>
                      <a:pt x="508000" y="448733"/>
                    </a:cubicBezTo>
                    <a:cubicBezTo>
                      <a:pt x="594078" y="524933"/>
                      <a:pt x="599723" y="564444"/>
                      <a:pt x="745067" y="575733"/>
                    </a:cubicBezTo>
                    <a:cubicBezTo>
                      <a:pt x="890412" y="587022"/>
                      <a:pt x="1155700" y="452967"/>
                      <a:pt x="1380067" y="516467"/>
                    </a:cubicBezTo>
                    <a:cubicBezTo>
                      <a:pt x="1604434" y="579967"/>
                      <a:pt x="2091267" y="956733"/>
                      <a:pt x="2091267" y="956733"/>
                    </a:cubicBezTo>
                  </a:path>
                </a:pathLst>
              </a:custGeom>
              <a:ln w="76200">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AU" sz="1050" b="0" i="0" u="none" strike="noStrike" kern="1200" cap="none" spc="0" normalizeH="0" baseline="0" noProof="0">
                  <a:ln>
                    <a:noFill/>
                  </a:ln>
                  <a:solidFill>
                    <a:prstClr val="black"/>
                  </a:solidFill>
                  <a:effectLst/>
                  <a:uLnTx/>
                  <a:uFillTx/>
                  <a:latin typeface="Arial"/>
                  <a:ea typeface="+mn-ea"/>
                  <a:cs typeface="Arial"/>
                </a:endParaRPr>
              </a:p>
            </p:txBody>
          </p:sp>
          <p:sp>
            <p:nvSpPr>
              <p:cNvPr id="35" name="Freeform 34">
                <a:extLst>
                  <a:ext uri="{FF2B5EF4-FFF2-40B4-BE49-F238E27FC236}">
                    <a16:creationId xmlns:a16="http://schemas.microsoft.com/office/drawing/2014/main" id="{B8BA8818-71EA-F740-8909-445441276AD4}"/>
                  </a:ext>
                </a:extLst>
              </p:cNvPr>
              <p:cNvSpPr/>
              <p:nvPr/>
            </p:nvSpPr>
            <p:spPr>
              <a:xfrm>
                <a:off x="5278623" y="2041460"/>
                <a:ext cx="2265178" cy="2960420"/>
              </a:xfrm>
              <a:custGeom>
                <a:avLst/>
                <a:gdLst>
                  <a:gd name="connsiteX0" fmla="*/ 0 w 2362200"/>
                  <a:gd name="connsiteY0" fmla="*/ 0 h 2116667"/>
                  <a:gd name="connsiteX1" fmla="*/ 254000 w 2362200"/>
                  <a:gd name="connsiteY1" fmla="*/ 304800 h 2116667"/>
                  <a:gd name="connsiteX2" fmla="*/ 355600 w 2362200"/>
                  <a:gd name="connsiteY2" fmla="*/ 914400 h 2116667"/>
                  <a:gd name="connsiteX3" fmla="*/ 880533 w 2362200"/>
                  <a:gd name="connsiteY3" fmla="*/ 1244600 h 2116667"/>
                  <a:gd name="connsiteX4" fmla="*/ 1574800 w 2362200"/>
                  <a:gd name="connsiteY4" fmla="*/ 1380067 h 2116667"/>
                  <a:gd name="connsiteX5" fmla="*/ 2362200 w 2362200"/>
                  <a:gd name="connsiteY5" fmla="*/ 2116667 h 2116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2200" h="2116667">
                    <a:moveTo>
                      <a:pt x="0" y="0"/>
                    </a:moveTo>
                    <a:cubicBezTo>
                      <a:pt x="97366" y="76200"/>
                      <a:pt x="194733" y="152400"/>
                      <a:pt x="254000" y="304800"/>
                    </a:cubicBezTo>
                    <a:cubicBezTo>
                      <a:pt x="313267" y="457200"/>
                      <a:pt x="251178" y="757767"/>
                      <a:pt x="355600" y="914400"/>
                    </a:cubicBezTo>
                    <a:cubicBezTo>
                      <a:pt x="460022" y="1071033"/>
                      <a:pt x="677333" y="1166989"/>
                      <a:pt x="880533" y="1244600"/>
                    </a:cubicBezTo>
                    <a:cubicBezTo>
                      <a:pt x="1083733" y="1322211"/>
                      <a:pt x="1327856" y="1234723"/>
                      <a:pt x="1574800" y="1380067"/>
                    </a:cubicBezTo>
                    <a:cubicBezTo>
                      <a:pt x="1821744" y="1525411"/>
                      <a:pt x="2362200" y="2116667"/>
                      <a:pt x="2362200" y="2116667"/>
                    </a:cubicBezTo>
                  </a:path>
                </a:pathLst>
              </a:custGeom>
              <a:ln w="76200">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AU" sz="1050" b="0" i="0" u="none" strike="noStrike" kern="1200" cap="none" spc="0" normalizeH="0" baseline="0" noProof="0">
                  <a:ln>
                    <a:noFill/>
                  </a:ln>
                  <a:solidFill>
                    <a:prstClr val="black"/>
                  </a:solidFill>
                  <a:effectLst/>
                  <a:uLnTx/>
                  <a:uFillTx/>
                  <a:latin typeface="Arial"/>
                  <a:ea typeface="+mn-ea"/>
                  <a:cs typeface="Arial"/>
                </a:endParaRPr>
              </a:p>
            </p:txBody>
          </p:sp>
          <p:sp>
            <p:nvSpPr>
              <p:cNvPr id="36" name="Freeform 35">
                <a:extLst>
                  <a:ext uri="{FF2B5EF4-FFF2-40B4-BE49-F238E27FC236}">
                    <a16:creationId xmlns:a16="http://schemas.microsoft.com/office/drawing/2014/main" id="{20525A08-0DC8-1E45-B485-2DAEE1F8C63B}"/>
                  </a:ext>
                </a:extLst>
              </p:cNvPr>
              <p:cNvSpPr/>
              <p:nvPr/>
            </p:nvSpPr>
            <p:spPr>
              <a:xfrm>
                <a:off x="5384800" y="5421347"/>
                <a:ext cx="2158999" cy="447322"/>
              </a:xfrm>
              <a:custGeom>
                <a:avLst/>
                <a:gdLst>
                  <a:gd name="connsiteX0" fmla="*/ 0 w 2091266"/>
                  <a:gd name="connsiteY0" fmla="*/ 237066 h 447322"/>
                  <a:gd name="connsiteX1" fmla="*/ 601133 w 2091266"/>
                  <a:gd name="connsiteY1" fmla="*/ 431800 h 447322"/>
                  <a:gd name="connsiteX2" fmla="*/ 1083733 w 2091266"/>
                  <a:gd name="connsiteY2" fmla="*/ 330200 h 447322"/>
                  <a:gd name="connsiteX3" fmla="*/ 1481666 w 2091266"/>
                  <a:gd name="connsiteY3" fmla="*/ 84666 h 447322"/>
                  <a:gd name="connsiteX4" fmla="*/ 2091266 w 2091266"/>
                  <a:gd name="connsiteY4" fmla="*/ 0 h 44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266" h="447322">
                    <a:moveTo>
                      <a:pt x="0" y="237066"/>
                    </a:moveTo>
                    <a:cubicBezTo>
                      <a:pt x="210255" y="326672"/>
                      <a:pt x="420511" y="416278"/>
                      <a:pt x="601133" y="431800"/>
                    </a:cubicBezTo>
                    <a:cubicBezTo>
                      <a:pt x="781755" y="447322"/>
                      <a:pt x="936978" y="388056"/>
                      <a:pt x="1083733" y="330200"/>
                    </a:cubicBezTo>
                    <a:cubicBezTo>
                      <a:pt x="1230489" y="272344"/>
                      <a:pt x="1313744" y="139699"/>
                      <a:pt x="1481666" y="84666"/>
                    </a:cubicBezTo>
                    <a:cubicBezTo>
                      <a:pt x="1649588" y="29633"/>
                      <a:pt x="2091266" y="0"/>
                      <a:pt x="2091266" y="0"/>
                    </a:cubicBezTo>
                  </a:path>
                </a:pathLst>
              </a:custGeom>
              <a:ln w="76200">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AU" sz="1050" b="0" i="0" u="none" strike="noStrike" kern="1200" cap="none" spc="0" normalizeH="0" baseline="0" noProof="0">
                  <a:ln>
                    <a:noFill/>
                  </a:ln>
                  <a:solidFill>
                    <a:prstClr val="black"/>
                  </a:solidFill>
                  <a:effectLst/>
                  <a:uLnTx/>
                  <a:uFillTx/>
                  <a:latin typeface="Arial"/>
                  <a:ea typeface="+mn-ea"/>
                  <a:cs typeface="Arial"/>
                </a:endParaRPr>
              </a:p>
            </p:txBody>
          </p:sp>
          <p:sp>
            <p:nvSpPr>
              <p:cNvPr id="37" name="Freeform 36">
                <a:extLst>
                  <a:ext uri="{FF2B5EF4-FFF2-40B4-BE49-F238E27FC236}">
                    <a16:creationId xmlns:a16="http://schemas.microsoft.com/office/drawing/2014/main" id="{1682D34C-8FB1-FF4F-B943-BED9BDB9410D}"/>
                  </a:ext>
                </a:extLst>
              </p:cNvPr>
              <p:cNvSpPr/>
              <p:nvPr/>
            </p:nvSpPr>
            <p:spPr>
              <a:xfrm>
                <a:off x="5493996" y="4180312"/>
                <a:ext cx="2049804" cy="1024467"/>
              </a:xfrm>
              <a:custGeom>
                <a:avLst/>
                <a:gdLst>
                  <a:gd name="connsiteX0" fmla="*/ 0 w 2167467"/>
                  <a:gd name="connsiteY0" fmla="*/ 0 h 1024467"/>
                  <a:gd name="connsiteX1" fmla="*/ 338667 w 2167467"/>
                  <a:gd name="connsiteY1" fmla="*/ 270933 h 1024467"/>
                  <a:gd name="connsiteX2" fmla="*/ 685800 w 2167467"/>
                  <a:gd name="connsiteY2" fmla="*/ 677333 h 1024467"/>
                  <a:gd name="connsiteX3" fmla="*/ 1202267 w 2167467"/>
                  <a:gd name="connsiteY3" fmla="*/ 804333 h 1024467"/>
                  <a:gd name="connsiteX4" fmla="*/ 1651000 w 2167467"/>
                  <a:gd name="connsiteY4" fmla="*/ 838200 h 1024467"/>
                  <a:gd name="connsiteX5" fmla="*/ 2167467 w 2167467"/>
                  <a:gd name="connsiteY5" fmla="*/ 1024467 h 102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7467" h="1024467">
                    <a:moveTo>
                      <a:pt x="0" y="0"/>
                    </a:moveTo>
                    <a:cubicBezTo>
                      <a:pt x="112183" y="79022"/>
                      <a:pt x="224367" y="158044"/>
                      <a:pt x="338667" y="270933"/>
                    </a:cubicBezTo>
                    <a:cubicBezTo>
                      <a:pt x="452967" y="383822"/>
                      <a:pt x="541867" y="588433"/>
                      <a:pt x="685800" y="677333"/>
                    </a:cubicBezTo>
                    <a:cubicBezTo>
                      <a:pt x="829733" y="766233"/>
                      <a:pt x="1041400" y="777522"/>
                      <a:pt x="1202267" y="804333"/>
                    </a:cubicBezTo>
                    <a:cubicBezTo>
                      <a:pt x="1363134" y="831144"/>
                      <a:pt x="1490134" y="801511"/>
                      <a:pt x="1651000" y="838200"/>
                    </a:cubicBezTo>
                    <a:cubicBezTo>
                      <a:pt x="1811866" y="874889"/>
                      <a:pt x="2167467" y="1024467"/>
                      <a:pt x="2167467" y="1024467"/>
                    </a:cubicBezTo>
                  </a:path>
                </a:pathLst>
              </a:custGeom>
              <a:ln w="76200">
                <a:solidFill>
                  <a:schemeClr val="bg1">
                    <a:lumMod val="50000"/>
                  </a:schemeClr>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AU" sz="1050" b="0" i="0" u="none" strike="noStrike" kern="1200" cap="none" spc="0" normalizeH="0" baseline="0" noProof="0">
                  <a:ln>
                    <a:noFill/>
                  </a:ln>
                  <a:solidFill>
                    <a:prstClr val="black"/>
                  </a:solidFill>
                  <a:effectLst/>
                  <a:uLnTx/>
                  <a:uFillTx/>
                  <a:latin typeface="Arial"/>
                  <a:ea typeface="+mn-ea"/>
                  <a:cs typeface="Arial"/>
                </a:endParaRPr>
              </a:p>
            </p:txBody>
          </p:sp>
        </p:grpSp>
        <p:sp>
          <p:nvSpPr>
            <p:cNvPr id="5" name="TextBox 4">
              <a:extLst>
                <a:ext uri="{FF2B5EF4-FFF2-40B4-BE49-F238E27FC236}">
                  <a16:creationId xmlns:a16="http://schemas.microsoft.com/office/drawing/2014/main" id="{8EF8EA2E-B295-304A-A4F7-7391F5FCFF0F}"/>
                </a:ext>
              </a:extLst>
            </p:cNvPr>
            <p:cNvSpPr txBox="1"/>
            <p:nvPr/>
          </p:nvSpPr>
          <p:spPr>
            <a:xfrm>
              <a:off x="3621795" y="87423"/>
              <a:ext cx="1945405"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pt-BR" sz="1200" b="1" i="0" u="none" strike="noStrike" kern="1200" cap="none" spc="0" normalizeH="0" baseline="0" noProof="0" dirty="0" err="1">
                  <a:ln>
                    <a:noFill/>
                  </a:ln>
                  <a:solidFill>
                    <a:srgbClr val="A5A5A5">
                      <a:lumMod val="50000"/>
                    </a:srgbClr>
                  </a:solidFill>
                  <a:effectLst/>
                  <a:uLnTx/>
                  <a:uFillTx/>
                  <a:latin typeface="Arial"/>
                  <a:ea typeface="+mn-ea"/>
                  <a:cs typeface="Arial"/>
                </a:rPr>
                <a:t>Mediating</a:t>
              </a:r>
              <a:r>
                <a:rPr kumimoji="0" lang="pt-BR" sz="1200" b="1" i="0" u="none" strike="noStrike" kern="1200" cap="none" spc="0" normalizeH="0" baseline="0" noProof="0" dirty="0">
                  <a:ln>
                    <a:noFill/>
                  </a:ln>
                  <a:solidFill>
                    <a:srgbClr val="A5A5A5">
                      <a:lumMod val="50000"/>
                    </a:srgbClr>
                  </a:solidFill>
                  <a:effectLst/>
                  <a:uLnTx/>
                  <a:uFillTx/>
                  <a:latin typeface="Arial"/>
                  <a:ea typeface="+mn-ea"/>
                  <a:cs typeface="Arial"/>
                </a:rPr>
                <a:t> </a:t>
              </a:r>
              <a:r>
                <a:rPr kumimoji="0" lang="pt-BR" sz="1200" b="1" i="0" u="none" strike="noStrike" kern="1200" cap="none" spc="0" normalizeH="0" baseline="0" noProof="0" dirty="0" err="1">
                  <a:ln>
                    <a:noFill/>
                  </a:ln>
                  <a:solidFill>
                    <a:srgbClr val="A5A5A5">
                      <a:lumMod val="50000"/>
                    </a:srgbClr>
                  </a:solidFill>
                  <a:effectLst/>
                  <a:uLnTx/>
                  <a:uFillTx/>
                  <a:latin typeface="Arial"/>
                  <a:ea typeface="+mn-ea"/>
                  <a:cs typeface="Arial"/>
                </a:rPr>
                <a:t>factors</a:t>
              </a:r>
              <a:endParaRPr kumimoji="0" lang="pt-BR" sz="1200" b="1" i="0" u="none" strike="noStrike" kern="1200" cap="none" spc="0" normalizeH="0" baseline="0" noProof="0" dirty="0">
                <a:ln>
                  <a:noFill/>
                </a:ln>
                <a:solidFill>
                  <a:srgbClr val="A5A5A5">
                    <a:lumMod val="50000"/>
                  </a:srgbClr>
                </a:solidFill>
                <a:effectLst/>
                <a:uLnTx/>
                <a:uFillTx/>
                <a:latin typeface="Arial"/>
                <a:ea typeface="+mn-ea"/>
                <a:cs typeface="Arial"/>
              </a:endParaRPr>
            </a:p>
          </p:txBody>
        </p:sp>
        <p:sp>
          <p:nvSpPr>
            <p:cNvPr id="38" name="Left Brace 37">
              <a:extLst>
                <a:ext uri="{FF2B5EF4-FFF2-40B4-BE49-F238E27FC236}">
                  <a16:creationId xmlns:a16="http://schemas.microsoft.com/office/drawing/2014/main" id="{46C30E7B-0C97-304E-AC2C-D41C380F077D}"/>
                </a:ext>
              </a:extLst>
            </p:cNvPr>
            <p:cNvSpPr/>
            <p:nvPr/>
          </p:nvSpPr>
          <p:spPr>
            <a:xfrm rot="5400000">
              <a:off x="4350393" y="-2240353"/>
              <a:ext cx="228279" cy="5386247"/>
            </a:xfrm>
            <a:prstGeom prst="leftBrace">
              <a:avLst>
                <a:gd name="adj1" fmla="val 8333"/>
                <a:gd name="adj2" fmla="val 47108"/>
              </a:avLst>
            </a:prstGeom>
            <a:ln>
              <a:solidFill>
                <a:schemeClr val="accent3">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AU" sz="1350" b="0" i="0" u="none" strike="noStrike" kern="1200" cap="none" spc="0" normalizeH="0" baseline="0" noProof="0" dirty="0">
                <a:ln>
                  <a:noFill/>
                </a:ln>
                <a:solidFill>
                  <a:srgbClr val="4F6228"/>
                </a:solidFill>
                <a:effectLst/>
                <a:uLnTx/>
                <a:uFillTx/>
                <a:latin typeface="Calibri" panose="020F0502020204030204"/>
                <a:ea typeface="+mn-ea"/>
                <a:cs typeface="+mn-cs"/>
              </a:endParaRPr>
            </a:p>
          </p:txBody>
        </p:sp>
      </p:grpSp>
      <p:sp>
        <p:nvSpPr>
          <p:cNvPr id="40" name="Rectangle 39">
            <a:extLst>
              <a:ext uri="{FF2B5EF4-FFF2-40B4-BE49-F238E27FC236}">
                <a16:creationId xmlns:a16="http://schemas.microsoft.com/office/drawing/2014/main" id="{D2A48DDF-627E-4049-B2AA-72EAFD30A1EF}"/>
              </a:ext>
            </a:extLst>
          </p:cNvPr>
          <p:cNvSpPr/>
          <p:nvPr/>
        </p:nvSpPr>
        <p:spPr>
          <a:xfrm>
            <a:off x="4899944" y="1135411"/>
            <a:ext cx="1200011" cy="1915909"/>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pt-BR" sz="1350" b="0" i="0" u="none" strike="noStrike" kern="1200" cap="none" spc="0" normalizeH="0" baseline="0" noProof="0" dirty="0">
              <a:ln>
                <a:noFill/>
              </a:ln>
              <a:solidFill>
                <a:prstClr val="black"/>
              </a:solidFill>
              <a:effectLst/>
              <a:uLnTx/>
              <a:uFillTx/>
              <a:latin typeface="Arial"/>
              <a:ea typeface="+mn-ea"/>
              <a:cs typeface="Arial"/>
            </a:endParaRP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Socioeconomic</a:t>
            </a:r>
            <a:r>
              <a:rPr kumimoji="0" lang="pt-BR" sz="1050" b="0" i="0" u="none" strike="noStrike" kern="1200" cap="none" spc="0" normalizeH="0" baseline="0" noProof="0" dirty="0">
                <a:ln>
                  <a:noFill/>
                </a:ln>
                <a:solidFill>
                  <a:prstClr val="black"/>
                </a:solidFill>
                <a:effectLst/>
                <a:uLnTx/>
                <a:uFillTx/>
                <a:latin typeface="Arial"/>
                <a:ea typeface="+mn-ea"/>
                <a:cs typeface="Arial"/>
              </a:rPr>
              <a:t> status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a:ln>
                  <a:noFill/>
                </a:ln>
                <a:solidFill>
                  <a:prstClr val="black"/>
                </a:solidFill>
                <a:effectLst/>
                <a:uLnTx/>
                <a:uFillTx/>
                <a:latin typeface="Arial"/>
                <a:ea typeface="+mn-ea"/>
                <a:cs typeface="Arial"/>
              </a:rPr>
              <a:t>Health </a:t>
            </a:r>
            <a:r>
              <a:rPr kumimoji="0" lang="pt-BR" sz="1050" b="0" i="0" u="none" strike="noStrike" kern="1200" cap="none" spc="0" normalizeH="0" baseline="0" noProof="0" dirty="0" err="1">
                <a:ln>
                  <a:noFill/>
                </a:ln>
                <a:solidFill>
                  <a:prstClr val="black"/>
                </a:solidFill>
                <a:effectLst/>
                <a:uLnTx/>
                <a:uFillTx/>
                <a:latin typeface="Arial"/>
                <a:ea typeface="+mn-ea"/>
                <a:cs typeface="Arial"/>
              </a:rPr>
              <a:t>and</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nutrition</a:t>
            </a:r>
            <a:r>
              <a:rPr kumimoji="0" lang="pt-BR" sz="1050" b="0" i="0" u="none" strike="noStrike" kern="1200" cap="none" spc="0" normalizeH="0" baseline="0" noProof="0" dirty="0">
                <a:ln>
                  <a:noFill/>
                </a:ln>
                <a:solidFill>
                  <a:prstClr val="black"/>
                </a:solidFill>
                <a:effectLst/>
                <a:uLnTx/>
                <a:uFillTx/>
                <a:latin typeface="Arial"/>
                <a:ea typeface="+mn-ea"/>
                <a:cs typeface="Arial"/>
              </a:rPr>
              <a:t> status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Primary</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health</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care</a:t>
            </a:r>
            <a:endParaRPr kumimoji="0" lang="pt-BR" sz="1050" b="0" i="0" u="none" strike="noStrike" kern="1200" cap="none" spc="0" normalizeH="0" baseline="0" noProof="0" dirty="0">
              <a:ln>
                <a:noFill/>
              </a:ln>
              <a:solidFill>
                <a:prstClr val="black"/>
              </a:solidFill>
              <a:effectLst/>
              <a:uLnTx/>
              <a:uFillTx/>
              <a:latin typeface="Arial"/>
              <a:ea typeface="+mn-ea"/>
              <a:cs typeface="Arial"/>
            </a:endParaRP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Early</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warning</a:t>
            </a:r>
            <a:r>
              <a:rPr kumimoji="0" lang="pt-BR" sz="1050" b="0" i="0" u="none" strike="noStrike" kern="1200" cap="none" spc="0" normalizeH="0" baseline="0" noProof="0" dirty="0">
                <a:ln>
                  <a:noFill/>
                </a:ln>
                <a:solidFill>
                  <a:prstClr val="black"/>
                </a:solidFill>
                <a:effectLst/>
                <a:uLnTx/>
                <a:uFillTx/>
                <a:latin typeface="Arial"/>
                <a:ea typeface="+mn-ea"/>
                <a:cs typeface="Arial"/>
              </a:rPr>
              <a:t> systems</a:t>
            </a:r>
          </a:p>
          <a:p>
            <a:pPr marL="71438" marR="0" lvl="0" indent="-71438"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pt-BR" sz="1050" b="0" i="0" u="none" strike="noStrike" kern="1200" cap="none" spc="0" normalizeH="0" baseline="0" noProof="0" dirty="0" err="1">
                <a:ln>
                  <a:noFill/>
                </a:ln>
                <a:solidFill>
                  <a:prstClr val="black"/>
                </a:solidFill>
                <a:effectLst/>
                <a:uLnTx/>
                <a:uFillTx/>
                <a:latin typeface="Arial"/>
                <a:ea typeface="+mn-ea"/>
                <a:cs typeface="Arial"/>
              </a:rPr>
              <a:t>Resilient</a:t>
            </a:r>
            <a:r>
              <a:rPr kumimoji="0" lang="pt-BR" sz="1050" b="0" i="0" u="none" strike="noStrike" kern="1200" cap="none" spc="0" normalizeH="0" baseline="0" noProof="0" dirty="0">
                <a:ln>
                  <a:noFill/>
                </a:ln>
                <a:solidFill>
                  <a:prstClr val="black"/>
                </a:solidFill>
                <a:effectLst/>
                <a:uLnTx/>
                <a:uFillTx/>
                <a:latin typeface="Arial"/>
                <a:ea typeface="+mn-ea"/>
                <a:cs typeface="Arial"/>
              </a:rPr>
              <a:t> </a:t>
            </a:r>
            <a:r>
              <a:rPr kumimoji="0" lang="pt-BR" sz="1050" b="0" i="0" u="none" strike="noStrike" kern="1200" cap="none" spc="0" normalizeH="0" baseline="0" noProof="0" dirty="0" err="1">
                <a:ln>
                  <a:noFill/>
                </a:ln>
                <a:solidFill>
                  <a:prstClr val="black"/>
                </a:solidFill>
                <a:effectLst/>
                <a:uLnTx/>
                <a:uFillTx/>
                <a:latin typeface="Arial"/>
                <a:ea typeface="+mn-ea"/>
                <a:cs typeface="Arial"/>
              </a:rPr>
              <a:t>health</a:t>
            </a:r>
            <a:r>
              <a:rPr kumimoji="0" lang="pt-BR" sz="1050" b="0" i="0" u="none" strike="noStrike" kern="1200" cap="none" spc="0" normalizeH="0" baseline="0" noProof="0" dirty="0">
                <a:ln>
                  <a:noFill/>
                </a:ln>
                <a:solidFill>
                  <a:prstClr val="black"/>
                </a:solidFill>
                <a:effectLst/>
                <a:uLnTx/>
                <a:uFillTx/>
                <a:latin typeface="Arial"/>
                <a:ea typeface="+mn-ea"/>
                <a:cs typeface="Arial"/>
              </a:rPr>
              <a:t> systems &amp; HCF</a:t>
            </a:r>
          </a:p>
        </p:txBody>
      </p:sp>
      <p:sp>
        <p:nvSpPr>
          <p:cNvPr id="4" name="TextBox 3">
            <a:extLst>
              <a:ext uri="{FF2B5EF4-FFF2-40B4-BE49-F238E27FC236}">
                <a16:creationId xmlns:a16="http://schemas.microsoft.com/office/drawing/2014/main" id="{4A8A1EA5-3A68-5E42-A300-446A7FAD136E}"/>
              </a:ext>
            </a:extLst>
          </p:cNvPr>
          <p:cNvSpPr txBox="1"/>
          <p:nvPr/>
        </p:nvSpPr>
        <p:spPr>
          <a:xfrm>
            <a:off x="216323" y="4875571"/>
            <a:ext cx="1475084" cy="2308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AU" sz="900" b="0" i="0" u="none" strike="noStrike" kern="1200" cap="none" spc="0" normalizeH="0" baseline="0" noProof="0" dirty="0">
                <a:ln>
                  <a:noFill/>
                </a:ln>
                <a:solidFill>
                  <a:prstClr val="black"/>
                </a:solidFill>
                <a:effectLst/>
                <a:uLnTx/>
                <a:uFillTx/>
                <a:latin typeface="Calibri" panose="020F0502020204030204"/>
                <a:ea typeface="+mn-ea"/>
                <a:cs typeface="+mn-cs"/>
              </a:rPr>
              <a:t>Modified from Smith 2014  </a:t>
            </a:r>
          </a:p>
        </p:txBody>
      </p:sp>
      <p:sp>
        <p:nvSpPr>
          <p:cNvPr id="53" name="TextBox 52">
            <a:extLst>
              <a:ext uri="{FF2B5EF4-FFF2-40B4-BE49-F238E27FC236}">
                <a16:creationId xmlns:a16="http://schemas.microsoft.com/office/drawing/2014/main" id="{1C1A50CD-F240-044B-9CD1-5F8D94665F90}"/>
              </a:ext>
            </a:extLst>
          </p:cNvPr>
          <p:cNvSpPr txBox="1"/>
          <p:nvPr/>
        </p:nvSpPr>
        <p:spPr>
          <a:xfrm>
            <a:off x="98518" y="96869"/>
            <a:ext cx="1511504" cy="4154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AU" sz="21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In summary</a:t>
            </a:r>
          </a:p>
        </p:txBody>
      </p:sp>
      <p:sp>
        <p:nvSpPr>
          <p:cNvPr id="39" name="Rectangle 38">
            <a:extLst>
              <a:ext uri="{FF2B5EF4-FFF2-40B4-BE49-F238E27FC236}">
                <a16:creationId xmlns:a16="http://schemas.microsoft.com/office/drawing/2014/main" id="{1A8088CB-0153-5E40-9A50-4EC36E2A5F88}"/>
              </a:ext>
            </a:extLst>
          </p:cNvPr>
          <p:cNvSpPr/>
          <p:nvPr/>
        </p:nvSpPr>
        <p:spPr>
          <a:xfrm>
            <a:off x="6459529" y="42653"/>
            <a:ext cx="2671654" cy="2585323"/>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AU" sz="135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The most effective measures to reduce vulnerability in the near term are programs that implement and improve </a:t>
            </a:r>
            <a:r>
              <a:rPr kumimoji="0" lang="en-AU" sz="1350" b="1" i="0" u="none" strike="noStrike" kern="1200" cap="none" spc="0" normalizeH="0" baseline="0" noProof="0" dirty="0">
                <a:ln>
                  <a:noFill/>
                </a:ln>
                <a:solidFill>
                  <a:srgbClr val="5B9BD5">
                    <a:lumMod val="75000"/>
                  </a:srgbClr>
                </a:solidFill>
                <a:effectLst/>
                <a:highlight>
                  <a:srgbClr val="FFFF00"/>
                </a:highlight>
                <a:uLnTx/>
                <a:uFillTx/>
                <a:latin typeface="Calibri" panose="020F0502020204030204"/>
                <a:ea typeface="+mn-ea"/>
                <a:cs typeface="+mn-cs"/>
              </a:rPr>
              <a:t>basic public health measures such as provision of clean water and sanitation</a:t>
            </a:r>
            <a:r>
              <a:rPr kumimoji="0" lang="en-AU" sz="135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 secure essential health care including vaccination and child health services, increase capacity for disaster preparedness and response, and alleviate poverty (IPCC)</a:t>
            </a:r>
          </a:p>
        </p:txBody>
      </p:sp>
      <p:sp>
        <p:nvSpPr>
          <p:cNvPr id="41" name="Rectangle 40">
            <a:extLst>
              <a:ext uri="{FF2B5EF4-FFF2-40B4-BE49-F238E27FC236}">
                <a16:creationId xmlns:a16="http://schemas.microsoft.com/office/drawing/2014/main" id="{8CD84137-04EE-A246-877F-7E5BE19C5567}"/>
              </a:ext>
            </a:extLst>
          </p:cNvPr>
          <p:cNvSpPr/>
          <p:nvPr/>
        </p:nvSpPr>
        <p:spPr>
          <a:xfrm rot="19730598">
            <a:off x="7044629" y="3973124"/>
            <a:ext cx="845668" cy="310019"/>
          </a:xfrm>
          <a:prstGeom prst="rect">
            <a:avLst/>
          </a:prstGeom>
          <a:solidFill>
            <a:srgbClr val="FFFF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srgbClr val="FF0000"/>
                </a:solidFill>
                <a:effectLst/>
                <a:uLnTx/>
                <a:uFillTx/>
                <a:latin typeface="Calibri" panose="020F0502020204030204"/>
                <a:ea typeface="+mn-ea"/>
                <a:cs typeface="+mn-cs"/>
              </a:rPr>
              <a:t>WASH</a:t>
            </a:r>
          </a:p>
        </p:txBody>
      </p:sp>
      <p:sp>
        <p:nvSpPr>
          <p:cNvPr id="54" name="Rectangle 53">
            <a:extLst>
              <a:ext uri="{FF2B5EF4-FFF2-40B4-BE49-F238E27FC236}">
                <a16:creationId xmlns:a16="http://schemas.microsoft.com/office/drawing/2014/main" id="{02F5CA2A-21D0-0D43-A937-938377725192}"/>
              </a:ext>
            </a:extLst>
          </p:cNvPr>
          <p:cNvSpPr/>
          <p:nvPr/>
        </p:nvSpPr>
        <p:spPr>
          <a:xfrm rot="19730598">
            <a:off x="10317" y="2998975"/>
            <a:ext cx="690070" cy="310019"/>
          </a:xfrm>
          <a:prstGeom prst="rect">
            <a:avLst/>
          </a:prstGeom>
          <a:solidFill>
            <a:srgbClr val="FFFF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srgbClr val="FF0000"/>
                </a:solidFill>
                <a:effectLst/>
                <a:uLnTx/>
                <a:uFillTx/>
                <a:latin typeface="Calibri" panose="020F0502020204030204"/>
                <a:ea typeface="+mn-ea"/>
                <a:cs typeface="+mn-cs"/>
              </a:rPr>
              <a:t>WASH</a:t>
            </a:r>
          </a:p>
        </p:txBody>
      </p:sp>
      <p:sp>
        <p:nvSpPr>
          <p:cNvPr id="55" name="Rectangle 54">
            <a:extLst>
              <a:ext uri="{FF2B5EF4-FFF2-40B4-BE49-F238E27FC236}">
                <a16:creationId xmlns:a16="http://schemas.microsoft.com/office/drawing/2014/main" id="{1F45F010-618F-094F-ACDA-7ADC69733FBB}"/>
              </a:ext>
            </a:extLst>
          </p:cNvPr>
          <p:cNvSpPr/>
          <p:nvPr/>
        </p:nvSpPr>
        <p:spPr>
          <a:xfrm rot="19730598">
            <a:off x="1065479" y="3626101"/>
            <a:ext cx="746905" cy="310019"/>
          </a:xfrm>
          <a:prstGeom prst="rect">
            <a:avLst/>
          </a:prstGeom>
          <a:solidFill>
            <a:srgbClr val="FFFF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srgbClr val="FF0000"/>
                </a:solidFill>
                <a:effectLst/>
                <a:uLnTx/>
                <a:uFillTx/>
                <a:latin typeface="Calibri" panose="020F0502020204030204"/>
                <a:ea typeface="+mn-ea"/>
                <a:cs typeface="+mn-cs"/>
              </a:rPr>
              <a:t>WASH</a:t>
            </a:r>
          </a:p>
        </p:txBody>
      </p:sp>
      <p:sp>
        <p:nvSpPr>
          <p:cNvPr id="56" name="Rectangle 55">
            <a:extLst>
              <a:ext uri="{FF2B5EF4-FFF2-40B4-BE49-F238E27FC236}">
                <a16:creationId xmlns:a16="http://schemas.microsoft.com/office/drawing/2014/main" id="{0FCB886B-9C7D-4843-807E-D393800DE230}"/>
              </a:ext>
            </a:extLst>
          </p:cNvPr>
          <p:cNvSpPr/>
          <p:nvPr/>
        </p:nvSpPr>
        <p:spPr>
          <a:xfrm rot="19730598">
            <a:off x="4197211" y="1180715"/>
            <a:ext cx="817594" cy="310019"/>
          </a:xfrm>
          <a:prstGeom prst="rect">
            <a:avLst/>
          </a:prstGeom>
          <a:solidFill>
            <a:srgbClr val="FFFF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srgbClr val="FF0000"/>
                </a:solidFill>
                <a:effectLst/>
                <a:uLnTx/>
                <a:uFillTx/>
                <a:latin typeface="Calibri" panose="020F0502020204030204"/>
                <a:ea typeface="+mn-ea"/>
                <a:cs typeface="+mn-cs"/>
              </a:rPr>
              <a:t>WASH</a:t>
            </a:r>
          </a:p>
        </p:txBody>
      </p:sp>
      <p:sp>
        <p:nvSpPr>
          <p:cNvPr id="57" name="Rectangle 56">
            <a:extLst>
              <a:ext uri="{FF2B5EF4-FFF2-40B4-BE49-F238E27FC236}">
                <a16:creationId xmlns:a16="http://schemas.microsoft.com/office/drawing/2014/main" id="{64245741-7B98-6A48-9921-85395076CC93}"/>
              </a:ext>
            </a:extLst>
          </p:cNvPr>
          <p:cNvSpPr/>
          <p:nvPr/>
        </p:nvSpPr>
        <p:spPr>
          <a:xfrm rot="19730598">
            <a:off x="4299402" y="2392347"/>
            <a:ext cx="747348" cy="310019"/>
          </a:xfrm>
          <a:prstGeom prst="rect">
            <a:avLst/>
          </a:prstGeom>
          <a:solidFill>
            <a:srgbClr val="FFFF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srgbClr val="FF0000"/>
                </a:solidFill>
                <a:effectLst/>
                <a:uLnTx/>
                <a:uFillTx/>
                <a:latin typeface="Calibri" panose="020F0502020204030204"/>
                <a:ea typeface="+mn-ea"/>
                <a:cs typeface="+mn-cs"/>
              </a:rPr>
              <a:t>WASH</a:t>
            </a:r>
          </a:p>
        </p:txBody>
      </p:sp>
      <p:sp>
        <p:nvSpPr>
          <p:cNvPr id="58" name="Rectangle 57">
            <a:extLst>
              <a:ext uri="{FF2B5EF4-FFF2-40B4-BE49-F238E27FC236}">
                <a16:creationId xmlns:a16="http://schemas.microsoft.com/office/drawing/2014/main" id="{DC220A09-66FB-D043-AB51-25789925797A}"/>
              </a:ext>
            </a:extLst>
          </p:cNvPr>
          <p:cNvSpPr/>
          <p:nvPr/>
        </p:nvSpPr>
        <p:spPr>
          <a:xfrm rot="19730598">
            <a:off x="4364697" y="4051516"/>
            <a:ext cx="778688" cy="310019"/>
          </a:xfrm>
          <a:prstGeom prst="rect">
            <a:avLst/>
          </a:prstGeom>
          <a:solidFill>
            <a:srgbClr val="FFFF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srgbClr val="FF0000"/>
                </a:solidFill>
                <a:effectLst/>
                <a:uLnTx/>
                <a:uFillTx/>
                <a:latin typeface="Calibri" panose="020F0502020204030204"/>
                <a:ea typeface="+mn-ea"/>
                <a:cs typeface="+mn-cs"/>
              </a:rPr>
              <a:t>WASH</a:t>
            </a:r>
          </a:p>
        </p:txBody>
      </p:sp>
      <p:sp>
        <p:nvSpPr>
          <p:cNvPr id="59" name="Rectangle 58">
            <a:extLst>
              <a:ext uri="{FF2B5EF4-FFF2-40B4-BE49-F238E27FC236}">
                <a16:creationId xmlns:a16="http://schemas.microsoft.com/office/drawing/2014/main" id="{41A29520-757D-154B-B2A4-B193D47937F8}"/>
              </a:ext>
            </a:extLst>
          </p:cNvPr>
          <p:cNvSpPr/>
          <p:nvPr/>
        </p:nvSpPr>
        <p:spPr>
          <a:xfrm rot="19730598">
            <a:off x="5842640" y="2099942"/>
            <a:ext cx="711844" cy="310019"/>
          </a:xfrm>
          <a:prstGeom prst="rect">
            <a:avLst/>
          </a:prstGeom>
          <a:solidFill>
            <a:srgbClr val="FFFF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AU" sz="1500" b="1" i="0" u="none" strike="noStrike" kern="1200" cap="none" spc="0" normalizeH="0" baseline="0" noProof="0" dirty="0">
                <a:ln>
                  <a:noFill/>
                </a:ln>
                <a:solidFill>
                  <a:srgbClr val="FF0000"/>
                </a:solidFill>
                <a:effectLst/>
                <a:uLnTx/>
                <a:uFillTx/>
                <a:latin typeface="Calibri" panose="020F0502020204030204"/>
                <a:ea typeface="+mn-ea"/>
                <a:cs typeface="+mn-cs"/>
              </a:rPr>
              <a:t>WASH</a:t>
            </a:r>
          </a:p>
        </p:txBody>
      </p:sp>
    </p:spTree>
    <p:extLst>
      <p:ext uri="{BB962C8B-B14F-4D97-AF65-F5344CB8AC3E}">
        <p14:creationId xmlns:p14="http://schemas.microsoft.com/office/powerpoint/2010/main" val="1402703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39" grpId="0"/>
      <p:bldP spid="41" grpId="0" animBg="1"/>
      <p:bldP spid="54" grpId="0" animBg="1"/>
      <p:bldP spid="55" grpId="0" animBg="1"/>
      <p:bldP spid="56" grpId="0" animBg="1"/>
      <p:bldP spid="57" grpId="0" animBg="1"/>
      <p:bldP spid="58" grpId="0" animBg="1"/>
      <p:bldP spid="5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FD6B9F3-17B6-894D-9AEB-1B7018AB0190}"/>
              </a:ext>
            </a:extLst>
          </p:cNvPr>
          <p:cNvSpPr/>
          <p:nvPr/>
        </p:nvSpPr>
        <p:spPr>
          <a:xfrm>
            <a:off x="540778" y="708957"/>
            <a:ext cx="5413455" cy="4093428"/>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AU" sz="2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AU" sz="2000" b="1" i="0" u="none" strike="noStrike" kern="1200" cap="none" spc="0" normalizeH="0" baseline="0" noProof="0" dirty="0">
                <a:ln>
                  <a:noFill/>
                </a:ln>
                <a:solidFill>
                  <a:srgbClr val="0070C0"/>
                </a:solidFill>
                <a:effectLst/>
                <a:uLnTx/>
                <a:uFillTx/>
                <a:latin typeface="Calibri" panose="020F0502020204030204"/>
                <a:ea typeface="+mn-ea"/>
                <a:cs typeface="+mn-cs"/>
              </a:rPr>
              <a:t>all health care facilities and services are environmentally sustainable: using safely managed water and sanitation services and clean energy; sustainably managing their waste and procuring goods in a sustainable manner; are resilient to extreme weather events; and capable of protecting the health, safety and security of the health workforce</a:t>
            </a:r>
            <a:r>
              <a:rPr kumimoji="0" lang="en-AU" sz="20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AU" sz="2000" b="0" i="0" u="none" strike="noStrike" kern="1200" cap="none" spc="0" normalizeH="0" baseline="0" noProof="0" dirty="0">
              <a:ln>
                <a:noFill/>
              </a:ln>
              <a:solidFill>
                <a:srgbClr val="4574A3"/>
              </a:solidFill>
              <a:effectLst/>
              <a:uLnTx/>
              <a:uFillTx/>
              <a:latin typeface="Helvetica" pitchFamily="2" charset="0"/>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AU" sz="2000" b="0" i="0" u="none" strike="noStrike" kern="1200" cap="none" spc="0" normalizeH="0" baseline="0" noProof="0" dirty="0">
                <a:ln>
                  <a:noFill/>
                </a:ln>
                <a:solidFill>
                  <a:srgbClr val="4574A3"/>
                </a:solidFill>
                <a:effectLst/>
                <a:uLnTx/>
                <a:uFillTx/>
                <a:latin typeface="Helvetica" pitchFamily="2" charset="0"/>
                <a:ea typeface="+mn-ea"/>
                <a:cs typeface="+mn-cs"/>
              </a:rPr>
              <a:t>WHO global strategy on health, environment and climate change (2019)</a:t>
            </a:r>
            <a:endParaRPr kumimoji="0" lang="en-AU" sz="2000" b="0" i="0" u="none" strike="noStrike" kern="1200" cap="none" spc="0" normalizeH="0" baseline="0" noProof="0" dirty="0">
              <a:ln>
                <a:noFill/>
              </a:ln>
              <a:solidFill>
                <a:prstClr val="black"/>
              </a:solidFill>
              <a:effectLst/>
              <a:uLnTx/>
              <a:uFillTx/>
              <a:latin typeface="Helvetica" pitchFamily="2" charset="0"/>
              <a:ea typeface="+mn-ea"/>
              <a:cs typeface="+mn-cs"/>
            </a:endParaRPr>
          </a:p>
        </p:txBody>
      </p:sp>
      <p:sp>
        <p:nvSpPr>
          <p:cNvPr id="3" name="Google Shape;118;p15">
            <a:extLst>
              <a:ext uri="{FF2B5EF4-FFF2-40B4-BE49-F238E27FC236}">
                <a16:creationId xmlns:a16="http://schemas.microsoft.com/office/drawing/2014/main" id="{1A968E2A-82C6-45ED-B81A-9DCB9E8ABA4E}"/>
              </a:ext>
            </a:extLst>
          </p:cNvPr>
          <p:cNvSpPr txBox="1"/>
          <p:nvPr/>
        </p:nvSpPr>
        <p:spPr>
          <a:xfrm>
            <a:off x="270338" y="164107"/>
            <a:ext cx="8761121" cy="567450"/>
          </a:xfrm>
          <a:prstGeom prst="rect">
            <a:avLst/>
          </a:prstGeom>
          <a:noFill/>
          <a:ln>
            <a:noFill/>
          </a:ln>
        </p:spPr>
        <p:txBody>
          <a:bodyPr spcFirstLastPara="1" wrap="square" lIns="68569" tIns="68569" rIns="68569" bIns="68569" anchor="t" anchorCtr="0">
            <a:noAutofit/>
          </a:bodyPr>
          <a:lstStyle/>
          <a:p>
            <a:pPr marL="0" marR="0" lvl="0" indent="0" algn="l" defTabSz="914400" rtl="0" eaLnBrk="0" fontAlgn="base" latinLnBrk="0" hangingPunct="0">
              <a:lnSpc>
                <a:spcPct val="100000"/>
              </a:lnSpc>
              <a:spcBef>
                <a:spcPts val="0"/>
              </a:spcBef>
              <a:spcAft>
                <a:spcPts val="0"/>
              </a:spcAft>
              <a:buClr>
                <a:srgbClr val="666666"/>
              </a:buClr>
              <a:buSzPts val="3000"/>
              <a:buFontTx/>
              <a:buNone/>
              <a:tabLst/>
              <a:defRPr/>
            </a:pPr>
            <a:r>
              <a:rPr kumimoji="0" lang="en-US" sz="2250" b="1" i="0" u="none" strike="noStrike" kern="1200" cap="none" spc="0" normalizeH="0" baseline="0" noProof="0" dirty="0">
                <a:ln>
                  <a:noFill/>
                </a:ln>
                <a:solidFill>
                  <a:srgbClr val="00B0F0"/>
                </a:solidFill>
                <a:effectLst/>
                <a:uLnTx/>
                <a:uFillTx/>
                <a:latin typeface="Calibri"/>
                <a:ea typeface="Calibri"/>
                <a:cs typeface="Calibri"/>
                <a:sym typeface="Calibri"/>
              </a:rPr>
              <a:t>Goal for healthcare settings</a:t>
            </a:r>
          </a:p>
        </p:txBody>
      </p:sp>
      <p:cxnSp>
        <p:nvCxnSpPr>
          <p:cNvPr id="4" name="Google Shape;119;p15">
            <a:extLst>
              <a:ext uri="{FF2B5EF4-FFF2-40B4-BE49-F238E27FC236}">
                <a16:creationId xmlns:a16="http://schemas.microsoft.com/office/drawing/2014/main" id="{7DEF7396-0869-4FBC-9459-5D1A77AEB130}"/>
              </a:ext>
            </a:extLst>
          </p:cNvPr>
          <p:cNvCxnSpPr/>
          <p:nvPr/>
        </p:nvCxnSpPr>
        <p:spPr>
          <a:xfrm>
            <a:off x="270338" y="704555"/>
            <a:ext cx="8597925" cy="8550"/>
          </a:xfrm>
          <a:prstGeom prst="straightConnector1">
            <a:avLst/>
          </a:prstGeom>
          <a:noFill/>
          <a:ln w="9525" cap="flat" cmpd="sng">
            <a:solidFill>
              <a:srgbClr val="283E4E"/>
            </a:solidFill>
            <a:prstDash val="solid"/>
            <a:round/>
            <a:headEnd type="none" w="sm" len="sm"/>
            <a:tailEnd type="none" w="sm" len="sm"/>
          </a:ln>
        </p:spPr>
      </p:cxnSp>
      <p:sp>
        <p:nvSpPr>
          <p:cNvPr id="5" name="Rectangle 4">
            <a:extLst>
              <a:ext uri="{FF2B5EF4-FFF2-40B4-BE49-F238E27FC236}">
                <a16:creationId xmlns:a16="http://schemas.microsoft.com/office/drawing/2014/main" id="{2658C7C9-A8C3-42EF-B387-F22BD352F311}"/>
              </a:ext>
            </a:extLst>
          </p:cNvPr>
          <p:cNvSpPr/>
          <p:nvPr/>
        </p:nvSpPr>
        <p:spPr>
          <a:xfrm>
            <a:off x="47046" y="4838770"/>
            <a:ext cx="7853128" cy="307777"/>
          </a:xfrm>
          <a:prstGeom prst="rect">
            <a:avLst/>
          </a:prstGeom>
        </p:spPr>
        <p:txBody>
          <a:bodyPr wrap="square">
            <a:spAutoFit/>
          </a:bodyPr>
          <a:lstStyle/>
          <a:p>
            <a:r>
              <a:rPr lang="en-US" sz="1400" dirty="0">
                <a:latin typeface="Arial" panose="020B0604020202020204" pitchFamily="34" charset="0"/>
                <a:cs typeface="Arial" panose="020B0604020202020204" pitchFamily="34" charset="0"/>
                <a:hlinkClick r:id="rId3"/>
              </a:rPr>
              <a:t>https://www.who.int/phe/publications/global-strategy/en/</a:t>
            </a:r>
            <a:r>
              <a:rPr lang="en-US" sz="1400" dirty="0">
                <a:latin typeface="Arial" panose="020B0604020202020204" pitchFamily="34" charset="0"/>
                <a:cs typeface="Arial" panose="020B0604020202020204" pitchFamily="34" charset="0"/>
              </a:rPr>
              <a:t> </a:t>
            </a:r>
          </a:p>
        </p:txBody>
      </p:sp>
      <p:pic>
        <p:nvPicPr>
          <p:cNvPr id="6" name="Picture 5">
            <a:extLst>
              <a:ext uri="{FF2B5EF4-FFF2-40B4-BE49-F238E27FC236}">
                <a16:creationId xmlns:a16="http://schemas.microsoft.com/office/drawing/2014/main" id="{CBA803B8-631F-41B8-B672-53DA4AED3ECD}"/>
              </a:ext>
            </a:extLst>
          </p:cNvPr>
          <p:cNvPicPr>
            <a:picLocks noChangeAspect="1"/>
          </p:cNvPicPr>
          <p:nvPr/>
        </p:nvPicPr>
        <p:blipFill>
          <a:blip r:embed="rId4"/>
          <a:stretch>
            <a:fillRect/>
          </a:stretch>
        </p:blipFill>
        <p:spPr>
          <a:xfrm>
            <a:off x="5872629" y="127764"/>
            <a:ext cx="3287337" cy="4708357"/>
          </a:xfrm>
          <a:prstGeom prst="rect">
            <a:avLst/>
          </a:prstGeom>
          <a:ln>
            <a:noFill/>
          </a:ln>
          <a:effectLst>
            <a:softEdge rad="112500"/>
          </a:effectLst>
        </p:spPr>
      </p:pic>
    </p:spTree>
    <p:extLst>
      <p:ext uri="{BB962C8B-B14F-4D97-AF65-F5344CB8AC3E}">
        <p14:creationId xmlns:p14="http://schemas.microsoft.com/office/powerpoint/2010/main" val="1211852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7746524B-A4BB-6E43-B2C7-ED583DF3105F}"/>
              </a:ext>
            </a:extLst>
          </p:cNvPr>
          <p:cNvSpPr/>
          <p:nvPr/>
        </p:nvSpPr>
        <p:spPr>
          <a:xfrm>
            <a:off x="28327" y="24367"/>
            <a:ext cx="9115673" cy="5119133"/>
          </a:xfrm>
          <a:prstGeom prst="rect">
            <a:avLst/>
          </a:prstGeom>
          <a:solidFill>
            <a:schemeClr val="accent6">
              <a:lumMod val="20000"/>
              <a:lumOff val="80000"/>
            </a:schemeClr>
          </a:solidFill>
          <a:ln w="762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dirty="0">
              <a:solidFill>
                <a:prstClr val="white"/>
              </a:solidFill>
              <a:latin typeface="Calibri" panose="020F0502020204030204"/>
            </a:endParaRPr>
          </a:p>
        </p:txBody>
      </p:sp>
      <p:sp>
        <p:nvSpPr>
          <p:cNvPr id="41" name="TextBox 40">
            <a:extLst>
              <a:ext uri="{FF2B5EF4-FFF2-40B4-BE49-F238E27FC236}">
                <a16:creationId xmlns:a16="http://schemas.microsoft.com/office/drawing/2014/main" id="{DBE9BA0A-B963-2C4D-B019-7E34AFA3F4D3}"/>
              </a:ext>
            </a:extLst>
          </p:cNvPr>
          <p:cNvSpPr txBox="1"/>
          <p:nvPr/>
        </p:nvSpPr>
        <p:spPr>
          <a:xfrm>
            <a:off x="162422" y="163541"/>
            <a:ext cx="2003955" cy="300082"/>
          </a:xfrm>
          <a:prstGeom prst="rect">
            <a:avLst/>
          </a:prstGeom>
          <a:noFill/>
        </p:spPr>
        <p:txBody>
          <a:bodyPr wrap="square" rtlCol="0">
            <a:spAutoFit/>
          </a:bodyPr>
          <a:lstStyle/>
          <a:p>
            <a:pPr defTabSz="685800" eaLnBrk="1" fontAlgn="auto" hangingPunct="1">
              <a:spcBef>
                <a:spcPts val="0"/>
              </a:spcBef>
              <a:spcAft>
                <a:spcPts val="0"/>
              </a:spcAft>
            </a:pPr>
            <a:r>
              <a:rPr lang="en-AU" sz="1350" b="1" dirty="0">
                <a:solidFill>
                  <a:srgbClr val="FFC000">
                    <a:lumMod val="50000"/>
                  </a:srgbClr>
                </a:solidFill>
                <a:latin typeface="Calibri" panose="020F0502020204030204"/>
              </a:rPr>
              <a:t>Global environment</a:t>
            </a:r>
          </a:p>
        </p:txBody>
      </p:sp>
      <p:sp>
        <p:nvSpPr>
          <p:cNvPr id="7" name="Rectangle 6">
            <a:extLst>
              <a:ext uri="{FF2B5EF4-FFF2-40B4-BE49-F238E27FC236}">
                <a16:creationId xmlns:a16="http://schemas.microsoft.com/office/drawing/2014/main" id="{7B0FBB16-3B3B-1A48-B9A8-7B2109856EA4}"/>
              </a:ext>
            </a:extLst>
          </p:cNvPr>
          <p:cNvSpPr/>
          <p:nvPr/>
        </p:nvSpPr>
        <p:spPr>
          <a:xfrm>
            <a:off x="3713083" y="3410738"/>
            <a:ext cx="2094672" cy="13306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a:solidFill>
                <a:prstClr val="white"/>
              </a:solidFill>
              <a:latin typeface="Calibri" panose="020F0502020204030204"/>
            </a:endParaRPr>
          </a:p>
        </p:txBody>
      </p:sp>
      <p:sp>
        <p:nvSpPr>
          <p:cNvPr id="6" name="Rectangle 5">
            <a:extLst>
              <a:ext uri="{FF2B5EF4-FFF2-40B4-BE49-F238E27FC236}">
                <a16:creationId xmlns:a16="http://schemas.microsoft.com/office/drawing/2014/main" id="{370BEF6D-2328-ED45-82D6-EBC1FCD6D3D7}"/>
              </a:ext>
            </a:extLst>
          </p:cNvPr>
          <p:cNvSpPr/>
          <p:nvPr/>
        </p:nvSpPr>
        <p:spPr>
          <a:xfrm>
            <a:off x="3713083" y="1722328"/>
            <a:ext cx="2094672" cy="133060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a:solidFill>
                <a:prstClr val="white"/>
              </a:solidFill>
              <a:latin typeface="Calibri" panose="020F0502020204030204"/>
            </a:endParaRPr>
          </a:p>
        </p:txBody>
      </p:sp>
      <p:sp>
        <p:nvSpPr>
          <p:cNvPr id="5" name="Rectangle 4">
            <a:extLst>
              <a:ext uri="{FF2B5EF4-FFF2-40B4-BE49-F238E27FC236}">
                <a16:creationId xmlns:a16="http://schemas.microsoft.com/office/drawing/2014/main" id="{BE24AF09-0C71-2B41-B1D1-1D9E52AD9646}"/>
              </a:ext>
            </a:extLst>
          </p:cNvPr>
          <p:cNvSpPr/>
          <p:nvPr/>
        </p:nvSpPr>
        <p:spPr>
          <a:xfrm>
            <a:off x="1638467" y="1722327"/>
            <a:ext cx="1702558" cy="301901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a:solidFill>
                <a:prstClr val="white"/>
              </a:solidFill>
              <a:latin typeface="Calibri" panose="020F0502020204030204"/>
            </a:endParaRPr>
          </a:p>
        </p:txBody>
      </p:sp>
      <p:sp>
        <p:nvSpPr>
          <p:cNvPr id="2" name="TextBox 1">
            <a:extLst>
              <a:ext uri="{FF2B5EF4-FFF2-40B4-BE49-F238E27FC236}">
                <a16:creationId xmlns:a16="http://schemas.microsoft.com/office/drawing/2014/main" id="{6E30CF51-69D6-394E-9AC2-A06A9F6DCE3E}"/>
              </a:ext>
            </a:extLst>
          </p:cNvPr>
          <p:cNvSpPr txBox="1"/>
          <p:nvPr/>
        </p:nvSpPr>
        <p:spPr>
          <a:xfrm>
            <a:off x="1811050" y="2966141"/>
            <a:ext cx="1399935" cy="553998"/>
          </a:xfrm>
          <a:prstGeom prst="rect">
            <a:avLst/>
          </a:prstGeom>
          <a:noFill/>
        </p:spPr>
        <p:txBody>
          <a:bodyPr wrap="none" rtlCol="0">
            <a:spAutoFit/>
          </a:bodyPr>
          <a:lstStyle/>
          <a:p>
            <a:pPr defTabSz="685800" eaLnBrk="1" fontAlgn="auto" hangingPunct="1">
              <a:spcBef>
                <a:spcPts val="0"/>
              </a:spcBef>
              <a:spcAft>
                <a:spcPts val="0"/>
              </a:spcAft>
            </a:pPr>
            <a:r>
              <a:rPr lang="en-AU" sz="1500" b="1" dirty="0">
                <a:solidFill>
                  <a:prstClr val="white"/>
                </a:solidFill>
                <a:latin typeface="Calibri" panose="020F0502020204030204"/>
              </a:rPr>
              <a:t>Climate change</a:t>
            </a:r>
          </a:p>
          <a:p>
            <a:pPr defTabSz="685800" eaLnBrk="1" fontAlgn="auto" hangingPunct="1">
              <a:spcBef>
                <a:spcPts val="0"/>
              </a:spcBef>
              <a:spcAft>
                <a:spcPts val="0"/>
              </a:spcAft>
            </a:pPr>
            <a:endParaRPr lang="en-AU" sz="1500" b="1" dirty="0">
              <a:solidFill>
                <a:prstClr val="white"/>
              </a:solidFill>
              <a:latin typeface="Calibri" panose="020F0502020204030204"/>
            </a:endParaRPr>
          </a:p>
        </p:txBody>
      </p:sp>
      <p:sp>
        <p:nvSpPr>
          <p:cNvPr id="3" name="TextBox 2">
            <a:extLst>
              <a:ext uri="{FF2B5EF4-FFF2-40B4-BE49-F238E27FC236}">
                <a16:creationId xmlns:a16="http://schemas.microsoft.com/office/drawing/2014/main" id="{F6484834-E2D6-9D41-A0F6-958D2F62F715}"/>
              </a:ext>
            </a:extLst>
          </p:cNvPr>
          <p:cNvSpPr txBox="1"/>
          <p:nvPr/>
        </p:nvSpPr>
        <p:spPr>
          <a:xfrm>
            <a:off x="4440012" y="3841429"/>
            <a:ext cx="777842" cy="507831"/>
          </a:xfrm>
          <a:prstGeom prst="rect">
            <a:avLst/>
          </a:prstGeom>
          <a:noFill/>
        </p:spPr>
        <p:txBody>
          <a:bodyPr wrap="none" rtlCol="0">
            <a:spAutoFit/>
          </a:bodyPr>
          <a:lstStyle/>
          <a:p>
            <a:pPr algn="ctr" defTabSz="685800" eaLnBrk="1" fontAlgn="auto" hangingPunct="1">
              <a:spcBef>
                <a:spcPts val="0"/>
              </a:spcBef>
              <a:spcAft>
                <a:spcPts val="0"/>
              </a:spcAft>
            </a:pPr>
            <a:r>
              <a:rPr lang="en-AU" sz="1350" b="1" dirty="0">
                <a:solidFill>
                  <a:prstClr val="white"/>
                </a:solidFill>
                <a:latin typeface="Calibri" panose="020F0502020204030204"/>
              </a:rPr>
              <a:t>Healthy </a:t>
            </a:r>
          </a:p>
          <a:p>
            <a:pPr defTabSz="685800" eaLnBrk="1" fontAlgn="auto" hangingPunct="1">
              <a:spcBef>
                <a:spcPts val="0"/>
              </a:spcBef>
              <a:spcAft>
                <a:spcPts val="0"/>
              </a:spcAft>
            </a:pPr>
            <a:r>
              <a:rPr lang="en-AU" sz="1350" b="1" dirty="0">
                <a:solidFill>
                  <a:prstClr val="white"/>
                </a:solidFill>
                <a:latin typeface="Calibri" panose="020F0502020204030204"/>
              </a:rPr>
              <a:t>people</a:t>
            </a:r>
          </a:p>
        </p:txBody>
      </p:sp>
      <p:sp>
        <p:nvSpPr>
          <p:cNvPr id="4" name="TextBox 3">
            <a:extLst>
              <a:ext uri="{FF2B5EF4-FFF2-40B4-BE49-F238E27FC236}">
                <a16:creationId xmlns:a16="http://schemas.microsoft.com/office/drawing/2014/main" id="{E0590AF8-5200-754B-B842-603D7948410B}"/>
              </a:ext>
            </a:extLst>
          </p:cNvPr>
          <p:cNvSpPr txBox="1"/>
          <p:nvPr/>
        </p:nvSpPr>
        <p:spPr>
          <a:xfrm>
            <a:off x="3732694" y="1949058"/>
            <a:ext cx="2101718" cy="923330"/>
          </a:xfrm>
          <a:prstGeom prst="rect">
            <a:avLst/>
          </a:prstGeom>
          <a:noFill/>
        </p:spPr>
        <p:txBody>
          <a:bodyPr wrap="square" rtlCol="0">
            <a:spAutoFit/>
          </a:bodyPr>
          <a:lstStyle/>
          <a:p>
            <a:pPr algn="ctr" defTabSz="685800" eaLnBrk="1" fontAlgn="auto" hangingPunct="1">
              <a:spcBef>
                <a:spcPts val="0"/>
              </a:spcBef>
              <a:spcAft>
                <a:spcPts val="0"/>
              </a:spcAft>
            </a:pPr>
            <a:r>
              <a:rPr lang="en-AU" sz="1350" b="1" dirty="0">
                <a:solidFill>
                  <a:prstClr val="white"/>
                </a:solidFill>
                <a:latin typeface="Calibri" panose="020F0502020204030204"/>
              </a:rPr>
              <a:t>Climate-resilient and environmentally sustainable Health Care Facilities</a:t>
            </a:r>
          </a:p>
        </p:txBody>
      </p:sp>
      <p:cxnSp>
        <p:nvCxnSpPr>
          <p:cNvPr id="9" name="Straight Arrow Connector 8">
            <a:extLst>
              <a:ext uri="{FF2B5EF4-FFF2-40B4-BE49-F238E27FC236}">
                <a16:creationId xmlns:a16="http://schemas.microsoft.com/office/drawing/2014/main" id="{2F0EEA7A-92DF-3942-8C7C-57467B685AD6}"/>
              </a:ext>
            </a:extLst>
          </p:cNvPr>
          <p:cNvCxnSpPr>
            <a:endCxn id="6" idx="1"/>
          </p:cNvCxnSpPr>
          <p:nvPr/>
        </p:nvCxnSpPr>
        <p:spPr>
          <a:xfrm>
            <a:off x="3341024" y="2387628"/>
            <a:ext cx="372059" cy="1"/>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BF16A99-0490-4D46-A3BF-CAC360E46408}"/>
              </a:ext>
            </a:extLst>
          </p:cNvPr>
          <p:cNvCxnSpPr>
            <a:cxnSpLocks/>
          </p:cNvCxnSpPr>
          <p:nvPr/>
        </p:nvCxnSpPr>
        <p:spPr>
          <a:xfrm>
            <a:off x="4760419" y="3052929"/>
            <a:ext cx="0" cy="373339"/>
          </a:xfrm>
          <a:prstGeom prst="straightConnector1">
            <a:avLst/>
          </a:prstGeom>
          <a:ln w="571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C1108DA-8391-344D-A85B-86DFBC54809A}"/>
              </a:ext>
            </a:extLst>
          </p:cNvPr>
          <p:cNvCxnSpPr/>
          <p:nvPr/>
        </p:nvCxnSpPr>
        <p:spPr>
          <a:xfrm>
            <a:off x="3341024" y="4076037"/>
            <a:ext cx="372059" cy="1"/>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C8DC1C48-1380-3F4D-83FB-A82E225A479C}"/>
              </a:ext>
            </a:extLst>
          </p:cNvPr>
          <p:cNvGrpSpPr/>
          <p:nvPr/>
        </p:nvGrpSpPr>
        <p:grpSpPr>
          <a:xfrm>
            <a:off x="2331720" y="371829"/>
            <a:ext cx="1322492" cy="931893"/>
            <a:chOff x="3108960" y="495772"/>
            <a:chExt cx="1763322" cy="1242524"/>
          </a:xfrm>
        </p:grpSpPr>
        <p:sp>
          <p:nvSpPr>
            <p:cNvPr id="18" name="Cloud Callout 17">
              <a:extLst>
                <a:ext uri="{FF2B5EF4-FFF2-40B4-BE49-F238E27FC236}">
                  <a16:creationId xmlns:a16="http://schemas.microsoft.com/office/drawing/2014/main" id="{E40C8BD2-7B0C-154F-A9D2-FF4E74904991}"/>
                </a:ext>
              </a:extLst>
            </p:cNvPr>
            <p:cNvSpPr/>
            <p:nvPr/>
          </p:nvSpPr>
          <p:spPr>
            <a:xfrm>
              <a:off x="3108960" y="495772"/>
              <a:ext cx="1763322" cy="1242524"/>
            </a:xfrm>
            <a:prstGeom prst="cloudCallout">
              <a:avLst>
                <a:gd name="adj1" fmla="val 48268"/>
                <a:gd name="adj2" fmla="val 89580"/>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a:solidFill>
                  <a:prstClr val="white"/>
                </a:solidFill>
                <a:latin typeface="Calibri" panose="020F0502020204030204"/>
              </a:endParaRPr>
            </a:p>
          </p:txBody>
        </p:sp>
        <p:sp>
          <p:nvSpPr>
            <p:cNvPr id="10" name="Rectangle 9">
              <a:extLst>
                <a:ext uri="{FF2B5EF4-FFF2-40B4-BE49-F238E27FC236}">
                  <a16:creationId xmlns:a16="http://schemas.microsoft.com/office/drawing/2014/main" id="{40A79829-A6D3-B647-A427-A14453168A8F}"/>
                </a:ext>
              </a:extLst>
            </p:cNvPr>
            <p:cNvSpPr/>
            <p:nvPr/>
          </p:nvSpPr>
          <p:spPr>
            <a:xfrm>
              <a:off x="3189315" y="586719"/>
              <a:ext cx="1682967" cy="1107996"/>
            </a:xfrm>
            <a:prstGeom prst="rect">
              <a:avLst/>
            </a:prstGeom>
          </p:spPr>
          <p:txBody>
            <a:bodyPr wrap="square">
              <a:spAutoFit/>
            </a:bodyPr>
            <a:lstStyle/>
            <a:p>
              <a:pPr algn="ctr" defTabSz="685800" eaLnBrk="1" fontAlgn="auto" hangingPunct="1">
                <a:spcBef>
                  <a:spcPts val="0"/>
                </a:spcBef>
                <a:spcAft>
                  <a:spcPts val="0"/>
                </a:spcAft>
              </a:pPr>
              <a:r>
                <a:rPr lang="en-AU" sz="1200" dirty="0">
                  <a:solidFill>
                    <a:prstClr val="white"/>
                  </a:solidFill>
                  <a:latin typeface="Calibri" panose="020F0502020204030204"/>
                </a:rPr>
                <a:t>Safely managed water and sanitation services </a:t>
              </a:r>
            </a:p>
          </p:txBody>
        </p:sp>
      </p:grpSp>
      <p:grpSp>
        <p:nvGrpSpPr>
          <p:cNvPr id="44" name="Group 43">
            <a:extLst>
              <a:ext uri="{FF2B5EF4-FFF2-40B4-BE49-F238E27FC236}">
                <a16:creationId xmlns:a16="http://schemas.microsoft.com/office/drawing/2014/main" id="{BAE7F628-3C2B-F74F-BF86-AAD53877692C}"/>
              </a:ext>
            </a:extLst>
          </p:cNvPr>
          <p:cNvGrpSpPr/>
          <p:nvPr/>
        </p:nvGrpSpPr>
        <p:grpSpPr>
          <a:xfrm>
            <a:off x="7304842" y="1419333"/>
            <a:ext cx="1452041" cy="931893"/>
            <a:chOff x="341262" y="196967"/>
            <a:chExt cx="1936054" cy="1242524"/>
          </a:xfrm>
        </p:grpSpPr>
        <p:sp>
          <p:nvSpPr>
            <p:cNvPr id="23" name="Cloud Callout 22">
              <a:extLst>
                <a:ext uri="{FF2B5EF4-FFF2-40B4-BE49-F238E27FC236}">
                  <a16:creationId xmlns:a16="http://schemas.microsoft.com/office/drawing/2014/main" id="{D0236BA7-CBF0-2247-BD38-A0E70214E4B8}"/>
                </a:ext>
              </a:extLst>
            </p:cNvPr>
            <p:cNvSpPr/>
            <p:nvPr/>
          </p:nvSpPr>
          <p:spPr>
            <a:xfrm>
              <a:off x="358078" y="196967"/>
              <a:ext cx="1878330" cy="1242524"/>
            </a:xfrm>
            <a:prstGeom prst="cloudCallout">
              <a:avLst>
                <a:gd name="adj1" fmla="val -147676"/>
                <a:gd name="adj2" fmla="val 32823"/>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dirty="0">
                <a:solidFill>
                  <a:prstClr val="white"/>
                </a:solidFill>
                <a:latin typeface="Calibri" panose="020F0502020204030204"/>
              </a:endParaRPr>
            </a:p>
          </p:txBody>
        </p:sp>
        <p:sp>
          <p:nvSpPr>
            <p:cNvPr id="11" name="Rectangle 10">
              <a:extLst>
                <a:ext uri="{FF2B5EF4-FFF2-40B4-BE49-F238E27FC236}">
                  <a16:creationId xmlns:a16="http://schemas.microsoft.com/office/drawing/2014/main" id="{3032CC10-AA51-BB45-94F5-2AC592C30F63}"/>
                </a:ext>
              </a:extLst>
            </p:cNvPr>
            <p:cNvSpPr/>
            <p:nvPr/>
          </p:nvSpPr>
          <p:spPr>
            <a:xfrm>
              <a:off x="341262" y="402730"/>
              <a:ext cx="1936054" cy="861775"/>
            </a:xfrm>
            <a:prstGeom prst="rect">
              <a:avLst/>
            </a:prstGeom>
            <a:noFill/>
          </p:spPr>
          <p:txBody>
            <a:bodyPr wrap="square">
              <a:spAutoFit/>
            </a:bodyPr>
            <a:lstStyle/>
            <a:p>
              <a:pPr algn="ctr" defTabSz="685800" eaLnBrk="1" fontAlgn="auto" hangingPunct="1">
                <a:spcBef>
                  <a:spcPts val="0"/>
                </a:spcBef>
                <a:spcAft>
                  <a:spcPts val="0"/>
                </a:spcAft>
              </a:pPr>
              <a:r>
                <a:rPr lang="en-AU" sz="1200" dirty="0">
                  <a:solidFill>
                    <a:prstClr val="white"/>
                  </a:solidFill>
                  <a:latin typeface="Calibri" panose="020F0502020204030204"/>
                </a:rPr>
                <a:t>Clean energy and low-carbon health care</a:t>
              </a:r>
            </a:p>
          </p:txBody>
        </p:sp>
      </p:grpSp>
      <p:grpSp>
        <p:nvGrpSpPr>
          <p:cNvPr id="36" name="Group 35">
            <a:extLst>
              <a:ext uri="{FF2B5EF4-FFF2-40B4-BE49-F238E27FC236}">
                <a16:creationId xmlns:a16="http://schemas.microsoft.com/office/drawing/2014/main" id="{19672B66-5064-294B-B9D5-2D0123D34C15}"/>
              </a:ext>
            </a:extLst>
          </p:cNvPr>
          <p:cNvGrpSpPr/>
          <p:nvPr/>
        </p:nvGrpSpPr>
        <p:grpSpPr>
          <a:xfrm>
            <a:off x="3916976" y="145583"/>
            <a:ext cx="1200402" cy="931893"/>
            <a:chOff x="8604270" y="3183503"/>
            <a:chExt cx="1600536" cy="1242524"/>
          </a:xfrm>
        </p:grpSpPr>
        <p:sp>
          <p:nvSpPr>
            <p:cNvPr id="20" name="Cloud Callout 19">
              <a:extLst>
                <a:ext uri="{FF2B5EF4-FFF2-40B4-BE49-F238E27FC236}">
                  <a16:creationId xmlns:a16="http://schemas.microsoft.com/office/drawing/2014/main" id="{452A0715-EB16-034B-ABCF-B08B1005112E}"/>
                </a:ext>
              </a:extLst>
            </p:cNvPr>
            <p:cNvSpPr/>
            <p:nvPr/>
          </p:nvSpPr>
          <p:spPr>
            <a:xfrm>
              <a:off x="8604270" y="3183503"/>
              <a:ext cx="1600536" cy="1242524"/>
            </a:xfrm>
            <a:prstGeom prst="cloudCallout">
              <a:avLst>
                <a:gd name="adj1" fmla="val -7029"/>
                <a:gd name="adj2" fmla="val 112371"/>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a:solidFill>
                  <a:prstClr val="white"/>
                </a:solidFill>
                <a:latin typeface="Calibri" panose="020F0502020204030204"/>
              </a:endParaRPr>
            </a:p>
          </p:txBody>
        </p:sp>
        <p:sp>
          <p:nvSpPr>
            <p:cNvPr id="13" name="Rectangle 12">
              <a:extLst>
                <a:ext uri="{FF2B5EF4-FFF2-40B4-BE49-F238E27FC236}">
                  <a16:creationId xmlns:a16="http://schemas.microsoft.com/office/drawing/2014/main" id="{731B00FA-701C-D547-AACB-2549EC908511}"/>
                </a:ext>
              </a:extLst>
            </p:cNvPr>
            <p:cNvSpPr/>
            <p:nvPr/>
          </p:nvSpPr>
          <p:spPr>
            <a:xfrm>
              <a:off x="8626765" y="3323847"/>
              <a:ext cx="1506116" cy="861775"/>
            </a:xfrm>
            <a:prstGeom prst="rect">
              <a:avLst/>
            </a:prstGeom>
          </p:spPr>
          <p:txBody>
            <a:bodyPr wrap="square">
              <a:spAutoFit/>
            </a:bodyPr>
            <a:lstStyle/>
            <a:p>
              <a:pPr algn="ctr" defTabSz="685800" eaLnBrk="1" fontAlgn="auto" hangingPunct="1">
                <a:spcBef>
                  <a:spcPts val="0"/>
                </a:spcBef>
                <a:spcAft>
                  <a:spcPts val="0"/>
                </a:spcAft>
              </a:pPr>
              <a:r>
                <a:rPr lang="en-AU" sz="1200" dirty="0">
                  <a:solidFill>
                    <a:prstClr val="white"/>
                  </a:solidFill>
                  <a:latin typeface="Calibri" panose="020F0502020204030204"/>
                </a:rPr>
                <a:t>Sustainable waste management </a:t>
              </a:r>
            </a:p>
          </p:txBody>
        </p:sp>
      </p:grpSp>
      <p:grpSp>
        <p:nvGrpSpPr>
          <p:cNvPr id="35" name="Group 34">
            <a:extLst>
              <a:ext uri="{FF2B5EF4-FFF2-40B4-BE49-F238E27FC236}">
                <a16:creationId xmlns:a16="http://schemas.microsoft.com/office/drawing/2014/main" id="{81560E2A-8539-7842-BF62-F4C9F397FFDA}"/>
              </a:ext>
            </a:extLst>
          </p:cNvPr>
          <p:cNvGrpSpPr/>
          <p:nvPr/>
        </p:nvGrpSpPr>
        <p:grpSpPr>
          <a:xfrm>
            <a:off x="6927913" y="2543154"/>
            <a:ext cx="1282293" cy="686132"/>
            <a:chOff x="8799272" y="2034686"/>
            <a:chExt cx="1709724" cy="914842"/>
          </a:xfrm>
        </p:grpSpPr>
        <p:sp>
          <p:nvSpPr>
            <p:cNvPr id="21" name="Cloud Callout 20">
              <a:extLst>
                <a:ext uri="{FF2B5EF4-FFF2-40B4-BE49-F238E27FC236}">
                  <a16:creationId xmlns:a16="http://schemas.microsoft.com/office/drawing/2014/main" id="{B18612D2-A021-F24F-BD09-91D9306CFC63}"/>
                </a:ext>
              </a:extLst>
            </p:cNvPr>
            <p:cNvSpPr/>
            <p:nvPr/>
          </p:nvSpPr>
          <p:spPr>
            <a:xfrm>
              <a:off x="8799272" y="2034686"/>
              <a:ext cx="1709724" cy="914842"/>
            </a:xfrm>
            <a:prstGeom prst="cloudCallout">
              <a:avLst>
                <a:gd name="adj1" fmla="val -121865"/>
                <a:gd name="adj2" fmla="val -10795"/>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dirty="0">
                <a:solidFill>
                  <a:prstClr val="white"/>
                </a:solidFill>
                <a:latin typeface="Calibri" panose="020F0502020204030204"/>
              </a:endParaRPr>
            </a:p>
          </p:txBody>
        </p:sp>
        <p:sp>
          <p:nvSpPr>
            <p:cNvPr id="15" name="Rectangle 14">
              <a:extLst>
                <a:ext uri="{FF2B5EF4-FFF2-40B4-BE49-F238E27FC236}">
                  <a16:creationId xmlns:a16="http://schemas.microsoft.com/office/drawing/2014/main" id="{6FE83646-E5F8-4E4E-BA11-4A0894FFB5D7}"/>
                </a:ext>
              </a:extLst>
            </p:cNvPr>
            <p:cNvSpPr/>
            <p:nvPr/>
          </p:nvSpPr>
          <p:spPr>
            <a:xfrm>
              <a:off x="8998099" y="2180975"/>
              <a:ext cx="1340187" cy="615553"/>
            </a:xfrm>
            <a:prstGeom prst="rect">
              <a:avLst/>
            </a:prstGeom>
          </p:spPr>
          <p:txBody>
            <a:bodyPr wrap="square">
              <a:spAutoFit/>
            </a:bodyPr>
            <a:lstStyle/>
            <a:p>
              <a:pPr algn="ctr" defTabSz="685800" eaLnBrk="1" fontAlgn="auto" hangingPunct="1">
                <a:spcBef>
                  <a:spcPts val="0"/>
                </a:spcBef>
                <a:spcAft>
                  <a:spcPts val="0"/>
                </a:spcAft>
              </a:pPr>
              <a:r>
                <a:rPr lang="en-AU" sz="1200" dirty="0">
                  <a:solidFill>
                    <a:prstClr val="white"/>
                  </a:solidFill>
                  <a:latin typeface="Calibri" panose="020F0502020204030204"/>
                </a:rPr>
                <a:t>Sustainable procurement</a:t>
              </a:r>
            </a:p>
          </p:txBody>
        </p:sp>
      </p:grpSp>
      <p:grpSp>
        <p:nvGrpSpPr>
          <p:cNvPr id="33" name="Group 32">
            <a:extLst>
              <a:ext uri="{FF2B5EF4-FFF2-40B4-BE49-F238E27FC236}">
                <a16:creationId xmlns:a16="http://schemas.microsoft.com/office/drawing/2014/main" id="{372AB7DF-2E98-E943-9717-DB3B4401269F}"/>
              </a:ext>
            </a:extLst>
          </p:cNvPr>
          <p:cNvGrpSpPr/>
          <p:nvPr/>
        </p:nvGrpSpPr>
        <p:grpSpPr>
          <a:xfrm>
            <a:off x="5187760" y="147725"/>
            <a:ext cx="1085704" cy="1047801"/>
            <a:chOff x="6633405" y="370484"/>
            <a:chExt cx="1447605" cy="1397068"/>
          </a:xfrm>
        </p:grpSpPr>
        <p:sp>
          <p:nvSpPr>
            <p:cNvPr id="22" name="Cloud Callout 21">
              <a:extLst>
                <a:ext uri="{FF2B5EF4-FFF2-40B4-BE49-F238E27FC236}">
                  <a16:creationId xmlns:a16="http://schemas.microsoft.com/office/drawing/2014/main" id="{EB190DD9-8EB0-1041-8A22-EDBA158C1FEB}"/>
                </a:ext>
              </a:extLst>
            </p:cNvPr>
            <p:cNvSpPr/>
            <p:nvPr/>
          </p:nvSpPr>
          <p:spPr>
            <a:xfrm>
              <a:off x="6633405" y="370484"/>
              <a:ext cx="1447605" cy="1397068"/>
            </a:xfrm>
            <a:prstGeom prst="cloudCallout">
              <a:avLst>
                <a:gd name="adj1" fmla="val -29901"/>
                <a:gd name="adj2" fmla="val 90398"/>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a:solidFill>
                  <a:prstClr val="white"/>
                </a:solidFill>
                <a:latin typeface="Calibri" panose="020F0502020204030204"/>
              </a:endParaRPr>
            </a:p>
          </p:txBody>
        </p:sp>
        <p:sp>
          <p:nvSpPr>
            <p:cNvPr id="16" name="Rectangle 15">
              <a:extLst>
                <a:ext uri="{FF2B5EF4-FFF2-40B4-BE49-F238E27FC236}">
                  <a16:creationId xmlns:a16="http://schemas.microsoft.com/office/drawing/2014/main" id="{9316F106-5276-C04E-8F97-B4A10C9FE8EB}"/>
                </a:ext>
              </a:extLst>
            </p:cNvPr>
            <p:cNvSpPr/>
            <p:nvPr/>
          </p:nvSpPr>
          <p:spPr>
            <a:xfrm>
              <a:off x="6766314" y="516816"/>
              <a:ext cx="1174210" cy="1107996"/>
            </a:xfrm>
            <a:prstGeom prst="rect">
              <a:avLst/>
            </a:prstGeom>
          </p:spPr>
          <p:txBody>
            <a:bodyPr wrap="square">
              <a:spAutoFit/>
            </a:bodyPr>
            <a:lstStyle/>
            <a:p>
              <a:pPr algn="ctr" defTabSz="685800" eaLnBrk="1" fontAlgn="auto" hangingPunct="1">
                <a:spcBef>
                  <a:spcPts val="0"/>
                </a:spcBef>
                <a:spcAft>
                  <a:spcPts val="0"/>
                </a:spcAft>
              </a:pPr>
              <a:r>
                <a:rPr lang="en-AU" sz="1200" dirty="0">
                  <a:solidFill>
                    <a:prstClr val="white"/>
                  </a:solidFill>
                  <a:latin typeface="Calibri" panose="020F0502020204030204"/>
                </a:rPr>
                <a:t>Resilient to extreme weather events</a:t>
              </a:r>
            </a:p>
          </p:txBody>
        </p:sp>
      </p:grpSp>
      <p:grpSp>
        <p:nvGrpSpPr>
          <p:cNvPr id="34" name="Group 33">
            <a:extLst>
              <a:ext uri="{FF2B5EF4-FFF2-40B4-BE49-F238E27FC236}">
                <a16:creationId xmlns:a16="http://schemas.microsoft.com/office/drawing/2014/main" id="{A3CDD5D7-478F-4F4B-8DA5-72AADC2B5C9A}"/>
              </a:ext>
            </a:extLst>
          </p:cNvPr>
          <p:cNvGrpSpPr/>
          <p:nvPr/>
        </p:nvGrpSpPr>
        <p:grpSpPr>
          <a:xfrm>
            <a:off x="6536227" y="142878"/>
            <a:ext cx="1408748" cy="1261450"/>
            <a:chOff x="8865870" y="250797"/>
            <a:chExt cx="1878330" cy="1681933"/>
          </a:xfrm>
          <a:solidFill>
            <a:srgbClr val="FF9300"/>
          </a:solidFill>
        </p:grpSpPr>
        <p:sp>
          <p:nvSpPr>
            <p:cNvPr id="19" name="Cloud Callout 18">
              <a:extLst>
                <a:ext uri="{FF2B5EF4-FFF2-40B4-BE49-F238E27FC236}">
                  <a16:creationId xmlns:a16="http://schemas.microsoft.com/office/drawing/2014/main" id="{53B64248-5764-3F46-A971-2ED5DEAFD14D}"/>
                </a:ext>
              </a:extLst>
            </p:cNvPr>
            <p:cNvSpPr/>
            <p:nvPr/>
          </p:nvSpPr>
          <p:spPr>
            <a:xfrm>
              <a:off x="8865870" y="250797"/>
              <a:ext cx="1878330" cy="1681933"/>
            </a:xfrm>
            <a:prstGeom prst="cloudCallout">
              <a:avLst>
                <a:gd name="adj1" fmla="val -98385"/>
                <a:gd name="adj2" fmla="val 76668"/>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a:solidFill>
                  <a:prstClr val="white"/>
                </a:solidFill>
                <a:latin typeface="Calibri" panose="020F0502020204030204"/>
              </a:endParaRPr>
            </a:p>
          </p:txBody>
        </p:sp>
        <p:sp>
          <p:nvSpPr>
            <p:cNvPr id="17" name="Rectangle 16">
              <a:extLst>
                <a:ext uri="{FF2B5EF4-FFF2-40B4-BE49-F238E27FC236}">
                  <a16:creationId xmlns:a16="http://schemas.microsoft.com/office/drawing/2014/main" id="{6F7A1C16-3370-C448-A011-7B5D3710A77A}"/>
                </a:ext>
              </a:extLst>
            </p:cNvPr>
            <p:cNvSpPr/>
            <p:nvPr/>
          </p:nvSpPr>
          <p:spPr>
            <a:xfrm>
              <a:off x="9037129" y="444113"/>
              <a:ext cx="1524191" cy="1354217"/>
            </a:xfrm>
            <a:prstGeom prst="rect">
              <a:avLst/>
            </a:prstGeom>
            <a:noFill/>
          </p:spPr>
          <p:txBody>
            <a:bodyPr wrap="square">
              <a:spAutoFit/>
            </a:bodyPr>
            <a:lstStyle/>
            <a:p>
              <a:pPr algn="ctr" defTabSz="685800" eaLnBrk="1" fontAlgn="auto" hangingPunct="1">
                <a:spcBef>
                  <a:spcPts val="0"/>
                </a:spcBef>
                <a:spcAft>
                  <a:spcPts val="0"/>
                </a:spcAft>
              </a:pPr>
              <a:r>
                <a:rPr lang="en-AU" sz="1200" dirty="0">
                  <a:solidFill>
                    <a:prstClr val="white"/>
                  </a:solidFill>
                  <a:latin typeface="Calibri" panose="020F0502020204030204"/>
                </a:rPr>
                <a:t>Protecting the health, safety and security of the health workforce</a:t>
              </a:r>
            </a:p>
          </p:txBody>
        </p:sp>
      </p:grpSp>
      <p:cxnSp>
        <p:nvCxnSpPr>
          <p:cNvPr id="25" name="Straight Arrow Connector 24">
            <a:extLst>
              <a:ext uri="{FF2B5EF4-FFF2-40B4-BE49-F238E27FC236}">
                <a16:creationId xmlns:a16="http://schemas.microsoft.com/office/drawing/2014/main" id="{DA861E98-4F8B-0944-AEA3-C7C4B9F8DC18}"/>
              </a:ext>
            </a:extLst>
          </p:cNvPr>
          <p:cNvCxnSpPr>
            <a:cxnSpLocks/>
          </p:cNvCxnSpPr>
          <p:nvPr/>
        </p:nvCxnSpPr>
        <p:spPr>
          <a:xfrm>
            <a:off x="4380371" y="3052929"/>
            <a:ext cx="0" cy="373339"/>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280B724-883E-E24C-A9C7-04D89E30C0B2}"/>
              </a:ext>
            </a:extLst>
          </p:cNvPr>
          <p:cNvCxnSpPr>
            <a:cxnSpLocks/>
          </p:cNvCxnSpPr>
          <p:nvPr/>
        </p:nvCxnSpPr>
        <p:spPr>
          <a:xfrm>
            <a:off x="5163326" y="3052929"/>
            <a:ext cx="0" cy="373339"/>
          </a:xfrm>
          <a:prstGeom prst="straightConnector1">
            <a:avLst/>
          </a:prstGeom>
          <a:ln w="57150">
            <a:solidFill>
              <a:srgbClr val="FF93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359E1D6-E961-124B-90CD-069F544BBAD1}"/>
              </a:ext>
            </a:extLst>
          </p:cNvPr>
          <p:cNvCxnSpPr>
            <a:cxnSpLocks/>
          </p:cNvCxnSpPr>
          <p:nvPr/>
        </p:nvCxnSpPr>
        <p:spPr>
          <a:xfrm>
            <a:off x="4012250" y="3042617"/>
            <a:ext cx="0" cy="373339"/>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280917B8-86A6-BC46-9B2A-28AC77B9D53F}"/>
              </a:ext>
            </a:extLst>
          </p:cNvPr>
          <p:cNvCxnSpPr>
            <a:cxnSpLocks/>
          </p:cNvCxnSpPr>
          <p:nvPr/>
        </p:nvCxnSpPr>
        <p:spPr>
          <a:xfrm>
            <a:off x="5537659" y="3052929"/>
            <a:ext cx="0" cy="373339"/>
          </a:xfrm>
          <a:prstGeom prst="straightConnector1">
            <a:avLst/>
          </a:prstGeom>
          <a:ln w="57150">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25A657B-4AC8-DF4D-BCF9-06C894C0FEB8}"/>
              </a:ext>
            </a:extLst>
          </p:cNvPr>
          <p:cNvCxnSpPr>
            <a:cxnSpLocks/>
          </p:cNvCxnSpPr>
          <p:nvPr/>
        </p:nvCxnSpPr>
        <p:spPr>
          <a:xfrm flipH="1">
            <a:off x="3321926" y="2700338"/>
            <a:ext cx="391157"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8" name="Cloud Callout 37">
            <a:extLst>
              <a:ext uri="{FF2B5EF4-FFF2-40B4-BE49-F238E27FC236}">
                <a16:creationId xmlns:a16="http://schemas.microsoft.com/office/drawing/2014/main" id="{8C84A71D-41AF-C04C-AFDB-BFBB2D4F9E5D}"/>
              </a:ext>
            </a:extLst>
          </p:cNvPr>
          <p:cNvSpPr/>
          <p:nvPr/>
        </p:nvSpPr>
        <p:spPr>
          <a:xfrm>
            <a:off x="6748571" y="3440038"/>
            <a:ext cx="1282292" cy="1171898"/>
          </a:xfrm>
          <a:prstGeom prst="cloudCallout">
            <a:avLst>
              <a:gd name="adj1" fmla="val -115394"/>
              <a:gd name="adj2" fmla="val -79706"/>
            </a:avLst>
          </a:prstGeom>
          <a:solidFill>
            <a:srgbClr val="945200"/>
          </a:solidFill>
          <a:ln w="38100">
            <a:solidFill>
              <a:schemeClr val="accent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AU" sz="1350">
              <a:solidFill>
                <a:prstClr val="white"/>
              </a:solidFill>
              <a:latin typeface="Calibri" panose="020F0502020204030204"/>
            </a:endParaRPr>
          </a:p>
        </p:txBody>
      </p:sp>
      <p:sp>
        <p:nvSpPr>
          <p:cNvPr id="39" name="Rectangle 38">
            <a:extLst>
              <a:ext uri="{FF2B5EF4-FFF2-40B4-BE49-F238E27FC236}">
                <a16:creationId xmlns:a16="http://schemas.microsoft.com/office/drawing/2014/main" id="{18A45DAD-2E82-FD41-B259-688C8EA2C815}"/>
              </a:ext>
            </a:extLst>
          </p:cNvPr>
          <p:cNvSpPr/>
          <p:nvPr/>
        </p:nvSpPr>
        <p:spPr>
          <a:xfrm>
            <a:off x="6813006" y="3574771"/>
            <a:ext cx="1141017" cy="830997"/>
          </a:xfrm>
          <a:prstGeom prst="rect">
            <a:avLst/>
          </a:prstGeom>
        </p:spPr>
        <p:txBody>
          <a:bodyPr wrap="square">
            <a:spAutoFit/>
          </a:bodyPr>
          <a:lstStyle/>
          <a:p>
            <a:pPr algn="ctr" defTabSz="685800" eaLnBrk="1" fontAlgn="auto" hangingPunct="1">
              <a:spcBef>
                <a:spcPts val="0"/>
              </a:spcBef>
              <a:spcAft>
                <a:spcPts val="0"/>
              </a:spcAft>
            </a:pPr>
            <a:r>
              <a:rPr lang="en-AU" sz="1200" dirty="0">
                <a:solidFill>
                  <a:prstClr val="white"/>
                </a:solidFill>
                <a:latin typeface="Calibri" panose="020F0502020204030204"/>
              </a:rPr>
              <a:t>Sustainable infrastructure and technologies</a:t>
            </a:r>
          </a:p>
        </p:txBody>
      </p:sp>
    </p:spTree>
    <p:extLst>
      <p:ext uri="{BB962C8B-B14F-4D97-AF65-F5344CB8AC3E}">
        <p14:creationId xmlns:p14="http://schemas.microsoft.com/office/powerpoint/2010/main" val="2137772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4518612" y="884025"/>
            <a:ext cx="4408215" cy="3848013"/>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32920" y="884025"/>
            <a:ext cx="4165847" cy="3848013"/>
          </a:xfrm>
          <a:prstGeom prst="round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4" name="Rectangle 2"/>
          <p:cNvSpPr>
            <a:spLocks noGrp="1"/>
          </p:cNvSpPr>
          <p:nvPr>
            <p:ph type="body" idx="1"/>
          </p:nvPr>
        </p:nvSpPr>
        <p:spPr>
          <a:xfrm>
            <a:off x="5261210" y="884025"/>
            <a:ext cx="2350529" cy="405054"/>
          </a:xfrm>
        </p:spPr>
        <p:txBody>
          <a:bodyPr/>
          <a:lstStyle/>
          <a:p>
            <a:pPr>
              <a:buSzPct val="125000"/>
            </a:pPr>
            <a:r>
              <a:rPr lang="en-US" sz="1800" dirty="0">
                <a:solidFill>
                  <a:schemeClr val="tx1"/>
                </a:solidFill>
              </a:rPr>
              <a:t>ADAPTATION</a:t>
            </a:r>
          </a:p>
        </p:txBody>
      </p:sp>
      <p:sp>
        <p:nvSpPr>
          <p:cNvPr id="3075" name="Rectangle 3"/>
          <p:cNvSpPr>
            <a:spLocks noGrp="1"/>
          </p:cNvSpPr>
          <p:nvPr>
            <p:ph type="title"/>
          </p:nvPr>
        </p:nvSpPr>
        <p:spPr>
          <a:xfrm>
            <a:off x="168215" y="219118"/>
            <a:ext cx="6858000" cy="384687"/>
          </a:xfrm>
          <a:noFill/>
        </p:spPr>
        <p:txBody>
          <a:bodyPr/>
          <a:lstStyle/>
          <a:p>
            <a:pPr eaLnBrk="1" hangingPunct="1"/>
            <a:r>
              <a:rPr lang="en-CA" sz="3100" dirty="0">
                <a:solidFill>
                  <a:schemeClr val="tx2"/>
                </a:solidFill>
              </a:rPr>
              <a:t>Approaches to Combat CC</a:t>
            </a:r>
            <a:endParaRPr lang="en-US" sz="3100" dirty="0">
              <a:solidFill>
                <a:schemeClr val="tx2"/>
              </a:solidFill>
            </a:endParaRPr>
          </a:p>
        </p:txBody>
      </p:sp>
      <p:sp>
        <p:nvSpPr>
          <p:cNvPr id="6" name="Rectangle 2"/>
          <p:cNvSpPr txBox="1">
            <a:spLocks/>
          </p:cNvSpPr>
          <p:nvPr/>
        </p:nvSpPr>
        <p:spPr bwMode="auto">
          <a:xfrm>
            <a:off x="1343577" y="884025"/>
            <a:ext cx="2320332" cy="405054"/>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FFFF"/>
              </a:buClr>
              <a:buFont typeface="Wingdings" pitchFamily="2" charset="2"/>
              <a:buChar char="Ø"/>
              <a:defRPr sz="3200" kern="1200">
                <a:solidFill>
                  <a:schemeClr val="bg1"/>
                </a:solidFill>
                <a:latin typeface="Arial" charset="0"/>
                <a:ea typeface="+mn-ea"/>
                <a:cs typeface="+mn-cs"/>
              </a:defRPr>
            </a:lvl1pPr>
            <a:lvl2pPr marL="742950" indent="-285750" algn="l" rtl="0" eaLnBrk="0" fontAlgn="base" hangingPunct="0">
              <a:spcBef>
                <a:spcPct val="20000"/>
              </a:spcBef>
              <a:spcAft>
                <a:spcPct val="0"/>
              </a:spcAft>
              <a:buSzPct val="110000"/>
              <a:buChar char="•"/>
              <a:defRPr sz="2800" kern="1200">
                <a:solidFill>
                  <a:schemeClr val="bg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rgbClr val="FFFFFF"/>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rgbClr val="FFFFFF"/>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rgbClr val="FFFFF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chemeClr val="tx1"/>
              </a:buClr>
              <a:buSzPct val="125000"/>
              <a:buNone/>
            </a:pPr>
            <a:r>
              <a:rPr lang="en-US" sz="1800" dirty="0">
                <a:solidFill>
                  <a:schemeClr val="tx1"/>
                </a:solidFill>
              </a:rPr>
              <a:t>MITIGATION</a:t>
            </a:r>
          </a:p>
        </p:txBody>
      </p:sp>
      <p:sp>
        <p:nvSpPr>
          <p:cNvPr id="8" name="Rectangle 2"/>
          <p:cNvSpPr txBox="1">
            <a:spLocks/>
          </p:cNvSpPr>
          <p:nvPr/>
        </p:nvSpPr>
        <p:spPr bwMode="auto">
          <a:xfrm>
            <a:off x="4586121" y="1221570"/>
            <a:ext cx="4324972" cy="3510468"/>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FFFF"/>
              </a:buClr>
              <a:buFont typeface="Wingdings" pitchFamily="2" charset="2"/>
              <a:buChar char="Ø"/>
              <a:defRPr sz="3200" kern="1200">
                <a:solidFill>
                  <a:schemeClr val="bg1"/>
                </a:solidFill>
                <a:latin typeface="Arial" charset="0"/>
                <a:ea typeface="+mn-ea"/>
                <a:cs typeface="+mn-cs"/>
              </a:defRPr>
            </a:lvl1pPr>
            <a:lvl2pPr marL="742950" indent="-285750" algn="l" rtl="0" eaLnBrk="0" fontAlgn="base" hangingPunct="0">
              <a:spcBef>
                <a:spcPct val="20000"/>
              </a:spcBef>
              <a:spcAft>
                <a:spcPct val="0"/>
              </a:spcAft>
              <a:buSzPct val="110000"/>
              <a:buChar char="•"/>
              <a:defRPr sz="2800" kern="1200">
                <a:solidFill>
                  <a:schemeClr val="bg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rgbClr val="FFFFFF"/>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rgbClr val="FFFFFF"/>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rgbClr val="FFFFF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chemeClr val="tx1"/>
              </a:buClr>
              <a:buSzPct val="125000"/>
              <a:buNone/>
            </a:pPr>
            <a:r>
              <a:rPr lang="en-US" sz="1500" dirty="0">
                <a:solidFill>
                  <a:schemeClr val="tx1"/>
                </a:solidFill>
              </a:rPr>
              <a:t>Adjustment in natural or human systems in response to actual or expected climatic stimuli or their effects, which </a:t>
            </a:r>
            <a:r>
              <a:rPr lang="en-US" sz="1500" b="1" u="sng" dirty="0">
                <a:solidFill>
                  <a:schemeClr val="tx1"/>
                </a:solidFill>
              </a:rPr>
              <a:t>moderates harm</a:t>
            </a:r>
            <a:r>
              <a:rPr lang="en-US" sz="1500" b="1" dirty="0">
                <a:solidFill>
                  <a:schemeClr val="tx1"/>
                </a:solidFill>
              </a:rPr>
              <a:t> </a:t>
            </a:r>
            <a:r>
              <a:rPr lang="en-US" sz="1500" dirty="0">
                <a:solidFill>
                  <a:schemeClr val="tx1"/>
                </a:solidFill>
              </a:rPr>
              <a:t>or exploits beneficial opportunities.</a:t>
            </a:r>
          </a:p>
          <a:p>
            <a:pPr marL="0" indent="0">
              <a:lnSpc>
                <a:spcPct val="250000"/>
              </a:lnSpc>
              <a:buClr>
                <a:schemeClr val="tx1"/>
              </a:buClr>
              <a:buSzPct val="125000"/>
              <a:buNone/>
            </a:pPr>
            <a:r>
              <a:rPr lang="en-US" sz="1500" dirty="0">
                <a:solidFill>
                  <a:schemeClr val="tx1"/>
                </a:solidFill>
              </a:rPr>
              <a:t>Examples:</a:t>
            </a:r>
          </a:p>
          <a:p>
            <a:pPr>
              <a:buClr>
                <a:schemeClr val="tx1"/>
              </a:buClr>
              <a:buSzPct val="125000"/>
              <a:buFont typeface="Arial" pitchFamily="34" charset="0"/>
              <a:buChar char="•"/>
            </a:pPr>
            <a:r>
              <a:rPr lang="en-US" sz="1500" dirty="0">
                <a:solidFill>
                  <a:schemeClr val="tx1"/>
                </a:solidFill>
              </a:rPr>
              <a:t>Expanded rainwater harvesting</a:t>
            </a:r>
          </a:p>
          <a:p>
            <a:pPr>
              <a:buClr>
                <a:schemeClr val="tx1"/>
              </a:buClr>
              <a:buSzPct val="125000"/>
              <a:buFont typeface="Arial" pitchFamily="34" charset="0"/>
              <a:buChar char="•"/>
            </a:pPr>
            <a:r>
              <a:rPr lang="en-US" sz="1500" dirty="0">
                <a:solidFill>
                  <a:schemeClr val="tx1"/>
                </a:solidFill>
              </a:rPr>
              <a:t>Water storage and conservation</a:t>
            </a:r>
          </a:p>
          <a:p>
            <a:pPr>
              <a:buClr>
                <a:schemeClr val="tx1"/>
              </a:buClr>
              <a:buSzPct val="125000"/>
              <a:buFont typeface="Arial" pitchFamily="34" charset="0"/>
              <a:buChar char="•"/>
            </a:pPr>
            <a:r>
              <a:rPr lang="en-US" sz="1500" dirty="0">
                <a:solidFill>
                  <a:schemeClr val="tx1"/>
                </a:solidFill>
              </a:rPr>
              <a:t>Water reuse</a:t>
            </a:r>
          </a:p>
          <a:p>
            <a:pPr>
              <a:buClr>
                <a:schemeClr val="tx1"/>
              </a:buClr>
              <a:buSzPct val="125000"/>
              <a:buFont typeface="Arial" pitchFamily="34" charset="0"/>
              <a:buChar char="•"/>
            </a:pPr>
            <a:r>
              <a:rPr lang="en-US" sz="1500" dirty="0">
                <a:solidFill>
                  <a:schemeClr val="tx1"/>
                </a:solidFill>
              </a:rPr>
              <a:t>Desalinization</a:t>
            </a:r>
          </a:p>
          <a:p>
            <a:pPr>
              <a:buClr>
                <a:schemeClr val="tx1"/>
              </a:buClr>
              <a:buSzPct val="125000"/>
              <a:buFont typeface="Arial" pitchFamily="34" charset="0"/>
              <a:buChar char="•"/>
            </a:pPr>
            <a:r>
              <a:rPr lang="en-US" sz="1500" dirty="0">
                <a:solidFill>
                  <a:schemeClr val="tx1"/>
                </a:solidFill>
              </a:rPr>
              <a:t>Improved water efficiency</a:t>
            </a:r>
          </a:p>
          <a:p>
            <a:pPr>
              <a:buClr>
                <a:schemeClr val="tx1"/>
              </a:buClr>
              <a:buSzPct val="125000"/>
              <a:buNone/>
            </a:pPr>
            <a:endParaRPr lang="en-US" sz="1500" dirty="0">
              <a:solidFill>
                <a:schemeClr val="tx1"/>
              </a:solidFill>
            </a:endParaRPr>
          </a:p>
          <a:p>
            <a:pPr marL="0" indent="0">
              <a:buClr>
                <a:schemeClr val="tx1"/>
              </a:buClr>
              <a:buSzPct val="125000"/>
              <a:buNone/>
            </a:pPr>
            <a:endParaRPr lang="en-US" sz="1500" dirty="0">
              <a:solidFill>
                <a:schemeClr val="tx1"/>
              </a:solidFill>
            </a:endParaRPr>
          </a:p>
        </p:txBody>
      </p:sp>
      <p:sp>
        <p:nvSpPr>
          <p:cNvPr id="9" name="Rectangle 2"/>
          <p:cNvSpPr txBox="1">
            <a:spLocks/>
          </p:cNvSpPr>
          <p:nvPr/>
        </p:nvSpPr>
        <p:spPr bwMode="auto">
          <a:xfrm>
            <a:off x="232921" y="1221570"/>
            <a:ext cx="4165846" cy="3510468"/>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rgbClr val="FFFFFF"/>
              </a:buClr>
              <a:buFont typeface="Wingdings" pitchFamily="2" charset="2"/>
              <a:buChar char="Ø"/>
              <a:defRPr sz="3200" kern="1200">
                <a:solidFill>
                  <a:schemeClr val="bg1"/>
                </a:solidFill>
                <a:latin typeface="Arial" charset="0"/>
                <a:ea typeface="+mn-ea"/>
                <a:cs typeface="+mn-cs"/>
              </a:defRPr>
            </a:lvl1pPr>
            <a:lvl2pPr marL="742950" indent="-285750" algn="l" rtl="0" eaLnBrk="0" fontAlgn="base" hangingPunct="0">
              <a:spcBef>
                <a:spcPct val="20000"/>
              </a:spcBef>
              <a:spcAft>
                <a:spcPct val="0"/>
              </a:spcAft>
              <a:buSzPct val="110000"/>
              <a:buChar char="•"/>
              <a:defRPr sz="2800" kern="1200">
                <a:solidFill>
                  <a:schemeClr val="bg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rgbClr val="FFFFFF"/>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rgbClr val="FFFFFF"/>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rgbClr val="FFFFFF"/>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chemeClr val="tx1"/>
              </a:buClr>
              <a:buSzPct val="125000"/>
              <a:buNone/>
            </a:pPr>
            <a:r>
              <a:rPr lang="en-US" sz="1500" dirty="0">
                <a:solidFill>
                  <a:schemeClr val="tx1"/>
                </a:solidFill>
              </a:rPr>
              <a:t>Technological change and substitution that </a:t>
            </a:r>
            <a:r>
              <a:rPr lang="en-US" sz="1500" b="1" u="sng" dirty="0">
                <a:solidFill>
                  <a:schemeClr val="tx1"/>
                </a:solidFill>
              </a:rPr>
              <a:t>reduce</a:t>
            </a:r>
            <a:r>
              <a:rPr lang="en-US" sz="1500" dirty="0">
                <a:solidFill>
                  <a:schemeClr val="tx1"/>
                </a:solidFill>
              </a:rPr>
              <a:t> resource inputs and </a:t>
            </a:r>
            <a:r>
              <a:rPr lang="en-US" sz="1500" b="1" u="sng" dirty="0">
                <a:solidFill>
                  <a:schemeClr val="tx1"/>
                </a:solidFill>
              </a:rPr>
              <a:t>emissions</a:t>
            </a:r>
            <a:r>
              <a:rPr lang="en-US" sz="1500" dirty="0">
                <a:solidFill>
                  <a:schemeClr val="tx1"/>
                </a:solidFill>
              </a:rPr>
              <a:t> per unit of output.</a:t>
            </a:r>
          </a:p>
          <a:p>
            <a:pPr marL="0" indent="0">
              <a:lnSpc>
                <a:spcPct val="250000"/>
              </a:lnSpc>
              <a:buClr>
                <a:schemeClr val="tx1"/>
              </a:buClr>
              <a:buSzPct val="125000"/>
              <a:buNone/>
            </a:pPr>
            <a:r>
              <a:rPr lang="en-US" sz="1500" dirty="0">
                <a:solidFill>
                  <a:schemeClr val="tx1"/>
                </a:solidFill>
              </a:rPr>
              <a:t>Examples:</a:t>
            </a:r>
          </a:p>
          <a:p>
            <a:pPr>
              <a:buClr>
                <a:schemeClr val="tx1"/>
              </a:buClr>
              <a:buSzPct val="125000"/>
              <a:buFont typeface="Arial" pitchFamily="34" charset="0"/>
              <a:buChar char="•"/>
            </a:pPr>
            <a:r>
              <a:rPr lang="en-US" sz="1500" dirty="0">
                <a:solidFill>
                  <a:schemeClr val="tx1"/>
                </a:solidFill>
              </a:rPr>
              <a:t>Renewable energy supply (e.g. hydropower, solar energy)</a:t>
            </a:r>
          </a:p>
          <a:p>
            <a:pPr>
              <a:buClr>
                <a:schemeClr val="tx1"/>
              </a:buClr>
              <a:buSzPct val="125000"/>
              <a:buFont typeface="Arial" pitchFamily="34" charset="0"/>
              <a:buChar char="•"/>
            </a:pPr>
            <a:r>
              <a:rPr lang="en-US" sz="1500" dirty="0">
                <a:solidFill>
                  <a:schemeClr val="tx1"/>
                </a:solidFill>
              </a:rPr>
              <a:t>Reforestation</a:t>
            </a:r>
          </a:p>
          <a:p>
            <a:pPr>
              <a:buClr>
                <a:schemeClr val="tx1"/>
              </a:buClr>
              <a:buSzPct val="125000"/>
              <a:buFont typeface="Arial" pitchFamily="34" charset="0"/>
              <a:buChar char="•"/>
            </a:pPr>
            <a:r>
              <a:rPr lang="en-US" sz="1500" dirty="0">
                <a:solidFill>
                  <a:schemeClr val="tx1"/>
                </a:solidFill>
              </a:rPr>
              <a:t>Waste minimization</a:t>
            </a:r>
          </a:p>
          <a:p>
            <a:pPr>
              <a:buClr>
                <a:schemeClr val="tx1"/>
              </a:buClr>
              <a:buSzPct val="125000"/>
              <a:buFont typeface="Arial" pitchFamily="34" charset="0"/>
              <a:buChar char="•"/>
            </a:pPr>
            <a:r>
              <a:rPr lang="en-US" sz="1500" dirty="0">
                <a:solidFill>
                  <a:schemeClr val="tx1"/>
                </a:solidFill>
              </a:rPr>
              <a:t>Composting of organic waste</a:t>
            </a:r>
          </a:p>
          <a:p>
            <a:pPr>
              <a:buClr>
                <a:schemeClr val="tx1"/>
              </a:buClr>
              <a:buSzPct val="125000"/>
              <a:buFont typeface="Arial" pitchFamily="34" charset="0"/>
              <a:buChar char="•"/>
            </a:pPr>
            <a:endParaRPr lang="en-US" sz="1500" dirty="0">
              <a:solidFill>
                <a:schemeClr val="tx1"/>
              </a:solidFill>
            </a:endParaRPr>
          </a:p>
        </p:txBody>
      </p:sp>
    </p:spTree>
    <p:extLst>
      <p:ext uri="{BB962C8B-B14F-4D97-AF65-F5344CB8AC3E}">
        <p14:creationId xmlns:p14="http://schemas.microsoft.com/office/powerpoint/2010/main" val="136506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74">
                                            <p:txEl>
                                              <p:pRg st="0" end="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txEl>
                                              <p:pRg st="2" end="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
                                            <p:txEl>
                                              <p:pRg st="4" end="4"/>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
                                            <p:txEl>
                                              <p:pRg st="5" end="5"/>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3074" grpId="0" build="p"/>
      <p:bldP spid="6" grpId="0"/>
      <p:bldP spid="8" grpId="0" uiExpand="1" build="p"/>
      <p:bldP spid="9" grpId="0" uiExpand="1" build="p"/>
    </p:bldLst>
  </p:timing>
</p:sld>
</file>

<file path=ppt/theme/theme1.xml><?xml version="1.0" encoding="utf-8"?>
<a:theme xmlns:a="http://schemas.openxmlformats.org/drawingml/2006/main" name="2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8571</TotalTime>
  <Words>5112</Words>
  <Application>Microsoft Office PowerPoint</Application>
  <PresentationFormat>On-screen Show (16:9)</PresentationFormat>
  <Paragraphs>487</Paragraphs>
  <Slides>33</Slides>
  <Notes>23</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33</vt:i4>
      </vt:variant>
    </vt:vector>
  </HeadingPairs>
  <TitlesOfParts>
    <vt:vector size="48" baseType="lpstr">
      <vt:lpstr>Myriad Web Pro</vt:lpstr>
      <vt:lpstr>VAGRounded LT Light</vt:lpstr>
      <vt:lpstr>Arial</vt:lpstr>
      <vt:lpstr>Arial</vt:lpstr>
      <vt:lpstr>Arial Narrow</vt:lpstr>
      <vt:lpstr>Calibri</vt:lpstr>
      <vt:lpstr>Calibri Light</vt:lpstr>
      <vt:lpstr>Ebrima</vt:lpstr>
      <vt:lpstr>Helvetica</vt:lpstr>
      <vt:lpstr>Symbol</vt:lpstr>
      <vt:lpstr>Times New Roman</vt:lpstr>
      <vt:lpstr>Wingdings</vt:lpstr>
      <vt:lpstr>2_Office Theme</vt:lpstr>
      <vt:lpstr>master</vt:lpstr>
      <vt:lpstr>Office Theme</vt:lpstr>
      <vt:lpstr>PowerPoint Presentation</vt:lpstr>
      <vt:lpstr>Climate change – related definitions </vt:lpstr>
      <vt:lpstr>Definition of Climate Change </vt:lpstr>
      <vt:lpstr>PowerPoint Presentation</vt:lpstr>
      <vt:lpstr>PowerPoint Presentation</vt:lpstr>
      <vt:lpstr>PowerPoint Presentation</vt:lpstr>
      <vt:lpstr>PowerPoint Presentation</vt:lpstr>
      <vt:lpstr>PowerPoint Presentation</vt:lpstr>
      <vt:lpstr>Approaches to Combat CC</vt:lpstr>
      <vt:lpstr>PowerPoint Presentation</vt:lpstr>
      <vt:lpstr>Global Frameworks </vt:lpstr>
      <vt:lpstr>PowerPoint Presentation</vt:lpstr>
      <vt:lpstr>CLIMATE RESILIENCE: WATER</vt:lpstr>
      <vt:lpstr>Consider climate resilience of water supply technologies</vt:lpstr>
      <vt:lpstr>Climate resilient water supplies – Reliability</vt:lpstr>
      <vt:lpstr>Climate resilient water supplies – Low carbon</vt:lpstr>
      <vt:lpstr>Climate resilient water supplies – efficiency, conservation and reuse</vt:lpstr>
      <vt:lpstr>CLIMATE RESILIENCE: SANITATION</vt:lpstr>
      <vt:lpstr>Examples of climate impacts on sanitation </vt:lpstr>
      <vt:lpstr>Consider climate resilience of sanitation technologies</vt:lpstr>
      <vt:lpstr>Adapting sanitation in HCFs to drought conditions </vt:lpstr>
      <vt:lpstr>Adapting sanitation in HCFs to flooding conditions (I) </vt:lpstr>
      <vt:lpstr>Adapting sanitation in HCFs to flooding conditions (II) </vt:lpstr>
      <vt:lpstr>Low carbon sanitation in HCFs – contributing to mitigate climate change </vt:lpstr>
      <vt:lpstr>CLIMATE RESILIENCE: HYGIENE</vt:lpstr>
      <vt:lpstr>Water Conservation, Efficiency and Reuse </vt:lpstr>
      <vt:lpstr>CLIMATE RESILIENCE: HEALTH CARE WASTE</vt:lpstr>
      <vt:lpstr>Climate change impacts on healthcare waste management </vt:lpstr>
      <vt:lpstr>Adapting healthcare waste management to climate change</vt:lpstr>
      <vt:lpstr>Healthcare waste management contribution to mitigate climate change</vt:lpstr>
      <vt:lpstr>CLIMATE RESILIENCE: ENVIRONMENTAL CLEANING</vt:lpstr>
      <vt:lpstr>Clean water is a critical element of cleaning but might be scarce</vt:lpstr>
      <vt:lpstr>Key takeaways </vt:lpstr>
    </vt:vector>
  </TitlesOfParts>
  <Company>CDC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 Presentation</dc:title>
  <dc:creator>Centers for Disease Control and Prevention</dc:creator>
  <cp:lastModifiedBy>HAYTER, Arabella</cp:lastModifiedBy>
  <cp:revision>429</cp:revision>
  <dcterms:created xsi:type="dcterms:W3CDTF">2011-03-17T17:43:16Z</dcterms:created>
  <dcterms:modified xsi:type="dcterms:W3CDTF">2020-11-23T07:28:18Z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