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4" r:id="rId1"/>
    <p:sldMasterId id="2147483918" r:id="rId2"/>
  </p:sldMasterIdLst>
  <p:notesMasterIdLst>
    <p:notesMasterId r:id="rId45"/>
  </p:notesMasterIdLst>
  <p:handoutMasterIdLst>
    <p:handoutMasterId r:id="rId46"/>
  </p:handoutMasterIdLst>
  <p:sldIdLst>
    <p:sldId id="341" r:id="rId3"/>
    <p:sldId id="1703" r:id="rId4"/>
    <p:sldId id="591" r:id="rId5"/>
    <p:sldId id="319" r:id="rId6"/>
    <p:sldId id="318" r:id="rId7"/>
    <p:sldId id="642" r:id="rId8"/>
    <p:sldId id="320" r:id="rId9"/>
    <p:sldId id="633" r:id="rId10"/>
    <p:sldId id="302" r:id="rId11"/>
    <p:sldId id="634" r:id="rId12"/>
    <p:sldId id="303" r:id="rId13"/>
    <p:sldId id="619" r:id="rId14"/>
    <p:sldId id="906" r:id="rId15"/>
    <p:sldId id="913" r:id="rId16"/>
    <p:sldId id="305" r:id="rId17"/>
    <p:sldId id="304" r:id="rId18"/>
    <p:sldId id="1704" r:id="rId19"/>
    <p:sldId id="1701" r:id="rId20"/>
    <p:sldId id="617" r:id="rId21"/>
    <p:sldId id="622" r:id="rId22"/>
    <p:sldId id="910" r:id="rId23"/>
    <p:sldId id="306" r:id="rId24"/>
    <p:sldId id="902" r:id="rId25"/>
    <p:sldId id="629" r:id="rId26"/>
    <p:sldId id="618" r:id="rId27"/>
    <p:sldId id="628" r:id="rId28"/>
    <p:sldId id="904" r:id="rId29"/>
    <p:sldId id="308" r:id="rId30"/>
    <p:sldId id="900" r:id="rId31"/>
    <p:sldId id="912" r:id="rId32"/>
    <p:sldId id="1705" r:id="rId33"/>
    <p:sldId id="1702" r:id="rId34"/>
    <p:sldId id="911" r:id="rId35"/>
    <p:sldId id="922" r:id="rId36"/>
    <p:sldId id="924" r:id="rId37"/>
    <p:sldId id="903" r:id="rId38"/>
    <p:sldId id="312" r:id="rId39"/>
    <p:sldId id="613" r:id="rId40"/>
    <p:sldId id="309" r:id="rId41"/>
    <p:sldId id="313" r:id="rId42"/>
    <p:sldId id="611" r:id="rId43"/>
    <p:sldId id="1687" r:id="rId44"/>
  </p:sldIdLst>
  <p:sldSz cx="9144000" cy="5143500" type="screen16x9"/>
  <p:notesSz cx="7315200" cy="9601200"/>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cmAuthor id="2" name="Microsoft Office User" initials="Office [2]" lastIdx="1" clrIdx="1"/>
  <p:cmAuthor id="3" name="Microsoft Office User" initials="Office [3]" lastIdx="1" clrIdx="2"/>
  <p:cmAuthor id="4" name="Microsoft Office User" initials="Office [4]" lastIdx="1" clrIdx="3"/>
  <p:cmAuthor id="5" name="Microsoft Office User" initials="Office [5]" lastIdx="1" clrIdx="4"/>
  <p:cmAuthor id="6" name="Microsoft Office User" initials="Office [6]" lastIdx="1" clrIdx="5"/>
  <p:cmAuthor id="7" name="Microsoft Office User" initials="Office [7]" lastIdx="1" clrIdx="6"/>
  <p:cmAuthor id="8" name="Microsoft Office User" initials="Office [8]" lastIdx="1" clrIdx="7"/>
  <p:cmAuthor id="9" name="Microsoft Office User" initials="Office [9]" lastIdx="1" clrIdx="8"/>
  <p:cmAuthor id="10" name="Microsoft Office User" initials="Office [10]" lastIdx="1" clrIdx="9"/>
  <p:cmAuthor id="11" name="Microsoft Office User" initials="Office [11]" lastIdx="1" clrIdx="10"/>
  <p:cmAuthor id="12" name="Microsoft Office User" initials="Office [12]" lastIdx="1" clrIdx="11"/>
  <p:cmAuthor id="13" name="Microsoft Office User" initials="Office [13]" lastIdx="1" clrIdx="12"/>
  <p:cmAuthor id="14" name="Microsoft Office User" initials="Office [14]" lastIdx="1" clrIdx="13"/>
  <p:cmAuthor id="15" name="Microsoft Office User" initials="Office [15]" lastIdx="1" clrIdx="14"/>
  <p:cmAuthor id="16" name="Microsoft Office User" initials="Office [16]" lastIdx="1" clrIdx="15"/>
  <p:cmAuthor id="17" name="Microsoft Office User" initials="Office [17]" lastIdx="1" clrIdx="16"/>
  <p:cmAuthor id="18" name="Microsoft Office User" initials="Office [18]" lastIdx="1" clrIdx="17"/>
  <p:cmAuthor id="19" name="Microsoft Office User" initials="Office [19]" lastIdx="1" clrIdx="18"/>
  <p:cmAuthor id="20" name="HAYTER, Arabella" initials="HA" lastIdx="3" clrIdx="19">
    <p:extLst>
      <p:ext uri="{19B8F6BF-5375-455C-9EA6-DF929625EA0E}">
        <p15:presenceInfo xmlns:p15="http://schemas.microsoft.com/office/powerpoint/2012/main" userId="S-1-5-21-1446143339-2250552318-1255726049-176098" providerId="AD"/>
      </p:ext>
    </p:extLst>
  </p:cmAuthor>
  <p:cmAuthor id="21" name="Patrick, Molly (CDC/DDID/NCEZID/DHQP)" initials="PM(" lastIdx="14" clrIdx="20">
    <p:extLst>
      <p:ext uri="{19B8F6BF-5375-455C-9EA6-DF929625EA0E}">
        <p15:presenceInfo xmlns:p15="http://schemas.microsoft.com/office/powerpoint/2012/main" userId="S::vej7@cdc.gov::44e90c9f-1524-4539-a038-c110ccf46cc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00"/>
    <a:srgbClr val="1D1D1D"/>
    <a:srgbClr val="005DAB"/>
    <a:srgbClr val="5A5A5A"/>
    <a:srgbClr val="E25423"/>
    <a:srgbClr val="006A71"/>
    <a:srgbClr val="8D8B00"/>
    <a:srgbClr val="56A0D3"/>
    <a:srgbClr val="8800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286" autoAdjust="0"/>
    <p:restoredTop sz="83453" autoAdjust="0"/>
  </p:normalViewPr>
  <p:slideViewPr>
    <p:cSldViewPr snapToGrid="0">
      <p:cViewPr varScale="1">
        <p:scale>
          <a:sx n="125" d="100"/>
          <a:sy n="125" d="100"/>
        </p:scale>
        <p:origin x="792" y="10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showGuides="1">
      <p:cViewPr varScale="1">
        <p:scale>
          <a:sx n="49" d="100"/>
          <a:sy n="49" d="100"/>
        </p:scale>
        <p:origin x="2832" y="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CCD9D4F3-1CB6-4E57-BC6A-8FDD6DF1AC39}" type="datetimeFigureOut">
              <a:rPr lang="en-US" smtClean="0"/>
              <a:t>09-Nov-20</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A352C7E1-5E17-4B76-93F9-C135FF019537}" type="slidenum">
              <a:rPr lang="en-US" smtClean="0"/>
              <a:t>‹#›</a:t>
            </a:fld>
            <a:endParaRPr lang="en-US"/>
          </a:p>
        </p:txBody>
      </p:sp>
    </p:spTree>
    <p:extLst>
      <p:ext uri="{BB962C8B-B14F-4D97-AF65-F5344CB8AC3E}">
        <p14:creationId xmlns:p14="http://schemas.microsoft.com/office/powerpoint/2010/main" val="15788258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33C03299-4BB1-4AD2-828F-715F084383AD}" type="datetimeFigureOut">
              <a:rPr lang="en-US"/>
              <a:pPr>
                <a:defRPr/>
              </a:pPr>
              <a:t>09-Nov-20</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EB38CAEC-4554-485B-9189-C45C7447A404}" type="slidenum">
              <a:rPr lang="en-US"/>
              <a:pPr>
                <a:defRPr/>
              </a:pPr>
              <a:t>‹#›</a:t>
            </a:fld>
            <a:endParaRPr lang="en-US"/>
          </a:p>
        </p:txBody>
      </p:sp>
    </p:spTree>
    <p:extLst>
      <p:ext uri="{BB962C8B-B14F-4D97-AF65-F5344CB8AC3E}">
        <p14:creationId xmlns:p14="http://schemas.microsoft.com/office/powerpoint/2010/main" val="150358385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cdc.gov/hai/prevent/resource-limited/environmental-cleaning.htm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charset="0"/>
                <a:ea typeface="+mn-ea"/>
                <a:cs typeface="Arial" charset="0"/>
              </a:rPr>
              <a:t>World Health Organization</a:t>
            </a:r>
          </a:p>
        </p:txBody>
      </p:sp>
      <p:sp>
        <p:nvSpPr>
          <p:cNvPr id="5" name="Rectangle 3"/>
          <p:cNvSpPr>
            <a:spLocks noGrp="1" noChangeArrowheads="1"/>
          </p:cNvSpPr>
          <p:nvPr>
            <p:ph type="dt" idx="1"/>
          </p:nvPr>
        </p:nvSpPr>
        <p:spPr>
          <a:ln/>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57555ECC-7A06-4FBD-B987-389D5FE2E642}" type="datetime3">
              <a:rPr kumimoji="0" lang="en-GB" sz="1200" b="0" i="0" u="none" strike="noStrike" kern="1200" cap="none" spc="0" normalizeH="0" baseline="0" noProof="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9 November, 2020</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7" name="Rectangle 7"/>
          <p:cNvSpPr>
            <a:spLocks noGrp="1" noChangeArrowheads="1"/>
          </p:cNvSpPr>
          <p:nvPr>
            <p:ph type="sldNum" sz="quarter" idx="5"/>
          </p:nvPr>
        </p:nvSpPr>
        <p:spPr>
          <a:ln/>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74A14E21-5CB3-43F7-80BA-7C43F2980D02}" type="slidenum">
              <a:rPr kumimoji="0" lang="en-GB" sz="1200" b="0" i="0" u="none" strike="noStrike" kern="1200" cap="none" spc="0" normalizeH="0" baseline="0" noProof="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1</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248834" name="Rectangle 2"/>
          <p:cNvSpPr>
            <a:spLocks noGrp="1" noRot="1" noChangeAspect="1" noChangeArrowheads="1" noTextEdit="1"/>
          </p:cNvSpPr>
          <p:nvPr>
            <p:ph type="sldImg"/>
          </p:nvPr>
        </p:nvSpPr>
        <p:spPr>
          <a:xfrm>
            <a:off x="685800" y="1143000"/>
            <a:ext cx="5486400" cy="3086100"/>
          </a:xfrm>
          <a:ln/>
        </p:spPr>
      </p:sp>
      <p:sp>
        <p:nvSpPr>
          <p:cNvPr id="248835" name="Rectangle 3"/>
          <p:cNvSpPr>
            <a:spLocks noGrp="1" noChangeArrowheads="1"/>
          </p:cNvSpPr>
          <p:nvPr>
            <p:ph type="body" idx="1"/>
          </p:nvPr>
        </p:nvSpPr>
        <p:spPr/>
        <p:txBody>
          <a:bodyPr/>
          <a:lstStyle/>
          <a:p>
            <a:pPr algn="l" rtl="0"/>
            <a:endParaRPr lang="en-US"/>
          </a:p>
        </p:txBody>
      </p:sp>
    </p:spTree>
    <p:extLst>
      <p:ext uri="{BB962C8B-B14F-4D97-AF65-F5344CB8AC3E}">
        <p14:creationId xmlns:p14="http://schemas.microsoft.com/office/powerpoint/2010/main" val="36284410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facility-level trainings, ask participants: </a:t>
            </a:r>
          </a:p>
          <a:p>
            <a:r>
              <a:rPr lang="en-US" dirty="0">
                <a:solidFill>
                  <a:srgbClr val="000000"/>
                </a:solidFill>
                <a:latin typeface="+mn-lt"/>
              </a:rPr>
              <a:t>How are staffing levels calculated at the facilities you work with/in? </a:t>
            </a: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10</a:t>
            </a:fld>
            <a:endParaRPr lang="en-US"/>
          </a:p>
        </p:txBody>
      </p:sp>
    </p:spTree>
    <p:extLst>
      <p:ext uri="{BB962C8B-B14F-4D97-AF65-F5344CB8AC3E}">
        <p14:creationId xmlns:p14="http://schemas.microsoft.com/office/powerpoint/2010/main" val="452721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 to supplementary slide: Lessons learned from implementation of TEACH CLEAN”.</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11</a:t>
            </a:fld>
            <a:endParaRPr lang="en-US"/>
          </a:p>
        </p:txBody>
      </p:sp>
    </p:spTree>
    <p:extLst>
      <p:ext uri="{BB962C8B-B14F-4D97-AF65-F5344CB8AC3E}">
        <p14:creationId xmlns:p14="http://schemas.microsoft.com/office/powerpoint/2010/main" val="1823210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To see suggested cleaning schedules for patient care areas based on risk level, as well as how to calculate your own risk level – have participants download the CDC/ICAN Best Practices</a:t>
            </a:r>
          </a:p>
          <a:p>
            <a:endParaRPr lang="en-US" b="1"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dirty="0"/>
              <a:t>CDC and ICAN (2019) Best Practices for Environmental Cleaning in Healthcare Facilities in Resource-Limited Settings. Atlanta, GA: US Department of Health and Human Services, CDC; 2019. Available at: </a:t>
            </a:r>
            <a:r>
              <a:rPr lang="en-US" sz="1200" dirty="0">
                <a:hlinkClick r:id="rId3"/>
              </a:rPr>
              <a:t>Environmental Cleaning in Resource-Limited Settings | HAI | CDC</a:t>
            </a:r>
            <a:endParaRPr lang="en-US" sz="1200"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b="1" kern="1200" dirty="0">
                <a:solidFill>
                  <a:schemeClr val="tx1"/>
                </a:solidFill>
                <a:effectLst/>
                <a:latin typeface="+mn-lt"/>
                <a:ea typeface="+mn-ea"/>
                <a:cs typeface="+mn-cs"/>
              </a:rPr>
              <a:t>Refer to “Interactive session: Risk-assessment for determining environmental cleaning method and frequency”. </a:t>
            </a:r>
            <a:r>
              <a:rPr lang="en-US" sz="1200" b="0" kern="1200" dirty="0">
                <a:solidFill>
                  <a:schemeClr val="tx1"/>
                </a:solidFill>
                <a:effectLst/>
                <a:latin typeface="+mn-lt"/>
                <a:ea typeface="+mn-ea"/>
                <a:cs typeface="+mn-cs"/>
              </a:rPr>
              <a:t>This may be done now or at the end of the session.</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dirty="0"/>
          </a:p>
          <a:p>
            <a:endParaRPr lang="en-US" b="1"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12</a:t>
            </a:fld>
            <a:endParaRPr lang="en-US"/>
          </a:p>
        </p:txBody>
      </p:sp>
    </p:spTree>
    <p:extLst>
      <p:ext uri="{BB962C8B-B14F-4D97-AF65-F5344CB8AC3E}">
        <p14:creationId xmlns:p14="http://schemas.microsoft.com/office/powerpoint/2010/main" val="2119993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13</a:t>
            </a:fld>
            <a:endParaRPr lang="en-US"/>
          </a:p>
        </p:txBody>
      </p:sp>
    </p:spTree>
    <p:extLst>
      <p:ext uri="{BB962C8B-B14F-4D97-AF65-F5344CB8AC3E}">
        <p14:creationId xmlns:p14="http://schemas.microsoft.com/office/powerpoint/2010/main" val="183389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14</a:t>
            </a:fld>
            <a:endParaRPr lang="en-US"/>
          </a:p>
        </p:txBody>
      </p:sp>
    </p:spTree>
    <p:extLst>
      <p:ext uri="{BB962C8B-B14F-4D97-AF65-F5344CB8AC3E}">
        <p14:creationId xmlns:p14="http://schemas.microsoft.com/office/powerpoint/2010/main" val="1164866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Refer to handout: </a:t>
            </a:r>
            <a:r>
              <a:rPr lang="en-US" sz="1200" b="1" u="sng" kern="1200" dirty="0">
                <a:solidFill>
                  <a:schemeClr val="tx1"/>
                </a:solidFill>
                <a:effectLst/>
                <a:latin typeface="+mn-lt"/>
                <a:ea typeface="+mn-ea"/>
                <a:cs typeface="+mn-cs"/>
              </a:rPr>
              <a:t>Methods for assessing cleaning practice</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15</a:t>
            </a:fld>
            <a:endParaRPr lang="en-US"/>
          </a:p>
        </p:txBody>
      </p:sp>
    </p:spTree>
    <p:extLst>
      <p:ext uri="{BB962C8B-B14F-4D97-AF65-F5344CB8AC3E}">
        <p14:creationId xmlns:p14="http://schemas.microsoft.com/office/powerpoint/2010/main" val="15138681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16</a:t>
            </a:fld>
            <a:endParaRPr lang="en-US"/>
          </a:p>
        </p:txBody>
      </p:sp>
    </p:spTree>
    <p:extLst>
      <p:ext uri="{BB962C8B-B14F-4D97-AF65-F5344CB8AC3E}">
        <p14:creationId xmlns:p14="http://schemas.microsoft.com/office/powerpoint/2010/main" val="6556097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38CAEC-4554-485B-9189-C45C7447A40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20095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18</a:t>
            </a:fld>
            <a:endParaRPr lang="en-US"/>
          </a:p>
        </p:txBody>
      </p:sp>
    </p:spTree>
    <p:extLst>
      <p:ext uri="{BB962C8B-B14F-4D97-AF65-F5344CB8AC3E}">
        <p14:creationId xmlns:p14="http://schemas.microsoft.com/office/powerpoint/2010/main" val="1451015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19</a:t>
            </a:fld>
            <a:endParaRPr lang="en-US"/>
          </a:p>
        </p:txBody>
      </p:sp>
    </p:spTree>
    <p:extLst>
      <p:ext uri="{BB962C8B-B14F-4D97-AF65-F5344CB8AC3E}">
        <p14:creationId xmlns:p14="http://schemas.microsoft.com/office/powerpoint/2010/main" val="2193607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Participants are encouraged to complete some self-learning using </a:t>
            </a:r>
            <a:r>
              <a:rPr lang="en-US"/>
              <a:t>available resources. </a:t>
            </a: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2</a:t>
            </a:fld>
            <a:endParaRPr lang="en-US"/>
          </a:p>
        </p:txBody>
      </p:sp>
    </p:spTree>
    <p:extLst>
      <p:ext uri="{BB962C8B-B14F-4D97-AF65-F5344CB8AC3E}">
        <p14:creationId xmlns:p14="http://schemas.microsoft.com/office/powerpoint/2010/main" val="1375094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Mid-level disinfection may be required for specific hospital outbreaks of environmentally hardy pathogens (for example </a:t>
            </a:r>
            <a:r>
              <a:rPr lang="en-US" b="1" i="1" dirty="0"/>
              <a:t>Candida </a:t>
            </a:r>
            <a:r>
              <a:rPr lang="en-US" b="1" i="1" dirty="0" err="1"/>
              <a:t>auris</a:t>
            </a:r>
            <a:r>
              <a:rPr lang="en-US" b="1" dirty="0"/>
              <a:t>, norovirus). </a:t>
            </a:r>
          </a:p>
          <a:p>
            <a:r>
              <a:rPr lang="en-US" b="1" dirty="0"/>
              <a:t>Mid-level disinfection is also recommended for disinfecting after cleaning of blood or body fluid spills</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20</a:t>
            </a:fld>
            <a:endParaRPr lang="en-US"/>
          </a:p>
        </p:txBody>
      </p:sp>
    </p:spTree>
    <p:extLst>
      <p:ext uri="{BB962C8B-B14F-4D97-AF65-F5344CB8AC3E}">
        <p14:creationId xmlns:p14="http://schemas.microsoft.com/office/powerpoint/2010/main" val="2975533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t>Refer to handout: “</a:t>
            </a:r>
            <a:r>
              <a:rPr lang="en-US" b="1" u="sng" dirty="0"/>
              <a:t>Disinfectants</a:t>
            </a:r>
            <a:r>
              <a:rPr lang="en-US" b="1" dirty="0"/>
              <a:t>”</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21</a:t>
            </a:fld>
            <a:endParaRPr lang="en-US"/>
          </a:p>
        </p:txBody>
      </p:sp>
    </p:spTree>
    <p:extLst>
      <p:ext uri="{BB962C8B-B14F-4D97-AF65-F5344CB8AC3E}">
        <p14:creationId xmlns:p14="http://schemas.microsoft.com/office/powerpoint/2010/main" val="33052647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more information on cleaning service areas, refer to the supplementary slides. </a:t>
            </a:r>
          </a:p>
        </p:txBody>
      </p:sp>
      <p:sp>
        <p:nvSpPr>
          <p:cNvPr id="4" name="Slide Number Placeholder 3"/>
          <p:cNvSpPr>
            <a:spLocks noGrp="1"/>
          </p:cNvSpPr>
          <p:nvPr>
            <p:ph type="sldNum" sz="quarter" idx="10"/>
          </p:nvPr>
        </p:nvSpPr>
        <p:spPr/>
        <p:txBody>
          <a:bodyPr/>
          <a:lstStyle/>
          <a:p>
            <a:pPr>
              <a:defRPr/>
            </a:pPr>
            <a:fld id="{EB38CAEC-4554-485B-9189-C45C7447A404}" type="slidenum">
              <a:rPr lang="en-US" smtClean="0"/>
              <a:pPr>
                <a:defRPr/>
              </a:pPr>
              <a:t>24</a:t>
            </a:fld>
            <a:endParaRPr lang="en-US"/>
          </a:p>
        </p:txBody>
      </p:sp>
    </p:spTree>
    <p:extLst>
      <p:ext uri="{BB962C8B-B14F-4D97-AF65-F5344CB8AC3E}">
        <p14:creationId xmlns:p14="http://schemas.microsoft.com/office/powerpoint/2010/main" val="13377799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25</a:t>
            </a:fld>
            <a:endParaRPr lang="en-US"/>
          </a:p>
        </p:txBody>
      </p:sp>
    </p:spTree>
    <p:extLst>
      <p:ext uri="{BB962C8B-B14F-4D97-AF65-F5344CB8AC3E}">
        <p14:creationId xmlns:p14="http://schemas.microsoft.com/office/powerpoint/2010/main" val="20910392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Replicate the table </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27</a:t>
            </a:fld>
            <a:endParaRPr lang="en-US"/>
          </a:p>
        </p:txBody>
      </p:sp>
    </p:spTree>
    <p:extLst>
      <p:ext uri="{BB962C8B-B14F-4D97-AF65-F5344CB8AC3E}">
        <p14:creationId xmlns:p14="http://schemas.microsoft.com/office/powerpoint/2010/main" val="34081990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included here for presenters to see the answers. </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28</a:t>
            </a:fld>
            <a:endParaRPr lang="en-US"/>
          </a:p>
        </p:txBody>
      </p:sp>
    </p:spTree>
    <p:extLst>
      <p:ext uri="{BB962C8B-B14F-4D97-AF65-F5344CB8AC3E}">
        <p14:creationId xmlns:p14="http://schemas.microsoft.com/office/powerpoint/2010/main" val="16109731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 to the module of Gender and Social Inclusion for further discussion of cleaning staff, including how to include them in facility discussions and decision making. </a:t>
            </a:r>
          </a:p>
          <a:p>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b="1" i="0" kern="1200" dirty="0">
                <a:solidFill>
                  <a:schemeClr val="tx1"/>
                </a:solidFill>
                <a:effectLst/>
                <a:latin typeface="+mn-lt"/>
                <a:ea typeface="+mn-ea"/>
                <a:cs typeface="+mn-cs"/>
              </a:rPr>
              <a:t>The TEACH CLEAN training package </a:t>
            </a:r>
            <a:r>
              <a:rPr lang="en-US" sz="1200" b="0" i="0" kern="1200" dirty="0">
                <a:solidFill>
                  <a:schemeClr val="tx1"/>
                </a:solidFill>
                <a:effectLst/>
                <a:latin typeface="+mn-lt"/>
                <a:ea typeface="+mn-ea"/>
                <a:cs typeface="+mn-cs"/>
              </a:rPr>
              <a:t>helps address a lack of formal training for those who clean and promotes IPC and WASH standards for a safer environment. It underpins quality health for all.</a:t>
            </a:r>
          </a:p>
          <a:p>
            <a:r>
              <a:rPr lang="en-US" dirty="0"/>
              <a:t>See more information at: https://www.lshtm.ac.uk/research/centres/march-centre/soapbox-collaborative/teach-clean </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29</a:t>
            </a:fld>
            <a:endParaRPr lang="en-US"/>
          </a:p>
        </p:txBody>
      </p:sp>
    </p:spTree>
    <p:extLst>
      <p:ext uri="{BB962C8B-B14F-4D97-AF65-F5344CB8AC3E}">
        <p14:creationId xmlns:p14="http://schemas.microsoft.com/office/powerpoint/2010/main" val="4916547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82054C-5FFB-4925-88B8-34BFE44764D6}" type="slidenum">
              <a:rPr lang="en-US" smtClean="0"/>
              <a:pPr/>
              <a:t>30</a:t>
            </a:fld>
            <a:endParaRPr lang="en-US" dirty="0"/>
          </a:p>
        </p:txBody>
      </p:sp>
    </p:spTree>
    <p:extLst>
      <p:ext uri="{BB962C8B-B14F-4D97-AF65-F5344CB8AC3E}">
        <p14:creationId xmlns:p14="http://schemas.microsoft.com/office/powerpoint/2010/main" val="34091886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31</a:t>
            </a:fld>
            <a:endParaRPr lang="en-US"/>
          </a:p>
        </p:txBody>
      </p:sp>
    </p:spTree>
    <p:extLst>
      <p:ext uri="{BB962C8B-B14F-4D97-AF65-F5344CB8AC3E}">
        <p14:creationId xmlns:p14="http://schemas.microsoft.com/office/powerpoint/2010/main" val="17192327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See this table within the new guidance document to be published here - </a:t>
            </a:r>
            <a:r>
              <a:rPr lang="en-US" sz="1200" dirty="0"/>
              <a:t>https://www.who.int/emergencies/diseases/novel-coronavirus-2019/technical-guidance/infection-prevention-and-control </a:t>
            </a:r>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34</a:t>
            </a:fld>
            <a:endParaRPr lang="en-US"/>
          </a:p>
        </p:txBody>
      </p:sp>
    </p:spTree>
    <p:extLst>
      <p:ext uri="{BB962C8B-B14F-4D97-AF65-F5344CB8AC3E}">
        <p14:creationId xmlns:p14="http://schemas.microsoft.com/office/powerpoint/2010/main" val="3219076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1" dirty="0"/>
          </a:p>
        </p:txBody>
      </p:sp>
      <p:sp>
        <p:nvSpPr>
          <p:cNvPr id="4" name="Slide Number Placeholder 3"/>
          <p:cNvSpPr>
            <a:spLocks noGrp="1"/>
          </p:cNvSpPr>
          <p:nvPr>
            <p:ph type="sldNum" sz="quarter" idx="10"/>
          </p:nvPr>
        </p:nvSpPr>
        <p:spPr/>
        <p:txBody>
          <a:bodyPr/>
          <a:lstStyle/>
          <a:p>
            <a:fld id="{7B2A4416-3F58-43D6-8B1B-02F46134F598}" type="slidenum">
              <a:rPr lang="en-US" smtClean="0"/>
              <a:t>3</a:t>
            </a:fld>
            <a:endParaRPr lang="en-US"/>
          </a:p>
        </p:txBody>
      </p:sp>
    </p:spTree>
    <p:extLst>
      <p:ext uri="{BB962C8B-B14F-4D97-AF65-F5344CB8AC3E}">
        <p14:creationId xmlns:p14="http://schemas.microsoft.com/office/powerpoint/2010/main" val="13972543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This content within the new guidance document to be published here - </a:t>
            </a:r>
            <a:r>
              <a:rPr lang="en-US" sz="1200" dirty="0"/>
              <a:t>https://www.who.int/emergencies/diseases/novel-coronavirus-2019/technical-guidance/infection-prevention-and-control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35</a:t>
            </a:fld>
            <a:endParaRPr lang="en-US"/>
          </a:p>
        </p:txBody>
      </p:sp>
    </p:spTree>
    <p:extLst>
      <p:ext uri="{BB962C8B-B14F-4D97-AF65-F5344CB8AC3E}">
        <p14:creationId xmlns:p14="http://schemas.microsoft.com/office/powerpoint/2010/main" val="19785987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bullets provide practical examples of how to apply this technique</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37</a:t>
            </a:fld>
            <a:endParaRPr lang="en-US"/>
          </a:p>
        </p:txBody>
      </p:sp>
    </p:spTree>
    <p:extLst>
      <p:ext uri="{BB962C8B-B14F-4D97-AF65-F5344CB8AC3E}">
        <p14:creationId xmlns:p14="http://schemas.microsoft.com/office/powerpoint/2010/main" val="14146958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The bullets provide practical examples of how to apply this technique</a:t>
            </a:r>
          </a:p>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38</a:t>
            </a:fld>
            <a:endParaRPr lang="en-US"/>
          </a:p>
        </p:txBody>
      </p:sp>
    </p:spTree>
    <p:extLst>
      <p:ext uri="{BB962C8B-B14F-4D97-AF65-F5344CB8AC3E}">
        <p14:creationId xmlns:p14="http://schemas.microsoft.com/office/powerpoint/2010/main" val="36804146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39</a:t>
            </a:fld>
            <a:endParaRPr lang="en-US"/>
          </a:p>
        </p:txBody>
      </p:sp>
    </p:spTree>
    <p:extLst>
      <p:ext uri="{BB962C8B-B14F-4D97-AF65-F5344CB8AC3E}">
        <p14:creationId xmlns:p14="http://schemas.microsoft.com/office/powerpoint/2010/main" val="2465150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40</a:t>
            </a:fld>
            <a:endParaRPr lang="en-US"/>
          </a:p>
        </p:txBody>
      </p:sp>
    </p:spTree>
    <p:extLst>
      <p:ext uri="{BB962C8B-B14F-4D97-AF65-F5344CB8AC3E}">
        <p14:creationId xmlns:p14="http://schemas.microsoft.com/office/powerpoint/2010/main" val="36849436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41</a:t>
            </a:fld>
            <a:endParaRPr lang="en-US"/>
          </a:p>
        </p:txBody>
      </p:sp>
    </p:spTree>
    <p:extLst>
      <p:ext uri="{BB962C8B-B14F-4D97-AF65-F5344CB8AC3E}">
        <p14:creationId xmlns:p14="http://schemas.microsoft.com/office/powerpoint/2010/main" val="34531056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38CAEC-4554-485B-9189-C45C7447A40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8192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4</a:t>
            </a:fld>
            <a:endParaRPr lang="en-US"/>
          </a:p>
        </p:txBody>
      </p:sp>
    </p:spTree>
    <p:extLst>
      <p:ext uri="{BB962C8B-B14F-4D97-AF65-F5344CB8AC3E}">
        <p14:creationId xmlns:p14="http://schemas.microsoft.com/office/powerpoint/2010/main" val="1231276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5</a:t>
            </a:fld>
            <a:endParaRPr lang="en-US"/>
          </a:p>
        </p:txBody>
      </p:sp>
    </p:spTree>
    <p:extLst>
      <p:ext uri="{BB962C8B-B14F-4D97-AF65-F5344CB8AC3E}">
        <p14:creationId xmlns:p14="http://schemas.microsoft.com/office/powerpoint/2010/main" val="37710089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1" dirty="0">
                <a:highlight>
                  <a:srgbClr val="FFFF00"/>
                </a:highlight>
              </a:rPr>
              <a:t>Source or reservoir: any place where pathogens can live and/or multiply </a:t>
            </a:r>
          </a:p>
          <a:p>
            <a:r>
              <a:rPr lang="en-US" dirty="0">
                <a:highlight>
                  <a:srgbClr val="FFFF00"/>
                </a:highlight>
              </a:rPr>
              <a:t>These can be: </a:t>
            </a:r>
          </a:p>
          <a:p>
            <a:pPr lvl="1"/>
            <a:r>
              <a:rPr lang="en-US" sz="1600" dirty="0">
                <a:highlight>
                  <a:srgbClr val="FFFF00"/>
                </a:highlight>
              </a:rPr>
              <a:t>People (e.g., patients, staff)   </a:t>
            </a:r>
          </a:p>
          <a:p>
            <a:pPr lvl="1"/>
            <a:r>
              <a:rPr lang="en-US" sz="1600" dirty="0">
                <a:highlight>
                  <a:srgbClr val="FFFF00"/>
                </a:highlight>
              </a:rPr>
              <a:t>Environment (e.g., surfaces) (try to get participants to mention environmental surfaces)</a:t>
            </a:r>
          </a:p>
          <a:p>
            <a:pPr lvl="1"/>
            <a:r>
              <a:rPr lang="en-US" sz="1600" dirty="0">
                <a:highlight>
                  <a:srgbClr val="FFFF00"/>
                </a:highlight>
              </a:rPr>
              <a:t>Equipment (e.g., medical devices) (try to get participants to mention surfaces of medical </a:t>
            </a:r>
            <a:r>
              <a:rPr lang="en-US" sz="1600" dirty="0" err="1">
                <a:highlight>
                  <a:srgbClr val="FFFF00"/>
                </a:highlight>
              </a:rPr>
              <a:t>equipmenT</a:t>
            </a:r>
            <a:r>
              <a:rPr lang="en-US" sz="1600" dirty="0">
                <a:highlight>
                  <a:srgbClr val="FFFF00"/>
                </a:highlight>
              </a:rPr>
              <a:t>)</a:t>
            </a:r>
          </a:p>
          <a:p>
            <a:pPr lvl="0"/>
            <a:r>
              <a:rPr lang="en-US" sz="1600" b="1" dirty="0">
                <a:highlight>
                  <a:srgbClr val="FFFF00"/>
                </a:highlight>
              </a:rPr>
              <a:t>How are pathogens spread from the source or reservoir to a new susceptible host?</a:t>
            </a:r>
          </a:p>
          <a:p>
            <a:pPr lvl="0"/>
            <a:r>
              <a:rPr lang="en-US" sz="1600" b="0" dirty="0">
                <a:highlight>
                  <a:srgbClr val="FFFF00"/>
                </a:highlight>
              </a:rPr>
              <a:t>If the environment surfaces or medical equipment are contaminated, then:</a:t>
            </a:r>
          </a:p>
          <a:p>
            <a:pPr marL="342900" lvl="0" indent="-342900">
              <a:buAutoNum type="arabicParenR"/>
            </a:pPr>
            <a:r>
              <a:rPr lang="en-US" sz="1600" b="0" dirty="0">
                <a:highlight>
                  <a:srgbClr val="FFFF00"/>
                </a:highlight>
              </a:rPr>
              <a:t>a susceptible person can touch the surfaces or the equipment, and get the pathogens on their body (and then they might subsequently cause an infection). </a:t>
            </a:r>
          </a:p>
          <a:p>
            <a:pPr marL="342900" lvl="0" indent="-342900">
              <a:buAutoNum type="arabicParenR"/>
            </a:pPr>
            <a:r>
              <a:rPr lang="en-US" sz="1600" b="0" dirty="0">
                <a:highlight>
                  <a:srgbClr val="FFFF00"/>
                </a:highlight>
              </a:rPr>
              <a:t>a healthcare staff can also touch the surfaces or the equipment, and get the pathogens on their hands and then transfer them to a susceptible person (who then might subsequently get an infection)</a:t>
            </a:r>
            <a:endParaRPr lang="en-US" sz="1600" b="0" baseline="0" dirty="0">
              <a:highlight>
                <a:srgbClr val="FFFF00"/>
              </a:highlight>
            </a:endParaRPr>
          </a:p>
          <a:p>
            <a:endParaRPr lang="en-US" sz="1600" baseline="0" dirty="0">
              <a:highlight>
                <a:srgbClr val="FFFF00"/>
              </a:highlight>
            </a:endParaRPr>
          </a:p>
          <a:p>
            <a:pPr lvl="0"/>
            <a:r>
              <a:rPr lang="en-US" sz="1600" b="1" dirty="0">
                <a:highlight>
                  <a:srgbClr val="FFFF00"/>
                </a:highlight>
              </a:rPr>
              <a:t>What is required to break the spread of contact transmission? </a:t>
            </a:r>
          </a:p>
          <a:p>
            <a:pPr lvl="0"/>
            <a:r>
              <a:rPr lang="en-US" sz="1600" b="0" dirty="0">
                <a:highlight>
                  <a:srgbClr val="FFFF00"/>
                </a:highlight>
              </a:rPr>
              <a:t>Hand hygiene</a:t>
            </a:r>
          </a:p>
          <a:p>
            <a:pPr lvl="0"/>
            <a:r>
              <a:rPr lang="en-US" sz="1600" b="0" dirty="0">
                <a:highlight>
                  <a:srgbClr val="FFFF00"/>
                </a:highlight>
              </a:rPr>
              <a:t>Environmental cleaning </a:t>
            </a:r>
          </a:p>
          <a:p>
            <a:pPr lvl="0"/>
            <a:endParaRPr lang="en-US" sz="1600" b="1" dirty="0">
              <a:highlight>
                <a:srgbClr val="FFFF00"/>
              </a:highlight>
            </a:endParaRPr>
          </a:p>
          <a:p>
            <a:pPr lvl="0"/>
            <a:r>
              <a:rPr lang="en-US" sz="1600" dirty="0">
                <a:highlight>
                  <a:srgbClr val="FFFF00"/>
                </a:highlight>
              </a:rPr>
              <a:t>		</a:t>
            </a:r>
          </a:p>
          <a:p>
            <a:endParaRPr lang="en-US" dirty="0">
              <a:solidFill>
                <a:srgbClr val="FF0000"/>
              </a:solidFill>
              <a:highlight>
                <a:srgbClr val="FFFF00"/>
              </a:highlight>
            </a:endParaRP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6</a:t>
            </a:fld>
            <a:endParaRPr lang="en-US"/>
          </a:p>
        </p:txBody>
      </p:sp>
    </p:spTree>
    <p:extLst>
      <p:ext uri="{BB962C8B-B14F-4D97-AF65-F5344CB8AC3E}">
        <p14:creationId xmlns:p14="http://schemas.microsoft.com/office/powerpoint/2010/main" val="3095970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Walk participants through this chain of transmission from left to right: </a:t>
            </a:r>
          </a:p>
          <a:p>
            <a:r>
              <a:rPr lang="en-US" dirty="0"/>
              <a:t>A </a:t>
            </a:r>
            <a:r>
              <a:rPr lang="en-US" b="1" dirty="0"/>
              <a:t>colonized or infected patient </a:t>
            </a:r>
            <a:r>
              <a:rPr lang="en-US" dirty="0"/>
              <a:t>can contaminate environmental surfaces and noncritical equipment. </a:t>
            </a:r>
          </a:p>
          <a:p>
            <a:r>
              <a:rPr lang="en-US" dirty="0"/>
              <a:t>Microorganisms from these </a:t>
            </a:r>
            <a:r>
              <a:rPr lang="en-US" b="1" dirty="0"/>
              <a:t>contaminated environmental surfaces and noncritical equipment </a:t>
            </a:r>
            <a:r>
              <a:rPr lang="en-US" dirty="0"/>
              <a:t>can be transferred to a susceptible patient in two ways:</a:t>
            </a:r>
          </a:p>
          <a:p>
            <a:r>
              <a:rPr lang="en-US" dirty="0"/>
              <a:t> 1) If the </a:t>
            </a:r>
            <a:r>
              <a:rPr lang="en-US" b="1" dirty="0"/>
              <a:t>susceptible patient </a:t>
            </a:r>
            <a:r>
              <a:rPr lang="en-US" dirty="0"/>
              <a:t>makes contact with the contaminated surfaces </a:t>
            </a:r>
            <a:r>
              <a:rPr lang="en-US" u="sng" dirty="0"/>
              <a:t>directly</a:t>
            </a:r>
            <a:r>
              <a:rPr lang="en-US" dirty="0"/>
              <a:t> (e.g., touches them).</a:t>
            </a:r>
          </a:p>
          <a:p>
            <a:r>
              <a:rPr lang="en-US" dirty="0"/>
              <a:t> 2) If a healthcare personnel, caretaker, or visitor makes contact with the contaminated surfaces and </a:t>
            </a:r>
            <a:r>
              <a:rPr lang="en-US" u="sng" dirty="0"/>
              <a:t>then transfers </a:t>
            </a:r>
            <a:r>
              <a:rPr lang="en-US" dirty="0"/>
              <a:t>the microorganisms to the </a:t>
            </a:r>
            <a:r>
              <a:rPr lang="en-US" b="1" dirty="0"/>
              <a:t>susceptible patient</a:t>
            </a:r>
            <a:r>
              <a:rPr lang="en-US" dirty="0"/>
              <a:t>.</a:t>
            </a:r>
          </a:p>
          <a:p>
            <a:r>
              <a:rPr lang="en-US" dirty="0"/>
              <a:t> A) Contaminated hands or gloves of healthcare personnel, caretakers and visitors can also contaminate environmental surfaces in this way. </a:t>
            </a:r>
          </a:p>
          <a:p>
            <a:endParaRPr lang="en-US" dirty="0"/>
          </a:p>
          <a:p>
            <a:r>
              <a:rPr lang="en-US" dirty="0"/>
              <a:t>Proper hand hygiene and environmental cleaning can prevent transfer of microorganisms to healthcare personnel, caretakers, and visitors and to susceptible patients. </a:t>
            </a:r>
            <a:r>
              <a:rPr lang="en-US" b="1" dirty="0"/>
              <a:t>Hand hygiene and environmental cleaning are very related and complementary interventions </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7</a:t>
            </a:fld>
            <a:endParaRPr lang="en-US"/>
          </a:p>
        </p:txBody>
      </p:sp>
    </p:spTree>
    <p:extLst>
      <p:ext uri="{BB962C8B-B14F-4D97-AF65-F5344CB8AC3E}">
        <p14:creationId xmlns:p14="http://schemas.microsoft.com/office/powerpoint/2010/main" val="24234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 slides (8-26) provide further details for each of these elements.  </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8</a:t>
            </a:fld>
            <a:endParaRPr lang="en-US"/>
          </a:p>
        </p:txBody>
      </p:sp>
    </p:spTree>
    <p:extLst>
      <p:ext uri="{BB962C8B-B14F-4D97-AF65-F5344CB8AC3E}">
        <p14:creationId xmlns:p14="http://schemas.microsoft.com/office/powerpoint/2010/main" val="1275535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Cleaning program manager</a:t>
            </a:r>
          </a:p>
          <a:p>
            <a:r>
              <a:rPr lang="en-US" dirty="0"/>
              <a:t>IPC or hygiene committee</a:t>
            </a:r>
          </a:p>
          <a:p>
            <a:r>
              <a:rPr lang="en-US" dirty="0"/>
              <a:t>Ward in-charge from each department</a:t>
            </a:r>
          </a:p>
          <a:p>
            <a:r>
              <a:rPr lang="en-US" dirty="0"/>
              <a:t>Contracting company rep (if applicable)</a:t>
            </a:r>
          </a:p>
          <a:p>
            <a:endParaRPr lang="en-US" dirty="0"/>
          </a:p>
          <a:p>
            <a:r>
              <a:rPr lang="en-US" dirty="0"/>
              <a:t>All of these should meet monthly if possible!</a:t>
            </a:r>
          </a:p>
        </p:txBody>
      </p:sp>
      <p:sp>
        <p:nvSpPr>
          <p:cNvPr id="4" name="Slide Number Placeholder 3"/>
          <p:cNvSpPr>
            <a:spLocks noGrp="1"/>
          </p:cNvSpPr>
          <p:nvPr>
            <p:ph type="sldNum" sz="quarter" idx="5"/>
          </p:nvPr>
        </p:nvSpPr>
        <p:spPr/>
        <p:txBody>
          <a:bodyPr/>
          <a:lstStyle/>
          <a:p>
            <a:pPr>
              <a:defRPr/>
            </a:pPr>
            <a:fld id="{EB38CAEC-4554-485B-9189-C45C7447A404}" type="slidenum">
              <a:rPr lang="en-US" smtClean="0"/>
              <a:pPr>
                <a:defRPr/>
              </a:pPr>
              <a:t>9</a:t>
            </a:fld>
            <a:endParaRPr lang="en-US"/>
          </a:p>
        </p:txBody>
      </p:sp>
    </p:spTree>
    <p:extLst>
      <p:ext uri="{BB962C8B-B14F-4D97-AF65-F5344CB8AC3E}">
        <p14:creationId xmlns:p14="http://schemas.microsoft.com/office/powerpoint/2010/main" val="778885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9144000" cy="5143500"/>
          </a:xfrm>
          <a:solidFill>
            <a:schemeClr val="bg1"/>
          </a:solidFill>
        </p:spPr>
        <p:txBody>
          <a:bodyPr bIns="1387620" anchor="ctr">
            <a:normAutofit/>
          </a:bodyP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363888"/>
            <a:ext cx="5508000" cy="839369"/>
          </a:xfrm>
          <a:noFill/>
        </p:spPr>
        <p:txBody>
          <a:bodyPr lIns="408103" tIns="81619" rIns="510159" bIns="204050" anchor="t" anchorCtr="0">
            <a:noAutofit/>
          </a:bodyPr>
          <a:lstStyle>
            <a:lvl1pPr algn="l">
              <a:lnSpc>
                <a:spcPct val="85000"/>
              </a:lnSpc>
              <a:defRPr sz="3265">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360000" y="4880254"/>
            <a:ext cx="4478700" cy="185738"/>
          </a:xfrm>
        </p:spPr>
        <p:txBody>
          <a:bodyPr lIns="0"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37" y="3361503"/>
            <a:ext cx="9143999" cy="1242000"/>
          </a:xfrm>
          <a:solidFill>
            <a:schemeClr val="tx2"/>
          </a:solidFill>
        </p:spPr>
        <p:txBody>
          <a:bodyPr lIns="408103" tIns="408103" rIns="408103" bIns="938685" anchor="b">
            <a:noAutofit/>
          </a:bodyPr>
          <a:lstStyle>
            <a:lvl1pPr marL="0" indent="0" algn="l">
              <a:lnSpc>
                <a:spcPct val="90000"/>
              </a:lnSpc>
              <a:buNone/>
              <a:defRPr sz="1837" b="1">
                <a:solidFill>
                  <a:schemeClr val="bg1"/>
                </a:solidFill>
                <a:latin typeface="+mj-lt"/>
                <a:cs typeface="Arial" panose="020B0604020202020204" pitchFamily="34" charset="0"/>
              </a:defRPr>
            </a:lvl1pPr>
            <a:lvl2pPr marL="352561" indent="0" algn="ctr">
              <a:buNone/>
              <a:defRPr sz="1564"/>
            </a:lvl2pPr>
            <a:lvl3pPr marL="705116" indent="0" algn="ctr">
              <a:buNone/>
              <a:defRPr sz="1428"/>
            </a:lvl3pPr>
            <a:lvl4pPr marL="1057677" indent="0" algn="ctr">
              <a:buNone/>
              <a:defRPr sz="1224"/>
            </a:lvl4pPr>
            <a:lvl5pPr marL="1410238" indent="0" algn="ctr">
              <a:buNone/>
              <a:defRPr sz="1224"/>
            </a:lvl5pPr>
            <a:lvl6pPr marL="1762795" indent="0" algn="ctr">
              <a:buNone/>
              <a:defRPr sz="1224"/>
            </a:lvl6pPr>
            <a:lvl7pPr marL="2115352" indent="0" algn="ctr">
              <a:buNone/>
              <a:defRPr sz="1224"/>
            </a:lvl7pPr>
            <a:lvl8pPr marL="2467916" indent="0" algn="ctr">
              <a:buNone/>
              <a:defRPr sz="1224"/>
            </a:lvl8pPr>
            <a:lvl9pPr marL="2820472" indent="0" algn="ctr">
              <a:buNone/>
              <a:defRPr sz="122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359999" y="4080642"/>
            <a:ext cx="8408379" cy="216000"/>
          </a:xfrm>
          <a:noFill/>
        </p:spPr>
        <p:txBody>
          <a:bodyPr lIns="0" rIns="102024">
            <a:noAutofit/>
          </a:bodyPr>
          <a:lstStyle>
            <a:lvl1pPr algn="l">
              <a:defRPr sz="122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5595511" y="363891"/>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831057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fld id="{3C8783AD-39BB-4344-A133-72D1D9DB84A8}" type="datetime1">
              <a:rPr lang="en-GB" smtClean="0">
                <a:solidFill>
                  <a:prstClr val="black"/>
                </a:solidFill>
              </a:rPr>
              <a:pPr/>
              <a:t>09/11/2020</a:t>
            </a:fld>
            <a:endParaRPr lang="en-GB">
              <a:solidFill>
                <a:prstClr val="black"/>
              </a:solidFill>
            </a:endParaRPr>
          </a:p>
        </p:txBody>
      </p:sp>
      <p:sp>
        <p:nvSpPr>
          <p:cNvPr id="19" name="Footer Placeholder 18"/>
          <p:cNvSpPr>
            <a:spLocks noGrp="1"/>
          </p:cNvSpPr>
          <p:nvPr>
            <p:ph type="ftr" sz="quarter" idx="15"/>
          </p:nvPr>
        </p:nvSpPr>
        <p:spPr>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360000" y="4720242"/>
            <a:ext cx="8419774" cy="156434"/>
          </a:xfrm>
          <a:noFill/>
        </p:spPr>
        <p:txBody>
          <a:bodyPr anchor="t">
            <a:normAutofit/>
          </a:bodyPr>
          <a:lstStyle>
            <a:lvl1pPr>
              <a:defRPr sz="61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359999" y="1350003"/>
            <a:ext cx="8419774" cy="3177900"/>
          </a:xfrm>
          <a:noFill/>
        </p:spPr>
        <p:txBody>
          <a:bodyPr lIns="0" tIns="0" rIns="0" bIns="0"/>
          <a:lstStyle>
            <a:lvl1pPr>
              <a:lnSpc>
                <a:spcPct val="110000"/>
              </a:lnSpc>
              <a:defRPr sz="1088" b="1">
                <a:solidFill>
                  <a:schemeClr val="tx1"/>
                </a:solidFill>
                <a:latin typeface="+mn-lt"/>
              </a:defRPr>
            </a:lvl1pPr>
            <a:lvl2pPr>
              <a:lnSpc>
                <a:spcPct val="110000"/>
              </a:lnSpc>
              <a:defRPr sz="1088">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3824112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4"/>
            <a:ext cx="9144000" cy="5143499"/>
          </a:xfrm>
          <a:solidFill>
            <a:schemeClr val="bg1"/>
          </a:solidFill>
        </p:spPr>
        <p:txBody>
          <a:bodyPr wrap="square" tIns="2244681" bIns="0" anchor="ct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 then arrange object (send to back)</a:t>
            </a:r>
          </a:p>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37" y="1350000"/>
            <a:ext cx="3209925" cy="1237085"/>
          </a:xfrm>
          <a:solidFill>
            <a:schemeClr val="tx2">
              <a:alpha val="90000"/>
            </a:schemeClr>
          </a:solidFill>
        </p:spPr>
        <p:txBody>
          <a:bodyPr lIns="408103" tIns="204050" rIns="408103" bIns="204050">
            <a:noAutofit/>
          </a:bodyPr>
          <a:lstStyle>
            <a:lvl1pPr>
              <a:defRPr sz="2177" b="1">
                <a:solidFill>
                  <a:schemeClr val="bg1"/>
                </a:solidFill>
                <a:latin typeface="+mj-lt"/>
              </a:defRPr>
            </a:lvl1pPr>
            <a:lvl2pPr marL="417440" indent="-211780">
              <a:buClr>
                <a:schemeClr val="bg1"/>
              </a:buClr>
              <a:defRPr sz="217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fld id="{95D2BDAD-C3B1-4D4D-BCAB-0920DD58C7A3}" type="datetime1">
              <a:rPr lang="en-GB" smtClean="0">
                <a:solidFill>
                  <a:prstClr val="black"/>
                </a:solidFill>
              </a:rPr>
              <a:pPr/>
              <a:t>09/11/2020</a:t>
            </a:fld>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Tree>
    <p:extLst>
      <p:ext uri="{BB962C8B-B14F-4D97-AF65-F5344CB8AC3E}">
        <p14:creationId xmlns:p14="http://schemas.microsoft.com/office/powerpoint/2010/main" val="2621219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fld id="{D8A80B80-3C39-4ABA-AE91-B32640717E7F}" type="datetime1">
              <a:rPr lang="en-GB" smtClean="0">
                <a:solidFill>
                  <a:prstClr val="black"/>
                </a:solidFill>
              </a:rPr>
              <a:pPr/>
              <a:t>09/11/2020</a:t>
            </a:fld>
            <a:endParaRPr lang="en-GB">
              <a:solidFill>
                <a:prstClr val="black"/>
              </a:solidFill>
            </a:endParaRPr>
          </a:p>
        </p:txBody>
      </p:sp>
      <p:sp>
        <p:nvSpPr>
          <p:cNvPr id="8" name="Footer Placeholder 7"/>
          <p:cNvSpPr>
            <a:spLocks noGrp="1"/>
          </p:cNvSpPr>
          <p:nvPr>
            <p:ph type="ftr" sz="quarter" idx="31"/>
          </p:nvPr>
        </p:nvSpPr>
        <p:spPr bwMode="gray"/>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360000" y="1350028"/>
            <a:ext cx="4775881" cy="1068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0519" tIns="35259" rIns="70519" bIns="35259" rtlCol="0" anchor="ctr"/>
          <a:lstStyle/>
          <a:p>
            <a:pPr algn="ctr" defTabSz="705116" rtl="0" fontAlgn="auto">
              <a:spcBef>
                <a:spcPts val="0"/>
              </a:spcBef>
              <a:spcAft>
                <a:spcPts val="0"/>
              </a:spcAft>
            </a:pPr>
            <a:endParaRPr lang="en-GB" sz="1428" b="0">
              <a:solidFill>
                <a:prstClr val="white"/>
              </a:solidFill>
            </a:endParaRPr>
          </a:p>
        </p:txBody>
      </p:sp>
      <p:sp>
        <p:nvSpPr>
          <p:cNvPr id="4" name="Text Placeholder 3"/>
          <p:cNvSpPr>
            <a:spLocks noGrp="1"/>
          </p:cNvSpPr>
          <p:nvPr>
            <p:ph type="body" sz="quarter" idx="33" hasCustomPrompt="1"/>
          </p:nvPr>
        </p:nvSpPr>
        <p:spPr>
          <a:xfrm>
            <a:off x="360035" y="160776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280578" y="1607762"/>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5574553" y="1607762"/>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360035" y="2158446"/>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280578" y="2158446"/>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5574553" y="2158446"/>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360035" y="2709129"/>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280578" y="2709129"/>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5574553" y="2709129"/>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360035" y="3259814"/>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280578" y="3259814"/>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5574553" y="3259814"/>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360035" y="3810497"/>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280578" y="3810497"/>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5574553" y="3810497"/>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360035" y="436118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280578" y="4361182"/>
            <a:ext cx="385530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5574553" y="4361182"/>
            <a:ext cx="3205222" cy="297000"/>
          </a:xfrm>
        </p:spPr>
        <p:txBody>
          <a:bodyPr tIns="163257"/>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308736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5190BE2B-9B92-42BE-801D-EAA8180D84A6}" type="datetime1">
              <a:rPr lang="en-GB" smtClean="0">
                <a:solidFill>
                  <a:prstClr val="black"/>
                </a:solidFill>
              </a:rPr>
              <a:pPr/>
              <a:t>09/11/2020</a:t>
            </a:fld>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98956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9144000" cy="5143500"/>
          </a:xfrm>
          <a:solidFill>
            <a:schemeClr val="bg1"/>
          </a:solidFill>
        </p:spPr>
        <p:txBody>
          <a:bodyPr bIns="2244681" anchor="ctr">
            <a:normAutofit/>
          </a:bodyP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360000" y="4880254"/>
            <a:ext cx="4478700" cy="185738"/>
          </a:xfrm>
        </p:spPr>
        <p:txBody>
          <a:bodyPr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37" y="3361503"/>
            <a:ext cx="9143999" cy="1242000"/>
          </a:xfrm>
          <a:solidFill>
            <a:schemeClr val="tx2">
              <a:alpha val="90000"/>
            </a:schemeClr>
          </a:solidFill>
        </p:spPr>
        <p:txBody>
          <a:bodyPr lIns="408103" tIns="244874" rIns="408103" bIns="244874" numCol="3" anchor="t">
            <a:noAutofit/>
          </a:bodyPr>
          <a:lstStyle>
            <a:lvl1pPr marL="0" indent="0" algn="l">
              <a:lnSpc>
                <a:spcPct val="90000"/>
              </a:lnSpc>
              <a:buNone/>
              <a:defRPr sz="1088" b="0">
                <a:solidFill>
                  <a:schemeClr val="bg1"/>
                </a:solidFill>
                <a:latin typeface="+mj-lt"/>
                <a:cs typeface="Arial" panose="020B0604020202020204" pitchFamily="34" charset="0"/>
              </a:defRPr>
            </a:lvl1pPr>
            <a:lvl2pPr marL="352561" indent="0" algn="ctr">
              <a:buNone/>
              <a:defRPr sz="1564"/>
            </a:lvl2pPr>
            <a:lvl3pPr marL="705116" indent="0" algn="ctr">
              <a:buNone/>
              <a:defRPr sz="1428"/>
            </a:lvl3pPr>
            <a:lvl4pPr marL="1057677" indent="0" algn="ctr">
              <a:buNone/>
              <a:defRPr sz="1224"/>
            </a:lvl4pPr>
            <a:lvl5pPr marL="1410238" indent="0" algn="ctr">
              <a:buNone/>
              <a:defRPr sz="1224"/>
            </a:lvl5pPr>
            <a:lvl6pPr marL="1762795" indent="0" algn="ctr">
              <a:buNone/>
              <a:defRPr sz="1224"/>
            </a:lvl6pPr>
            <a:lvl7pPr marL="2115352" indent="0" algn="ctr">
              <a:buNone/>
              <a:defRPr sz="1224"/>
            </a:lvl7pPr>
            <a:lvl8pPr marL="2467916" indent="0" algn="ctr">
              <a:buNone/>
              <a:defRPr sz="1224"/>
            </a:lvl8pPr>
            <a:lvl9pPr marL="2820472" indent="0" algn="ctr">
              <a:buNone/>
              <a:defRPr sz="122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5595511" y="366422"/>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363888"/>
            <a:ext cx="5508000" cy="839369"/>
          </a:xfrm>
          <a:noFill/>
        </p:spPr>
        <p:txBody>
          <a:bodyPr lIns="408103" tIns="81619" rIns="510159" bIns="204050" anchor="t" anchorCtr="0">
            <a:noAutofit/>
          </a:bodyPr>
          <a:lstStyle>
            <a:lvl1pPr algn="l">
              <a:lnSpc>
                <a:spcPct val="85000"/>
              </a:lnSpc>
              <a:defRPr sz="3265">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375612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57ACBCA2-2593-43B4-B0CD-DA25AB27BF2B}" type="datetime1">
              <a:rPr lang="en-GB" smtClean="0">
                <a:solidFill>
                  <a:prstClr val="black"/>
                </a:solidFill>
              </a:rPr>
              <a:pPr>
                <a:defRPr/>
              </a:pPr>
              <a:t>09/11/2020</a:t>
            </a:fld>
            <a:endParaRPr lang="en-GB">
              <a:solidFill>
                <a:prstClr val="black"/>
              </a:solidFill>
            </a:endParaRPr>
          </a:p>
        </p:txBody>
      </p:sp>
      <p:sp>
        <p:nvSpPr>
          <p:cNvPr id="5" name="Footer Placeholder 4"/>
          <p:cNvSpPr>
            <a:spLocks noGrp="1"/>
          </p:cNvSpPr>
          <p:nvPr>
            <p:ph type="ftr" sz="quarter" idx="11"/>
          </p:nvPr>
        </p:nvSpPr>
        <p:spPr/>
        <p:txBody>
          <a:bodyPr/>
          <a:lstStyle/>
          <a:p>
            <a:pPr>
              <a:defRPr/>
            </a:pPr>
            <a:endParaRPr lang="en-GB">
              <a:solidFill>
                <a:prstClr val="black"/>
              </a:solidFill>
            </a:endParaRPr>
          </a:p>
        </p:txBody>
      </p:sp>
      <p:sp>
        <p:nvSpPr>
          <p:cNvPr id="6" name="Slide Number Placeholder 5"/>
          <p:cNvSpPr>
            <a:spLocks noGrp="1"/>
          </p:cNvSpPr>
          <p:nvPr>
            <p:ph type="sldNum" sz="quarter" idx="12"/>
          </p:nvPr>
        </p:nvSpPr>
        <p:spPr/>
        <p:txBody>
          <a:bodyPr/>
          <a:lstStyle/>
          <a:p>
            <a:pPr>
              <a:defRPr/>
            </a:pPr>
            <a:fld id="{A73939FE-7BC6-42BD-B27E-1F76D60FE7C3}" type="slidenum">
              <a:rPr lang="en-GB" smtClean="0">
                <a:solidFill>
                  <a:prstClr val="black"/>
                </a:solidFill>
              </a:rPr>
              <a:pPr>
                <a:defRPr/>
              </a:pPr>
              <a:t>‹#›</a:t>
            </a:fld>
            <a:endParaRPr lang="en-GB">
              <a:solidFill>
                <a:prstClr val="black"/>
              </a:solidFill>
            </a:endParaRPr>
          </a:p>
        </p:txBody>
      </p:sp>
      <p:sp>
        <p:nvSpPr>
          <p:cNvPr id="8" name="Rectangle 7"/>
          <p:cNvSpPr/>
          <p:nvPr userDrawn="1"/>
        </p:nvSpPr>
        <p:spPr>
          <a:xfrm>
            <a:off x="0" y="1059656"/>
            <a:ext cx="91440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lIns="70519" tIns="35259" rIns="70519" bIns="35259" anchor="ctr"/>
          <a:lstStyle/>
          <a:p>
            <a:pPr algn="ctr" defTabSz="705116" rtl="0" fontAlgn="auto">
              <a:spcBef>
                <a:spcPts val="0"/>
              </a:spcBef>
              <a:spcAft>
                <a:spcPts val="0"/>
              </a:spcAft>
              <a:defRPr/>
            </a:pPr>
            <a:endParaRPr lang="en-GB" sz="1428" b="0">
              <a:solidFill>
                <a:prstClr val="white"/>
              </a:solidFill>
            </a:endParaRPr>
          </a:p>
        </p:txBody>
      </p:sp>
      <p:sp>
        <p:nvSpPr>
          <p:cNvPr id="9" name="Rectangle 8"/>
          <p:cNvSpPr/>
          <p:nvPr userDrawn="1"/>
        </p:nvSpPr>
        <p:spPr>
          <a:xfrm>
            <a:off x="0" y="1059656"/>
            <a:ext cx="91440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lIns="70519" tIns="35259" rIns="70519" bIns="35259" anchor="ctr"/>
          <a:lstStyle/>
          <a:p>
            <a:pPr algn="ctr" defTabSz="705116" rtl="0" fontAlgn="auto">
              <a:spcBef>
                <a:spcPts val="0"/>
              </a:spcBef>
              <a:spcAft>
                <a:spcPts val="0"/>
              </a:spcAft>
              <a:defRPr/>
            </a:pPr>
            <a:endParaRPr lang="en-GB" sz="1428" b="0">
              <a:solidFill>
                <a:prstClr val="white"/>
              </a:solidFill>
            </a:endParaRPr>
          </a:p>
        </p:txBody>
      </p:sp>
    </p:spTree>
    <p:extLst>
      <p:ext uri="{BB962C8B-B14F-4D97-AF65-F5344CB8AC3E}">
        <p14:creationId xmlns:p14="http://schemas.microsoft.com/office/powerpoint/2010/main" val="690595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71649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x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31183" y="1200151"/>
            <a:ext cx="3997571" cy="35302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C3FDE51E-0052-334C-A4B2-C567FE9F326F}" type="slidenum">
              <a:rPr lang="en-US" smtClean="0">
                <a:solidFill>
                  <a:prstClr val="black"/>
                </a:solidFill>
              </a:rPr>
              <a:pPr/>
              <a:t>‹#›</a:t>
            </a:fld>
            <a:endParaRPr lang="en-US" dirty="0">
              <a:solidFill>
                <a:prstClr val="black"/>
              </a:solidFill>
            </a:endParaRPr>
          </a:p>
        </p:txBody>
      </p:sp>
      <p:sp>
        <p:nvSpPr>
          <p:cNvPr id="9" name="Content Placeholder 2"/>
          <p:cNvSpPr>
            <a:spLocks noGrp="1"/>
          </p:cNvSpPr>
          <p:nvPr>
            <p:ph idx="14"/>
          </p:nvPr>
        </p:nvSpPr>
        <p:spPr>
          <a:xfrm>
            <a:off x="4709739" y="1200151"/>
            <a:ext cx="3997571" cy="35302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7079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509" y="206263"/>
            <a:ext cx="8229057" cy="85743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474" y="1151160"/>
            <a:ext cx="4039867" cy="479470"/>
          </a:xfrm>
        </p:spPr>
        <p:txBody>
          <a:bodyPr anchor="b"/>
          <a:lstStyle>
            <a:lvl1pPr marL="0" indent="0">
              <a:buNone/>
              <a:defRPr sz="1632" b="1"/>
            </a:lvl1pPr>
            <a:lvl2pPr marL="308952" indent="0">
              <a:buNone/>
              <a:defRPr sz="1428" b="1"/>
            </a:lvl2pPr>
            <a:lvl3pPr marL="617920" indent="0">
              <a:buNone/>
              <a:defRPr sz="1224" b="1"/>
            </a:lvl3pPr>
            <a:lvl4pPr marL="926889" indent="0">
              <a:buNone/>
              <a:defRPr sz="1088" b="1"/>
            </a:lvl4pPr>
            <a:lvl5pPr marL="1235853" indent="0">
              <a:buNone/>
              <a:defRPr sz="1088" b="1"/>
            </a:lvl5pPr>
            <a:lvl6pPr marL="1544819" indent="0">
              <a:buNone/>
              <a:defRPr sz="1088" b="1"/>
            </a:lvl6pPr>
            <a:lvl7pPr marL="1853782" indent="0">
              <a:buNone/>
              <a:defRPr sz="1088" b="1"/>
            </a:lvl7pPr>
            <a:lvl8pPr marL="2162745" indent="0">
              <a:buNone/>
              <a:defRPr sz="1088" b="1"/>
            </a:lvl8pPr>
            <a:lvl9pPr marL="2471709" indent="0">
              <a:buNone/>
              <a:defRPr sz="1088" b="1"/>
            </a:lvl9pPr>
          </a:lstStyle>
          <a:p>
            <a:pPr lvl="0"/>
            <a:r>
              <a:rPr lang="en-US"/>
              <a:t>Click to edit Master text styles</a:t>
            </a:r>
          </a:p>
        </p:txBody>
      </p:sp>
      <p:sp>
        <p:nvSpPr>
          <p:cNvPr id="4" name="Content Placeholder 3"/>
          <p:cNvSpPr>
            <a:spLocks noGrp="1"/>
          </p:cNvSpPr>
          <p:nvPr>
            <p:ph sz="half" idx="2"/>
          </p:nvPr>
        </p:nvSpPr>
        <p:spPr>
          <a:xfrm>
            <a:off x="457474" y="1630631"/>
            <a:ext cx="4039867" cy="2964289"/>
          </a:xfrm>
        </p:spPr>
        <p:txBody>
          <a:bodyPr/>
          <a:lstStyle>
            <a:lvl1pPr>
              <a:defRPr sz="1632"/>
            </a:lvl1pPr>
            <a:lvl2pPr>
              <a:defRPr sz="1428"/>
            </a:lvl2pPr>
            <a:lvl3pPr>
              <a:defRPr sz="1224"/>
            </a:lvl3pPr>
            <a:lvl4pPr>
              <a:defRPr sz="1088"/>
            </a:lvl4pPr>
            <a:lvl5pPr>
              <a:defRPr sz="1088"/>
            </a:lvl5pPr>
            <a:lvl6pPr>
              <a:defRPr sz="1088"/>
            </a:lvl6pPr>
            <a:lvl7pPr>
              <a:defRPr sz="1088"/>
            </a:lvl7pPr>
            <a:lvl8pPr>
              <a:defRPr sz="1088"/>
            </a:lvl8pPr>
            <a:lvl9pPr>
              <a:defRPr sz="10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307" y="1151160"/>
            <a:ext cx="4041225" cy="479470"/>
          </a:xfrm>
        </p:spPr>
        <p:txBody>
          <a:bodyPr anchor="b"/>
          <a:lstStyle>
            <a:lvl1pPr marL="0" indent="0">
              <a:buNone/>
              <a:defRPr sz="1632" b="1"/>
            </a:lvl1pPr>
            <a:lvl2pPr marL="308952" indent="0">
              <a:buNone/>
              <a:defRPr sz="1428" b="1"/>
            </a:lvl2pPr>
            <a:lvl3pPr marL="617920" indent="0">
              <a:buNone/>
              <a:defRPr sz="1224" b="1"/>
            </a:lvl3pPr>
            <a:lvl4pPr marL="926889" indent="0">
              <a:buNone/>
              <a:defRPr sz="1088" b="1"/>
            </a:lvl4pPr>
            <a:lvl5pPr marL="1235853" indent="0">
              <a:buNone/>
              <a:defRPr sz="1088" b="1"/>
            </a:lvl5pPr>
            <a:lvl6pPr marL="1544819" indent="0">
              <a:buNone/>
              <a:defRPr sz="1088" b="1"/>
            </a:lvl6pPr>
            <a:lvl7pPr marL="1853782" indent="0">
              <a:buNone/>
              <a:defRPr sz="1088" b="1"/>
            </a:lvl7pPr>
            <a:lvl8pPr marL="2162745" indent="0">
              <a:buNone/>
              <a:defRPr sz="1088" b="1"/>
            </a:lvl8pPr>
            <a:lvl9pPr marL="2471709" indent="0">
              <a:buNone/>
              <a:defRPr sz="1088" b="1"/>
            </a:lvl9pPr>
          </a:lstStyle>
          <a:p>
            <a:pPr lvl="0"/>
            <a:r>
              <a:rPr lang="en-US"/>
              <a:t>Click to edit Master text styles</a:t>
            </a:r>
          </a:p>
        </p:txBody>
      </p:sp>
      <p:sp>
        <p:nvSpPr>
          <p:cNvPr id="6" name="Content Placeholder 5"/>
          <p:cNvSpPr>
            <a:spLocks noGrp="1"/>
          </p:cNvSpPr>
          <p:nvPr>
            <p:ph sz="quarter" idx="4"/>
          </p:nvPr>
        </p:nvSpPr>
        <p:spPr>
          <a:xfrm>
            <a:off x="4645307" y="1630631"/>
            <a:ext cx="4041225" cy="2964289"/>
          </a:xfrm>
        </p:spPr>
        <p:txBody>
          <a:bodyPr/>
          <a:lstStyle>
            <a:lvl1pPr>
              <a:defRPr sz="1632"/>
            </a:lvl1pPr>
            <a:lvl2pPr>
              <a:defRPr sz="1428"/>
            </a:lvl2pPr>
            <a:lvl3pPr>
              <a:defRPr sz="1224"/>
            </a:lvl3pPr>
            <a:lvl4pPr>
              <a:defRPr sz="1088"/>
            </a:lvl4pPr>
            <a:lvl5pPr>
              <a:defRPr sz="1088"/>
            </a:lvl5pPr>
            <a:lvl6pPr>
              <a:defRPr sz="1088"/>
            </a:lvl6pPr>
            <a:lvl7pPr>
              <a:defRPr sz="1088"/>
            </a:lvl7pPr>
            <a:lvl8pPr>
              <a:defRPr sz="1088"/>
            </a:lvl8pPr>
            <a:lvl9pPr>
              <a:defRPr sz="10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6043194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9144000" cy="5143500"/>
          </a:xfrm>
          <a:solidFill>
            <a:schemeClr val="bg1"/>
          </a:solidFill>
        </p:spPr>
        <p:txBody>
          <a:bodyPr bIns="1391543" anchor="ctr">
            <a:normAutofit/>
          </a:bodyP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363888"/>
            <a:ext cx="5508000" cy="839369"/>
          </a:xfrm>
          <a:noFill/>
        </p:spPr>
        <p:txBody>
          <a:bodyPr lIns="409268" tIns="81853" rIns="511601" bIns="204632" anchor="t" anchorCtr="0">
            <a:noAutofit/>
          </a:bodyPr>
          <a:lstStyle>
            <a:lvl1pPr algn="l">
              <a:lnSpc>
                <a:spcPct val="85000"/>
              </a:lnSpc>
              <a:defRPr sz="3265">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360000" y="4880254"/>
            <a:ext cx="4478700" cy="185738"/>
          </a:xfrm>
        </p:spPr>
        <p:txBody>
          <a:bodyPr lIns="0"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22" y="3361503"/>
            <a:ext cx="9143999" cy="1242000"/>
          </a:xfrm>
          <a:solidFill>
            <a:schemeClr val="tx2"/>
          </a:solidFill>
        </p:spPr>
        <p:txBody>
          <a:bodyPr lIns="409268" tIns="409268" rIns="409268" bIns="941340" anchor="b">
            <a:noAutofit/>
          </a:bodyPr>
          <a:lstStyle>
            <a:lvl1pPr marL="0" indent="0" algn="l">
              <a:lnSpc>
                <a:spcPct val="90000"/>
              </a:lnSpc>
              <a:buNone/>
              <a:defRPr sz="1837" b="1">
                <a:solidFill>
                  <a:schemeClr val="bg1"/>
                </a:solidFill>
                <a:latin typeface="+mj-lt"/>
                <a:cs typeface="Arial" panose="020B0604020202020204" pitchFamily="34" charset="0"/>
              </a:defRPr>
            </a:lvl1pPr>
            <a:lvl2pPr marL="353556" indent="0" algn="ctr">
              <a:buNone/>
              <a:defRPr sz="1564"/>
            </a:lvl2pPr>
            <a:lvl3pPr marL="707111" indent="0" algn="ctr">
              <a:buNone/>
              <a:defRPr sz="1428"/>
            </a:lvl3pPr>
            <a:lvl4pPr marL="1060669" indent="0" algn="ctr">
              <a:buNone/>
              <a:defRPr sz="1224"/>
            </a:lvl4pPr>
            <a:lvl5pPr marL="1414225" indent="0" algn="ctr">
              <a:buNone/>
              <a:defRPr sz="1224"/>
            </a:lvl5pPr>
            <a:lvl6pPr marL="1767779" indent="0" algn="ctr">
              <a:buNone/>
              <a:defRPr sz="1224"/>
            </a:lvl6pPr>
            <a:lvl7pPr marL="2121336" indent="0" algn="ctr">
              <a:buNone/>
              <a:defRPr sz="1224"/>
            </a:lvl7pPr>
            <a:lvl8pPr marL="2474892" indent="0" algn="ctr">
              <a:buNone/>
              <a:defRPr sz="1224"/>
            </a:lvl8pPr>
            <a:lvl9pPr marL="2828447" indent="0" algn="ctr">
              <a:buNone/>
              <a:defRPr sz="122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359999" y="4080642"/>
            <a:ext cx="8408379" cy="216000"/>
          </a:xfrm>
          <a:noFill/>
        </p:spPr>
        <p:txBody>
          <a:bodyPr lIns="0" rIns="102316">
            <a:noAutofit/>
          </a:bodyPr>
          <a:lstStyle>
            <a:lvl1pPr algn="l">
              <a:defRPr sz="122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5595511" y="363891"/>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1716462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35" y="1350003"/>
            <a:ext cx="8424001"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fld id="{2DD82CBF-8C13-4350-AE4C-2F53590C8914}" type="datetime1">
              <a:rPr lang="en-GB" smtClean="0">
                <a:solidFill>
                  <a:prstClr val="black"/>
                </a:solidFill>
              </a:rPr>
              <a:pPr/>
              <a:t>09/11/2020</a:t>
            </a:fld>
            <a:endParaRPr lang="en-GB">
              <a:solidFill>
                <a:prstClr val="black"/>
              </a:solidFill>
            </a:endParaRPr>
          </a:p>
        </p:txBody>
      </p:sp>
      <p:sp>
        <p:nvSpPr>
          <p:cNvPr id="5" name="Footer Placeholder 4"/>
          <p:cNvSpPr>
            <a:spLocks noGrp="1"/>
          </p:cNvSpPr>
          <p:nvPr>
            <p:ph type="ftr" sz="quarter" idx="15"/>
          </p:nvPr>
        </p:nvSpPr>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9295041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20" y="1350003"/>
            <a:ext cx="8424001"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fld id="{2DD82CBF-8C13-4350-AE4C-2F53590C8914}" type="datetime1">
              <a:rPr lang="en-GB" smtClean="0">
                <a:solidFill>
                  <a:prstClr val="black"/>
                </a:solidFill>
              </a:rPr>
              <a:pPr/>
              <a:t>09/11/2020</a:t>
            </a:fld>
            <a:endParaRPr lang="en-GB">
              <a:solidFill>
                <a:prstClr val="black"/>
              </a:solidFill>
            </a:endParaRPr>
          </a:p>
        </p:txBody>
      </p:sp>
      <p:sp>
        <p:nvSpPr>
          <p:cNvPr id="5" name="Footer Placeholder 4"/>
          <p:cNvSpPr>
            <a:spLocks noGrp="1"/>
          </p:cNvSpPr>
          <p:nvPr>
            <p:ph type="ftr" sz="quarter" idx="15"/>
          </p:nvPr>
        </p:nvSpPr>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4044672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9999"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fld id="{75708A0E-6304-4377-B9A2-6D43C3E577BA}"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364226894"/>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331A1FC-65C4-44A8-B613-91BD0819DF9D}"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360020" y="1350000"/>
            <a:ext cx="4104001" cy="189009"/>
          </a:xfrm>
          <a:solidFill>
            <a:srgbClr val="009CDE"/>
          </a:solidFill>
        </p:spPr>
        <p:txBody>
          <a:bodyPr vert="horz" lIns="81853" tIns="20462" rIns="81853" bIns="20462"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4675774" y="1350000"/>
            <a:ext cx="410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26594173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E276E1C6-02BA-4AE4-BA67-94F0EB3C066C}"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60020" y="1350000"/>
            <a:ext cx="4104001" cy="189009"/>
          </a:xfrm>
          <a:solidFill>
            <a:srgbClr val="009CDE"/>
          </a:solidFill>
        </p:spPr>
        <p:txBody>
          <a:bodyPr vert="horz" lIns="81853" tIns="20462" rIns="81853" bIns="20462"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4675774" y="1350000"/>
            <a:ext cx="410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359999"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4675773"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360020" y="3029643"/>
            <a:ext cx="4104001" cy="189009"/>
          </a:xfrm>
          <a:solidFill>
            <a:srgbClr val="009CDE"/>
          </a:solidFill>
        </p:spPr>
        <p:txBody>
          <a:bodyPr vert="horz" lIns="81853" tIns="20462" rIns="81853" bIns="20462"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4675774" y="3029643"/>
            <a:ext cx="410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1629862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D5E3B6C-7049-41BB-AB3F-3ACBC77CD451}"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59999" y="1350000"/>
            <a:ext cx="266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237886"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237886" y="1350000"/>
            <a:ext cx="266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6115773"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6115773" y="1350000"/>
            <a:ext cx="2664000" cy="189009"/>
          </a:xfrm>
          <a:solidFill>
            <a:srgbClr val="009CDE"/>
          </a:solidFill>
        </p:spPr>
        <p:txBody>
          <a:bodyPr vert="horz" lIns="81853" tIns="20462" rIns="81853" bIns="20462"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1335670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51030" anchor="ct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baseline="0">
                <a:solidFill>
                  <a:schemeClr val="bg1"/>
                </a:solidFill>
              </a:defRPr>
            </a:lvl1pPr>
          </a:lstStyle>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AE37C732-8AFC-479A-BACB-8B04EC657C09}"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40736678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a:solidFill>
            <a:srgbClr val="009CDE"/>
          </a:solidFill>
        </p:spPr>
        <p:txBody>
          <a:bodyPr lIns="163716" tIns="163716" rIns="163716" bIns="163716"/>
          <a:lstStyle>
            <a:lvl1pPr>
              <a:defRPr sz="1088" b="1">
                <a:solidFill>
                  <a:schemeClr val="bg1"/>
                </a:solidFill>
                <a:latin typeface="+mn-lt"/>
              </a:defRPr>
            </a:lvl1pPr>
            <a:lvl2pPr>
              <a:buClr>
                <a:schemeClr val="bg1"/>
              </a:buClr>
              <a:defRPr sz="1088">
                <a:solidFill>
                  <a:schemeClr val="bg1"/>
                </a:solidFill>
                <a:latin typeface="+mn-lt"/>
              </a:defRPr>
            </a:lvl2pPr>
            <a:lvl3pPr>
              <a:buClr>
                <a:schemeClr val="bg1"/>
              </a:buClr>
              <a:defRPr sz="1088">
                <a:solidFill>
                  <a:schemeClr val="bg1"/>
                </a:solidFill>
                <a:latin typeface="+mn-lt"/>
              </a:defRPr>
            </a:lvl3pPr>
            <a:lvl4pPr>
              <a:buClr>
                <a:schemeClr val="bg1"/>
              </a:buClr>
              <a:defRPr sz="1088">
                <a:solidFill>
                  <a:schemeClr val="bg1"/>
                </a:solidFill>
                <a:latin typeface="+mn-lt"/>
              </a:defRPr>
            </a:lvl4pPr>
            <a:lvl5pPr>
              <a:buClr>
                <a:schemeClr val="bg1"/>
              </a:buClr>
              <a:defRPr sz="1088">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51030" anchor="ct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p>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6CD1E4FA-FCD6-4F98-8B0A-2138971C40AA}"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9226892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360019" y="1350003"/>
            <a:ext cx="8419773" cy="3177900"/>
          </a:xfrm>
          <a:solidFill>
            <a:schemeClr val="bg1">
              <a:lumMod val="85000"/>
            </a:schemeClr>
          </a:solidFill>
        </p:spPr>
        <p:txBody>
          <a:bodyPr bIns="2251030" anchor="ct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fld id="{080241F1-0EEA-47C0-8D3F-B3B3E6B37855}" type="datetime1">
              <a:rPr lang="en-GB" smtClean="0">
                <a:solidFill>
                  <a:prstClr val="black"/>
                </a:solidFill>
              </a:rPr>
              <a:pPr/>
              <a:t>09/11/2020</a:t>
            </a:fld>
            <a:endParaRPr lang="en-GB">
              <a:solidFill>
                <a:prstClr val="black"/>
              </a:solidFill>
            </a:endParaRPr>
          </a:p>
        </p:txBody>
      </p:sp>
      <p:sp>
        <p:nvSpPr>
          <p:cNvPr id="4" name="Footer Placeholder 3"/>
          <p:cNvSpPr>
            <a:spLocks noGrp="1"/>
          </p:cNvSpPr>
          <p:nvPr>
            <p:ph type="ftr" sz="quarter" idx="19"/>
          </p:nvPr>
        </p:nvSpPr>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918055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fld id="{3C8783AD-39BB-4344-A133-72D1D9DB84A8}" type="datetime1">
              <a:rPr lang="en-GB" smtClean="0">
                <a:solidFill>
                  <a:prstClr val="black"/>
                </a:solidFill>
              </a:rPr>
              <a:pPr/>
              <a:t>09/11/2020</a:t>
            </a:fld>
            <a:endParaRPr lang="en-GB">
              <a:solidFill>
                <a:prstClr val="black"/>
              </a:solidFill>
            </a:endParaRPr>
          </a:p>
        </p:txBody>
      </p:sp>
      <p:sp>
        <p:nvSpPr>
          <p:cNvPr id="19" name="Footer Placeholder 18"/>
          <p:cNvSpPr>
            <a:spLocks noGrp="1"/>
          </p:cNvSpPr>
          <p:nvPr>
            <p:ph type="ftr" sz="quarter" idx="15"/>
          </p:nvPr>
        </p:nvSpPr>
        <p:spPr>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360000" y="4720242"/>
            <a:ext cx="8419774" cy="156434"/>
          </a:xfrm>
          <a:noFill/>
        </p:spPr>
        <p:txBody>
          <a:bodyPr anchor="t">
            <a:normAutofit/>
          </a:bodyPr>
          <a:lstStyle>
            <a:lvl1pPr>
              <a:defRPr sz="61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360000" y="1350003"/>
            <a:ext cx="8419774" cy="3177900"/>
          </a:xfrm>
          <a:noFill/>
        </p:spPr>
        <p:txBody>
          <a:bodyPr lIns="0" tIns="0" rIns="0" bIns="0"/>
          <a:lstStyle>
            <a:lvl1pPr>
              <a:lnSpc>
                <a:spcPct val="110000"/>
              </a:lnSpc>
              <a:defRPr sz="1088" b="1">
                <a:solidFill>
                  <a:schemeClr val="tx1"/>
                </a:solidFill>
                <a:latin typeface="+mn-lt"/>
              </a:defRPr>
            </a:lvl1pPr>
            <a:lvl2pPr>
              <a:lnSpc>
                <a:spcPct val="110000"/>
              </a:lnSpc>
              <a:defRPr sz="1088">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4362116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_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4"/>
            <a:ext cx="9144000" cy="5143499"/>
          </a:xfrm>
          <a:solidFill>
            <a:schemeClr val="bg1"/>
          </a:solidFill>
        </p:spPr>
        <p:txBody>
          <a:bodyPr wrap="square" tIns="2251030" bIns="0" anchor="ct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 then arrange object (send to back)</a:t>
            </a:r>
          </a:p>
          <a:p>
            <a:pPr marL="0" marR="0" lvl="0" indent="0" algn="ctr" defTabSz="707111"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2" y="1350000"/>
            <a:ext cx="3209925" cy="1237085"/>
          </a:xfrm>
          <a:solidFill>
            <a:schemeClr val="tx2">
              <a:alpha val="90000"/>
            </a:schemeClr>
          </a:solidFill>
        </p:spPr>
        <p:txBody>
          <a:bodyPr lIns="409268" tIns="204632" rIns="409268" bIns="204632">
            <a:noAutofit/>
          </a:bodyPr>
          <a:lstStyle>
            <a:lvl1pPr>
              <a:defRPr sz="2177" b="1">
                <a:solidFill>
                  <a:schemeClr val="bg1"/>
                </a:solidFill>
                <a:latin typeface="+mj-lt"/>
              </a:defRPr>
            </a:lvl1pPr>
            <a:lvl2pPr marL="418621" indent="-212380">
              <a:buClr>
                <a:schemeClr val="bg1"/>
              </a:buClr>
              <a:defRPr sz="217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fld id="{95D2BDAD-C3B1-4D4D-BCAB-0920DD58C7A3}" type="datetime1">
              <a:rPr lang="en-GB" smtClean="0">
                <a:solidFill>
                  <a:prstClr val="black"/>
                </a:solidFill>
              </a:rPr>
              <a:pPr/>
              <a:t>09/11/2020</a:t>
            </a:fld>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6803373" y="278969"/>
            <a:ext cx="1976400" cy="521100"/>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2982833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9999"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fld id="{75708A0E-6304-4377-B9A2-6D43C3E577BA}"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2630570"/>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fld id="{D8A80B80-3C39-4ABA-AE91-B32640717E7F}" type="datetime1">
              <a:rPr lang="en-GB" smtClean="0">
                <a:solidFill>
                  <a:prstClr val="black"/>
                </a:solidFill>
              </a:rPr>
              <a:pPr/>
              <a:t>09/11/2020</a:t>
            </a:fld>
            <a:endParaRPr lang="en-GB">
              <a:solidFill>
                <a:prstClr val="black"/>
              </a:solidFill>
            </a:endParaRPr>
          </a:p>
        </p:txBody>
      </p:sp>
      <p:sp>
        <p:nvSpPr>
          <p:cNvPr id="8" name="Footer Placeholder 7"/>
          <p:cNvSpPr>
            <a:spLocks noGrp="1"/>
          </p:cNvSpPr>
          <p:nvPr>
            <p:ph type="ftr" sz="quarter" idx="31"/>
          </p:nvPr>
        </p:nvSpPr>
        <p:spPr bwMode="gray"/>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360004" y="1350016"/>
            <a:ext cx="4775881" cy="1068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0717" tIns="35358" rIns="70717" bIns="35358" rtlCol="0" anchor="ctr"/>
          <a:lstStyle/>
          <a:p>
            <a:pPr algn="ctr" defTabSz="353556" rtl="0" fontAlgn="auto">
              <a:spcBef>
                <a:spcPts val="0"/>
              </a:spcBef>
              <a:spcAft>
                <a:spcPts val="0"/>
              </a:spcAft>
            </a:pPr>
            <a:endParaRPr lang="en-GB" sz="1428" b="0">
              <a:solidFill>
                <a:prstClr val="white"/>
              </a:solidFill>
            </a:endParaRPr>
          </a:p>
        </p:txBody>
      </p:sp>
      <p:sp>
        <p:nvSpPr>
          <p:cNvPr id="4" name="Text Placeholder 3"/>
          <p:cNvSpPr>
            <a:spLocks noGrp="1"/>
          </p:cNvSpPr>
          <p:nvPr>
            <p:ph type="body" sz="quarter" idx="33" hasCustomPrompt="1"/>
          </p:nvPr>
        </p:nvSpPr>
        <p:spPr>
          <a:xfrm>
            <a:off x="360019" y="160776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280578" y="1607762"/>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5574553" y="1607762"/>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360019" y="2158446"/>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280578" y="2158446"/>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5574553" y="2158446"/>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360019" y="2709129"/>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280578" y="2709129"/>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5574553" y="2709129"/>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360019" y="3259814"/>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280578" y="3259814"/>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5574553" y="3259814"/>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360019" y="3810497"/>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280578" y="3810497"/>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5574553" y="3810497"/>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360019" y="436118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280578" y="4361182"/>
            <a:ext cx="385530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5574553" y="4361182"/>
            <a:ext cx="3205222" cy="297000"/>
          </a:xfrm>
        </p:spPr>
        <p:txBody>
          <a:bodyPr tIns="163716"/>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2345178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5190BE2B-9B92-42BE-801D-EAA8180D84A6}" type="datetime1">
              <a:rPr lang="en-GB" smtClean="0">
                <a:solidFill>
                  <a:prstClr val="black"/>
                </a:solidFill>
              </a:rPr>
              <a:pPr/>
              <a:t>09/11/2020</a:t>
            </a:fld>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360364" y="891018"/>
            <a:ext cx="6120000" cy="216694"/>
          </a:xfrm>
        </p:spPr>
        <p:txBody>
          <a:bodyPr lIns="20462"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7951765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9144000" cy="5143500"/>
          </a:xfrm>
          <a:solidFill>
            <a:schemeClr val="bg1"/>
          </a:solidFill>
        </p:spPr>
        <p:txBody>
          <a:bodyPr bIns="2251030" anchor="ctr">
            <a:normAutofit/>
          </a:bodyPr>
          <a:lstStyle>
            <a:lvl1pPr marL="0" marR="0" indent="0" algn="ctr" defTabSz="707111"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360000" y="4880254"/>
            <a:ext cx="4478700" cy="185738"/>
          </a:xfrm>
        </p:spPr>
        <p:txBody>
          <a:bodyPr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22" y="3361503"/>
            <a:ext cx="9143999" cy="1242000"/>
          </a:xfrm>
          <a:solidFill>
            <a:schemeClr val="tx2">
              <a:alpha val="90000"/>
            </a:schemeClr>
          </a:solidFill>
        </p:spPr>
        <p:txBody>
          <a:bodyPr lIns="409268" tIns="245568" rIns="409268" bIns="245568" numCol="3" anchor="t">
            <a:noAutofit/>
          </a:bodyPr>
          <a:lstStyle>
            <a:lvl1pPr marL="0" indent="0" algn="l">
              <a:lnSpc>
                <a:spcPct val="90000"/>
              </a:lnSpc>
              <a:buNone/>
              <a:defRPr sz="1088" b="0">
                <a:solidFill>
                  <a:schemeClr val="bg1"/>
                </a:solidFill>
                <a:latin typeface="+mj-lt"/>
                <a:cs typeface="Arial" panose="020B0604020202020204" pitchFamily="34" charset="0"/>
              </a:defRPr>
            </a:lvl1pPr>
            <a:lvl2pPr marL="353556" indent="0" algn="ctr">
              <a:buNone/>
              <a:defRPr sz="1564"/>
            </a:lvl2pPr>
            <a:lvl3pPr marL="707111" indent="0" algn="ctr">
              <a:buNone/>
              <a:defRPr sz="1428"/>
            </a:lvl3pPr>
            <a:lvl4pPr marL="1060669" indent="0" algn="ctr">
              <a:buNone/>
              <a:defRPr sz="1224"/>
            </a:lvl4pPr>
            <a:lvl5pPr marL="1414225" indent="0" algn="ctr">
              <a:buNone/>
              <a:defRPr sz="1224"/>
            </a:lvl5pPr>
            <a:lvl6pPr marL="1767779" indent="0" algn="ctr">
              <a:buNone/>
              <a:defRPr sz="1224"/>
            </a:lvl6pPr>
            <a:lvl7pPr marL="2121336" indent="0" algn="ctr">
              <a:buNone/>
              <a:defRPr sz="1224"/>
            </a:lvl7pPr>
            <a:lvl8pPr marL="2474892" indent="0" algn="ctr">
              <a:buNone/>
              <a:defRPr sz="1224"/>
            </a:lvl8pPr>
            <a:lvl9pPr marL="2828447" indent="0" algn="ctr">
              <a:buNone/>
              <a:defRPr sz="122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5595511" y="366422"/>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363888"/>
            <a:ext cx="5508000" cy="839369"/>
          </a:xfrm>
          <a:noFill/>
        </p:spPr>
        <p:txBody>
          <a:bodyPr lIns="409268" tIns="81853" rIns="511601" bIns="204632" anchor="t" anchorCtr="0">
            <a:noAutofit/>
          </a:bodyPr>
          <a:lstStyle>
            <a:lvl1pPr algn="l">
              <a:lnSpc>
                <a:spcPct val="85000"/>
              </a:lnSpc>
              <a:defRPr sz="3265">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40678049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2_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9144000" cy="5143500"/>
          </a:xfrm>
          <a:solidFill>
            <a:schemeClr val="bg1"/>
          </a:solidFill>
        </p:spPr>
        <p:txBody>
          <a:bodyPr bIns="1393508" anchor="ctr">
            <a:normAutofit/>
          </a:bodyP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363888"/>
            <a:ext cx="5508000" cy="839369"/>
          </a:xfrm>
          <a:noFill/>
        </p:spPr>
        <p:txBody>
          <a:bodyPr lIns="409851" tIns="81970" rIns="512323" bIns="204924" anchor="t" anchorCtr="0">
            <a:noAutofit/>
          </a:bodyPr>
          <a:lstStyle>
            <a:lvl1pPr algn="l">
              <a:lnSpc>
                <a:spcPct val="85000"/>
              </a:lnSpc>
              <a:defRPr sz="3265">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360000" y="4880254"/>
            <a:ext cx="4478700" cy="185738"/>
          </a:xfrm>
        </p:spPr>
        <p:txBody>
          <a:bodyPr lIns="0"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14" y="3361503"/>
            <a:ext cx="9143999" cy="1242000"/>
          </a:xfrm>
          <a:solidFill>
            <a:schemeClr val="tx2"/>
          </a:solidFill>
        </p:spPr>
        <p:txBody>
          <a:bodyPr lIns="409851" tIns="409851" rIns="409851" bIns="942668" anchor="b">
            <a:noAutofit/>
          </a:bodyPr>
          <a:lstStyle>
            <a:lvl1pPr marL="0" indent="0" algn="l">
              <a:lnSpc>
                <a:spcPct val="90000"/>
              </a:lnSpc>
              <a:buNone/>
              <a:defRPr sz="1837" b="1">
                <a:solidFill>
                  <a:schemeClr val="bg1"/>
                </a:solidFill>
                <a:latin typeface="+mj-lt"/>
                <a:cs typeface="Arial" panose="020B0604020202020204" pitchFamily="34" charset="0"/>
              </a:defRPr>
            </a:lvl1pPr>
            <a:lvl2pPr marL="354056" indent="0" algn="ctr">
              <a:buNone/>
              <a:defRPr sz="1564"/>
            </a:lvl2pPr>
            <a:lvl3pPr marL="708111" indent="0" algn="ctr">
              <a:buNone/>
              <a:defRPr sz="1428"/>
            </a:lvl3pPr>
            <a:lvl4pPr marL="1062166" indent="0" algn="ctr">
              <a:buNone/>
              <a:defRPr sz="1224"/>
            </a:lvl4pPr>
            <a:lvl5pPr marL="1416223" indent="0" algn="ctr">
              <a:buNone/>
              <a:defRPr sz="1224"/>
            </a:lvl5pPr>
            <a:lvl6pPr marL="1770276" indent="0" algn="ctr">
              <a:buNone/>
              <a:defRPr sz="1224"/>
            </a:lvl6pPr>
            <a:lvl7pPr marL="2124334" indent="0" algn="ctr">
              <a:buNone/>
              <a:defRPr sz="1224"/>
            </a:lvl7pPr>
            <a:lvl8pPr marL="2478388" indent="0" algn="ctr">
              <a:buNone/>
              <a:defRPr sz="1224"/>
            </a:lvl8pPr>
            <a:lvl9pPr marL="2832442" indent="0" algn="ctr">
              <a:buNone/>
              <a:defRPr sz="122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359999" y="4080642"/>
            <a:ext cx="8408379" cy="216000"/>
          </a:xfrm>
          <a:noFill/>
        </p:spPr>
        <p:txBody>
          <a:bodyPr lIns="0" rIns="102462">
            <a:noAutofit/>
          </a:bodyPr>
          <a:lstStyle>
            <a:lvl1pPr algn="l">
              <a:defRPr sz="122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5595511" y="363891"/>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29985789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12" y="1350003"/>
            <a:ext cx="8424001"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fld id="{2DD82CBF-8C13-4350-AE4C-2F53590C8914}" type="datetime1">
              <a:rPr lang="en-GB" smtClean="0">
                <a:solidFill>
                  <a:prstClr val="black"/>
                </a:solidFill>
              </a:rPr>
              <a:pPr/>
              <a:t>09/11/2020</a:t>
            </a:fld>
            <a:endParaRPr lang="en-GB">
              <a:solidFill>
                <a:prstClr val="black"/>
              </a:solidFill>
            </a:endParaRPr>
          </a:p>
        </p:txBody>
      </p:sp>
      <p:sp>
        <p:nvSpPr>
          <p:cNvPr id="5" name="Footer Placeholder 4"/>
          <p:cNvSpPr>
            <a:spLocks noGrp="1"/>
          </p:cNvSpPr>
          <p:nvPr>
            <p:ph type="ftr" sz="quarter" idx="15"/>
          </p:nvPr>
        </p:nvSpPr>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5471113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9999"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fld id="{75708A0E-6304-4377-B9A2-6D43C3E577BA}"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1627955221"/>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331A1FC-65C4-44A8-B613-91BD0819DF9D}"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360012" y="1350000"/>
            <a:ext cx="4104001" cy="189009"/>
          </a:xfrm>
          <a:solidFill>
            <a:srgbClr val="009CDE"/>
          </a:solidFill>
        </p:spPr>
        <p:txBody>
          <a:bodyPr vert="horz" lIns="81970" tIns="20494" rIns="81970" bIns="20494"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4675774" y="1350000"/>
            <a:ext cx="410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14279093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E276E1C6-02BA-4AE4-BA67-94F0EB3C066C}"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60012" y="1350000"/>
            <a:ext cx="4104001" cy="189009"/>
          </a:xfrm>
          <a:solidFill>
            <a:srgbClr val="009CDE"/>
          </a:solidFill>
        </p:spPr>
        <p:txBody>
          <a:bodyPr vert="horz" lIns="81970" tIns="20494" rIns="81970" bIns="20494"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4675774" y="1350000"/>
            <a:ext cx="410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359999"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4675773"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360012" y="3029643"/>
            <a:ext cx="4104001" cy="189009"/>
          </a:xfrm>
          <a:solidFill>
            <a:srgbClr val="009CDE"/>
          </a:solidFill>
        </p:spPr>
        <p:txBody>
          <a:bodyPr vert="horz" lIns="81970" tIns="20494" rIns="81970" bIns="20494"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4675774" y="3029643"/>
            <a:ext cx="410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12795400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D5E3B6C-7049-41BB-AB3F-3ACBC77CD451}"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59999" y="1350000"/>
            <a:ext cx="266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237886"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237886" y="1350000"/>
            <a:ext cx="266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6115773"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6115773" y="1350000"/>
            <a:ext cx="2664000" cy="189009"/>
          </a:xfrm>
          <a:solidFill>
            <a:srgbClr val="009CDE"/>
          </a:solidFill>
        </p:spPr>
        <p:txBody>
          <a:bodyPr vert="horz" lIns="81970" tIns="20494" rIns="81970" bIns="20494"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88686314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54207" anchor="ct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baseline="0">
                <a:solidFill>
                  <a:schemeClr val="bg1"/>
                </a:solidFill>
              </a:defRPr>
            </a:lvl1pPr>
          </a:lstStyle>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AE37C732-8AFC-479A-BACB-8B04EC657C09}"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211305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331A1FC-65C4-44A8-B613-91BD0819DF9D}"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360035" y="1350000"/>
            <a:ext cx="4104001" cy="189009"/>
          </a:xfrm>
          <a:solidFill>
            <a:srgbClr val="009CDE"/>
          </a:solidFill>
        </p:spPr>
        <p:txBody>
          <a:bodyPr vert="horz" lIns="81619" tIns="20401" rIns="81619" bIns="20401"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4675774" y="1350000"/>
            <a:ext cx="410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9511821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a:solidFill>
            <a:srgbClr val="009CDE"/>
          </a:solidFill>
        </p:spPr>
        <p:txBody>
          <a:bodyPr lIns="163945" tIns="163945" rIns="163945" bIns="163945"/>
          <a:lstStyle>
            <a:lvl1pPr>
              <a:defRPr sz="1088" b="1">
                <a:solidFill>
                  <a:schemeClr val="bg1"/>
                </a:solidFill>
                <a:latin typeface="+mn-lt"/>
              </a:defRPr>
            </a:lvl1pPr>
            <a:lvl2pPr>
              <a:buClr>
                <a:schemeClr val="bg1"/>
              </a:buClr>
              <a:defRPr sz="1088">
                <a:solidFill>
                  <a:schemeClr val="bg1"/>
                </a:solidFill>
                <a:latin typeface="+mn-lt"/>
              </a:defRPr>
            </a:lvl2pPr>
            <a:lvl3pPr>
              <a:buClr>
                <a:schemeClr val="bg1"/>
              </a:buClr>
              <a:defRPr sz="1088">
                <a:solidFill>
                  <a:schemeClr val="bg1"/>
                </a:solidFill>
                <a:latin typeface="+mn-lt"/>
              </a:defRPr>
            </a:lvl3pPr>
            <a:lvl4pPr>
              <a:buClr>
                <a:schemeClr val="bg1"/>
              </a:buClr>
              <a:defRPr sz="1088">
                <a:solidFill>
                  <a:schemeClr val="bg1"/>
                </a:solidFill>
                <a:latin typeface="+mn-lt"/>
              </a:defRPr>
            </a:lvl4pPr>
            <a:lvl5pPr>
              <a:buClr>
                <a:schemeClr val="bg1"/>
              </a:buClr>
              <a:defRPr sz="1088">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54207" anchor="ct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p>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6CD1E4FA-FCD6-4F98-8B0A-2138971C40AA}"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844529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360011" y="1350003"/>
            <a:ext cx="8419773" cy="3177900"/>
          </a:xfrm>
          <a:solidFill>
            <a:schemeClr val="bg1">
              <a:lumMod val="85000"/>
            </a:schemeClr>
          </a:solidFill>
        </p:spPr>
        <p:txBody>
          <a:bodyPr bIns="2254207" anchor="ct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fld id="{080241F1-0EEA-47C0-8D3F-B3B3E6B37855}" type="datetime1">
              <a:rPr lang="en-GB" smtClean="0">
                <a:solidFill>
                  <a:prstClr val="black"/>
                </a:solidFill>
              </a:rPr>
              <a:pPr/>
              <a:t>09/11/2020</a:t>
            </a:fld>
            <a:endParaRPr lang="en-GB">
              <a:solidFill>
                <a:prstClr val="black"/>
              </a:solidFill>
            </a:endParaRPr>
          </a:p>
        </p:txBody>
      </p:sp>
      <p:sp>
        <p:nvSpPr>
          <p:cNvPr id="4" name="Footer Placeholder 3"/>
          <p:cNvSpPr>
            <a:spLocks noGrp="1"/>
          </p:cNvSpPr>
          <p:nvPr>
            <p:ph type="ftr" sz="quarter" idx="19"/>
          </p:nvPr>
        </p:nvSpPr>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3007336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fld id="{3C8783AD-39BB-4344-A133-72D1D9DB84A8}" type="datetime1">
              <a:rPr lang="en-GB" smtClean="0">
                <a:solidFill>
                  <a:prstClr val="black"/>
                </a:solidFill>
              </a:rPr>
              <a:pPr/>
              <a:t>09/11/2020</a:t>
            </a:fld>
            <a:endParaRPr lang="en-GB">
              <a:solidFill>
                <a:prstClr val="black"/>
              </a:solidFill>
            </a:endParaRPr>
          </a:p>
        </p:txBody>
      </p:sp>
      <p:sp>
        <p:nvSpPr>
          <p:cNvPr id="19" name="Footer Placeholder 18"/>
          <p:cNvSpPr>
            <a:spLocks noGrp="1"/>
          </p:cNvSpPr>
          <p:nvPr>
            <p:ph type="ftr" sz="quarter" idx="15"/>
          </p:nvPr>
        </p:nvSpPr>
        <p:spPr>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360000" y="4720242"/>
            <a:ext cx="8419774" cy="156434"/>
          </a:xfrm>
          <a:noFill/>
        </p:spPr>
        <p:txBody>
          <a:bodyPr anchor="t">
            <a:normAutofit/>
          </a:bodyPr>
          <a:lstStyle>
            <a:lvl1pPr>
              <a:defRPr sz="61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360000" y="1350003"/>
            <a:ext cx="8419774" cy="3177900"/>
          </a:xfrm>
          <a:noFill/>
        </p:spPr>
        <p:txBody>
          <a:bodyPr lIns="0" tIns="0" rIns="0" bIns="0"/>
          <a:lstStyle>
            <a:lvl1pPr>
              <a:lnSpc>
                <a:spcPct val="110000"/>
              </a:lnSpc>
              <a:defRPr sz="1088" b="1">
                <a:solidFill>
                  <a:schemeClr val="tx1"/>
                </a:solidFill>
                <a:latin typeface="+mn-lt"/>
              </a:defRPr>
            </a:lvl1pPr>
            <a:lvl2pPr>
              <a:lnSpc>
                <a:spcPct val="110000"/>
              </a:lnSpc>
              <a:defRPr sz="1088">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15930365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2_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4"/>
            <a:ext cx="9144000" cy="5143499"/>
          </a:xfrm>
          <a:solidFill>
            <a:schemeClr val="bg1"/>
          </a:solidFill>
        </p:spPr>
        <p:txBody>
          <a:bodyPr wrap="square" tIns="2254207" bIns="0" anchor="ct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 then arrange object (send to back)</a:t>
            </a:r>
          </a:p>
          <a:p>
            <a:pPr marL="0" marR="0" lvl="0" indent="0" algn="ctr" defTabSz="708111"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14" y="1350000"/>
            <a:ext cx="3209925" cy="1237085"/>
          </a:xfrm>
          <a:solidFill>
            <a:schemeClr val="tx2">
              <a:alpha val="90000"/>
            </a:schemeClr>
          </a:solidFill>
        </p:spPr>
        <p:txBody>
          <a:bodyPr lIns="409851" tIns="204924" rIns="409851" bIns="204924">
            <a:noAutofit/>
          </a:bodyPr>
          <a:lstStyle>
            <a:lvl1pPr>
              <a:defRPr sz="2177" b="1">
                <a:solidFill>
                  <a:schemeClr val="bg1"/>
                </a:solidFill>
                <a:latin typeface="+mj-lt"/>
              </a:defRPr>
            </a:lvl1pPr>
            <a:lvl2pPr marL="419212" indent="-212679">
              <a:buClr>
                <a:schemeClr val="bg1"/>
              </a:buClr>
              <a:defRPr sz="217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fld id="{95D2BDAD-C3B1-4D4D-BCAB-0920DD58C7A3}" type="datetime1">
              <a:rPr lang="en-GB" smtClean="0">
                <a:solidFill>
                  <a:prstClr val="black"/>
                </a:solidFill>
              </a:rPr>
              <a:pPr/>
              <a:t>09/11/2020</a:t>
            </a:fld>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6803373" y="278969"/>
            <a:ext cx="1976400" cy="521100"/>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26026024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fld id="{D8A80B80-3C39-4ABA-AE91-B32640717E7F}" type="datetime1">
              <a:rPr lang="en-GB" smtClean="0">
                <a:solidFill>
                  <a:prstClr val="black"/>
                </a:solidFill>
              </a:rPr>
              <a:pPr/>
              <a:t>09/11/2020</a:t>
            </a:fld>
            <a:endParaRPr lang="en-GB">
              <a:solidFill>
                <a:prstClr val="black"/>
              </a:solidFill>
            </a:endParaRPr>
          </a:p>
        </p:txBody>
      </p:sp>
      <p:sp>
        <p:nvSpPr>
          <p:cNvPr id="8" name="Footer Placeholder 7"/>
          <p:cNvSpPr>
            <a:spLocks noGrp="1"/>
          </p:cNvSpPr>
          <p:nvPr>
            <p:ph type="ftr" sz="quarter" idx="31"/>
          </p:nvPr>
        </p:nvSpPr>
        <p:spPr bwMode="gray"/>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360004" y="1350010"/>
            <a:ext cx="4775881" cy="1068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0817" tIns="35408" rIns="70817" bIns="35408" rtlCol="0" anchor="ctr"/>
          <a:lstStyle/>
          <a:p>
            <a:pPr algn="ctr" defTabSz="354056" rtl="0" fontAlgn="auto">
              <a:spcBef>
                <a:spcPts val="0"/>
              </a:spcBef>
              <a:spcAft>
                <a:spcPts val="0"/>
              </a:spcAft>
            </a:pPr>
            <a:endParaRPr lang="en-GB" sz="1428" b="0">
              <a:solidFill>
                <a:prstClr val="white"/>
              </a:solidFill>
            </a:endParaRPr>
          </a:p>
        </p:txBody>
      </p:sp>
      <p:sp>
        <p:nvSpPr>
          <p:cNvPr id="4" name="Text Placeholder 3"/>
          <p:cNvSpPr>
            <a:spLocks noGrp="1"/>
          </p:cNvSpPr>
          <p:nvPr>
            <p:ph type="body" sz="quarter" idx="33" hasCustomPrompt="1"/>
          </p:nvPr>
        </p:nvSpPr>
        <p:spPr>
          <a:xfrm>
            <a:off x="360011" y="160776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280578" y="1607762"/>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5574553" y="1607762"/>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360011" y="2158446"/>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280578" y="2158446"/>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5574553" y="2158446"/>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360011" y="2709129"/>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280578" y="2709129"/>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5574553" y="2709129"/>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360011" y="3259814"/>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280578" y="3259814"/>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5574553" y="3259814"/>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360011" y="3810497"/>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280578" y="3810497"/>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5574553" y="3810497"/>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360011" y="436118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280578" y="4361182"/>
            <a:ext cx="385530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5574553" y="4361182"/>
            <a:ext cx="3205222" cy="297000"/>
          </a:xfrm>
        </p:spPr>
        <p:txBody>
          <a:bodyPr tIns="163945"/>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23094221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5190BE2B-9B92-42BE-801D-EAA8180D84A6}" type="datetime1">
              <a:rPr lang="en-GB" smtClean="0">
                <a:solidFill>
                  <a:prstClr val="black"/>
                </a:solidFill>
              </a:rPr>
              <a:pPr/>
              <a:t>09/11/2020</a:t>
            </a:fld>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360364" y="891012"/>
            <a:ext cx="6120000" cy="216694"/>
          </a:xfrm>
        </p:spPr>
        <p:txBody>
          <a:bodyPr lIns="20494"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4500484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_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9144000" cy="5143500"/>
          </a:xfrm>
          <a:solidFill>
            <a:schemeClr val="bg1"/>
          </a:solidFill>
        </p:spPr>
        <p:txBody>
          <a:bodyPr bIns="2254207" anchor="ctr">
            <a:normAutofit/>
          </a:bodyPr>
          <a:lstStyle>
            <a:lvl1pPr marL="0" marR="0" indent="0" algn="ctr" defTabSz="708111"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360000" y="4880254"/>
            <a:ext cx="4478700" cy="185738"/>
          </a:xfrm>
        </p:spPr>
        <p:txBody>
          <a:bodyPr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14" y="3361503"/>
            <a:ext cx="9143999" cy="1242000"/>
          </a:xfrm>
          <a:solidFill>
            <a:schemeClr val="tx2">
              <a:alpha val="90000"/>
            </a:schemeClr>
          </a:solidFill>
        </p:spPr>
        <p:txBody>
          <a:bodyPr lIns="409851" tIns="245914" rIns="409851" bIns="245914" numCol="3" anchor="t">
            <a:noAutofit/>
          </a:bodyPr>
          <a:lstStyle>
            <a:lvl1pPr marL="0" indent="0" algn="l">
              <a:lnSpc>
                <a:spcPct val="90000"/>
              </a:lnSpc>
              <a:buNone/>
              <a:defRPr sz="1088" b="0">
                <a:solidFill>
                  <a:schemeClr val="bg1"/>
                </a:solidFill>
                <a:latin typeface="+mj-lt"/>
                <a:cs typeface="Arial" panose="020B0604020202020204" pitchFamily="34" charset="0"/>
              </a:defRPr>
            </a:lvl1pPr>
            <a:lvl2pPr marL="354056" indent="0" algn="ctr">
              <a:buNone/>
              <a:defRPr sz="1564"/>
            </a:lvl2pPr>
            <a:lvl3pPr marL="708111" indent="0" algn="ctr">
              <a:buNone/>
              <a:defRPr sz="1428"/>
            </a:lvl3pPr>
            <a:lvl4pPr marL="1062166" indent="0" algn="ctr">
              <a:buNone/>
              <a:defRPr sz="1224"/>
            </a:lvl4pPr>
            <a:lvl5pPr marL="1416223" indent="0" algn="ctr">
              <a:buNone/>
              <a:defRPr sz="1224"/>
            </a:lvl5pPr>
            <a:lvl6pPr marL="1770276" indent="0" algn="ctr">
              <a:buNone/>
              <a:defRPr sz="1224"/>
            </a:lvl6pPr>
            <a:lvl7pPr marL="2124334" indent="0" algn="ctr">
              <a:buNone/>
              <a:defRPr sz="1224"/>
            </a:lvl7pPr>
            <a:lvl8pPr marL="2478388" indent="0" algn="ctr">
              <a:buNone/>
              <a:defRPr sz="1224"/>
            </a:lvl8pPr>
            <a:lvl9pPr marL="2832442" indent="0" algn="ctr">
              <a:buNone/>
              <a:defRPr sz="122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5595511" y="366422"/>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363888"/>
            <a:ext cx="5508000" cy="839369"/>
          </a:xfrm>
          <a:noFill/>
        </p:spPr>
        <p:txBody>
          <a:bodyPr lIns="409851" tIns="81970" rIns="512323" bIns="204924" anchor="t" anchorCtr="0">
            <a:noAutofit/>
          </a:bodyPr>
          <a:lstStyle>
            <a:lvl1pPr algn="l">
              <a:lnSpc>
                <a:spcPct val="85000"/>
              </a:lnSpc>
              <a:defRPr sz="3265">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14993120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3_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9144000" cy="5143500"/>
          </a:xfrm>
          <a:solidFill>
            <a:schemeClr val="bg1"/>
          </a:solidFill>
        </p:spPr>
        <p:txBody>
          <a:bodyPr bIns="1396217" anchor="ctr">
            <a:normAutofit/>
          </a:bodyP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363888"/>
            <a:ext cx="5508000" cy="839369"/>
          </a:xfrm>
          <a:noFill/>
        </p:spPr>
        <p:txBody>
          <a:bodyPr lIns="410652" tIns="82130" rIns="513315" bIns="205326" anchor="t" anchorCtr="0">
            <a:noAutofit/>
          </a:bodyPr>
          <a:lstStyle>
            <a:lvl1pPr algn="l">
              <a:lnSpc>
                <a:spcPct val="85000"/>
              </a:lnSpc>
              <a:defRPr sz="3265">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360000" y="4880254"/>
            <a:ext cx="4478700" cy="185738"/>
          </a:xfrm>
        </p:spPr>
        <p:txBody>
          <a:bodyPr lIns="0"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3" y="3361501"/>
            <a:ext cx="9143999" cy="1242000"/>
          </a:xfrm>
          <a:solidFill>
            <a:schemeClr val="tx2"/>
          </a:solidFill>
        </p:spPr>
        <p:txBody>
          <a:bodyPr lIns="410652" tIns="410652" rIns="410652" bIns="944500" anchor="b">
            <a:noAutofit/>
          </a:bodyPr>
          <a:lstStyle>
            <a:lvl1pPr marL="0" indent="0" algn="l">
              <a:lnSpc>
                <a:spcPct val="90000"/>
              </a:lnSpc>
              <a:buNone/>
              <a:defRPr sz="1837" b="1">
                <a:solidFill>
                  <a:schemeClr val="bg1"/>
                </a:solidFill>
                <a:latin typeface="+mj-lt"/>
                <a:cs typeface="Arial" panose="020B0604020202020204" pitchFamily="34" charset="0"/>
              </a:defRPr>
            </a:lvl1pPr>
            <a:lvl2pPr marL="354743" indent="0" algn="ctr">
              <a:buNone/>
              <a:defRPr sz="1564"/>
            </a:lvl2pPr>
            <a:lvl3pPr marL="709487" indent="0" algn="ctr">
              <a:buNone/>
              <a:defRPr sz="1428"/>
            </a:lvl3pPr>
            <a:lvl4pPr marL="1064230" indent="0" algn="ctr">
              <a:buNone/>
              <a:defRPr sz="1224"/>
            </a:lvl4pPr>
            <a:lvl5pPr marL="1418973" indent="0" algn="ctr">
              <a:buNone/>
              <a:defRPr sz="1224"/>
            </a:lvl5pPr>
            <a:lvl6pPr marL="1773717" indent="0" algn="ctr">
              <a:buNone/>
              <a:defRPr sz="1224"/>
            </a:lvl6pPr>
            <a:lvl7pPr marL="2128460" indent="0" algn="ctr">
              <a:buNone/>
              <a:defRPr sz="1224"/>
            </a:lvl7pPr>
            <a:lvl8pPr marL="2483203" indent="0" algn="ctr">
              <a:buNone/>
              <a:defRPr sz="1224"/>
            </a:lvl8pPr>
            <a:lvl9pPr marL="2837947" indent="0" algn="ctr">
              <a:buNone/>
              <a:defRPr sz="122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359999" y="4080642"/>
            <a:ext cx="8408379" cy="216000"/>
          </a:xfrm>
          <a:noFill/>
        </p:spPr>
        <p:txBody>
          <a:bodyPr lIns="0" rIns="102663">
            <a:noAutofit/>
          </a:bodyPr>
          <a:lstStyle>
            <a:lvl1pPr algn="l">
              <a:defRPr sz="122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5595510" y="363889"/>
            <a:ext cx="3172871" cy="834300"/>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7900833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360001" y="1350001"/>
            <a:ext cx="8424001"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fld id="{2DD82CBF-8C13-4350-AE4C-2F53590C8914}" type="datetime1">
              <a:rPr lang="en-GB" smtClean="0">
                <a:solidFill>
                  <a:prstClr val="black"/>
                </a:solidFill>
              </a:rPr>
              <a:pPr/>
              <a:t>09/11/2020</a:t>
            </a:fld>
            <a:endParaRPr lang="en-GB">
              <a:solidFill>
                <a:prstClr val="black"/>
              </a:solidFill>
            </a:endParaRPr>
          </a:p>
        </p:txBody>
      </p:sp>
      <p:sp>
        <p:nvSpPr>
          <p:cNvPr id="5" name="Footer Placeholder 4"/>
          <p:cNvSpPr>
            <a:spLocks noGrp="1"/>
          </p:cNvSpPr>
          <p:nvPr>
            <p:ph type="ftr" sz="quarter" idx="15"/>
          </p:nvPr>
        </p:nvSpPr>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6965770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9999" y="1350001"/>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4675773" y="1350001"/>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fld id="{75708A0E-6304-4377-B9A2-6D43C3E577BA}"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36028440"/>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E276E1C6-02BA-4AE4-BA67-94F0EB3C066C}"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60035" y="1350000"/>
            <a:ext cx="4104001" cy="189009"/>
          </a:xfrm>
          <a:solidFill>
            <a:srgbClr val="009CDE"/>
          </a:solidFill>
        </p:spPr>
        <p:txBody>
          <a:bodyPr vert="horz" lIns="81619" tIns="20401" rIns="81619" bIns="20401"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4675774" y="1350000"/>
            <a:ext cx="410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359999"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4675773"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360035" y="3029643"/>
            <a:ext cx="4104001" cy="189009"/>
          </a:xfrm>
          <a:solidFill>
            <a:srgbClr val="009CDE"/>
          </a:solidFill>
        </p:spPr>
        <p:txBody>
          <a:bodyPr vert="horz" lIns="81619" tIns="20401" rIns="81619" bIns="20401"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4675774" y="3029643"/>
            <a:ext cx="410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109151356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331A1FC-65C4-44A8-B613-91BD0819DF9D}"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290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360001" y="1350000"/>
            <a:ext cx="4104001" cy="189009"/>
          </a:xfrm>
          <a:solidFill>
            <a:srgbClr val="009CDE"/>
          </a:solidFill>
        </p:spPr>
        <p:txBody>
          <a:bodyPr vert="horz" lIns="82130" tIns="20533" rIns="82130" bIns="20533"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4675774" y="1350000"/>
            <a:ext cx="410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308810617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_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E276E1C6-02BA-4AE4-BA67-94F0EB3C066C}"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4675773" y="16200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60001" y="1350000"/>
            <a:ext cx="4104001" cy="189009"/>
          </a:xfrm>
          <a:solidFill>
            <a:srgbClr val="009CDE"/>
          </a:solidFill>
        </p:spPr>
        <p:txBody>
          <a:bodyPr vert="horz" lIns="82130" tIns="20533" rIns="82130" bIns="20533"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4675774" y="1350000"/>
            <a:ext cx="410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359999"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4675773" y="3285900"/>
            <a:ext cx="4104000" cy="1242000"/>
          </a:xfrm>
        </p:spPr>
        <p:txBody>
          <a:bodyPr>
            <a:noAutofit/>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360001" y="3029643"/>
            <a:ext cx="4104001" cy="189009"/>
          </a:xfrm>
          <a:solidFill>
            <a:srgbClr val="009CDE"/>
          </a:solidFill>
        </p:spPr>
        <p:txBody>
          <a:bodyPr vert="horz" lIns="82130" tIns="20533" rIns="82130" bIns="20533" rtlCol="0" anchor="ctr">
            <a:normAutofit/>
          </a:bodyPr>
          <a:lstStyle>
            <a:lvl1pPr>
              <a:defRPr lang="en-US" sz="1088"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4675774" y="3029643"/>
            <a:ext cx="410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27482209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D5E3B6C-7049-41BB-AB3F-3ACBC77CD451}"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59999" y="1350000"/>
            <a:ext cx="266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237886"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237886" y="1350000"/>
            <a:ext cx="266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6115773"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6115773" y="1350000"/>
            <a:ext cx="2664000" cy="189009"/>
          </a:xfrm>
          <a:solidFill>
            <a:srgbClr val="009CDE"/>
          </a:solidFill>
        </p:spPr>
        <p:txBody>
          <a:bodyPr vert="horz" lIns="82130" tIns="20533" rIns="82130" bIns="20533"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3501191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1"/>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1"/>
            <a:ext cx="4104000" cy="3177900"/>
          </a:xfrm>
          <a:solidFill>
            <a:schemeClr val="bg1">
              <a:lumMod val="85000"/>
            </a:schemeClr>
          </a:solidFill>
        </p:spPr>
        <p:txBody>
          <a:bodyPr bIns="2258586" anchor="ct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baseline="0">
                <a:solidFill>
                  <a:schemeClr val="bg1"/>
                </a:solidFill>
              </a:defRPr>
            </a:lvl1pPr>
          </a:lstStyle>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AE37C732-8AFC-479A-BACB-8B04EC657C09}"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77988657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1"/>
            <a:ext cx="4104000" cy="3177900"/>
          </a:xfrm>
          <a:solidFill>
            <a:srgbClr val="009CDE"/>
          </a:solidFill>
        </p:spPr>
        <p:txBody>
          <a:bodyPr lIns="164261" tIns="164261" rIns="164261" bIns="164261"/>
          <a:lstStyle>
            <a:lvl1pPr>
              <a:defRPr sz="1088" b="1">
                <a:solidFill>
                  <a:schemeClr val="bg1"/>
                </a:solidFill>
                <a:latin typeface="+mn-lt"/>
              </a:defRPr>
            </a:lvl1pPr>
            <a:lvl2pPr>
              <a:buClr>
                <a:schemeClr val="bg1"/>
              </a:buClr>
              <a:defRPr sz="1088">
                <a:solidFill>
                  <a:schemeClr val="bg1"/>
                </a:solidFill>
                <a:latin typeface="+mn-lt"/>
              </a:defRPr>
            </a:lvl2pPr>
            <a:lvl3pPr>
              <a:buClr>
                <a:schemeClr val="bg1"/>
              </a:buClr>
              <a:defRPr sz="1088">
                <a:solidFill>
                  <a:schemeClr val="bg1"/>
                </a:solidFill>
                <a:latin typeface="+mn-lt"/>
              </a:defRPr>
            </a:lvl3pPr>
            <a:lvl4pPr>
              <a:buClr>
                <a:schemeClr val="bg1"/>
              </a:buClr>
              <a:defRPr sz="1088">
                <a:solidFill>
                  <a:schemeClr val="bg1"/>
                </a:solidFill>
                <a:latin typeface="+mn-lt"/>
              </a:defRPr>
            </a:lvl4pPr>
            <a:lvl5pPr>
              <a:buClr>
                <a:schemeClr val="bg1"/>
              </a:buClr>
              <a:defRPr sz="1088">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1"/>
            <a:ext cx="4104000" cy="3177900"/>
          </a:xfrm>
          <a:solidFill>
            <a:schemeClr val="bg1">
              <a:lumMod val="85000"/>
            </a:schemeClr>
          </a:solidFill>
        </p:spPr>
        <p:txBody>
          <a:bodyPr bIns="2258586" anchor="ct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p>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6CD1E4FA-FCD6-4F98-8B0A-2138971C40AA}"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8428030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_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360000" y="1350001"/>
            <a:ext cx="8419773" cy="3177900"/>
          </a:xfrm>
          <a:solidFill>
            <a:schemeClr val="bg1">
              <a:lumMod val="85000"/>
            </a:schemeClr>
          </a:solidFill>
        </p:spPr>
        <p:txBody>
          <a:bodyPr bIns="2258586" anchor="ct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fld id="{080241F1-0EEA-47C0-8D3F-B3B3E6B37855}" type="datetime1">
              <a:rPr lang="en-GB" smtClean="0">
                <a:solidFill>
                  <a:prstClr val="black"/>
                </a:solidFill>
              </a:rPr>
              <a:pPr/>
              <a:t>09/11/2020</a:t>
            </a:fld>
            <a:endParaRPr lang="en-GB">
              <a:solidFill>
                <a:prstClr val="black"/>
              </a:solidFill>
            </a:endParaRPr>
          </a:p>
        </p:txBody>
      </p:sp>
      <p:sp>
        <p:nvSpPr>
          <p:cNvPr id="4" name="Footer Placeholder 3"/>
          <p:cNvSpPr>
            <a:spLocks noGrp="1"/>
          </p:cNvSpPr>
          <p:nvPr>
            <p:ph type="ftr" sz="quarter" idx="19"/>
          </p:nvPr>
        </p:nvSpPr>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2728370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_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fld id="{3C8783AD-39BB-4344-A133-72D1D9DB84A8}" type="datetime1">
              <a:rPr lang="en-GB" smtClean="0">
                <a:solidFill>
                  <a:prstClr val="black"/>
                </a:solidFill>
              </a:rPr>
              <a:pPr/>
              <a:t>09/11/2020</a:t>
            </a:fld>
            <a:endParaRPr lang="en-GB">
              <a:solidFill>
                <a:prstClr val="black"/>
              </a:solidFill>
            </a:endParaRPr>
          </a:p>
        </p:txBody>
      </p:sp>
      <p:sp>
        <p:nvSpPr>
          <p:cNvPr id="19" name="Footer Placeholder 18"/>
          <p:cNvSpPr>
            <a:spLocks noGrp="1"/>
          </p:cNvSpPr>
          <p:nvPr>
            <p:ph type="ftr" sz="quarter" idx="15"/>
          </p:nvPr>
        </p:nvSpPr>
        <p:spPr>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360000" y="4720240"/>
            <a:ext cx="8419774" cy="156434"/>
          </a:xfrm>
          <a:noFill/>
        </p:spPr>
        <p:txBody>
          <a:bodyPr anchor="t">
            <a:normAutofit/>
          </a:bodyPr>
          <a:lstStyle>
            <a:lvl1pPr>
              <a:defRPr sz="61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360000" y="1350001"/>
            <a:ext cx="8419774" cy="3177900"/>
          </a:xfrm>
          <a:noFill/>
        </p:spPr>
        <p:txBody>
          <a:bodyPr lIns="0" tIns="0" rIns="0" bIns="0"/>
          <a:lstStyle>
            <a:lvl1pPr>
              <a:lnSpc>
                <a:spcPct val="110000"/>
              </a:lnSpc>
              <a:defRPr sz="1088" b="1">
                <a:solidFill>
                  <a:schemeClr val="tx1"/>
                </a:solidFill>
                <a:latin typeface="+mn-lt"/>
              </a:defRPr>
            </a:lvl1pPr>
            <a:lvl2pPr>
              <a:lnSpc>
                <a:spcPct val="110000"/>
              </a:lnSpc>
              <a:defRPr sz="1088">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275536507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3_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4"/>
            <a:ext cx="9144000" cy="5143499"/>
          </a:xfrm>
          <a:solidFill>
            <a:schemeClr val="bg1"/>
          </a:solidFill>
        </p:spPr>
        <p:txBody>
          <a:bodyPr wrap="square" tIns="2258586" bIns="0" anchor="ct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 then arrange object (send to back)</a:t>
            </a:r>
          </a:p>
          <a:p>
            <a:pPr marL="0" marR="0" lvl="0" indent="0" algn="ctr" defTabSz="709487"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3" y="1350000"/>
            <a:ext cx="3209925" cy="1237085"/>
          </a:xfrm>
          <a:solidFill>
            <a:schemeClr val="tx2">
              <a:alpha val="90000"/>
            </a:schemeClr>
          </a:solidFill>
        </p:spPr>
        <p:txBody>
          <a:bodyPr lIns="410652" tIns="205326" rIns="410652" bIns="205326">
            <a:noAutofit/>
          </a:bodyPr>
          <a:lstStyle>
            <a:lvl1pPr>
              <a:defRPr sz="2177" b="1">
                <a:solidFill>
                  <a:schemeClr val="bg1"/>
                </a:solidFill>
                <a:latin typeface="+mj-lt"/>
              </a:defRPr>
            </a:lvl1pPr>
            <a:lvl2pPr marL="420026" indent="-213093">
              <a:buClr>
                <a:schemeClr val="bg1"/>
              </a:buClr>
              <a:defRPr sz="217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fld id="{95D2BDAD-C3B1-4D4D-BCAB-0920DD58C7A3}" type="datetime1">
              <a:rPr lang="en-GB" smtClean="0">
                <a:solidFill>
                  <a:prstClr val="black"/>
                </a:solidFill>
              </a:rPr>
              <a:pPr/>
              <a:t>09/11/2020</a:t>
            </a:fld>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Tree>
    <p:extLst>
      <p:ext uri="{BB962C8B-B14F-4D97-AF65-F5344CB8AC3E}">
        <p14:creationId xmlns:p14="http://schemas.microsoft.com/office/powerpoint/2010/main" val="355803022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_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fld id="{D8A80B80-3C39-4ABA-AE91-B32640717E7F}" type="datetime1">
              <a:rPr lang="en-GB" smtClean="0">
                <a:solidFill>
                  <a:prstClr val="black"/>
                </a:solidFill>
              </a:rPr>
              <a:pPr/>
              <a:t>09/11/2020</a:t>
            </a:fld>
            <a:endParaRPr lang="en-GB">
              <a:solidFill>
                <a:prstClr val="black"/>
              </a:solidFill>
            </a:endParaRPr>
          </a:p>
        </p:txBody>
      </p:sp>
      <p:sp>
        <p:nvSpPr>
          <p:cNvPr id="8" name="Footer Placeholder 7"/>
          <p:cNvSpPr>
            <a:spLocks noGrp="1"/>
          </p:cNvSpPr>
          <p:nvPr>
            <p:ph type="ftr" sz="quarter" idx="31"/>
          </p:nvPr>
        </p:nvSpPr>
        <p:spPr bwMode="gray"/>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360002" y="1350002"/>
            <a:ext cx="4775881" cy="1068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0953" tIns="35477" rIns="70953" bIns="35477" rtlCol="0" anchor="ctr"/>
          <a:lstStyle/>
          <a:p>
            <a:pPr algn="ctr" defTabSz="354743" rtl="0" fontAlgn="auto">
              <a:spcBef>
                <a:spcPts val="0"/>
              </a:spcBef>
              <a:spcAft>
                <a:spcPts val="0"/>
              </a:spcAft>
            </a:pPr>
            <a:endParaRPr lang="en-GB" sz="1428" b="0">
              <a:solidFill>
                <a:prstClr val="white"/>
              </a:solidFill>
            </a:endParaRPr>
          </a:p>
        </p:txBody>
      </p:sp>
      <p:sp>
        <p:nvSpPr>
          <p:cNvPr id="4" name="Text Placeholder 3"/>
          <p:cNvSpPr>
            <a:spLocks noGrp="1"/>
          </p:cNvSpPr>
          <p:nvPr>
            <p:ph type="body" sz="quarter" idx="33" hasCustomPrompt="1"/>
          </p:nvPr>
        </p:nvSpPr>
        <p:spPr>
          <a:xfrm>
            <a:off x="360000" y="160776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280578" y="1607762"/>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5574553" y="1607762"/>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360000" y="2158446"/>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280578" y="2158446"/>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5574553" y="2158446"/>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360000" y="2709129"/>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280578" y="2709129"/>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5574553" y="2709129"/>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360000" y="3259814"/>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280578" y="3259814"/>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5574553" y="3259814"/>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360000" y="3810497"/>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280578" y="3810497"/>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5574553" y="3810497"/>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360000" y="4361182"/>
            <a:ext cx="741363" cy="297000"/>
          </a:xfrm>
        </p:spPr>
        <p:txBody>
          <a:bodyPr/>
          <a:lstStyle>
            <a:lvl1pPr>
              <a:defRPr sz="2177" b="1">
                <a:solidFill>
                  <a:srgbClr val="0092CC"/>
                </a:solidFill>
                <a:latin typeface="+mj-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280578" y="4361182"/>
            <a:ext cx="385530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5574553" y="4361182"/>
            <a:ext cx="3205222" cy="297000"/>
          </a:xfrm>
        </p:spPr>
        <p:txBody>
          <a:bodyPr tIns="164261"/>
          <a:lstStyle>
            <a:lvl1pPr>
              <a:lnSpc>
                <a:spcPct val="100000"/>
              </a:lnSpc>
              <a:spcBef>
                <a:spcPts val="0"/>
              </a:spcBef>
              <a:spcAft>
                <a:spcPts val="0"/>
              </a:spcAft>
              <a:defRPr sz="1224" b="0">
                <a:solidFill>
                  <a:schemeClr val="tx1"/>
                </a:solidFill>
                <a:latin typeface="+mn-lt"/>
              </a:defRPr>
            </a:lvl1pPr>
            <a:lvl2pPr>
              <a:defRPr sz="2177" b="1">
                <a:latin typeface="+mj-lt"/>
              </a:defRPr>
            </a:lvl2pPr>
            <a:lvl3pPr>
              <a:defRPr sz="2177" b="1">
                <a:latin typeface="+mj-lt"/>
              </a:defRPr>
            </a:lvl3pPr>
            <a:lvl4pPr>
              <a:defRPr sz="2177" b="1">
                <a:latin typeface="+mj-lt"/>
              </a:defRPr>
            </a:lvl4pPr>
            <a:lvl5pPr>
              <a:defRPr sz="217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286812728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_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5190BE2B-9B92-42BE-801D-EAA8180D84A6}" type="datetime1">
              <a:rPr lang="en-GB" smtClean="0">
                <a:solidFill>
                  <a:prstClr val="black"/>
                </a:solidFill>
              </a:rPr>
              <a:pPr/>
              <a:t>09/11/2020</a:t>
            </a:fld>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360000" y="4720240"/>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360364" y="891003"/>
            <a:ext cx="6120000" cy="216694"/>
          </a:xfrm>
        </p:spPr>
        <p:txBody>
          <a:bodyPr lIns="20533" anchor="ctr">
            <a:normAutofit/>
          </a:bodyPr>
          <a:lstStyle>
            <a:lvl1pPr>
              <a:defRPr sz="122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104197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D5E3B6C-7049-41BB-AB3F-3ACBC77CD451}"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359999"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359999" y="1350000"/>
            <a:ext cx="266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237886"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237886" y="1350000"/>
            <a:ext cx="266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6115773" y="1620000"/>
            <a:ext cx="2664000" cy="2907900"/>
          </a:xfrm>
        </p:spPr>
        <p:txBody>
          <a:bodyPr/>
          <a:lstStyle>
            <a:lvl1pPr>
              <a:defRPr sz="1088"/>
            </a:lvl1pPr>
            <a:lvl2pPr>
              <a:defRPr sz="1088"/>
            </a:lvl2pPr>
            <a:lvl3pPr>
              <a:defRPr sz="1088"/>
            </a:lvl3pPr>
            <a:lvl4pPr>
              <a:defRPr sz="1088"/>
            </a:lvl4pPr>
            <a:lvl5pPr>
              <a:defRPr sz="1088"/>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6115773" y="1350000"/>
            <a:ext cx="2664000" cy="189009"/>
          </a:xfrm>
          <a:solidFill>
            <a:srgbClr val="009CDE"/>
          </a:solidFill>
        </p:spPr>
        <p:txBody>
          <a:bodyPr vert="horz" lIns="81619" tIns="20401" rIns="81619" bIns="20401" rtlCol="0" anchor="ctr">
            <a:normAutofit/>
          </a:bodyPr>
          <a:lstStyle>
            <a:lvl1pPr>
              <a:defRPr lang="en-US" sz="1088"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0218260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3_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9144000" cy="5143500"/>
          </a:xfrm>
          <a:solidFill>
            <a:schemeClr val="bg1"/>
          </a:solidFill>
        </p:spPr>
        <p:txBody>
          <a:bodyPr bIns="2258586" anchor="ctr">
            <a:normAutofit/>
          </a:bodyPr>
          <a:lstStyle>
            <a:lvl1pPr marL="0" marR="0" indent="0" algn="ctr" defTabSz="709487" rtl="0" eaLnBrk="1" fontAlgn="auto" latinLnBrk="0" hangingPunct="1">
              <a:lnSpc>
                <a:spcPct val="110000"/>
              </a:lnSpc>
              <a:spcBef>
                <a:spcPts val="776"/>
              </a:spcBef>
              <a:spcAft>
                <a:spcPts val="465"/>
              </a:spcAft>
              <a:buClr>
                <a:schemeClr val="tx1"/>
              </a:buClr>
              <a:buSzPct val="80000"/>
              <a:buFontTx/>
              <a:buNone/>
              <a:tabLst/>
              <a:defRPr sz="1088">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360000" y="4880254"/>
            <a:ext cx="4478700" cy="185738"/>
          </a:xfrm>
        </p:spPr>
        <p:txBody>
          <a:bodyPr anchor="ctr">
            <a:noAutofit/>
          </a:bodyPr>
          <a:lstStyle>
            <a:lvl1pPr>
              <a:defRPr sz="748"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3" y="3361501"/>
            <a:ext cx="9143999" cy="1242000"/>
          </a:xfrm>
          <a:solidFill>
            <a:schemeClr val="tx2">
              <a:alpha val="90000"/>
            </a:schemeClr>
          </a:solidFill>
        </p:spPr>
        <p:txBody>
          <a:bodyPr lIns="410652" tIns="246391" rIns="410652" bIns="246391" numCol="3" anchor="t">
            <a:noAutofit/>
          </a:bodyPr>
          <a:lstStyle>
            <a:lvl1pPr marL="0" indent="0" algn="l">
              <a:lnSpc>
                <a:spcPct val="90000"/>
              </a:lnSpc>
              <a:buNone/>
              <a:defRPr sz="1088" b="0">
                <a:solidFill>
                  <a:schemeClr val="bg1"/>
                </a:solidFill>
                <a:latin typeface="+mj-lt"/>
                <a:cs typeface="Arial" panose="020B0604020202020204" pitchFamily="34" charset="0"/>
              </a:defRPr>
            </a:lvl1pPr>
            <a:lvl2pPr marL="354743" indent="0" algn="ctr">
              <a:buNone/>
              <a:defRPr sz="1564"/>
            </a:lvl2pPr>
            <a:lvl3pPr marL="709487" indent="0" algn="ctr">
              <a:buNone/>
              <a:defRPr sz="1428"/>
            </a:lvl3pPr>
            <a:lvl4pPr marL="1064230" indent="0" algn="ctr">
              <a:buNone/>
              <a:defRPr sz="1224"/>
            </a:lvl4pPr>
            <a:lvl5pPr marL="1418973" indent="0" algn="ctr">
              <a:buNone/>
              <a:defRPr sz="1224"/>
            </a:lvl5pPr>
            <a:lvl6pPr marL="1773717" indent="0" algn="ctr">
              <a:buNone/>
              <a:defRPr sz="1224"/>
            </a:lvl6pPr>
            <a:lvl7pPr marL="2128460" indent="0" algn="ctr">
              <a:buNone/>
              <a:defRPr sz="1224"/>
            </a:lvl7pPr>
            <a:lvl8pPr marL="2483203" indent="0" algn="ctr">
              <a:buNone/>
              <a:defRPr sz="1224"/>
            </a:lvl8pPr>
            <a:lvl9pPr marL="2837947" indent="0" algn="ctr">
              <a:buNone/>
              <a:defRPr sz="122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7" name="Text Placeholder 35"/>
          <p:cNvSpPr>
            <a:spLocks noGrp="1"/>
          </p:cNvSpPr>
          <p:nvPr>
            <p:ph type="body" sz="quarter" idx="16" hasCustomPrompt="1"/>
          </p:nvPr>
        </p:nvSpPr>
        <p:spPr bwMode="gray">
          <a:xfrm>
            <a:off x="7121935" y="4857036"/>
            <a:ext cx="1646444" cy="185738"/>
          </a:xfrm>
        </p:spPr>
        <p:txBody>
          <a:bodyPr rIns="0" anchor="ctr">
            <a:noAutofit/>
          </a:bodyPr>
          <a:lstStyle>
            <a:lvl1pPr algn="ctr">
              <a:defRPr sz="122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363888"/>
            <a:ext cx="5508000" cy="839369"/>
          </a:xfrm>
          <a:noFill/>
        </p:spPr>
        <p:txBody>
          <a:bodyPr lIns="410652" tIns="82130" rIns="513315" bIns="205326" anchor="t" anchorCtr="0">
            <a:noAutofit/>
          </a:bodyPr>
          <a:lstStyle>
            <a:lvl1pPr algn="l">
              <a:lnSpc>
                <a:spcPct val="85000"/>
              </a:lnSpc>
              <a:defRPr sz="3265">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390762319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8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05979"/>
            <a:ext cx="8229600" cy="857250"/>
          </a:xfrm>
          <a:prstGeom prst="rect">
            <a:avLst/>
          </a:prstGeom>
        </p:spPr>
        <p:txBody>
          <a:bodyPr anchor="b" anchorCtr="0"/>
          <a:lstStyle>
            <a:lvl1pPr algn="l">
              <a:lnSpc>
                <a:spcPts val="3000"/>
              </a:lnSpc>
              <a:defRPr sz="3100" b="1" baseline="0">
                <a:solidFill>
                  <a:schemeClr val="tx2"/>
                </a:solidFill>
                <a:effectLst/>
                <a:latin typeface="+mj-lt"/>
              </a:defRPr>
            </a:lvl1pPr>
          </a:lstStyle>
          <a:p>
            <a:r>
              <a:rPr lang="en-US" dirty="0"/>
              <a:t>Bottom band: NCEZID</a:t>
            </a:r>
          </a:p>
        </p:txBody>
      </p:sp>
      <p:sp>
        <p:nvSpPr>
          <p:cNvPr id="7" name="Text Placeholder 7"/>
          <p:cNvSpPr>
            <a:spLocks noGrp="1"/>
          </p:cNvSpPr>
          <p:nvPr>
            <p:ph type="body" sz="quarter" idx="10" hasCustomPrompt="1"/>
          </p:nvPr>
        </p:nvSpPr>
        <p:spPr>
          <a:xfrm>
            <a:off x="457200" y="1158875"/>
            <a:ext cx="8229600" cy="3341688"/>
          </a:xfrm>
        </p:spPr>
        <p:txBody>
          <a:bodyPr/>
          <a:lstStyle>
            <a:lvl1pPr marL="0" indent="0">
              <a:buClr>
                <a:srgbClr val="E25423"/>
              </a:buClr>
              <a:buFont typeface="Wingdings" panose="05000000000000000000" pitchFamily="2" charset="2"/>
              <a:buNone/>
              <a:defRPr sz="2000" baseline="0">
                <a:solidFill>
                  <a:srgbClr val="09164D"/>
                </a:solidFill>
                <a:latin typeface="Arial" panose="020B0604020202020204" pitchFamily="34" charset="0"/>
              </a:defRPr>
            </a:lvl1pPr>
            <a:lvl2pPr>
              <a:buClr>
                <a:srgbClr val="8D8B00"/>
              </a:buClr>
              <a:defRPr sz="2000" baseline="0">
                <a:solidFill>
                  <a:srgbClr val="09164D"/>
                </a:solidFill>
                <a:latin typeface="Arial" panose="020B0604020202020204" pitchFamily="34" charset="0"/>
              </a:defRPr>
            </a:lvl2pPr>
            <a:lvl3pPr>
              <a:buClr>
                <a:srgbClr val="09164D"/>
              </a:buClr>
              <a:defRPr sz="2000" baseline="0">
                <a:solidFill>
                  <a:srgbClr val="09164D"/>
                </a:solidFill>
                <a:latin typeface="Arial" panose="020B0604020202020204" pitchFamily="34" charset="0"/>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dirty="0"/>
              <a:t>Click to edit Master text styles</a:t>
            </a:r>
          </a:p>
          <a:p>
            <a:pPr lvl="2"/>
            <a:r>
              <a:rPr lang="en-US" dirty="0"/>
              <a:t>Third level</a:t>
            </a:r>
          </a:p>
        </p:txBody>
      </p:sp>
    </p:spTree>
    <p:extLst>
      <p:ext uri="{BB962C8B-B14F-4D97-AF65-F5344CB8AC3E}">
        <p14:creationId xmlns:p14="http://schemas.microsoft.com/office/powerpoint/2010/main" val="539376414"/>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955056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949460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2" y="3305534"/>
            <a:ext cx="7772943" cy="1021573"/>
          </a:xfrm>
        </p:spPr>
        <p:txBody>
          <a:bodyPr anchor="t"/>
          <a:lstStyle>
            <a:lvl1pPr algn="l">
              <a:defRPr sz="2721" b="1" cap="all"/>
            </a:lvl1pPr>
          </a:lstStyle>
          <a:p>
            <a:r>
              <a:rPr lang="en-US"/>
              <a:t>Click to edit Master title style</a:t>
            </a:r>
            <a:endParaRPr lang="en-GB"/>
          </a:p>
        </p:txBody>
      </p:sp>
      <p:sp>
        <p:nvSpPr>
          <p:cNvPr id="3" name="Text Placeholder 2"/>
          <p:cNvSpPr>
            <a:spLocks noGrp="1"/>
          </p:cNvSpPr>
          <p:nvPr>
            <p:ph type="body" idx="1"/>
          </p:nvPr>
        </p:nvSpPr>
        <p:spPr>
          <a:xfrm>
            <a:off x="722182" y="2180292"/>
            <a:ext cx="7772943" cy="1125242"/>
          </a:xfrm>
        </p:spPr>
        <p:txBody>
          <a:bodyPr anchor="b"/>
          <a:lstStyle>
            <a:lvl1pPr marL="0" indent="0">
              <a:buNone/>
              <a:defRPr sz="1360"/>
            </a:lvl1pPr>
            <a:lvl2pPr marL="310977" indent="0">
              <a:buNone/>
              <a:defRPr sz="1224"/>
            </a:lvl2pPr>
            <a:lvl3pPr marL="621955" indent="0">
              <a:buNone/>
              <a:defRPr sz="1088"/>
            </a:lvl3pPr>
            <a:lvl4pPr marL="932932" indent="0">
              <a:buNone/>
              <a:defRPr sz="952"/>
            </a:lvl4pPr>
            <a:lvl5pPr marL="1243910" indent="0">
              <a:buNone/>
              <a:defRPr sz="952"/>
            </a:lvl5pPr>
            <a:lvl6pPr marL="1554887" indent="0">
              <a:buNone/>
              <a:defRPr sz="952"/>
            </a:lvl6pPr>
            <a:lvl7pPr marL="1865863" indent="0">
              <a:buNone/>
              <a:defRPr sz="952"/>
            </a:lvl7pPr>
            <a:lvl8pPr marL="2176841" indent="0">
              <a:buNone/>
              <a:defRPr sz="952"/>
            </a:lvl8pPr>
            <a:lvl9pPr marL="2487819" indent="0">
              <a:buNone/>
              <a:defRPr sz="952"/>
            </a:lvl9pPr>
          </a:lstStyle>
          <a:p>
            <a:pPr lvl="0"/>
            <a:r>
              <a:rPr lang="en-US"/>
              <a:t>Click to edit Master text styles</a:t>
            </a:r>
          </a:p>
        </p:txBody>
      </p:sp>
    </p:spTree>
    <p:extLst>
      <p:ext uri="{BB962C8B-B14F-4D97-AF65-F5344CB8AC3E}">
        <p14:creationId xmlns:p14="http://schemas.microsoft.com/office/powerpoint/2010/main" val="233294777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42541" y="1035612"/>
            <a:ext cx="4080591" cy="3458876"/>
          </a:xfrm>
        </p:spPr>
        <p:txBody>
          <a:bodyPr/>
          <a:lstStyle>
            <a:lvl1pPr>
              <a:defRPr sz="1905"/>
            </a:lvl1pPr>
            <a:lvl2pPr>
              <a:defRPr sz="1632"/>
            </a:lvl2pPr>
            <a:lvl3pPr>
              <a:defRPr sz="1360"/>
            </a:lvl3pPr>
            <a:lvl4pPr>
              <a:defRPr sz="1224"/>
            </a:lvl4pPr>
            <a:lvl5pPr>
              <a:defRPr sz="1224"/>
            </a:lvl5pPr>
            <a:lvl6pPr>
              <a:defRPr sz="1224"/>
            </a:lvl6pPr>
            <a:lvl7pPr>
              <a:defRPr sz="1224"/>
            </a:lvl7pPr>
            <a:lvl8pPr>
              <a:defRPr sz="1224"/>
            </a:lvl8pPr>
            <a:lvl9pPr>
              <a:defRPr sz="122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53450" y="1035612"/>
            <a:ext cx="4080591" cy="3458876"/>
          </a:xfrm>
        </p:spPr>
        <p:txBody>
          <a:bodyPr/>
          <a:lstStyle>
            <a:lvl1pPr>
              <a:defRPr sz="1905"/>
            </a:lvl1pPr>
            <a:lvl2pPr>
              <a:defRPr sz="1632"/>
            </a:lvl2pPr>
            <a:lvl3pPr>
              <a:defRPr sz="1360"/>
            </a:lvl3pPr>
            <a:lvl4pPr>
              <a:defRPr sz="1224"/>
            </a:lvl4pPr>
            <a:lvl5pPr>
              <a:defRPr sz="1224"/>
            </a:lvl5pPr>
            <a:lvl6pPr>
              <a:defRPr sz="1224"/>
            </a:lvl6pPr>
            <a:lvl7pPr>
              <a:defRPr sz="1224"/>
            </a:lvl7pPr>
            <a:lvl8pPr>
              <a:defRPr sz="1224"/>
            </a:lvl8pPr>
            <a:lvl9pPr>
              <a:defRPr sz="122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6644848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472" y="206260"/>
            <a:ext cx="8229057" cy="85743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473" y="1151160"/>
            <a:ext cx="4039867" cy="479470"/>
          </a:xfrm>
        </p:spPr>
        <p:txBody>
          <a:bodyPr anchor="b"/>
          <a:lstStyle>
            <a:lvl1pPr marL="0" indent="0">
              <a:buNone/>
              <a:defRPr sz="1632" b="1"/>
            </a:lvl1pPr>
            <a:lvl2pPr marL="310977" indent="0">
              <a:buNone/>
              <a:defRPr sz="1360" b="1"/>
            </a:lvl2pPr>
            <a:lvl3pPr marL="621955" indent="0">
              <a:buNone/>
              <a:defRPr sz="1224" b="1"/>
            </a:lvl3pPr>
            <a:lvl4pPr marL="932932" indent="0">
              <a:buNone/>
              <a:defRPr sz="1088" b="1"/>
            </a:lvl4pPr>
            <a:lvl5pPr marL="1243910" indent="0">
              <a:buNone/>
              <a:defRPr sz="1088" b="1"/>
            </a:lvl5pPr>
            <a:lvl6pPr marL="1554887" indent="0">
              <a:buNone/>
              <a:defRPr sz="1088" b="1"/>
            </a:lvl6pPr>
            <a:lvl7pPr marL="1865863" indent="0">
              <a:buNone/>
              <a:defRPr sz="1088" b="1"/>
            </a:lvl7pPr>
            <a:lvl8pPr marL="2176841" indent="0">
              <a:buNone/>
              <a:defRPr sz="1088" b="1"/>
            </a:lvl8pPr>
            <a:lvl9pPr marL="2487819" indent="0">
              <a:buNone/>
              <a:defRPr sz="1088" b="1"/>
            </a:lvl9pPr>
          </a:lstStyle>
          <a:p>
            <a:pPr lvl="0"/>
            <a:r>
              <a:rPr lang="en-US"/>
              <a:t>Click to edit Master text styles</a:t>
            </a:r>
          </a:p>
        </p:txBody>
      </p:sp>
      <p:sp>
        <p:nvSpPr>
          <p:cNvPr id="4" name="Content Placeholder 3"/>
          <p:cNvSpPr>
            <a:spLocks noGrp="1"/>
          </p:cNvSpPr>
          <p:nvPr>
            <p:ph sz="half" idx="2"/>
          </p:nvPr>
        </p:nvSpPr>
        <p:spPr>
          <a:xfrm>
            <a:off x="457473" y="1630629"/>
            <a:ext cx="4039867" cy="2964289"/>
          </a:xfrm>
        </p:spPr>
        <p:txBody>
          <a:bodyPr/>
          <a:lstStyle>
            <a:lvl1pPr>
              <a:defRPr sz="1632"/>
            </a:lvl1pPr>
            <a:lvl2pPr>
              <a:defRPr sz="1360"/>
            </a:lvl2pPr>
            <a:lvl3pPr>
              <a:defRPr sz="1224"/>
            </a:lvl3pPr>
            <a:lvl4pPr>
              <a:defRPr sz="1088"/>
            </a:lvl4pPr>
            <a:lvl5pPr>
              <a:defRPr sz="1088"/>
            </a:lvl5pPr>
            <a:lvl6pPr>
              <a:defRPr sz="1088"/>
            </a:lvl6pPr>
            <a:lvl7pPr>
              <a:defRPr sz="1088"/>
            </a:lvl7pPr>
            <a:lvl8pPr>
              <a:defRPr sz="1088"/>
            </a:lvl8pPr>
            <a:lvl9pPr>
              <a:defRPr sz="10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304" y="1151160"/>
            <a:ext cx="4041225" cy="479470"/>
          </a:xfrm>
        </p:spPr>
        <p:txBody>
          <a:bodyPr anchor="b"/>
          <a:lstStyle>
            <a:lvl1pPr marL="0" indent="0">
              <a:buNone/>
              <a:defRPr sz="1632" b="1"/>
            </a:lvl1pPr>
            <a:lvl2pPr marL="310977" indent="0">
              <a:buNone/>
              <a:defRPr sz="1360" b="1"/>
            </a:lvl2pPr>
            <a:lvl3pPr marL="621955" indent="0">
              <a:buNone/>
              <a:defRPr sz="1224" b="1"/>
            </a:lvl3pPr>
            <a:lvl4pPr marL="932932" indent="0">
              <a:buNone/>
              <a:defRPr sz="1088" b="1"/>
            </a:lvl4pPr>
            <a:lvl5pPr marL="1243910" indent="0">
              <a:buNone/>
              <a:defRPr sz="1088" b="1"/>
            </a:lvl5pPr>
            <a:lvl6pPr marL="1554887" indent="0">
              <a:buNone/>
              <a:defRPr sz="1088" b="1"/>
            </a:lvl6pPr>
            <a:lvl7pPr marL="1865863" indent="0">
              <a:buNone/>
              <a:defRPr sz="1088" b="1"/>
            </a:lvl7pPr>
            <a:lvl8pPr marL="2176841" indent="0">
              <a:buNone/>
              <a:defRPr sz="1088" b="1"/>
            </a:lvl8pPr>
            <a:lvl9pPr marL="2487819" indent="0">
              <a:buNone/>
              <a:defRPr sz="1088" b="1"/>
            </a:lvl9pPr>
          </a:lstStyle>
          <a:p>
            <a:pPr lvl="0"/>
            <a:r>
              <a:rPr lang="en-US"/>
              <a:t>Click to edit Master text styles</a:t>
            </a:r>
          </a:p>
        </p:txBody>
      </p:sp>
      <p:sp>
        <p:nvSpPr>
          <p:cNvPr id="6" name="Content Placeholder 5"/>
          <p:cNvSpPr>
            <a:spLocks noGrp="1"/>
          </p:cNvSpPr>
          <p:nvPr>
            <p:ph sz="quarter" idx="4"/>
          </p:nvPr>
        </p:nvSpPr>
        <p:spPr>
          <a:xfrm>
            <a:off x="4645304" y="1630629"/>
            <a:ext cx="4041225" cy="2964289"/>
          </a:xfrm>
        </p:spPr>
        <p:txBody>
          <a:bodyPr/>
          <a:lstStyle>
            <a:lvl1pPr>
              <a:defRPr sz="1632"/>
            </a:lvl1pPr>
            <a:lvl2pPr>
              <a:defRPr sz="1360"/>
            </a:lvl2pPr>
            <a:lvl3pPr>
              <a:defRPr sz="1224"/>
            </a:lvl3pPr>
            <a:lvl4pPr>
              <a:defRPr sz="1088"/>
            </a:lvl4pPr>
            <a:lvl5pPr>
              <a:defRPr sz="1088"/>
            </a:lvl5pPr>
            <a:lvl6pPr>
              <a:defRPr sz="1088"/>
            </a:lvl6pPr>
            <a:lvl7pPr>
              <a:defRPr sz="1088"/>
            </a:lvl7pPr>
            <a:lvl8pPr>
              <a:defRPr sz="1088"/>
            </a:lvl8pPr>
            <a:lvl9pPr>
              <a:defRPr sz="108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7729279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958688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946804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473" y="205179"/>
            <a:ext cx="3008181" cy="871469"/>
          </a:xfrm>
        </p:spPr>
        <p:txBody>
          <a:bodyPr anchor="b"/>
          <a:lstStyle>
            <a:lvl1pPr algn="l">
              <a:defRPr sz="1360" b="1"/>
            </a:lvl1pPr>
          </a:lstStyle>
          <a:p>
            <a:r>
              <a:rPr lang="en-US"/>
              <a:t>Click to edit Master title style</a:t>
            </a:r>
            <a:endParaRPr lang="en-GB"/>
          </a:p>
        </p:txBody>
      </p:sp>
      <p:sp>
        <p:nvSpPr>
          <p:cNvPr id="3" name="Content Placeholder 2"/>
          <p:cNvSpPr>
            <a:spLocks noGrp="1"/>
          </p:cNvSpPr>
          <p:nvPr>
            <p:ph idx="1"/>
          </p:nvPr>
        </p:nvSpPr>
        <p:spPr>
          <a:xfrm>
            <a:off x="3575609" y="205179"/>
            <a:ext cx="5110921" cy="4389739"/>
          </a:xfrm>
        </p:spPr>
        <p:txBody>
          <a:bodyPr/>
          <a:lstStyle>
            <a:lvl1pPr>
              <a:defRPr sz="2176"/>
            </a:lvl1pPr>
            <a:lvl2pPr>
              <a:defRPr sz="1905"/>
            </a:lvl2pPr>
            <a:lvl3pPr>
              <a:defRPr sz="1632"/>
            </a:lvl3pPr>
            <a:lvl4pPr>
              <a:defRPr sz="1360"/>
            </a:lvl4pPr>
            <a:lvl5pPr>
              <a:defRPr sz="1360"/>
            </a:lvl5pPr>
            <a:lvl6pPr>
              <a:defRPr sz="1360"/>
            </a:lvl6pPr>
            <a:lvl7pPr>
              <a:defRPr sz="1360"/>
            </a:lvl7pPr>
            <a:lvl8pPr>
              <a:defRPr sz="1360"/>
            </a:lvl8pPr>
            <a:lvl9pPr>
              <a:defRPr sz="13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473" y="1076648"/>
            <a:ext cx="3008181" cy="3518270"/>
          </a:xfrm>
        </p:spPr>
        <p:txBody>
          <a:bodyPr/>
          <a:lstStyle>
            <a:lvl1pPr marL="0" indent="0">
              <a:buNone/>
              <a:defRPr sz="952"/>
            </a:lvl1pPr>
            <a:lvl2pPr marL="310977" indent="0">
              <a:buNone/>
              <a:defRPr sz="816"/>
            </a:lvl2pPr>
            <a:lvl3pPr marL="621955" indent="0">
              <a:buNone/>
              <a:defRPr sz="680"/>
            </a:lvl3pPr>
            <a:lvl4pPr marL="932932" indent="0">
              <a:buNone/>
              <a:defRPr sz="612"/>
            </a:lvl4pPr>
            <a:lvl5pPr marL="1243910" indent="0">
              <a:buNone/>
              <a:defRPr sz="612"/>
            </a:lvl5pPr>
            <a:lvl6pPr marL="1554887" indent="0">
              <a:buNone/>
              <a:defRPr sz="612"/>
            </a:lvl6pPr>
            <a:lvl7pPr marL="1865863" indent="0">
              <a:buNone/>
              <a:defRPr sz="612"/>
            </a:lvl7pPr>
            <a:lvl8pPr marL="2176841" indent="0">
              <a:buNone/>
              <a:defRPr sz="612"/>
            </a:lvl8pPr>
            <a:lvl9pPr marL="2487819" indent="0">
              <a:buNone/>
              <a:defRPr sz="612"/>
            </a:lvl9pPr>
          </a:lstStyle>
          <a:p>
            <a:pPr lvl="0"/>
            <a:r>
              <a:rPr lang="en-US"/>
              <a:t>Click to edit Master text styles</a:t>
            </a:r>
          </a:p>
        </p:txBody>
      </p:sp>
    </p:spTree>
    <p:extLst>
      <p:ext uri="{BB962C8B-B14F-4D97-AF65-F5344CB8AC3E}">
        <p14:creationId xmlns:p14="http://schemas.microsoft.com/office/powerpoint/2010/main" val="3764125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44681" anchor="ct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baseline="0">
                <a:solidFill>
                  <a:schemeClr val="bg1"/>
                </a:solidFill>
              </a:defRPr>
            </a:lvl1pPr>
          </a:lstStyle>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AE37C732-8AFC-479A-BACB-8B04EC657C09}"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52229726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877" y="3600342"/>
            <a:ext cx="5486943" cy="425475"/>
          </a:xfrm>
        </p:spPr>
        <p:txBody>
          <a:bodyPr anchor="b"/>
          <a:lstStyle>
            <a:lvl1pPr algn="l">
              <a:defRPr sz="1360" b="1"/>
            </a:lvl1pPr>
          </a:lstStyle>
          <a:p>
            <a:r>
              <a:rPr lang="en-US"/>
              <a:t>Click to edit Master title style</a:t>
            </a:r>
            <a:endParaRPr lang="en-GB"/>
          </a:p>
        </p:txBody>
      </p:sp>
      <p:sp>
        <p:nvSpPr>
          <p:cNvPr id="3" name="Picture Placeholder 2"/>
          <p:cNvSpPr>
            <a:spLocks noGrp="1"/>
          </p:cNvSpPr>
          <p:nvPr>
            <p:ph type="pic" idx="1"/>
          </p:nvPr>
        </p:nvSpPr>
        <p:spPr>
          <a:xfrm>
            <a:off x="1791877" y="460032"/>
            <a:ext cx="5486943" cy="3085236"/>
          </a:xfrm>
        </p:spPr>
        <p:txBody>
          <a:bodyPr/>
          <a:lstStyle>
            <a:lvl1pPr marL="0" indent="0">
              <a:buNone/>
              <a:defRPr sz="2176"/>
            </a:lvl1pPr>
            <a:lvl2pPr marL="310977" indent="0">
              <a:buNone/>
              <a:defRPr sz="1905"/>
            </a:lvl2pPr>
            <a:lvl3pPr marL="621955" indent="0">
              <a:buNone/>
              <a:defRPr sz="1632"/>
            </a:lvl3pPr>
            <a:lvl4pPr marL="932932" indent="0">
              <a:buNone/>
              <a:defRPr sz="1360"/>
            </a:lvl4pPr>
            <a:lvl5pPr marL="1243910" indent="0">
              <a:buNone/>
              <a:defRPr sz="1360"/>
            </a:lvl5pPr>
            <a:lvl6pPr marL="1554887" indent="0">
              <a:buNone/>
              <a:defRPr sz="1360"/>
            </a:lvl6pPr>
            <a:lvl7pPr marL="1865863" indent="0">
              <a:buNone/>
              <a:defRPr sz="1360"/>
            </a:lvl7pPr>
            <a:lvl8pPr marL="2176841" indent="0">
              <a:buNone/>
              <a:defRPr sz="1360"/>
            </a:lvl8pPr>
            <a:lvl9pPr marL="2487819" indent="0">
              <a:buNone/>
              <a:defRPr sz="1360"/>
            </a:lvl9pPr>
          </a:lstStyle>
          <a:p>
            <a:endParaRPr lang="en-GB"/>
          </a:p>
        </p:txBody>
      </p:sp>
      <p:sp>
        <p:nvSpPr>
          <p:cNvPr id="4" name="Text Placeholder 3"/>
          <p:cNvSpPr>
            <a:spLocks noGrp="1"/>
          </p:cNvSpPr>
          <p:nvPr>
            <p:ph type="body" sz="half" idx="2"/>
          </p:nvPr>
        </p:nvSpPr>
        <p:spPr>
          <a:xfrm>
            <a:off x="1791877" y="4025818"/>
            <a:ext cx="5486943" cy="603657"/>
          </a:xfrm>
        </p:spPr>
        <p:txBody>
          <a:bodyPr/>
          <a:lstStyle>
            <a:lvl1pPr marL="0" indent="0">
              <a:buNone/>
              <a:defRPr sz="952"/>
            </a:lvl1pPr>
            <a:lvl2pPr marL="310977" indent="0">
              <a:buNone/>
              <a:defRPr sz="816"/>
            </a:lvl2pPr>
            <a:lvl3pPr marL="621955" indent="0">
              <a:buNone/>
              <a:defRPr sz="680"/>
            </a:lvl3pPr>
            <a:lvl4pPr marL="932932" indent="0">
              <a:buNone/>
              <a:defRPr sz="612"/>
            </a:lvl4pPr>
            <a:lvl5pPr marL="1243910" indent="0">
              <a:buNone/>
              <a:defRPr sz="612"/>
            </a:lvl5pPr>
            <a:lvl6pPr marL="1554887" indent="0">
              <a:buNone/>
              <a:defRPr sz="612"/>
            </a:lvl6pPr>
            <a:lvl7pPr marL="1865863" indent="0">
              <a:buNone/>
              <a:defRPr sz="612"/>
            </a:lvl7pPr>
            <a:lvl8pPr marL="2176841" indent="0">
              <a:buNone/>
              <a:defRPr sz="612"/>
            </a:lvl8pPr>
            <a:lvl9pPr marL="2487819" indent="0">
              <a:buNone/>
              <a:defRPr sz="612"/>
            </a:lvl9pPr>
          </a:lstStyle>
          <a:p>
            <a:pPr lvl="0"/>
            <a:r>
              <a:rPr lang="en-US"/>
              <a:t>Click to edit Master text styles</a:t>
            </a:r>
          </a:p>
        </p:txBody>
      </p:sp>
    </p:spTree>
    <p:extLst>
      <p:ext uri="{BB962C8B-B14F-4D97-AF65-F5344CB8AC3E}">
        <p14:creationId xmlns:p14="http://schemas.microsoft.com/office/powerpoint/2010/main" val="135297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935278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
            <a:ext cx="2286000" cy="449448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0" y="1"/>
            <a:ext cx="6727682" cy="44944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88522644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119466532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239391246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396206656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164907039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121188468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895933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769434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773" y="1350003"/>
            <a:ext cx="4104000" cy="3177900"/>
          </a:xfrm>
          <a:solidFill>
            <a:srgbClr val="009CDE"/>
          </a:solidFill>
        </p:spPr>
        <p:txBody>
          <a:bodyPr lIns="163257" tIns="163257" rIns="163257" bIns="163257"/>
          <a:lstStyle>
            <a:lvl1pPr>
              <a:defRPr sz="1088" b="1">
                <a:solidFill>
                  <a:schemeClr val="bg1"/>
                </a:solidFill>
                <a:latin typeface="+mn-lt"/>
              </a:defRPr>
            </a:lvl1pPr>
            <a:lvl2pPr>
              <a:buClr>
                <a:schemeClr val="bg1"/>
              </a:buClr>
              <a:defRPr sz="1088">
                <a:solidFill>
                  <a:schemeClr val="bg1"/>
                </a:solidFill>
                <a:latin typeface="+mn-lt"/>
              </a:defRPr>
            </a:lvl2pPr>
            <a:lvl3pPr>
              <a:buClr>
                <a:schemeClr val="bg1"/>
              </a:buClr>
              <a:defRPr sz="1088">
                <a:solidFill>
                  <a:schemeClr val="bg1"/>
                </a:solidFill>
                <a:latin typeface="+mn-lt"/>
              </a:defRPr>
            </a:lvl3pPr>
            <a:lvl4pPr>
              <a:buClr>
                <a:schemeClr val="bg1"/>
              </a:buClr>
              <a:defRPr sz="1088">
                <a:solidFill>
                  <a:schemeClr val="bg1"/>
                </a:solidFill>
                <a:latin typeface="+mn-lt"/>
              </a:defRPr>
            </a:lvl4pPr>
            <a:lvl5pPr>
              <a:buClr>
                <a:schemeClr val="bg1"/>
              </a:buClr>
              <a:defRPr sz="1088">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359999" y="1350003"/>
            <a:ext cx="4104000" cy="3177900"/>
          </a:xfrm>
          <a:solidFill>
            <a:schemeClr val="bg1">
              <a:lumMod val="85000"/>
            </a:schemeClr>
          </a:solidFill>
        </p:spPr>
        <p:txBody>
          <a:bodyPr bIns="2244681" anchor="ct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p>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6CD1E4FA-FCD6-4F98-8B0A-2138971C40AA}" type="datetime1">
              <a:rPr lang="en-GB" smtClean="0">
                <a:solidFill>
                  <a:prstClr val="black"/>
                </a:solidFill>
              </a:rPr>
              <a:pPr/>
              <a:t>09/11/2020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94021599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253182131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62926667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256017175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24661444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349174229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168027153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67086832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249500773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181062" indent="0" algn="ctr" defTabSz="709464" rtl="0" eaLnBrk="1" latinLnBrk="0" hangingPunct="1">
              <a:spcBef>
                <a:spcPct val="0"/>
              </a:spcBef>
              <a:buNone/>
              <a:defRPr lang="en-US" sz="3401"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7010400" y="0"/>
            <a:ext cx="2133600" cy="312354"/>
          </a:xfrm>
          <a:prstGeom prst="rect">
            <a:avLst/>
          </a:prstGeom>
          <a:noFill/>
        </p:spPr>
        <p:txBody>
          <a:bodyPr wrap="square" lIns="70953" tIns="35477" rIns="70953" bIns="35477" rtlCol="0">
            <a:spAutoFit/>
          </a:bodyPr>
          <a:lstStyle/>
          <a:p>
            <a:pPr algn="r"/>
            <a:r>
              <a:rPr lang="en-US" sz="1564" b="1">
                <a:solidFill>
                  <a:schemeClr val="bg1"/>
                </a:solidFill>
                <a:effectLst/>
                <a:latin typeface="Arial" pitchFamily="34" charset="0"/>
                <a:cs typeface="Arial" pitchFamily="34" charset="0"/>
              </a:rPr>
              <a:t>DRAFT</a:t>
            </a:r>
            <a:endParaRPr lang="en-US" sz="2517" b="1">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252792" y="4514851"/>
            <a:ext cx="891209" cy="628649"/>
          </a:xfrm>
          <a:prstGeom prst="rect">
            <a:avLst/>
          </a:prstGeom>
        </p:spPr>
      </p:pic>
    </p:spTree>
    <p:extLst>
      <p:ext uri="{BB962C8B-B14F-4D97-AF65-F5344CB8AC3E}">
        <p14:creationId xmlns:p14="http://schemas.microsoft.com/office/powerpoint/2010/main" val="1973285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360035" y="1350003"/>
            <a:ext cx="8419773" cy="3177900"/>
          </a:xfrm>
          <a:solidFill>
            <a:schemeClr val="bg1">
              <a:lumMod val="85000"/>
            </a:schemeClr>
          </a:solidFill>
        </p:spPr>
        <p:txBody>
          <a:bodyPr bIns="2244681" anchor="ctr"/>
          <a:lstStyle>
            <a:lvl1pPr marL="0" marR="0" indent="0" algn="ctr" defTabSz="705116" rtl="0" eaLnBrk="1" fontAlgn="auto" latinLnBrk="0" hangingPunct="1">
              <a:lnSpc>
                <a:spcPct val="110000"/>
              </a:lnSpc>
              <a:spcBef>
                <a:spcPts val="776"/>
              </a:spcBef>
              <a:spcAft>
                <a:spcPts val="465"/>
              </a:spcAft>
              <a:buClr>
                <a:schemeClr val="tx1"/>
              </a:buClr>
              <a:buSzPct val="80000"/>
              <a:buFontTx/>
              <a:buNone/>
              <a:tabLst/>
              <a:defRPr sz="1088">
                <a:solidFill>
                  <a:schemeClr val="bg1"/>
                </a:solidFill>
              </a:defRPr>
            </a:lvl1pPr>
          </a:lstStyle>
          <a:p>
            <a:pPr marL="0" marR="0" lvl="0" indent="0" algn="ctr" defTabSz="705116" rtl="0" eaLnBrk="1" fontAlgn="auto" latinLnBrk="0" hangingPunct="1">
              <a:lnSpc>
                <a:spcPct val="110000"/>
              </a:lnSpc>
              <a:spcBef>
                <a:spcPts val="776"/>
              </a:spcBef>
              <a:spcAft>
                <a:spcPts val="465"/>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fld id="{080241F1-0EEA-47C0-8D3F-B3B3E6B37855}" type="datetime1">
              <a:rPr lang="en-GB" smtClean="0">
                <a:solidFill>
                  <a:prstClr val="black"/>
                </a:solidFill>
              </a:rPr>
              <a:pPr/>
              <a:t>09/11/2020</a:t>
            </a:fld>
            <a:endParaRPr lang="en-GB">
              <a:solidFill>
                <a:prstClr val="black"/>
              </a:solidFill>
            </a:endParaRPr>
          </a:p>
        </p:txBody>
      </p:sp>
      <p:sp>
        <p:nvSpPr>
          <p:cNvPr id="4" name="Footer Placeholder 3"/>
          <p:cNvSpPr>
            <a:spLocks noGrp="1"/>
          </p:cNvSpPr>
          <p:nvPr>
            <p:ph type="ftr" sz="quarter" idx="19"/>
          </p:nvPr>
        </p:nvSpPr>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360000" y="4720242"/>
            <a:ext cx="8419774" cy="156434"/>
          </a:xfrm>
        </p:spPr>
        <p:txBody>
          <a:bodyPr anchor="t">
            <a:normAutofit/>
          </a:bodyPr>
          <a:lstStyle>
            <a:lvl1pPr>
              <a:defRPr sz="61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360364" y="891029"/>
            <a:ext cx="6120000" cy="216694"/>
          </a:xfrm>
        </p:spPr>
        <p:txBody>
          <a:bodyPr lIns="20401" anchor="ctr">
            <a:normAutofit/>
          </a:bodyPr>
          <a:lstStyle>
            <a:lvl1pPr>
              <a:defRPr sz="122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62828428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slideLayout" Target="../slideLayouts/slideLayout79.xml"/><Relationship Id="rId26" Type="http://schemas.openxmlformats.org/officeDocument/2006/relationships/slideLayout" Target="../slideLayouts/slideLayout87.xml"/><Relationship Id="rId3" Type="http://schemas.openxmlformats.org/officeDocument/2006/relationships/slideLayout" Target="../slideLayouts/slideLayout64.xml"/><Relationship Id="rId21" Type="http://schemas.openxmlformats.org/officeDocument/2006/relationships/slideLayout" Target="../slideLayouts/slideLayout82.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5" Type="http://schemas.openxmlformats.org/officeDocument/2006/relationships/slideLayout" Target="../slideLayouts/slideLayout86.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20" Type="http://schemas.openxmlformats.org/officeDocument/2006/relationships/slideLayout" Target="../slideLayouts/slideLayout81.xml"/><Relationship Id="rId29" Type="http://schemas.openxmlformats.org/officeDocument/2006/relationships/image" Target="../media/image3.wmf"/><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24" Type="http://schemas.openxmlformats.org/officeDocument/2006/relationships/slideLayout" Target="../slideLayouts/slideLayout85.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23" Type="http://schemas.openxmlformats.org/officeDocument/2006/relationships/slideLayout" Target="../slideLayouts/slideLayout84.xml"/><Relationship Id="rId28" Type="http://schemas.openxmlformats.org/officeDocument/2006/relationships/theme" Target="../theme/theme2.xml"/><Relationship Id="rId10" Type="http://schemas.openxmlformats.org/officeDocument/2006/relationships/slideLayout" Target="../slideLayouts/slideLayout71.xml"/><Relationship Id="rId19" Type="http://schemas.openxmlformats.org/officeDocument/2006/relationships/slideLayout" Target="../slideLayouts/slideLayout80.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 Id="rId22" Type="http://schemas.openxmlformats.org/officeDocument/2006/relationships/slideLayout" Target="../slideLayouts/slideLayout83.xml"/><Relationship Id="rId27"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59999" y="275714"/>
            <a:ext cx="6120000" cy="540000"/>
          </a:xfrm>
          <a:prstGeom prst="rect">
            <a:avLst/>
          </a:prstGeom>
        </p:spPr>
        <p:txBody>
          <a:bodyPr vert="horz" lIns="20401" tIns="0" rIns="408103"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360035" y="1355715"/>
            <a:ext cx="8424001" cy="3177900"/>
          </a:xfrm>
          <a:prstGeom prst="rect">
            <a:avLst/>
          </a:prstGeom>
        </p:spPr>
        <p:txBody>
          <a:bodyPr vert="horz" lIns="20401" tIns="0" rIns="20401"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
        <p:nvSpPr>
          <p:cNvPr id="4" name="Date Placeholder 3"/>
          <p:cNvSpPr>
            <a:spLocks noGrp="1"/>
          </p:cNvSpPr>
          <p:nvPr>
            <p:ph type="dt" sz="half" idx="2"/>
          </p:nvPr>
        </p:nvSpPr>
        <p:spPr bwMode="gray">
          <a:xfrm>
            <a:off x="360035" y="4941156"/>
            <a:ext cx="592501" cy="135000"/>
          </a:xfrm>
          <a:prstGeom prst="rect">
            <a:avLst/>
          </a:prstGeom>
        </p:spPr>
        <p:txBody>
          <a:bodyPr vert="horz" lIns="0" tIns="0" rIns="0" bIns="0" rtlCol="0" anchor="t"/>
          <a:lstStyle>
            <a:lvl1pPr algn="l">
              <a:defRPr sz="612">
                <a:solidFill>
                  <a:schemeClr val="tx1"/>
                </a:solidFill>
                <a:latin typeface="+mn-lt"/>
                <a:cs typeface="Times New Roman" panose="02020603050405020304" pitchFamily="18" charset="0"/>
              </a:defRPr>
            </a:lvl1pPr>
          </a:lstStyle>
          <a:p>
            <a:pPr defTabSz="705116" fontAlgn="auto">
              <a:spcBef>
                <a:spcPts val="0"/>
              </a:spcBef>
              <a:spcAft>
                <a:spcPts val="0"/>
              </a:spcAft>
            </a:pPr>
            <a:fld id="{194E5EA4-45EB-498E-8901-6D9303F88AA9}" type="datetime1">
              <a:rPr lang="en-GB" smtClean="0">
                <a:solidFill>
                  <a:prstClr val="black"/>
                </a:solidFill>
              </a:rPr>
              <a:pPr defTabSz="705116" fontAlgn="auto">
                <a:spcBef>
                  <a:spcPts val="0"/>
                </a:spcBef>
                <a:spcAft>
                  <a:spcPts val="0"/>
                </a:spcAft>
              </a:pPr>
              <a:t>09/11/2020</a:t>
            </a:fld>
            <a:endParaRPr lang="en-GB">
              <a:solidFill>
                <a:prstClr val="black"/>
              </a:solidFill>
            </a:endParaRPr>
          </a:p>
        </p:txBody>
      </p:sp>
      <p:sp>
        <p:nvSpPr>
          <p:cNvPr id="5" name="Footer Placeholder 4"/>
          <p:cNvSpPr>
            <a:spLocks noGrp="1"/>
          </p:cNvSpPr>
          <p:nvPr>
            <p:ph type="ftr" sz="quarter" idx="3"/>
          </p:nvPr>
        </p:nvSpPr>
        <p:spPr bwMode="gray">
          <a:xfrm>
            <a:off x="1044779" y="4941157"/>
            <a:ext cx="2202953" cy="175099"/>
          </a:xfrm>
          <a:prstGeom prst="rect">
            <a:avLst/>
          </a:prstGeom>
        </p:spPr>
        <p:txBody>
          <a:bodyPr vert="horz" lIns="0" tIns="0" rIns="0" bIns="0" rtlCol="0" anchor="t"/>
          <a:lstStyle>
            <a:lvl1pPr algn="l">
              <a:defRPr sz="612">
                <a:solidFill>
                  <a:schemeClr val="tx1"/>
                </a:solidFill>
                <a:latin typeface="+mn-lt"/>
                <a:cs typeface="Times New Roman" panose="02020603050405020304" pitchFamily="18" charset="0"/>
              </a:defRPr>
            </a:lvl1pPr>
          </a:lstStyle>
          <a:p>
            <a:pPr defTabSz="705116" fontAlgn="auto">
              <a:spcBef>
                <a:spcPts val="0"/>
              </a:spcBef>
              <a:spcAft>
                <a:spcPts val="0"/>
              </a:spcAft>
            </a:pPr>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4"/>
          </p:nvPr>
        </p:nvSpPr>
        <p:spPr bwMode="gray">
          <a:xfrm>
            <a:off x="8562327" y="4941156"/>
            <a:ext cx="217448" cy="135000"/>
          </a:xfrm>
          <a:prstGeom prst="rect">
            <a:avLst/>
          </a:prstGeom>
        </p:spPr>
        <p:txBody>
          <a:bodyPr vert="horz" lIns="0" tIns="0" rIns="0" bIns="0" rtlCol="0" anchor="t"/>
          <a:lstStyle>
            <a:lvl1pPr algn="r">
              <a:defRPr sz="612" b="0">
                <a:solidFill>
                  <a:schemeClr val="tx1"/>
                </a:solidFill>
                <a:latin typeface="+mn-lt"/>
                <a:cs typeface="Times New Roman" panose="02020603050405020304" pitchFamily="18" charset="0"/>
              </a:defRPr>
            </a:lvl1pPr>
          </a:lstStyle>
          <a:p>
            <a:pPr defTabSz="705116" fontAlgn="auto">
              <a:spcBef>
                <a:spcPts val="0"/>
              </a:spcBef>
              <a:spcAft>
                <a:spcPts val="0"/>
              </a:spcAft>
            </a:pPr>
            <a:fld id="{A74CE0EA-F3B5-4684-BA10-C594598FDB9C}" type="slidenum">
              <a:rPr lang="en-GB" smtClean="0">
                <a:solidFill>
                  <a:prstClr val="black"/>
                </a:solidFill>
              </a:rPr>
              <a:pPr defTabSz="705116" fontAlgn="auto">
                <a:spcBef>
                  <a:spcPts val="0"/>
                </a:spcBef>
                <a:spcAft>
                  <a:spcPts val="0"/>
                </a:spcAft>
              </a:pPr>
              <a:t>‹#›</a:t>
            </a:fld>
            <a:endParaRPr lang="en-GB">
              <a:solidFill>
                <a:prstClr val="black"/>
              </a:solidFill>
            </a:endParaRPr>
          </a:p>
        </p:txBody>
      </p:sp>
    </p:spTree>
    <p:extLst>
      <p:ext uri="{BB962C8B-B14F-4D97-AF65-F5344CB8AC3E}">
        <p14:creationId xmlns:p14="http://schemas.microsoft.com/office/powerpoint/2010/main" val="1193922050"/>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 id="2147483867" r:id="rId13"/>
    <p:sldLayoutId id="2147483868" r:id="rId14"/>
    <p:sldLayoutId id="2147483869" r:id="rId15"/>
    <p:sldLayoutId id="2147483870" r:id="rId16"/>
    <p:sldLayoutId id="2147483871" r:id="rId17"/>
    <p:sldLayoutId id="2147483872" r:id="rId18"/>
    <p:sldLayoutId id="2147483874" r:id="rId19"/>
    <p:sldLayoutId id="2147483875" r:id="rId20"/>
    <p:sldLayoutId id="2147483876" r:id="rId21"/>
    <p:sldLayoutId id="2147483877" r:id="rId22"/>
    <p:sldLayoutId id="2147483878" r:id="rId23"/>
    <p:sldLayoutId id="2147483879" r:id="rId24"/>
    <p:sldLayoutId id="2147483880" r:id="rId25"/>
    <p:sldLayoutId id="2147483881" r:id="rId26"/>
    <p:sldLayoutId id="2147483882" r:id="rId27"/>
    <p:sldLayoutId id="2147483883" r:id="rId28"/>
    <p:sldLayoutId id="2147483884" r:id="rId29"/>
    <p:sldLayoutId id="2147483885" r:id="rId30"/>
    <p:sldLayoutId id="2147483886" r:id="rId31"/>
    <p:sldLayoutId id="2147483887" r:id="rId32"/>
    <p:sldLayoutId id="2147483888" r:id="rId33"/>
    <p:sldLayoutId id="2147483889" r:id="rId34"/>
    <p:sldLayoutId id="2147483890" r:id="rId35"/>
    <p:sldLayoutId id="2147483891" r:id="rId36"/>
    <p:sldLayoutId id="2147483892" r:id="rId37"/>
    <p:sldLayoutId id="2147483893" r:id="rId38"/>
    <p:sldLayoutId id="2147483894" r:id="rId39"/>
    <p:sldLayoutId id="2147483895" r:id="rId40"/>
    <p:sldLayoutId id="2147483896" r:id="rId41"/>
    <p:sldLayoutId id="2147483897" r:id="rId42"/>
    <p:sldLayoutId id="2147483898" r:id="rId43"/>
    <p:sldLayoutId id="2147483899" r:id="rId44"/>
    <p:sldLayoutId id="2147483900" r:id="rId45"/>
    <p:sldLayoutId id="2147483901" r:id="rId46"/>
    <p:sldLayoutId id="2147483902" r:id="rId47"/>
    <p:sldLayoutId id="2147483903" r:id="rId48"/>
    <p:sldLayoutId id="2147483904" r:id="rId49"/>
    <p:sldLayoutId id="2147483905" r:id="rId50"/>
    <p:sldLayoutId id="2147483906" r:id="rId51"/>
    <p:sldLayoutId id="2147483907" r:id="rId52"/>
    <p:sldLayoutId id="2147483908" r:id="rId53"/>
    <p:sldLayoutId id="2147483909" r:id="rId54"/>
    <p:sldLayoutId id="2147483910" r:id="rId55"/>
    <p:sldLayoutId id="2147483911" r:id="rId56"/>
    <p:sldLayoutId id="2147483912" r:id="rId57"/>
    <p:sldLayoutId id="2147483913" r:id="rId58"/>
    <p:sldLayoutId id="2147483914" r:id="rId59"/>
    <p:sldLayoutId id="2147483915" r:id="rId60"/>
    <p:sldLayoutId id="2147483916" r:id="rId61"/>
  </p:sldLayoutIdLst>
  <p:hf hdr="0"/>
  <p:txStyles>
    <p:titleStyle>
      <a:lvl1pPr algn="l" defTabSz="705116" rtl="0" eaLnBrk="1" latinLnBrk="0" hangingPunct="1">
        <a:lnSpc>
          <a:spcPct val="90000"/>
        </a:lnSpc>
        <a:spcBef>
          <a:spcPct val="0"/>
        </a:spcBef>
        <a:buNone/>
        <a:defRPr sz="2177" b="1" kern="1200">
          <a:solidFill>
            <a:srgbClr val="0092CC"/>
          </a:solidFill>
          <a:latin typeface="+mj-lt"/>
          <a:ea typeface="+mj-ea"/>
          <a:cs typeface="+mj-cs"/>
        </a:defRPr>
      </a:lvl1pPr>
    </p:titleStyle>
    <p:bodyStyle>
      <a:lvl1pPr marL="0" indent="0" algn="l" defTabSz="705116" rtl="0" eaLnBrk="1" latinLnBrk="0" hangingPunct="1">
        <a:lnSpc>
          <a:spcPct val="110000"/>
        </a:lnSpc>
        <a:spcBef>
          <a:spcPts val="776"/>
        </a:spcBef>
        <a:spcAft>
          <a:spcPts val="465"/>
        </a:spcAft>
        <a:buClr>
          <a:schemeClr val="tx1"/>
        </a:buClr>
        <a:buSzPct val="80000"/>
        <a:buFontTx/>
        <a:buNone/>
        <a:defRPr sz="1088" b="0" kern="1200">
          <a:solidFill>
            <a:srgbClr val="09164D"/>
          </a:solidFill>
          <a:latin typeface="+mn-lt"/>
          <a:ea typeface="+mn-ea"/>
          <a:cs typeface="Times New Roman" panose="02020603050405020304" pitchFamily="18" charset="0"/>
        </a:defRPr>
      </a:lvl1pPr>
      <a:lvl2pPr marL="277872" indent="-138332"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2pPr>
      <a:lvl3pPr marL="637789" indent="-2203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3pPr>
      <a:lvl4pPr marL="909555" indent="-2203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4pPr>
      <a:lvl5pPr marL="1246201" indent="-2766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5pPr>
      <a:lvl6pPr marL="1590195" indent="-276656" algn="l" defTabSz="705116" rtl="0" eaLnBrk="1" latinLnBrk="0" hangingPunct="1">
        <a:lnSpc>
          <a:spcPct val="90000"/>
        </a:lnSpc>
        <a:spcBef>
          <a:spcPts val="388"/>
        </a:spcBef>
        <a:buFont typeface="Arial" panose="020B0604020202020204" pitchFamily="34" charset="0"/>
        <a:buChar char="•"/>
        <a:defRPr sz="1088" kern="1200">
          <a:solidFill>
            <a:srgbClr val="09164D"/>
          </a:solidFill>
          <a:latin typeface="+mn-lt"/>
          <a:ea typeface="+mn-ea"/>
          <a:cs typeface="+mn-cs"/>
        </a:defRPr>
      </a:lvl6pPr>
      <a:lvl7pPr marL="2291635"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7pPr>
      <a:lvl8pPr marL="2644192"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8pPr>
      <a:lvl9pPr marL="2996755"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9pPr>
    </p:bodyStyle>
    <p:otherStyle>
      <a:defPPr>
        <a:defRPr lang="en-US"/>
      </a:defPPr>
      <a:lvl1pPr marL="0" algn="l" defTabSz="705116" rtl="0" eaLnBrk="1" latinLnBrk="0" hangingPunct="1">
        <a:defRPr sz="1428" kern="1200">
          <a:solidFill>
            <a:schemeClr val="tx1"/>
          </a:solidFill>
          <a:latin typeface="+mn-lt"/>
          <a:ea typeface="+mn-ea"/>
          <a:cs typeface="+mn-cs"/>
        </a:defRPr>
      </a:lvl1pPr>
      <a:lvl2pPr marL="352561" algn="l" defTabSz="705116" rtl="0" eaLnBrk="1" latinLnBrk="0" hangingPunct="1">
        <a:defRPr sz="1428" kern="1200">
          <a:solidFill>
            <a:schemeClr val="tx1"/>
          </a:solidFill>
          <a:latin typeface="+mn-lt"/>
          <a:ea typeface="+mn-ea"/>
          <a:cs typeface="+mn-cs"/>
        </a:defRPr>
      </a:lvl2pPr>
      <a:lvl3pPr marL="705116" algn="l" defTabSz="705116" rtl="0" eaLnBrk="1" latinLnBrk="0" hangingPunct="1">
        <a:defRPr sz="1428" kern="1200">
          <a:solidFill>
            <a:schemeClr val="tx1"/>
          </a:solidFill>
          <a:latin typeface="+mn-lt"/>
          <a:ea typeface="+mn-ea"/>
          <a:cs typeface="+mn-cs"/>
        </a:defRPr>
      </a:lvl3pPr>
      <a:lvl4pPr marL="1057677" algn="l" defTabSz="705116" rtl="0" eaLnBrk="1" latinLnBrk="0" hangingPunct="1">
        <a:defRPr sz="1428" kern="1200">
          <a:solidFill>
            <a:schemeClr val="tx1"/>
          </a:solidFill>
          <a:latin typeface="+mn-lt"/>
          <a:ea typeface="+mn-ea"/>
          <a:cs typeface="+mn-cs"/>
        </a:defRPr>
      </a:lvl4pPr>
      <a:lvl5pPr marL="1410238" algn="l" defTabSz="705116" rtl="0" eaLnBrk="1" latinLnBrk="0" hangingPunct="1">
        <a:defRPr sz="1428" kern="1200">
          <a:solidFill>
            <a:schemeClr val="tx1"/>
          </a:solidFill>
          <a:latin typeface="+mn-lt"/>
          <a:ea typeface="+mn-ea"/>
          <a:cs typeface="+mn-cs"/>
        </a:defRPr>
      </a:lvl5pPr>
      <a:lvl6pPr marL="1762795" algn="l" defTabSz="705116" rtl="0" eaLnBrk="1" latinLnBrk="0" hangingPunct="1">
        <a:defRPr sz="1428" kern="1200">
          <a:solidFill>
            <a:schemeClr val="tx1"/>
          </a:solidFill>
          <a:latin typeface="+mn-lt"/>
          <a:ea typeface="+mn-ea"/>
          <a:cs typeface="+mn-cs"/>
        </a:defRPr>
      </a:lvl6pPr>
      <a:lvl7pPr marL="2115352" algn="l" defTabSz="705116" rtl="0" eaLnBrk="1" latinLnBrk="0" hangingPunct="1">
        <a:defRPr sz="1428" kern="1200">
          <a:solidFill>
            <a:schemeClr val="tx1"/>
          </a:solidFill>
          <a:latin typeface="+mn-lt"/>
          <a:ea typeface="+mn-ea"/>
          <a:cs typeface="+mn-cs"/>
        </a:defRPr>
      </a:lvl7pPr>
      <a:lvl8pPr marL="2467916" algn="l" defTabSz="705116" rtl="0" eaLnBrk="1" latinLnBrk="0" hangingPunct="1">
        <a:defRPr sz="1428" kern="1200">
          <a:solidFill>
            <a:schemeClr val="tx1"/>
          </a:solidFill>
          <a:latin typeface="+mn-lt"/>
          <a:ea typeface="+mn-ea"/>
          <a:cs typeface="+mn-cs"/>
        </a:defRPr>
      </a:lvl8pPr>
      <a:lvl9pPr marL="2820472" algn="l" defTabSz="705116" rtl="0" eaLnBrk="1" latinLnBrk="0" hangingPunct="1">
        <a:defRPr sz="142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39">
          <p15:clr>
            <a:srgbClr val="F26B43"/>
          </p15:clr>
        </p15:guide>
        <p15:guide id="2" orient="horz" pos="3809">
          <p15:clr>
            <a:srgbClr val="F26B43"/>
          </p15:clr>
        </p15:guide>
        <p15:guide id="3" pos="2880">
          <p15:clr>
            <a:srgbClr val="F26B43"/>
          </p15:clr>
        </p15:guide>
        <p15:guide id="4" pos="226">
          <p15:clr>
            <a:srgbClr val="F26B43"/>
          </p15:clr>
        </p15:guide>
        <p15:guide id="5" pos="5534">
          <p15:clr>
            <a:srgbClr val="F26B43"/>
          </p15:clr>
        </p15:guide>
        <p15:guide id="6" pos="2939">
          <p15:clr>
            <a:srgbClr val="F26B43"/>
          </p15:clr>
        </p15:guide>
        <p15:guide id="7" pos="282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9144000" cy="928702"/>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a:t>Click to edit Master title style</a:t>
            </a:r>
          </a:p>
        </p:txBody>
      </p:sp>
      <p:sp>
        <p:nvSpPr>
          <p:cNvPr id="7172" name="Rectangle 4"/>
          <p:cNvSpPr>
            <a:spLocks noGrp="1" noChangeArrowheads="1"/>
          </p:cNvSpPr>
          <p:nvPr>
            <p:ph type="body" idx="1"/>
          </p:nvPr>
        </p:nvSpPr>
        <p:spPr bwMode="auto">
          <a:xfrm>
            <a:off x="442539" y="1035612"/>
            <a:ext cx="8291501" cy="3458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7174" name="Line 6"/>
          <p:cNvSpPr>
            <a:spLocks noChangeShapeType="1"/>
          </p:cNvSpPr>
          <p:nvPr/>
        </p:nvSpPr>
        <p:spPr bwMode="auto">
          <a:xfrm>
            <a:off x="0" y="935182"/>
            <a:ext cx="91440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sz="1224"/>
          </a:p>
        </p:txBody>
      </p:sp>
      <p:sp>
        <p:nvSpPr>
          <p:cNvPr id="7180" name="Rectangle 12"/>
          <p:cNvSpPr>
            <a:spLocks noChangeArrowheads="1"/>
          </p:cNvSpPr>
          <p:nvPr/>
        </p:nvSpPr>
        <p:spPr bwMode="auto">
          <a:xfrm>
            <a:off x="1358" y="4511766"/>
            <a:ext cx="9144000" cy="631734"/>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224"/>
          </a:p>
        </p:txBody>
      </p:sp>
      <p:pic>
        <p:nvPicPr>
          <p:cNvPr id="7185" name="Picture 17" descr="WHO-EN-white-H"/>
          <p:cNvPicPr>
            <a:picLocks noChangeAspect="1" noChangeArrowheads="1"/>
          </p:cNvPicPr>
          <p:nvPr/>
        </p:nvPicPr>
        <p:blipFill>
          <a:blip r:embed="rId29" cstate="email">
            <a:extLst>
              <a:ext uri="{28A0092B-C50C-407E-A947-70E740481C1C}">
                <a14:useLocalDpi xmlns:a14="http://schemas.microsoft.com/office/drawing/2010/main"/>
              </a:ext>
            </a:extLst>
          </a:blip>
          <a:srcRect/>
          <a:stretch>
            <a:fillRect/>
          </a:stretch>
        </p:blipFill>
        <p:spPr bwMode="auto">
          <a:xfrm>
            <a:off x="6431752" y="4530125"/>
            <a:ext cx="2207266" cy="537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9203842"/>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 id="2147483930" r:id="rId12"/>
    <p:sldLayoutId id="2147483931" r:id="rId13"/>
    <p:sldLayoutId id="2147483932" r:id="rId14"/>
    <p:sldLayoutId id="2147483933" r:id="rId15"/>
    <p:sldLayoutId id="2147483934" r:id="rId16"/>
    <p:sldLayoutId id="2147483935" r:id="rId17"/>
    <p:sldLayoutId id="2147483936" r:id="rId18"/>
    <p:sldLayoutId id="2147483937" r:id="rId19"/>
    <p:sldLayoutId id="2147483938" r:id="rId20"/>
    <p:sldLayoutId id="2147483939" r:id="rId21"/>
    <p:sldLayoutId id="2147483940" r:id="rId22"/>
    <p:sldLayoutId id="2147483941" r:id="rId23"/>
    <p:sldLayoutId id="2147483942" r:id="rId24"/>
    <p:sldLayoutId id="2147483943" r:id="rId25"/>
    <p:sldLayoutId id="2147483944" r:id="rId26"/>
    <p:sldLayoutId id="2147483945" r:id="rId27"/>
  </p:sldLayoutIdLst>
  <p:txStyles>
    <p:titleStyle>
      <a:lvl1pPr algn="ctr" defTabSz="709417" rtl="0" fontAlgn="base">
        <a:spcBef>
          <a:spcPct val="0"/>
        </a:spcBef>
        <a:spcAft>
          <a:spcPct val="0"/>
        </a:spcAft>
        <a:defRPr sz="2721" b="1">
          <a:solidFill>
            <a:srgbClr val="000066"/>
          </a:solidFill>
          <a:latin typeface="+mj-lt"/>
          <a:ea typeface="+mj-ea"/>
          <a:cs typeface="+mj-cs"/>
        </a:defRPr>
      </a:lvl1pPr>
      <a:lvl2pPr algn="ctr" defTabSz="709417" rtl="0" fontAlgn="base">
        <a:spcBef>
          <a:spcPct val="0"/>
        </a:spcBef>
        <a:spcAft>
          <a:spcPct val="0"/>
        </a:spcAft>
        <a:defRPr sz="2721" b="1">
          <a:solidFill>
            <a:srgbClr val="000066"/>
          </a:solidFill>
          <a:latin typeface="Arial" charset="0"/>
          <a:cs typeface="Arial" charset="0"/>
        </a:defRPr>
      </a:lvl2pPr>
      <a:lvl3pPr algn="ctr" defTabSz="709417" rtl="0" fontAlgn="base">
        <a:spcBef>
          <a:spcPct val="0"/>
        </a:spcBef>
        <a:spcAft>
          <a:spcPct val="0"/>
        </a:spcAft>
        <a:defRPr sz="2721" b="1">
          <a:solidFill>
            <a:srgbClr val="000066"/>
          </a:solidFill>
          <a:latin typeface="Arial" charset="0"/>
          <a:cs typeface="Arial" charset="0"/>
        </a:defRPr>
      </a:lvl3pPr>
      <a:lvl4pPr algn="ctr" defTabSz="709417" rtl="0" fontAlgn="base">
        <a:spcBef>
          <a:spcPct val="0"/>
        </a:spcBef>
        <a:spcAft>
          <a:spcPct val="0"/>
        </a:spcAft>
        <a:defRPr sz="2721" b="1">
          <a:solidFill>
            <a:srgbClr val="000066"/>
          </a:solidFill>
          <a:latin typeface="Arial" charset="0"/>
          <a:cs typeface="Arial" charset="0"/>
        </a:defRPr>
      </a:lvl4pPr>
      <a:lvl5pPr algn="ctr" defTabSz="709417" rtl="0" fontAlgn="base">
        <a:spcBef>
          <a:spcPct val="0"/>
        </a:spcBef>
        <a:spcAft>
          <a:spcPct val="0"/>
        </a:spcAft>
        <a:defRPr sz="2721" b="1">
          <a:solidFill>
            <a:srgbClr val="000066"/>
          </a:solidFill>
          <a:latin typeface="Arial" charset="0"/>
          <a:cs typeface="Arial" charset="0"/>
        </a:defRPr>
      </a:lvl5pPr>
      <a:lvl6pPr marL="310977" algn="ctr" defTabSz="709417" rtl="0" fontAlgn="base">
        <a:spcBef>
          <a:spcPct val="0"/>
        </a:spcBef>
        <a:spcAft>
          <a:spcPct val="0"/>
        </a:spcAft>
        <a:defRPr sz="2721" b="1">
          <a:solidFill>
            <a:srgbClr val="000066"/>
          </a:solidFill>
          <a:latin typeface="Arial" charset="0"/>
          <a:cs typeface="Arial" charset="0"/>
        </a:defRPr>
      </a:lvl6pPr>
      <a:lvl7pPr marL="621955" algn="ctr" defTabSz="709417" rtl="0" fontAlgn="base">
        <a:spcBef>
          <a:spcPct val="0"/>
        </a:spcBef>
        <a:spcAft>
          <a:spcPct val="0"/>
        </a:spcAft>
        <a:defRPr sz="2721" b="1">
          <a:solidFill>
            <a:srgbClr val="000066"/>
          </a:solidFill>
          <a:latin typeface="Arial" charset="0"/>
          <a:cs typeface="Arial" charset="0"/>
        </a:defRPr>
      </a:lvl7pPr>
      <a:lvl8pPr marL="932932" algn="ctr" defTabSz="709417" rtl="0" fontAlgn="base">
        <a:spcBef>
          <a:spcPct val="0"/>
        </a:spcBef>
        <a:spcAft>
          <a:spcPct val="0"/>
        </a:spcAft>
        <a:defRPr sz="2721" b="1">
          <a:solidFill>
            <a:srgbClr val="000066"/>
          </a:solidFill>
          <a:latin typeface="Arial" charset="0"/>
          <a:cs typeface="Arial" charset="0"/>
        </a:defRPr>
      </a:lvl8pPr>
      <a:lvl9pPr marL="1243910" algn="ctr" defTabSz="709417" rtl="0" fontAlgn="base">
        <a:spcBef>
          <a:spcPct val="0"/>
        </a:spcBef>
        <a:spcAft>
          <a:spcPct val="0"/>
        </a:spcAft>
        <a:defRPr sz="2721" b="1">
          <a:solidFill>
            <a:srgbClr val="000066"/>
          </a:solidFill>
          <a:latin typeface="Arial" charset="0"/>
          <a:cs typeface="Arial" charset="0"/>
        </a:defRPr>
      </a:lvl9pPr>
    </p:titleStyle>
    <p:bodyStyle>
      <a:lvl1pPr marL="265626" indent="-265626" algn="l" defTabSz="709417" rtl="0" fontAlgn="base">
        <a:spcBef>
          <a:spcPct val="80000"/>
        </a:spcBef>
        <a:spcAft>
          <a:spcPct val="0"/>
        </a:spcAft>
        <a:buClr>
          <a:srgbClr val="1E7FB8"/>
        </a:buClr>
        <a:buFont typeface="Wingdings" pitchFamily="2" charset="2"/>
        <a:buChar char="l"/>
        <a:defRPr sz="1905">
          <a:solidFill>
            <a:srgbClr val="000066"/>
          </a:solidFill>
          <a:latin typeface="+mn-lt"/>
          <a:ea typeface="+mn-ea"/>
          <a:cs typeface="+mn-cs"/>
        </a:defRPr>
      </a:lvl1pPr>
      <a:lvl2pPr marL="625194" indent="-219196" algn="l" defTabSz="709417" rtl="0" fontAlgn="base">
        <a:spcBef>
          <a:spcPct val="20000"/>
        </a:spcBef>
        <a:spcAft>
          <a:spcPct val="0"/>
        </a:spcAft>
        <a:buClr>
          <a:srgbClr val="1E7FB8"/>
        </a:buClr>
        <a:buFont typeface="Arial" charset="0"/>
        <a:buChar char="–"/>
        <a:defRPr sz="1632">
          <a:solidFill>
            <a:srgbClr val="000066"/>
          </a:solidFill>
          <a:latin typeface="+mn-lt"/>
          <a:cs typeface="+mn-cs"/>
        </a:defRPr>
      </a:lvl2pPr>
      <a:lvl3pPr marL="975044" indent="-209478" algn="l" defTabSz="709417" rtl="0" fontAlgn="base">
        <a:spcBef>
          <a:spcPct val="20000"/>
        </a:spcBef>
        <a:spcAft>
          <a:spcPct val="0"/>
        </a:spcAft>
        <a:buClr>
          <a:srgbClr val="1E7FB8"/>
        </a:buClr>
        <a:buChar char="•"/>
        <a:defRPr sz="1632">
          <a:solidFill>
            <a:srgbClr val="000066"/>
          </a:solidFill>
          <a:latin typeface="Arial Narrow" pitchFamily="34" charset="0"/>
          <a:cs typeface="+mn-cs"/>
        </a:defRPr>
      </a:lvl3pPr>
      <a:lvl4pPr marL="1291420" indent="-176005" algn="l" defTabSz="709417" rtl="0" fontAlgn="base">
        <a:spcBef>
          <a:spcPct val="20000"/>
        </a:spcBef>
        <a:spcAft>
          <a:spcPct val="0"/>
        </a:spcAft>
        <a:buClr>
          <a:srgbClr val="1E7FB8"/>
        </a:buClr>
        <a:buChar char="–"/>
        <a:defRPr sz="1632">
          <a:solidFill>
            <a:srgbClr val="000066"/>
          </a:solidFill>
          <a:latin typeface="Arial Narrow" pitchFamily="34" charset="0"/>
          <a:cs typeface="+mn-cs"/>
        </a:defRPr>
      </a:lvl4pPr>
      <a:lvl5pPr marL="1543009" indent="-112298" algn="r" defTabSz="709417" rtl="1" fontAlgn="base">
        <a:spcBef>
          <a:spcPct val="20000"/>
        </a:spcBef>
        <a:spcAft>
          <a:spcPct val="0"/>
        </a:spcAft>
        <a:buChar char="»"/>
        <a:defRPr sz="1564">
          <a:solidFill>
            <a:srgbClr val="000066"/>
          </a:solidFill>
          <a:latin typeface="+mn-lt"/>
          <a:cs typeface="+mn-cs"/>
        </a:defRPr>
      </a:lvl5pPr>
      <a:lvl6pPr marL="1853986" indent="-112298" algn="r" defTabSz="709417" rtl="1" fontAlgn="base">
        <a:spcBef>
          <a:spcPct val="20000"/>
        </a:spcBef>
        <a:spcAft>
          <a:spcPct val="0"/>
        </a:spcAft>
        <a:buChar char="»"/>
        <a:defRPr sz="1564">
          <a:solidFill>
            <a:srgbClr val="000066"/>
          </a:solidFill>
          <a:latin typeface="+mn-lt"/>
          <a:cs typeface="+mn-cs"/>
        </a:defRPr>
      </a:lvl6pPr>
      <a:lvl7pPr marL="2164964" indent="-112298" algn="r" defTabSz="709417" rtl="1" fontAlgn="base">
        <a:spcBef>
          <a:spcPct val="20000"/>
        </a:spcBef>
        <a:spcAft>
          <a:spcPct val="0"/>
        </a:spcAft>
        <a:buChar char="»"/>
        <a:defRPr sz="1564">
          <a:solidFill>
            <a:srgbClr val="000066"/>
          </a:solidFill>
          <a:latin typeface="+mn-lt"/>
          <a:cs typeface="+mn-cs"/>
        </a:defRPr>
      </a:lvl7pPr>
      <a:lvl8pPr marL="2475942" indent="-112298" algn="r" defTabSz="709417" rtl="1" fontAlgn="base">
        <a:spcBef>
          <a:spcPct val="20000"/>
        </a:spcBef>
        <a:spcAft>
          <a:spcPct val="0"/>
        </a:spcAft>
        <a:buChar char="»"/>
        <a:defRPr sz="1564">
          <a:solidFill>
            <a:srgbClr val="000066"/>
          </a:solidFill>
          <a:latin typeface="+mn-lt"/>
          <a:cs typeface="+mn-cs"/>
        </a:defRPr>
      </a:lvl8pPr>
      <a:lvl9pPr marL="2786919" indent="-112298" algn="r" defTabSz="709417" rtl="1" fontAlgn="base">
        <a:spcBef>
          <a:spcPct val="20000"/>
        </a:spcBef>
        <a:spcAft>
          <a:spcPct val="0"/>
        </a:spcAft>
        <a:buChar char="»"/>
        <a:defRPr sz="1564">
          <a:solidFill>
            <a:srgbClr val="000066"/>
          </a:solidFill>
          <a:latin typeface="+mn-lt"/>
          <a:cs typeface="+mn-cs"/>
        </a:defRPr>
      </a:lvl9pPr>
    </p:bodyStyle>
    <p:otherStyle>
      <a:defPPr>
        <a:defRPr lang="en-US"/>
      </a:defPPr>
      <a:lvl1pPr marL="0" algn="l" defTabSz="621955" rtl="0" eaLnBrk="1" latinLnBrk="0" hangingPunct="1">
        <a:defRPr sz="1224" kern="1200">
          <a:solidFill>
            <a:schemeClr val="tx1"/>
          </a:solidFill>
          <a:latin typeface="+mn-lt"/>
          <a:ea typeface="+mn-ea"/>
          <a:cs typeface="+mn-cs"/>
        </a:defRPr>
      </a:lvl1pPr>
      <a:lvl2pPr marL="310977" algn="l" defTabSz="621955" rtl="0" eaLnBrk="1" latinLnBrk="0" hangingPunct="1">
        <a:defRPr sz="1224" kern="1200">
          <a:solidFill>
            <a:schemeClr val="tx1"/>
          </a:solidFill>
          <a:latin typeface="+mn-lt"/>
          <a:ea typeface="+mn-ea"/>
          <a:cs typeface="+mn-cs"/>
        </a:defRPr>
      </a:lvl2pPr>
      <a:lvl3pPr marL="621955" algn="l" defTabSz="621955" rtl="0" eaLnBrk="1" latinLnBrk="0" hangingPunct="1">
        <a:defRPr sz="1224" kern="1200">
          <a:solidFill>
            <a:schemeClr val="tx1"/>
          </a:solidFill>
          <a:latin typeface="+mn-lt"/>
          <a:ea typeface="+mn-ea"/>
          <a:cs typeface="+mn-cs"/>
        </a:defRPr>
      </a:lvl3pPr>
      <a:lvl4pPr marL="932932" algn="l" defTabSz="621955" rtl="0" eaLnBrk="1" latinLnBrk="0" hangingPunct="1">
        <a:defRPr sz="1224" kern="1200">
          <a:solidFill>
            <a:schemeClr val="tx1"/>
          </a:solidFill>
          <a:latin typeface="+mn-lt"/>
          <a:ea typeface="+mn-ea"/>
          <a:cs typeface="+mn-cs"/>
        </a:defRPr>
      </a:lvl4pPr>
      <a:lvl5pPr marL="1243910" algn="l" defTabSz="621955" rtl="0" eaLnBrk="1" latinLnBrk="0" hangingPunct="1">
        <a:defRPr sz="1224" kern="1200">
          <a:solidFill>
            <a:schemeClr val="tx1"/>
          </a:solidFill>
          <a:latin typeface="+mn-lt"/>
          <a:ea typeface="+mn-ea"/>
          <a:cs typeface="+mn-cs"/>
        </a:defRPr>
      </a:lvl5pPr>
      <a:lvl6pPr marL="1554887" algn="l" defTabSz="621955" rtl="0" eaLnBrk="1" latinLnBrk="0" hangingPunct="1">
        <a:defRPr sz="1224" kern="1200">
          <a:solidFill>
            <a:schemeClr val="tx1"/>
          </a:solidFill>
          <a:latin typeface="+mn-lt"/>
          <a:ea typeface="+mn-ea"/>
          <a:cs typeface="+mn-cs"/>
        </a:defRPr>
      </a:lvl6pPr>
      <a:lvl7pPr marL="1865863" algn="l" defTabSz="621955" rtl="0" eaLnBrk="1" latinLnBrk="0" hangingPunct="1">
        <a:defRPr sz="1224" kern="1200">
          <a:solidFill>
            <a:schemeClr val="tx1"/>
          </a:solidFill>
          <a:latin typeface="+mn-lt"/>
          <a:ea typeface="+mn-ea"/>
          <a:cs typeface="+mn-cs"/>
        </a:defRPr>
      </a:lvl7pPr>
      <a:lvl8pPr marL="2176841" algn="l" defTabSz="621955" rtl="0" eaLnBrk="1" latinLnBrk="0" hangingPunct="1">
        <a:defRPr sz="1224" kern="1200">
          <a:solidFill>
            <a:schemeClr val="tx1"/>
          </a:solidFill>
          <a:latin typeface="+mn-lt"/>
          <a:ea typeface="+mn-ea"/>
          <a:cs typeface="+mn-cs"/>
        </a:defRPr>
      </a:lvl8pPr>
      <a:lvl9pPr marL="2487819" algn="l" defTabSz="621955" rtl="0" eaLnBrk="1" latinLnBrk="0" hangingPunct="1">
        <a:defRPr sz="122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68.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61.xml"/><Relationship Id="rId4" Type="http://schemas.openxmlformats.org/officeDocument/2006/relationships/image" Target="../media/image17.sv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61.xml"/><Relationship Id="rId4" Type="http://schemas.openxmlformats.org/officeDocument/2006/relationships/image" Target="../media/image25.svg"/></Relationships>
</file>

<file path=ppt/slides/_rels/slide1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2.xml"/><Relationship Id="rId1" Type="http://schemas.openxmlformats.org/officeDocument/2006/relationships/slideLayout" Target="../slideLayouts/slideLayout61.xml"/><Relationship Id="rId5" Type="http://schemas.openxmlformats.org/officeDocument/2006/relationships/image" Target="../media/image19.sv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61.xml"/><Relationship Id="rId4" Type="http://schemas.openxmlformats.org/officeDocument/2006/relationships/image" Target="../media/image19.sv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61.xml"/><Relationship Id="rId4" Type="http://schemas.openxmlformats.org/officeDocument/2006/relationships/image" Target="../media/image19.sv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61.xml"/><Relationship Id="rId5" Type="http://schemas.openxmlformats.org/officeDocument/2006/relationships/image" Target="../media/image21.sv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61.xml"/><Relationship Id="rId4" Type="http://schemas.openxmlformats.org/officeDocument/2006/relationships/image" Target="../media/image23.sv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23.sv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61.xml"/><Relationship Id="rId4" Type="http://schemas.openxmlformats.org/officeDocument/2006/relationships/image" Target="../media/image23.sv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61.xml"/><Relationship Id="rId4" Type="http://schemas.openxmlformats.org/officeDocument/2006/relationships/image" Target="../media/image23.svg"/></Relationships>
</file>

<file path=ppt/slides/_rels/slide2.xml.rels><?xml version="1.0" encoding="UTF-8" standalone="yes"?>
<Relationships xmlns="http://schemas.openxmlformats.org/package/2006/relationships"><Relationship Id="rId3" Type="http://schemas.openxmlformats.org/officeDocument/2006/relationships/hyperlink" Target="https://openwho.org/courses/IPC-EC-EN" TargetMode="External"/><Relationship Id="rId2" Type="http://schemas.openxmlformats.org/officeDocument/2006/relationships/notesSlide" Target="../notesSlides/notesSlide2.xml"/><Relationship Id="rId1" Type="http://schemas.openxmlformats.org/officeDocument/2006/relationships/slideLayout" Target="../slideLayouts/slideLayout63.xml"/><Relationship Id="rId5" Type="http://schemas.openxmlformats.org/officeDocument/2006/relationships/hyperlink" Target="https://www.cdc.gov/hai/prevent/resource-limited/index.html" TargetMode="External"/><Relationship Id="rId4" Type="http://schemas.openxmlformats.org/officeDocument/2006/relationships/hyperlink" Target="https://www.youtube.com/watch?v=fz46qUS58CM&amp;t=20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61.xml"/><Relationship Id="rId4" Type="http://schemas.openxmlformats.org/officeDocument/2006/relationships/image" Target="../media/image23.sv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5.xml"/><Relationship Id="rId4" Type="http://schemas.openxmlformats.org/officeDocument/2006/relationships/image" Target="../media/image23.svg"/></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61.xml"/><Relationship Id="rId5" Type="http://schemas.openxmlformats.org/officeDocument/2006/relationships/image" Target="../media/image23.sv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2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2.xml"/><Relationship Id="rId1" Type="http://schemas.openxmlformats.org/officeDocument/2006/relationships/slideLayout" Target="../slideLayouts/slideLayout61.xml"/><Relationship Id="rId5" Type="http://schemas.openxmlformats.org/officeDocument/2006/relationships/image" Target="../media/image23.sv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32.png"/><Relationship Id="rId7"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61.xml"/><Relationship Id="rId6" Type="http://schemas.openxmlformats.org/officeDocument/2006/relationships/image" Target="../media/image31.emf"/><Relationship Id="rId5" Type="http://schemas.openxmlformats.org/officeDocument/2006/relationships/image" Target="../media/image34.jpeg"/><Relationship Id="rId4" Type="http://schemas.openxmlformats.org/officeDocument/2006/relationships/image" Target="../media/image33.jpe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5.png"/><Relationship Id="rId1" Type="http://schemas.openxmlformats.org/officeDocument/2006/relationships/slideLayout" Target="../slideLayouts/slideLayout61.xml"/><Relationship Id="rId4" Type="http://schemas.openxmlformats.org/officeDocument/2006/relationships/image" Target="../media/image23.svg"/></Relationships>
</file>

<file path=ppt/slides/_rels/slide2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4.xml"/><Relationship Id="rId1" Type="http://schemas.openxmlformats.org/officeDocument/2006/relationships/slideLayout" Target="../slideLayouts/slideLayout61.xml"/><Relationship Id="rId4" Type="http://schemas.openxmlformats.org/officeDocument/2006/relationships/image" Target="../media/image37.jpeg"/></Relationships>
</file>

<file path=ppt/slides/_rels/slide28.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5.xml"/><Relationship Id="rId1" Type="http://schemas.openxmlformats.org/officeDocument/2006/relationships/slideLayout" Target="../slideLayouts/slideLayout61.xml"/><Relationship Id="rId4" Type="http://schemas.openxmlformats.org/officeDocument/2006/relationships/image" Target="../media/image3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61.xml"/></Relationships>
</file>

<file path=ppt/slides/_rels/slide30.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hyperlink" Target="https://www.cdc.gov/hai/prevent/resource-limited/environmental-cleaning.html" TargetMode="External"/><Relationship Id="rId7" Type="http://schemas.openxmlformats.org/officeDocument/2006/relationships/hyperlink" Target="https://www.lshtm.ac.uk/research/centres/march-centre/soapbox-collaborative/teach-clean" TargetMode="External"/><Relationship Id="rId2" Type="http://schemas.openxmlformats.org/officeDocument/2006/relationships/notesSlide" Target="../notesSlides/notesSlide27.xml"/><Relationship Id="rId1" Type="http://schemas.openxmlformats.org/officeDocument/2006/relationships/slideLayout" Target="../slideLayouts/slideLayout61.xml"/><Relationship Id="rId6" Type="http://schemas.openxmlformats.org/officeDocument/2006/relationships/hyperlink" Target="https://www.who.int/water_sanitation_health/publications/ehs_hc/en/" TargetMode="External"/><Relationship Id="rId5" Type="http://schemas.openxmlformats.org/officeDocument/2006/relationships/hyperlink" Target="https://www.who.int/emergencies/diseases/novel-coronavirus-2019/technical-guidance/infection-prevention-and-control" TargetMode="External"/><Relationship Id="rId4" Type="http://schemas.openxmlformats.org/officeDocument/2006/relationships/hyperlink" Target="https://apps.who.int/iris/bitstream/handle/10665/312226/WHO-UHC-SDS-2019.6-eng.pdf" TargetMode="External"/><Relationship Id="rId9" Type="http://schemas.openxmlformats.org/officeDocument/2006/relationships/image" Target="../media/image39.png"/></Relationships>
</file>

<file path=ppt/slides/_rels/slide31.xml.rels><?xml version="1.0" encoding="UTF-8" standalone="yes"?>
<Relationships xmlns="http://schemas.openxmlformats.org/package/2006/relationships"><Relationship Id="rId8" Type="http://schemas.openxmlformats.org/officeDocument/2006/relationships/hyperlink" Target="https://youtu.be/lfgYbebInzE" TargetMode="External"/><Relationship Id="rId3" Type="http://schemas.openxmlformats.org/officeDocument/2006/relationships/slideLayout" Target="../slideLayouts/slideLayout61.xml"/><Relationship Id="rId7" Type="http://schemas.openxmlformats.org/officeDocument/2006/relationships/hyperlink" Target="https://youtu.be/WBLL-cZ2d7o" TargetMode="External"/><Relationship Id="rId2" Type="http://schemas.openxmlformats.org/officeDocument/2006/relationships/video" Target="https://www.youtube.com/embed/lfgYbebInzE" TargetMode="External"/><Relationship Id="rId1" Type="http://schemas.openxmlformats.org/officeDocument/2006/relationships/video" Target="https://www.youtube.com/embed/WBLL-cZ2d7o" TargetMode="Externa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hyperlink" Target="https://www.who.int/emergencies/diseases/novel-coronavirus-2019/technical-guidance/infection-prevention-and-control" TargetMode="External"/><Relationship Id="rId1" Type="http://schemas.openxmlformats.org/officeDocument/2006/relationships/slideLayout" Target="../slideLayouts/slideLayout6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7.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31.xml"/><Relationship Id="rId1" Type="http://schemas.openxmlformats.org/officeDocument/2006/relationships/slideLayout" Target="../slideLayouts/slideLayout61.xml"/></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6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61.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34.xml"/><Relationship Id="rId1" Type="http://schemas.openxmlformats.org/officeDocument/2006/relationships/slideLayout" Target="../slideLayouts/slideLayout61.xml"/></Relationships>
</file>

<file path=ppt/slides/_rels/slide41.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35.xml"/><Relationship Id="rId1" Type="http://schemas.openxmlformats.org/officeDocument/2006/relationships/slideLayout" Target="../slideLayouts/slideLayout61.xml"/><Relationship Id="rId4" Type="http://schemas.openxmlformats.org/officeDocument/2006/relationships/image" Target="../media/image47.jpeg"/></Relationships>
</file>

<file path=ppt/slides/_rels/slide42.xml.rels><?xml version="1.0" encoding="UTF-8" standalone="yes"?>
<Relationships xmlns="http://schemas.openxmlformats.org/package/2006/relationships"><Relationship Id="rId3" Type="http://schemas.openxmlformats.org/officeDocument/2006/relationships/hyperlink" Target="https://www.lshtm.ac.uk/research/centres/march-centre/soapbox-collaborative/teach-clean" TargetMode="External"/><Relationship Id="rId2" Type="http://schemas.openxmlformats.org/officeDocument/2006/relationships/notesSlide" Target="../notesSlides/notesSlide36.xml"/><Relationship Id="rId1" Type="http://schemas.openxmlformats.org/officeDocument/2006/relationships/slideLayout" Target="../slideLayouts/slideLayout15.xml"/><Relationship Id="rId5" Type="http://schemas.openxmlformats.org/officeDocument/2006/relationships/image" Target="../media/image49.png"/><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61.xml"/><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61.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svg"/><Relationship Id="rId3" Type="http://schemas.openxmlformats.org/officeDocument/2006/relationships/hyperlink" Target="http://www.cdc.gov/hai/pdfs/resource-limited/environmental-cleaning-508.pdf" TargetMode="External"/><Relationship Id="rId7" Type="http://schemas.openxmlformats.org/officeDocument/2006/relationships/image" Target="../media/image17.svg"/><Relationship Id="rId12"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61.xml"/><Relationship Id="rId6" Type="http://schemas.openxmlformats.org/officeDocument/2006/relationships/image" Target="../media/image16.png"/><Relationship Id="rId11" Type="http://schemas.openxmlformats.org/officeDocument/2006/relationships/image" Target="../media/image21.svg"/><Relationship Id="rId5" Type="http://schemas.openxmlformats.org/officeDocument/2006/relationships/image" Target="../media/image15.svg"/><Relationship Id="rId15" Type="http://schemas.openxmlformats.org/officeDocument/2006/relationships/image" Target="../media/image25.sv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svg"/><Relationship Id="rId1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9.xml"/><Relationship Id="rId1" Type="http://schemas.openxmlformats.org/officeDocument/2006/relationships/slideLayout" Target="../slideLayouts/slideLayout61.xml"/><Relationship Id="rId5" Type="http://schemas.openxmlformats.org/officeDocument/2006/relationships/image" Target="../media/image15.sv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91" name="Rectangle 7"/>
          <p:cNvSpPr>
            <a:spLocks noChangeArrowheads="1"/>
          </p:cNvSpPr>
          <p:nvPr/>
        </p:nvSpPr>
        <p:spPr bwMode="auto">
          <a:xfrm>
            <a:off x="0" y="0"/>
            <a:ext cx="9144000" cy="5383039"/>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621955" rtl="1" eaLnBrk="1" hangingPunct="1"/>
            <a:endParaRPr lang="en-GB" sz="2653" b="1" dirty="0">
              <a:solidFill>
                <a:srgbClr val="000066"/>
              </a:solidFill>
              <a:latin typeface="Arial" charset="0"/>
              <a:cs typeface="Arial" charset="0"/>
            </a:endParaRPr>
          </a:p>
        </p:txBody>
      </p:sp>
      <p:sp>
        <p:nvSpPr>
          <p:cNvPr id="6" name="TextBox 5">
            <a:extLst>
              <a:ext uri="{FF2B5EF4-FFF2-40B4-BE49-F238E27FC236}">
                <a16:creationId xmlns:a16="http://schemas.microsoft.com/office/drawing/2014/main" id="{736B1CFB-DD4E-5C44-88F1-0A008CED55F7}"/>
              </a:ext>
            </a:extLst>
          </p:cNvPr>
          <p:cNvSpPr txBox="1"/>
          <p:nvPr/>
        </p:nvSpPr>
        <p:spPr>
          <a:xfrm>
            <a:off x="228600" y="181117"/>
            <a:ext cx="8686800" cy="846129"/>
          </a:xfrm>
          <a:prstGeom prst="rect">
            <a:avLst/>
          </a:prstGeom>
          <a:noFill/>
        </p:spPr>
        <p:txBody>
          <a:bodyPr wrap="square" rtlCol="0">
            <a:spAutoFit/>
          </a:bodyPr>
          <a:lstStyle/>
          <a:p>
            <a:pPr algn="ctr" defTabSz="709417" eaLnBrk="1" hangingPunct="1"/>
            <a:r>
              <a:rPr lang="en-US" sz="2449" b="1" cap="small" dirty="0">
                <a:solidFill>
                  <a:srgbClr val="FFFFFF"/>
                </a:solidFill>
                <a:latin typeface="Arial" charset="0"/>
                <a:cs typeface="Arial" charset="0"/>
              </a:rPr>
              <a:t>Better WASH for quality care in HEALTHCARE FACILITIES</a:t>
            </a:r>
          </a:p>
        </p:txBody>
      </p:sp>
      <p:sp>
        <p:nvSpPr>
          <p:cNvPr id="7" name="TextBox 6">
            <a:extLst>
              <a:ext uri="{FF2B5EF4-FFF2-40B4-BE49-F238E27FC236}">
                <a16:creationId xmlns:a16="http://schemas.microsoft.com/office/drawing/2014/main" id="{15E9D905-FA2B-2143-BA54-9B6AC5F02531}"/>
              </a:ext>
            </a:extLst>
          </p:cNvPr>
          <p:cNvSpPr txBox="1"/>
          <p:nvPr/>
        </p:nvSpPr>
        <p:spPr>
          <a:xfrm>
            <a:off x="406212" y="1735541"/>
            <a:ext cx="8686800" cy="1139030"/>
          </a:xfrm>
          <a:prstGeom prst="rect">
            <a:avLst/>
          </a:prstGeom>
          <a:noFill/>
        </p:spPr>
        <p:txBody>
          <a:bodyPr wrap="square" rtlCol="0">
            <a:spAutoFit/>
          </a:bodyPr>
          <a:lstStyle/>
          <a:p>
            <a:pPr algn="ctr" defTabSz="709417" eaLnBrk="1" hangingPunct="1"/>
            <a:r>
              <a:rPr lang="es-ES" sz="3401" b="1" dirty="0" err="1">
                <a:solidFill>
                  <a:srgbClr val="FFFFFF"/>
                </a:solidFill>
                <a:latin typeface="Arial" charset="0"/>
                <a:cs typeface="Arial" charset="0"/>
              </a:rPr>
              <a:t>Technical</a:t>
            </a:r>
            <a:r>
              <a:rPr lang="es-ES" sz="3401" b="1" dirty="0">
                <a:solidFill>
                  <a:srgbClr val="FFFFFF"/>
                </a:solidFill>
                <a:latin typeface="Arial" charset="0"/>
                <a:cs typeface="Arial" charset="0"/>
              </a:rPr>
              <a:t> Module:</a:t>
            </a:r>
          </a:p>
          <a:p>
            <a:pPr algn="ctr" defTabSz="709417" eaLnBrk="1" hangingPunct="1"/>
            <a:r>
              <a:rPr lang="es-ES" sz="3401" b="1" dirty="0">
                <a:solidFill>
                  <a:srgbClr val="FFFFFF"/>
                </a:solidFill>
                <a:latin typeface="Arial" charset="0"/>
                <a:cs typeface="Arial" charset="0"/>
              </a:rPr>
              <a:t>HAND HYGIENE &amp; WASH</a:t>
            </a:r>
            <a:endParaRPr lang="es-ES" sz="3401" b="1" dirty="0">
              <a:solidFill>
                <a:srgbClr val="FF9966">
                  <a:lumMod val="60000"/>
                  <a:lumOff val="40000"/>
                </a:srgbClr>
              </a:solidFill>
              <a:latin typeface="Arial" charset="0"/>
              <a:cs typeface="Arial" charset="0"/>
            </a:endParaRPr>
          </a:p>
        </p:txBody>
      </p:sp>
      <p:pic>
        <p:nvPicPr>
          <p:cNvPr id="9" name="Content Placeholder 3" descr="alt= &quot;&quot;" title="Image">
            <a:extLst>
              <a:ext uri="{FF2B5EF4-FFF2-40B4-BE49-F238E27FC236}">
                <a16:creationId xmlns:a16="http://schemas.microsoft.com/office/drawing/2014/main" id="{F331AB92-9159-4DEC-90F9-033F2B7E28E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402"/>
          <a:stretch/>
        </p:blipFill>
        <p:spPr>
          <a:xfrm>
            <a:off x="0" y="1027246"/>
            <a:ext cx="9144000" cy="2822058"/>
          </a:xfrm>
          <a:prstGeom prst="rect">
            <a:avLst/>
          </a:prstGeom>
          <a:ln>
            <a:noFill/>
          </a:ln>
          <a:effectLst>
            <a:outerShdw blurRad="292100" dist="139700" dir="2700000" algn="tl" rotWithShape="0">
              <a:srgbClr val="333333">
                <a:alpha val="65000"/>
              </a:srgbClr>
            </a:outerShdw>
          </a:effectLst>
        </p:spPr>
      </p:pic>
      <p:sp>
        <p:nvSpPr>
          <p:cNvPr id="10" name="Rectangle 8">
            <a:extLst>
              <a:ext uri="{FF2B5EF4-FFF2-40B4-BE49-F238E27FC236}">
                <a16:creationId xmlns:a16="http://schemas.microsoft.com/office/drawing/2014/main" id="{1C73EF5E-6118-406D-B037-15048C90722D}"/>
              </a:ext>
            </a:extLst>
          </p:cNvPr>
          <p:cNvSpPr>
            <a:spLocks noChangeArrowheads="1"/>
          </p:cNvSpPr>
          <p:nvPr/>
        </p:nvSpPr>
        <p:spPr bwMode="auto">
          <a:xfrm>
            <a:off x="1465166" y="3043632"/>
            <a:ext cx="6213668" cy="2017116"/>
          </a:xfrm>
          <a:prstGeom prst="rect">
            <a:avLst/>
          </a:prstGeom>
          <a:noFill/>
          <a:ln>
            <a:noFill/>
          </a:ln>
          <a:effectLst>
            <a:outerShdw dist="28398" dir="3806097" algn="ctr" rotWithShape="0">
              <a:srgbClr val="00006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ctr" defTabSz="709440" eaLnBrk="1" hangingPunct="1">
              <a:defRPr/>
            </a:pPr>
            <a:endParaRPr lang="es-ES" sz="2449" b="1" dirty="0">
              <a:solidFill>
                <a:srgbClr val="FFFFFF"/>
              </a:solidFill>
              <a:latin typeface="Arial" charset="0"/>
              <a:cs typeface="Arial" charset="0"/>
            </a:endParaRPr>
          </a:p>
          <a:p>
            <a:pPr algn="ctr" defTabSz="709440" eaLnBrk="1" hangingPunct="1">
              <a:defRPr/>
            </a:pPr>
            <a:endParaRPr lang="es-ES" sz="2449" b="1" dirty="0">
              <a:solidFill>
                <a:srgbClr val="FFFFFF"/>
              </a:solidFill>
              <a:latin typeface="Arial" charset="0"/>
              <a:cs typeface="Arial" charset="0"/>
            </a:endParaRPr>
          </a:p>
          <a:p>
            <a:pPr algn="ctr" defTabSz="709440" eaLnBrk="1" hangingPunct="1">
              <a:defRPr/>
            </a:pPr>
            <a:endParaRPr lang="es-ES" sz="2449" b="1" dirty="0">
              <a:solidFill>
                <a:srgbClr val="FFFFFF"/>
              </a:solidFill>
              <a:latin typeface="Arial" charset="0"/>
              <a:cs typeface="Arial" charset="0"/>
            </a:endParaRPr>
          </a:p>
          <a:p>
            <a:pPr algn="ctr" defTabSz="709440" eaLnBrk="1" hangingPunct="1">
              <a:defRPr/>
            </a:pPr>
            <a:r>
              <a:rPr lang="en-US" sz="3401" b="1" dirty="0">
                <a:solidFill>
                  <a:srgbClr val="FFFFFF"/>
                </a:solidFill>
                <a:latin typeface="Arial" charset="0"/>
                <a:cs typeface="Arial" charset="0"/>
              </a:rPr>
              <a:t>WASH FIT Technical module </a:t>
            </a:r>
          </a:p>
          <a:p>
            <a:pPr algn="ctr" defTabSz="709440" eaLnBrk="1" hangingPunct="1">
              <a:defRPr/>
            </a:pPr>
            <a:r>
              <a:rPr lang="en-US" sz="3200" b="1" dirty="0">
                <a:solidFill>
                  <a:srgbClr val="FFFFFF"/>
                </a:solidFill>
                <a:latin typeface="Arial" charset="0"/>
                <a:cs typeface="Arial" charset="0"/>
              </a:rPr>
              <a:t>Environmental cleaning </a:t>
            </a:r>
            <a:endParaRPr lang="es-ES" sz="3200" b="1" dirty="0">
              <a:solidFill>
                <a:srgbClr val="FF9966">
                  <a:lumMod val="60000"/>
                  <a:lumOff val="40000"/>
                </a:srgbClr>
              </a:solidFill>
              <a:latin typeface="Arial" charset="0"/>
              <a:cs typeface="Arial" charset="0"/>
            </a:endParaRPr>
          </a:p>
          <a:p>
            <a:pPr algn="ctr" defTabSz="709440" eaLnBrk="1" hangingPunct="1">
              <a:defRPr/>
            </a:pPr>
            <a:endParaRPr lang="es-ES" sz="2449" b="1" dirty="0">
              <a:solidFill>
                <a:srgbClr val="FF9966">
                  <a:lumMod val="60000"/>
                  <a:lumOff val="40000"/>
                </a:srgbClr>
              </a:solidFill>
              <a:latin typeface="Arial" charset="0"/>
              <a:cs typeface="Arial" charset="0"/>
            </a:endParaRPr>
          </a:p>
        </p:txBody>
      </p:sp>
    </p:spTree>
    <p:extLst>
      <p:ext uri="{BB962C8B-B14F-4D97-AF65-F5344CB8AC3E}">
        <p14:creationId xmlns:p14="http://schemas.microsoft.com/office/powerpoint/2010/main" val="35670624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DC9F6-1FEA-486D-9F67-ABCE76FB4C83}"/>
              </a:ext>
            </a:extLst>
          </p:cNvPr>
          <p:cNvSpPr>
            <a:spLocks noGrp="1"/>
          </p:cNvSpPr>
          <p:nvPr>
            <p:ph type="title"/>
          </p:nvPr>
        </p:nvSpPr>
        <p:spPr>
          <a:xfrm>
            <a:off x="238715" y="-17379"/>
            <a:ext cx="8229600" cy="857250"/>
          </a:xfrm>
        </p:spPr>
        <p:txBody>
          <a:bodyPr/>
          <a:lstStyle/>
          <a:p>
            <a:r>
              <a:rPr lang="en-US" dirty="0"/>
              <a:t>2. Staffing plan </a:t>
            </a:r>
          </a:p>
        </p:txBody>
      </p:sp>
      <p:sp>
        <p:nvSpPr>
          <p:cNvPr id="3" name="Text Placeholder 2">
            <a:extLst>
              <a:ext uri="{FF2B5EF4-FFF2-40B4-BE49-F238E27FC236}">
                <a16:creationId xmlns:a16="http://schemas.microsoft.com/office/drawing/2014/main" id="{8CFFE9F9-4370-4823-8277-184A95365178}"/>
              </a:ext>
            </a:extLst>
          </p:cNvPr>
          <p:cNvSpPr>
            <a:spLocks noGrp="1"/>
          </p:cNvSpPr>
          <p:nvPr>
            <p:ph type="body" sz="quarter" idx="10"/>
          </p:nvPr>
        </p:nvSpPr>
        <p:spPr>
          <a:xfrm>
            <a:off x="457200" y="1158874"/>
            <a:ext cx="4575976" cy="3683469"/>
          </a:xfrm>
        </p:spPr>
        <p:txBody>
          <a:bodyPr numCol="1"/>
          <a:lstStyle/>
          <a:p>
            <a:pPr>
              <a:spcBef>
                <a:spcPts val="0"/>
              </a:spcBef>
              <a:spcAft>
                <a:spcPts val="0"/>
              </a:spcAft>
              <a:buClr>
                <a:srgbClr val="FF00FF"/>
              </a:buClr>
            </a:pPr>
            <a:r>
              <a:rPr lang="en-US" sz="1800" b="1" dirty="0"/>
              <a:t>What do staffing needs depend on? </a:t>
            </a:r>
          </a:p>
          <a:p>
            <a:pPr>
              <a:spcBef>
                <a:spcPts val="0"/>
              </a:spcBef>
              <a:spcAft>
                <a:spcPts val="0"/>
              </a:spcAft>
              <a:buClr>
                <a:srgbClr val="FF00FF"/>
              </a:buClr>
            </a:pPr>
            <a:r>
              <a:rPr lang="en-US" sz="1800" b="1" dirty="0"/>
              <a:t>Based on: </a:t>
            </a:r>
          </a:p>
          <a:p>
            <a:pPr marL="342900" indent="-342900">
              <a:spcBef>
                <a:spcPts val="0"/>
              </a:spcBef>
              <a:spcAft>
                <a:spcPts val="0"/>
              </a:spcAft>
              <a:buClr>
                <a:srgbClr val="FF00FF"/>
              </a:buClr>
              <a:buFont typeface="Arial" panose="020B0604020202020204" pitchFamily="34" charset="0"/>
              <a:buChar char="•"/>
            </a:pPr>
            <a:r>
              <a:rPr lang="en-US" sz="1800" dirty="0"/>
              <a:t># of inpatient beds</a:t>
            </a:r>
          </a:p>
          <a:p>
            <a:pPr marL="342900" indent="-342900">
              <a:spcBef>
                <a:spcPts val="0"/>
              </a:spcBef>
              <a:spcAft>
                <a:spcPts val="0"/>
              </a:spcAft>
              <a:buClr>
                <a:srgbClr val="FF00FF"/>
              </a:buClr>
              <a:buFont typeface="Arial" panose="020B0604020202020204" pitchFamily="34" charset="0"/>
              <a:buChar char="•"/>
            </a:pPr>
            <a:r>
              <a:rPr lang="en-US" sz="1800" dirty="0"/>
              <a:t>Types of services (e.g., high-risk areas)</a:t>
            </a:r>
          </a:p>
          <a:p>
            <a:pPr marL="342900" indent="-342900">
              <a:spcBef>
                <a:spcPts val="0"/>
              </a:spcBef>
              <a:spcAft>
                <a:spcPts val="0"/>
              </a:spcAft>
              <a:buClr>
                <a:srgbClr val="FF00FF"/>
              </a:buClr>
              <a:buFont typeface="Arial" panose="020B0604020202020204" pitchFamily="34" charset="0"/>
              <a:buChar char="•"/>
            </a:pPr>
            <a:r>
              <a:rPr lang="en-US" sz="1800" dirty="0"/>
              <a:t>Bed occupancy levels</a:t>
            </a:r>
          </a:p>
          <a:p>
            <a:pPr marL="342900" indent="-342900">
              <a:spcBef>
                <a:spcPts val="0"/>
              </a:spcBef>
              <a:spcAft>
                <a:spcPts val="0"/>
              </a:spcAft>
              <a:buClr>
                <a:srgbClr val="FF00FF"/>
              </a:buClr>
              <a:buFont typeface="Arial" panose="020B0604020202020204" pitchFamily="34" charset="0"/>
              <a:buChar char="•"/>
            </a:pPr>
            <a:r>
              <a:rPr lang="en-US" sz="1800" dirty="0"/>
              <a:t>Type of cleaning (e.g., routine vs terminal)</a:t>
            </a:r>
          </a:p>
          <a:p>
            <a:pPr>
              <a:spcBef>
                <a:spcPts val="0"/>
              </a:spcBef>
              <a:spcAft>
                <a:spcPts val="0"/>
              </a:spcAft>
            </a:pPr>
            <a:endParaRPr lang="en-US" sz="1800" b="1" dirty="0"/>
          </a:p>
          <a:p>
            <a:pPr>
              <a:spcBef>
                <a:spcPts val="0"/>
              </a:spcBef>
              <a:spcAft>
                <a:spcPts val="0"/>
              </a:spcAft>
            </a:pPr>
            <a:r>
              <a:rPr lang="en-US" sz="1800" b="1" dirty="0"/>
              <a:t>And should take into account: </a:t>
            </a:r>
          </a:p>
          <a:p>
            <a:pPr marL="342900" indent="-342900">
              <a:spcBef>
                <a:spcPts val="0"/>
              </a:spcBef>
              <a:spcAft>
                <a:spcPts val="0"/>
              </a:spcAft>
              <a:buClr>
                <a:srgbClr val="FF00FF"/>
              </a:buClr>
              <a:buFont typeface="Arial" panose="020B0604020202020204" pitchFamily="34" charset="0"/>
              <a:buChar char="•"/>
            </a:pPr>
            <a:r>
              <a:rPr lang="en-US" sz="1800" dirty="0"/>
              <a:t>Reasonable shift length</a:t>
            </a:r>
          </a:p>
          <a:p>
            <a:pPr marL="342900" indent="-342900">
              <a:spcBef>
                <a:spcPts val="0"/>
              </a:spcBef>
              <a:spcAft>
                <a:spcPts val="0"/>
              </a:spcAft>
              <a:buClr>
                <a:srgbClr val="FF00FF"/>
              </a:buClr>
              <a:buFont typeface="Arial" panose="020B0604020202020204" pitchFamily="34" charset="0"/>
              <a:buChar char="•"/>
            </a:pPr>
            <a:r>
              <a:rPr lang="en-US" sz="1800" dirty="0"/>
              <a:t>Regular breaks</a:t>
            </a:r>
          </a:p>
          <a:p>
            <a:pPr marL="342900" indent="-342900">
              <a:spcBef>
                <a:spcPts val="0"/>
              </a:spcBef>
              <a:spcAft>
                <a:spcPts val="0"/>
              </a:spcAft>
              <a:buClr>
                <a:srgbClr val="FF00FF"/>
              </a:buClr>
              <a:buFont typeface="Arial" panose="020B0604020202020204" pitchFamily="34" charset="0"/>
              <a:buChar char="•"/>
            </a:pPr>
            <a:r>
              <a:rPr lang="en-US" sz="1800" dirty="0"/>
              <a:t>Contingencies (e.g., outbreaks or other emergencies)</a:t>
            </a:r>
          </a:p>
        </p:txBody>
      </p:sp>
      <p:pic>
        <p:nvPicPr>
          <p:cNvPr id="5" name="Graphic 4" descr="Group success">
            <a:extLst>
              <a:ext uri="{FF2B5EF4-FFF2-40B4-BE49-F238E27FC236}">
                <a16:creationId xmlns:a16="http://schemas.microsoft.com/office/drawing/2014/main" id="{2D0ECFA5-FF38-4AE3-9D6C-9453900BBD8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229600" y="-17379"/>
            <a:ext cx="914400" cy="914400"/>
          </a:xfrm>
          <a:prstGeom prst="rect">
            <a:avLst/>
          </a:prstGeom>
        </p:spPr>
      </p:pic>
      <p:sp>
        <p:nvSpPr>
          <p:cNvPr id="7" name="Rectangle 6">
            <a:extLst>
              <a:ext uri="{FF2B5EF4-FFF2-40B4-BE49-F238E27FC236}">
                <a16:creationId xmlns:a16="http://schemas.microsoft.com/office/drawing/2014/main" id="{BE71775F-E193-4A92-9C0E-C063B0F83CB4}"/>
              </a:ext>
            </a:extLst>
          </p:cNvPr>
          <p:cNvSpPr/>
          <p:nvPr/>
        </p:nvSpPr>
        <p:spPr>
          <a:xfrm>
            <a:off x="5337330" y="1158874"/>
            <a:ext cx="3596277" cy="2585323"/>
          </a:xfrm>
          <a:prstGeom prst="rect">
            <a:avLst/>
          </a:prstGeom>
        </p:spPr>
        <p:txBody>
          <a:bodyPr wrap="square">
            <a:spAutoFit/>
          </a:bodyPr>
          <a:lstStyle/>
          <a:p>
            <a:endParaRPr lang="en-US" b="1" dirty="0">
              <a:solidFill>
                <a:srgbClr val="FF00FF"/>
              </a:solidFill>
              <a:latin typeface="Arial" panose="020B0604020202020204" pitchFamily="34" charset="0"/>
              <a:cs typeface="Times New Roman" panose="02020603050405020304" pitchFamily="18" charset="0"/>
            </a:endParaRPr>
          </a:p>
          <a:p>
            <a:r>
              <a:rPr lang="en-US" b="1" dirty="0">
                <a:solidFill>
                  <a:srgbClr val="FF00FF"/>
                </a:solidFill>
                <a:latin typeface="Arial" panose="020B0604020202020204" pitchFamily="34" charset="0"/>
                <a:cs typeface="Times New Roman" panose="02020603050405020304" pitchFamily="18" charset="0"/>
              </a:rPr>
              <a:t>No single-best practice method</a:t>
            </a:r>
            <a:r>
              <a:rPr lang="en-US" b="1" dirty="0">
                <a:solidFill>
                  <a:srgbClr val="09164D"/>
                </a:solidFill>
                <a:latin typeface="Arial" panose="020B0604020202020204" pitchFamily="34" charset="0"/>
                <a:cs typeface="Times New Roman" panose="02020603050405020304" pitchFamily="18" charset="0"/>
              </a:rPr>
              <a:t> </a:t>
            </a:r>
            <a:r>
              <a:rPr lang="en-US" dirty="0">
                <a:solidFill>
                  <a:srgbClr val="09164D"/>
                </a:solidFill>
                <a:latin typeface="Arial" panose="020B0604020202020204" pitchFamily="34" charset="0"/>
                <a:cs typeface="Times New Roman" panose="02020603050405020304" pitchFamily="18" charset="0"/>
              </a:rPr>
              <a:t>for determining staffing needs, but consider using:</a:t>
            </a:r>
            <a:r>
              <a:rPr lang="en-US" b="1" dirty="0">
                <a:solidFill>
                  <a:srgbClr val="09164D"/>
                </a:solidFill>
                <a:latin typeface="Arial" panose="020B0604020202020204" pitchFamily="34" charset="0"/>
                <a:cs typeface="Times New Roman" panose="02020603050405020304" pitchFamily="18" charset="0"/>
              </a:rPr>
              <a:t> </a:t>
            </a:r>
          </a:p>
          <a:p>
            <a:pPr marL="285750" indent="-285750">
              <a:buClr>
                <a:srgbClr val="FF00FF"/>
              </a:buClr>
              <a:buFont typeface="Arial" panose="020B0604020202020204" pitchFamily="34" charset="0"/>
              <a:buChar char="•"/>
            </a:pPr>
            <a:r>
              <a:rPr lang="en-US" dirty="0">
                <a:solidFill>
                  <a:srgbClr val="09164D"/>
                </a:solidFill>
                <a:latin typeface="Arial" panose="020B0604020202020204" pitchFamily="34" charset="0"/>
                <a:cs typeface="Times New Roman" panose="02020603050405020304" pitchFamily="18" charset="0"/>
              </a:rPr>
              <a:t>Workload software</a:t>
            </a:r>
          </a:p>
          <a:p>
            <a:pPr marL="285750" indent="-285750">
              <a:buClr>
                <a:srgbClr val="FF00FF"/>
              </a:buClr>
              <a:buFont typeface="Arial" panose="020B0604020202020204" pitchFamily="34" charset="0"/>
              <a:buChar char="•"/>
            </a:pPr>
            <a:r>
              <a:rPr lang="en-US" dirty="0">
                <a:solidFill>
                  <a:srgbClr val="09164D"/>
                </a:solidFill>
                <a:latin typeface="Arial" panose="020B0604020202020204" pitchFamily="34" charset="0"/>
                <a:cs typeface="Times New Roman" panose="02020603050405020304" pitchFamily="18" charset="0"/>
              </a:rPr>
              <a:t>Comparisons with other facilities</a:t>
            </a:r>
          </a:p>
          <a:p>
            <a:pPr marL="285750" indent="-285750">
              <a:buClr>
                <a:srgbClr val="FF00FF"/>
              </a:buClr>
              <a:buFont typeface="Arial" panose="020B0604020202020204" pitchFamily="34" charset="0"/>
              <a:buChar char="•"/>
            </a:pPr>
            <a:r>
              <a:rPr lang="en-US" dirty="0">
                <a:solidFill>
                  <a:srgbClr val="09164D"/>
                </a:solidFill>
                <a:latin typeface="Arial" panose="020B0604020202020204" pitchFamily="34" charset="0"/>
                <a:cs typeface="Times New Roman" panose="02020603050405020304" pitchFamily="18" charset="0"/>
              </a:rPr>
              <a:t>Empirical calculations at facility level </a:t>
            </a:r>
          </a:p>
        </p:txBody>
      </p:sp>
      <p:sp>
        <p:nvSpPr>
          <p:cNvPr id="6" name="TextBox 5">
            <a:extLst>
              <a:ext uri="{FF2B5EF4-FFF2-40B4-BE49-F238E27FC236}">
                <a16:creationId xmlns:a16="http://schemas.microsoft.com/office/drawing/2014/main" id="{1BA1D20C-6194-4C87-A0E8-46DD8899A449}"/>
              </a:ext>
            </a:extLst>
          </p:cNvPr>
          <p:cNvSpPr txBox="1"/>
          <p:nvPr/>
        </p:nvSpPr>
        <p:spPr>
          <a:xfrm>
            <a:off x="5846246" y="3919013"/>
            <a:ext cx="2578443" cy="923330"/>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r>
              <a:rPr lang="en-US" dirty="0">
                <a:solidFill>
                  <a:srgbClr val="09164D"/>
                </a:solidFill>
                <a:latin typeface="+mn-lt"/>
              </a:rPr>
              <a:t>Cleaning staff are needed in the facility on a daily basis</a:t>
            </a:r>
          </a:p>
        </p:txBody>
      </p:sp>
    </p:spTree>
    <p:extLst>
      <p:ext uri="{BB962C8B-B14F-4D97-AF65-F5344CB8AC3E}">
        <p14:creationId xmlns:p14="http://schemas.microsoft.com/office/powerpoint/2010/main" val="69686103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A3236-D1FA-433D-9641-C51C61F73964}"/>
              </a:ext>
            </a:extLst>
          </p:cNvPr>
          <p:cNvSpPr>
            <a:spLocks noGrp="1"/>
          </p:cNvSpPr>
          <p:nvPr>
            <p:ph type="title"/>
          </p:nvPr>
        </p:nvSpPr>
        <p:spPr/>
        <p:txBody>
          <a:bodyPr/>
          <a:lstStyle/>
          <a:p>
            <a:r>
              <a:rPr lang="en-US" dirty="0"/>
              <a:t>3. Training</a:t>
            </a:r>
          </a:p>
        </p:txBody>
      </p:sp>
      <p:sp>
        <p:nvSpPr>
          <p:cNvPr id="3" name="Text Placeholder 2">
            <a:extLst>
              <a:ext uri="{FF2B5EF4-FFF2-40B4-BE49-F238E27FC236}">
                <a16:creationId xmlns:a16="http://schemas.microsoft.com/office/drawing/2014/main" id="{5D3ED1A2-21C5-48B3-B9FE-54D904B8BAF6}"/>
              </a:ext>
            </a:extLst>
          </p:cNvPr>
          <p:cNvSpPr>
            <a:spLocks noGrp="1"/>
          </p:cNvSpPr>
          <p:nvPr>
            <p:ph type="body" sz="quarter" idx="10"/>
          </p:nvPr>
        </p:nvSpPr>
        <p:spPr>
          <a:xfrm>
            <a:off x="457200" y="1158875"/>
            <a:ext cx="4470850" cy="3341688"/>
          </a:xfrm>
        </p:spPr>
        <p:txBody>
          <a:bodyPr/>
          <a:lstStyle/>
          <a:p>
            <a:pPr lvl="1">
              <a:buClr>
                <a:srgbClr val="09164D"/>
              </a:buClr>
            </a:pPr>
            <a:r>
              <a:rPr lang="en-US" b="1" dirty="0"/>
              <a:t>Formal training:</a:t>
            </a:r>
          </a:p>
          <a:p>
            <a:pPr lvl="2"/>
            <a:r>
              <a:rPr lang="en-US" dirty="0">
                <a:solidFill>
                  <a:srgbClr val="005DAB"/>
                </a:solidFill>
              </a:rPr>
              <a:t>Introduction to IPC</a:t>
            </a:r>
          </a:p>
          <a:p>
            <a:pPr lvl="2"/>
            <a:r>
              <a:rPr lang="en-US" dirty="0">
                <a:solidFill>
                  <a:srgbClr val="005DAB"/>
                </a:solidFill>
              </a:rPr>
              <a:t>Practice and review</a:t>
            </a:r>
          </a:p>
          <a:p>
            <a:pPr lvl="2"/>
            <a:r>
              <a:rPr lang="en-US" dirty="0">
                <a:solidFill>
                  <a:srgbClr val="FF00FF"/>
                </a:solidFill>
              </a:rPr>
              <a:t>Workplace safety</a:t>
            </a:r>
          </a:p>
          <a:p>
            <a:pPr lvl="2"/>
            <a:r>
              <a:rPr lang="en-US" dirty="0">
                <a:solidFill>
                  <a:srgbClr val="005DAB"/>
                </a:solidFill>
              </a:rPr>
              <a:t>Water efficiency &amp; conservation</a:t>
            </a:r>
            <a:endParaRPr lang="en-US" dirty="0">
              <a:solidFill>
                <a:srgbClr val="FF00FF"/>
              </a:solidFill>
            </a:endParaRPr>
          </a:p>
          <a:p>
            <a:pPr lvl="1">
              <a:buClr>
                <a:srgbClr val="09164D"/>
              </a:buClr>
            </a:pPr>
            <a:r>
              <a:rPr lang="en-US" b="1" dirty="0"/>
              <a:t>Formal staffing:</a:t>
            </a:r>
          </a:p>
          <a:p>
            <a:pPr lvl="2"/>
            <a:r>
              <a:rPr lang="en-US" dirty="0">
                <a:solidFill>
                  <a:srgbClr val="005DAB"/>
                </a:solidFill>
              </a:rPr>
              <a:t>Job descriptions, performance standards</a:t>
            </a:r>
          </a:p>
          <a:p>
            <a:pPr lvl="2"/>
            <a:r>
              <a:rPr lang="en-US" dirty="0">
                <a:solidFill>
                  <a:srgbClr val="005DAB"/>
                </a:solidFill>
              </a:rPr>
              <a:t>Adequate staffing levels</a:t>
            </a:r>
          </a:p>
          <a:p>
            <a:pPr lvl="2"/>
            <a:endParaRPr lang="en-US" dirty="0">
              <a:solidFill>
                <a:srgbClr val="005DAB"/>
              </a:solidFill>
            </a:endParaRPr>
          </a:p>
          <a:p>
            <a:pPr lvl="2"/>
            <a:endParaRPr lang="en-US" dirty="0">
              <a:solidFill>
                <a:srgbClr val="005DAB"/>
              </a:solidFill>
            </a:endParaRPr>
          </a:p>
          <a:p>
            <a:pPr lvl="1"/>
            <a:endParaRPr lang="en-US" dirty="0">
              <a:solidFill>
                <a:srgbClr val="005DAB"/>
              </a:solidFill>
            </a:endParaRPr>
          </a:p>
          <a:p>
            <a:pPr marL="857250" lvl="1" indent="-457200">
              <a:buFont typeface="+mj-lt"/>
              <a:buAutoNum type="arabicPeriod" startAt="2"/>
            </a:pPr>
            <a:endParaRPr lang="en-US" dirty="0">
              <a:solidFill>
                <a:srgbClr val="005DAB"/>
              </a:solidFill>
            </a:endParaRPr>
          </a:p>
        </p:txBody>
      </p:sp>
      <p:sp>
        <p:nvSpPr>
          <p:cNvPr id="5" name="Content Placeholder 4">
            <a:extLst>
              <a:ext uri="{FF2B5EF4-FFF2-40B4-BE49-F238E27FC236}">
                <a16:creationId xmlns:a16="http://schemas.microsoft.com/office/drawing/2014/main" id="{4283A563-1592-4A27-8F25-F6DEBBEDD0D7}"/>
              </a:ext>
            </a:extLst>
          </p:cNvPr>
          <p:cNvSpPr>
            <a:spLocks noGrp="1"/>
          </p:cNvSpPr>
          <p:nvPr>
            <p:ph idx="4294967295"/>
          </p:nvPr>
        </p:nvSpPr>
        <p:spPr>
          <a:xfrm>
            <a:off x="5558283" y="903416"/>
            <a:ext cx="3302876" cy="2979683"/>
          </a:xfrm>
          <a:solidFill>
            <a:schemeClr val="bg2"/>
          </a:solidFill>
          <a:ln>
            <a:noFill/>
          </a:ln>
          <a:effectLst>
            <a:outerShdw blurRad="50800" dist="38100" dir="2700000" algn="tl" rotWithShape="0">
              <a:prstClr val="black">
                <a:alpha val="40000"/>
              </a:prstClr>
            </a:outerShdw>
          </a:effectLst>
        </p:spPr>
        <p:txBody>
          <a:bodyPr/>
          <a:lstStyle/>
          <a:p>
            <a:pPr>
              <a:buClr>
                <a:srgbClr val="FF00FF"/>
              </a:buClr>
            </a:pPr>
            <a:r>
              <a:rPr lang="en-US" sz="1600" b="1" dirty="0"/>
              <a:t>Training should be:</a:t>
            </a:r>
          </a:p>
          <a:p>
            <a:pPr lvl="1">
              <a:buClr>
                <a:srgbClr val="FF00FF"/>
              </a:buClr>
            </a:pPr>
            <a:r>
              <a:rPr lang="en-US" sz="1600" dirty="0">
                <a:solidFill>
                  <a:srgbClr val="005DAB"/>
                </a:solidFill>
              </a:rPr>
              <a:t>Participatory</a:t>
            </a:r>
          </a:p>
          <a:p>
            <a:pPr lvl="1">
              <a:buClr>
                <a:srgbClr val="FF00FF"/>
              </a:buClr>
            </a:pPr>
            <a:r>
              <a:rPr lang="en-US" sz="1600" dirty="0">
                <a:solidFill>
                  <a:srgbClr val="005DAB"/>
                </a:solidFill>
              </a:rPr>
              <a:t>Practical (hands-on)</a:t>
            </a:r>
          </a:p>
          <a:p>
            <a:pPr lvl="1">
              <a:buClr>
                <a:srgbClr val="FF00FF"/>
              </a:buClr>
            </a:pPr>
            <a:r>
              <a:rPr lang="en-US" sz="1600" dirty="0">
                <a:solidFill>
                  <a:srgbClr val="005DAB"/>
                </a:solidFill>
              </a:rPr>
              <a:t>Appropriate literacy level</a:t>
            </a:r>
          </a:p>
          <a:p>
            <a:pPr lvl="1">
              <a:buClr>
                <a:srgbClr val="FF00FF"/>
              </a:buClr>
            </a:pPr>
            <a:r>
              <a:rPr lang="en-US" sz="1600" dirty="0">
                <a:solidFill>
                  <a:srgbClr val="005DAB"/>
                </a:solidFill>
              </a:rPr>
              <a:t>Repeated annually (refresher)</a:t>
            </a:r>
          </a:p>
          <a:p>
            <a:pPr lvl="1">
              <a:buClr>
                <a:srgbClr val="FF00FF"/>
              </a:buClr>
            </a:pPr>
            <a:r>
              <a:rPr lang="en-US" sz="1600" dirty="0">
                <a:solidFill>
                  <a:srgbClr val="005DAB"/>
                </a:solidFill>
              </a:rPr>
              <a:t>Conducted prior to staff working on their own</a:t>
            </a:r>
          </a:p>
          <a:p>
            <a:pPr lvl="1">
              <a:buClr>
                <a:srgbClr val="FF00FF"/>
              </a:buClr>
            </a:pPr>
            <a:r>
              <a:rPr lang="en-US" sz="1600" dirty="0">
                <a:solidFill>
                  <a:srgbClr val="005DAB"/>
                </a:solidFill>
              </a:rPr>
              <a:t>Led by experienced trainers</a:t>
            </a:r>
          </a:p>
        </p:txBody>
      </p:sp>
      <p:pic>
        <p:nvPicPr>
          <p:cNvPr id="6" name="Graphic 5" descr="Classroom">
            <a:extLst>
              <a:ext uri="{FF2B5EF4-FFF2-40B4-BE49-F238E27FC236}">
                <a16:creationId xmlns:a16="http://schemas.microsoft.com/office/drawing/2014/main" id="{53CA122B-24EB-4CC1-8809-93A8C32C944B}"/>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338081" y="64897"/>
            <a:ext cx="697437" cy="697437"/>
          </a:xfrm>
          <a:prstGeom prst="rect">
            <a:avLst/>
          </a:prstGeom>
        </p:spPr>
      </p:pic>
    </p:spTree>
    <p:extLst>
      <p:ext uri="{BB962C8B-B14F-4D97-AF65-F5344CB8AC3E}">
        <p14:creationId xmlns:p14="http://schemas.microsoft.com/office/powerpoint/2010/main" val="203486472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5ED6F-0C24-47D6-B0E5-D03011E1C1D5}"/>
              </a:ext>
            </a:extLst>
          </p:cNvPr>
          <p:cNvSpPr>
            <a:spLocks noGrp="1"/>
          </p:cNvSpPr>
          <p:nvPr>
            <p:ph type="title"/>
          </p:nvPr>
        </p:nvSpPr>
        <p:spPr/>
        <p:txBody>
          <a:bodyPr/>
          <a:lstStyle/>
          <a:p>
            <a:r>
              <a:rPr lang="en-US" dirty="0"/>
              <a:t>4a. Cleaning schedules*</a:t>
            </a:r>
          </a:p>
        </p:txBody>
      </p:sp>
      <p:sp>
        <p:nvSpPr>
          <p:cNvPr id="3" name="Text Placeholder 2">
            <a:extLst>
              <a:ext uri="{FF2B5EF4-FFF2-40B4-BE49-F238E27FC236}">
                <a16:creationId xmlns:a16="http://schemas.microsoft.com/office/drawing/2014/main" id="{0831406D-56D8-41CF-81B9-D78B3DAD4255}"/>
              </a:ext>
            </a:extLst>
          </p:cNvPr>
          <p:cNvSpPr>
            <a:spLocks noGrp="1"/>
          </p:cNvSpPr>
          <p:nvPr>
            <p:ph type="body" sz="quarter" idx="10"/>
          </p:nvPr>
        </p:nvSpPr>
        <p:spPr/>
        <p:txBody>
          <a:bodyPr/>
          <a:lstStyle/>
          <a:p>
            <a:pPr lvl="1">
              <a:buClr>
                <a:srgbClr val="FF00FF"/>
              </a:buClr>
            </a:pPr>
            <a:r>
              <a:rPr lang="en-US" dirty="0"/>
              <a:t>Frequency of cleaning</a:t>
            </a:r>
          </a:p>
          <a:p>
            <a:pPr lvl="1">
              <a:buClr>
                <a:srgbClr val="FF00FF"/>
              </a:buClr>
            </a:pPr>
            <a:r>
              <a:rPr lang="en-US" dirty="0"/>
              <a:t>Method of cleaning</a:t>
            </a:r>
          </a:p>
          <a:p>
            <a:pPr lvl="2">
              <a:buClr>
                <a:srgbClr val="FF00FF"/>
              </a:buClr>
            </a:pPr>
            <a:r>
              <a:rPr lang="en-US" dirty="0"/>
              <a:t>Product(s)</a:t>
            </a:r>
          </a:p>
          <a:p>
            <a:pPr lvl="2">
              <a:buClr>
                <a:srgbClr val="FF00FF"/>
              </a:buClr>
            </a:pPr>
            <a:r>
              <a:rPr lang="en-US" dirty="0"/>
              <a:t>Process (surfaces)</a:t>
            </a:r>
          </a:p>
          <a:p>
            <a:pPr lvl="1">
              <a:buClr>
                <a:srgbClr val="FF00FF"/>
              </a:buClr>
            </a:pPr>
            <a:r>
              <a:rPr lang="en-US" dirty="0"/>
              <a:t>Person responsible </a:t>
            </a:r>
          </a:p>
          <a:p>
            <a:pPr marL="342900" indent="-342900">
              <a:spcAft>
                <a:spcPts val="0"/>
              </a:spcAft>
              <a:buClr>
                <a:srgbClr val="FF00FF"/>
              </a:buClr>
              <a:buSzPct val="100000"/>
              <a:buFont typeface="Arial" panose="020B0604020202020204" pitchFamily="34" charset="0"/>
              <a:buChar char="•"/>
            </a:pPr>
            <a:r>
              <a:rPr lang="en-US" dirty="0"/>
              <a:t>Schedules are determined based on </a:t>
            </a:r>
            <a:r>
              <a:rPr lang="en-US" b="1" dirty="0">
                <a:solidFill>
                  <a:srgbClr val="FF00FF"/>
                </a:solidFill>
              </a:rPr>
              <a:t>transmission risk level</a:t>
            </a:r>
          </a:p>
          <a:p>
            <a:pPr marL="620772" lvl="1" indent="-342900">
              <a:spcAft>
                <a:spcPts val="0"/>
              </a:spcAft>
              <a:buClr>
                <a:srgbClr val="FF00FF"/>
              </a:buClr>
            </a:pPr>
            <a:r>
              <a:rPr lang="en-US" sz="1800" dirty="0"/>
              <a:t>A risk level can be </a:t>
            </a:r>
            <a:r>
              <a:rPr lang="en-US" sz="1800" b="1" dirty="0">
                <a:solidFill>
                  <a:srgbClr val="FF00FF"/>
                </a:solidFill>
              </a:rPr>
              <a:t>applied to a specific room, ward or entire department</a:t>
            </a:r>
          </a:p>
          <a:p>
            <a:pPr marL="620772" lvl="1" indent="-342900">
              <a:spcAft>
                <a:spcPts val="0"/>
              </a:spcAft>
              <a:buClr>
                <a:srgbClr val="FF00FF"/>
              </a:buClr>
            </a:pPr>
            <a:r>
              <a:rPr lang="en-US" sz="1800" b="1" dirty="0">
                <a:solidFill>
                  <a:srgbClr val="FF00FF"/>
                </a:solidFill>
              </a:rPr>
              <a:t>Higher risk </a:t>
            </a:r>
            <a:r>
              <a:rPr lang="en-US" sz="1800" dirty="0"/>
              <a:t>requires more frequent and rigorous (e.g., different product(s) or process) environmental cleaning </a:t>
            </a:r>
          </a:p>
        </p:txBody>
      </p:sp>
      <p:pic>
        <p:nvPicPr>
          <p:cNvPr id="4" name="Picture 3">
            <a:extLst>
              <a:ext uri="{FF2B5EF4-FFF2-40B4-BE49-F238E27FC236}">
                <a16:creationId xmlns:a16="http://schemas.microsoft.com/office/drawing/2014/main" id="{CBE24605-1EB0-4B4B-85AD-CB18F51CDA2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3767"/>
          <a:stretch/>
        </p:blipFill>
        <p:spPr>
          <a:xfrm>
            <a:off x="3846235" y="1207909"/>
            <a:ext cx="5058948" cy="1363842"/>
          </a:xfrm>
          <a:prstGeom prst="rect">
            <a:avLst/>
          </a:prstGeom>
          <a:ln>
            <a:noFill/>
          </a:ln>
          <a:effectLst>
            <a:outerShdw blurRad="292100" dist="139700" dir="2700000" algn="tl" rotWithShape="0">
              <a:srgbClr val="333333">
                <a:alpha val="65000"/>
              </a:srgbClr>
            </a:outerShdw>
          </a:effectLst>
        </p:spPr>
      </p:pic>
      <p:pic>
        <p:nvPicPr>
          <p:cNvPr id="7" name="Graphic 6" descr="Daily calendar">
            <a:extLst>
              <a:ext uri="{FF2B5EF4-FFF2-40B4-BE49-F238E27FC236}">
                <a16:creationId xmlns:a16="http://schemas.microsoft.com/office/drawing/2014/main" id="{08244282-5F86-453C-A36D-36D88C1D249B}"/>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8163110" y="61300"/>
            <a:ext cx="914400" cy="914400"/>
          </a:xfrm>
          <a:prstGeom prst="rect">
            <a:avLst/>
          </a:prstGeom>
        </p:spPr>
      </p:pic>
      <p:sp>
        <p:nvSpPr>
          <p:cNvPr id="6" name="TextBox 5">
            <a:extLst>
              <a:ext uri="{FF2B5EF4-FFF2-40B4-BE49-F238E27FC236}">
                <a16:creationId xmlns:a16="http://schemas.microsoft.com/office/drawing/2014/main" id="{3641F280-ADC6-4630-BCDE-A01660DAA914}"/>
              </a:ext>
            </a:extLst>
          </p:cNvPr>
          <p:cNvSpPr txBox="1"/>
          <p:nvPr/>
        </p:nvSpPr>
        <p:spPr>
          <a:xfrm>
            <a:off x="4023360" y="0"/>
            <a:ext cx="5987332" cy="261610"/>
          </a:xfrm>
          <a:prstGeom prst="rect">
            <a:avLst/>
          </a:prstGeom>
          <a:noFill/>
        </p:spPr>
        <p:txBody>
          <a:bodyPr wrap="square" rtlCol="0">
            <a:spAutoFit/>
          </a:bodyPr>
          <a:lstStyle/>
          <a:p>
            <a:r>
              <a:rPr lang="en-US" sz="1100" b="1" dirty="0">
                <a:solidFill>
                  <a:srgbClr val="009CDE"/>
                </a:solidFill>
                <a:latin typeface="+mn-lt"/>
              </a:rPr>
              <a:t>* See Handout for interactive session on cleaning method &amp; frequency </a:t>
            </a:r>
          </a:p>
        </p:txBody>
      </p:sp>
    </p:spTree>
    <p:extLst>
      <p:ext uri="{BB962C8B-B14F-4D97-AF65-F5344CB8AC3E}">
        <p14:creationId xmlns:p14="http://schemas.microsoft.com/office/powerpoint/2010/main" val="90577401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780E4-F0D3-4A10-8C97-A4322CEB7A2B}"/>
              </a:ext>
            </a:extLst>
          </p:cNvPr>
          <p:cNvSpPr>
            <a:spLocks noGrp="1"/>
          </p:cNvSpPr>
          <p:nvPr>
            <p:ph type="title"/>
          </p:nvPr>
        </p:nvSpPr>
        <p:spPr/>
        <p:txBody>
          <a:bodyPr/>
          <a:lstStyle/>
          <a:p>
            <a:r>
              <a:rPr lang="en-US" dirty="0"/>
              <a:t>4b. Cleaning procedures</a:t>
            </a:r>
          </a:p>
        </p:txBody>
      </p:sp>
      <p:sp>
        <p:nvSpPr>
          <p:cNvPr id="4" name="Text Placeholder 2">
            <a:extLst>
              <a:ext uri="{FF2B5EF4-FFF2-40B4-BE49-F238E27FC236}">
                <a16:creationId xmlns:a16="http://schemas.microsoft.com/office/drawing/2014/main" id="{C975B896-38FD-487D-91D6-A0741BCD2038}"/>
              </a:ext>
            </a:extLst>
          </p:cNvPr>
          <p:cNvSpPr>
            <a:spLocks noGrp="1"/>
          </p:cNvSpPr>
          <p:nvPr>
            <p:ph type="body" sz="quarter" idx="10"/>
          </p:nvPr>
        </p:nvSpPr>
        <p:spPr>
          <a:xfrm>
            <a:off x="457200" y="1158875"/>
            <a:ext cx="8229600" cy="3341688"/>
          </a:xfrm>
        </p:spPr>
        <p:txBody>
          <a:bodyPr/>
          <a:lstStyle/>
          <a:p>
            <a:pPr lvl="1">
              <a:buClr>
                <a:srgbClr val="FF00FF"/>
              </a:buClr>
            </a:pPr>
            <a:r>
              <a:rPr lang="en-US" dirty="0"/>
              <a:t>Standard operating procedure (SOP) is a </a:t>
            </a:r>
            <a:r>
              <a:rPr lang="en-US" dirty="0">
                <a:solidFill>
                  <a:srgbClr val="FF00FF"/>
                </a:solidFill>
              </a:rPr>
              <a:t>step-by-step process </a:t>
            </a:r>
            <a:r>
              <a:rPr lang="en-US" dirty="0"/>
              <a:t>for cleaning</a:t>
            </a:r>
          </a:p>
          <a:p>
            <a:pPr lvl="2">
              <a:buClr>
                <a:srgbClr val="FF00FF"/>
              </a:buClr>
            </a:pPr>
            <a:r>
              <a:rPr lang="en-US" dirty="0"/>
              <a:t>Every type of patient area should have it’s own SOP</a:t>
            </a:r>
          </a:p>
          <a:p>
            <a:pPr lvl="1">
              <a:buClr>
                <a:srgbClr val="FF00FF"/>
              </a:buClr>
            </a:pPr>
            <a:r>
              <a:rPr lang="en-US" dirty="0"/>
              <a:t>Should include the </a:t>
            </a:r>
            <a:r>
              <a:rPr lang="en-US" dirty="0">
                <a:solidFill>
                  <a:srgbClr val="FF00FF"/>
                </a:solidFill>
              </a:rPr>
              <a:t>supplies and equipment needed</a:t>
            </a:r>
          </a:p>
          <a:p>
            <a:pPr lvl="2">
              <a:buClr>
                <a:srgbClr val="FF00FF"/>
              </a:buClr>
            </a:pPr>
            <a:r>
              <a:rPr lang="en-US" dirty="0"/>
              <a:t>Including personal protective equipment (PPE) </a:t>
            </a:r>
          </a:p>
          <a:p>
            <a:pPr lvl="1">
              <a:buClr>
                <a:srgbClr val="FF00FF"/>
              </a:buClr>
            </a:pPr>
            <a:r>
              <a:rPr lang="en-US" dirty="0"/>
              <a:t>Numbered steps in the </a:t>
            </a:r>
            <a:r>
              <a:rPr lang="en-US" dirty="0">
                <a:solidFill>
                  <a:srgbClr val="FF00FF"/>
                </a:solidFill>
              </a:rPr>
              <a:t>order </a:t>
            </a:r>
            <a:r>
              <a:rPr lang="en-US" dirty="0"/>
              <a:t>they should be completed </a:t>
            </a:r>
          </a:p>
          <a:p>
            <a:pPr marL="342900" indent="-342900">
              <a:spcAft>
                <a:spcPts val="0"/>
              </a:spcAft>
              <a:buClr>
                <a:srgbClr val="FF00FF"/>
              </a:buClr>
              <a:buSzPct val="100000"/>
              <a:buFont typeface="Arial" panose="020B0604020202020204" pitchFamily="34" charset="0"/>
              <a:buChar char="•"/>
            </a:pPr>
            <a:r>
              <a:rPr lang="en-US" dirty="0"/>
              <a:t>Includes all disposal steps</a:t>
            </a:r>
            <a:endParaRPr lang="en-US" sz="1800" b="1" dirty="0">
              <a:solidFill>
                <a:srgbClr val="FF00FF"/>
              </a:solidFill>
            </a:endParaRPr>
          </a:p>
          <a:p>
            <a:pPr marL="620772" lvl="1" indent="-342900">
              <a:spcAft>
                <a:spcPts val="0"/>
              </a:spcAft>
              <a:buClr>
                <a:srgbClr val="FF00FF"/>
              </a:buClr>
            </a:pPr>
            <a:r>
              <a:rPr lang="en-US" sz="1800" dirty="0">
                <a:solidFill>
                  <a:schemeClr val="tx1"/>
                </a:solidFill>
              </a:rPr>
              <a:t>Waste and laundry/linen management </a:t>
            </a:r>
          </a:p>
          <a:p>
            <a:pPr marL="620772" lvl="1" indent="-342900">
              <a:spcAft>
                <a:spcPts val="0"/>
              </a:spcAft>
              <a:buClr>
                <a:srgbClr val="FF00FF"/>
              </a:buClr>
            </a:pPr>
            <a:r>
              <a:rPr lang="en-US" sz="1800" dirty="0">
                <a:solidFill>
                  <a:schemeClr val="tx1"/>
                </a:solidFill>
              </a:rPr>
              <a:t>How supplies and equipment should be handled (e.g., sent for cleaning or disposed)</a:t>
            </a:r>
          </a:p>
        </p:txBody>
      </p:sp>
      <p:pic>
        <p:nvPicPr>
          <p:cNvPr id="5" name="Graphic 4" descr="Daily calendar">
            <a:extLst>
              <a:ext uri="{FF2B5EF4-FFF2-40B4-BE49-F238E27FC236}">
                <a16:creationId xmlns:a16="http://schemas.microsoft.com/office/drawing/2014/main" id="{F5EFE961-CFA8-40A7-ABA5-03B7C274DF3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163110" y="61300"/>
            <a:ext cx="914400" cy="914400"/>
          </a:xfrm>
          <a:prstGeom prst="rect">
            <a:avLst/>
          </a:prstGeom>
        </p:spPr>
      </p:pic>
    </p:spTree>
    <p:extLst>
      <p:ext uri="{BB962C8B-B14F-4D97-AF65-F5344CB8AC3E}">
        <p14:creationId xmlns:p14="http://schemas.microsoft.com/office/powerpoint/2010/main" val="309940893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780E4-F0D3-4A10-8C97-A4322CEB7A2B}"/>
              </a:ext>
            </a:extLst>
          </p:cNvPr>
          <p:cNvSpPr>
            <a:spLocks noGrp="1"/>
          </p:cNvSpPr>
          <p:nvPr>
            <p:ph type="title"/>
          </p:nvPr>
        </p:nvSpPr>
        <p:spPr/>
        <p:txBody>
          <a:bodyPr/>
          <a:lstStyle/>
          <a:p>
            <a:r>
              <a:rPr lang="en-US" dirty="0"/>
              <a:t>4c. Reminders of required actions </a:t>
            </a:r>
          </a:p>
        </p:txBody>
      </p:sp>
      <p:sp>
        <p:nvSpPr>
          <p:cNvPr id="4" name="Text Placeholder 2">
            <a:extLst>
              <a:ext uri="{FF2B5EF4-FFF2-40B4-BE49-F238E27FC236}">
                <a16:creationId xmlns:a16="http://schemas.microsoft.com/office/drawing/2014/main" id="{C975B896-38FD-487D-91D6-A0741BCD2038}"/>
              </a:ext>
            </a:extLst>
          </p:cNvPr>
          <p:cNvSpPr>
            <a:spLocks noGrp="1"/>
          </p:cNvSpPr>
          <p:nvPr>
            <p:ph type="body" sz="quarter" idx="10"/>
          </p:nvPr>
        </p:nvSpPr>
        <p:spPr>
          <a:xfrm>
            <a:off x="457200" y="1158875"/>
            <a:ext cx="8229600" cy="3341688"/>
          </a:xfrm>
        </p:spPr>
        <p:txBody>
          <a:bodyPr/>
          <a:lstStyle/>
          <a:p>
            <a:pPr marL="342900" indent="-342900">
              <a:buClr>
                <a:srgbClr val="FF00FF"/>
              </a:buClr>
              <a:buFont typeface="Arial" panose="020B0604020202020204" pitchFamily="34" charset="0"/>
              <a:buChar char="•"/>
            </a:pPr>
            <a:r>
              <a:rPr lang="en-US" dirty="0">
                <a:solidFill>
                  <a:srgbClr val="FF00FF"/>
                </a:solidFill>
              </a:rPr>
              <a:t>Cleaning records </a:t>
            </a:r>
            <a:r>
              <a:rPr lang="en-US" dirty="0"/>
              <a:t>should be developed and maintained in every ward </a:t>
            </a:r>
          </a:p>
          <a:p>
            <a:pPr marL="342900" indent="-342900">
              <a:buClr>
                <a:srgbClr val="FF00FF"/>
              </a:buClr>
              <a:buFont typeface="Arial" panose="020B0604020202020204" pitchFamily="34" charset="0"/>
              <a:buChar char="•"/>
            </a:pPr>
            <a:r>
              <a:rPr lang="en-US" dirty="0"/>
              <a:t>They specify the location (e.g., maternity unit, toilets), cleaning session (e.g., routine cleaning, terminal cleaning), date, and name/signature of cleaning staff </a:t>
            </a:r>
          </a:p>
          <a:p>
            <a:pPr marL="342900" indent="-342900">
              <a:buClr>
                <a:srgbClr val="FF00FF"/>
              </a:buClr>
              <a:buFont typeface="Arial" panose="020B0604020202020204" pitchFamily="34" charset="0"/>
              <a:buChar char="•"/>
            </a:pPr>
            <a:r>
              <a:rPr lang="en-US" dirty="0"/>
              <a:t>They help ensure that cleaning is occurring as specified in facility policy and serve as accountability and tracking mechanisms</a:t>
            </a:r>
          </a:p>
          <a:p>
            <a:pPr marL="342900" indent="-342900">
              <a:buClr>
                <a:srgbClr val="FF00FF"/>
              </a:buClr>
              <a:buFont typeface="Arial" panose="020B0604020202020204" pitchFamily="34" charset="0"/>
              <a:buChar char="•"/>
            </a:pPr>
            <a:r>
              <a:rPr lang="en-US" dirty="0"/>
              <a:t>Make records available in central locations or where the cleaning task occurs so that supervisory staff or IPC can manage them on a daily basis</a:t>
            </a:r>
          </a:p>
        </p:txBody>
      </p:sp>
      <p:pic>
        <p:nvPicPr>
          <p:cNvPr id="5" name="Graphic 4" descr="Daily calendar">
            <a:extLst>
              <a:ext uri="{FF2B5EF4-FFF2-40B4-BE49-F238E27FC236}">
                <a16:creationId xmlns:a16="http://schemas.microsoft.com/office/drawing/2014/main" id="{F5EFE961-CFA8-40A7-ABA5-03B7C274DF3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163110" y="61300"/>
            <a:ext cx="914400" cy="914400"/>
          </a:xfrm>
          <a:prstGeom prst="rect">
            <a:avLst/>
          </a:prstGeom>
        </p:spPr>
      </p:pic>
    </p:spTree>
    <p:extLst>
      <p:ext uri="{BB962C8B-B14F-4D97-AF65-F5344CB8AC3E}">
        <p14:creationId xmlns:p14="http://schemas.microsoft.com/office/powerpoint/2010/main" val="328856588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8CDD7-68A0-44BA-BCFF-C1F7EEF0DAE2}"/>
              </a:ext>
            </a:extLst>
          </p:cNvPr>
          <p:cNvSpPr>
            <a:spLocks noGrp="1"/>
          </p:cNvSpPr>
          <p:nvPr>
            <p:ph type="title"/>
          </p:nvPr>
        </p:nvSpPr>
        <p:spPr>
          <a:xfrm>
            <a:off x="181304" y="71947"/>
            <a:ext cx="8229600" cy="857250"/>
          </a:xfrm>
        </p:spPr>
        <p:txBody>
          <a:bodyPr/>
          <a:lstStyle/>
          <a:p>
            <a:r>
              <a:rPr lang="en-US" dirty="0"/>
              <a:t>5. Monitoring &amp; feedback*</a:t>
            </a:r>
          </a:p>
        </p:txBody>
      </p:sp>
      <p:sp>
        <p:nvSpPr>
          <p:cNvPr id="3" name="Text Placeholder 2">
            <a:extLst>
              <a:ext uri="{FF2B5EF4-FFF2-40B4-BE49-F238E27FC236}">
                <a16:creationId xmlns:a16="http://schemas.microsoft.com/office/drawing/2014/main" id="{73E1B2CF-8959-4FD5-99B7-0AEB5591ADEC}"/>
              </a:ext>
            </a:extLst>
          </p:cNvPr>
          <p:cNvSpPr>
            <a:spLocks noGrp="1"/>
          </p:cNvSpPr>
          <p:nvPr>
            <p:ph type="body" sz="quarter" idx="10"/>
          </p:nvPr>
        </p:nvSpPr>
        <p:spPr>
          <a:xfrm>
            <a:off x="457200" y="1158875"/>
            <a:ext cx="5045384" cy="2992339"/>
          </a:xfrm>
        </p:spPr>
        <p:txBody>
          <a:bodyPr/>
          <a:lstStyle/>
          <a:p>
            <a:pPr lvl="1">
              <a:buClr>
                <a:srgbClr val="FF00FF"/>
              </a:buClr>
            </a:pPr>
            <a:r>
              <a:rPr lang="en-US" sz="1800" dirty="0"/>
              <a:t>Routine monitoring </a:t>
            </a:r>
          </a:p>
          <a:p>
            <a:pPr lvl="2">
              <a:buClr>
                <a:srgbClr val="FF00FF"/>
              </a:buClr>
            </a:pPr>
            <a:r>
              <a:rPr lang="en-US" sz="1400" dirty="0"/>
              <a:t>Use </a:t>
            </a:r>
            <a:r>
              <a:rPr lang="en-US" sz="1400" b="1" dirty="0">
                <a:solidFill>
                  <a:srgbClr val="FF00FF"/>
                </a:solidFill>
              </a:rPr>
              <a:t>objective</a:t>
            </a:r>
            <a:r>
              <a:rPr lang="en-US" sz="1400" dirty="0"/>
              <a:t> (e.g., ATP system) </a:t>
            </a:r>
            <a:r>
              <a:rPr lang="en-US" sz="1400" b="1" dirty="0">
                <a:solidFill>
                  <a:srgbClr val="FF00FF"/>
                </a:solidFill>
              </a:rPr>
              <a:t>over subjective </a:t>
            </a:r>
            <a:r>
              <a:rPr lang="en-US" sz="1400" dirty="0"/>
              <a:t>methods (visual assessment of cleanliness)</a:t>
            </a:r>
          </a:p>
          <a:p>
            <a:pPr lvl="2">
              <a:buClr>
                <a:srgbClr val="FF00FF"/>
              </a:buClr>
            </a:pPr>
            <a:r>
              <a:rPr lang="en-US" sz="1400" dirty="0"/>
              <a:t>Use both </a:t>
            </a:r>
            <a:r>
              <a:rPr lang="en-US" sz="1400" b="1" dirty="0">
                <a:solidFill>
                  <a:srgbClr val="FF00FF"/>
                </a:solidFill>
              </a:rPr>
              <a:t>direct</a:t>
            </a:r>
            <a:r>
              <a:rPr lang="en-US" sz="1400" dirty="0"/>
              <a:t> (e.g., performance observation) and </a:t>
            </a:r>
            <a:r>
              <a:rPr lang="en-US" sz="1400" b="1" dirty="0">
                <a:solidFill>
                  <a:srgbClr val="FF00FF"/>
                </a:solidFill>
              </a:rPr>
              <a:t>indirect</a:t>
            </a:r>
            <a:r>
              <a:rPr lang="en-US" sz="1400" dirty="0"/>
              <a:t> methods (e.g., marking with fluorescent gel)</a:t>
            </a:r>
          </a:p>
          <a:p>
            <a:pPr lvl="1">
              <a:buClr>
                <a:srgbClr val="FF00FF"/>
              </a:buClr>
            </a:pPr>
            <a:r>
              <a:rPr lang="en-US" sz="1800" dirty="0"/>
              <a:t>Direct feedback</a:t>
            </a:r>
          </a:p>
          <a:p>
            <a:pPr lvl="2">
              <a:spcBef>
                <a:spcPts val="500"/>
              </a:spcBef>
              <a:spcAft>
                <a:spcPts val="0"/>
              </a:spcAft>
              <a:buClr>
                <a:srgbClr val="FF00FF"/>
              </a:buClr>
            </a:pPr>
            <a:r>
              <a:rPr lang="en-US" sz="1400" dirty="0"/>
              <a:t>Timely feedback to staff</a:t>
            </a:r>
          </a:p>
          <a:p>
            <a:pPr lvl="2">
              <a:spcBef>
                <a:spcPts val="500"/>
              </a:spcBef>
              <a:spcAft>
                <a:spcPts val="0"/>
              </a:spcAft>
              <a:buClr>
                <a:srgbClr val="FF00FF"/>
              </a:buClr>
            </a:pPr>
            <a:r>
              <a:rPr lang="en-US" sz="1400" dirty="0"/>
              <a:t>Used for coaching, inform training needs</a:t>
            </a:r>
          </a:p>
          <a:p>
            <a:pPr lvl="2">
              <a:spcBef>
                <a:spcPts val="500"/>
              </a:spcBef>
              <a:spcAft>
                <a:spcPts val="0"/>
              </a:spcAft>
              <a:buClr>
                <a:srgbClr val="FF00FF"/>
              </a:buClr>
            </a:pPr>
            <a:r>
              <a:rPr lang="en-US" sz="1400" dirty="0"/>
              <a:t>Also monthly reporting, summary, trends</a:t>
            </a:r>
          </a:p>
          <a:p>
            <a:pPr lvl="2">
              <a:buClr>
                <a:srgbClr val="FF00FF"/>
              </a:buClr>
            </a:pPr>
            <a:endParaRPr lang="en-US" sz="1800" dirty="0"/>
          </a:p>
        </p:txBody>
      </p:sp>
      <p:pic>
        <p:nvPicPr>
          <p:cNvPr id="4" name="Picture 2" descr="Example of monitoring checklist from CDC" title="Image">
            <a:extLst>
              <a:ext uri="{FF2B5EF4-FFF2-40B4-BE49-F238E27FC236}">
                <a16:creationId xmlns:a16="http://schemas.microsoft.com/office/drawing/2014/main" id="{20287EDD-ECFC-4481-9185-C80BF4FFD69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48790" y="285597"/>
            <a:ext cx="2380810" cy="2992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Graphic 5" descr="Checklist">
            <a:extLst>
              <a:ext uri="{FF2B5EF4-FFF2-40B4-BE49-F238E27FC236}">
                <a16:creationId xmlns:a16="http://schemas.microsoft.com/office/drawing/2014/main" id="{30A5E2B9-E3E0-45BD-B9F9-5EA1827E1E18}"/>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8229600" y="0"/>
            <a:ext cx="914400" cy="914400"/>
          </a:xfrm>
          <a:prstGeom prst="rect">
            <a:avLst/>
          </a:prstGeom>
        </p:spPr>
      </p:pic>
      <p:graphicFrame>
        <p:nvGraphicFramePr>
          <p:cNvPr id="7" name="Table 6">
            <a:extLst>
              <a:ext uri="{FF2B5EF4-FFF2-40B4-BE49-F238E27FC236}">
                <a16:creationId xmlns:a16="http://schemas.microsoft.com/office/drawing/2014/main" id="{4CFAB90F-D7D7-4FBD-A66E-9EF9ED0E19C0}"/>
              </a:ext>
            </a:extLst>
          </p:cNvPr>
          <p:cNvGraphicFramePr>
            <a:graphicFrameLocks noGrp="1"/>
          </p:cNvGraphicFramePr>
          <p:nvPr>
            <p:extLst>
              <p:ext uri="{D42A27DB-BD31-4B8C-83A1-F6EECF244321}">
                <p14:modId xmlns:p14="http://schemas.microsoft.com/office/powerpoint/2010/main" val="3402169914"/>
              </p:ext>
            </p:extLst>
          </p:nvPr>
        </p:nvGraphicFramePr>
        <p:xfrm>
          <a:off x="4572000" y="3277936"/>
          <a:ext cx="4422298" cy="1453286"/>
        </p:xfrm>
        <a:graphic>
          <a:graphicData uri="http://schemas.openxmlformats.org/drawingml/2006/table">
            <a:tbl>
              <a:tblPr firstRow="1" bandRow="1">
                <a:tableStyleId>{5C22544A-7EE6-4342-B048-85BDC9FD1C3A}</a:tableStyleId>
              </a:tblPr>
              <a:tblGrid>
                <a:gridCol w="1231999">
                  <a:extLst>
                    <a:ext uri="{9D8B030D-6E8A-4147-A177-3AD203B41FA5}">
                      <a16:colId xmlns:a16="http://schemas.microsoft.com/office/drawing/2014/main" val="2303846867"/>
                    </a:ext>
                  </a:extLst>
                </a:gridCol>
                <a:gridCol w="3190299">
                  <a:extLst>
                    <a:ext uri="{9D8B030D-6E8A-4147-A177-3AD203B41FA5}">
                      <a16:colId xmlns:a16="http://schemas.microsoft.com/office/drawing/2014/main" val="4035526792"/>
                    </a:ext>
                  </a:extLst>
                </a:gridCol>
              </a:tblGrid>
              <a:tr h="409415">
                <a:tc>
                  <a:txBody>
                    <a:bodyPr/>
                    <a:lstStyle/>
                    <a:p>
                      <a:r>
                        <a:rPr lang="en-US" sz="1100" dirty="0"/>
                        <a:t>For assessing:</a:t>
                      </a:r>
                    </a:p>
                  </a:txBody>
                  <a:tcPr/>
                </a:tc>
                <a:tc>
                  <a:txBody>
                    <a:bodyPr/>
                    <a:lstStyle/>
                    <a:p>
                      <a:r>
                        <a:rPr lang="en-US" sz="1100" dirty="0"/>
                        <a:t>Use these methods:</a:t>
                      </a:r>
                    </a:p>
                  </a:txBody>
                  <a:tcPr/>
                </a:tc>
                <a:extLst>
                  <a:ext uri="{0D108BD9-81ED-4DB2-BD59-A6C34878D82A}">
                    <a16:rowId xmlns:a16="http://schemas.microsoft.com/office/drawing/2014/main" val="2328753287"/>
                  </a:ext>
                </a:extLst>
              </a:tr>
              <a:tr h="607626">
                <a:tc>
                  <a:txBody>
                    <a:bodyPr/>
                    <a:lstStyle/>
                    <a:p>
                      <a:r>
                        <a:rPr lang="en-US" sz="1100" dirty="0"/>
                        <a:t>Cleaning practice</a:t>
                      </a:r>
                    </a:p>
                  </a:txBody>
                  <a:tcPr/>
                </a:tc>
                <a:tc>
                  <a:txBody>
                    <a:bodyPr/>
                    <a:lstStyle/>
                    <a:p>
                      <a:pPr marL="285750" indent="-285750">
                        <a:buFontTx/>
                        <a:buChar char="-"/>
                      </a:pPr>
                      <a:r>
                        <a:rPr lang="en-US" sz="1100" dirty="0"/>
                        <a:t>Performance observation</a:t>
                      </a:r>
                    </a:p>
                    <a:p>
                      <a:pPr marL="285750" indent="-285750">
                        <a:buFontTx/>
                        <a:buChar char="-"/>
                      </a:pPr>
                      <a:r>
                        <a:rPr lang="en-US" sz="1100" dirty="0"/>
                        <a:t>Visual assessment</a:t>
                      </a:r>
                    </a:p>
                    <a:p>
                      <a:pPr marL="285750" indent="-285750">
                        <a:buFontTx/>
                        <a:buChar char="-"/>
                      </a:pPr>
                      <a:r>
                        <a:rPr lang="en-US" sz="1100" dirty="0"/>
                        <a:t>Fluorescent markers</a:t>
                      </a:r>
                    </a:p>
                  </a:txBody>
                  <a:tcPr/>
                </a:tc>
                <a:extLst>
                  <a:ext uri="{0D108BD9-81ED-4DB2-BD59-A6C34878D82A}">
                    <a16:rowId xmlns:a16="http://schemas.microsoft.com/office/drawing/2014/main" val="3045525393"/>
                  </a:ext>
                </a:extLst>
              </a:tr>
              <a:tr h="436245">
                <a:tc>
                  <a:txBody>
                    <a:bodyPr/>
                    <a:lstStyle/>
                    <a:p>
                      <a:r>
                        <a:rPr lang="en-US" sz="1100" dirty="0"/>
                        <a:t>Cleanliness</a:t>
                      </a:r>
                    </a:p>
                  </a:txBody>
                  <a:tcPr/>
                </a:tc>
                <a:tc>
                  <a:txBody>
                    <a:bodyPr/>
                    <a:lstStyle/>
                    <a:p>
                      <a:pPr marL="285750" indent="-285750">
                        <a:buFontTx/>
                        <a:buChar char="-"/>
                      </a:pPr>
                      <a:r>
                        <a:rPr lang="en-US" sz="1100" dirty="0"/>
                        <a:t>ATP system (residual bioburden)</a:t>
                      </a:r>
                    </a:p>
                    <a:p>
                      <a:pPr marL="285750" indent="-285750">
                        <a:buFontTx/>
                        <a:buChar char="-"/>
                      </a:pPr>
                      <a:r>
                        <a:rPr lang="en-US" sz="1100" dirty="0"/>
                        <a:t>Environmental cultures (agar plate, swab)</a:t>
                      </a:r>
                    </a:p>
                  </a:txBody>
                  <a:tcPr/>
                </a:tc>
                <a:extLst>
                  <a:ext uri="{0D108BD9-81ED-4DB2-BD59-A6C34878D82A}">
                    <a16:rowId xmlns:a16="http://schemas.microsoft.com/office/drawing/2014/main" val="787491049"/>
                  </a:ext>
                </a:extLst>
              </a:tr>
            </a:tbl>
          </a:graphicData>
        </a:graphic>
      </p:graphicFrame>
      <p:sp>
        <p:nvSpPr>
          <p:cNvPr id="8" name="TextBox 7">
            <a:extLst>
              <a:ext uri="{FF2B5EF4-FFF2-40B4-BE49-F238E27FC236}">
                <a16:creationId xmlns:a16="http://schemas.microsoft.com/office/drawing/2014/main" id="{06231A3C-0A10-4AEB-B129-86D486452B8A}"/>
              </a:ext>
            </a:extLst>
          </p:cNvPr>
          <p:cNvSpPr txBox="1"/>
          <p:nvPr/>
        </p:nvSpPr>
        <p:spPr>
          <a:xfrm>
            <a:off x="4461620" y="4833453"/>
            <a:ext cx="5987332" cy="261610"/>
          </a:xfrm>
          <a:prstGeom prst="rect">
            <a:avLst/>
          </a:prstGeom>
          <a:noFill/>
        </p:spPr>
        <p:txBody>
          <a:bodyPr wrap="square" rtlCol="0">
            <a:spAutoFit/>
          </a:bodyPr>
          <a:lstStyle/>
          <a:p>
            <a:r>
              <a:rPr lang="en-US" sz="1100" b="1" dirty="0">
                <a:solidFill>
                  <a:srgbClr val="009CDE"/>
                </a:solidFill>
                <a:latin typeface="+mn-lt"/>
              </a:rPr>
              <a:t>* See accompanying handout for more information on disinfectants </a:t>
            </a:r>
          </a:p>
        </p:txBody>
      </p:sp>
    </p:spTree>
    <p:extLst>
      <p:ext uri="{BB962C8B-B14F-4D97-AF65-F5344CB8AC3E}">
        <p14:creationId xmlns:p14="http://schemas.microsoft.com/office/powerpoint/2010/main" val="160959074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A3236-D1FA-433D-9641-C51C61F73964}"/>
              </a:ext>
            </a:extLst>
          </p:cNvPr>
          <p:cNvSpPr>
            <a:spLocks noGrp="1"/>
          </p:cNvSpPr>
          <p:nvPr>
            <p:ph type="title"/>
          </p:nvPr>
        </p:nvSpPr>
        <p:spPr/>
        <p:txBody>
          <a:bodyPr/>
          <a:lstStyle/>
          <a:p>
            <a:br>
              <a:rPr lang="en-US" dirty="0"/>
            </a:br>
            <a:br>
              <a:rPr lang="en-US" dirty="0"/>
            </a:br>
            <a:br>
              <a:rPr lang="en-US" dirty="0"/>
            </a:br>
            <a:br>
              <a:rPr lang="en-US" dirty="0"/>
            </a:br>
            <a:br>
              <a:rPr lang="en-US" dirty="0"/>
            </a:br>
            <a:r>
              <a:rPr lang="en-US" dirty="0"/>
              <a:t>6. Infrastructure, products &amp; supplies</a:t>
            </a:r>
          </a:p>
        </p:txBody>
      </p:sp>
      <p:sp>
        <p:nvSpPr>
          <p:cNvPr id="3" name="Text Placeholder 2">
            <a:extLst>
              <a:ext uri="{FF2B5EF4-FFF2-40B4-BE49-F238E27FC236}">
                <a16:creationId xmlns:a16="http://schemas.microsoft.com/office/drawing/2014/main" id="{5D3ED1A2-21C5-48B3-B9FE-54D904B8BAF6}"/>
              </a:ext>
            </a:extLst>
          </p:cNvPr>
          <p:cNvSpPr>
            <a:spLocks noGrp="1"/>
          </p:cNvSpPr>
          <p:nvPr>
            <p:ph type="body" sz="quarter" idx="10"/>
          </p:nvPr>
        </p:nvSpPr>
        <p:spPr>
          <a:xfrm>
            <a:off x="191588" y="1269208"/>
            <a:ext cx="4459925" cy="3341688"/>
          </a:xfrm>
        </p:spPr>
        <p:txBody>
          <a:bodyPr/>
          <a:lstStyle/>
          <a:p>
            <a:pPr lvl="1">
              <a:buClr>
                <a:srgbClr val="FF00FF"/>
              </a:buClr>
            </a:pPr>
            <a:r>
              <a:rPr lang="en-US" dirty="0"/>
              <a:t>Designated space at facility (environmental cleaning services area)</a:t>
            </a:r>
          </a:p>
          <a:p>
            <a:pPr lvl="1">
              <a:buClr>
                <a:srgbClr val="FF00FF"/>
              </a:buClr>
            </a:pPr>
            <a:r>
              <a:rPr lang="en-US" dirty="0"/>
              <a:t>Facility approved products and supplies </a:t>
            </a:r>
          </a:p>
          <a:p>
            <a:pPr lvl="1">
              <a:buClr>
                <a:srgbClr val="FF00FF"/>
              </a:buClr>
            </a:pPr>
            <a:r>
              <a:rPr lang="en-US" dirty="0"/>
              <a:t>Procurement supply management systems</a:t>
            </a:r>
          </a:p>
          <a:p>
            <a:pPr lvl="2">
              <a:buClr>
                <a:srgbClr val="FF00FF"/>
              </a:buClr>
            </a:pPr>
            <a:r>
              <a:rPr lang="en-US" sz="1600" dirty="0"/>
              <a:t>Avoid stock-out of cleaning supplies and equipment!</a:t>
            </a:r>
          </a:p>
          <a:p>
            <a:pPr lvl="2">
              <a:buClr>
                <a:srgbClr val="FF00FF"/>
              </a:buClr>
            </a:pPr>
            <a:r>
              <a:rPr lang="en-US" sz="1600" dirty="0"/>
              <a:t>Furniture and patient equipment that can be cleaned! </a:t>
            </a:r>
          </a:p>
          <a:p>
            <a:pPr marL="857250" lvl="1" indent="-457200">
              <a:buFont typeface="+mj-lt"/>
              <a:buAutoNum type="arabicPeriod" startAt="3"/>
            </a:pPr>
            <a:endParaRPr lang="en-US" dirty="0"/>
          </a:p>
        </p:txBody>
      </p:sp>
      <p:graphicFrame>
        <p:nvGraphicFramePr>
          <p:cNvPr id="4" name="Table 3">
            <a:extLst>
              <a:ext uri="{FF2B5EF4-FFF2-40B4-BE49-F238E27FC236}">
                <a16:creationId xmlns:a16="http://schemas.microsoft.com/office/drawing/2014/main" id="{759742CC-BF30-4D23-A832-EDBF673A6060}"/>
              </a:ext>
            </a:extLst>
          </p:cNvPr>
          <p:cNvGraphicFramePr>
            <a:graphicFrameLocks noGrp="1"/>
          </p:cNvGraphicFramePr>
          <p:nvPr>
            <p:extLst>
              <p:ext uri="{D42A27DB-BD31-4B8C-83A1-F6EECF244321}">
                <p14:modId xmlns:p14="http://schemas.microsoft.com/office/powerpoint/2010/main" val="133521814"/>
              </p:ext>
            </p:extLst>
          </p:nvPr>
        </p:nvGraphicFramePr>
        <p:xfrm>
          <a:off x="4572000" y="1189695"/>
          <a:ext cx="4393096" cy="3798509"/>
        </p:xfrm>
        <a:graphic>
          <a:graphicData uri="http://schemas.openxmlformats.org/drawingml/2006/table">
            <a:tbl>
              <a:tblPr firstRow="1" firstCol="1" bandRow="1">
                <a:tableStyleId>{5C22544A-7EE6-4342-B048-85BDC9FD1C3A}</a:tableStyleId>
              </a:tblPr>
              <a:tblGrid>
                <a:gridCol w="1128782">
                  <a:extLst>
                    <a:ext uri="{9D8B030D-6E8A-4147-A177-3AD203B41FA5}">
                      <a16:colId xmlns:a16="http://schemas.microsoft.com/office/drawing/2014/main" val="230884723"/>
                    </a:ext>
                  </a:extLst>
                </a:gridCol>
                <a:gridCol w="3264314">
                  <a:extLst>
                    <a:ext uri="{9D8B030D-6E8A-4147-A177-3AD203B41FA5}">
                      <a16:colId xmlns:a16="http://schemas.microsoft.com/office/drawing/2014/main" val="3429460986"/>
                    </a:ext>
                  </a:extLst>
                </a:gridCol>
              </a:tblGrid>
              <a:tr h="0">
                <a:tc>
                  <a:txBody>
                    <a:bodyPr/>
                    <a:lstStyle/>
                    <a:p>
                      <a:pPr marL="0" marR="0">
                        <a:lnSpc>
                          <a:spcPct val="107000"/>
                        </a:lnSpc>
                        <a:spcBef>
                          <a:spcPts val="0"/>
                        </a:spcBef>
                        <a:spcAft>
                          <a:spcPts val="0"/>
                        </a:spcAft>
                      </a:pPr>
                      <a:r>
                        <a:rPr lang="en-US" sz="1100">
                          <a:effectLst/>
                        </a:rPr>
                        <a:t>Characteristic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Selection guidance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15577959"/>
                  </a:ext>
                </a:extLst>
              </a:tr>
              <a:tr h="0">
                <a:tc>
                  <a:txBody>
                    <a:bodyPr/>
                    <a:lstStyle/>
                    <a:p>
                      <a:pPr marL="0" marR="0">
                        <a:lnSpc>
                          <a:spcPct val="107000"/>
                        </a:lnSpc>
                        <a:spcBef>
                          <a:spcPts val="0"/>
                        </a:spcBef>
                        <a:spcAft>
                          <a:spcPts val="0"/>
                        </a:spcAft>
                      </a:pPr>
                      <a:r>
                        <a:rPr lang="en-US" sz="1100" dirty="0">
                          <a:effectLst/>
                        </a:rPr>
                        <a:t>Cleanable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a:tc>
                <a:tc>
                  <a:txBody>
                    <a:bodyPr/>
                    <a:lstStyle/>
                    <a:p>
                      <a:pPr marL="0" marR="0">
                        <a:lnSpc>
                          <a:spcPct val="107000"/>
                        </a:lnSpc>
                        <a:spcBef>
                          <a:spcPts val="0"/>
                        </a:spcBef>
                        <a:spcAft>
                          <a:spcPts val="0"/>
                        </a:spcAft>
                      </a:pPr>
                      <a:r>
                        <a:rPr lang="en-US" sz="1100" dirty="0">
                          <a:effectLst/>
                        </a:rPr>
                        <a:t>Avoid items with hard-to-clean features (e.g., crevasses).</a:t>
                      </a:r>
                    </a:p>
                    <a:p>
                      <a:pPr marL="0" marR="0">
                        <a:lnSpc>
                          <a:spcPct val="107000"/>
                        </a:lnSpc>
                        <a:spcBef>
                          <a:spcPts val="0"/>
                        </a:spcBef>
                        <a:spcAft>
                          <a:spcPts val="0"/>
                        </a:spcAft>
                      </a:pPr>
                      <a:r>
                        <a:rPr lang="en-US" sz="1100" dirty="0">
                          <a:effectLst/>
                        </a:rPr>
                        <a:t>Do not use carpet in patient care areas.</a:t>
                      </a:r>
                    </a:p>
                    <a:p>
                      <a:pPr marL="0" marR="0">
                        <a:lnSpc>
                          <a:spcPct val="107000"/>
                        </a:lnSpc>
                        <a:spcBef>
                          <a:spcPts val="0"/>
                        </a:spcBef>
                        <a:spcAft>
                          <a:spcPts val="0"/>
                        </a:spcAft>
                      </a:pPr>
                      <a:r>
                        <a:rPr lang="en-US" sz="1100" dirty="0">
                          <a:effectLst/>
                        </a:rPr>
                        <a:t>Select material that can withstand repeated cleaning.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a:tc>
                <a:extLst>
                  <a:ext uri="{0D108BD9-81ED-4DB2-BD59-A6C34878D82A}">
                    <a16:rowId xmlns:a16="http://schemas.microsoft.com/office/drawing/2014/main" val="1768122181"/>
                  </a:ext>
                </a:extLst>
              </a:tr>
              <a:tr h="0">
                <a:tc>
                  <a:txBody>
                    <a:bodyPr/>
                    <a:lstStyle/>
                    <a:p>
                      <a:pPr marL="0" marR="0">
                        <a:lnSpc>
                          <a:spcPct val="107000"/>
                        </a:lnSpc>
                        <a:spcBef>
                          <a:spcPts val="0"/>
                        </a:spcBef>
                        <a:spcAft>
                          <a:spcPts val="0"/>
                        </a:spcAft>
                      </a:pPr>
                      <a:r>
                        <a:rPr lang="en-US" sz="1100">
                          <a:effectLst/>
                        </a:rPr>
                        <a:t>Easy to maintain and repair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a:tc>
                <a:tc>
                  <a:txBody>
                    <a:bodyPr/>
                    <a:lstStyle/>
                    <a:p>
                      <a:pPr marL="0" marR="0">
                        <a:lnSpc>
                          <a:spcPct val="107000"/>
                        </a:lnSpc>
                        <a:spcBef>
                          <a:spcPts val="0"/>
                        </a:spcBef>
                        <a:spcAft>
                          <a:spcPts val="0"/>
                        </a:spcAft>
                      </a:pPr>
                      <a:r>
                        <a:rPr lang="en-US" sz="1100" dirty="0">
                          <a:effectLst/>
                        </a:rPr>
                        <a:t>Avoid materials that are prone to cracks, scratches, or chips, and quickly patch/repair if they occur.</a:t>
                      </a:r>
                    </a:p>
                    <a:p>
                      <a:pPr marL="0" marR="0">
                        <a:lnSpc>
                          <a:spcPct val="107000"/>
                        </a:lnSpc>
                        <a:spcBef>
                          <a:spcPts val="0"/>
                        </a:spcBef>
                        <a:spcAft>
                          <a:spcPts val="0"/>
                        </a:spcAft>
                      </a:pPr>
                      <a:r>
                        <a:rPr lang="en-US" sz="1100" dirty="0">
                          <a:effectLst/>
                        </a:rPr>
                        <a:t>Select materials that are durable or easy to repair.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a:tc>
                <a:extLst>
                  <a:ext uri="{0D108BD9-81ED-4DB2-BD59-A6C34878D82A}">
                    <a16:rowId xmlns:a16="http://schemas.microsoft.com/office/drawing/2014/main" val="2896624368"/>
                  </a:ext>
                </a:extLst>
              </a:tr>
              <a:tr h="0">
                <a:tc>
                  <a:txBody>
                    <a:bodyPr/>
                    <a:lstStyle/>
                    <a:p>
                      <a:pPr marL="0" marR="0">
                        <a:lnSpc>
                          <a:spcPct val="107000"/>
                        </a:lnSpc>
                        <a:spcBef>
                          <a:spcPts val="0"/>
                        </a:spcBef>
                        <a:spcAft>
                          <a:spcPts val="0"/>
                        </a:spcAft>
                      </a:pPr>
                      <a:r>
                        <a:rPr lang="en-US" sz="1100">
                          <a:effectLst/>
                        </a:rPr>
                        <a:t>Resistant to microbial growth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a:tc>
                <a:tc>
                  <a:txBody>
                    <a:bodyPr/>
                    <a:lstStyle/>
                    <a:p>
                      <a:pPr marL="0" marR="0">
                        <a:lnSpc>
                          <a:spcPct val="107000"/>
                        </a:lnSpc>
                        <a:spcBef>
                          <a:spcPts val="0"/>
                        </a:spcBef>
                        <a:spcAft>
                          <a:spcPts val="0"/>
                        </a:spcAft>
                      </a:pPr>
                      <a:r>
                        <a:rPr lang="en-US" sz="1100">
                          <a:effectLst/>
                        </a:rPr>
                        <a:t>Avoid materials that hold moisture, such as wood or cloth, because these facilitate microbial growth.</a:t>
                      </a:r>
                    </a:p>
                    <a:p>
                      <a:pPr marL="0" marR="0">
                        <a:lnSpc>
                          <a:spcPct val="107000"/>
                        </a:lnSpc>
                        <a:spcBef>
                          <a:spcPts val="0"/>
                        </a:spcBef>
                        <a:spcAft>
                          <a:spcPts val="0"/>
                        </a:spcAft>
                      </a:pPr>
                      <a:r>
                        <a:rPr lang="en-US" sz="1100">
                          <a:effectLst/>
                        </a:rPr>
                        <a:t>Select metals and hard plastics.</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a:tc>
                <a:extLst>
                  <a:ext uri="{0D108BD9-81ED-4DB2-BD59-A6C34878D82A}">
                    <a16:rowId xmlns:a16="http://schemas.microsoft.com/office/drawing/2014/main" val="1468612328"/>
                  </a:ext>
                </a:extLst>
              </a:tr>
              <a:tr h="0">
                <a:tc>
                  <a:txBody>
                    <a:bodyPr/>
                    <a:lstStyle/>
                    <a:p>
                      <a:pPr marL="0" marR="0">
                        <a:lnSpc>
                          <a:spcPct val="107000"/>
                        </a:lnSpc>
                        <a:spcBef>
                          <a:spcPts val="0"/>
                        </a:spcBef>
                        <a:spcAft>
                          <a:spcPts val="0"/>
                        </a:spcAft>
                      </a:pPr>
                      <a:r>
                        <a:rPr lang="en-US" sz="1100">
                          <a:effectLst/>
                        </a:rPr>
                        <a:t>Nonporous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a:tc>
                <a:tc>
                  <a:txBody>
                    <a:bodyPr/>
                    <a:lstStyle/>
                    <a:p>
                      <a:pPr marL="0" marR="0">
                        <a:lnSpc>
                          <a:spcPct val="107000"/>
                        </a:lnSpc>
                        <a:spcBef>
                          <a:spcPts val="0"/>
                        </a:spcBef>
                        <a:spcAft>
                          <a:spcPts val="0"/>
                        </a:spcAft>
                      </a:pPr>
                      <a:r>
                        <a:rPr lang="en-US" sz="1100">
                          <a:effectLst/>
                        </a:rPr>
                        <a:t>Avoid items with porous surfaces, such as cotton, wood and nylon. </a:t>
                      </a:r>
                    </a:p>
                    <a:p>
                      <a:pPr marL="0" marR="0">
                        <a:lnSpc>
                          <a:spcPct val="107000"/>
                        </a:lnSpc>
                        <a:spcBef>
                          <a:spcPts val="0"/>
                        </a:spcBef>
                        <a:spcAft>
                          <a:spcPts val="0"/>
                        </a:spcAft>
                      </a:pPr>
                      <a:r>
                        <a:rPr lang="en-US" sz="1100">
                          <a:effectLst/>
                        </a:rPr>
                        <a:t>Avoid porous plastics, such as polypropylene, in patient care areas.</a:t>
                      </a:r>
                      <a:endParaRPr lang="en-US"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a:tc>
                <a:extLst>
                  <a:ext uri="{0D108BD9-81ED-4DB2-BD59-A6C34878D82A}">
                    <a16:rowId xmlns:a16="http://schemas.microsoft.com/office/drawing/2014/main" val="696848241"/>
                  </a:ext>
                </a:extLst>
              </a:tr>
              <a:tr h="0">
                <a:tc>
                  <a:txBody>
                    <a:bodyPr/>
                    <a:lstStyle/>
                    <a:p>
                      <a:pPr marL="0" marR="0">
                        <a:lnSpc>
                          <a:spcPct val="107000"/>
                        </a:lnSpc>
                        <a:spcBef>
                          <a:spcPts val="0"/>
                        </a:spcBef>
                        <a:spcAft>
                          <a:spcPts val="0"/>
                        </a:spcAft>
                      </a:pPr>
                      <a:r>
                        <a:rPr lang="en-US" sz="1100">
                          <a:effectLst/>
                        </a:rPr>
                        <a:t>Seamless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a:tc>
                <a:tc>
                  <a:txBody>
                    <a:bodyPr/>
                    <a:lstStyle/>
                    <a:p>
                      <a:pPr marL="0" marR="0">
                        <a:lnSpc>
                          <a:spcPct val="107000"/>
                        </a:lnSpc>
                        <a:spcBef>
                          <a:spcPts val="0"/>
                        </a:spcBef>
                        <a:spcAft>
                          <a:spcPts val="0"/>
                        </a:spcAft>
                      </a:pPr>
                      <a:r>
                        <a:rPr lang="en-US" sz="1100" dirty="0">
                          <a:effectLst/>
                        </a:rPr>
                        <a:t>Avoid items with seams. </a:t>
                      </a:r>
                    </a:p>
                    <a:p>
                      <a:pPr marL="0" marR="0">
                        <a:lnSpc>
                          <a:spcPct val="107000"/>
                        </a:lnSpc>
                        <a:spcBef>
                          <a:spcPts val="0"/>
                        </a:spcBef>
                        <a:spcAft>
                          <a:spcPts val="0"/>
                        </a:spcAft>
                      </a:pPr>
                      <a:r>
                        <a:rPr lang="en-US" sz="1100" dirty="0">
                          <a:effectLst/>
                        </a:rPr>
                        <a:t>Avoid upholstered furniture in patient care areas. </a:t>
                      </a:r>
                      <a:endParaRPr lang="en-US"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73025" marR="73025"/>
                </a:tc>
                <a:extLst>
                  <a:ext uri="{0D108BD9-81ED-4DB2-BD59-A6C34878D82A}">
                    <a16:rowId xmlns:a16="http://schemas.microsoft.com/office/drawing/2014/main" val="1754868859"/>
                  </a:ext>
                </a:extLst>
              </a:tr>
            </a:tbl>
          </a:graphicData>
        </a:graphic>
      </p:graphicFrame>
      <p:pic>
        <p:nvPicPr>
          <p:cNvPr id="6" name="Graphic 5" descr="Mop and bucket">
            <a:extLst>
              <a:ext uri="{FF2B5EF4-FFF2-40B4-BE49-F238E27FC236}">
                <a16:creationId xmlns:a16="http://schemas.microsoft.com/office/drawing/2014/main" id="{AEA18663-5AA6-41D4-86F0-69C8D72E82A5}"/>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144188565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2559A-261E-4D9B-AEDA-564EF6B16A1E}"/>
              </a:ext>
            </a:extLst>
          </p:cNvPr>
          <p:cNvSpPr>
            <a:spLocks noGrp="1"/>
          </p:cNvSpPr>
          <p:nvPr>
            <p:ph type="title"/>
          </p:nvPr>
        </p:nvSpPr>
        <p:spPr>
          <a:xfrm>
            <a:off x="359999" y="462836"/>
            <a:ext cx="6120000" cy="540000"/>
          </a:xfrm>
        </p:spPr>
        <p:txBody>
          <a:bodyPr/>
          <a:lstStyle/>
          <a:p>
            <a:r>
              <a:rPr lang="en-US" sz="3100" dirty="0"/>
              <a:t>The most important product for cleaning? Water! </a:t>
            </a:r>
          </a:p>
        </p:txBody>
      </p:sp>
      <p:sp>
        <p:nvSpPr>
          <p:cNvPr id="6" name="Slide Number Placeholder 5">
            <a:extLst>
              <a:ext uri="{FF2B5EF4-FFF2-40B4-BE49-F238E27FC236}">
                <a16:creationId xmlns:a16="http://schemas.microsoft.com/office/drawing/2014/main" id="{1FABA586-D84C-494F-9BC7-290C9D8B5BCA}"/>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73939FE-7BC6-42BD-B27E-1F76D60FE7C3}" type="slidenum">
              <a:rPr kumimoji="0" lang="en-GB" sz="612" b="0" i="0" u="none" strike="noStrike" kern="1200" cap="none" spc="0" normalizeH="0" baseline="0" noProof="0" smtClean="0">
                <a:ln>
                  <a:noFill/>
                </a:ln>
                <a:solidFill>
                  <a:prstClr val="black"/>
                </a:solidFill>
                <a:effectLst/>
                <a:uLnTx/>
                <a:uFillTx/>
                <a:latin typeface="Arial"/>
                <a:ea typeface="+mn-ea"/>
                <a:cs typeface="Times New Roman" panose="02020603050405020304" pitchFamily="18" charset="0"/>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en-GB" sz="612" b="0" i="0" u="none" strike="noStrike" kern="1200" cap="none" spc="0" normalizeH="0" baseline="0" noProof="0">
              <a:ln>
                <a:noFill/>
              </a:ln>
              <a:solidFill>
                <a:prstClr val="black"/>
              </a:solidFill>
              <a:effectLst/>
              <a:uLnTx/>
              <a:uFillTx/>
              <a:latin typeface="Arial"/>
              <a:ea typeface="+mn-ea"/>
              <a:cs typeface="Times New Roman" panose="02020603050405020304" pitchFamily="18" charset="0"/>
            </a:endParaRPr>
          </a:p>
        </p:txBody>
      </p:sp>
      <p:sp>
        <p:nvSpPr>
          <p:cNvPr id="8" name="TextBox 7">
            <a:extLst>
              <a:ext uri="{FF2B5EF4-FFF2-40B4-BE49-F238E27FC236}">
                <a16:creationId xmlns:a16="http://schemas.microsoft.com/office/drawing/2014/main" id="{4DA1D591-1632-48BA-A43F-DCC87BEF6E69}"/>
              </a:ext>
            </a:extLst>
          </p:cNvPr>
          <p:cNvSpPr txBox="1"/>
          <p:nvPr/>
        </p:nvSpPr>
        <p:spPr>
          <a:xfrm>
            <a:off x="164388" y="1103733"/>
            <a:ext cx="8979612" cy="3466526"/>
          </a:xfrm>
          <a:prstGeom prst="rect">
            <a:avLst/>
          </a:prstGeom>
          <a:noFill/>
        </p:spPr>
        <p:txBody>
          <a:bodyPr wrap="square">
            <a:spAutoFit/>
          </a:bodyPr>
          <a:lstStyle/>
          <a:p>
            <a:pPr marL="0" marR="0" lvl="0" indent="0" algn="l" defTabSz="914400" rtl="0" eaLnBrk="0" fontAlgn="base" latinLnBrk="0" hangingPunct="0">
              <a:lnSpc>
                <a:spcPct val="107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F00FF"/>
                </a:solidFill>
                <a:effectLst/>
                <a:uLnTx/>
                <a:uFillTx/>
                <a:latin typeface="Arial" panose="020B0604020202020204" pitchFamily="34" charset="0"/>
                <a:ea typeface="+mn-ea"/>
                <a:cs typeface="Times New Roman" panose="02020603050405020304" pitchFamily="18" charset="0"/>
              </a:rPr>
              <a:t>Water is often in short supply</a:t>
            </a:r>
          </a:p>
          <a:p>
            <a:pPr marL="0" marR="0" lvl="0" indent="0" algn="l" defTabSz="914400" rtl="0" eaLnBrk="0" fontAlgn="base" latinLnBrk="0" hangingPunct="0">
              <a:lnSpc>
                <a:spcPct val="107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F00FF"/>
                </a:solidFill>
                <a:effectLst/>
                <a:uLnTx/>
                <a:uFillTx/>
                <a:latin typeface="Arial" panose="020B0604020202020204" pitchFamily="34" charset="0"/>
                <a:ea typeface="+mn-ea"/>
                <a:cs typeface="Times New Roman" panose="02020603050405020304" pitchFamily="18" charset="0"/>
              </a:rPr>
              <a:t>Increase awareness of water conservation amongst cleaning staff: </a:t>
            </a:r>
            <a:endParaRPr kumimoji="0" lang="en-US" sz="2000" b="1" i="0" u="none" strike="noStrike" kern="1200" cap="none" spc="0" normalizeH="0" baseline="0" noProof="0" dirty="0">
              <a:ln>
                <a:noFill/>
              </a:ln>
              <a:solidFill>
                <a:srgbClr val="FF00FF"/>
              </a:solidFill>
              <a:effectLst/>
              <a:uLnTx/>
              <a:uFillTx/>
              <a:latin typeface="Arial" panose="020B0604020202020204" pitchFamily="34" charset="0"/>
              <a:ea typeface="+mn-ea"/>
              <a:cs typeface="Times New Roman" panose="02020603050405020304" pitchFamily="18" charset="0"/>
            </a:endParaRPr>
          </a:p>
          <a:p>
            <a:pPr marL="342900" marR="0" lvl="0" indent="-342900" algn="l" defTabSz="914400" rtl="0" eaLnBrk="0" fontAlgn="base" latinLnBrk="0" hangingPunct="0">
              <a:lnSpc>
                <a:spcPct val="107000"/>
              </a:lnSpc>
              <a:spcBef>
                <a:spcPts val="0"/>
              </a:spcBef>
              <a:spcAft>
                <a:spcPts val="0"/>
              </a:spcAft>
              <a:buClrTx/>
              <a:buSzTx/>
              <a:buFontTx/>
              <a:buNone/>
              <a:tabLst>
                <a:tab pos="457200" algn="l"/>
              </a:tabLst>
              <a:defRPr/>
            </a:pPr>
            <a:endParaRPr kumimoji="0" lang="en-US" sz="1800" b="1"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7000"/>
              </a:lnSpc>
              <a:spcBef>
                <a:spcPts val="0"/>
              </a:spcBef>
              <a:spcAft>
                <a:spcPts val="0"/>
              </a:spcAft>
              <a:buClrTx/>
              <a:buSzTx/>
              <a:buFontTx/>
              <a:buNone/>
              <a:tabLst>
                <a:tab pos="457200" algn="l"/>
              </a:tabLst>
              <a:defRPr/>
            </a:pPr>
            <a:r>
              <a:rPr kumimoji="0" lang="en-US" sz="1800" b="1"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rPr>
              <a:t>Avoid running the tap continuously when cleaning (specially outdoors spaces).</a:t>
            </a:r>
            <a:r>
              <a:rPr kumimoji="0" lang="en-US" sz="1800" b="0"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rPr>
              <a:t> </a:t>
            </a:r>
          </a:p>
          <a:p>
            <a:pPr marL="342900" marR="0" lvl="0" indent="-342900" algn="l" defTabSz="914400" rtl="0" eaLnBrk="0" fontAlgn="base" latinLnBrk="0" hangingPunct="0">
              <a:lnSpc>
                <a:spcPct val="107000"/>
              </a:lnSpc>
              <a:spcBef>
                <a:spcPts val="0"/>
              </a:spcBef>
              <a:spcAft>
                <a:spcPts val="0"/>
              </a:spcAft>
              <a:buClrTx/>
              <a:buSzTx/>
              <a:buFontTx/>
              <a:buNone/>
              <a:tabLst>
                <a:tab pos="457200" algn="l"/>
              </a:tabLst>
              <a:defRPr/>
            </a:pPr>
            <a:r>
              <a:rPr lang="en-US" dirty="0">
                <a:solidFill>
                  <a:srgbClr val="002060"/>
                </a:solidFill>
                <a:latin typeface="Arial"/>
                <a:ea typeface="Times New Roman" panose="02020603050405020304" pitchFamily="18" charset="0"/>
                <a:cs typeface="Times New Roman" panose="02020603050405020304" pitchFamily="18" charset="0"/>
              </a:rPr>
              <a:t>	</a:t>
            </a:r>
            <a:r>
              <a:rPr kumimoji="0" lang="en-US" sz="1800" b="0"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rPr>
              <a:t>Fill bucket with the amount of water needed and use only the water inside to clean.</a:t>
            </a:r>
          </a:p>
          <a:p>
            <a:pPr marL="342900" marR="0" lvl="0" indent="-342900" algn="l" defTabSz="914400" rtl="0" eaLnBrk="0" fontAlgn="base" latinLnBrk="0" hangingPunct="0">
              <a:lnSpc>
                <a:spcPct val="107000"/>
              </a:lnSpc>
              <a:spcBef>
                <a:spcPts val="0"/>
              </a:spcBef>
              <a:spcAft>
                <a:spcPts val="0"/>
              </a:spcAft>
              <a:buClrTx/>
              <a:buSzTx/>
              <a:buFontTx/>
              <a:buNone/>
              <a:tabLst>
                <a:tab pos="457200" algn="l"/>
              </a:tabLst>
              <a:defRPr/>
            </a:pPr>
            <a:r>
              <a:rPr lang="en-US" dirty="0">
                <a:solidFill>
                  <a:srgbClr val="002060"/>
                </a:solidFill>
                <a:latin typeface="Arial"/>
                <a:ea typeface="Times New Roman" panose="02020603050405020304" pitchFamily="18" charset="0"/>
                <a:cs typeface="Times New Roman" panose="02020603050405020304" pitchFamily="18" charset="0"/>
              </a:rPr>
              <a:t>	</a:t>
            </a:r>
            <a:r>
              <a:rPr lang="en-US" dirty="0">
                <a:solidFill>
                  <a:srgbClr val="002060"/>
                </a:solidFill>
                <a:latin typeface="Arial"/>
                <a:ea typeface="Times New Roman" panose="02020603050405020304" pitchFamily="18" charset="0"/>
                <a:cs typeface="Times New Roman" panose="02020603050405020304" pitchFamily="18" charset="0"/>
                <a:sym typeface="Wingdings" panose="05000000000000000000" pitchFamily="2" charset="2"/>
              </a:rPr>
              <a:t> </a:t>
            </a:r>
            <a:r>
              <a:rPr lang="en-US" dirty="0">
                <a:solidFill>
                  <a:srgbClr val="002060"/>
                </a:solidFill>
                <a:latin typeface="Arial"/>
                <a:ea typeface="Times New Roman" panose="02020603050405020304" pitchFamily="18" charset="0"/>
                <a:cs typeface="Times New Roman" panose="02020603050405020304" pitchFamily="18" charset="0"/>
              </a:rPr>
              <a:t>Avoids</a:t>
            </a:r>
            <a:r>
              <a:rPr kumimoji="0" lang="en-US" sz="1800" b="0"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rPr>
              <a:t> opening and closing the tap every time you wet your cleaning cloth and prevents wasting water.</a:t>
            </a:r>
          </a:p>
          <a:p>
            <a:pPr marL="342900" marR="0" lvl="0" indent="-342900" algn="l" defTabSz="914400" rtl="0" eaLnBrk="0" fontAlgn="base" latinLnBrk="0" hangingPunct="0">
              <a:lnSpc>
                <a:spcPct val="107000"/>
              </a:lnSpc>
              <a:spcBef>
                <a:spcPts val="0"/>
              </a:spcBef>
              <a:spcAft>
                <a:spcPts val="800"/>
              </a:spcAft>
              <a:buClrTx/>
              <a:buSzTx/>
              <a:buFontTx/>
              <a:buNone/>
              <a:tabLst>
                <a:tab pos="457200" algn="l"/>
              </a:tabLst>
              <a:defRPr/>
            </a:pPr>
            <a:endParaRPr kumimoji="0" lang="en-US" sz="1600" b="0" i="0" u="none" strike="noStrike" kern="1200" cap="none" spc="0" normalizeH="0" baseline="0" noProof="0" dirty="0">
              <a:ln>
                <a:noFill/>
              </a:ln>
              <a:solidFill>
                <a:srgbClr val="002060"/>
              </a:solidFill>
              <a:effectLst/>
              <a:uLnTx/>
              <a:uFillTx/>
              <a:latin typeface="Arial"/>
              <a:ea typeface="Calibri" panose="020F0502020204030204" pitchFamily="34" charset="0"/>
              <a:cs typeface="Times New Roman" panose="02020603050405020304" pitchFamily="18" charset="0"/>
            </a:endParaRPr>
          </a:p>
          <a:p>
            <a:pPr marL="342900" marR="0" lvl="0" indent="-342900" algn="l" defTabSz="914400" rtl="0" eaLnBrk="0" fontAlgn="base" latinLnBrk="0" hangingPunct="0">
              <a:lnSpc>
                <a:spcPct val="107000"/>
              </a:lnSpc>
              <a:spcBef>
                <a:spcPts val="0"/>
              </a:spcBef>
              <a:spcAft>
                <a:spcPts val="0"/>
              </a:spcAft>
              <a:buClrTx/>
              <a:buSzTx/>
              <a:buFontTx/>
              <a:buNone/>
              <a:tabLst>
                <a:tab pos="457200" algn="l"/>
              </a:tabLst>
              <a:defRPr/>
            </a:pPr>
            <a:r>
              <a:rPr kumimoji="0" lang="en-US" sz="1800" b="1"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rPr>
              <a:t>Check for leaking taps.</a:t>
            </a:r>
            <a:r>
              <a:rPr kumimoji="0" lang="en-US" sz="1800" b="0"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rPr>
              <a:t> </a:t>
            </a:r>
          </a:p>
          <a:p>
            <a:pPr marL="342900" marR="0" lvl="0" indent="-342900" algn="l" defTabSz="914400" rtl="0" eaLnBrk="0" fontAlgn="base" latinLnBrk="0" hangingPunct="0">
              <a:lnSpc>
                <a:spcPct val="107000"/>
              </a:lnSpc>
              <a:spcBef>
                <a:spcPts val="0"/>
              </a:spcBef>
              <a:spcAft>
                <a:spcPts val="0"/>
              </a:spcAft>
              <a:buClrTx/>
              <a:buSzTx/>
              <a:buFontTx/>
              <a:buNone/>
              <a:tabLst>
                <a:tab pos="457200" algn="l"/>
              </a:tabLst>
              <a:defRPr/>
            </a:pPr>
            <a:r>
              <a:rPr lang="en-US" dirty="0">
                <a:solidFill>
                  <a:srgbClr val="002060"/>
                </a:solidFill>
                <a:latin typeface="Arial"/>
                <a:ea typeface="Times New Roman" panose="02020603050405020304" pitchFamily="18" charset="0"/>
                <a:cs typeface="Times New Roman" panose="02020603050405020304" pitchFamily="18" charset="0"/>
              </a:rPr>
              <a:t>	Ensure regular checks of taps, e.g. when cleaning</a:t>
            </a:r>
          </a:p>
          <a:p>
            <a:pPr marL="342900" marR="0" lvl="0" indent="-342900" algn="l" defTabSz="914400" rtl="0" eaLnBrk="0" fontAlgn="base" latinLnBrk="0" hangingPunct="0">
              <a:lnSpc>
                <a:spcPct val="107000"/>
              </a:lnSpc>
              <a:spcBef>
                <a:spcPts val="0"/>
              </a:spcBef>
              <a:spcAft>
                <a:spcPts val="0"/>
              </a:spcAft>
              <a:buClrTx/>
              <a:buSzTx/>
              <a:buFontTx/>
              <a:buNone/>
              <a:tabLst>
                <a:tab pos="457200" algn="l"/>
              </a:tabLst>
              <a:defRPr/>
            </a:pPr>
            <a:r>
              <a:rPr kumimoji="0" lang="en-US" sz="1800" b="0"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rPr>
              <a:t>	</a:t>
            </a:r>
            <a:r>
              <a:rPr kumimoji="0" lang="en-US" sz="1800" b="0"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sym typeface="Wingdings" panose="05000000000000000000" pitchFamily="2" charset="2"/>
              </a:rPr>
              <a:t> </a:t>
            </a:r>
            <a:r>
              <a:rPr kumimoji="0" lang="en-US" sz="1800" b="0"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rPr>
              <a:t>If broken, report </a:t>
            </a:r>
            <a:r>
              <a:rPr kumimoji="0" lang="en-US" sz="1800" b="0" i="0" u="sng"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rPr>
              <a:t>and fix </a:t>
            </a:r>
            <a:r>
              <a:rPr kumimoji="0" lang="en-US" sz="1800" b="0" i="0" u="none" strike="noStrike" kern="1200" cap="none" spc="0" normalizeH="0" baseline="0" noProof="0" dirty="0">
                <a:ln>
                  <a:noFill/>
                </a:ln>
                <a:solidFill>
                  <a:srgbClr val="002060"/>
                </a:solidFill>
                <a:effectLst/>
                <a:uLnTx/>
                <a:uFillTx/>
                <a:latin typeface="Arial"/>
                <a:ea typeface="Times New Roman" panose="02020603050405020304" pitchFamily="18" charset="0"/>
                <a:cs typeface="Times New Roman" panose="02020603050405020304" pitchFamily="18" charset="0"/>
              </a:rPr>
              <a:t>immediately to prevent water waste.</a:t>
            </a:r>
            <a:endParaRPr kumimoji="0" lang="en-US" sz="1600" b="0" i="0" u="none" strike="noStrike" kern="1200" cap="none" spc="0" normalizeH="0" baseline="0" noProof="0" dirty="0">
              <a:ln>
                <a:noFill/>
              </a:ln>
              <a:solidFill>
                <a:srgbClr val="002060"/>
              </a:solidFill>
              <a:effectLst/>
              <a:uLnTx/>
              <a:uFillTx/>
              <a:latin typeface="Arial"/>
              <a:ea typeface="Calibri" panose="020F0502020204030204" pitchFamily="34" charset="0"/>
              <a:cs typeface="Times New Roman" panose="02020603050405020304" pitchFamily="18" charset="0"/>
            </a:endParaRPr>
          </a:p>
        </p:txBody>
      </p:sp>
      <p:pic>
        <p:nvPicPr>
          <p:cNvPr id="5" name="Graphic 4" descr="Mop and bucket">
            <a:extLst>
              <a:ext uri="{FF2B5EF4-FFF2-40B4-BE49-F238E27FC236}">
                <a16:creationId xmlns:a16="http://schemas.microsoft.com/office/drawing/2014/main" id="{9890924C-5BF8-4071-8C45-86C95158795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3144238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0FAC3-53F1-4A9F-AC8F-00DF8255A402}"/>
              </a:ext>
            </a:extLst>
          </p:cNvPr>
          <p:cNvSpPr>
            <a:spLocks noGrp="1"/>
          </p:cNvSpPr>
          <p:nvPr>
            <p:ph type="title"/>
          </p:nvPr>
        </p:nvSpPr>
        <p:spPr/>
        <p:txBody>
          <a:bodyPr/>
          <a:lstStyle/>
          <a:p>
            <a:r>
              <a:rPr lang="en-US" dirty="0"/>
              <a:t>Environmental cleaning services area should: </a:t>
            </a:r>
          </a:p>
        </p:txBody>
      </p:sp>
      <p:sp>
        <p:nvSpPr>
          <p:cNvPr id="3" name="Text Placeholder 2">
            <a:extLst>
              <a:ext uri="{FF2B5EF4-FFF2-40B4-BE49-F238E27FC236}">
                <a16:creationId xmlns:a16="http://schemas.microsoft.com/office/drawing/2014/main" id="{49DBF7C4-CC99-4E39-8983-8263FB4B48FE}"/>
              </a:ext>
            </a:extLst>
          </p:cNvPr>
          <p:cNvSpPr>
            <a:spLocks noGrp="1"/>
          </p:cNvSpPr>
          <p:nvPr>
            <p:ph type="body" sz="quarter" idx="10"/>
          </p:nvPr>
        </p:nvSpPr>
        <p:spPr>
          <a:xfrm>
            <a:off x="457200" y="1327840"/>
            <a:ext cx="4214553" cy="3341688"/>
          </a:xfrm>
        </p:spPr>
        <p:txBody>
          <a:bodyPr/>
          <a:lstStyle/>
          <a:p>
            <a:pPr>
              <a:spcBef>
                <a:spcPts val="0"/>
              </a:spcBef>
              <a:buClr>
                <a:srgbClr val="FF00FF"/>
              </a:buClr>
              <a:buFont typeface="Wingdings" panose="05000000000000000000" pitchFamily="2" charset="2"/>
              <a:buChar char="ü"/>
            </a:pPr>
            <a:r>
              <a:rPr lang="en-US" sz="1200" b="1" dirty="0"/>
              <a:t>be well-ventilated and illuminated (lighting or window access)</a:t>
            </a:r>
          </a:p>
          <a:p>
            <a:pPr>
              <a:spcBef>
                <a:spcPts val="0"/>
              </a:spcBef>
              <a:buClr>
                <a:srgbClr val="FF00FF"/>
              </a:buClr>
              <a:buFont typeface="Wingdings" panose="05000000000000000000" pitchFamily="2" charset="2"/>
              <a:buChar char="ü"/>
            </a:pPr>
            <a:r>
              <a:rPr lang="en-US" sz="1200" dirty="0"/>
              <a:t>have an appropriate water supply (hot and cold water access, if feasible) </a:t>
            </a:r>
          </a:p>
          <a:p>
            <a:pPr>
              <a:spcBef>
                <a:spcPts val="0"/>
              </a:spcBef>
              <a:buClr>
                <a:srgbClr val="FF00FF"/>
              </a:buClr>
              <a:buFont typeface="Wingdings" panose="05000000000000000000" pitchFamily="2" charset="2"/>
              <a:buChar char="ü"/>
            </a:pPr>
            <a:r>
              <a:rPr lang="en-US" sz="1200" dirty="0"/>
              <a:t>have a utility sink/floor drain for safe disposal of used solutions</a:t>
            </a:r>
          </a:p>
          <a:p>
            <a:pPr>
              <a:spcBef>
                <a:spcPts val="0"/>
              </a:spcBef>
              <a:buClr>
                <a:srgbClr val="FF00FF"/>
              </a:buClr>
              <a:buFont typeface="Wingdings" panose="05000000000000000000" pitchFamily="2" charset="2"/>
              <a:buChar char="ü"/>
            </a:pPr>
            <a:r>
              <a:rPr lang="en-US" sz="1200" dirty="0"/>
              <a:t>have a dedicated handwashing sink, used only for handwashing</a:t>
            </a:r>
          </a:p>
          <a:p>
            <a:pPr>
              <a:spcBef>
                <a:spcPts val="0"/>
              </a:spcBef>
              <a:buClr>
                <a:srgbClr val="FF00FF"/>
              </a:buClr>
              <a:buFont typeface="Wingdings" panose="05000000000000000000" pitchFamily="2" charset="2"/>
              <a:buChar char="ü"/>
            </a:pPr>
            <a:r>
              <a:rPr lang="en-US" sz="1200" b="1" dirty="0"/>
              <a:t>have appropriate PPE available </a:t>
            </a:r>
          </a:p>
          <a:p>
            <a:pPr>
              <a:spcBef>
                <a:spcPts val="0"/>
              </a:spcBef>
              <a:buClr>
                <a:srgbClr val="FF00FF"/>
              </a:buClr>
              <a:buFont typeface="Wingdings" panose="05000000000000000000" pitchFamily="2" charset="2"/>
              <a:buChar char="ü"/>
            </a:pPr>
            <a:r>
              <a:rPr lang="en-US" sz="1200" b="1" dirty="0"/>
              <a:t>have enough space to keep reprocessing (dirty areas) separate from storage areas for cleaned equipment </a:t>
            </a:r>
          </a:p>
          <a:p>
            <a:pPr>
              <a:spcBef>
                <a:spcPts val="0"/>
              </a:spcBef>
              <a:buClr>
                <a:srgbClr val="FF00FF"/>
              </a:buClr>
              <a:buFont typeface="Wingdings" panose="05000000000000000000" pitchFamily="2" charset="2"/>
              <a:buChar char="ü"/>
            </a:pPr>
            <a:r>
              <a:rPr lang="en-US" sz="1200" b="1" dirty="0">
                <a:cs typeface="Calibri" panose="020F0502020204030204" pitchFamily="34" charset="0"/>
              </a:rPr>
              <a:t>be easily accessible in relation to the areas it serves (i.e., easily accessible throughout the facility)</a:t>
            </a:r>
          </a:p>
          <a:p>
            <a:pPr marL="0" indent="0">
              <a:spcBef>
                <a:spcPts val="0"/>
              </a:spcBef>
              <a:buClr>
                <a:srgbClr val="FF00FF"/>
              </a:buClr>
              <a:buNone/>
            </a:pPr>
            <a:endParaRPr lang="en-US" sz="1200" dirty="0"/>
          </a:p>
          <a:p>
            <a:pPr>
              <a:spcBef>
                <a:spcPts val="0"/>
              </a:spcBef>
              <a:buClr>
                <a:srgbClr val="FF00FF"/>
              </a:buClr>
              <a:buFont typeface="Wingdings" panose="05000000000000000000" pitchFamily="2" charset="2"/>
              <a:buChar char="ü"/>
            </a:pPr>
            <a:endParaRPr lang="en-US" sz="1200" dirty="0"/>
          </a:p>
        </p:txBody>
      </p:sp>
      <p:sp>
        <p:nvSpPr>
          <p:cNvPr id="4" name="Text Placeholder 2">
            <a:extLst>
              <a:ext uri="{FF2B5EF4-FFF2-40B4-BE49-F238E27FC236}">
                <a16:creationId xmlns:a16="http://schemas.microsoft.com/office/drawing/2014/main" id="{D57CB1FB-FE67-4C79-9730-763BA632C29E}"/>
              </a:ext>
            </a:extLst>
          </p:cNvPr>
          <p:cNvSpPr txBox="1">
            <a:spLocks/>
          </p:cNvSpPr>
          <p:nvPr/>
        </p:nvSpPr>
        <p:spPr bwMode="auto">
          <a:xfrm>
            <a:off x="4850658" y="1254263"/>
            <a:ext cx="4073238" cy="334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E25423"/>
              </a:buClr>
              <a:buFont typeface="Wingdings" panose="05000000000000000000" pitchFamily="2" charset="2"/>
              <a:buChar char="§"/>
              <a:defRPr sz="2000" kern="1200">
                <a:solidFill>
                  <a:srgbClr val="005DAB"/>
                </a:solidFill>
                <a:latin typeface="Calibri" panose="020F0502020204030204" pitchFamily="34" charset="0"/>
                <a:ea typeface="+mn-ea"/>
                <a:cs typeface="+mn-cs"/>
              </a:defRPr>
            </a:lvl1pPr>
            <a:lvl2pPr marL="742950" indent="-285750" algn="l" rtl="0" eaLnBrk="0" fontAlgn="base" hangingPunct="0">
              <a:spcBef>
                <a:spcPct val="20000"/>
              </a:spcBef>
              <a:spcAft>
                <a:spcPct val="0"/>
              </a:spcAft>
              <a:buClr>
                <a:srgbClr val="8D8B00"/>
              </a:buClr>
              <a:buFont typeface="Arial" panose="020B0604020202020204" pitchFamily="34" charset="0"/>
              <a:buChar char="–"/>
              <a:defRPr sz="2000" kern="1200">
                <a:solidFill>
                  <a:srgbClr val="005DAB"/>
                </a:solidFill>
                <a:latin typeface="Calibri" panose="020F0502020204030204" pitchFamily="34" charset="0"/>
                <a:ea typeface="+mn-ea"/>
                <a:cs typeface="+mn-cs"/>
              </a:defRPr>
            </a:lvl2pPr>
            <a:lvl3pPr marL="1143000" indent="-228600" algn="l" rtl="0" eaLnBrk="0" fontAlgn="base" hangingPunct="0">
              <a:spcBef>
                <a:spcPct val="20000"/>
              </a:spcBef>
              <a:spcAft>
                <a:spcPct val="0"/>
              </a:spcAft>
              <a:buClr>
                <a:srgbClr val="006A71"/>
              </a:buClr>
              <a:buFont typeface="Arial" panose="020B0604020202020204" pitchFamily="34" charset="0"/>
              <a:buChar char="•"/>
              <a:defRPr sz="2000" kern="1200">
                <a:solidFill>
                  <a:srgbClr val="005DAB"/>
                </a:solidFill>
                <a:latin typeface="Calibri" panose="020F050202020403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accent4">
                    <a:lumMod val="75000"/>
                  </a:schemeClr>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FF00FF"/>
              </a:buClr>
              <a:buFont typeface="Wingdings" panose="05000000000000000000" pitchFamily="2" charset="2"/>
              <a:buChar char="ü"/>
            </a:pPr>
            <a:r>
              <a:rPr lang="en-US" sz="1200" b="1" dirty="0">
                <a:solidFill>
                  <a:srgbClr val="002060"/>
                </a:solidFill>
                <a:latin typeface="+mn-lt"/>
                <a:cs typeface="Calibri" panose="020F0502020204030204" pitchFamily="34" charset="0"/>
              </a:rPr>
              <a:t>be appropriately sized to the amount of materials, equipment, and chemicals stored in the room/area </a:t>
            </a:r>
          </a:p>
          <a:p>
            <a:pPr>
              <a:buClr>
                <a:srgbClr val="FF00FF"/>
              </a:buClr>
              <a:buFont typeface="Wingdings" panose="05000000000000000000" pitchFamily="2" charset="2"/>
              <a:buChar char="ü"/>
            </a:pPr>
            <a:r>
              <a:rPr lang="en-US" sz="1200" b="1" dirty="0">
                <a:solidFill>
                  <a:srgbClr val="002060"/>
                </a:solidFill>
                <a:latin typeface="+mn-lt"/>
                <a:cs typeface="Calibri" panose="020F0502020204030204" pitchFamily="34" charset="0"/>
              </a:rPr>
              <a:t>have printed copies of the manufacturer instructions for all environmental cleaning products, and job aids for preparation of cleaning and disinfectant solutions </a:t>
            </a:r>
          </a:p>
          <a:p>
            <a:pPr>
              <a:buClr>
                <a:srgbClr val="FF00FF"/>
              </a:buClr>
              <a:buFont typeface="Wingdings" panose="05000000000000000000" pitchFamily="2" charset="2"/>
              <a:buChar char="ü"/>
            </a:pPr>
            <a:r>
              <a:rPr lang="en-US" sz="1200" dirty="0">
                <a:solidFill>
                  <a:srgbClr val="002060"/>
                </a:solidFill>
                <a:latin typeface="+mn-lt"/>
                <a:cs typeface="Calibri" panose="020F0502020204030204" pitchFamily="34" charset="0"/>
              </a:rPr>
              <a:t>never contain personal clothing or grooming supplies, food or beverages (there should be a separate area for cleaning staff to store these items)</a:t>
            </a:r>
          </a:p>
          <a:p>
            <a:pPr>
              <a:buClr>
                <a:srgbClr val="FF00FF"/>
              </a:buClr>
              <a:buFont typeface="Wingdings" panose="05000000000000000000" pitchFamily="2" charset="2"/>
              <a:buChar char="ü"/>
            </a:pPr>
            <a:r>
              <a:rPr lang="en-US" sz="1200" dirty="0">
                <a:solidFill>
                  <a:srgbClr val="002060"/>
                </a:solidFill>
                <a:latin typeface="+mn-lt"/>
                <a:cs typeface="Calibri" panose="020F0502020204030204" pitchFamily="34" charset="0"/>
              </a:rPr>
              <a:t>have safe chemical storage and access</a:t>
            </a:r>
          </a:p>
          <a:p>
            <a:pPr>
              <a:buClr>
                <a:srgbClr val="FF00FF"/>
              </a:buClr>
              <a:buFont typeface="Wingdings" panose="05000000000000000000" pitchFamily="2" charset="2"/>
              <a:buChar char="ü"/>
            </a:pPr>
            <a:r>
              <a:rPr lang="en-US" sz="1200" dirty="0">
                <a:solidFill>
                  <a:srgbClr val="002060"/>
                </a:solidFill>
                <a:latin typeface="+mn-lt"/>
                <a:cs typeface="Calibri" panose="020F0502020204030204" pitchFamily="34" charset="0"/>
              </a:rPr>
              <a:t>have restricted access only for cleaning staff </a:t>
            </a:r>
          </a:p>
          <a:p>
            <a:pPr>
              <a:buClr>
                <a:srgbClr val="FF00FF"/>
              </a:buClr>
              <a:buFont typeface="Wingdings" panose="05000000000000000000" pitchFamily="2" charset="2"/>
              <a:buChar char="ü"/>
            </a:pPr>
            <a:r>
              <a:rPr lang="en-US" sz="1200" dirty="0">
                <a:solidFill>
                  <a:srgbClr val="002060"/>
                </a:solidFill>
                <a:latin typeface="+mn-lt"/>
                <a:cs typeface="Calibri" panose="020F0502020204030204" pitchFamily="34" charset="0"/>
              </a:rPr>
              <a:t>be free from clutter </a:t>
            </a:r>
          </a:p>
          <a:p>
            <a:pPr>
              <a:buClr>
                <a:srgbClr val="FF00FF"/>
              </a:buClr>
              <a:buFont typeface="Wingdings" panose="05000000000000000000" pitchFamily="2" charset="2"/>
              <a:buChar char="ü"/>
            </a:pPr>
            <a:r>
              <a:rPr lang="en-US" sz="1200" dirty="0">
                <a:solidFill>
                  <a:srgbClr val="002060"/>
                </a:solidFill>
                <a:latin typeface="+mn-lt"/>
                <a:cs typeface="Calibri" panose="020F0502020204030204" pitchFamily="34" charset="0"/>
              </a:rPr>
              <a:t>have washable surfaces (floors, walls, shelves)</a:t>
            </a:r>
          </a:p>
          <a:p>
            <a:pPr>
              <a:buClr>
                <a:srgbClr val="FF00FF"/>
              </a:buClr>
              <a:buFont typeface="Wingdings" panose="05000000000000000000" pitchFamily="2" charset="2"/>
              <a:buChar char="ü"/>
            </a:pPr>
            <a:endParaRPr lang="en-US" sz="1200" dirty="0">
              <a:solidFill>
                <a:srgbClr val="002060"/>
              </a:solidFill>
              <a:latin typeface="+mn-lt"/>
              <a:cs typeface="Calibri" panose="020F0502020204030204" pitchFamily="34" charset="0"/>
            </a:endParaRPr>
          </a:p>
          <a:p>
            <a:pPr>
              <a:buClr>
                <a:srgbClr val="FF00FF"/>
              </a:buClr>
              <a:buFont typeface="Wingdings" panose="05000000000000000000" pitchFamily="2" charset="2"/>
              <a:buChar char="ü"/>
            </a:pPr>
            <a:endParaRPr lang="en-US" sz="1200" dirty="0">
              <a:solidFill>
                <a:srgbClr val="002060"/>
              </a:solidFill>
              <a:latin typeface="+mn-lt"/>
              <a:cs typeface="Calibri" panose="020F0502020204030204" pitchFamily="34" charset="0"/>
            </a:endParaRPr>
          </a:p>
        </p:txBody>
      </p:sp>
      <p:pic>
        <p:nvPicPr>
          <p:cNvPr id="5" name="Graphic 4" descr="Mop and bucket">
            <a:extLst>
              <a:ext uri="{FF2B5EF4-FFF2-40B4-BE49-F238E27FC236}">
                <a16:creationId xmlns:a16="http://schemas.microsoft.com/office/drawing/2014/main" id="{97845FD5-5A69-4672-97E1-8501093909A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315888873"/>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356B0D-44D8-452F-8CED-757876470DA2}"/>
              </a:ext>
            </a:extLst>
          </p:cNvPr>
          <p:cNvSpPr>
            <a:spLocks noGrp="1"/>
          </p:cNvSpPr>
          <p:nvPr>
            <p:ph type="body" sz="quarter" idx="10"/>
          </p:nvPr>
        </p:nvSpPr>
        <p:spPr>
          <a:xfrm>
            <a:off x="306125" y="824920"/>
            <a:ext cx="8229600" cy="3341688"/>
          </a:xfrm>
        </p:spPr>
        <p:txBody>
          <a:bodyPr/>
          <a:lstStyle/>
          <a:p>
            <a:r>
              <a:rPr lang="en-US" b="1" dirty="0">
                <a:solidFill>
                  <a:srgbClr val="FF00FF"/>
                </a:solidFill>
              </a:rPr>
              <a:t>Cleaning products</a:t>
            </a:r>
            <a:r>
              <a:rPr lang="en-US" dirty="0">
                <a:solidFill>
                  <a:srgbClr val="FF00FF"/>
                </a:solidFill>
              </a:rPr>
              <a:t>: </a:t>
            </a:r>
            <a:r>
              <a:rPr lang="en-US" dirty="0"/>
              <a:t>liquids, powders, sprays, or granules that remove organic material (e.g., dirt, body fluids) from surfaces and suspend grease or oil. Can include liquid soap, enzymatic cleaners, and </a:t>
            </a:r>
            <a:r>
              <a:rPr lang="en-US" b="1" dirty="0"/>
              <a:t>detergents</a:t>
            </a:r>
            <a:r>
              <a:rPr lang="en-US" dirty="0"/>
              <a:t>. </a:t>
            </a:r>
          </a:p>
          <a:p>
            <a:r>
              <a:rPr lang="en-US" b="1" dirty="0">
                <a:solidFill>
                  <a:srgbClr val="FF00FF"/>
                </a:solidFill>
              </a:rPr>
              <a:t>Disinfectants</a:t>
            </a:r>
            <a:r>
              <a:rPr lang="en-US" dirty="0">
                <a:solidFill>
                  <a:srgbClr val="FF00FF"/>
                </a:solidFill>
              </a:rPr>
              <a:t>: </a:t>
            </a:r>
            <a:r>
              <a:rPr lang="en-US" dirty="0"/>
              <a:t>Chemical compounds that inactivate (i.e., kill) pathogens and other microbes and fall into one of three categories based on chemical formulation: low-level, mid-level, and high-level. Disinfectants are applied only to inanimate objects. </a:t>
            </a:r>
            <a:r>
              <a:rPr lang="en-US" b="1" dirty="0"/>
              <a:t>All organic material and soil must be removed by a cleaning product before application of disinfectants</a:t>
            </a:r>
            <a:r>
              <a:rPr lang="en-US" dirty="0"/>
              <a:t>.</a:t>
            </a:r>
          </a:p>
          <a:p>
            <a:pPr lvl="1"/>
            <a:r>
              <a:rPr lang="en-US" dirty="0"/>
              <a:t>Some products combine a cleaner with a disinfectant (combined detergent-disinfectants) </a:t>
            </a:r>
          </a:p>
          <a:p>
            <a:endParaRPr lang="en-US" dirty="0"/>
          </a:p>
          <a:p>
            <a:endParaRPr lang="en-US" dirty="0"/>
          </a:p>
        </p:txBody>
      </p:sp>
      <p:sp>
        <p:nvSpPr>
          <p:cNvPr id="4" name="Title 1">
            <a:extLst>
              <a:ext uri="{FF2B5EF4-FFF2-40B4-BE49-F238E27FC236}">
                <a16:creationId xmlns:a16="http://schemas.microsoft.com/office/drawing/2014/main" id="{9C268169-6636-410B-8053-EEB74E178440}"/>
              </a:ext>
            </a:extLst>
          </p:cNvPr>
          <p:cNvSpPr txBox="1">
            <a:spLocks/>
          </p:cNvSpPr>
          <p:nvPr/>
        </p:nvSpPr>
        <p:spPr bwMode="gray">
          <a:xfrm>
            <a:off x="185895" y="-214313"/>
            <a:ext cx="8229600" cy="857250"/>
          </a:xfrm>
          <a:prstGeom prst="rect">
            <a:avLst/>
          </a:prstGeom>
        </p:spPr>
        <p:txBody>
          <a:bodyPr vert="horz" lIns="20401" tIns="0" rIns="408103" bIns="0" rtlCol="0" anchor="b" anchorCtr="0">
            <a:noAutofit/>
          </a:bodyPr>
          <a:lstStyle>
            <a:lvl1pPr algn="l" defTabSz="705116" rtl="0" eaLnBrk="1" latinLnBrk="0" hangingPunct="1">
              <a:lnSpc>
                <a:spcPts val="3000"/>
              </a:lnSpc>
              <a:spcBef>
                <a:spcPct val="0"/>
              </a:spcBef>
              <a:buNone/>
              <a:defRPr sz="3100" b="1" kern="1200" baseline="0">
                <a:solidFill>
                  <a:schemeClr val="tx2"/>
                </a:solidFill>
                <a:effectLst/>
                <a:latin typeface="+mj-lt"/>
                <a:ea typeface="+mj-ea"/>
                <a:cs typeface="+mj-cs"/>
              </a:defRPr>
            </a:lvl1pPr>
          </a:lstStyle>
          <a:p>
            <a:pPr fontAlgn="auto">
              <a:spcAft>
                <a:spcPts val="0"/>
              </a:spcAft>
            </a:pPr>
            <a:r>
              <a:rPr lang="en-US" dirty="0"/>
              <a:t>Cleaning products vs. disinfectants</a:t>
            </a:r>
          </a:p>
        </p:txBody>
      </p:sp>
      <p:pic>
        <p:nvPicPr>
          <p:cNvPr id="7" name="Graphic 6" descr="Mop and bucket">
            <a:extLst>
              <a:ext uri="{FF2B5EF4-FFF2-40B4-BE49-F238E27FC236}">
                <a16:creationId xmlns:a16="http://schemas.microsoft.com/office/drawing/2014/main" id="{F2816526-1694-42DC-97E6-6AC74060FE2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283357071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D2013-E3C0-4FF1-8C3C-541C4DEF1AE2}"/>
              </a:ext>
            </a:extLst>
          </p:cNvPr>
          <p:cNvSpPr>
            <a:spLocks noGrp="1"/>
          </p:cNvSpPr>
          <p:nvPr>
            <p:ph type="title"/>
          </p:nvPr>
        </p:nvSpPr>
        <p:spPr/>
        <p:txBody>
          <a:bodyPr/>
          <a:lstStyle/>
          <a:p>
            <a:r>
              <a:rPr lang="en-US" dirty="0"/>
              <a:t>Self-learning &amp; preparatory work</a:t>
            </a:r>
          </a:p>
        </p:txBody>
      </p:sp>
      <p:sp>
        <p:nvSpPr>
          <p:cNvPr id="3" name="Content Placeholder 2">
            <a:extLst>
              <a:ext uri="{FF2B5EF4-FFF2-40B4-BE49-F238E27FC236}">
                <a16:creationId xmlns:a16="http://schemas.microsoft.com/office/drawing/2014/main" id="{AFBDED82-11FF-4CA9-8493-FEA49DE85DF2}"/>
              </a:ext>
            </a:extLst>
          </p:cNvPr>
          <p:cNvSpPr>
            <a:spLocks noGrp="1"/>
          </p:cNvSpPr>
          <p:nvPr>
            <p:ph idx="1"/>
          </p:nvPr>
        </p:nvSpPr>
        <p:spPr/>
        <p:txBody>
          <a:bodyPr/>
          <a:lstStyle/>
          <a:p>
            <a:pPr marL="0" indent="0">
              <a:buNone/>
            </a:pPr>
            <a:r>
              <a:rPr lang="en-US" dirty="0"/>
              <a:t>1. Complete either </a:t>
            </a:r>
            <a:r>
              <a:rPr lang="en-US" dirty="0" err="1"/>
              <a:t>OpenWHO</a:t>
            </a:r>
            <a:r>
              <a:rPr lang="en-US" dirty="0"/>
              <a:t> module (A) or watch YouTube video (B) </a:t>
            </a:r>
          </a:p>
          <a:p>
            <a:pPr marL="457200" indent="-457200">
              <a:buFont typeface="+mj-lt"/>
              <a:buAutoNum type="alphaUcPeriod"/>
            </a:pPr>
            <a:r>
              <a:rPr lang="en-US" sz="1600" dirty="0" err="1"/>
              <a:t>OpenWHO</a:t>
            </a:r>
            <a:r>
              <a:rPr lang="en-US" sz="1600" dirty="0"/>
              <a:t> Standard Precautions: Environmental Cleaning and Disinfection </a:t>
            </a:r>
            <a:r>
              <a:rPr lang="en-US" sz="1600" dirty="0">
                <a:hlinkClick r:id="rId3"/>
              </a:rPr>
              <a:t>https://openwho.org/courses/IPC-EC-EN</a:t>
            </a:r>
            <a:r>
              <a:rPr lang="en-US" sz="1600" dirty="0"/>
              <a:t>  </a:t>
            </a:r>
          </a:p>
          <a:p>
            <a:pPr lvl="1">
              <a:buFont typeface="Arial" panose="020B0604020202020204" pitchFamily="34" charset="0"/>
              <a:buChar char="•"/>
            </a:pPr>
            <a:r>
              <a:rPr lang="en-US" sz="1400" dirty="0"/>
              <a:t>Languages: English, </a:t>
            </a:r>
            <a:r>
              <a:rPr lang="en-US" sz="1400" dirty="0" err="1"/>
              <a:t>Tetun</a:t>
            </a:r>
            <a:r>
              <a:rPr lang="en-US" sz="1400" dirty="0"/>
              <a:t> </a:t>
            </a:r>
          </a:p>
          <a:p>
            <a:pPr marL="457200" indent="-457200">
              <a:buFont typeface="+mj-lt"/>
              <a:buAutoNum type="alphaUcPeriod"/>
            </a:pPr>
            <a:r>
              <a:rPr lang="en-US" sz="1600" dirty="0"/>
              <a:t>Environmental Cleaning in the context of COVID-19 recording on YouTube: </a:t>
            </a:r>
            <a:r>
              <a:rPr lang="en-US" sz="1600" dirty="0">
                <a:hlinkClick r:id="rId4"/>
              </a:rPr>
              <a:t>https://www.youtube.com/watch?v=fz46qUS58CM&amp;t=20s</a:t>
            </a:r>
            <a:r>
              <a:rPr lang="en-US" sz="1600" dirty="0"/>
              <a:t> </a:t>
            </a:r>
          </a:p>
          <a:p>
            <a:pPr lvl="1"/>
            <a:r>
              <a:rPr lang="en-US" sz="1400" dirty="0"/>
              <a:t>Recorded in April 2020; some data (e.g. COVID cases) are now out of date </a:t>
            </a:r>
          </a:p>
          <a:p>
            <a:pPr marL="0" indent="0">
              <a:buNone/>
            </a:pPr>
            <a:r>
              <a:rPr lang="en-US" sz="1873" dirty="0"/>
              <a:t>2.  Refer to the CDC “</a:t>
            </a:r>
            <a:r>
              <a:rPr lang="en-US" sz="1873" i="1" dirty="0"/>
              <a:t>Best Practices for Environmental Cleaning in Healthcare Facilities: in Resource-Limited Settings</a:t>
            </a:r>
            <a:r>
              <a:rPr lang="en-US" sz="1873" dirty="0"/>
              <a:t>”: </a:t>
            </a:r>
            <a:r>
              <a:rPr lang="en-US" sz="1873" dirty="0">
                <a:hlinkClick r:id="rId5"/>
              </a:rPr>
              <a:t>https://www.cdc.gov/hai/prevent/resource-limited/index.html</a:t>
            </a:r>
            <a:r>
              <a:rPr lang="en-US" sz="1873" dirty="0"/>
              <a:t>  </a:t>
            </a:r>
          </a:p>
        </p:txBody>
      </p:sp>
    </p:spTree>
    <p:extLst>
      <p:ext uri="{BB962C8B-B14F-4D97-AF65-F5344CB8AC3E}">
        <p14:creationId xmlns:p14="http://schemas.microsoft.com/office/powerpoint/2010/main" val="17630629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E4258-D501-4108-9641-FA5FF6FE0BF4}"/>
              </a:ext>
            </a:extLst>
          </p:cNvPr>
          <p:cNvSpPr>
            <a:spLocks noGrp="1"/>
          </p:cNvSpPr>
          <p:nvPr>
            <p:ph type="title"/>
          </p:nvPr>
        </p:nvSpPr>
        <p:spPr>
          <a:xfrm>
            <a:off x="185895" y="-214313"/>
            <a:ext cx="8229600" cy="857250"/>
          </a:xfrm>
        </p:spPr>
        <p:txBody>
          <a:bodyPr/>
          <a:lstStyle/>
          <a:p>
            <a:r>
              <a:rPr lang="en-US" dirty="0"/>
              <a:t>Cleaning products vs. disinfectants</a:t>
            </a:r>
          </a:p>
        </p:txBody>
      </p:sp>
      <p:sp>
        <p:nvSpPr>
          <p:cNvPr id="3" name="Text Placeholder 2">
            <a:extLst>
              <a:ext uri="{FF2B5EF4-FFF2-40B4-BE49-F238E27FC236}">
                <a16:creationId xmlns:a16="http://schemas.microsoft.com/office/drawing/2014/main" id="{7197870F-C134-4FCA-9D6D-850A14B1516C}"/>
              </a:ext>
            </a:extLst>
          </p:cNvPr>
          <p:cNvSpPr>
            <a:spLocks noGrp="1"/>
          </p:cNvSpPr>
          <p:nvPr>
            <p:ph type="body" sz="quarter" idx="10"/>
          </p:nvPr>
        </p:nvSpPr>
        <p:spPr>
          <a:xfrm>
            <a:off x="353832" y="900906"/>
            <a:ext cx="8472115" cy="3341688"/>
          </a:xfrm>
        </p:spPr>
        <p:txBody>
          <a:bodyPr/>
          <a:lstStyle/>
          <a:p>
            <a:r>
              <a:rPr lang="en-US" dirty="0"/>
              <a:t>For most cleaning procedures: </a:t>
            </a:r>
            <a:r>
              <a:rPr lang="en-US" b="1" dirty="0">
                <a:solidFill>
                  <a:srgbClr val="FF00FF"/>
                </a:solidFill>
              </a:rPr>
              <a:t>neutral detergent </a:t>
            </a:r>
            <a:r>
              <a:rPr lang="en-US" dirty="0"/>
              <a:t>(pH 6-8), easily soluble in warm and cold water is best</a:t>
            </a:r>
          </a:p>
          <a:p>
            <a:pPr lvl="1"/>
            <a:r>
              <a:rPr lang="en-US" sz="1600" dirty="0"/>
              <a:t>Specialized cleaning products should be considered on a case-by-case basis (e.g., toilet cleaners, floor polishers, glass cleaners)</a:t>
            </a:r>
          </a:p>
          <a:p>
            <a:r>
              <a:rPr lang="en-US" b="1" dirty="0">
                <a:solidFill>
                  <a:srgbClr val="FF00FF"/>
                </a:solidFill>
              </a:rPr>
              <a:t>Combined detergent-disinfectants </a:t>
            </a:r>
            <a:r>
              <a:rPr lang="en-US" dirty="0"/>
              <a:t>can be used (when disinfection is needed) for most cleaning procedures</a:t>
            </a:r>
          </a:p>
          <a:p>
            <a:pPr lvl="1"/>
            <a:r>
              <a:rPr lang="en-US" sz="1600" dirty="0"/>
              <a:t>Separate cleaning and disinfection steps needed in some situations (e.g., cleaning body fluid spills)</a:t>
            </a:r>
          </a:p>
          <a:p>
            <a:r>
              <a:rPr lang="en-US" dirty="0"/>
              <a:t>Most environmental cleaning procedures are accomplished with</a:t>
            </a:r>
            <a:r>
              <a:rPr lang="en-US" dirty="0">
                <a:solidFill>
                  <a:srgbClr val="FF00FF"/>
                </a:solidFill>
              </a:rPr>
              <a:t> low-level disinfection</a:t>
            </a:r>
          </a:p>
          <a:p>
            <a:pPr lvl="1"/>
            <a:r>
              <a:rPr lang="en-US" sz="1600" dirty="0"/>
              <a:t>There are some cases where </a:t>
            </a:r>
            <a:r>
              <a:rPr lang="en-US" sz="1600" dirty="0">
                <a:solidFill>
                  <a:srgbClr val="FF00FF"/>
                </a:solidFill>
              </a:rPr>
              <a:t>mid-level disinfection </a:t>
            </a:r>
            <a:r>
              <a:rPr lang="en-US" sz="1600" dirty="0"/>
              <a:t>is required </a:t>
            </a:r>
          </a:p>
        </p:txBody>
      </p:sp>
      <p:pic>
        <p:nvPicPr>
          <p:cNvPr id="5" name="Graphic 4" descr="Mop and bucket">
            <a:extLst>
              <a:ext uri="{FF2B5EF4-FFF2-40B4-BE49-F238E27FC236}">
                <a16:creationId xmlns:a16="http://schemas.microsoft.com/office/drawing/2014/main" id="{74F7C576-B5B1-44ED-87FD-C995AA05C7A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123092526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A5E21-B156-433D-9FF4-64972C96F1DC}"/>
              </a:ext>
            </a:extLst>
          </p:cNvPr>
          <p:cNvSpPr>
            <a:spLocks noGrp="1"/>
          </p:cNvSpPr>
          <p:nvPr>
            <p:ph type="title"/>
          </p:nvPr>
        </p:nvSpPr>
        <p:spPr/>
        <p:txBody>
          <a:bodyPr/>
          <a:lstStyle/>
          <a:p>
            <a:r>
              <a:rPr lang="en-US" sz="3100" dirty="0"/>
              <a:t>Disinfectants*</a:t>
            </a:r>
          </a:p>
        </p:txBody>
      </p:sp>
      <p:sp>
        <p:nvSpPr>
          <p:cNvPr id="3" name="Text Placeholder 2">
            <a:extLst>
              <a:ext uri="{FF2B5EF4-FFF2-40B4-BE49-F238E27FC236}">
                <a16:creationId xmlns:a16="http://schemas.microsoft.com/office/drawing/2014/main" id="{6ADF7F88-1F1A-4872-88EF-9081344527AD}"/>
              </a:ext>
            </a:extLst>
          </p:cNvPr>
          <p:cNvSpPr>
            <a:spLocks noGrp="1"/>
          </p:cNvSpPr>
          <p:nvPr>
            <p:ph idx="1"/>
          </p:nvPr>
        </p:nvSpPr>
        <p:spPr>
          <a:xfrm>
            <a:off x="161628" y="989866"/>
            <a:ext cx="3127137" cy="3877919"/>
          </a:xfrm>
        </p:spPr>
        <p:txBody>
          <a:bodyPr/>
          <a:lstStyle/>
          <a:p>
            <a:pPr>
              <a:spcBef>
                <a:spcPts val="0"/>
              </a:spcBef>
              <a:spcAft>
                <a:spcPts val="0"/>
              </a:spcAft>
            </a:pPr>
            <a:r>
              <a:rPr lang="en-US" sz="1400" dirty="0"/>
              <a:t>The table includes the most common disinfectants used for environmental cleaning in healthcare. </a:t>
            </a:r>
          </a:p>
          <a:p>
            <a:pPr>
              <a:spcBef>
                <a:spcPts val="0"/>
              </a:spcBef>
              <a:spcAft>
                <a:spcPts val="0"/>
              </a:spcAft>
            </a:pPr>
            <a:endParaRPr lang="en-US" sz="1400" dirty="0"/>
          </a:p>
          <a:p>
            <a:r>
              <a:rPr lang="en-US" sz="1400" b="1" dirty="0"/>
              <a:t>Do not use these products for disinfection of environmental surfaces and noncritical patient care equipment: </a:t>
            </a:r>
            <a:endParaRPr lang="en-US" sz="1400" dirty="0"/>
          </a:p>
          <a:p>
            <a:pPr marL="342900" lvl="0" indent="-342900">
              <a:lnSpc>
                <a:spcPct val="100000"/>
              </a:lnSpc>
              <a:buFont typeface="Arial" panose="020B0604020202020204" pitchFamily="34" charset="0"/>
              <a:buChar char="•"/>
            </a:pPr>
            <a:r>
              <a:rPr lang="en-US" sz="1400" dirty="0"/>
              <a:t>liquid chemical sterilant or high-level disinfectants (e.g., glutaraldehyde, peracetic acid, </a:t>
            </a:r>
            <a:r>
              <a:rPr lang="en-US" sz="1400" dirty="0" err="1"/>
              <a:t>orthophthaldehyde</a:t>
            </a:r>
            <a:r>
              <a:rPr lang="en-US" sz="1400" dirty="0"/>
              <a:t>)</a:t>
            </a:r>
          </a:p>
          <a:p>
            <a:pPr marL="342900" lvl="0" indent="-342900">
              <a:lnSpc>
                <a:spcPct val="100000"/>
              </a:lnSpc>
              <a:buFont typeface="Arial" panose="020B0604020202020204" pitchFamily="34" charset="0"/>
              <a:buChar char="•"/>
            </a:pPr>
            <a:r>
              <a:rPr lang="en-US" sz="1400" dirty="0"/>
              <a:t>antiseptics (e.g., chlorhexidine, iodophors) </a:t>
            </a:r>
          </a:p>
          <a:p>
            <a:pPr marL="342900" lvl="0" indent="-342900">
              <a:lnSpc>
                <a:spcPct val="100000"/>
              </a:lnSpc>
              <a:buFont typeface="Arial" panose="020B0604020202020204" pitchFamily="34" charset="0"/>
              <a:buChar char="•"/>
            </a:pPr>
            <a:r>
              <a:rPr lang="en-US" sz="1400" dirty="0"/>
              <a:t>phenolics (due to high toxicity)</a:t>
            </a:r>
          </a:p>
          <a:p>
            <a:pPr>
              <a:spcBef>
                <a:spcPts val="0"/>
              </a:spcBef>
              <a:spcAft>
                <a:spcPts val="0"/>
              </a:spcAft>
            </a:pPr>
            <a:endParaRPr lang="en-US" sz="1400" dirty="0"/>
          </a:p>
          <a:p>
            <a:pPr>
              <a:spcBef>
                <a:spcPts val="0"/>
              </a:spcBef>
              <a:spcAft>
                <a:spcPts val="0"/>
              </a:spcAft>
            </a:pPr>
            <a:endParaRPr lang="en-US" sz="1400" dirty="0"/>
          </a:p>
          <a:p>
            <a:pPr>
              <a:spcBef>
                <a:spcPts val="0"/>
              </a:spcBef>
              <a:spcAft>
                <a:spcPts val="0"/>
              </a:spcAft>
            </a:pPr>
            <a:endParaRPr lang="en-US" sz="1400" dirty="0"/>
          </a:p>
          <a:p>
            <a:pPr lvl="1" indent="0">
              <a:buNone/>
            </a:pPr>
            <a:endParaRPr lang="en-US" sz="1600" dirty="0"/>
          </a:p>
        </p:txBody>
      </p:sp>
      <p:graphicFrame>
        <p:nvGraphicFramePr>
          <p:cNvPr id="8" name="Table 7">
            <a:extLst>
              <a:ext uri="{FF2B5EF4-FFF2-40B4-BE49-F238E27FC236}">
                <a16:creationId xmlns:a16="http://schemas.microsoft.com/office/drawing/2014/main" id="{6D55E203-426A-4E07-8CF8-F11D715CA97D}"/>
              </a:ext>
            </a:extLst>
          </p:cNvPr>
          <p:cNvGraphicFramePr>
            <a:graphicFrameLocks noGrp="1"/>
          </p:cNvGraphicFramePr>
          <p:nvPr>
            <p:extLst>
              <p:ext uri="{D42A27DB-BD31-4B8C-83A1-F6EECF244321}">
                <p14:modId xmlns:p14="http://schemas.microsoft.com/office/powerpoint/2010/main" val="1669959857"/>
              </p:ext>
            </p:extLst>
          </p:nvPr>
        </p:nvGraphicFramePr>
        <p:xfrm>
          <a:off x="3419999" y="632979"/>
          <a:ext cx="5386071" cy="4212090"/>
        </p:xfrm>
        <a:graphic>
          <a:graphicData uri="http://schemas.openxmlformats.org/drawingml/2006/table">
            <a:tbl>
              <a:tblPr firstRow="1" bandRow="1">
                <a:tableStyleId>{5C22544A-7EE6-4342-B048-85BDC9FD1C3A}</a:tableStyleId>
              </a:tblPr>
              <a:tblGrid>
                <a:gridCol w="1152001">
                  <a:extLst>
                    <a:ext uri="{9D8B030D-6E8A-4147-A177-3AD203B41FA5}">
                      <a16:colId xmlns:a16="http://schemas.microsoft.com/office/drawing/2014/main" val="4118218815"/>
                    </a:ext>
                  </a:extLst>
                </a:gridCol>
                <a:gridCol w="4234070">
                  <a:extLst>
                    <a:ext uri="{9D8B030D-6E8A-4147-A177-3AD203B41FA5}">
                      <a16:colId xmlns:a16="http://schemas.microsoft.com/office/drawing/2014/main" val="1135986977"/>
                    </a:ext>
                  </a:extLst>
                </a:gridCol>
              </a:tblGrid>
              <a:tr h="368258">
                <a:tc>
                  <a:txBody>
                    <a:bodyPr/>
                    <a:lstStyle/>
                    <a:p>
                      <a:pPr marL="0" marR="0" lvl="0" indent="0" algn="l" defTabSz="705116" rtl="0" eaLnBrk="1" fontAlgn="auto" latinLnBrk="0" hangingPunct="1">
                        <a:lnSpc>
                          <a:spcPct val="100000"/>
                        </a:lnSpc>
                        <a:spcBef>
                          <a:spcPts val="0"/>
                        </a:spcBef>
                        <a:spcAft>
                          <a:spcPts val="0"/>
                        </a:spcAft>
                        <a:buClrTx/>
                        <a:buSzTx/>
                        <a:buFontTx/>
                        <a:buNone/>
                        <a:tabLst/>
                        <a:defRPr/>
                      </a:pPr>
                      <a:r>
                        <a:rPr lang="en-US" sz="1200" dirty="0"/>
                        <a:t>Level of disinfection</a:t>
                      </a:r>
                    </a:p>
                    <a:p>
                      <a:endParaRPr lang="en-US" sz="1200" dirty="0"/>
                    </a:p>
                  </a:txBody>
                  <a:tcPr/>
                </a:tc>
                <a:tc>
                  <a:txBody>
                    <a:bodyPr/>
                    <a:lstStyle/>
                    <a:p>
                      <a:r>
                        <a:rPr lang="en-US" sz="1200" dirty="0"/>
                        <a:t>Active ingredient(s)</a:t>
                      </a:r>
                    </a:p>
                  </a:txBody>
                  <a:tcPr/>
                </a:tc>
                <a:extLst>
                  <a:ext uri="{0D108BD9-81ED-4DB2-BD59-A6C34878D82A}">
                    <a16:rowId xmlns:a16="http://schemas.microsoft.com/office/drawing/2014/main" val="1152520380"/>
                  </a:ext>
                </a:extLst>
              </a:tr>
              <a:tr h="661370">
                <a:tc rowSpan="2">
                  <a:txBody>
                    <a:bodyPr/>
                    <a:lstStyle/>
                    <a:p>
                      <a:r>
                        <a:rPr lang="en-US" sz="1200" dirty="0"/>
                        <a:t>Low-level</a:t>
                      </a:r>
                    </a:p>
                    <a:p>
                      <a:r>
                        <a:rPr lang="en-US" sz="1200" dirty="0"/>
                        <a:t> </a:t>
                      </a:r>
                    </a:p>
                  </a:txBody>
                  <a:tcPr/>
                </a:tc>
                <a:tc>
                  <a:txBody>
                    <a:bodyPr/>
                    <a:lstStyle/>
                    <a:p>
                      <a:r>
                        <a:rPr lang="en-US" sz="1200" dirty="0"/>
                        <a:t>Quaternary ammonium compounds (e.g., alkyl dimethyl benzyl ammonium chloride) (0.1-1%)</a:t>
                      </a:r>
                    </a:p>
                    <a:p>
                      <a:r>
                        <a:rPr lang="en-US" sz="1200" dirty="0"/>
                        <a:t>*newer formulations dimethyl ammonium bromide</a:t>
                      </a:r>
                    </a:p>
                  </a:txBody>
                  <a:tcPr/>
                </a:tc>
                <a:extLst>
                  <a:ext uri="{0D108BD9-81ED-4DB2-BD59-A6C34878D82A}">
                    <a16:rowId xmlns:a16="http://schemas.microsoft.com/office/drawing/2014/main" val="3561668260"/>
                  </a:ext>
                </a:extLst>
              </a:tr>
              <a:tr h="430306">
                <a:tc vMerge="1">
                  <a:txBody>
                    <a:bodyPr/>
                    <a:lstStyle/>
                    <a:p>
                      <a:endParaRPr lang="en-US" sz="1400" dirty="0"/>
                    </a:p>
                  </a:txBody>
                  <a:tcPr/>
                </a:tc>
                <a:tc>
                  <a:txBody>
                    <a:bodyPr/>
                    <a:lstStyle/>
                    <a:p>
                      <a:r>
                        <a:rPr lang="en-US" sz="1200" dirty="0"/>
                        <a:t>Chlorine-releasing agents (e.g., sodium or calcium hypochlorite, sodium </a:t>
                      </a:r>
                      <a:r>
                        <a:rPr lang="en-US" sz="1200" dirty="0" err="1"/>
                        <a:t>dichloroisocyanurate</a:t>
                      </a:r>
                      <a:r>
                        <a:rPr lang="en-US" sz="1200" dirty="0"/>
                        <a:t> (</a:t>
                      </a:r>
                      <a:r>
                        <a:rPr lang="en-US" sz="1200" dirty="0" err="1"/>
                        <a:t>NaDCC</a:t>
                      </a:r>
                      <a:r>
                        <a:rPr lang="en-US" sz="1200" dirty="0"/>
                        <a:t>)) at 500ppm</a:t>
                      </a:r>
                    </a:p>
                  </a:txBody>
                  <a:tcPr/>
                </a:tc>
                <a:extLst>
                  <a:ext uri="{0D108BD9-81ED-4DB2-BD59-A6C34878D82A}">
                    <a16:rowId xmlns:a16="http://schemas.microsoft.com/office/drawing/2014/main" val="3281518645"/>
                  </a:ext>
                </a:extLst>
              </a:tr>
              <a:tr h="777859">
                <a:tc rowSpan="3">
                  <a:txBody>
                    <a:bodyPr/>
                    <a:lstStyle/>
                    <a:p>
                      <a:r>
                        <a:rPr lang="en-US" sz="1200" dirty="0"/>
                        <a:t>Mid-level</a:t>
                      </a:r>
                    </a:p>
                  </a:txBody>
                  <a:tcPr/>
                </a:tc>
                <a:tc>
                  <a:txBody>
                    <a:bodyPr/>
                    <a:lstStyle/>
                    <a:p>
                      <a:r>
                        <a:rPr lang="en-US" sz="1200" dirty="0"/>
                        <a:t>Alcohols (60-80%) (e.g., isopropyl alcohol, ethyl alcohol/ethanol)</a:t>
                      </a:r>
                    </a:p>
                  </a:txBody>
                  <a:tcPr/>
                </a:tc>
                <a:extLst>
                  <a:ext uri="{0D108BD9-81ED-4DB2-BD59-A6C34878D82A}">
                    <a16:rowId xmlns:a16="http://schemas.microsoft.com/office/drawing/2014/main" val="272628884"/>
                  </a:ext>
                </a:extLst>
              </a:tr>
              <a:tr h="815815">
                <a:tc vMerge="1">
                  <a:txBody>
                    <a:bodyPr/>
                    <a:lstStyle/>
                    <a:p>
                      <a:endParaRPr lang="en-US" dirty="0"/>
                    </a:p>
                  </a:txBody>
                  <a:tcPr/>
                </a:tc>
                <a:tc>
                  <a:txBody>
                    <a:bodyPr/>
                    <a:lstStyle/>
                    <a:p>
                      <a:pPr marL="0" marR="0" lvl="0" indent="0" algn="l" defTabSz="705116" rtl="0" eaLnBrk="1" fontAlgn="auto" latinLnBrk="0" hangingPunct="1">
                        <a:lnSpc>
                          <a:spcPct val="100000"/>
                        </a:lnSpc>
                        <a:spcBef>
                          <a:spcPts val="0"/>
                        </a:spcBef>
                        <a:spcAft>
                          <a:spcPts val="0"/>
                        </a:spcAft>
                        <a:buClrTx/>
                        <a:buSzTx/>
                        <a:buFontTx/>
                        <a:buNone/>
                        <a:tabLst/>
                        <a:defRPr/>
                      </a:pPr>
                      <a:r>
                        <a:rPr lang="en-US" sz="1200" dirty="0"/>
                        <a:t>Chlorine-releasing agents (e.g., sodium or calcium hypochlorite, </a:t>
                      </a:r>
                      <a:r>
                        <a:rPr lang="en-US" sz="1200" dirty="0" err="1"/>
                        <a:t>NaDCC</a:t>
                      </a:r>
                      <a:r>
                        <a:rPr lang="en-US" sz="1200" dirty="0"/>
                        <a:t>) at ≥1,000ppm</a:t>
                      </a:r>
                    </a:p>
                    <a:p>
                      <a:endParaRPr lang="en-US" sz="1200" dirty="0"/>
                    </a:p>
                    <a:p>
                      <a:r>
                        <a:rPr lang="en-US" sz="1200" dirty="0"/>
                        <a:t>(for blood/body fluid spills, use 5,000ppm)</a:t>
                      </a:r>
                    </a:p>
                  </a:txBody>
                  <a:tcPr/>
                </a:tc>
                <a:extLst>
                  <a:ext uri="{0D108BD9-81ED-4DB2-BD59-A6C34878D82A}">
                    <a16:rowId xmlns:a16="http://schemas.microsoft.com/office/drawing/2014/main" val="1838511283"/>
                  </a:ext>
                </a:extLst>
              </a:tr>
              <a:tr h="669741">
                <a:tc vMerge="1">
                  <a:txBody>
                    <a:bodyPr/>
                    <a:lstStyle/>
                    <a:p>
                      <a:endParaRPr lang="en-US" dirty="0"/>
                    </a:p>
                  </a:txBody>
                  <a:tcPr/>
                </a:tc>
                <a:tc>
                  <a:txBody>
                    <a:bodyPr/>
                    <a:lstStyle/>
                    <a:p>
                      <a:r>
                        <a:rPr lang="en-US" sz="1200" dirty="0"/>
                        <a:t>Improved hydrogen peroxide (e.g., 0.5% enhanced action formulation hydrogen peroxide, 3% hydrogen peroxide)</a:t>
                      </a:r>
                    </a:p>
                    <a:p>
                      <a:endParaRPr lang="en-US" sz="1200" dirty="0"/>
                    </a:p>
                  </a:txBody>
                  <a:tcPr/>
                </a:tc>
                <a:extLst>
                  <a:ext uri="{0D108BD9-81ED-4DB2-BD59-A6C34878D82A}">
                    <a16:rowId xmlns:a16="http://schemas.microsoft.com/office/drawing/2014/main" val="2013967297"/>
                  </a:ext>
                </a:extLst>
              </a:tr>
            </a:tbl>
          </a:graphicData>
        </a:graphic>
      </p:graphicFrame>
      <p:pic>
        <p:nvPicPr>
          <p:cNvPr id="5" name="Graphic 4" descr="Mop and bucket">
            <a:extLst>
              <a:ext uri="{FF2B5EF4-FFF2-40B4-BE49-F238E27FC236}">
                <a16:creationId xmlns:a16="http://schemas.microsoft.com/office/drawing/2014/main" id="{448938B7-8827-414E-841A-784CF270B8B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
        <p:nvSpPr>
          <p:cNvPr id="4" name="TextBox 3">
            <a:extLst>
              <a:ext uri="{FF2B5EF4-FFF2-40B4-BE49-F238E27FC236}">
                <a16:creationId xmlns:a16="http://schemas.microsoft.com/office/drawing/2014/main" id="{75635A7D-0BAD-4D7D-8732-B0920B08C775}"/>
              </a:ext>
            </a:extLst>
          </p:cNvPr>
          <p:cNvSpPr txBox="1"/>
          <p:nvPr/>
        </p:nvSpPr>
        <p:spPr>
          <a:xfrm>
            <a:off x="3419999" y="4845069"/>
            <a:ext cx="5987332" cy="261610"/>
          </a:xfrm>
          <a:prstGeom prst="rect">
            <a:avLst/>
          </a:prstGeom>
          <a:noFill/>
        </p:spPr>
        <p:txBody>
          <a:bodyPr wrap="square" rtlCol="0">
            <a:spAutoFit/>
          </a:bodyPr>
          <a:lstStyle/>
          <a:p>
            <a:r>
              <a:rPr lang="en-US" sz="1100" b="1" dirty="0">
                <a:solidFill>
                  <a:srgbClr val="009CDE"/>
                </a:solidFill>
                <a:latin typeface="+mn-lt"/>
              </a:rPr>
              <a:t>* See accompanying handout for more information on disinfectants </a:t>
            </a:r>
          </a:p>
        </p:txBody>
      </p:sp>
    </p:spTree>
    <p:extLst>
      <p:ext uri="{BB962C8B-B14F-4D97-AF65-F5344CB8AC3E}">
        <p14:creationId xmlns:p14="http://schemas.microsoft.com/office/powerpoint/2010/main" val="2444918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9F0D0-202F-4773-9E53-B19E106E2719}"/>
              </a:ext>
            </a:extLst>
          </p:cNvPr>
          <p:cNvSpPr>
            <a:spLocks noGrp="1"/>
          </p:cNvSpPr>
          <p:nvPr>
            <p:ph type="title"/>
          </p:nvPr>
        </p:nvSpPr>
        <p:spPr>
          <a:xfrm>
            <a:off x="75537" y="-69969"/>
            <a:ext cx="8229600" cy="857250"/>
          </a:xfrm>
        </p:spPr>
        <p:txBody>
          <a:bodyPr/>
          <a:lstStyle/>
          <a:p>
            <a:r>
              <a:rPr lang="en-US" dirty="0"/>
              <a:t>Best Practices for Products</a:t>
            </a:r>
          </a:p>
        </p:txBody>
      </p:sp>
      <p:sp>
        <p:nvSpPr>
          <p:cNvPr id="3" name="Text Placeholder 2">
            <a:extLst>
              <a:ext uri="{FF2B5EF4-FFF2-40B4-BE49-F238E27FC236}">
                <a16:creationId xmlns:a16="http://schemas.microsoft.com/office/drawing/2014/main" id="{0F316C03-27B4-417F-9AD3-D555AF7F9C78}"/>
              </a:ext>
            </a:extLst>
          </p:cNvPr>
          <p:cNvSpPr>
            <a:spLocks noGrp="1"/>
          </p:cNvSpPr>
          <p:nvPr>
            <p:ph type="body" sz="quarter" idx="10"/>
          </p:nvPr>
        </p:nvSpPr>
        <p:spPr>
          <a:xfrm>
            <a:off x="202758" y="900906"/>
            <a:ext cx="5971465" cy="3663002"/>
          </a:xfrm>
        </p:spPr>
        <p:txBody>
          <a:bodyPr/>
          <a:lstStyle/>
          <a:p>
            <a:r>
              <a:rPr lang="en-US" dirty="0"/>
              <a:t>A </a:t>
            </a:r>
            <a:r>
              <a:rPr lang="en-US" b="1" dirty="0">
                <a:solidFill>
                  <a:srgbClr val="FF00FF"/>
                </a:solidFill>
              </a:rPr>
              <a:t>master list of facility-approved products</a:t>
            </a:r>
            <a:r>
              <a:rPr lang="en-US" dirty="0"/>
              <a:t> should be developed in the facility policy, as well as approved suppliers</a:t>
            </a:r>
          </a:p>
          <a:p>
            <a:r>
              <a:rPr lang="en-US" dirty="0"/>
              <a:t>The number of approved products should be </a:t>
            </a:r>
            <a:r>
              <a:rPr lang="en-US" b="1" dirty="0">
                <a:solidFill>
                  <a:srgbClr val="FF00FF"/>
                </a:solidFill>
              </a:rPr>
              <a:t>minimized</a:t>
            </a:r>
            <a:r>
              <a:rPr lang="en-US" dirty="0"/>
              <a:t> to:</a:t>
            </a:r>
          </a:p>
          <a:p>
            <a:pPr lvl="1"/>
            <a:r>
              <a:rPr lang="en-US" sz="1600" dirty="0"/>
              <a:t>Simplify the environmental cleaning process</a:t>
            </a:r>
          </a:p>
          <a:p>
            <a:pPr lvl="1"/>
            <a:r>
              <a:rPr lang="en-US" sz="1600" dirty="0"/>
              <a:t>Simplify training requirements for staff</a:t>
            </a:r>
          </a:p>
          <a:p>
            <a:pPr lvl="1"/>
            <a:r>
              <a:rPr lang="en-US" sz="1600" dirty="0"/>
              <a:t>Reduce potential for errors in preparation and use</a:t>
            </a:r>
          </a:p>
          <a:p>
            <a:r>
              <a:rPr lang="en-US" dirty="0"/>
              <a:t>Products should be </a:t>
            </a:r>
            <a:r>
              <a:rPr lang="en-US" b="1" dirty="0">
                <a:solidFill>
                  <a:srgbClr val="FF00FF"/>
                </a:solidFill>
              </a:rPr>
              <a:t>stored</a:t>
            </a:r>
            <a:r>
              <a:rPr lang="en-US" dirty="0"/>
              <a:t> to </a:t>
            </a:r>
            <a:r>
              <a:rPr lang="en-US" b="1" dirty="0">
                <a:solidFill>
                  <a:srgbClr val="FF00FF"/>
                </a:solidFill>
              </a:rPr>
              <a:t>prevent exposure</a:t>
            </a:r>
            <a:r>
              <a:rPr lang="en-US" dirty="0">
                <a:solidFill>
                  <a:srgbClr val="FF00FF"/>
                </a:solidFill>
              </a:rPr>
              <a:t> </a:t>
            </a:r>
            <a:r>
              <a:rPr lang="en-US" dirty="0"/>
              <a:t>and </a:t>
            </a:r>
            <a:r>
              <a:rPr lang="en-US" b="1" dirty="0">
                <a:solidFill>
                  <a:srgbClr val="FF00FF"/>
                </a:solidFill>
              </a:rPr>
              <a:t>degradation</a:t>
            </a:r>
          </a:p>
        </p:txBody>
      </p:sp>
      <p:sp>
        <p:nvSpPr>
          <p:cNvPr id="7" name="Rectangle 6">
            <a:extLst>
              <a:ext uri="{FF2B5EF4-FFF2-40B4-BE49-F238E27FC236}">
                <a16:creationId xmlns:a16="http://schemas.microsoft.com/office/drawing/2014/main" id="{931E0B1F-7AF7-4198-8E1D-7B51621BA62B}"/>
              </a:ext>
            </a:extLst>
          </p:cNvPr>
          <p:cNvSpPr/>
          <p:nvPr/>
        </p:nvSpPr>
        <p:spPr>
          <a:xfrm>
            <a:off x="5930688" y="3369547"/>
            <a:ext cx="3081131" cy="1600438"/>
          </a:xfrm>
          <a:prstGeom prst="rect">
            <a:avLst/>
          </a:prstGeom>
          <a:solidFill>
            <a:schemeClr val="bg2"/>
          </a:solidFill>
          <a:effectLst>
            <a:outerShdw blurRad="50800" dist="38100" dir="2700000" algn="tl" rotWithShape="0">
              <a:prstClr val="black">
                <a:alpha val="40000"/>
              </a:prstClr>
            </a:outerShdw>
          </a:effectLst>
        </p:spPr>
        <p:txBody>
          <a:bodyPr wrap="square">
            <a:spAutoFit/>
          </a:bodyPr>
          <a:lstStyle/>
          <a:p>
            <a:r>
              <a:rPr lang="en-US" dirty="0">
                <a:solidFill>
                  <a:srgbClr val="09164D"/>
                </a:solidFill>
                <a:latin typeface="+mn-lt"/>
              </a:rPr>
              <a:t>Other factors to consider</a:t>
            </a:r>
          </a:p>
          <a:p>
            <a:pPr marL="285750" indent="-285750">
              <a:buClr>
                <a:srgbClr val="FF00FF"/>
              </a:buClr>
              <a:buFont typeface="Arial" panose="020B0604020202020204" pitchFamily="34" charset="0"/>
              <a:buChar char="•"/>
            </a:pPr>
            <a:r>
              <a:rPr lang="en-US" sz="1600" dirty="0">
                <a:solidFill>
                  <a:srgbClr val="09164D"/>
                </a:solidFill>
                <a:latin typeface="+mn-lt"/>
              </a:rPr>
              <a:t>Contingency planning</a:t>
            </a:r>
          </a:p>
          <a:p>
            <a:pPr marL="285750" indent="-285750">
              <a:buClr>
                <a:srgbClr val="FF00FF"/>
              </a:buClr>
              <a:buFont typeface="Arial" panose="020B0604020202020204" pitchFamily="34" charset="0"/>
              <a:buChar char="•"/>
            </a:pPr>
            <a:r>
              <a:rPr lang="en-US" sz="1600" dirty="0">
                <a:solidFill>
                  <a:srgbClr val="09164D"/>
                </a:solidFill>
                <a:latin typeface="+mn-lt"/>
              </a:rPr>
              <a:t>Supply-chain</a:t>
            </a:r>
          </a:p>
          <a:p>
            <a:pPr marL="285750" indent="-285750">
              <a:buClr>
                <a:srgbClr val="FF00FF"/>
              </a:buClr>
              <a:buFont typeface="Arial" panose="020B0604020202020204" pitchFamily="34" charset="0"/>
              <a:buChar char="•"/>
            </a:pPr>
            <a:r>
              <a:rPr lang="en-US" sz="1600" dirty="0">
                <a:solidFill>
                  <a:srgbClr val="09164D"/>
                </a:solidFill>
                <a:latin typeface="+mn-lt"/>
              </a:rPr>
              <a:t>Ease of use &amp; preparation</a:t>
            </a:r>
          </a:p>
          <a:p>
            <a:pPr marL="285750" indent="-285750">
              <a:buClr>
                <a:srgbClr val="FF00FF"/>
              </a:buClr>
              <a:buFont typeface="Arial" panose="020B0604020202020204" pitchFamily="34" charset="0"/>
              <a:buChar char="•"/>
            </a:pPr>
            <a:r>
              <a:rPr lang="en-US" sz="1600" dirty="0">
                <a:solidFill>
                  <a:srgbClr val="09164D"/>
                </a:solidFill>
                <a:latin typeface="+mn-lt"/>
              </a:rPr>
              <a:t>Safety</a:t>
            </a:r>
          </a:p>
          <a:p>
            <a:pPr marL="285750" indent="-285750">
              <a:buClr>
                <a:srgbClr val="FF00FF"/>
              </a:buClr>
              <a:buFont typeface="Arial" panose="020B0604020202020204" pitchFamily="34" charset="0"/>
              <a:buChar char="•"/>
            </a:pPr>
            <a:r>
              <a:rPr lang="en-US" sz="1600" dirty="0">
                <a:solidFill>
                  <a:srgbClr val="09164D"/>
                </a:solidFill>
                <a:latin typeface="+mn-lt"/>
              </a:rPr>
              <a:t>Environmental disposal</a:t>
            </a:r>
          </a:p>
        </p:txBody>
      </p:sp>
      <p:pic>
        <p:nvPicPr>
          <p:cNvPr id="11" name="Picture 10" descr="A picture containing wall, indoor, bathroom&#10;&#10;Description generated with very high confidence">
            <a:extLst>
              <a:ext uri="{FF2B5EF4-FFF2-40B4-BE49-F238E27FC236}">
                <a16:creationId xmlns:a16="http://schemas.microsoft.com/office/drawing/2014/main" id="{3757975A-30BE-45C0-BBF4-652DE657FE27}"/>
              </a:ext>
            </a:extLst>
          </p:cNvPr>
          <p:cNvPicPr>
            <a:picLocks noChangeAspect="1"/>
          </p:cNvPicPr>
          <p:nvPr/>
        </p:nvPicPr>
        <p:blipFill rotWithShape="1">
          <a:blip r:embed="rId2" cstate="email">
            <a:alphaModFix/>
            <a:extLst>
              <a:ext uri="{28A0092B-C50C-407E-A947-70E740481C1C}">
                <a14:useLocalDpi xmlns:a14="http://schemas.microsoft.com/office/drawing/2010/main"/>
              </a:ext>
            </a:extLst>
          </a:blip>
          <a:srcRect/>
          <a:stretch/>
        </p:blipFill>
        <p:spPr>
          <a:xfrm rot="5400000">
            <a:off x="6911686" y="1069670"/>
            <a:ext cx="2026445" cy="2173820"/>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0E27CBF9-91F5-4D04-B33C-995E0FF8646E}"/>
              </a:ext>
            </a:extLst>
          </p:cNvPr>
          <p:cNvPicPr/>
          <p:nvPr/>
        </p:nvPicPr>
        <p:blipFill rotWithShape="1">
          <a:blip r:embed="rId3" cstate="email">
            <a:extLst>
              <a:ext uri="{28A0092B-C50C-407E-A947-70E740481C1C}">
                <a14:useLocalDpi xmlns:a14="http://schemas.microsoft.com/office/drawing/2010/main"/>
              </a:ext>
            </a:extLst>
          </a:blip>
          <a:srcRect r="-1920"/>
          <a:stretch/>
        </p:blipFill>
        <p:spPr bwMode="auto">
          <a:xfrm>
            <a:off x="6760331" y="342269"/>
            <a:ext cx="1164577" cy="1600438"/>
          </a:xfrm>
          <a:prstGeom prst="rect">
            <a:avLst/>
          </a:prstGeom>
          <a:ln w="9525" cap="flat" cmpd="sng" algn="ctr">
            <a:noFill/>
            <a:prstDash val="solid"/>
            <a:round/>
            <a:headEnd type="none" w="med" len="med"/>
            <a:tailEnd type="none" w="med" len="med"/>
          </a:ln>
          <a:extLst>
            <a:ext uri="{53640926-AAD7-44D8-BBD7-CCE9431645EC}">
              <a14:shadowObscured xmlns:a14="http://schemas.microsoft.com/office/drawing/2010/main"/>
            </a:ext>
          </a:extLst>
        </p:spPr>
      </p:pic>
      <p:pic>
        <p:nvPicPr>
          <p:cNvPr id="12" name="Graphic 11" descr="Mop and bucket">
            <a:extLst>
              <a:ext uri="{FF2B5EF4-FFF2-40B4-BE49-F238E27FC236}">
                <a16:creationId xmlns:a16="http://schemas.microsoft.com/office/drawing/2014/main" id="{063F8B92-37F5-49E6-88F4-D0EDF6E32797}"/>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2120847900"/>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A451B-4054-4B53-8604-EA4337EF7469}"/>
              </a:ext>
            </a:extLst>
          </p:cNvPr>
          <p:cNvSpPr>
            <a:spLocks noGrp="1"/>
          </p:cNvSpPr>
          <p:nvPr>
            <p:ph type="title"/>
          </p:nvPr>
        </p:nvSpPr>
        <p:spPr/>
        <p:txBody>
          <a:bodyPr/>
          <a:lstStyle/>
          <a:p>
            <a:r>
              <a:rPr lang="en-US" dirty="0"/>
              <a:t>Questions for discussion (optional)</a:t>
            </a:r>
          </a:p>
        </p:txBody>
      </p:sp>
      <p:sp>
        <p:nvSpPr>
          <p:cNvPr id="4" name="TextBox 3">
            <a:extLst>
              <a:ext uri="{FF2B5EF4-FFF2-40B4-BE49-F238E27FC236}">
                <a16:creationId xmlns:a16="http://schemas.microsoft.com/office/drawing/2014/main" id="{9582E227-B251-4E47-B404-47B2F28D1CB9}"/>
              </a:ext>
            </a:extLst>
          </p:cNvPr>
          <p:cNvSpPr txBox="1"/>
          <p:nvPr/>
        </p:nvSpPr>
        <p:spPr>
          <a:xfrm>
            <a:off x="734026" y="1319172"/>
            <a:ext cx="2578443" cy="830997"/>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r>
              <a:rPr lang="en-US" sz="1600" i="1" dirty="0">
                <a:solidFill>
                  <a:srgbClr val="FF00FF"/>
                </a:solidFill>
                <a:latin typeface="+mn-lt"/>
              </a:rPr>
              <a:t>Does your facility have an approved list of products and suppliers? </a:t>
            </a:r>
          </a:p>
        </p:txBody>
      </p:sp>
      <p:sp>
        <p:nvSpPr>
          <p:cNvPr id="5" name="TextBox 4">
            <a:extLst>
              <a:ext uri="{FF2B5EF4-FFF2-40B4-BE49-F238E27FC236}">
                <a16:creationId xmlns:a16="http://schemas.microsoft.com/office/drawing/2014/main" id="{02769CEC-2166-4083-BAF2-254871FA9FF2}"/>
              </a:ext>
            </a:extLst>
          </p:cNvPr>
          <p:cNvSpPr txBox="1"/>
          <p:nvPr/>
        </p:nvSpPr>
        <p:spPr>
          <a:xfrm>
            <a:off x="3840765" y="1319172"/>
            <a:ext cx="2578443" cy="1323439"/>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r>
              <a:rPr lang="en-US" sz="1600" i="1" dirty="0">
                <a:solidFill>
                  <a:srgbClr val="FF00FF"/>
                </a:solidFill>
                <a:latin typeface="+mn-lt"/>
              </a:rPr>
              <a:t>What are the sources of information to determine appropriate products? Is there government regulation?</a:t>
            </a:r>
          </a:p>
        </p:txBody>
      </p:sp>
      <p:sp>
        <p:nvSpPr>
          <p:cNvPr id="6" name="TextBox 5">
            <a:extLst>
              <a:ext uri="{FF2B5EF4-FFF2-40B4-BE49-F238E27FC236}">
                <a16:creationId xmlns:a16="http://schemas.microsoft.com/office/drawing/2014/main" id="{5379C50F-726E-4DA4-8E8C-0B050EA82D9A}"/>
              </a:ext>
            </a:extLst>
          </p:cNvPr>
          <p:cNvSpPr txBox="1"/>
          <p:nvPr/>
        </p:nvSpPr>
        <p:spPr>
          <a:xfrm>
            <a:off x="1083883" y="2699413"/>
            <a:ext cx="2578443" cy="1077218"/>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r>
              <a:rPr lang="en-US" sz="1600" i="1" dirty="0">
                <a:solidFill>
                  <a:srgbClr val="FF00FF"/>
                </a:solidFill>
                <a:latin typeface="+mn-lt"/>
              </a:rPr>
              <a:t>How often are products reviewed? Is the purpose of each product documented and distinct? </a:t>
            </a:r>
          </a:p>
        </p:txBody>
      </p:sp>
      <p:sp>
        <p:nvSpPr>
          <p:cNvPr id="8" name="TextBox 7">
            <a:extLst>
              <a:ext uri="{FF2B5EF4-FFF2-40B4-BE49-F238E27FC236}">
                <a16:creationId xmlns:a16="http://schemas.microsoft.com/office/drawing/2014/main" id="{C4EF4206-0E7D-4043-997E-297B33327188}"/>
              </a:ext>
            </a:extLst>
          </p:cNvPr>
          <p:cNvSpPr txBox="1"/>
          <p:nvPr/>
        </p:nvSpPr>
        <p:spPr>
          <a:xfrm>
            <a:off x="4750760" y="3122158"/>
            <a:ext cx="3494743" cy="1323439"/>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r>
              <a:rPr lang="en-US" sz="1600" i="1" dirty="0">
                <a:solidFill>
                  <a:srgbClr val="FF00FF"/>
                </a:solidFill>
                <a:latin typeface="+mn-lt"/>
              </a:rPr>
              <a:t>In the facilities you work with, are dedicated environmental cleaning service areas available? </a:t>
            </a:r>
          </a:p>
          <a:p>
            <a:r>
              <a:rPr lang="en-US" sz="1600" i="1" dirty="0">
                <a:solidFill>
                  <a:srgbClr val="FF00FF"/>
                </a:solidFill>
                <a:latin typeface="+mn-lt"/>
              </a:rPr>
              <a:t>If so where are these areas and how are they dedicated for this sole use?</a:t>
            </a:r>
          </a:p>
        </p:txBody>
      </p:sp>
    </p:spTree>
    <p:extLst>
      <p:ext uri="{BB962C8B-B14F-4D97-AF65-F5344CB8AC3E}">
        <p14:creationId xmlns:p14="http://schemas.microsoft.com/office/powerpoint/2010/main" val="181692830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6F65E-31E0-4751-86D3-290B37561876}"/>
              </a:ext>
            </a:extLst>
          </p:cNvPr>
          <p:cNvSpPr>
            <a:spLocks noGrp="1"/>
          </p:cNvSpPr>
          <p:nvPr>
            <p:ph type="title"/>
          </p:nvPr>
        </p:nvSpPr>
        <p:spPr>
          <a:xfrm>
            <a:off x="457200" y="205979"/>
            <a:ext cx="8229600" cy="857250"/>
          </a:xfrm>
        </p:spPr>
        <p:txBody>
          <a:bodyPr/>
          <a:lstStyle/>
          <a:p>
            <a:r>
              <a:rPr lang="en-US" dirty="0">
                <a:solidFill>
                  <a:schemeClr val="tx2"/>
                </a:solidFill>
              </a:rPr>
              <a:t>Preparing solutions (optional)</a:t>
            </a:r>
          </a:p>
        </p:txBody>
      </p:sp>
      <p:sp>
        <p:nvSpPr>
          <p:cNvPr id="3" name="Text Placeholder 2">
            <a:extLst>
              <a:ext uri="{FF2B5EF4-FFF2-40B4-BE49-F238E27FC236}">
                <a16:creationId xmlns:a16="http://schemas.microsoft.com/office/drawing/2014/main" id="{BB91F4A8-6CE8-4B87-9843-2B2445D1EAE5}"/>
              </a:ext>
            </a:extLst>
          </p:cNvPr>
          <p:cNvSpPr>
            <a:spLocks noGrp="1"/>
          </p:cNvSpPr>
          <p:nvPr>
            <p:ph type="body" sz="quarter" idx="10"/>
          </p:nvPr>
        </p:nvSpPr>
        <p:spPr>
          <a:xfrm>
            <a:off x="457200" y="1158875"/>
            <a:ext cx="8229600" cy="3341688"/>
          </a:xfrm>
        </p:spPr>
        <p:txBody>
          <a:bodyPr/>
          <a:lstStyle/>
          <a:p>
            <a:r>
              <a:rPr lang="en-US" dirty="0"/>
              <a:t>Prepare solutions in </a:t>
            </a:r>
            <a:r>
              <a:rPr lang="en-US" b="1" dirty="0">
                <a:solidFill>
                  <a:srgbClr val="FF00FF"/>
                </a:solidFill>
              </a:rPr>
              <a:t>dedicated environmental cleaning services area</a:t>
            </a:r>
          </a:p>
          <a:p>
            <a:r>
              <a:rPr lang="en-US" dirty="0"/>
              <a:t>Provide training and simple instructions for preparing solutions</a:t>
            </a:r>
          </a:p>
          <a:p>
            <a:pPr lvl="1"/>
            <a:r>
              <a:rPr lang="en-US" sz="1600" dirty="0"/>
              <a:t>Pictorial job aids (e.g., posters) helpful if possible</a:t>
            </a:r>
          </a:p>
          <a:p>
            <a:r>
              <a:rPr lang="en-US" dirty="0"/>
              <a:t>Provide any required PPE needed for preparing solutions according to the product SDS</a:t>
            </a:r>
          </a:p>
          <a:p>
            <a:r>
              <a:rPr lang="en-US" dirty="0"/>
              <a:t>If feasible, use an automatic dispensing system to prepare solutions (calibrated regularly)</a:t>
            </a:r>
          </a:p>
          <a:p>
            <a:pPr lvl="1"/>
            <a:r>
              <a:rPr lang="en-US" sz="1600" dirty="0"/>
              <a:t>If preparing manually, use standardized containers for measuring</a:t>
            </a:r>
          </a:p>
          <a:p>
            <a:r>
              <a:rPr lang="en-US" dirty="0"/>
              <a:t>If feasible, use test strips to confirm correct concentrations</a:t>
            </a:r>
          </a:p>
        </p:txBody>
      </p:sp>
      <p:pic>
        <p:nvPicPr>
          <p:cNvPr id="5" name="Picture 4">
            <a:extLst>
              <a:ext uri="{FF2B5EF4-FFF2-40B4-BE49-F238E27FC236}">
                <a16:creationId xmlns:a16="http://schemas.microsoft.com/office/drawing/2014/main" id="{015246FF-8122-41F3-AC4D-01289FBC71C4}"/>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7356775" y="3647047"/>
            <a:ext cx="1239386" cy="1354694"/>
          </a:xfrm>
          <a:prstGeom prst="rect">
            <a:avLst/>
          </a:prstGeom>
          <a:noFill/>
          <a:ln>
            <a:noFill/>
          </a:ln>
        </p:spPr>
      </p:pic>
      <p:pic>
        <p:nvPicPr>
          <p:cNvPr id="8" name="Graphic 7" descr="Mop and bucket">
            <a:extLst>
              <a:ext uri="{FF2B5EF4-FFF2-40B4-BE49-F238E27FC236}">
                <a16:creationId xmlns:a16="http://schemas.microsoft.com/office/drawing/2014/main" id="{15C4FF29-094B-46B6-9531-6BBE1B647F58}"/>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3343043741"/>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6D8C6-364D-416B-AC6E-AF9EA2BD04B2}"/>
              </a:ext>
            </a:extLst>
          </p:cNvPr>
          <p:cNvSpPr>
            <a:spLocks noGrp="1"/>
          </p:cNvSpPr>
          <p:nvPr>
            <p:ph type="title"/>
          </p:nvPr>
        </p:nvSpPr>
        <p:spPr/>
        <p:txBody>
          <a:bodyPr/>
          <a:lstStyle/>
          <a:p>
            <a:r>
              <a:rPr lang="en-US" dirty="0"/>
              <a:t>Supplies and Equipment</a:t>
            </a:r>
          </a:p>
        </p:txBody>
      </p:sp>
      <p:sp>
        <p:nvSpPr>
          <p:cNvPr id="3" name="Text Placeholder 2">
            <a:extLst>
              <a:ext uri="{FF2B5EF4-FFF2-40B4-BE49-F238E27FC236}">
                <a16:creationId xmlns:a16="http://schemas.microsoft.com/office/drawing/2014/main" id="{AF1526F8-48B0-41CB-ABBC-FCE726AC7064}"/>
              </a:ext>
            </a:extLst>
          </p:cNvPr>
          <p:cNvSpPr>
            <a:spLocks noGrp="1"/>
          </p:cNvSpPr>
          <p:nvPr>
            <p:ph type="body" sz="quarter" idx="10"/>
          </p:nvPr>
        </p:nvSpPr>
        <p:spPr>
          <a:xfrm>
            <a:off x="457200" y="1158875"/>
            <a:ext cx="5733207" cy="3341688"/>
          </a:xfrm>
        </p:spPr>
        <p:txBody>
          <a:bodyPr/>
          <a:lstStyle/>
          <a:p>
            <a:r>
              <a:rPr lang="en-US" sz="1800" dirty="0"/>
              <a:t>Surface cleaning: cloths can be cotton or microfiber </a:t>
            </a:r>
          </a:p>
          <a:p>
            <a:pPr lvl="1"/>
            <a:r>
              <a:rPr lang="en-US" sz="1400" dirty="0"/>
              <a:t>Different colored cloths should be stocked to allow color-coding; some examples of ways to do this: </a:t>
            </a:r>
          </a:p>
          <a:p>
            <a:pPr lvl="2"/>
            <a:r>
              <a:rPr lang="en-US" sz="1100" dirty="0"/>
              <a:t>one color for cleaning and one color for disinfection steps</a:t>
            </a:r>
          </a:p>
          <a:p>
            <a:pPr lvl="2"/>
            <a:r>
              <a:rPr lang="en-US" sz="1100" dirty="0"/>
              <a:t>one color for toilets, one color for general patient areas, one color for isolation areas</a:t>
            </a:r>
          </a:p>
          <a:p>
            <a:r>
              <a:rPr lang="en-US" sz="1800" dirty="0"/>
              <a:t>Floor cleaning: mop heads or floors cloths can be used (cotton or microfiber)</a:t>
            </a:r>
          </a:p>
          <a:p>
            <a:pPr lvl="1"/>
            <a:r>
              <a:rPr lang="en-US" sz="1400" dirty="0"/>
              <a:t>Two or three-buckets needed, depending on need for floor disinfection (one bucket with rinse water always needed)</a:t>
            </a:r>
          </a:p>
          <a:p>
            <a:pPr lvl="1"/>
            <a:r>
              <a:rPr lang="en-US" sz="1400" dirty="0"/>
              <a:t>Always use wet floor sign! </a:t>
            </a:r>
          </a:p>
        </p:txBody>
      </p:sp>
      <p:sp>
        <p:nvSpPr>
          <p:cNvPr id="7" name="Rectangle 6">
            <a:extLst>
              <a:ext uri="{FF2B5EF4-FFF2-40B4-BE49-F238E27FC236}">
                <a16:creationId xmlns:a16="http://schemas.microsoft.com/office/drawing/2014/main" id="{93583EEA-4C58-437D-9D90-4F24252B784E}"/>
              </a:ext>
            </a:extLst>
          </p:cNvPr>
          <p:cNvSpPr/>
          <p:nvPr/>
        </p:nvSpPr>
        <p:spPr>
          <a:xfrm>
            <a:off x="7137175" y="2006825"/>
            <a:ext cx="1343278" cy="5649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24FB9153-D962-4C5B-94F0-510D09322425}"/>
              </a:ext>
            </a:extLst>
          </p:cNvPr>
          <p:cNvPicPr/>
          <p:nvPr/>
        </p:nvPicPr>
        <p:blipFill>
          <a:blip r:embed="rId3">
            <a:extLst>
              <a:ext uri="{28A0092B-C50C-407E-A947-70E740481C1C}">
                <a14:useLocalDpi xmlns:a14="http://schemas.microsoft.com/office/drawing/2010/main"/>
              </a:ext>
            </a:extLst>
          </a:blip>
          <a:srcRect/>
          <a:stretch>
            <a:fillRect/>
          </a:stretch>
        </p:blipFill>
        <p:spPr bwMode="auto">
          <a:xfrm>
            <a:off x="7347277" y="1097852"/>
            <a:ext cx="1575923" cy="1508521"/>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A22E760E-08A6-44B8-8513-AB25B8FEC3B2}"/>
              </a:ext>
            </a:extLst>
          </p:cNvPr>
          <p:cNvPicPr/>
          <p:nvPr/>
        </p:nvPicPr>
        <p:blipFill>
          <a:blip r:embed="rId4" cstate="email">
            <a:extLst>
              <a:ext uri="{28A0092B-C50C-407E-A947-70E740481C1C}">
                <a14:useLocalDpi xmlns:a14="http://schemas.microsoft.com/office/drawing/2010/main"/>
              </a:ext>
            </a:extLst>
          </a:blip>
          <a:srcRect/>
          <a:stretch>
            <a:fillRect/>
          </a:stretch>
        </p:blipFill>
        <p:spPr bwMode="auto">
          <a:xfrm>
            <a:off x="8135239" y="3312992"/>
            <a:ext cx="870578" cy="1624529"/>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B56B5D7E-EFA1-41C0-AD81-212C48C0D788}"/>
              </a:ext>
            </a:extLst>
          </p:cNvPr>
          <p:cNvPicPr/>
          <p:nvPr/>
        </p:nvPicPr>
        <p:blipFill>
          <a:blip r:embed="rId5" cstate="email">
            <a:extLst>
              <a:ext uri="{28A0092B-C50C-407E-A947-70E740481C1C}">
                <a14:useLocalDpi xmlns:a14="http://schemas.microsoft.com/office/drawing/2010/main"/>
              </a:ext>
            </a:extLst>
          </a:blip>
          <a:stretch>
            <a:fillRect/>
          </a:stretch>
        </p:blipFill>
        <p:spPr>
          <a:xfrm>
            <a:off x="7137175" y="2755202"/>
            <a:ext cx="870578" cy="731979"/>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D5F9B9CE-4D52-4E93-B404-6B6E5D1C55B8}"/>
              </a:ext>
            </a:extLst>
          </p:cNvPr>
          <p:cNvPicPr/>
          <p:nvPr/>
        </p:nvPicPr>
        <p:blipFill>
          <a:blip r:embed="rId6" cstate="email">
            <a:extLst>
              <a:ext uri="{28A0092B-C50C-407E-A947-70E740481C1C}">
                <a14:useLocalDpi xmlns:a14="http://schemas.microsoft.com/office/drawing/2010/main"/>
              </a:ext>
            </a:extLst>
          </a:blip>
          <a:srcRect/>
          <a:stretch>
            <a:fillRect/>
          </a:stretch>
        </p:blipFill>
        <p:spPr bwMode="auto">
          <a:xfrm>
            <a:off x="6768367" y="3651646"/>
            <a:ext cx="1239386" cy="1354694"/>
          </a:xfrm>
          <a:prstGeom prst="rect">
            <a:avLst/>
          </a:prstGeom>
          <a:ln>
            <a:noFill/>
          </a:ln>
          <a:effectLst>
            <a:outerShdw blurRad="292100" dist="139700" dir="2700000" algn="tl" rotWithShape="0">
              <a:srgbClr val="333333">
                <a:alpha val="65000"/>
              </a:srgbClr>
            </a:outerShdw>
          </a:effectLst>
        </p:spPr>
      </p:pic>
      <p:pic>
        <p:nvPicPr>
          <p:cNvPr id="12" name="Graphic 11" descr="Mop and bucket">
            <a:extLst>
              <a:ext uri="{FF2B5EF4-FFF2-40B4-BE49-F238E27FC236}">
                <a16:creationId xmlns:a16="http://schemas.microsoft.com/office/drawing/2014/main" id="{7ABDB211-FAD8-4E8D-BFC6-4BBAA5B88377}"/>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3555784672"/>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01F95-AC75-4546-9E08-7344E6E036C6}"/>
              </a:ext>
            </a:extLst>
          </p:cNvPr>
          <p:cNvSpPr>
            <a:spLocks noGrp="1"/>
          </p:cNvSpPr>
          <p:nvPr>
            <p:ph type="title"/>
          </p:nvPr>
        </p:nvSpPr>
        <p:spPr/>
        <p:txBody>
          <a:bodyPr/>
          <a:lstStyle/>
          <a:p>
            <a:r>
              <a:rPr lang="en-US" dirty="0"/>
              <a:t>Supplies and Equipment</a:t>
            </a:r>
          </a:p>
        </p:txBody>
      </p:sp>
      <p:sp>
        <p:nvSpPr>
          <p:cNvPr id="3" name="Text Placeholder 2">
            <a:extLst>
              <a:ext uri="{FF2B5EF4-FFF2-40B4-BE49-F238E27FC236}">
                <a16:creationId xmlns:a16="http://schemas.microsoft.com/office/drawing/2014/main" id="{A173621C-FA46-426C-948C-14A2F031F9E6}"/>
              </a:ext>
            </a:extLst>
          </p:cNvPr>
          <p:cNvSpPr>
            <a:spLocks noGrp="1"/>
          </p:cNvSpPr>
          <p:nvPr>
            <p:ph type="body" sz="quarter" idx="10"/>
          </p:nvPr>
        </p:nvSpPr>
        <p:spPr>
          <a:xfrm>
            <a:off x="457199" y="1158875"/>
            <a:ext cx="6202545" cy="3341688"/>
          </a:xfrm>
        </p:spPr>
        <p:txBody>
          <a:bodyPr/>
          <a:lstStyle/>
          <a:p>
            <a:r>
              <a:rPr lang="en-US" sz="1800" dirty="0"/>
              <a:t>Cleaning carts should be stocked with sufficient quantities so that cleaning tasks can be completed without having to return to the storage area</a:t>
            </a:r>
          </a:p>
          <a:p>
            <a:r>
              <a:rPr lang="en-US" sz="1800" dirty="0"/>
              <a:t>Separate clean and soiled items (e.g., cleaning cloths)</a:t>
            </a:r>
          </a:p>
          <a:p>
            <a:r>
              <a:rPr lang="en-US" sz="1800" dirty="0"/>
              <a:t>Never put personal items, food or beverages on the cart</a:t>
            </a:r>
          </a:p>
          <a:p>
            <a:r>
              <a:rPr lang="en-US" sz="1800" dirty="0"/>
              <a:t>Clean and disinfect cart at the end of the day</a:t>
            </a:r>
          </a:p>
          <a:p>
            <a:r>
              <a:rPr lang="en-US" sz="1800" dirty="0"/>
              <a:t>Never leave unattended, store in the dedicated area</a:t>
            </a:r>
          </a:p>
        </p:txBody>
      </p:sp>
      <p:pic>
        <p:nvPicPr>
          <p:cNvPr id="4" name="Picture 3">
            <a:extLst>
              <a:ext uri="{FF2B5EF4-FFF2-40B4-BE49-F238E27FC236}">
                <a16:creationId xmlns:a16="http://schemas.microsoft.com/office/drawing/2014/main" id="{01B0C5CD-A194-4957-AAE4-6D557ADECEEB}"/>
              </a:ext>
            </a:extLst>
          </p:cNvPr>
          <p:cNvPicPr/>
          <p:nvPr/>
        </p:nvPicPr>
        <p:blipFill>
          <a:blip r:embed="rId2">
            <a:extLst>
              <a:ext uri="{28A0092B-C50C-407E-A947-70E740481C1C}">
                <a14:useLocalDpi xmlns:a14="http://schemas.microsoft.com/office/drawing/2010/main"/>
              </a:ext>
            </a:extLst>
          </a:blip>
          <a:srcRect/>
          <a:stretch>
            <a:fillRect/>
          </a:stretch>
        </p:blipFill>
        <p:spPr bwMode="auto">
          <a:xfrm>
            <a:off x="6659744" y="1838325"/>
            <a:ext cx="2146300" cy="2146300"/>
          </a:xfrm>
          <a:prstGeom prst="rect">
            <a:avLst/>
          </a:prstGeom>
          <a:ln>
            <a:noFill/>
          </a:ln>
          <a:effectLst>
            <a:outerShdw blurRad="292100" dist="139700" dir="2700000" algn="tl" rotWithShape="0">
              <a:srgbClr val="333333">
                <a:alpha val="65000"/>
              </a:srgbClr>
            </a:outerShdw>
          </a:effectLst>
        </p:spPr>
      </p:pic>
      <p:pic>
        <p:nvPicPr>
          <p:cNvPr id="6" name="Graphic 5" descr="Mop and bucket">
            <a:extLst>
              <a:ext uri="{FF2B5EF4-FFF2-40B4-BE49-F238E27FC236}">
                <a16:creationId xmlns:a16="http://schemas.microsoft.com/office/drawing/2014/main" id="{B5A96963-2BFB-4C10-A1E6-9B2AF268F36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229600" y="0"/>
            <a:ext cx="914400" cy="914400"/>
          </a:xfrm>
          <a:prstGeom prst="rect">
            <a:avLst/>
          </a:prstGeom>
        </p:spPr>
      </p:pic>
    </p:spTree>
    <p:extLst>
      <p:ext uri="{BB962C8B-B14F-4D97-AF65-F5344CB8AC3E}">
        <p14:creationId xmlns:p14="http://schemas.microsoft.com/office/powerpoint/2010/main" val="1333928429"/>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0713C-35BF-479F-A8BC-07FFD7ACE7FC}"/>
              </a:ext>
            </a:extLst>
          </p:cNvPr>
          <p:cNvSpPr>
            <a:spLocks noGrp="1"/>
          </p:cNvSpPr>
          <p:nvPr>
            <p:ph type="title"/>
          </p:nvPr>
        </p:nvSpPr>
        <p:spPr>
          <a:xfrm>
            <a:off x="110405" y="78988"/>
            <a:ext cx="8923189" cy="857250"/>
          </a:xfrm>
        </p:spPr>
        <p:txBody>
          <a:bodyPr/>
          <a:lstStyle/>
          <a:p>
            <a:r>
              <a:rPr lang="en-US" sz="2400" dirty="0"/>
              <a:t>Personal Protective Equipment (PPE) for Cleaning</a:t>
            </a:r>
            <a:br>
              <a:rPr lang="en-US" sz="2400" dirty="0"/>
            </a:br>
            <a:r>
              <a:rPr lang="en-US" sz="1600" i="1" dirty="0">
                <a:solidFill>
                  <a:srgbClr val="FF00FF"/>
                </a:solidFill>
              </a:rPr>
              <a:t>Which of the items pictures are needed for each of these cleaning tasks?</a:t>
            </a:r>
          </a:p>
        </p:txBody>
      </p:sp>
      <p:pic>
        <p:nvPicPr>
          <p:cNvPr id="5" name="Picture 4">
            <a:extLst>
              <a:ext uri="{FF2B5EF4-FFF2-40B4-BE49-F238E27FC236}">
                <a16:creationId xmlns:a16="http://schemas.microsoft.com/office/drawing/2014/main" id="{0EE72133-AD53-4946-8FCD-5B35E5E3882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13476" y="1655602"/>
            <a:ext cx="3918986" cy="3409240"/>
          </a:xfrm>
          <a:prstGeom prst="rect">
            <a:avLst/>
          </a:prstGeom>
        </p:spPr>
      </p:pic>
      <p:graphicFrame>
        <p:nvGraphicFramePr>
          <p:cNvPr id="6" name="Table 6">
            <a:extLst>
              <a:ext uri="{FF2B5EF4-FFF2-40B4-BE49-F238E27FC236}">
                <a16:creationId xmlns:a16="http://schemas.microsoft.com/office/drawing/2014/main" id="{B65F3806-B9CE-45A2-A539-CA2DA4A9AECF}"/>
              </a:ext>
            </a:extLst>
          </p:cNvPr>
          <p:cNvGraphicFramePr>
            <a:graphicFrameLocks noGrp="1"/>
          </p:cNvGraphicFramePr>
          <p:nvPr>
            <p:extLst>
              <p:ext uri="{D42A27DB-BD31-4B8C-83A1-F6EECF244321}">
                <p14:modId xmlns:p14="http://schemas.microsoft.com/office/powerpoint/2010/main" val="4038006196"/>
              </p:ext>
            </p:extLst>
          </p:nvPr>
        </p:nvGraphicFramePr>
        <p:xfrm>
          <a:off x="209272" y="1063229"/>
          <a:ext cx="5004204" cy="3858212"/>
        </p:xfrm>
        <a:graphic>
          <a:graphicData uri="http://schemas.openxmlformats.org/drawingml/2006/table">
            <a:tbl>
              <a:tblPr firstRow="1" bandRow="1">
                <a:tableStyleId>{5C22544A-7EE6-4342-B048-85BDC9FD1C3A}</a:tableStyleId>
              </a:tblPr>
              <a:tblGrid>
                <a:gridCol w="2502102">
                  <a:extLst>
                    <a:ext uri="{9D8B030D-6E8A-4147-A177-3AD203B41FA5}">
                      <a16:colId xmlns:a16="http://schemas.microsoft.com/office/drawing/2014/main" val="234934209"/>
                    </a:ext>
                  </a:extLst>
                </a:gridCol>
                <a:gridCol w="2502102">
                  <a:extLst>
                    <a:ext uri="{9D8B030D-6E8A-4147-A177-3AD203B41FA5}">
                      <a16:colId xmlns:a16="http://schemas.microsoft.com/office/drawing/2014/main" val="771697397"/>
                    </a:ext>
                  </a:extLst>
                </a:gridCol>
              </a:tblGrid>
              <a:tr h="352417">
                <a:tc>
                  <a:txBody>
                    <a:bodyPr/>
                    <a:lstStyle/>
                    <a:p>
                      <a:r>
                        <a:rPr lang="en-US" sz="900" dirty="0"/>
                        <a:t>Type of cleaning task</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lt1"/>
                          </a:solidFill>
                          <a:latin typeface="+mn-lt"/>
                          <a:ea typeface="+mn-ea"/>
                          <a:cs typeface="+mn-cs"/>
                        </a:rPr>
                        <a:t>Required personal protective equipment for cleaning staff</a:t>
                      </a:r>
                    </a:p>
                  </a:txBody>
                  <a:tcPr/>
                </a:tc>
                <a:extLst>
                  <a:ext uri="{0D108BD9-81ED-4DB2-BD59-A6C34878D82A}">
                    <a16:rowId xmlns:a16="http://schemas.microsoft.com/office/drawing/2014/main" val="2804773732"/>
                  </a:ext>
                </a:extLst>
              </a:tr>
              <a:tr h="352417">
                <a:tc>
                  <a:txBody>
                    <a:bodyPr/>
                    <a:lstStyle/>
                    <a:p>
                      <a:r>
                        <a:rPr lang="en-US" sz="900" dirty="0"/>
                        <a:t>Routine cleaning (standard precautions)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None (unless spills or contamination risk—see below)	</a:t>
                      </a:r>
                    </a:p>
                  </a:txBody>
                  <a:tcPr/>
                </a:tc>
                <a:extLst>
                  <a:ext uri="{0D108BD9-81ED-4DB2-BD59-A6C34878D82A}">
                    <a16:rowId xmlns:a16="http://schemas.microsoft.com/office/drawing/2014/main" val="433451405"/>
                  </a:ext>
                </a:extLst>
              </a:tr>
              <a:tr h="337772">
                <a:tc>
                  <a:txBody>
                    <a:bodyPr/>
                    <a:lstStyle/>
                    <a:p>
                      <a:r>
                        <a:rPr lang="en-US" sz="900" dirty="0"/>
                        <a:t>Terminal cleaning (standard precautions)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Reusable rubber gloves</a:t>
                      </a:r>
                    </a:p>
                  </a:txBody>
                  <a:tcPr/>
                </a:tc>
                <a:extLst>
                  <a:ext uri="{0D108BD9-81ED-4DB2-BD59-A6C34878D82A}">
                    <a16:rowId xmlns:a16="http://schemas.microsoft.com/office/drawing/2014/main" val="2624569390"/>
                  </a:ext>
                </a:extLst>
              </a:tr>
              <a:tr h="6167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Blood and body fluid spills and high contamination risk areas (e.g., cleaning bed of an incontinent patient, labor and delivery wards)	</a:t>
                      </a:r>
                    </a:p>
                  </a:txBody>
                  <a:tcPr/>
                </a:tc>
                <a:tc>
                  <a:txBody>
                    <a:bodyPr/>
                    <a:lstStyle/>
                    <a:p>
                      <a:r>
                        <a:rPr lang="en-US" sz="900" b="0" i="0" u="none" strike="noStrike" kern="1200" baseline="0" dirty="0">
                          <a:solidFill>
                            <a:schemeClr val="dk1"/>
                          </a:solidFill>
                          <a:latin typeface="+mn-lt"/>
                          <a:ea typeface="+mn-ea"/>
                          <a:cs typeface="+mn-cs"/>
                        </a:rPr>
                        <a:t>Gown and/or plastic apron</a:t>
                      </a:r>
                    </a:p>
                    <a:p>
                      <a:r>
                        <a:rPr lang="en-US" sz="900" b="0" i="0" u="none" strike="noStrike" kern="1200" baseline="0" dirty="0">
                          <a:solidFill>
                            <a:schemeClr val="dk1"/>
                          </a:solidFill>
                          <a:latin typeface="+mn-lt"/>
                          <a:ea typeface="+mn-ea"/>
                          <a:cs typeface="+mn-cs"/>
                        </a:rPr>
                        <a:t>Reusable rubber gloves</a:t>
                      </a:r>
                    </a:p>
                    <a:p>
                      <a:r>
                        <a:rPr lang="en-US" sz="900" b="0" i="0" u="none" strike="noStrike" kern="1200" baseline="0" dirty="0">
                          <a:solidFill>
                            <a:schemeClr val="dk1"/>
                          </a:solidFill>
                          <a:latin typeface="+mn-lt"/>
                          <a:ea typeface="+mn-ea"/>
                          <a:cs typeface="+mn-cs"/>
                        </a:rPr>
                        <a:t>Face shield or face mask and goggles (if splash risk or large spill)	</a:t>
                      </a:r>
                    </a:p>
                  </a:txBody>
                  <a:tcPr/>
                </a:tc>
                <a:extLst>
                  <a:ext uri="{0D108BD9-81ED-4DB2-BD59-A6C34878D82A}">
                    <a16:rowId xmlns:a16="http://schemas.microsoft.com/office/drawing/2014/main" val="3755894674"/>
                  </a:ext>
                </a:extLst>
              </a:tr>
              <a:tr h="4845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Droplet precautions (routine and terminal cleaning)</a:t>
                      </a:r>
                    </a:p>
                  </a:txBody>
                  <a:tcPr/>
                </a:tc>
                <a:tc>
                  <a:txBody>
                    <a:bodyPr/>
                    <a:lstStyle/>
                    <a:p>
                      <a:r>
                        <a:rPr lang="en-US" sz="900" b="0" i="0" u="none" strike="noStrike" kern="1200" baseline="0" dirty="0">
                          <a:solidFill>
                            <a:schemeClr val="dk1"/>
                          </a:solidFill>
                          <a:latin typeface="+mn-lt"/>
                          <a:ea typeface="+mn-ea"/>
                          <a:cs typeface="+mn-cs"/>
                        </a:rPr>
                        <a:t>Gown and/or plastic apron</a:t>
                      </a:r>
                    </a:p>
                    <a:p>
                      <a:r>
                        <a:rPr lang="en-US" sz="900" b="0" i="0" u="none" strike="noStrike" kern="1200" baseline="0" dirty="0">
                          <a:solidFill>
                            <a:schemeClr val="dk1"/>
                          </a:solidFill>
                          <a:latin typeface="+mn-lt"/>
                          <a:ea typeface="+mn-ea"/>
                          <a:cs typeface="+mn-cs"/>
                        </a:rPr>
                        <a:t>Reusable rubber gloves</a:t>
                      </a:r>
                    </a:p>
                    <a:p>
                      <a:r>
                        <a:rPr lang="en-US" sz="900" b="0" i="0" u="none" strike="noStrike" kern="1200" baseline="0" dirty="0">
                          <a:solidFill>
                            <a:schemeClr val="dk1"/>
                          </a:solidFill>
                          <a:latin typeface="+mn-lt"/>
                          <a:ea typeface="+mn-ea"/>
                          <a:cs typeface="+mn-cs"/>
                        </a:rPr>
                        <a:t>Face shield or face mask and goggles	</a:t>
                      </a:r>
                    </a:p>
                  </a:txBody>
                  <a:tcPr/>
                </a:tc>
                <a:extLst>
                  <a:ext uri="{0D108BD9-81ED-4DB2-BD59-A6C34878D82A}">
                    <a16:rowId xmlns:a16="http://schemas.microsoft.com/office/drawing/2014/main" val="998315445"/>
                  </a:ext>
                </a:extLst>
              </a:tr>
              <a:tr h="3524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Contact precautions (routine and terminal cleaning)	</a:t>
                      </a:r>
                    </a:p>
                  </a:txBody>
                  <a:tcPr/>
                </a:tc>
                <a:tc>
                  <a:txBody>
                    <a:bodyPr/>
                    <a:lstStyle/>
                    <a:p>
                      <a:r>
                        <a:rPr lang="en-US" sz="900" b="0" i="0" u="none" strike="noStrike" kern="1200" baseline="0" dirty="0">
                          <a:solidFill>
                            <a:schemeClr val="dk1"/>
                          </a:solidFill>
                          <a:latin typeface="+mn-lt"/>
                          <a:ea typeface="+mn-ea"/>
                          <a:cs typeface="+mn-cs"/>
                        </a:rPr>
                        <a:t>Gown and/or plastic apron</a:t>
                      </a:r>
                    </a:p>
                    <a:p>
                      <a:r>
                        <a:rPr lang="en-US" sz="900" b="0" i="0" u="none" strike="noStrike" kern="1200" baseline="0" dirty="0">
                          <a:solidFill>
                            <a:schemeClr val="dk1"/>
                          </a:solidFill>
                          <a:latin typeface="+mn-lt"/>
                          <a:ea typeface="+mn-ea"/>
                          <a:cs typeface="+mn-cs"/>
                        </a:rPr>
                        <a:t>Reusable rubber gloves</a:t>
                      </a:r>
                    </a:p>
                  </a:txBody>
                  <a:tcPr/>
                </a:tc>
                <a:extLst>
                  <a:ext uri="{0D108BD9-81ED-4DB2-BD59-A6C34878D82A}">
                    <a16:rowId xmlns:a16="http://schemas.microsoft.com/office/drawing/2014/main" val="595879124"/>
                  </a:ext>
                </a:extLst>
              </a:tr>
              <a:tr h="3524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Airborne precautions (routine and terminal cleaning)	</a:t>
                      </a:r>
                    </a:p>
                  </a:txBody>
                  <a:tcPr/>
                </a:tc>
                <a:tc>
                  <a:txBody>
                    <a:bodyPr/>
                    <a:lstStyle/>
                    <a:p>
                      <a:r>
                        <a:rPr lang="en-US" sz="900" b="0" i="0" u="none" strike="noStrike" kern="1200" baseline="0" dirty="0">
                          <a:solidFill>
                            <a:schemeClr val="dk1"/>
                          </a:solidFill>
                          <a:latin typeface="+mn-lt"/>
                          <a:ea typeface="+mn-ea"/>
                          <a:cs typeface="+mn-cs"/>
                        </a:rPr>
                        <a:t>Respirator (N95 or FPP2), fit tested</a:t>
                      </a:r>
                    </a:p>
                    <a:p>
                      <a:r>
                        <a:rPr lang="en-US" sz="900" b="0" i="0" u="none" strike="noStrike" kern="1200" baseline="0" dirty="0">
                          <a:solidFill>
                            <a:schemeClr val="dk1"/>
                          </a:solidFill>
                          <a:latin typeface="+mn-lt"/>
                          <a:ea typeface="+mn-ea"/>
                          <a:cs typeface="+mn-cs"/>
                        </a:rPr>
                        <a:t>Reusable rubber gloves	</a:t>
                      </a:r>
                    </a:p>
                  </a:txBody>
                  <a:tcPr/>
                </a:tc>
                <a:extLst>
                  <a:ext uri="{0D108BD9-81ED-4DB2-BD59-A6C34878D82A}">
                    <a16:rowId xmlns:a16="http://schemas.microsoft.com/office/drawing/2014/main" val="1194331170"/>
                  </a:ext>
                </a:extLst>
              </a:tr>
              <a:tr h="8810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Preparation of disinfectant products and solutions	</a:t>
                      </a:r>
                    </a:p>
                    <a:p>
                      <a:endParaRPr lang="en-US" sz="900" dirty="0"/>
                    </a:p>
                  </a:txBody>
                  <a:tcPr/>
                </a:tc>
                <a:tc>
                  <a:txBody>
                    <a:bodyPr/>
                    <a:lstStyle/>
                    <a:p>
                      <a:r>
                        <a:rPr lang="en-US" sz="900" b="0" i="0" u="none" strike="noStrike" kern="1200" baseline="0" dirty="0">
                          <a:solidFill>
                            <a:schemeClr val="dk1"/>
                          </a:solidFill>
                          <a:latin typeface="+mn-lt"/>
                          <a:ea typeface="+mn-ea"/>
                          <a:cs typeface="+mn-cs"/>
                        </a:rPr>
                        <a:t>According to specifications in SDS (manufacturer instructions)</a:t>
                      </a:r>
                    </a:p>
                    <a:p>
                      <a:r>
                        <a:rPr lang="en-US" sz="900" b="0" i="0" u="none" strike="noStrike" kern="1200" baseline="0" dirty="0">
                          <a:solidFill>
                            <a:schemeClr val="dk1"/>
                          </a:solidFill>
                          <a:latin typeface="+mn-lt"/>
                          <a:ea typeface="+mn-ea"/>
                          <a:cs typeface="+mn-cs"/>
                        </a:rPr>
                        <a:t>If SDS not available, then: </a:t>
                      </a:r>
                    </a:p>
                    <a:p>
                      <a:r>
                        <a:rPr lang="it-IT" sz="900" b="0" i="0" u="none" strike="noStrike" kern="1200" baseline="0" dirty="0">
                          <a:solidFill>
                            <a:schemeClr val="dk1"/>
                          </a:solidFill>
                          <a:latin typeface="+mn-lt"/>
                          <a:ea typeface="+mn-ea"/>
                          <a:cs typeface="+mn-cs"/>
                        </a:rPr>
                        <a:t>Chemical-resistant gloves (e.g., nitrile)</a:t>
                      </a:r>
                    </a:p>
                    <a:p>
                      <a:r>
                        <a:rPr lang="en-US" sz="900" b="0" i="0" u="none" strike="noStrike" kern="1200" baseline="0" dirty="0">
                          <a:solidFill>
                            <a:schemeClr val="dk1"/>
                          </a:solidFill>
                          <a:latin typeface="+mn-lt"/>
                          <a:ea typeface="+mn-ea"/>
                          <a:cs typeface="+mn-cs"/>
                        </a:rPr>
                        <a:t>Gown and/or apron</a:t>
                      </a:r>
                    </a:p>
                    <a:p>
                      <a:r>
                        <a:rPr lang="en-US" sz="900" b="0" i="0" u="none" strike="noStrike" kern="1200" baseline="0" dirty="0">
                          <a:solidFill>
                            <a:schemeClr val="dk1"/>
                          </a:solidFill>
                          <a:latin typeface="+mn-lt"/>
                          <a:ea typeface="+mn-ea"/>
                          <a:cs typeface="+mn-cs"/>
                        </a:rPr>
                        <a:t>Face shield or face mask and goggles	</a:t>
                      </a:r>
                    </a:p>
                  </a:txBody>
                  <a:tcPr/>
                </a:tc>
                <a:extLst>
                  <a:ext uri="{0D108BD9-81ED-4DB2-BD59-A6C34878D82A}">
                    <a16:rowId xmlns:a16="http://schemas.microsoft.com/office/drawing/2014/main" val="1052546676"/>
                  </a:ext>
                </a:extLst>
              </a:tr>
            </a:tbl>
          </a:graphicData>
        </a:graphic>
      </p:graphicFrame>
      <p:sp>
        <p:nvSpPr>
          <p:cNvPr id="4" name="Rectangle 3">
            <a:extLst>
              <a:ext uri="{FF2B5EF4-FFF2-40B4-BE49-F238E27FC236}">
                <a16:creationId xmlns:a16="http://schemas.microsoft.com/office/drawing/2014/main" id="{6DB960BD-A1E6-4114-9046-08F1A8440A40}"/>
              </a:ext>
            </a:extLst>
          </p:cNvPr>
          <p:cNvSpPr/>
          <p:nvPr/>
        </p:nvSpPr>
        <p:spPr>
          <a:xfrm>
            <a:off x="2775005" y="1467972"/>
            <a:ext cx="2337684" cy="2892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E490A55-CF9A-4961-BD71-00FE4BC5B92D}"/>
              </a:ext>
            </a:extLst>
          </p:cNvPr>
          <p:cNvSpPr/>
          <p:nvPr/>
        </p:nvSpPr>
        <p:spPr>
          <a:xfrm>
            <a:off x="2793487" y="1834284"/>
            <a:ext cx="2337684" cy="2892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B73AB41-BC30-4DDA-AA1C-1D66CE6C200F}"/>
              </a:ext>
            </a:extLst>
          </p:cNvPr>
          <p:cNvSpPr/>
          <p:nvPr/>
        </p:nvSpPr>
        <p:spPr>
          <a:xfrm>
            <a:off x="2775005" y="2176880"/>
            <a:ext cx="2337684" cy="5663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F32978E-D6E4-4602-BD0E-22A0D3575CEA}"/>
              </a:ext>
            </a:extLst>
          </p:cNvPr>
          <p:cNvSpPr/>
          <p:nvPr/>
        </p:nvSpPr>
        <p:spPr>
          <a:xfrm>
            <a:off x="2775005" y="2816399"/>
            <a:ext cx="2337684" cy="44270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D87E154-E3BC-4409-BBE9-3E31333C8B05}"/>
              </a:ext>
            </a:extLst>
          </p:cNvPr>
          <p:cNvSpPr/>
          <p:nvPr/>
        </p:nvSpPr>
        <p:spPr>
          <a:xfrm>
            <a:off x="2775005" y="3327187"/>
            <a:ext cx="2337684" cy="2892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F0D7B8F-6330-4F11-9E9D-F5CBB6D51DA5}"/>
              </a:ext>
            </a:extLst>
          </p:cNvPr>
          <p:cNvSpPr/>
          <p:nvPr/>
        </p:nvSpPr>
        <p:spPr>
          <a:xfrm>
            <a:off x="2775005" y="4072090"/>
            <a:ext cx="2337684" cy="80512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C8C0755-D30C-4CDE-816D-ADA2ED6D8334}"/>
              </a:ext>
            </a:extLst>
          </p:cNvPr>
          <p:cNvSpPr/>
          <p:nvPr/>
        </p:nvSpPr>
        <p:spPr>
          <a:xfrm>
            <a:off x="2775005" y="3707186"/>
            <a:ext cx="2337684" cy="2892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D6853593-C804-412F-8A1F-95CBF56787A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73101" y="180875"/>
            <a:ext cx="1360493" cy="731265"/>
          </a:xfrm>
          <a:prstGeom prst="rect">
            <a:avLst/>
          </a:prstGeom>
          <a:ln w="25400">
            <a:solidFill>
              <a:schemeClr val="bg2">
                <a:lumMod val="10000"/>
              </a:schemeClr>
            </a:solidFill>
            <a:prstDash val="solid"/>
          </a:ln>
        </p:spPr>
      </p:pic>
    </p:spTree>
    <p:extLst>
      <p:ext uri="{BB962C8B-B14F-4D97-AF65-F5344CB8AC3E}">
        <p14:creationId xmlns:p14="http://schemas.microsoft.com/office/powerpoint/2010/main" val="9727659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childTnLst>
                                    <p:animEffect transition="out" filter="wipe(dow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grpId="0" nodeType="clickEffect">
                                  <p:stCondLst>
                                    <p:cond delay="0"/>
                                  </p:stCondLst>
                                  <p:childTnLst>
                                    <p:animEffect transition="out" filter="wipe(down)">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2" presetClass="exit" presetSubtype="4" fill="hold" grpId="0" nodeType="clickEffect">
                                  <p:stCondLst>
                                    <p:cond delay="0"/>
                                  </p:stCondLst>
                                  <p:childTnLst>
                                    <p:animEffect transition="out" filter="wipe(down)">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2" presetClass="exit" presetSubtype="4" fill="hold" grpId="0" nodeType="clickEffect">
                                  <p:stCondLst>
                                    <p:cond delay="0"/>
                                  </p:stCondLst>
                                  <p:childTnLst>
                                    <p:animEffect transition="out" filter="wipe(down)">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2" presetClass="exit" presetSubtype="4" fill="hold" grpId="0" nodeType="clickEffect">
                                  <p:stCondLst>
                                    <p:cond delay="0"/>
                                  </p:stCondLst>
                                  <p:childTnLst>
                                    <p:animEffect transition="out" filter="wipe(down)">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2" presetClass="exit" presetSubtype="4" fill="hold" grpId="0" nodeType="clickEffect">
                                  <p:stCondLst>
                                    <p:cond delay="0"/>
                                  </p:stCondLst>
                                  <p:childTnLst>
                                    <p:animEffect transition="out" filter="wipe(down)">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2" presetClass="exit" presetSubtype="4" fill="hold" grpId="0" nodeType="clickEffect">
                                  <p:stCondLst>
                                    <p:cond delay="0"/>
                                  </p:stCondLst>
                                  <p:childTnLst>
                                    <p:animEffect transition="out" filter="wipe(down)">
                                      <p:cBhvr>
                                        <p:cTn id="36" dur="500"/>
                                        <p:tgtEl>
                                          <p:spTgt spid="11"/>
                                        </p:tgtEl>
                                      </p:cBhvr>
                                    </p:animEffect>
                                    <p:set>
                                      <p:cBhvr>
                                        <p:cTn id="37"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P spid="11" grpId="0" animBg="1"/>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0713C-35BF-479F-A8BC-07FFD7ACE7FC}"/>
              </a:ext>
            </a:extLst>
          </p:cNvPr>
          <p:cNvSpPr>
            <a:spLocks noGrp="1"/>
          </p:cNvSpPr>
          <p:nvPr>
            <p:ph type="title"/>
          </p:nvPr>
        </p:nvSpPr>
        <p:spPr>
          <a:xfrm>
            <a:off x="110405" y="78988"/>
            <a:ext cx="8923189" cy="857250"/>
          </a:xfrm>
        </p:spPr>
        <p:txBody>
          <a:bodyPr/>
          <a:lstStyle/>
          <a:p>
            <a:r>
              <a:rPr lang="en-US" sz="2400" dirty="0"/>
              <a:t>Personal Protective Equipment (PPE) for Cleaning</a:t>
            </a:r>
            <a:br>
              <a:rPr lang="en-US" sz="2400" dirty="0"/>
            </a:br>
            <a:r>
              <a:rPr lang="en-US" sz="1600" i="1" dirty="0"/>
              <a:t>Hand hygiene action should always be applied, including after PPE removal</a:t>
            </a:r>
          </a:p>
        </p:txBody>
      </p:sp>
      <p:pic>
        <p:nvPicPr>
          <p:cNvPr id="5" name="Picture 4">
            <a:extLst>
              <a:ext uri="{FF2B5EF4-FFF2-40B4-BE49-F238E27FC236}">
                <a16:creationId xmlns:a16="http://schemas.microsoft.com/office/drawing/2014/main" id="{0EE72133-AD53-4946-8FCD-5B35E5E3882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13476" y="1467972"/>
            <a:ext cx="3918986" cy="3409240"/>
          </a:xfrm>
          <a:prstGeom prst="rect">
            <a:avLst/>
          </a:prstGeom>
        </p:spPr>
      </p:pic>
      <p:graphicFrame>
        <p:nvGraphicFramePr>
          <p:cNvPr id="6" name="Table 6">
            <a:extLst>
              <a:ext uri="{FF2B5EF4-FFF2-40B4-BE49-F238E27FC236}">
                <a16:creationId xmlns:a16="http://schemas.microsoft.com/office/drawing/2014/main" id="{B65F3806-B9CE-45A2-A539-CA2DA4A9AECF}"/>
              </a:ext>
            </a:extLst>
          </p:cNvPr>
          <p:cNvGraphicFramePr>
            <a:graphicFrameLocks noGrp="1"/>
          </p:cNvGraphicFramePr>
          <p:nvPr>
            <p:extLst>
              <p:ext uri="{D42A27DB-BD31-4B8C-83A1-F6EECF244321}">
                <p14:modId xmlns:p14="http://schemas.microsoft.com/office/powerpoint/2010/main" val="3338368701"/>
              </p:ext>
            </p:extLst>
          </p:nvPr>
        </p:nvGraphicFramePr>
        <p:xfrm>
          <a:off x="209272" y="1063229"/>
          <a:ext cx="5004204" cy="3858212"/>
        </p:xfrm>
        <a:graphic>
          <a:graphicData uri="http://schemas.openxmlformats.org/drawingml/2006/table">
            <a:tbl>
              <a:tblPr firstRow="1" bandRow="1">
                <a:tableStyleId>{5C22544A-7EE6-4342-B048-85BDC9FD1C3A}</a:tableStyleId>
              </a:tblPr>
              <a:tblGrid>
                <a:gridCol w="2502102">
                  <a:extLst>
                    <a:ext uri="{9D8B030D-6E8A-4147-A177-3AD203B41FA5}">
                      <a16:colId xmlns:a16="http://schemas.microsoft.com/office/drawing/2014/main" val="234934209"/>
                    </a:ext>
                  </a:extLst>
                </a:gridCol>
                <a:gridCol w="2502102">
                  <a:extLst>
                    <a:ext uri="{9D8B030D-6E8A-4147-A177-3AD203B41FA5}">
                      <a16:colId xmlns:a16="http://schemas.microsoft.com/office/drawing/2014/main" val="771697397"/>
                    </a:ext>
                  </a:extLst>
                </a:gridCol>
              </a:tblGrid>
              <a:tr h="352417">
                <a:tc>
                  <a:txBody>
                    <a:bodyPr/>
                    <a:lstStyle/>
                    <a:p>
                      <a:r>
                        <a:rPr lang="en-US" sz="900" dirty="0"/>
                        <a:t>Type of cleaning task</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lt1"/>
                          </a:solidFill>
                          <a:latin typeface="+mn-lt"/>
                          <a:ea typeface="+mn-ea"/>
                          <a:cs typeface="+mn-cs"/>
                        </a:rPr>
                        <a:t>Required personal protective equipment for cleaning staff</a:t>
                      </a:r>
                    </a:p>
                  </a:txBody>
                  <a:tcPr/>
                </a:tc>
                <a:extLst>
                  <a:ext uri="{0D108BD9-81ED-4DB2-BD59-A6C34878D82A}">
                    <a16:rowId xmlns:a16="http://schemas.microsoft.com/office/drawing/2014/main" val="2804773732"/>
                  </a:ext>
                </a:extLst>
              </a:tr>
              <a:tr h="352417">
                <a:tc>
                  <a:txBody>
                    <a:bodyPr/>
                    <a:lstStyle/>
                    <a:p>
                      <a:r>
                        <a:rPr lang="en-US" sz="900" dirty="0"/>
                        <a:t>Routine cleaning (standard precautions)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None (unless spills or contamination risk—see below)	</a:t>
                      </a:r>
                    </a:p>
                  </a:txBody>
                  <a:tcPr/>
                </a:tc>
                <a:extLst>
                  <a:ext uri="{0D108BD9-81ED-4DB2-BD59-A6C34878D82A}">
                    <a16:rowId xmlns:a16="http://schemas.microsoft.com/office/drawing/2014/main" val="433451405"/>
                  </a:ext>
                </a:extLst>
              </a:tr>
              <a:tr h="337772">
                <a:tc>
                  <a:txBody>
                    <a:bodyPr/>
                    <a:lstStyle/>
                    <a:p>
                      <a:r>
                        <a:rPr lang="en-US" sz="900" dirty="0"/>
                        <a:t>Terminal cleaning (standard precautions)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Reusable rubber gloves</a:t>
                      </a:r>
                    </a:p>
                  </a:txBody>
                  <a:tcPr/>
                </a:tc>
                <a:extLst>
                  <a:ext uri="{0D108BD9-81ED-4DB2-BD59-A6C34878D82A}">
                    <a16:rowId xmlns:a16="http://schemas.microsoft.com/office/drawing/2014/main" val="2624569390"/>
                  </a:ext>
                </a:extLst>
              </a:tr>
              <a:tr h="6167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Blood and body fluid spills and high contamination risk areas (e.g., cleaning bed of an incontinent patient, labor and delivery wards)	</a:t>
                      </a:r>
                    </a:p>
                  </a:txBody>
                  <a:tcPr/>
                </a:tc>
                <a:tc>
                  <a:txBody>
                    <a:bodyPr/>
                    <a:lstStyle/>
                    <a:p>
                      <a:r>
                        <a:rPr lang="en-US" sz="900" b="0" i="0" u="none" strike="noStrike" kern="1200" baseline="0" dirty="0">
                          <a:solidFill>
                            <a:schemeClr val="dk1"/>
                          </a:solidFill>
                          <a:latin typeface="+mn-lt"/>
                          <a:ea typeface="+mn-ea"/>
                          <a:cs typeface="+mn-cs"/>
                        </a:rPr>
                        <a:t>Gown and/or plastic apron</a:t>
                      </a:r>
                    </a:p>
                    <a:p>
                      <a:r>
                        <a:rPr lang="en-US" sz="900" b="0" i="0" u="none" strike="noStrike" kern="1200" baseline="0" dirty="0">
                          <a:solidFill>
                            <a:schemeClr val="dk1"/>
                          </a:solidFill>
                          <a:latin typeface="+mn-lt"/>
                          <a:ea typeface="+mn-ea"/>
                          <a:cs typeface="+mn-cs"/>
                        </a:rPr>
                        <a:t>Reusable rubber gloves</a:t>
                      </a:r>
                    </a:p>
                    <a:p>
                      <a:r>
                        <a:rPr lang="en-US" sz="900" b="0" i="0" u="none" strike="noStrike" kern="1200" baseline="0" dirty="0">
                          <a:solidFill>
                            <a:schemeClr val="dk1"/>
                          </a:solidFill>
                          <a:latin typeface="+mn-lt"/>
                          <a:ea typeface="+mn-ea"/>
                          <a:cs typeface="+mn-cs"/>
                        </a:rPr>
                        <a:t>Face shield or face mask and goggles (if splash risk or large spill)	</a:t>
                      </a:r>
                    </a:p>
                  </a:txBody>
                  <a:tcPr/>
                </a:tc>
                <a:extLst>
                  <a:ext uri="{0D108BD9-81ED-4DB2-BD59-A6C34878D82A}">
                    <a16:rowId xmlns:a16="http://schemas.microsoft.com/office/drawing/2014/main" val="3755894674"/>
                  </a:ext>
                </a:extLst>
              </a:tr>
              <a:tr h="4845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Droplet precautions (routine and terminal cleaning)</a:t>
                      </a:r>
                    </a:p>
                  </a:txBody>
                  <a:tcPr/>
                </a:tc>
                <a:tc>
                  <a:txBody>
                    <a:bodyPr/>
                    <a:lstStyle/>
                    <a:p>
                      <a:r>
                        <a:rPr lang="en-US" sz="900" b="0" i="0" u="none" strike="noStrike" kern="1200" baseline="0" dirty="0">
                          <a:solidFill>
                            <a:schemeClr val="dk1"/>
                          </a:solidFill>
                          <a:latin typeface="+mn-lt"/>
                          <a:ea typeface="+mn-ea"/>
                          <a:cs typeface="+mn-cs"/>
                        </a:rPr>
                        <a:t>Gown and/or plastic apron</a:t>
                      </a:r>
                    </a:p>
                    <a:p>
                      <a:r>
                        <a:rPr lang="en-US" sz="900" b="0" i="0" u="none" strike="noStrike" kern="1200" baseline="0" dirty="0">
                          <a:solidFill>
                            <a:schemeClr val="dk1"/>
                          </a:solidFill>
                          <a:latin typeface="+mn-lt"/>
                          <a:ea typeface="+mn-ea"/>
                          <a:cs typeface="+mn-cs"/>
                        </a:rPr>
                        <a:t>Reusable rubber gloves</a:t>
                      </a:r>
                    </a:p>
                    <a:p>
                      <a:r>
                        <a:rPr lang="en-US" sz="900" b="0" i="0" u="none" strike="noStrike" kern="1200" baseline="0" dirty="0">
                          <a:solidFill>
                            <a:schemeClr val="dk1"/>
                          </a:solidFill>
                          <a:latin typeface="+mn-lt"/>
                          <a:ea typeface="+mn-ea"/>
                          <a:cs typeface="+mn-cs"/>
                        </a:rPr>
                        <a:t>Face shield or face mask and goggles	</a:t>
                      </a:r>
                    </a:p>
                  </a:txBody>
                  <a:tcPr/>
                </a:tc>
                <a:extLst>
                  <a:ext uri="{0D108BD9-81ED-4DB2-BD59-A6C34878D82A}">
                    <a16:rowId xmlns:a16="http://schemas.microsoft.com/office/drawing/2014/main" val="998315445"/>
                  </a:ext>
                </a:extLst>
              </a:tr>
              <a:tr h="3524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Contact precautions (routine and terminal cleaning)	</a:t>
                      </a:r>
                    </a:p>
                  </a:txBody>
                  <a:tcPr/>
                </a:tc>
                <a:tc>
                  <a:txBody>
                    <a:bodyPr/>
                    <a:lstStyle/>
                    <a:p>
                      <a:r>
                        <a:rPr lang="en-US" sz="900" b="0" i="0" u="none" strike="noStrike" kern="1200" baseline="0" dirty="0">
                          <a:solidFill>
                            <a:schemeClr val="dk1"/>
                          </a:solidFill>
                          <a:latin typeface="+mn-lt"/>
                          <a:ea typeface="+mn-ea"/>
                          <a:cs typeface="+mn-cs"/>
                        </a:rPr>
                        <a:t>Gown and/or plastic apron</a:t>
                      </a:r>
                    </a:p>
                    <a:p>
                      <a:r>
                        <a:rPr lang="en-US" sz="900" b="0" i="0" u="none" strike="noStrike" kern="1200" baseline="0" dirty="0">
                          <a:solidFill>
                            <a:schemeClr val="dk1"/>
                          </a:solidFill>
                          <a:latin typeface="+mn-lt"/>
                          <a:ea typeface="+mn-ea"/>
                          <a:cs typeface="+mn-cs"/>
                        </a:rPr>
                        <a:t>Reusable rubber gloves</a:t>
                      </a:r>
                    </a:p>
                  </a:txBody>
                  <a:tcPr/>
                </a:tc>
                <a:extLst>
                  <a:ext uri="{0D108BD9-81ED-4DB2-BD59-A6C34878D82A}">
                    <a16:rowId xmlns:a16="http://schemas.microsoft.com/office/drawing/2014/main" val="595879124"/>
                  </a:ext>
                </a:extLst>
              </a:tr>
              <a:tr h="3524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Airborne precautions (routine and terminal cleaning)	</a:t>
                      </a:r>
                    </a:p>
                  </a:txBody>
                  <a:tcPr/>
                </a:tc>
                <a:tc>
                  <a:txBody>
                    <a:bodyPr/>
                    <a:lstStyle/>
                    <a:p>
                      <a:r>
                        <a:rPr lang="en-US" sz="900" b="0" i="0" u="none" strike="noStrike" kern="1200" baseline="0" dirty="0">
                          <a:solidFill>
                            <a:schemeClr val="dk1"/>
                          </a:solidFill>
                          <a:latin typeface="+mn-lt"/>
                          <a:ea typeface="+mn-ea"/>
                          <a:cs typeface="+mn-cs"/>
                        </a:rPr>
                        <a:t>Respirator (N95 or FPP2), fit tested</a:t>
                      </a:r>
                    </a:p>
                    <a:p>
                      <a:r>
                        <a:rPr lang="en-US" sz="900" b="0" i="0" u="none" strike="noStrike" kern="1200" baseline="0" dirty="0">
                          <a:solidFill>
                            <a:schemeClr val="dk1"/>
                          </a:solidFill>
                          <a:latin typeface="+mn-lt"/>
                          <a:ea typeface="+mn-ea"/>
                          <a:cs typeface="+mn-cs"/>
                        </a:rPr>
                        <a:t>Reusable rubber gloves	</a:t>
                      </a:r>
                    </a:p>
                  </a:txBody>
                  <a:tcPr/>
                </a:tc>
                <a:extLst>
                  <a:ext uri="{0D108BD9-81ED-4DB2-BD59-A6C34878D82A}">
                    <a16:rowId xmlns:a16="http://schemas.microsoft.com/office/drawing/2014/main" val="1194331170"/>
                  </a:ext>
                </a:extLst>
              </a:tr>
              <a:tr h="8810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u="none" strike="noStrike" kern="1200" baseline="0" dirty="0">
                          <a:solidFill>
                            <a:schemeClr val="dk1"/>
                          </a:solidFill>
                          <a:latin typeface="+mn-lt"/>
                          <a:ea typeface="+mn-ea"/>
                          <a:cs typeface="+mn-cs"/>
                        </a:rPr>
                        <a:t>Preparation of disinfectant products and solutions	</a:t>
                      </a:r>
                    </a:p>
                    <a:p>
                      <a:endParaRPr lang="en-US" sz="900" dirty="0"/>
                    </a:p>
                  </a:txBody>
                  <a:tcPr/>
                </a:tc>
                <a:tc>
                  <a:txBody>
                    <a:bodyPr/>
                    <a:lstStyle/>
                    <a:p>
                      <a:r>
                        <a:rPr lang="en-US" sz="900" b="0" i="0" u="none" strike="noStrike" kern="1200" baseline="0" dirty="0">
                          <a:solidFill>
                            <a:schemeClr val="dk1"/>
                          </a:solidFill>
                          <a:latin typeface="+mn-lt"/>
                          <a:ea typeface="+mn-ea"/>
                          <a:cs typeface="+mn-cs"/>
                        </a:rPr>
                        <a:t>According to specifications in SDS (manufacturer instructions)</a:t>
                      </a:r>
                    </a:p>
                    <a:p>
                      <a:r>
                        <a:rPr lang="en-US" sz="900" b="0" i="0" u="none" strike="noStrike" kern="1200" baseline="0" dirty="0">
                          <a:solidFill>
                            <a:schemeClr val="dk1"/>
                          </a:solidFill>
                          <a:latin typeface="+mn-lt"/>
                          <a:ea typeface="+mn-ea"/>
                          <a:cs typeface="+mn-cs"/>
                        </a:rPr>
                        <a:t>If SDS not available, then: </a:t>
                      </a:r>
                    </a:p>
                    <a:p>
                      <a:r>
                        <a:rPr lang="it-IT" sz="900" b="0" i="0" u="none" strike="noStrike" kern="1200" baseline="0" dirty="0">
                          <a:solidFill>
                            <a:schemeClr val="dk1"/>
                          </a:solidFill>
                          <a:latin typeface="+mn-lt"/>
                          <a:ea typeface="+mn-ea"/>
                          <a:cs typeface="+mn-cs"/>
                        </a:rPr>
                        <a:t>Chemical-resistant gloves (e.g., nitrile)</a:t>
                      </a:r>
                    </a:p>
                    <a:p>
                      <a:r>
                        <a:rPr lang="en-US" sz="900" b="0" i="0" u="none" strike="noStrike" kern="1200" baseline="0" dirty="0">
                          <a:solidFill>
                            <a:schemeClr val="dk1"/>
                          </a:solidFill>
                          <a:latin typeface="+mn-lt"/>
                          <a:ea typeface="+mn-ea"/>
                          <a:cs typeface="+mn-cs"/>
                        </a:rPr>
                        <a:t>Gown and/or apron</a:t>
                      </a:r>
                    </a:p>
                    <a:p>
                      <a:r>
                        <a:rPr lang="en-US" sz="900" b="0" i="0" u="none" strike="noStrike" kern="1200" baseline="0" dirty="0">
                          <a:solidFill>
                            <a:schemeClr val="dk1"/>
                          </a:solidFill>
                          <a:latin typeface="+mn-lt"/>
                          <a:ea typeface="+mn-ea"/>
                          <a:cs typeface="+mn-cs"/>
                        </a:rPr>
                        <a:t>Face shield or face mask and goggles	</a:t>
                      </a:r>
                    </a:p>
                  </a:txBody>
                  <a:tcPr/>
                </a:tc>
                <a:extLst>
                  <a:ext uri="{0D108BD9-81ED-4DB2-BD59-A6C34878D82A}">
                    <a16:rowId xmlns:a16="http://schemas.microsoft.com/office/drawing/2014/main" val="1052546676"/>
                  </a:ext>
                </a:extLst>
              </a:tr>
            </a:tbl>
          </a:graphicData>
        </a:graphic>
      </p:graphicFrame>
      <p:pic>
        <p:nvPicPr>
          <p:cNvPr id="7" name="Picture 6">
            <a:extLst>
              <a:ext uri="{FF2B5EF4-FFF2-40B4-BE49-F238E27FC236}">
                <a16:creationId xmlns:a16="http://schemas.microsoft.com/office/drawing/2014/main" id="{D07BE3AE-BE80-4334-A330-D1901451BDC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73101" y="180875"/>
            <a:ext cx="1360493" cy="731265"/>
          </a:xfrm>
          <a:prstGeom prst="rect">
            <a:avLst/>
          </a:prstGeom>
          <a:ln w="25400">
            <a:solidFill>
              <a:schemeClr val="bg2">
                <a:lumMod val="10000"/>
              </a:schemeClr>
            </a:solidFill>
            <a:prstDash val="solid"/>
          </a:ln>
        </p:spPr>
      </p:pic>
    </p:spTree>
    <p:extLst>
      <p:ext uri="{BB962C8B-B14F-4D97-AF65-F5344CB8AC3E}">
        <p14:creationId xmlns:p14="http://schemas.microsoft.com/office/powerpoint/2010/main" val="902471131"/>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02A01-A139-4DD0-8F3D-27EC7DC20DD2}"/>
              </a:ext>
            </a:extLst>
          </p:cNvPr>
          <p:cNvSpPr>
            <a:spLocks noGrp="1"/>
          </p:cNvSpPr>
          <p:nvPr>
            <p:ph type="title"/>
          </p:nvPr>
        </p:nvSpPr>
        <p:spPr/>
        <p:txBody>
          <a:bodyPr/>
          <a:lstStyle/>
          <a:p>
            <a:r>
              <a:rPr lang="en-US" dirty="0">
                <a:solidFill>
                  <a:schemeClr val="tx2"/>
                </a:solidFill>
              </a:rPr>
              <a:t>Key</a:t>
            </a:r>
            <a:r>
              <a:rPr lang="en-US" dirty="0"/>
              <a:t> takeaways </a:t>
            </a:r>
          </a:p>
        </p:txBody>
      </p:sp>
      <p:sp>
        <p:nvSpPr>
          <p:cNvPr id="3" name="Text Placeholder 2">
            <a:extLst>
              <a:ext uri="{FF2B5EF4-FFF2-40B4-BE49-F238E27FC236}">
                <a16:creationId xmlns:a16="http://schemas.microsoft.com/office/drawing/2014/main" id="{7AEBD50F-781A-45FC-AFF9-5127057A367F}"/>
              </a:ext>
            </a:extLst>
          </p:cNvPr>
          <p:cNvSpPr>
            <a:spLocks noGrp="1"/>
          </p:cNvSpPr>
          <p:nvPr>
            <p:ph type="body" sz="quarter" idx="10"/>
          </p:nvPr>
        </p:nvSpPr>
        <p:spPr/>
        <p:txBody>
          <a:bodyPr/>
          <a:lstStyle/>
          <a:p>
            <a:pPr marL="457200" indent="-457200">
              <a:buClr>
                <a:srgbClr val="FF00FF"/>
              </a:buClr>
              <a:buSzPct val="100000"/>
              <a:buFont typeface="+mj-lt"/>
              <a:buAutoNum type="arabicPeriod"/>
            </a:pPr>
            <a:r>
              <a:rPr lang="en-US" sz="1600" dirty="0"/>
              <a:t>Implementing environmental cleaning according to best practices requires strong organizational and leadership support</a:t>
            </a:r>
          </a:p>
          <a:p>
            <a:pPr marL="457200" indent="-457200">
              <a:buClr>
                <a:srgbClr val="FF00FF"/>
              </a:buClr>
              <a:buSzPct val="100000"/>
              <a:buFont typeface="+mj-lt"/>
              <a:buAutoNum type="arabicPeriod"/>
            </a:pPr>
            <a:r>
              <a:rPr lang="en-US" sz="1600" dirty="0"/>
              <a:t>Environmental cleaning staff should always be trained and should be given support through monitoring and feedback </a:t>
            </a:r>
          </a:p>
          <a:p>
            <a:pPr marL="457200" indent="-457200">
              <a:buClr>
                <a:srgbClr val="FF00FF"/>
              </a:buClr>
              <a:buSzPct val="100000"/>
              <a:buFont typeface="+mj-lt"/>
              <a:buAutoNum type="arabicPeriod"/>
            </a:pPr>
            <a:r>
              <a:rPr lang="en-US" sz="1600" dirty="0"/>
              <a:t>Environmental cleaning schedules and procedures (SOPs) should be developed for all patient areas based on risk-level </a:t>
            </a:r>
          </a:p>
          <a:p>
            <a:pPr marL="457200" indent="-457200">
              <a:buClr>
                <a:srgbClr val="FF00FF"/>
              </a:buClr>
              <a:buSzPct val="100000"/>
              <a:buFont typeface="+mj-lt"/>
              <a:buAutoNum type="arabicPeriod"/>
            </a:pPr>
            <a:r>
              <a:rPr lang="en-US" sz="1600" dirty="0"/>
              <a:t>Cleaning products and disinfectants should be carefully selected and managed at the facility level (minimize the number of types of products used)</a:t>
            </a:r>
          </a:p>
          <a:p>
            <a:pPr marL="457200" indent="-457200">
              <a:buClr>
                <a:srgbClr val="FF00FF"/>
              </a:buClr>
              <a:buSzPct val="100000"/>
              <a:buFont typeface="+mj-lt"/>
              <a:buAutoNum type="arabicPeriod"/>
            </a:pPr>
            <a:r>
              <a:rPr lang="en-US" sz="1600" dirty="0"/>
              <a:t>Environmental cleaning requires a standardized process, always apply the best practices for cleaning techniques (clean to dirty, systematic order, high to low)</a:t>
            </a:r>
          </a:p>
          <a:p>
            <a:pPr marL="457200" indent="-457200">
              <a:buClr>
                <a:srgbClr val="FF00FF"/>
              </a:buClr>
              <a:buSzPct val="100000"/>
              <a:buFont typeface="+mj-lt"/>
              <a:buAutoNum type="arabicPeriod"/>
            </a:pPr>
            <a:endParaRPr lang="en-US" sz="1600" dirty="0"/>
          </a:p>
        </p:txBody>
      </p:sp>
    </p:spTree>
    <p:extLst>
      <p:ext uri="{BB962C8B-B14F-4D97-AF65-F5344CB8AC3E}">
        <p14:creationId xmlns:p14="http://schemas.microsoft.com/office/powerpoint/2010/main" val="155701206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C23B0D4-DE89-4860-8249-DC152C1EBC4D}"/>
              </a:ext>
            </a:extLst>
          </p:cNvPr>
          <p:cNvSpPr/>
          <p:nvPr/>
        </p:nvSpPr>
        <p:spPr>
          <a:xfrm>
            <a:off x="0" y="3317290"/>
            <a:ext cx="9144000" cy="1523494"/>
          </a:xfrm>
          <a:prstGeom prst="rect">
            <a:avLst/>
          </a:prstGeom>
          <a:solidFill>
            <a:schemeClr val="bg2">
              <a:alpha val="75000"/>
            </a:schemeClr>
          </a:solidFill>
        </p:spPr>
        <p:txBody>
          <a:bodyPr wrap="square">
            <a:spAutoFit/>
          </a:bodyPr>
          <a:lstStyle/>
          <a:p>
            <a:pPr algn="ctr"/>
            <a:r>
              <a:rPr lang="en-US" sz="3100" b="1" dirty="0">
                <a:solidFill>
                  <a:srgbClr val="009CDE"/>
                </a:solidFill>
                <a:latin typeface="+mj-lt"/>
              </a:rPr>
              <a:t>What does a </a:t>
            </a:r>
          </a:p>
          <a:p>
            <a:pPr algn="ctr"/>
            <a:r>
              <a:rPr lang="en-US" sz="3100" b="1" u="sng" dirty="0">
                <a:solidFill>
                  <a:srgbClr val="009CDE"/>
                </a:solidFill>
                <a:latin typeface="+mj-lt"/>
              </a:rPr>
              <a:t>safe, clean environment </a:t>
            </a:r>
          </a:p>
          <a:p>
            <a:pPr algn="ctr"/>
            <a:r>
              <a:rPr lang="en-US" sz="3100" b="1" dirty="0">
                <a:solidFill>
                  <a:srgbClr val="009CDE"/>
                </a:solidFill>
                <a:latin typeface="+mj-lt"/>
              </a:rPr>
              <a:t>mean to you?</a:t>
            </a:r>
          </a:p>
        </p:txBody>
      </p:sp>
    </p:spTree>
    <p:extLst>
      <p:ext uri="{BB962C8B-B14F-4D97-AF65-F5344CB8AC3E}">
        <p14:creationId xmlns:p14="http://schemas.microsoft.com/office/powerpoint/2010/main" val="1741495221"/>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References</a:t>
            </a:r>
            <a:r>
              <a:rPr lang="en-US" sz="2180" dirty="0"/>
              <a:t> </a:t>
            </a:r>
          </a:p>
        </p:txBody>
      </p:sp>
      <p:sp>
        <p:nvSpPr>
          <p:cNvPr id="3" name="Content Placeholder 2"/>
          <p:cNvSpPr>
            <a:spLocks noGrp="1"/>
          </p:cNvSpPr>
          <p:nvPr>
            <p:ph type="body" sz="quarter" idx="10"/>
          </p:nvPr>
        </p:nvSpPr>
        <p:spPr>
          <a:xfrm>
            <a:off x="457200" y="1158875"/>
            <a:ext cx="4965032" cy="3341688"/>
          </a:xfrm>
        </p:spPr>
        <p:txBody>
          <a:bodyPr/>
          <a:lstStyle/>
          <a:p>
            <a:r>
              <a:rPr lang="en-US" sz="1200" dirty="0"/>
              <a:t>CDC and ICAN (2019) Best Practices for Environmental Cleaning in Healthcare Facilities in Resource-Limited Settings. Atlanta, GA: US Department of Health and Human Services, CDC; 2019. Available at: </a:t>
            </a:r>
            <a:r>
              <a:rPr lang="en-US" sz="1200" dirty="0">
                <a:hlinkClick r:id="rId3"/>
              </a:rPr>
              <a:t>Environmental Cleaning in Resource-Limited Settings | HAI | CDC</a:t>
            </a:r>
            <a:endParaRPr lang="en-US" sz="1200" dirty="0"/>
          </a:p>
          <a:p>
            <a:r>
              <a:rPr lang="en-US" sz="1200" dirty="0"/>
              <a:t>WHO (2019) Implementation manual to prevent and control the spread of carbapenem-resistant organisms at the national and health care facility level </a:t>
            </a:r>
            <a:r>
              <a:rPr lang="en-US" sz="1200" u="sng" dirty="0">
                <a:hlinkClick r:id="rId4"/>
              </a:rPr>
              <a:t>WHO 2019: Implementation manual to prevent and control the spread of carbapenem-resistant organisms at the national and health care facility level [PDF – 98 pages]</a:t>
            </a:r>
            <a:r>
              <a:rPr lang="en-US" sz="1200" dirty="0"/>
              <a:t> </a:t>
            </a:r>
          </a:p>
          <a:p>
            <a:r>
              <a:rPr lang="en-US" sz="1200" dirty="0"/>
              <a:t>WHO (2020) </a:t>
            </a:r>
            <a:r>
              <a:rPr lang="en-US" sz="1200" dirty="0">
                <a:hlinkClick r:id="rId5"/>
              </a:rPr>
              <a:t>Technical guidance on IPC / WASH for COVID-19</a:t>
            </a:r>
            <a:r>
              <a:rPr lang="en-US" sz="1200" dirty="0"/>
              <a:t>. </a:t>
            </a:r>
          </a:p>
          <a:p>
            <a:r>
              <a:rPr lang="en-US" sz="1200" dirty="0"/>
              <a:t>WHO (2008) Essential environmental health standards in health care. </a:t>
            </a:r>
            <a:r>
              <a:rPr lang="en-US" sz="1200" dirty="0">
                <a:hlinkClick r:id="rId6"/>
              </a:rPr>
              <a:t>https://www.who.int/water_sanitation_health/publications/ehs_hc/en/</a:t>
            </a:r>
            <a:r>
              <a:rPr lang="en-US" sz="1200" dirty="0"/>
              <a:t> </a:t>
            </a:r>
          </a:p>
          <a:p>
            <a:r>
              <a:rPr lang="en-US" sz="1200" dirty="0"/>
              <a:t>LSHTM (2019). TEACH CLEAN. Available from: </a:t>
            </a:r>
            <a:r>
              <a:rPr lang="en-US" sz="1200" dirty="0">
                <a:hlinkClick r:id="rId7"/>
              </a:rPr>
              <a:t>https://www.lshtm.ac.uk/research/centres/march-centre/soapbox-collaborative/teach-clean</a:t>
            </a:r>
            <a:r>
              <a:rPr lang="en-US" sz="1200" dirty="0"/>
              <a:t> </a:t>
            </a:r>
          </a:p>
        </p:txBody>
      </p:sp>
      <p:pic>
        <p:nvPicPr>
          <p:cNvPr id="4" name="Picture 3">
            <a:extLst>
              <a:ext uri="{FF2B5EF4-FFF2-40B4-BE49-F238E27FC236}">
                <a16:creationId xmlns:a16="http://schemas.microsoft.com/office/drawing/2014/main" id="{FD6BCA4A-7CDF-465E-BB95-B3B5160ADF2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704113" y="410352"/>
            <a:ext cx="3353811" cy="4322795"/>
          </a:xfrm>
          <a:prstGeom prst="rect">
            <a:avLst/>
          </a:prstGeom>
          <a:ln>
            <a:noFill/>
          </a:ln>
          <a:effectLst>
            <a:outerShdw blurRad="292100" dist="139700" dir="2700000" algn="tl" rotWithShape="0">
              <a:srgbClr val="333333">
                <a:alpha val="65000"/>
              </a:srgbClr>
            </a:outerShdw>
          </a:effectLst>
        </p:spPr>
      </p:pic>
      <p:pic>
        <p:nvPicPr>
          <p:cNvPr id="2" name="Picture 1">
            <a:extLst>
              <a:ext uri="{FF2B5EF4-FFF2-40B4-BE49-F238E27FC236}">
                <a16:creationId xmlns:a16="http://schemas.microsoft.com/office/drawing/2014/main" id="{29EB7BC8-D319-4999-8D39-ED19187BC375}"/>
              </a:ext>
            </a:extLst>
          </p:cNvPr>
          <p:cNvPicPr>
            <a:picLocks noChangeAspect="1"/>
          </p:cNvPicPr>
          <p:nvPr/>
        </p:nvPicPr>
        <p:blipFill>
          <a:blip r:embed="rId9"/>
          <a:stretch>
            <a:fillRect/>
          </a:stretch>
        </p:blipFill>
        <p:spPr>
          <a:xfrm>
            <a:off x="4469733" y="4260057"/>
            <a:ext cx="952499" cy="481012"/>
          </a:xfrm>
          <a:prstGeom prst="rect">
            <a:avLst/>
          </a:prstGeom>
        </p:spPr>
      </p:pic>
    </p:spTree>
    <p:extLst>
      <p:ext uri="{BB962C8B-B14F-4D97-AF65-F5344CB8AC3E}">
        <p14:creationId xmlns:p14="http://schemas.microsoft.com/office/powerpoint/2010/main" val="3018533484"/>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492CC-B579-44FF-99E3-DCC44DF0A6DE}"/>
              </a:ext>
            </a:extLst>
          </p:cNvPr>
          <p:cNvSpPr>
            <a:spLocks noGrp="1"/>
          </p:cNvSpPr>
          <p:nvPr>
            <p:ph type="title"/>
          </p:nvPr>
        </p:nvSpPr>
        <p:spPr/>
        <p:txBody>
          <a:bodyPr/>
          <a:lstStyle/>
          <a:p>
            <a:pPr algn="ctr"/>
            <a:r>
              <a:rPr lang="en-US" dirty="0"/>
              <a:t>Videos on TEACH CLEAN</a:t>
            </a:r>
          </a:p>
        </p:txBody>
      </p:sp>
      <p:pic>
        <p:nvPicPr>
          <p:cNvPr id="5" name="Online Media 4" title="The Role of Cleaners: Neglected Frontline WASH Workers in Healthcare Facilities">
            <a:hlinkClick r:id="" action="ppaction://media"/>
            <a:extLst>
              <a:ext uri="{FF2B5EF4-FFF2-40B4-BE49-F238E27FC236}">
                <a16:creationId xmlns:a16="http://schemas.microsoft.com/office/drawing/2014/main" id="{2D6C9608-3C8D-4DB8-9655-A745628B2546}"/>
              </a:ext>
            </a:extLst>
          </p:cNvPr>
          <p:cNvPicPr>
            <a:picLocks noRot="1" noChangeAspect="1"/>
          </p:cNvPicPr>
          <p:nvPr>
            <a:videoFile r:link="rId1"/>
          </p:nvPr>
        </p:nvPicPr>
        <p:blipFill>
          <a:blip r:embed="rId5"/>
          <a:stretch>
            <a:fillRect/>
          </a:stretch>
        </p:blipFill>
        <p:spPr>
          <a:xfrm>
            <a:off x="319053" y="1371600"/>
            <a:ext cx="3916964" cy="22032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Online Media 5" title="TEACH CLEAN">
            <a:hlinkClick r:id="" action="ppaction://media"/>
            <a:extLst>
              <a:ext uri="{FF2B5EF4-FFF2-40B4-BE49-F238E27FC236}">
                <a16:creationId xmlns:a16="http://schemas.microsoft.com/office/drawing/2014/main" id="{A9C50F95-7B72-46A2-AF1F-A82EC7A6DA14}"/>
              </a:ext>
            </a:extLst>
          </p:cNvPr>
          <p:cNvPicPr>
            <a:picLocks noRot="1" noChangeAspect="1"/>
          </p:cNvPicPr>
          <p:nvPr>
            <a:videoFile r:link="rId2"/>
          </p:nvPr>
        </p:nvPicPr>
        <p:blipFill>
          <a:blip r:embed="rId6"/>
          <a:stretch>
            <a:fillRect/>
          </a:stretch>
        </p:blipFill>
        <p:spPr>
          <a:xfrm>
            <a:off x="4769836" y="1371600"/>
            <a:ext cx="3916964" cy="22032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a:extLst>
              <a:ext uri="{FF2B5EF4-FFF2-40B4-BE49-F238E27FC236}">
                <a16:creationId xmlns:a16="http://schemas.microsoft.com/office/drawing/2014/main" id="{C2928B82-B0F4-4040-86FA-F3D4F5EF89E7}"/>
              </a:ext>
            </a:extLst>
          </p:cNvPr>
          <p:cNvSpPr/>
          <p:nvPr/>
        </p:nvSpPr>
        <p:spPr>
          <a:xfrm>
            <a:off x="319053" y="3710632"/>
            <a:ext cx="4572000" cy="523220"/>
          </a:xfrm>
          <a:prstGeom prst="rect">
            <a:avLst/>
          </a:prstGeom>
        </p:spPr>
        <p:txBody>
          <a:bodyPr>
            <a:spAutoFit/>
          </a:bodyPr>
          <a:lstStyle/>
          <a:p>
            <a:r>
              <a:rPr lang="en-US" sz="1400" dirty="0">
                <a:latin typeface="+mn-lt"/>
                <a:hlinkClick r:id="rId7"/>
              </a:rPr>
              <a:t>Overview of the TECH CLEAN package</a:t>
            </a:r>
            <a:r>
              <a:rPr lang="en-US" sz="1400" dirty="0">
                <a:solidFill>
                  <a:schemeClr val="accent2"/>
                </a:solidFill>
                <a:latin typeface="+mn-lt"/>
              </a:rPr>
              <a:t>, part of EMORY webinar series (1 hour) </a:t>
            </a:r>
          </a:p>
        </p:txBody>
      </p:sp>
      <p:sp>
        <p:nvSpPr>
          <p:cNvPr id="8" name="Rectangle 7">
            <a:extLst>
              <a:ext uri="{FF2B5EF4-FFF2-40B4-BE49-F238E27FC236}">
                <a16:creationId xmlns:a16="http://schemas.microsoft.com/office/drawing/2014/main" id="{1520FEAF-A0E2-4FAA-9D86-534237FBEFC0}"/>
              </a:ext>
            </a:extLst>
          </p:cNvPr>
          <p:cNvSpPr/>
          <p:nvPr/>
        </p:nvSpPr>
        <p:spPr>
          <a:xfrm>
            <a:off x="4769836" y="3818353"/>
            <a:ext cx="4572000" cy="307777"/>
          </a:xfrm>
          <a:prstGeom prst="rect">
            <a:avLst/>
          </a:prstGeom>
        </p:spPr>
        <p:txBody>
          <a:bodyPr>
            <a:spAutoFit/>
          </a:bodyPr>
          <a:lstStyle/>
          <a:p>
            <a:r>
              <a:rPr lang="en-US" sz="1400" dirty="0">
                <a:latin typeface="+mn-lt"/>
                <a:hlinkClick r:id="rId8"/>
              </a:rPr>
              <a:t>Summary video </a:t>
            </a:r>
            <a:r>
              <a:rPr lang="en-US" sz="1400" dirty="0">
                <a:latin typeface="+mn-lt"/>
              </a:rPr>
              <a:t>(1 minute)</a:t>
            </a:r>
          </a:p>
        </p:txBody>
      </p:sp>
    </p:spTree>
    <p:extLst>
      <p:ext uri="{BB962C8B-B14F-4D97-AF65-F5344CB8AC3E}">
        <p14:creationId xmlns:p14="http://schemas.microsoft.com/office/powerpoint/2010/main" val="2159278639"/>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386B8735-F0E8-4E01-9BE2-E4CE206D61DA}"/>
              </a:ext>
            </a:extLst>
          </p:cNvPr>
          <p:cNvPicPr>
            <a:picLocks noGrp="1" noChangeAspect="1"/>
          </p:cNvPicPr>
          <p:nvPr>
            <p:ph type="pic" sz="quarter" idx="17"/>
          </p:nvPr>
        </p:nvPicPr>
        <p:blipFill>
          <a:blip r:embed="rId2" cstate="email">
            <a:extLst>
              <a:ext uri="{28A0092B-C50C-407E-A947-70E740481C1C}">
                <a14:useLocalDpi xmlns:a14="http://schemas.microsoft.com/office/drawing/2010/main"/>
              </a:ext>
            </a:extLst>
          </a:blip>
          <a:srcRect/>
          <a:stretch>
            <a:fillRect/>
          </a:stretch>
        </p:blipFill>
        <p:spPr>
          <a:xfrm>
            <a:off x="77854" y="1411996"/>
            <a:ext cx="8988292" cy="3392478"/>
          </a:xfrm>
          <a:prstGeom prst="rect">
            <a:avLst/>
          </a:prstGeom>
        </p:spPr>
      </p:pic>
      <p:sp>
        <p:nvSpPr>
          <p:cNvPr id="7" name="Title 6">
            <a:extLst>
              <a:ext uri="{FF2B5EF4-FFF2-40B4-BE49-F238E27FC236}">
                <a16:creationId xmlns:a16="http://schemas.microsoft.com/office/drawing/2014/main" id="{715E5BF3-6FA5-45B2-802C-3312D61AD53D}"/>
              </a:ext>
            </a:extLst>
          </p:cNvPr>
          <p:cNvSpPr>
            <a:spLocks noGrp="1"/>
          </p:cNvSpPr>
          <p:nvPr>
            <p:ph type="title"/>
          </p:nvPr>
        </p:nvSpPr>
        <p:spPr>
          <a:xfrm>
            <a:off x="360000" y="615597"/>
            <a:ext cx="7621123" cy="540000"/>
          </a:xfrm>
        </p:spPr>
        <p:txBody>
          <a:bodyPr/>
          <a:lstStyle/>
          <a:p>
            <a:r>
              <a:rPr lang="en-US" sz="3100" dirty="0"/>
              <a:t>Appendix – Environmental cleaning for COVID-19 virus</a:t>
            </a:r>
          </a:p>
        </p:txBody>
      </p:sp>
    </p:spTree>
    <p:extLst>
      <p:ext uri="{BB962C8B-B14F-4D97-AF65-F5344CB8AC3E}">
        <p14:creationId xmlns:p14="http://schemas.microsoft.com/office/powerpoint/2010/main" val="16638857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7EFFC-42D5-4EAB-94F9-A9E518BB00BC}"/>
              </a:ext>
            </a:extLst>
          </p:cNvPr>
          <p:cNvSpPr>
            <a:spLocks noGrp="1"/>
          </p:cNvSpPr>
          <p:nvPr>
            <p:ph type="title"/>
          </p:nvPr>
        </p:nvSpPr>
        <p:spPr/>
        <p:txBody>
          <a:bodyPr/>
          <a:lstStyle/>
          <a:p>
            <a:r>
              <a:rPr lang="en-US" dirty="0"/>
              <a:t>Key messages for environmental cleaning in context of COVID-19</a:t>
            </a:r>
          </a:p>
        </p:txBody>
      </p:sp>
      <p:sp>
        <p:nvSpPr>
          <p:cNvPr id="3" name="Text Placeholder 2">
            <a:extLst>
              <a:ext uri="{FF2B5EF4-FFF2-40B4-BE49-F238E27FC236}">
                <a16:creationId xmlns:a16="http://schemas.microsoft.com/office/drawing/2014/main" id="{E51106BF-F1A8-42F6-847C-918E55CA5893}"/>
              </a:ext>
            </a:extLst>
          </p:cNvPr>
          <p:cNvSpPr>
            <a:spLocks noGrp="1"/>
          </p:cNvSpPr>
          <p:nvPr>
            <p:ph type="body" sz="quarter" idx="10"/>
          </p:nvPr>
        </p:nvSpPr>
        <p:spPr/>
        <p:txBody>
          <a:bodyPr/>
          <a:lstStyle/>
          <a:p>
            <a:pPr marL="457200" indent="-457200">
              <a:buFont typeface="+mj-lt"/>
              <a:buAutoNum type="arabicPeriod"/>
            </a:pPr>
            <a:r>
              <a:rPr lang="en-US" dirty="0"/>
              <a:t>Environmental cleaning using existing best practice methods and strategies is effective against COVID-19</a:t>
            </a:r>
          </a:p>
          <a:p>
            <a:pPr marL="457200" indent="-457200">
              <a:buFont typeface="+mj-lt"/>
              <a:buAutoNum type="arabicPeriod"/>
            </a:pPr>
            <a:r>
              <a:rPr lang="en-US" dirty="0"/>
              <a:t>COVID-19 is susceptible to standard environmental cleaning and disinfection methods </a:t>
            </a:r>
          </a:p>
          <a:p>
            <a:endParaRPr lang="en-US" dirty="0"/>
          </a:p>
          <a:p>
            <a:r>
              <a:rPr lang="en-US" dirty="0"/>
              <a:t>For guidance on environmental cleaning for COVID-19, see: </a:t>
            </a:r>
          </a:p>
          <a:p>
            <a:r>
              <a:rPr lang="en-US" dirty="0"/>
              <a:t>WHO 2020 </a:t>
            </a:r>
            <a:r>
              <a:rPr lang="en-US" dirty="0">
                <a:hlinkClick r:id="rId2"/>
              </a:rPr>
              <a:t>Technical guidance on IPC / WASH for COVID-19</a:t>
            </a:r>
            <a:r>
              <a:rPr lang="en-US" dirty="0"/>
              <a:t> </a:t>
            </a:r>
          </a:p>
          <a:p>
            <a:r>
              <a:rPr lang="en-US" dirty="0"/>
              <a:t> </a:t>
            </a:r>
          </a:p>
        </p:txBody>
      </p:sp>
    </p:spTree>
    <p:extLst>
      <p:ext uri="{BB962C8B-B14F-4D97-AF65-F5344CB8AC3E}">
        <p14:creationId xmlns:p14="http://schemas.microsoft.com/office/powerpoint/2010/main" val="2142581284"/>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A3236-D1FA-433D-9641-C51C61F73964}"/>
              </a:ext>
            </a:extLst>
          </p:cNvPr>
          <p:cNvSpPr>
            <a:spLocks noGrp="1"/>
          </p:cNvSpPr>
          <p:nvPr>
            <p:ph type="title"/>
          </p:nvPr>
        </p:nvSpPr>
        <p:spPr/>
        <p:txBody>
          <a:bodyPr/>
          <a:lstStyle/>
          <a:p>
            <a:r>
              <a:rPr lang="en-US" sz="2180" dirty="0"/>
              <a:t>What are the recommended cleaning schedules in the context of COVID-19?</a:t>
            </a:r>
          </a:p>
        </p:txBody>
      </p:sp>
      <p:graphicFrame>
        <p:nvGraphicFramePr>
          <p:cNvPr id="6" name="Table 9">
            <a:extLst>
              <a:ext uri="{FF2B5EF4-FFF2-40B4-BE49-F238E27FC236}">
                <a16:creationId xmlns:a16="http://schemas.microsoft.com/office/drawing/2014/main" id="{00BB81DC-BF7A-4F93-8F57-688CD820D433}"/>
              </a:ext>
            </a:extLst>
          </p:cNvPr>
          <p:cNvGraphicFramePr>
            <a:graphicFrameLocks noGrp="1"/>
          </p:cNvGraphicFramePr>
          <p:nvPr>
            <p:extLst>
              <p:ext uri="{D42A27DB-BD31-4B8C-83A1-F6EECF244321}">
                <p14:modId xmlns:p14="http://schemas.microsoft.com/office/powerpoint/2010/main" val="1207859052"/>
              </p:ext>
            </p:extLst>
          </p:nvPr>
        </p:nvGraphicFramePr>
        <p:xfrm>
          <a:off x="273378" y="1063230"/>
          <a:ext cx="8672661" cy="3967480"/>
        </p:xfrm>
        <a:graphic>
          <a:graphicData uri="http://schemas.openxmlformats.org/drawingml/2006/table">
            <a:tbl>
              <a:tblPr firstRow="1" bandRow="1">
                <a:tableStyleId>{5C22544A-7EE6-4342-B048-85BDC9FD1C3A}</a:tableStyleId>
              </a:tblPr>
              <a:tblGrid>
                <a:gridCol w="1451617">
                  <a:extLst>
                    <a:ext uri="{9D8B030D-6E8A-4147-A177-3AD203B41FA5}">
                      <a16:colId xmlns:a16="http://schemas.microsoft.com/office/drawing/2014/main" val="3291912095"/>
                    </a:ext>
                  </a:extLst>
                </a:gridCol>
                <a:gridCol w="1284361">
                  <a:extLst>
                    <a:ext uri="{9D8B030D-6E8A-4147-A177-3AD203B41FA5}">
                      <a16:colId xmlns:a16="http://schemas.microsoft.com/office/drawing/2014/main" val="3802605244"/>
                    </a:ext>
                  </a:extLst>
                </a:gridCol>
                <a:gridCol w="1294553">
                  <a:extLst>
                    <a:ext uri="{9D8B030D-6E8A-4147-A177-3AD203B41FA5}">
                      <a16:colId xmlns:a16="http://schemas.microsoft.com/office/drawing/2014/main" val="3911350764"/>
                    </a:ext>
                  </a:extLst>
                </a:gridCol>
                <a:gridCol w="1895959">
                  <a:extLst>
                    <a:ext uri="{9D8B030D-6E8A-4147-A177-3AD203B41FA5}">
                      <a16:colId xmlns:a16="http://schemas.microsoft.com/office/drawing/2014/main" val="426905958"/>
                    </a:ext>
                  </a:extLst>
                </a:gridCol>
                <a:gridCol w="2746171">
                  <a:extLst>
                    <a:ext uri="{9D8B030D-6E8A-4147-A177-3AD203B41FA5}">
                      <a16:colId xmlns:a16="http://schemas.microsoft.com/office/drawing/2014/main" val="466630062"/>
                    </a:ext>
                  </a:extLst>
                </a:gridCol>
              </a:tblGrid>
              <a:tr h="396240">
                <a:tc>
                  <a:txBody>
                    <a:bodyPr/>
                    <a:lstStyle/>
                    <a:p>
                      <a:r>
                        <a:rPr lang="en-US" sz="1000" dirty="0"/>
                        <a:t>Patient area</a:t>
                      </a:r>
                    </a:p>
                  </a:txBody>
                  <a:tcPr/>
                </a:tc>
                <a:tc>
                  <a:txBody>
                    <a:bodyPr/>
                    <a:lstStyle/>
                    <a:p>
                      <a:r>
                        <a:rPr lang="en-US" sz="1000" dirty="0"/>
                        <a:t>Frequency</a:t>
                      </a:r>
                    </a:p>
                  </a:txBody>
                  <a:tcPr/>
                </a:tc>
                <a:tc>
                  <a:txBody>
                    <a:bodyPr/>
                    <a:lstStyle/>
                    <a:p>
                      <a:r>
                        <a:rPr lang="en-US" sz="1000" dirty="0"/>
                        <a:t>Person / staff responsible</a:t>
                      </a:r>
                    </a:p>
                  </a:txBody>
                  <a:tcPr/>
                </a:tc>
                <a:tc>
                  <a:txBody>
                    <a:bodyPr/>
                    <a:lstStyle/>
                    <a:p>
                      <a:r>
                        <a:rPr lang="en-US" sz="1000" dirty="0"/>
                        <a:t>Products/Supplies</a:t>
                      </a:r>
                    </a:p>
                  </a:txBody>
                  <a:tcPr/>
                </a:tc>
                <a:tc>
                  <a:txBody>
                    <a:bodyPr/>
                    <a:lstStyle/>
                    <a:p>
                      <a:r>
                        <a:rPr lang="en-US" sz="1000" dirty="0"/>
                        <a:t>Additional guidance</a:t>
                      </a:r>
                    </a:p>
                  </a:txBody>
                  <a:tcPr/>
                </a:tc>
                <a:extLst>
                  <a:ext uri="{0D108BD9-81ED-4DB2-BD59-A6C34878D82A}">
                    <a16:rowId xmlns:a16="http://schemas.microsoft.com/office/drawing/2014/main" val="272719159"/>
                  </a:ext>
                </a:extLst>
              </a:tr>
              <a:tr h="396240">
                <a:tc>
                  <a:txBody>
                    <a:bodyPr/>
                    <a:lstStyle/>
                    <a:p>
                      <a:r>
                        <a:rPr lang="en-US" sz="1000" dirty="0"/>
                        <a:t>Triage area</a:t>
                      </a:r>
                    </a:p>
                  </a:txBody>
                  <a:tcPr/>
                </a:tc>
                <a:tc>
                  <a:txBody>
                    <a:bodyPr/>
                    <a:lstStyle/>
                    <a:p>
                      <a:r>
                        <a:rPr lang="en-US" sz="1000" dirty="0"/>
                        <a:t>At least twice daily</a:t>
                      </a:r>
                    </a:p>
                  </a:txBody>
                  <a:tcPr/>
                </a:tc>
                <a:tc>
                  <a:txBody>
                    <a:bodyPr/>
                    <a:lstStyle/>
                    <a:p>
                      <a:r>
                        <a:rPr lang="en-US" sz="1000" dirty="0"/>
                        <a:t>Environmental cleaning (EC) staff</a:t>
                      </a:r>
                    </a:p>
                  </a:txBody>
                  <a:tcPr/>
                </a:tc>
                <a:tc rowSpan="6">
                  <a:txBody>
                    <a:bodyPr/>
                    <a:lstStyle/>
                    <a:p>
                      <a:r>
                        <a:rPr lang="en-US" sz="1000" dirty="0"/>
                        <a:t>Cleaning solution (neutral detergent and water); </a:t>
                      </a:r>
                    </a:p>
                    <a:p>
                      <a:r>
                        <a:rPr lang="en-US" sz="1000" dirty="0"/>
                        <a:t>Disinfectant (alcohol, chlorine-based, other as approved</a:t>
                      </a:r>
                      <a:r>
                        <a:rPr lang="en-US" sz="1000" dirty="0">
                          <a:solidFill>
                            <a:srgbClr val="FF00FF"/>
                          </a:solidFill>
                        </a:rPr>
                        <a:t>*</a:t>
                      </a:r>
                      <a:r>
                        <a:rPr lang="en-US" sz="1000" dirty="0"/>
                        <a:t>)</a:t>
                      </a:r>
                    </a:p>
                    <a:p>
                      <a:r>
                        <a:rPr lang="en-US" sz="1000" b="1" dirty="0">
                          <a:solidFill>
                            <a:srgbClr val="FF00FF"/>
                          </a:solidFill>
                        </a:rPr>
                        <a:t>* See next slide</a:t>
                      </a:r>
                    </a:p>
                    <a:p>
                      <a:endParaRPr lang="en-US" sz="1000" dirty="0"/>
                    </a:p>
                    <a:p>
                      <a:r>
                        <a:rPr lang="en-US" sz="1000" dirty="0"/>
                        <a:t>Freshly made solutions, cloths, and mops for each cleaning session. </a:t>
                      </a:r>
                      <a:r>
                        <a:rPr lang="en-US" sz="1000" b="1" dirty="0"/>
                        <a:t>Discard/reprocess supplies after each cleaning session.</a:t>
                      </a:r>
                    </a:p>
                    <a:p>
                      <a:endParaRPr lang="en-US" sz="1000" dirty="0"/>
                    </a:p>
                    <a:p>
                      <a:r>
                        <a:rPr lang="en-US" sz="1000" b="1" dirty="0"/>
                        <a:t>Dedicated supplies for inpatient isolation areas.</a:t>
                      </a:r>
                    </a:p>
                    <a:p>
                      <a:endParaRPr lang="en-US" sz="1000" dirty="0"/>
                    </a:p>
                    <a:p>
                      <a:r>
                        <a:rPr lang="en-US" sz="1000" b="1" dirty="0"/>
                        <a:t>PPE</a:t>
                      </a:r>
                      <a:r>
                        <a:rPr lang="en-US" sz="1000" dirty="0"/>
                        <a:t>: gowns and/or impermeable aprons, rubber gloves, medical mask, and eye protection (preferably face shield).</a:t>
                      </a:r>
                    </a:p>
                  </a:txBody>
                  <a:tcPr/>
                </a:tc>
                <a:tc>
                  <a:txBody>
                    <a:bodyPr/>
                    <a:lstStyle/>
                    <a:p>
                      <a:r>
                        <a:rPr lang="en-US" sz="1000" dirty="0"/>
                        <a:t>Focus on high-touch surfaces, then floors (last)</a:t>
                      </a:r>
                    </a:p>
                  </a:txBody>
                  <a:tcPr/>
                </a:tc>
                <a:extLst>
                  <a:ext uri="{0D108BD9-81ED-4DB2-BD59-A6C34878D82A}">
                    <a16:rowId xmlns:a16="http://schemas.microsoft.com/office/drawing/2014/main" val="1234802572"/>
                  </a:ext>
                </a:extLst>
              </a:tr>
              <a:tr h="701040">
                <a:tc>
                  <a:txBody>
                    <a:bodyPr/>
                    <a:lstStyle/>
                    <a:p>
                      <a:r>
                        <a:rPr lang="en-US" sz="1000" dirty="0"/>
                        <a:t>Inpatient rooms / cohort – occupied</a:t>
                      </a:r>
                    </a:p>
                  </a:txBody>
                  <a:tcPr/>
                </a:tc>
                <a:tc>
                  <a:txBody>
                    <a:bodyPr/>
                    <a:lstStyle/>
                    <a:p>
                      <a:r>
                        <a:rPr lang="en-US" sz="1000" dirty="0"/>
                        <a:t>At least twice daily; three times daily if possible (high-touch surfaces)</a:t>
                      </a:r>
                    </a:p>
                  </a:txBody>
                  <a:tcPr/>
                </a:tc>
                <a:tc>
                  <a:txBody>
                    <a:bodyPr/>
                    <a:lstStyle/>
                    <a:p>
                      <a:r>
                        <a:rPr lang="en-US" sz="1000" dirty="0"/>
                        <a:t>EC staff OR clinical staff if possible</a:t>
                      </a:r>
                    </a:p>
                  </a:txBody>
                  <a:tcPr/>
                </a:tc>
                <a:tc vMerge="1">
                  <a:txBody>
                    <a:bodyPr/>
                    <a:lstStyle/>
                    <a:p>
                      <a:endParaRPr lang="en-US" sz="1000" dirty="0"/>
                    </a:p>
                  </a:txBody>
                  <a:tcPr/>
                </a:tc>
                <a:tc>
                  <a:txBody>
                    <a:bodyPr/>
                    <a:lstStyle/>
                    <a:p>
                      <a:r>
                        <a:rPr lang="en-US" sz="1000" dirty="0"/>
                        <a:t>Focuses on high-touch surfaces, starting with shared/common surfaces, then move to each patient bed; use new cloth for each bed if possible</a:t>
                      </a:r>
                    </a:p>
                  </a:txBody>
                  <a:tcPr/>
                </a:tc>
                <a:extLst>
                  <a:ext uri="{0D108BD9-81ED-4DB2-BD59-A6C34878D82A}">
                    <a16:rowId xmlns:a16="http://schemas.microsoft.com/office/drawing/2014/main" val="1528208720"/>
                  </a:ext>
                </a:extLst>
              </a:tr>
              <a:tr h="548640">
                <a:tc>
                  <a:txBody>
                    <a:bodyPr/>
                    <a:lstStyle/>
                    <a:p>
                      <a:r>
                        <a:rPr lang="en-US" sz="1000" dirty="0"/>
                        <a:t>Inpatient rooms – unoccupied (terminal clean)</a:t>
                      </a:r>
                    </a:p>
                  </a:txBody>
                  <a:tcPr/>
                </a:tc>
                <a:tc>
                  <a:txBody>
                    <a:bodyPr/>
                    <a:lstStyle/>
                    <a:p>
                      <a:r>
                        <a:rPr lang="en-US" sz="1000" dirty="0"/>
                        <a:t>Upon discharge/ transfer</a:t>
                      </a:r>
                    </a:p>
                  </a:txBody>
                  <a:tcPr/>
                </a:tc>
                <a:tc>
                  <a:txBody>
                    <a:bodyPr/>
                    <a:lstStyle/>
                    <a:p>
                      <a:r>
                        <a:rPr lang="en-US" sz="1000" dirty="0"/>
                        <a:t>EC staff </a:t>
                      </a:r>
                    </a:p>
                  </a:txBody>
                  <a:tcPr/>
                </a:tc>
                <a:tc vMerge="1">
                  <a:txBody>
                    <a:bodyPr/>
                    <a:lstStyle/>
                    <a:p>
                      <a:endParaRPr lang="en-US" sz="1000" dirty="0"/>
                    </a:p>
                  </a:txBody>
                  <a:tcPr/>
                </a:tc>
                <a:tc>
                  <a:txBody>
                    <a:bodyPr/>
                    <a:lstStyle/>
                    <a:p>
                      <a:r>
                        <a:rPr lang="en-US" sz="1000" dirty="0"/>
                        <a:t>Low-touch surfaces, high-touch surfaces, floors (in that order); waste and linens removed, bed thoroughly cleaned and disinfected</a:t>
                      </a:r>
                    </a:p>
                  </a:txBody>
                  <a:tcPr/>
                </a:tc>
                <a:extLst>
                  <a:ext uri="{0D108BD9-81ED-4DB2-BD59-A6C34878D82A}">
                    <a16:rowId xmlns:a16="http://schemas.microsoft.com/office/drawing/2014/main" val="4004374178"/>
                  </a:ext>
                </a:extLst>
              </a:tr>
              <a:tr h="701040">
                <a:tc>
                  <a:txBody>
                    <a:bodyPr/>
                    <a:lstStyle/>
                    <a:p>
                      <a:r>
                        <a:rPr lang="en-US" sz="1000" dirty="0"/>
                        <a:t>Outpatient / Ambulatory Care rooms		</a:t>
                      </a:r>
                    </a:p>
                  </a:txBody>
                  <a:tcPr/>
                </a:tc>
                <a:tc>
                  <a:txBody>
                    <a:bodyPr/>
                    <a:lstStyle/>
                    <a:p>
                      <a:r>
                        <a:rPr lang="en-US" sz="1000" dirty="0"/>
                        <a:t>After each patient visit and at least once daily terminal clean</a:t>
                      </a:r>
                    </a:p>
                  </a:txBody>
                  <a:tcPr/>
                </a:tc>
                <a:tc>
                  <a:txBody>
                    <a:bodyPr/>
                    <a:lstStyle/>
                    <a:p>
                      <a:r>
                        <a:rPr lang="en-US" sz="1000" dirty="0"/>
                        <a:t>Clinical staff (after each patient); Terminal clean (EC staff)</a:t>
                      </a:r>
                    </a:p>
                  </a:txBody>
                  <a:tcPr/>
                </a:tc>
                <a:tc vMerge="1">
                  <a:txBody>
                    <a:bodyPr/>
                    <a:lstStyle/>
                    <a:p>
                      <a:endParaRPr lang="en-US" sz="1000" dirty="0"/>
                    </a:p>
                  </a:txBody>
                  <a:tcPr/>
                </a:tc>
                <a:tc>
                  <a:txBody>
                    <a:bodyPr/>
                    <a:lstStyle/>
                    <a:p>
                      <a:r>
                        <a:rPr lang="en-US" sz="1000" dirty="0"/>
                        <a:t>High touch surfaces to be disinfected after each patient visit; terminal clean as above (end of day) </a:t>
                      </a:r>
                    </a:p>
                  </a:txBody>
                  <a:tcPr/>
                </a:tc>
                <a:extLst>
                  <a:ext uri="{0D108BD9-81ED-4DB2-BD59-A6C34878D82A}">
                    <a16:rowId xmlns:a16="http://schemas.microsoft.com/office/drawing/2014/main" val="400184727"/>
                  </a:ext>
                </a:extLst>
              </a:tr>
              <a:tr h="370840">
                <a:tc>
                  <a:txBody>
                    <a:bodyPr/>
                    <a:lstStyle/>
                    <a:p>
                      <a:r>
                        <a:rPr lang="en-US" sz="1000" dirty="0"/>
                        <a:t>Hallways / Corridors</a:t>
                      </a:r>
                    </a:p>
                  </a:txBody>
                  <a:tcPr/>
                </a:tc>
                <a:tc>
                  <a:txBody>
                    <a:bodyPr/>
                    <a:lstStyle/>
                    <a:p>
                      <a:r>
                        <a:rPr lang="en-US" sz="1000" dirty="0"/>
                        <a:t>At least twice daily </a:t>
                      </a:r>
                    </a:p>
                  </a:txBody>
                  <a:tcPr/>
                </a:tc>
                <a:tc>
                  <a:txBody>
                    <a:bodyPr/>
                    <a:lstStyle/>
                    <a:p>
                      <a:r>
                        <a:rPr lang="en-US" sz="1000" dirty="0"/>
                        <a:t>EC staff </a:t>
                      </a:r>
                    </a:p>
                  </a:txBody>
                  <a:tcPr/>
                </a:tc>
                <a:tc vMerge="1">
                  <a:txBody>
                    <a:bodyPr/>
                    <a:lstStyle/>
                    <a:p>
                      <a:endParaRPr lang="en-US" sz="1000" dirty="0"/>
                    </a:p>
                  </a:txBody>
                  <a:tcPr/>
                </a:tc>
                <a:tc>
                  <a:txBody>
                    <a:bodyPr/>
                    <a:lstStyle/>
                    <a:p>
                      <a:r>
                        <a:rPr lang="en-US" sz="1000" dirty="0"/>
                        <a:t>High-touch surfaces (e.g., railings)</a:t>
                      </a:r>
                    </a:p>
                  </a:txBody>
                  <a:tcPr/>
                </a:tc>
                <a:extLst>
                  <a:ext uri="{0D108BD9-81ED-4DB2-BD59-A6C34878D82A}">
                    <a16:rowId xmlns:a16="http://schemas.microsoft.com/office/drawing/2014/main" val="308960583"/>
                  </a:ext>
                </a:extLst>
              </a:tr>
              <a:tr h="701040">
                <a:tc>
                  <a:txBody>
                    <a:bodyPr/>
                    <a:lstStyle/>
                    <a:p>
                      <a:r>
                        <a:rPr lang="en-US" sz="1000" dirty="0"/>
                        <a:t>Patient toilets</a:t>
                      </a:r>
                    </a:p>
                  </a:txBody>
                  <a:tcPr/>
                </a:tc>
                <a:tc>
                  <a:txBody>
                    <a:bodyPr/>
                    <a:lstStyle/>
                    <a:p>
                      <a:r>
                        <a:rPr lang="en-US" sz="1000" dirty="0"/>
                        <a:t>Private (at least twice daily); Shared (at least three times daily)</a:t>
                      </a:r>
                    </a:p>
                  </a:txBody>
                  <a:tcPr/>
                </a:tc>
                <a:tc>
                  <a:txBody>
                    <a:bodyPr/>
                    <a:lstStyle/>
                    <a:p>
                      <a:r>
                        <a:rPr lang="en-US" sz="1000" dirty="0"/>
                        <a:t>EC staff</a:t>
                      </a:r>
                    </a:p>
                  </a:txBody>
                  <a:tcPr/>
                </a:tc>
                <a:tc vMerge="1">
                  <a:txBody>
                    <a:bodyPr/>
                    <a:lstStyle/>
                    <a:p>
                      <a:endParaRPr lang="en-US" sz="1000" dirty="0"/>
                    </a:p>
                  </a:txBody>
                  <a:tcPr/>
                </a:tc>
                <a:tc>
                  <a:txBody>
                    <a:bodyPr/>
                    <a:lstStyle/>
                    <a:p>
                      <a:r>
                        <a:rPr lang="en-US" sz="1000" dirty="0"/>
                        <a:t>High-touch surfaces, including door handles, light switches, counters, faucets, then sink bowls, then toilets and finally floor (in that order) </a:t>
                      </a:r>
                    </a:p>
                  </a:txBody>
                  <a:tcPr/>
                </a:tc>
                <a:extLst>
                  <a:ext uri="{0D108BD9-81ED-4DB2-BD59-A6C34878D82A}">
                    <a16:rowId xmlns:a16="http://schemas.microsoft.com/office/drawing/2014/main" val="362710847"/>
                  </a:ext>
                </a:extLst>
              </a:tr>
            </a:tbl>
          </a:graphicData>
        </a:graphic>
      </p:graphicFrame>
    </p:spTree>
    <p:extLst>
      <p:ext uri="{BB962C8B-B14F-4D97-AF65-F5344CB8AC3E}">
        <p14:creationId xmlns:p14="http://schemas.microsoft.com/office/powerpoint/2010/main" val="2279778788"/>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F6D49-60CF-44D6-AF58-B0829BE9921E}"/>
              </a:ext>
            </a:extLst>
          </p:cNvPr>
          <p:cNvSpPr>
            <a:spLocks noGrp="1"/>
          </p:cNvSpPr>
          <p:nvPr>
            <p:ph type="title"/>
          </p:nvPr>
        </p:nvSpPr>
        <p:spPr/>
        <p:txBody>
          <a:bodyPr>
            <a:normAutofit/>
          </a:bodyPr>
          <a:lstStyle/>
          <a:p>
            <a:r>
              <a:rPr lang="en-US" sz="2180" dirty="0"/>
              <a:t>What are the disinfectants we should use in healthcare facilities in the context of COVID-19?</a:t>
            </a:r>
          </a:p>
        </p:txBody>
      </p:sp>
      <p:sp>
        <p:nvSpPr>
          <p:cNvPr id="3" name="Content Placeholder 2">
            <a:extLst>
              <a:ext uri="{FF2B5EF4-FFF2-40B4-BE49-F238E27FC236}">
                <a16:creationId xmlns:a16="http://schemas.microsoft.com/office/drawing/2014/main" id="{B240C4BC-3FFC-4ED7-B8DE-42915492B93C}"/>
              </a:ext>
            </a:extLst>
          </p:cNvPr>
          <p:cNvSpPr>
            <a:spLocks noGrp="1"/>
          </p:cNvSpPr>
          <p:nvPr>
            <p:ph type="body" sz="quarter" idx="10"/>
          </p:nvPr>
        </p:nvSpPr>
        <p:spPr/>
        <p:txBody>
          <a:bodyPr/>
          <a:lstStyle/>
          <a:p>
            <a:pPr marL="285743" indent="-285743"/>
            <a:r>
              <a:rPr lang="en-GB" sz="1600" dirty="0"/>
              <a:t>Disinfection of environmental surfaces in healthcare facilities should consider not only SARS-CoV-2, but also other clinically important healthcare pathogens</a:t>
            </a:r>
          </a:p>
          <a:p>
            <a:pPr marL="285736" indent="-285743"/>
            <a:r>
              <a:rPr lang="en-GB" sz="1600" dirty="0"/>
              <a:t>The following disinfectants and defined concentrations can be used on environmental surfaces to achieve a &gt;3 log reduction of human coronavirus, and they are also proven to be effective against other clinically relevant pathogens in the healthcare settings (</a:t>
            </a:r>
            <a:r>
              <a:rPr lang="en-GB" sz="1600" dirty="0">
                <a:solidFill>
                  <a:srgbClr val="FF00FF"/>
                </a:solidFill>
              </a:rPr>
              <a:t>contact time ≥1 minute</a:t>
            </a:r>
            <a:r>
              <a:rPr lang="en-GB" sz="1600" dirty="0"/>
              <a:t>): </a:t>
            </a:r>
            <a:endParaRPr lang="en-US" sz="1600" dirty="0"/>
          </a:p>
          <a:p>
            <a:pPr marL="563608" lvl="1" indent="-285743"/>
            <a:r>
              <a:rPr lang="en-GB" sz="1400" dirty="0"/>
              <a:t>Ethanol ≥70%</a:t>
            </a:r>
            <a:r>
              <a:rPr lang="pt-BR" sz="1400" dirty="0"/>
              <a:t>   </a:t>
            </a:r>
            <a:endParaRPr lang="en-US" sz="1400" dirty="0"/>
          </a:p>
          <a:p>
            <a:pPr marL="563608" lvl="1" indent="-285743"/>
            <a:r>
              <a:rPr lang="en-GB" sz="1400" dirty="0"/>
              <a:t>Hydrogen peroxide 0.5%</a:t>
            </a:r>
          </a:p>
          <a:p>
            <a:pPr marL="563608" lvl="1" indent="-285743"/>
            <a:r>
              <a:rPr lang="en-GB" sz="1400" dirty="0"/>
              <a:t>Hypochlorite from 0.1% (1,000 ppm)</a:t>
            </a:r>
          </a:p>
          <a:p>
            <a:pPr marL="285743" indent="-285743"/>
            <a:r>
              <a:rPr lang="en-GB" sz="1600" dirty="0"/>
              <a:t>Other disinfectants can be used, if they have demonstrated action against</a:t>
            </a:r>
            <a:r>
              <a:rPr lang="pt-BR" sz="1600" dirty="0"/>
              <a:t> other human coronaviruses or </a:t>
            </a:r>
            <a:r>
              <a:rPr lang="en-GB" sz="1600" dirty="0"/>
              <a:t>harder to kill organisms for health care settings, according to the local authorities or regulatory bodies (</a:t>
            </a:r>
            <a:r>
              <a:rPr lang="en-GB" sz="1600" dirty="0">
                <a:solidFill>
                  <a:srgbClr val="FF00FF"/>
                </a:solidFill>
              </a:rPr>
              <a:t>use manufacturer recommended contact time</a:t>
            </a:r>
            <a:r>
              <a:rPr lang="en-GB" sz="1600" dirty="0"/>
              <a:t>). </a:t>
            </a:r>
            <a:endParaRPr lang="en-US" sz="1600" dirty="0"/>
          </a:p>
          <a:p>
            <a:pPr marL="0" indent="0">
              <a:buNone/>
            </a:pPr>
            <a:r>
              <a:rPr lang="pt-BR" sz="1600" dirty="0"/>
              <a:t> </a:t>
            </a:r>
            <a:endParaRPr lang="en-US" sz="1600" dirty="0"/>
          </a:p>
        </p:txBody>
      </p:sp>
      <p:sp>
        <p:nvSpPr>
          <p:cNvPr id="7" name="Star: 5 Points 6">
            <a:extLst>
              <a:ext uri="{FF2B5EF4-FFF2-40B4-BE49-F238E27FC236}">
                <a16:creationId xmlns:a16="http://schemas.microsoft.com/office/drawing/2014/main" id="{3C865830-0B41-4FC1-A4EE-EF7900701318}"/>
              </a:ext>
            </a:extLst>
          </p:cNvPr>
          <p:cNvSpPr/>
          <p:nvPr/>
        </p:nvSpPr>
        <p:spPr>
          <a:xfrm>
            <a:off x="3968890" y="3494857"/>
            <a:ext cx="468726" cy="453323"/>
          </a:xfrm>
          <a:prstGeom prst="star5">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4">
            <a:extLst>
              <a:ext uri="{FF2B5EF4-FFF2-40B4-BE49-F238E27FC236}">
                <a16:creationId xmlns:a16="http://schemas.microsoft.com/office/drawing/2014/main" id="{9A0FE3E0-F6D1-44F5-A3FF-ABEAB21491BD}"/>
              </a:ext>
            </a:extLst>
          </p:cNvPr>
          <p:cNvSpPr txBox="1">
            <a:spLocks/>
          </p:cNvSpPr>
          <p:nvPr/>
        </p:nvSpPr>
        <p:spPr bwMode="gray">
          <a:xfrm>
            <a:off x="4572000" y="3209540"/>
            <a:ext cx="4005763" cy="738640"/>
          </a:xfrm>
          <a:prstGeom prst="rect">
            <a:avLst/>
          </a:prstGeom>
          <a:solidFill>
            <a:schemeClr val="accent1">
              <a:lumMod val="20000"/>
              <a:lumOff val="80000"/>
            </a:schemeClr>
          </a:solidFill>
          <a:ln>
            <a:solidFill>
              <a:schemeClr val="tx1"/>
            </a:solidFill>
          </a:ln>
        </p:spPr>
        <p:txBody>
          <a:bodyPr vert="horz" lIns="20401" tIns="0" rIns="20401" bIns="0" rtlCol="0">
            <a:noAutofit/>
          </a:bodyPr>
          <a:lstStyle>
            <a:lvl1pPr marL="0" indent="0" algn="l" defTabSz="705116" rtl="0" eaLnBrk="1" latinLnBrk="0" hangingPunct="1">
              <a:lnSpc>
                <a:spcPct val="110000"/>
              </a:lnSpc>
              <a:spcBef>
                <a:spcPts val="776"/>
              </a:spcBef>
              <a:spcAft>
                <a:spcPts val="465"/>
              </a:spcAft>
              <a:buClr>
                <a:schemeClr val="tx1"/>
              </a:buClr>
              <a:buSzPct val="80000"/>
              <a:buFontTx/>
              <a:buNone/>
              <a:defRPr sz="1088" b="0" kern="1200">
                <a:solidFill>
                  <a:srgbClr val="09164D"/>
                </a:solidFill>
                <a:latin typeface="+mn-lt"/>
                <a:ea typeface="+mn-ea"/>
                <a:cs typeface="Times New Roman" panose="02020603050405020304" pitchFamily="18" charset="0"/>
              </a:defRPr>
            </a:lvl1pPr>
            <a:lvl2pPr marL="277872" indent="-138332"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2pPr>
            <a:lvl3pPr marL="637789" indent="-2203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3pPr>
            <a:lvl4pPr marL="909555" indent="-2203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4pPr>
            <a:lvl5pPr marL="1246201" indent="-276656" algn="l" defTabSz="705116" rtl="0" eaLnBrk="1" latinLnBrk="0" hangingPunct="1">
              <a:lnSpc>
                <a:spcPct val="110000"/>
              </a:lnSpc>
              <a:spcBef>
                <a:spcPts val="388"/>
              </a:spcBef>
              <a:spcAft>
                <a:spcPts val="465"/>
              </a:spcAft>
              <a:buClr>
                <a:schemeClr val="tx1"/>
              </a:buClr>
              <a:buSzPct val="100000"/>
              <a:buFont typeface="Arial" panose="020B0604020202020204" pitchFamily="34" charset="0"/>
              <a:buChar char="•"/>
              <a:defRPr sz="1088" kern="1200">
                <a:solidFill>
                  <a:srgbClr val="09164D"/>
                </a:solidFill>
                <a:latin typeface="+mn-lt"/>
                <a:ea typeface="+mn-ea"/>
                <a:cs typeface="+mn-cs"/>
              </a:defRPr>
            </a:lvl5pPr>
            <a:lvl6pPr marL="1590195" indent="-276656" algn="l" defTabSz="705116" rtl="0" eaLnBrk="1" latinLnBrk="0" hangingPunct="1">
              <a:lnSpc>
                <a:spcPct val="90000"/>
              </a:lnSpc>
              <a:spcBef>
                <a:spcPts val="388"/>
              </a:spcBef>
              <a:buFont typeface="Arial" panose="020B0604020202020204" pitchFamily="34" charset="0"/>
              <a:buChar char="•"/>
              <a:defRPr sz="1088" kern="1200">
                <a:solidFill>
                  <a:srgbClr val="09164D"/>
                </a:solidFill>
                <a:latin typeface="+mn-lt"/>
                <a:ea typeface="+mn-ea"/>
                <a:cs typeface="+mn-cs"/>
              </a:defRPr>
            </a:lvl6pPr>
            <a:lvl7pPr marL="2291635"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7pPr>
            <a:lvl8pPr marL="2644192"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8pPr>
            <a:lvl9pPr marL="2996755" indent="-176279" algn="l" defTabSz="705116" rtl="0" eaLnBrk="1" latinLnBrk="0" hangingPunct="1">
              <a:lnSpc>
                <a:spcPct val="90000"/>
              </a:lnSpc>
              <a:spcBef>
                <a:spcPts val="388"/>
              </a:spcBef>
              <a:buFont typeface="Arial" panose="020B0604020202020204" pitchFamily="34" charset="0"/>
              <a:buChar char="•"/>
              <a:defRPr sz="1428" kern="1200">
                <a:solidFill>
                  <a:schemeClr val="tx1"/>
                </a:solidFill>
                <a:latin typeface="+mn-lt"/>
                <a:ea typeface="+mn-ea"/>
                <a:cs typeface="+mn-cs"/>
              </a:defRPr>
            </a:lvl9pPr>
          </a:lstStyle>
          <a:p>
            <a:pPr>
              <a:spcAft>
                <a:spcPts val="0"/>
              </a:spcAft>
            </a:pPr>
            <a:r>
              <a:rPr lang="en-US" sz="1000" dirty="0">
                <a:solidFill>
                  <a:srgbClr val="FF00FF"/>
                </a:solidFill>
              </a:rPr>
              <a:t>Use 5,000ppm on hardy pathogens when facility has history with hardy pathogens (</a:t>
            </a:r>
            <a:r>
              <a:rPr lang="en-US" sz="1000" i="1" dirty="0">
                <a:solidFill>
                  <a:srgbClr val="FF00FF"/>
                </a:solidFill>
              </a:rPr>
              <a:t>C. </a:t>
            </a:r>
            <a:r>
              <a:rPr lang="en-US" sz="1000" i="1" dirty="0" err="1">
                <a:solidFill>
                  <a:srgbClr val="FF00FF"/>
                </a:solidFill>
              </a:rPr>
              <a:t>auris</a:t>
            </a:r>
            <a:r>
              <a:rPr lang="en-US" sz="1000" i="1" dirty="0">
                <a:solidFill>
                  <a:srgbClr val="FF00FF"/>
                </a:solidFill>
              </a:rPr>
              <a:t>, C. difficile</a:t>
            </a:r>
            <a:r>
              <a:rPr lang="en-US" sz="1000" dirty="0">
                <a:solidFill>
                  <a:srgbClr val="FF00FF"/>
                </a:solidFill>
              </a:rPr>
              <a:t>)</a:t>
            </a:r>
          </a:p>
          <a:p>
            <a:pPr>
              <a:spcAft>
                <a:spcPts val="0"/>
              </a:spcAft>
            </a:pPr>
            <a:r>
              <a:rPr lang="en-US" sz="1000" dirty="0">
                <a:solidFill>
                  <a:srgbClr val="FF00FF"/>
                </a:solidFill>
              </a:rPr>
              <a:t>Use 5,000pm for large blood and body fluid spills</a:t>
            </a:r>
            <a:endParaRPr lang="en-US" sz="1000" dirty="0">
              <a:solidFill>
                <a:srgbClr val="005DAB"/>
              </a:solidFill>
            </a:endParaRPr>
          </a:p>
        </p:txBody>
      </p:sp>
    </p:spTree>
    <p:extLst>
      <p:ext uri="{BB962C8B-B14F-4D97-AF65-F5344CB8AC3E}">
        <p14:creationId xmlns:p14="http://schemas.microsoft.com/office/powerpoint/2010/main" val="464320627"/>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1405E-BADB-48DD-9A10-431BD809341E}"/>
              </a:ext>
            </a:extLst>
          </p:cNvPr>
          <p:cNvSpPr>
            <a:spLocks noGrp="1"/>
          </p:cNvSpPr>
          <p:nvPr>
            <p:ph type="title"/>
          </p:nvPr>
        </p:nvSpPr>
        <p:spPr/>
        <p:txBody>
          <a:bodyPr/>
          <a:lstStyle/>
          <a:p>
            <a:r>
              <a:rPr lang="en-US" dirty="0"/>
              <a:t>Supplementary slides</a:t>
            </a:r>
          </a:p>
        </p:txBody>
      </p:sp>
      <p:sp>
        <p:nvSpPr>
          <p:cNvPr id="3" name="Text Placeholder 2">
            <a:extLst>
              <a:ext uri="{FF2B5EF4-FFF2-40B4-BE49-F238E27FC236}">
                <a16:creationId xmlns:a16="http://schemas.microsoft.com/office/drawing/2014/main" id="{044BFFEF-EE46-424B-B148-1C1C0900F73F}"/>
              </a:ext>
            </a:extLst>
          </p:cNvPr>
          <p:cNvSpPr>
            <a:spLocks noGrp="1"/>
          </p:cNvSpPr>
          <p:nvPr>
            <p:ph type="body" sz="quarter" idx="10"/>
          </p:nvPr>
        </p:nvSpPr>
        <p:spPr/>
        <p:txBody>
          <a:bodyPr/>
          <a:lstStyle/>
          <a:p>
            <a:r>
              <a:rPr lang="en-US" b="1" dirty="0"/>
              <a:t>The following slides are supplementary to the main training module.</a:t>
            </a:r>
          </a:p>
          <a:p>
            <a:r>
              <a:rPr lang="en-US" b="1" dirty="0"/>
              <a:t>They provide a summary of some of CDC’s guidelines but are considered beyond the scope of a short WASH FIT training session. </a:t>
            </a:r>
          </a:p>
          <a:p>
            <a:r>
              <a:rPr lang="en-US" b="1" dirty="0"/>
              <a:t>If time allows, they may be used for discussion, or included in participant handouts/resource packs. </a:t>
            </a:r>
          </a:p>
          <a:p>
            <a:endParaRPr lang="en-US" dirty="0"/>
          </a:p>
        </p:txBody>
      </p:sp>
    </p:spTree>
    <p:extLst>
      <p:ext uri="{BB962C8B-B14F-4D97-AF65-F5344CB8AC3E}">
        <p14:creationId xmlns:p14="http://schemas.microsoft.com/office/powerpoint/2010/main" val="1756168658"/>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41DCF0D4-8F80-4548-A8C9-1A8281A516DE}"/>
              </a:ext>
            </a:extLst>
          </p:cNvPr>
          <p:cNvSpPr>
            <a:spLocks noGrp="1"/>
          </p:cNvSpPr>
          <p:nvPr>
            <p:ph type="title"/>
          </p:nvPr>
        </p:nvSpPr>
        <p:spPr>
          <a:xfrm>
            <a:off x="357190" y="-196119"/>
            <a:ext cx="8229600" cy="857250"/>
          </a:xfrm>
        </p:spPr>
        <p:txBody>
          <a:bodyPr/>
          <a:lstStyle/>
          <a:p>
            <a:r>
              <a:rPr lang="en-US" dirty="0"/>
              <a:t>Best practices for cleaning techniques </a:t>
            </a:r>
          </a:p>
        </p:txBody>
      </p:sp>
      <p:sp>
        <p:nvSpPr>
          <p:cNvPr id="9" name="Content Placeholder 8">
            <a:extLst>
              <a:ext uri="{FF2B5EF4-FFF2-40B4-BE49-F238E27FC236}">
                <a16:creationId xmlns:a16="http://schemas.microsoft.com/office/drawing/2014/main" id="{7AD7DA9F-554C-4183-AE14-1F08FACDCD6C}"/>
              </a:ext>
            </a:extLst>
          </p:cNvPr>
          <p:cNvSpPr>
            <a:spLocks noGrp="1"/>
          </p:cNvSpPr>
          <p:nvPr>
            <p:ph type="body" sz="quarter" idx="10"/>
          </p:nvPr>
        </p:nvSpPr>
        <p:spPr>
          <a:xfrm>
            <a:off x="357190" y="1124950"/>
            <a:ext cx="4851175" cy="3341688"/>
          </a:xfrm>
        </p:spPr>
        <p:txBody>
          <a:bodyPr/>
          <a:lstStyle/>
          <a:p>
            <a:r>
              <a:rPr lang="en-US" b="1" dirty="0"/>
              <a:t>1. Proceed</a:t>
            </a:r>
            <a:r>
              <a:rPr lang="en-US" b="1" dirty="0">
                <a:solidFill>
                  <a:srgbClr val="FF00FF"/>
                </a:solidFill>
              </a:rPr>
              <a:t> from cleaner to dirtier:</a:t>
            </a:r>
          </a:p>
          <a:p>
            <a:pPr lvl="1">
              <a:buClr>
                <a:srgbClr val="FF00FF"/>
              </a:buClr>
            </a:pPr>
            <a:r>
              <a:rPr lang="en-US" dirty="0"/>
              <a:t>Clean high-touch surfaces outside the patient zone before high-touch surfaces inside the patient zone</a:t>
            </a:r>
          </a:p>
          <a:p>
            <a:pPr lvl="1">
              <a:buClr>
                <a:srgbClr val="FF00FF"/>
              </a:buClr>
            </a:pPr>
            <a:r>
              <a:rPr lang="en-US" dirty="0"/>
              <a:t>Clean patient beds before patient toilets</a:t>
            </a:r>
          </a:p>
          <a:p>
            <a:pPr lvl="1">
              <a:buClr>
                <a:srgbClr val="FF00FF"/>
              </a:buClr>
            </a:pPr>
            <a:r>
              <a:rPr lang="en-US" dirty="0"/>
              <a:t>Clean low-touch surfaces before high-touch surfaces (terminal clean)</a:t>
            </a:r>
          </a:p>
          <a:p>
            <a:pPr lvl="1">
              <a:buClr>
                <a:srgbClr val="FF00FF"/>
              </a:buClr>
            </a:pPr>
            <a:r>
              <a:rPr lang="en-US" dirty="0"/>
              <a:t>Clean general patient areas before isolation areas</a:t>
            </a:r>
          </a:p>
        </p:txBody>
      </p:sp>
      <p:pic>
        <p:nvPicPr>
          <p:cNvPr id="7" name="Picture 6">
            <a:extLst>
              <a:ext uri="{FF2B5EF4-FFF2-40B4-BE49-F238E27FC236}">
                <a16:creationId xmlns:a16="http://schemas.microsoft.com/office/drawing/2014/main" id="{8DBEF789-00CA-4EF7-8970-11FB0D337076}"/>
              </a:ext>
            </a:extLst>
          </p:cNvPr>
          <p:cNvPicPr>
            <a:picLocks noChangeAspect="1"/>
          </p:cNvPicPr>
          <p:nvPr/>
        </p:nvPicPr>
        <p:blipFill>
          <a:blip r:embed="rId3"/>
          <a:stretch>
            <a:fillRect/>
          </a:stretch>
        </p:blipFill>
        <p:spPr>
          <a:xfrm>
            <a:off x="5673683" y="2675576"/>
            <a:ext cx="3251786" cy="1874507"/>
          </a:xfrm>
          <a:prstGeom prst="rect">
            <a:avLst/>
          </a:prstGeom>
          <a:ln>
            <a:noFill/>
          </a:ln>
          <a:effectLst>
            <a:outerShdw blurRad="292100" dist="139700" dir="2700000" algn="tl" rotWithShape="0">
              <a:srgbClr val="333333">
                <a:alpha val="65000"/>
              </a:srgbClr>
            </a:outerShdw>
          </a:effectLst>
        </p:spPr>
      </p:pic>
      <p:sp>
        <p:nvSpPr>
          <p:cNvPr id="15" name="TextBox 14">
            <a:extLst>
              <a:ext uri="{FF2B5EF4-FFF2-40B4-BE49-F238E27FC236}">
                <a16:creationId xmlns:a16="http://schemas.microsoft.com/office/drawing/2014/main" id="{B9944B94-AA45-4B42-B5BD-BAB8754703B7}"/>
              </a:ext>
            </a:extLst>
          </p:cNvPr>
          <p:cNvSpPr txBox="1"/>
          <p:nvPr/>
        </p:nvSpPr>
        <p:spPr>
          <a:xfrm>
            <a:off x="6418150" y="4550083"/>
            <a:ext cx="3055241" cy="461665"/>
          </a:xfrm>
          <a:prstGeom prst="rect">
            <a:avLst/>
          </a:prstGeom>
          <a:noFill/>
        </p:spPr>
        <p:txBody>
          <a:bodyPr wrap="square" rtlCol="0">
            <a:spAutoFit/>
          </a:bodyPr>
          <a:lstStyle/>
          <a:p>
            <a:r>
              <a:rPr lang="en-US" sz="1200" dirty="0">
                <a:solidFill>
                  <a:srgbClr val="09164D"/>
                </a:solidFill>
                <a:latin typeface="+mn-lt"/>
              </a:rPr>
              <a:t>Example of a cleaning strategy from cleaner to dirtier areas</a:t>
            </a:r>
          </a:p>
        </p:txBody>
      </p:sp>
      <p:sp>
        <p:nvSpPr>
          <p:cNvPr id="2" name="Rectangle 1">
            <a:extLst>
              <a:ext uri="{FF2B5EF4-FFF2-40B4-BE49-F238E27FC236}">
                <a16:creationId xmlns:a16="http://schemas.microsoft.com/office/drawing/2014/main" id="{5A65A0E4-6FFA-46E4-9814-10670AB82AE4}"/>
              </a:ext>
            </a:extLst>
          </p:cNvPr>
          <p:cNvSpPr/>
          <p:nvPr/>
        </p:nvSpPr>
        <p:spPr>
          <a:xfrm>
            <a:off x="5873411" y="776574"/>
            <a:ext cx="2920882" cy="1477328"/>
          </a:xfrm>
          <a:prstGeom prst="rect">
            <a:avLst/>
          </a:prstGeom>
          <a:solidFill>
            <a:schemeClr val="bg2"/>
          </a:solidFill>
          <a:effectLst>
            <a:outerShdw blurRad="50800" dist="38100" dir="2700000" algn="tl" rotWithShape="0">
              <a:prstClr val="black">
                <a:alpha val="40000"/>
              </a:prstClr>
            </a:outerShdw>
          </a:effectLst>
        </p:spPr>
        <p:txBody>
          <a:bodyPr wrap="square">
            <a:spAutoFit/>
          </a:bodyPr>
          <a:lstStyle/>
          <a:p>
            <a:pPr algn="ctr"/>
            <a:r>
              <a:rPr lang="en-US" b="1" dirty="0">
                <a:solidFill>
                  <a:srgbClr val="FF00FF"/>
                </a:solidFill>
                <a:latin typeface="+mn-lt"/>
              </a:rPr>
              <a:t>Priority!</a:t>
            </a:r>
          </a:p>
          <a:p>
            <a:pPr algn="ctr"/>
            <a:endParaRPr lang="en-US" b="1" dirty="0">
              <a:solidFill>
                <a:srgbClr val="FF00FF"/>
              </a:solidFill>
              <a:latin typeface="+mn-lt"/>
            </a:endParaRPr>
          </a:p>
          <a:p>
            <a:r>
              <a:rPr lang="en-US" dirty="0">
                <a:solidFill>
                  <a:srgbClr val="09164D"/>
                </a:solidFill>
                <a:latin typeface="+mn-lt"/>
              </a:rPr>
              <a:t>Immediately attend to any </a:t>
            </a:r>
            <a:r>
              <a:rPr lang="en-US" dirty="0">
                <a:solidFill>
                  <a:srgbClr val="FF00FF"/>
                </a:solidFill>
                <a:latin typeface="+mn-lt"/>
              </a:rPr>
              <a:t>body fluid spills prior </a:t>
            </a:r>
            <a:r>
              <a:rPr lang="en-US" dirty="0">
                <a:solidFill>
                  <a:srgbClr val="09164D"/>
                </a:solidFill>
                <a:latin typeface="+mn-lt"/>
              </a:rPr>
              <a:t>to starting routine cleaning</a:t>
            </a:r>
          </a:p>
        </p:txBody>
      </p:sp>
    </p:spTree>
    <p:extLst>
      <p:ext uri="{BB962C8B-B14F-4D97-AF65-F5344CB8AC3E}">
        <p14:creationId xmlns:p14="http://schemas.microsoft.com/office/powerpoint/2010/main" val="2102559430"/>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F43F4F2-2597-43E7-B6E9-AABC3A03CF86}"/>
              </a:ext>
            </a:extLst>
          </p:cNvPr>
          <p:cNvSpPr>
            <a:spLocks noGrp="1"/>
          </p:cNvSpPr>
          <p:nvPr>
            <p:ph type="body" sz="quarter" idx="10"/>
          </p:nvPr>
        </p:nvSpPr>
        <p:spPr>
          <a:xfrm>
            <a:off x="457200" y="1158875"/>
            <a:ext cx="4495126" cy="3341688"/>
          </a:xfrm>
        </p:spPr>
        <p:txBody>
          <a:bodyPr/>
          <a:lstStyle/>
          <a:p>
            <a:r>
              <a:rPr lang="en-US" sz="1800" b="1" dirty="0"/>
              <a:t>2. Proceed </a:t>
            </a:r>
            <a:r>
              <a:rPr lang="en-US" sz="1800" b="1" dirty="0">
                <a:solidFill>
                  <a:srgbClr val="FF00FF"/>
                </a:solidFill>
              </a:rPr>
              <a:t>from high to low </a:t>
            </a:r>
            <a:r>
              <a:rPr lang="en-US" sz="1800" dirty="0"/>
              <a:t>(top to bottom):</a:t>
            </a:r>
          </a:p>
          <a:p>
            <a:pPr lvl="1">
              <a:buClr>
                <a:srgbClr val="FF00FF"/>
              </a:buClr>
            </a:pPr>
            <a:r>
              <a:rPr lang="en-US" sz="1800" dirty="0"/>
              <a:t>Clean bed rails before bed legs</a:t>
            </a:r>
          </a:p>
          <a:p>
            <a:pPr lvl="1">
              <a:buClr>
                <a:srgbClr val="FF00FF"/>
              </a:buClr>
            </a:pPr>
            <a:r>
              <a:rPr lang="en-US" sz="1800" dirty="0"/>
              <a:t>Clean environmental surfaces before floors</a:t>
            </a:r>
          </a:p>
          <a:p>
            <a:r>
              <a:rPr lang="en-US" sz="1800" b="1" dirty="0"/>
              <a:t>3</a:t>
            </a:r>
            <a:r>
              <a:rPr lang="en-US" sz="1800" dirty="0"/>
              <a:t>. Proceed </a:t>
            </a:r>
            <a:r>
              <a:rPr lang="en-US" sz="1800" b="1" dirty="0"/>
              <a:t>in a </a:t>
            </a:r>
            <a:r>
              <a:rPr lang="en-US" sz="1800" b="1" dirty="0">
                <a:solidFill>
                  <a:srgbClr val="FF00FF"/>
                </a:solidFill>
              </a:rPr>
              <a:t>methodical, systematic manner</a:t>
            </a:r>
            <a:r>
              <a:rPr lang="en-US" sz="1800" dirty="0"/>
              <a:t>:</a:t>
            </a:r>
          </a:p>
          <a:p>
            <a:pPr lvl="1">
              <a:buClr>
                <a:srgbClr val="FF00FF"/>
              </a:buClr>
            </a:pPr>
            <a:r>
              <a:rPr lang="en-US" sz="1800" dirty="0"/>
              <a:t>Left to right</a:t>
            </a:r>
          </a:p>
          <a:p>
            <a:pPr lvl="1">
              <a:buClr>
                <a:srgbClr val="FF00FF"/>
              </a:buClr>
            </a:pPr>
            <a:r>
              <a:rPr lang="en-US" sz="1800" dirty="0"/>
              <a:t>Clockwise or counterclockwise </a:t>
            </a:r>
          </a:p>
        </p:txBody>
      </p:sp>
      <p:pic>
        <p:nvPicPr>
          <p:cNvPr id="4" name="Picture 2" descr="Alt=&quot;&quot;" title="Image">
            <a:extLst>
              <a:ext uri="{FF2B5EF4-FFF2-40B4-BE49-F238E27FC236}">
                <a16:creationId xmlns:a16="http://schemas.microsoft.com/office/drawing/2014/main" id="{7C592180-A0B6-4807-8C6F-DEA269CB1C10}"/>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255582" y="1240144"/>
            <a:ext cx="3487862" cy="26632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078A8A2E-02E9-498E-B214-72166AB7C0DD}"/>
              </a:ext>
            </a:extLst>
          </p:cNvPr>
          <p:cNvSpPr txBox="1"/>
          <p:nvPr/>
        </p:nvSpPr>
        <p:spPr>
          <a:xfrm>
            <a:off x="5276006" y="4046018"/>
            <a:ext cx="3579235" cy="923330"/>
          </a:xfrm>
          <a:prstGeom prst="rect">
            <a:avLst/>
          </a:prstGeom>
          <a:noFill/>
        </p:spPr>
        <p:txBody>
          <a:bodyPr wrap="square" rtlCol="0">
            <a:spAutoFit/>
          </a:bodyPr>
          <a:lstStyle/>
          <a:p>
            <a:r>
              <a:rPr lang="en-US" dirty="0">
                <a:solidFill>
                  <a:srgbClr val="000000"/>
                </a:solidFill>
                <a:latin typeface="Calibri" panose="020F0502020204030204" pitchFamily="34" charset="0"/>
              </a:rPr>
              <a:t>Example of surface cleaning, moving in a systematic manner around the patient care area </a:t>
            </a:r>
          </a:p>
        </p:txBody>
      </p:sp>
      <p:sp>
        <p:nvSpPr>
          <p:cNvPr id="8" name="Title 12">
            <a:extLst>
              <a:ext uri="{FF2B5EF4-FFF2-40B4-BE49-F238E27FC236}">
                <a16:creationId xmlns:a16="http://schemas.microsoft.com/office/drawing/2014/main" id="{B3453F99-B8D5-419C-A162-EA426695F32C}"/>
              </a:ext>
            </a:extLst>
          </p:cNvPr>
          <p:cNvSpPr txBox="1">
            <a:spLocks/>
          </p:cNvSpPr>
          <p:nvPr/>
        </p:nvSpPr>
        <p:spPr bwMode="gray">
          <a:xfrm>
            <a:off x="357190" y="-196119"/>
            <a:ext cx="8229600" cy="857250"/>
          </a:xfrm>
          <a:prstGeom prst="rect">
            <a:avLst/>
          </a:prstGeom>
        </p:spPr>
        <p:txBody>
          <a:bodyPr vert="horz" lIns="20401" tIns="0" rIns="408103" bIns="0" rtlCol="0" anchor="b" anchorCtr="0">
            <a:noAutofit/>
          </a:bodyPr>
          <a:lstStyle>
            <a:lvl1pPr algn="l" defTabSz="705116" rtl="0" eaLnBrk="1" latinLnBrk="0" hangingPunct="1">
              <a:lnSpc>
                <a:spcPts val="3000"/>
              </a:lnSpc>
              <a:spcBef>
                <a:spcPct val="0"/>
              </a:spcBef>
              <a:buNone/>
              <a:defRPr sz="3100" b="1" kern="1200" baseline="0">
                <a:solidFill>
                  <a:schemeClr val="tx2"/>
                </a:solidFill>
                <a:effectLst/>
                <a:latin typeface="+mj-lt"/>
                <a:ea typeface="+mj-ea"/>
                <a:cs typeface="+mj-cs"/>
              </a:defRPr>
            </a:lvl1pPr>
          </a:lstStyle>
          <a:p>
            <a:pPr fontAlgn="auto">
              <a:spcAft>
                <a:spcPts val="0"/>
              </a:spcAft>
            </a:pPr>
            <a:r>
              <a:rPr lang="en-US"/>
              <a:t>Best practices for cleaning techniques </a:t>
            </a:r>
            <a:endParaRPr lang="en-US" dirty="0"/>
          </a:p>
        </p:txBody>
      </p:sp>
    </p:spTree>
    <p:extLst>
      <p:ext uri="{BB962C8B-B14F-4D97-AF65-F5344CB8AC3E}">
        <p14:creationId xmlns:p14="http://schemas.microsoft.com/office/powerpoint/2010/main" val="2684090466"/>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FD3B5-30BB-4305-869B-BD7E20BFEAD0}"/>
              </a:ext>
            </a:extLst>
          </p:cNvPr>
          <p:cNvSpPr>
            <a:spLocks noGrp="1"/>
          </p:cNvSpPr>
          <p:nvPr>
            <p:ph type="title"/>
          </p:nvPr>
        </p:nvSpPr>
        <p:spPr/>
        <p:txBody>
          <a:bodyPr/>
          <a:lstStyle/>
          <a:p>
            <a:r>
              <a:rPr lang="en-US" dirty="0"/>
              <a:t>Best Practices for surface cleaning </a:t>
            </a:r>
          </a:p>
        </p:txBody>
      </p:sp>
      <p:sp>
        <p:nvSpPr>
          <p:cNvPr id="3" name="Text Placeholder 2">
            <a:extLst>
              <a:ext uri="{FF2B5EF4-FFF2-40B4-BE49-F238E27FC236}">
                <a16:creationId xmlns:a16="http://schemas.microsoft.com/office/drawing/2014/main" id="{63BC99AD-3E69-41A4-B96E-FCDD416B6054}"/>
              </a:ext>
            </a:extLst>
          </p:cNvPr>
          <p:cNvSpPr>
            <a:spLocks noGrp="1"/>
          </p:cNvSpPr>
          <p:nvPr>
            <p:ph type="body" sz="quarter" idx="10"/>
          </p:nvPr>
        </p:nvSpPr>
        <p:spPr>
          <a:xfrm>
            <a:off x="195943" y="1063229"/>
            <a:ext cx="8229600" cy="3341688"/>
          </a:xfrm>
        </p:spPr>
        <p:txBody>
          <a:bodyPr/>
          <a:lstStyle/>
          <a:p>
            <a:r>
              <a:rPr lang="en-US" dirty="0"/>
              <a:t>Use fresh cleaning cloths at the start of each cleaning session (e.g., routine daily cleaning in a general inpatient ward)</a:t>
            </a:r>
          </a:p>
          <a:p>
            <a:r>
              <a:rPr lang="en-US" dirty="0"/>
              <a:t>Change cleaning cloths for a new, wetted cloth when they are not longer saturated (store soiled cloth for reprocessing)</a:t>
            </a:r>
          </a:p>
          <a:p>
            <a:r>
              <a:rPr lang="en-US" dirty="0"/>
              <a:t>For higher-risk areas, change cleaning cloths between each patient zone (i.e., use new cloth for each patient bed)</a:t>
            </a:r>
          </a:p>
          <a:p>
            <a:pPr lvl="1"/>
            <a:r>
              <a:rPr lang="en-US" sz="1600" dirty="0"/>
              <a:t>For example, in a multi-bed ICU, use a fresh cloth for every bed/incubator</a:t>
            </a:r>
          </a:p>
          <a:p>
            <a:r>
              <a:rPr lang="en-US" dirty="0"/>
              <a:t>Ensure that there are enough cloths to complete cleaning session</a:t>
            </a:r>
          </a:p>
          <a:p>
            <a:r>
              <a:rPr lang="en-US" dirty="0"/>
              <a:t>Instructions should be followed for reprocessing reusable supplies and equipment </a:t>
            </a:r>
          </a:p>
        </p:txBody>
      </p:sp>
    </p:spTree>
    <p:extLst>
      <p:ext uri="{BB962C8B-B14F-4D97-AF65-F5344CB8AC3E}">
        <p14:creationId xmlns:p14="http://schemas.microsoft.com/office/powerpoint/2010/main" val="221436382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4E691-66A2-4476-8D5B-E54C874E6A3D}"/>
              </a:ext>
            </a:extLst>
          </p:cNvPr>
          <p:cNvSpPr>
            <a:spLocks noGrp="1"/>
          </p:cNvSpPr>
          <p:nvPr>
            <p:ph type="title"/>
          </p:nvPr>
        </p:nvSpPr>
        <p:spPr>
          <a:xfrm>
            <a:off x="186670" y="60605"/>
            <a:ext cx="8229600" cy="857250"/>
          </a:xfrm>
        </p:spPr>
        <p:txBody>
          <a:bodyPr/>
          <a:lstStyle/>
          <a:p>
            <a:r>
              <a:rPr lang="en-US" dirty="0">
                <a:solidFill>
                  <a:schemeClr val="tx2"/>
                </a:solidFill>
              </a:rPr>
              <a:t>Environmental </a:t>
            </a:r>
            <a:r>
              <a:rPr lang="en-US" dirty="0"/>
              <a:t>c</a:t>
            </a:r>
            <a:r>
              <a:rPr lang="en-US" dirty="0">
                <a:solidFill>
                  <a:schemeClr val="tx2"/>
                </a:solidFill>
              </a:rPr>
              <a:t>leaning – definitions</a:t>
            </a:r>
            <a:br>
              <a:rPr lang="en-US" dirty="0">
                <a:solidFill>
                  <a:schemeClr val="tx2"/>
                </a:solidFill>
              </a:rPr>
            </a:br>
            <a:endParaRPr lang="en-US" dirty="0">
              <a:solidFill>
                <a:schemeClr val="tx2"/>
              </a:solidFill>
            </a:endParaRPr>
          </a:p>
        </p:txBody>
      </p:sp>
      <p:sp>
        <p:nvSpPr>
          <p:cNvPr id="3" name="Text Placeholder 2">
            <a:extLst>
              <a:ext uri="{FF2B5EF4-FFF2-40B4-BE49-F238E27FC236}">
                <a16:creationId xmlns:a16="http://schemas.microsoft.com/office/drawing/2014/main" id="{76F8FD5A-384B-45FC-9650-C9F453B7E214}"/>
              </a:ext>
            </a:extLst>
          </p:cNvPr>
          <p:cNvSpPr>
            <a:spLocks noGrp="1"/>
          </p:cNvSpPr>
          <p:nvPr>
            <p:ph type="body" sz="quarter" idx="10"/>
          </p:nvPr>
        </p:nvSpPr>
        <p:spPr>
          <a:xfrm>
            <a:off x="186670" y="1096856"/>
            <a:ext cx="5431376" cy="3341688"/>
          </a:xfrm>
        </p:spPr>
        <p:txBody>
          <a:bodyPr/>
          <a:lstStyle/>
          <a:p>
            <a:r>
              <a:rPr lang="en-US" sz="1600" dirty="0"/>
              <a:t>Cleaning and disinfection (when needed based on risk) of </a:t>
            </a:r>
            <a:r>
              <a:rPr lang="en-US" sz="1600" b="1" i="1" dirty="0">
                <a:solidFill>
                  <a:srgbClr val="FF00FF"/>
                </a:solidFill>
              </a:rPr>
              <a:t>environmental surfaces </a:t>
            </a:r>
            <a:r>
              <a:rPr lang="en-US" sz="1600" dirty="0"/>
              <a:t>and </a:t>
            </a:r>
            <a:r>
              <a:rPr lang="en-US" sz="1600" b="1" i="1" dirty="0">
                <a:solidFill>
                  <a:srgbClr val="FF00FF"/>
                </a:solidFill>
              </a:rPr>
              <a:t>non-critical patient care equipment</a:t>
            </a:r>
          </a:p>
          <a:p>
            <a:pPr>
              <a:spcAft>
                <a:spcPts val="0"/>
              </a:spcAft>
            </a:pPr>
            <a:r>
              <a:rPr lang="en-US" sz="1600" b="1" dirty="0">
                <a:solidFill>
                  <a:srgbClr val="FF00FF"/>
                </a:solidFill>
              </a:rPr>
              <a:t>Environmental surfaces </a:t>
            </a:r>
            <a:r>
              <a:rPr lang="en-US" sz="1600" dirty="0"/>
              <a:t>include:</a:t>
            </a:r>
          </a:p>
          <a:p>
            <a:pPr lvl="1">
              <a:spcAft>
                <a:spcPts val="0"/>
              </a:spcAft>
              <a:buClr>
                <a:srgbClr val="09164D"/>
              </a:buClr>
            </a:pPr>
            <a:r>
              <a:rPr lang="en-US" sz="1600" dirty="0"/>
              <a:t>Tables, chairs, floors, walls, bedrails, light switches</a:t>
            </a:r>
          </a:p>
          <a:p>
            <a:pPr lvl="1">
              <a:spcAft>
                <a:spcPts val="0"/>
              </a:spcAft>
            </a:pPr>
            <a:endParaRPr lang="en-US" sz="1600" dirty="0"/>
          </a:p>
          <a:p>
            <a:pPr>
              <a:spcAft>
                <a:spcPts val="0"/>
              </a:spcAft>
            </a:pPr>
            <a:r>
              <a:rPr lang="en-US" sz="1600" b="1" dirty="0">
                <a:solidFill>
                  <a:srgbClr val="FF00FF"/>
                </a:solidFill>
              </a:rPr>
              <a:t>Non-critical patient care equipment </a:t>
            </a:r>
            <a:r>
              <a:rPr lang="en-US" sz="1600" dirty="0"/>
              <a:t>means:</a:t>
            </a:r>
          </a:p>
          <a:p>
            <a:pPr lvl="1">
              <a:spcAft>
                <a:spcPts val="0"/>
              </a:spcAft>
              <a:buClr>
                <a:srgbClr val="09164D"/>
              </a:buClr>
            </a:pPr>
            <a:r>
              <a:rPr lang="en-US" sz="1600" dirty="0"/>
              <a:t>Comes into contact with intact skin only (not mucous membranes, for example)</a:t>
            </a:r>
          </a:p>
          <a:p>
            <a:pPr lvl="1">
              <a:spcAft>
                <a:spcPts val="0"/>
              </a:spcAft>
              <a:buClr>
                <a:srgbClr val="09164D"/>
              </a:buClr>
            </a:pPr>
            <a:r>
              <a:rPr lang="en-US" sz="1600" dirty="0"/>
              <a:t>Examples in a clinical setting: IV poles, blood pressure monitors, stethoscopes, mobile computers and workstations, incubators, wheelchairs </a:t>
            </a:r>
          </a:p>
        </p:txBody>
      </p:sp>
      <p:pic>
        <p:nvPicPr>
          <p:cNvPr id="4" name="Content Placeholder 3" descr="alt= &quot;&quot;" title="Image">
            <a:extLst>
              <a:ext uri="{FF2B5EF4-FFF2-40B4-BE49-F238E27FC236}">
                <a16:creationId xmlns:a16="http://schemas.microsoft.com/office/drawing/2014/main" id="{4AC74134-FD10-4D5D-9A5F-015710F92E2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88577" y="2635956"/>
            <a:ext cx="3068753" cy="2301565"/>
          </a:xfrm>
          <a:prstGeom prst="rect">
            <a:avLst/>
          </a:prstGeom>
          <a:ln>
            <a:noFill/>
          </a:ln>
          <a:effectLst>
            <a:outerShdw blurRad="292100" dist="139700" dir="2700000" algn="tl" rotWithShape="0">
              <a:srgbClr val="333333">
                <a:alpha val="65000"/>
              </a:srgbClr>
            </a:outerShdw>
          </a:effectLst>
        </p:spPr>
      </p:pic>
      <p:pic>
        <p:nvPicPr>
          <p:cNvPr id="5" name="Picture 2" descr="Alt=&quot;&quot;" title="Image">
            <a:extLst>
              <a:ext uri="{FF2B5EF4-FFF2-40B4-BE49-F238E27FC236}">
                <a16:creationId xmlns:a16="http://schemas.microsoft.com/office/drawing/2014/main" id="{413224D8-09D4-458D-8378-8C1AFC06499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888576" y="721917"/>
            <a:ext cx="3068754" cy="17698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1771123"/>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8730749-253A-407C-B834-32438C028139}"/>
              </a:ext>
            </a:extLst>
          </p:cNvPr>
          <p:cNvSpPr>
            <a:spLocks noGrp="1"/>
          </p:cNvSpPr>
          <p:nvPr>
            <p:ph type="body" sz="quarter" idx="10"/>
          </p:nvPr>
        </p:nvSpPr>
        <p:spPr>
          <a:xfrm>
            <a:off x="457200" y="1158875"/>
            <a:ext cx="3621186" cy="3341688"/>
          </a:xfrm>
        </p:spPr>
        <p:txBody>
          <a:bodyPr/>
          <a:lstStyle/>
          <a:p>
            <a:pPr marL="285750" indent="-285750">
              <a:buClr>
                <a:srgbClr val="FF00FF"/>
              </a:buClr>
              <a:buSzPct val="100000"/>
              <a:buFont typeface="Arial" panose="020B0604020202020204" pitchFamily="34" charset="0"/>
              <a:buChar char="•"/>
            </a:pPr>
            <a:r>
              <a:rPr lang="en-US" sz="1800" dirty="0"/>
              <a:t>Use fresh cleaning cloths to start </a:t>
            </a:r>
          </a:p>
          <a:p>
            <a:pPr marL="285750" indent="-285750">
              <a:buClr>
                <a:srgbClr val="FF00FF"/>
              </a:buClr>
              <a:buSzPct val="100000"/>
              <a:buFont typeface="Arial" panose="020B0604020202020204" pitchFamily="34" charset="0"/>
              <a:buChar char="•"/>
            </a:pPr>
            <a:r>
              <a:rPr lang="en-US" sz="1800" dirty="0"/>
              <a:t>Change cleaning cloths when no longer saturated</a:t>
            </a:r>
          </a:p>
          <a:p>
            <a:pPr marL="285750" indent="-285750">
              <a:buClr>
                <a:srgbClr val="FF00FF"/>
              </a:buClr>
              <a:buSzPct val="100000"/>
              <a:buFont typeface="Arial" panose="020B0604020202020204" pitchFamily="34" charset="0"/>
              <a:buChar char="•"/>
            </a:pPr>
            <a:r>
              <a:rPr lang="en-US" sz="1800" dirty="0"/>
              <a:t>Change cleaning cloths between each patient zone (in high-risk areas)</a:t>
            </a:r>
          </a:p>
          <a:p>
            <a:pPr marL="285750" indent="-285750">
              <a:buClr>
                <a:srgbClr val="FF00FF"/>
              </a:buClr>
              <a:buSzPct val="100000"/>
              <a:buFont typeface="Arial" panose="020B0604020202020204" pitchFamily="34" charset="0"/>
              <a:buChar char="•"/>
            </a:pPr>
            <a:r>
              <a:rPr lang="en-US" sz="1800" dirty="0"/>
              <a:t>Make sure you have enough cleaning cloths to finish the cleaning session</a:t>
            </a:r>
          </a:p>
          <a:p>
            <a:pPr marL="285750" indent="-285750">
              <a:buClr>
                <a:srgbClr val="FF00FF"/>
              </a:buClr>
              <a:buSzPct val="100000"/>
              <a:buFont typeface="Arial" panose="020B0604020202020204" pitchFamily="34" charset="0"/>
              <a:buChar char="•"/>
            </a:pPr>
            <a:r>
              <a:rPr lang="en-US" sz="1800" dirty="0"/>
              <a:t>Never double-dip!</a:t>
            </a:r>
          </a:p>
        </p:txBody>
      </p:sp>
      <p:pic>
        <p:nvPicPr>
          <p:cNvPr id="6" name="Picture 5">
            <a:extLst>
              <a:ext uri="{FF2B5EF4-FFF2-40B4-BE49-F238E27FC236}">
                <a16:creationId xmlns:a16="http://schemas.microsoft.com/office/drawing/2014/main" id="{6D0E9E0F-B623-44EF-8FCE-BE6FEF65C03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32729" y="1063229"/>
            <a:ext cx="4957956" cy="3697991"/>
          </a:xfrm>
          <a:prstGeom prst="rect">
            <a:avLst/>
          </a:prstGeom>
        </p:spPr>
      </p:pic>
      <p:sp>
        <p:nvSpPr>
          <p:cNvPr id="7" name="TextBox 6">
            <a:extLst>
              <a:ext uri="{FF2B5EF4-FFF2-40B4-BE49-F238E27FC236}">
                <a16:creationId xmlns:a16="http://schemas.microsoft.com/office/drawing/2014/main" id="{6C07FD0A-A1A2-48CD-B9FB-2C02374F20C5}"/>
              </a:ext>
            </a:extLst>
          </p:cNvPr>
          <p:cNvSpPr txBox="1"/>
          <p:nvPr/>
        </p:nvSpPr>
        <p:spPr>
          <a:xfrm>
            <a:off x="6044750" y="4554663"/>
            <a:ext cx="2559899" cy="276999"/>
          </a:xfrm>
          <a:prstGeom prst="rect">
            <a:avLst/>
          </a:prstGeom>
          <a:noFill/>
        </p:spPr>
        <p:txBody>
          <a:bodyPr wrap="square" rtlCol="0">
            <a:spAutoFit/>
          </a:bodyPr>
          <a:lstStyle/>
          <a:p>
            <a:r>
              <a:rPr lang="en-US" sz="1200" i="1" dirty="0">
                <a:solidFill>
                  <a:srgbClr val="000000"/>
                </a:solidFill>
                <a:latin typeface="Calibri" panose="020F0502020204030204" pitchFamily="34" charset="0"/>
              </a:rPr>
              <a:t>(From Soapbox, 2018 “TEACH CLEAN”)</a:t>
            </a:r>
          </a:p>
        </p:txBody>
      </p:sp>
      <p:sp>
        <p:nvSpPr>
          <p:cNvPr id="8" name="Title 1">
            <a:extLst>
              <a:ext uri="{FF2B5EF4-FFF2-40B4-BE49-F238E27FC236}">
                <a16:creationId xmlns:a16="http://schemas.microsoft.com/office/drawing/2014/main" id="{792DED37-47EF-4FA7-ABBB-296B3FF7F4CF}"/>
              </a:ext>
            </a:extLst>
          </p:cNvPr>
          <p:cNvSpPr txBox="1">
            <a:spLocks/>
          </p:cNvSpPr>
          <p:nvPr/>
        </p:nvSpPr>
        <p:spPr bwMode="gray">
          <a:xfrm>
            <a:off x="457200" y="205979"/>
            <a:ext cx="8229600" cy="857250"/>
          </a:xfrm>
          <a:prstGeom prst="rect">
            <a:avLst/>
          </a:prstGeom>
        </p:spPr>
        <p:txBody>
          <a:bodyPr vert="horz" lIns="20401" tIns="0" rIns="408103" bIns="0" rtlCol="0" anchor="b" anchorCtr="0">
            <a:noAutofit/>
          </a:bodyPr>
          <a:lstStyle>
            <a:lvl1pPr algn="l" defTabSz="705116" rtl="0" eaLnBrk="1" latinLnBrk="0" hangingPunct="1">
              <a:lnSpc>
                <a:spcPts val="3000"/>
              </a:lnSpc>
              <a:spcBef>
                <a:spcPct val="0"/>
              </a:spcBef>
              <a:buNone/>
              <a:defRPr sz="3100" b="1" kern="1200" baseline="0">
                <a:solidFill>
                  <a:schemeClr val="tx2"/>
                </a:solidFill>
                <a:effectLst/>
                <a:latin typeface="+mj-lt"/>
                <a:ea typeface="+mj-ea"/>
                <a:cs typeface="+mj-cs"/>
              </a:defRPr>
            </a:lvl1pPr>
          </a:lstStyle>
          <a:p>
            <a:pPr fontAlgn="auto">
              <a:spcAft>
                <a:spcPts val="0"/>
              </a:spcAft>
            </a:pPr>
            <a:r>
              <a:rPr lang="en-US" dirty="0"/>
              <a:t>Surface cleaning strategies and process</a:t>
            </a:r>
          </a:p>
          <a:p>
            <a:pPr fontAlgn="auto">
              <a:spcAft>
                <a:spcPts val="0"/>
              </a:spcAft>
            </a:pPr>
            <a:endParaRPr lang="en-US" dirty="0"/>
          </a:p>
        </p:txBody>
      </p:sp>
    </p:spTree>
    <p:extLst>
      <p:ext uri="{BB962C8B-B14F-4D97-AF65-F5344CB8AC3E}">
        <p14:creationId xmlns:p14="http://schemas.microsoft.com/office/powerpoint/2010/main" val="4280453784"/>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11B09-CEC3-4AF5-81B4-AC02AC6909B8}"/>
              </a:ext>
            </a:extLst>
          </p:cNvPr>
          <p:cNvSpPr>
            <a:spLocks noGrp="1"/>
          </p:cNvSpPr>
          <p:nvPr>
            <p:ph type="title"/>
          </p:nvPr>
        </p:nvSpPr>
        <p:spPr/>
        <p:txBody>
          <a:bodyPr/>
          <a:lstStyle/>
          <a:p>
            <a:br>
              <a:rPr lang="en-US" dirty="0"/>
            </a:br>
            <a:r>
              <a:rPr lang="en-US" dirty="0"/>
              <a:t>Floor cleaning process</a:t>
            </a:r>
            <a:br>
              <a:rPr lang="en-US" dirty="0"/>
            </a:br>
            <a:endParaRPr lang="en-US" dirty="0"/>
          </a:p>
        </p:txBody>
      </p:sp>
      <p:sp>
        <p:nvSpPr>
          <p:cNvPr id="3" name="Text Placeholder 2">
            <a:extLst>
              <a:ext uri="{FF2B5EF4-FFF2-40B4-BE49-F238E27FC236}">
                <a16:creationId xmlns:a16="http://schemas.microsoft.com/office/drawing/2014/main" id="{25995A7E-41E2-4C60-9917-4234D6AC3278}"/>
              </a:ext>
            </a:extLst>
          </p:cNvPr>
          <p:cNvSpPr>
            <a:spLocks noGrp="1"/>
          </p:cNvSpPr>
          <p:nvPr>
            <p:ph type="body" sz="quarter" idx="10"/>
          </p:nvPr>
        </p:nvSpPr>
        <p:spPr>
          <a:xfrm>
            <a:off x="457200" y="1158875"/>
            <a:ext cx="5401434" cy="3341688"/>
          </a:xfrm>
        </p:spPr>
        <p:txBody>
          <a:bodyPr/>
          <a:lstStyle/>
          <a:p>
            <a:pPr marL="457200" indent="-457200">
              <a:buClr>
                <a:srgbClr val="FF00FF"/>
              </a:buClr>
              <a:buSzPct val="100000"/>
              <a:buFont typeface="+mj-lt"/>
              <a:buAutoNum type="arabicPeriod"/>
            </a:pPr>
            <a:r>
              <a:rPr lang="en-US" dirty="0"/>
              <a:t>Display wet-floor sign </a:t>
            </a:r>
          </a:p>
          <a:p>
            <a:pPr marL="457200" indent="-457200">
              <a:buClr>
                <a:srgbClr val="FF00FF"/>
              </a:buClr>
              <a:buSzPct val="100000"/>
              <a:buFont typeface="+mj-lt"/>
              <a:buAutoNum type="arabicPeriod"/>
            </a:pPr>
            <a:r>
              <a:rPr lang="en-US" dirty="0"/>
              <a:t>Immerse mop in bucket with cleaning solution and wring out</a:t>
            </a:r>
          </a:p>
          <a:p>
            <a:pPr marL="457200" indent="-457200">
              <a:buClr>
                <a:srgbClr val="FF00FF"/>
              </a:buClr>
              <a:buSzPct val="100000"/>
              <a:buFont typeface="+mj-lt"/>
              <a:buAutoNum type="arabicPeriod"/>
            </a:pPr>
            <a:r>
              <a:rPr lang="en-US" dirty="0"/>
              <a:t>Mop in a figure eight, overlapping stroke, turn the mop head regularly (e.g., every 5-6 strokes)</a:t>
            </a:r>
          </a:p>
          <a:p>
            <a:pPr marL="457200" indent="-457200">
              <a:buClr>
                <a:srgbClr val="FF00FF"/>
              </a:buClr>
              <a:buSzPct val="100000"/>
              <a:buFont typeface="+mj-lt"/>
              <a:buAutoNum type="arabicPeriod"/>
            </a:pPr>
            <a:r>
              <a:rPr lang="en-US" dirty="0"/>
              <a:t>After cleaning a small area (e.g., 3m x 3m), immerse mop in bucket with rinse water and wring out</a:t>
            </a:r>
          </a:p>
          <a:p>
            <a:pPr marL="457200" indent="-457200">
              <a:buClr>
                <a:srgbClr val="FF00FF"/>
              </a:buClr>
              <a:buSzPct val="100000"/>
              <a:buFont typeface="+mj-lt"/>
              <a:buAutoNum type="arabicPeriod"/>
            </a:pPr>
            <a:r>
              <a:rPr lang="en-US" dirty="0"/>
              <a:t>Repeat from step 2</a:t>
            </a:r>
          </a:p>
        </p:txBody>
      </p:sp>
      <p:pic>
        <p:nvPicPr>
          <p:cNvPr id="5" name="Picture 4">
            <a:extLst>
              <a:ext uri="{FF2B5EF4-FFF2-40B4-BE49-F238E27FC236}">
                <a16:creationId xmlns:a16="http://schemas.microsoft.com/office/drawing/2014/main" id="{E522C815-A199-403C-8A3F-7C320F827296}"/>
              </a:ext>
            </a:extLst>
          </p:cNvPr>
          <p:cNvPicPr>
            <a:picLocks noChangeAspect="1"/>
          </p:cNvPicPr>
          <p:nvPr/>
        </p:nvPicPr>
        <p:blipFill>
          <a:blip r:embed="rId3"/>
          <a:stretch>
            <a:fillRect/>
          </a:stretch>
        </p:blipFill>
        <p:spPr>
          <a:xfrm>
            <a:off x="6301799" y="2970275"/>
            <a:ext cx="2650142" cy="1946159"/>
          </a:xfrm>
          <a:prstGeom prst="rect">
            <a:avLst/>
          </a:prstGeom>
        </p:spPr>
      </p:pic>
      <p:pic>
        <p:nvPicPr>
          <p:cNvPr id="6" name="Picture 5">
            <a:extLst>
              <a:ext uri="{FF2B5EF4-FFF2-40B4-BE49-F238E27FC236}">
                <a16:creationId xmlns:a16="http://schemas.microsoft.com/office/drawing/2014/main" id="{21AAE03A-BDA1-417C-A868-C2040369028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5400000">
            <a:off x="6237479" y="291386"/>
            <a:ext cx="2602653" cy="247401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26670187"/>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244AABF-42E1-493C-B44A-8D6A19F1B11C}"/>
              </a:ext>
            </a:extLst>
          </p:cNvPr>
          <p:cNvSpPr>
            <a:spLocks noGrp="1"/>
          </p:cNvSpPr>
          <p:nvPr>
            <p:ph type="title"/>
          </p:nvPr>
        </p:nvSpPr>
        <p:spPr>
          <a:xfrm>
            <a:off x="84524" y="18978"/>
            <a:ext cx="6120000" cy="383473"/>
          </a:xfrm>
        </p:spPr>
        <p:txBody>
          <a:bodyPr/>
          <a:lstStyle/>
          <a:p>
            <a:r>
              <a:rPr lang="en-US" dirty="0"/>
              <a:t>Lessons Learned from Implementation</a:t>
            </a:r>
          </a:p>
        </p:txBody>
      </p:sp>
      <p:sp>
        <p:nvSpPr>
          <p:cNvPr id="5" name="Content Placeholder 4">
            <a:extLst>
              <a:ext uri="{FF2B5EF4-FFF2-40B4-BE49-F238E27FC236}">
                <a16:creationId xmlns:a16="http://schemas.microsoft.com/office/drawing/2014/main" id="{8CED3A2B-B8A4-467E-9997-D8EFC4CB3DF0}"/>
              </a:ext>
            </a:extLst>
          </p:cNvPr>
          <p:cNvSpPr>
            <a:spLocks noGrp="1"/>
          </p:cNvSpPr>
          <p:nvPr>
            <p:ph idx="1"/>
          </p:nvPr>
        </p:nvSpPr>
        <p:spPr>
          <a:xfrm>
            <a:off x="84523" y="471815"/>
            <a:ext cx="6393117" cy="4575867"/>
          </a:xfrm>
        </p:spPr>
        <p:txBody>
          <a:bodyPr/>
          <a:lstStyle/>
          <a:p>
            <a:r>
              <a:rPr lang="en-US" sz="1400" b="1" dirty="0">
                <a:solidFill>
                  <a:srgbClr val="002060"/>
                </a:solidFill>
              </a:rPr>
              <a:t>TEACH-CLEAN Training Package: </a:t>
            </a:r>
            <a:r>
              <a:rPr lang="en-GB" sz="1400" dirty="0">
                <a:solidFill>
                  <a:srgbClr val="002060"/>
                </a:solidFill>
              </a:rPr>
              <a:t>provides information &amp; tools to deliver comprehensive participatory training in basic IPC &amp; environmental hygiene to all staff who clean in healthcare facilities in LMICs. </a:t>
            </a:r>
            <a:endParaRPr lang="en-US" sz="1400" dirty="0">
              <a:solidFill>
                <a:srgbClr val="002060"/>
              </a:solidFill>
            </a:endParaRPr>
          </a:p>
          <a:p>
            <a:pPr>
              <a:tabLst>
                <a:tab pos="4125913" algn="l"/>
              </a:tabLst>
            </a:pPr>
            <a:r>
              <a:rPr lang="en-US" sz="1400" u="sng" dirty="0">
                <a:solidFill>
                  <a:srgbClr val="002060"/>
                </a:solidFill>
              </a:rPr>
              <a:t>Experiences from implementation in Gambia, India, Myanmar &amp;Tanzania:</a:t>
            </a:r>
          </a:p>
          <a:p>
            <a:pPr marL="171450" indent="-171450">
              <a:buFont typeface="Arial" panose="020B0604020202020204" pitchFamily="34" charset="0"/>
              <a:buChar char="•"/>
            </a:pPr>
            <a:r>
              <a:rPr lang="en-US" sz="1400" dirty="0">
                <a:solidFill>
                  <a:srgbClr val="002060"/>
                </a:solidFill>
              </a:rPr>
              <a:t>Participatory approach greatly appreciated</a:t>
            </a:r>
          </a:p>
          <a:p>
            <a:pPr marL="171450" indent="-171450">
              <a:buFont typeface="Arial" panose="020B0604020202020204" pitchFamily="34" charset="0"/>
              <a:buChar char="•"/>
            </a:pPr>
            <a:r>
              <a:rPr lang="en-US" sz="1400" dirty="0">
                <a:solidFill>
                  <a:srgbClr val="002060"/>
                </a:solidFill>
              </a:rPr>
              <a:t>Important to consider including in training, healthcare professionals who clean &amp;/or supervise cleaners –&gt;helps improve mutual respect</a:t>
            </a:r>
          </a:p>
          <a:p>
            <a:pPr marL="171450" indent="-171450">
              <a:buFont typeface="Arial" panose="020B0604020202020204" pitchFamily="34" charset="0"/>
              <a:buChar char="•"/>
            </a:pPr>
            <a:r>
              <a:rPr lang="en-US" sz="1400" dirty="0">
                <a:solidFill>
                  <a:srgbClr val="002060"/>
                </a:solidFill>
              </a:rPr>
              <a:t>Scheduling training can be challenging as must fit around cleaning </a:t>
            </a:r>
            <a:r>
              <a:rPr lang="en-US" sz="1400" dirty="0" err="1">
                <a:solidFill>
                  <a:srgbClr val="002060"/>
                </a:solidFill>
              </a:rPr>
              <a:t>rotas</a:t>
            </a:r>
            <a:endParaRPr lang="en-US" sz="1400" dirty="0">
              <a:solidFill>
                <a:srgbClr val="002060"/>
              </a:solidFill>
            </a:endParaRPr>
          </a:p>
          <a:p>
            <a:pPr marL="171450" indent="-171450">
              <a:buFont typeface="Arial" panose="020B0604020202020204" pitchFamily="34" charset="0"/>
              <a:buChar char="•"/>
            </a:pPr>
            <a:r>
              <a:rPr lang="en-US" sz="1400" dirty="0">
                <a:solidFill>
                  <a:srgbClr val="002060"/>
                </a:solidFill>
              </a:rPr>
              <a:t>High turn-over of cleaners, so need for repeat training </a:t>
            </a:r>
          </a:p>
          <a:p>
            <a:pPr marL="171450" indent="-171450">
              <a:buFont typeface="Arial" panose="020B0604020202020204" pitchFamily="34" charset="0"/>
              <a:buChar char="•"/>
            </a:pPr>
            <a:r>
              <a:rPr lang="en-US" sz="1400" dirty="0">
                <a:solidFill>
                  <a:srgbClr val="002060"/>
                </a:solidFill>
              </a:rPr>
              <a:t>Important training is matched by regular availability of equipment &amp; supplies</a:t>
            </a:r>
          </a:p>
          <a:p>
            <a:pPr marL="171450" indent="-171450">
              <a:buFont typeface="Arial" panose="020B0604020202020204" pitchFamily="34" charset="0"/>
              <a:buChar char="•"/>
            </a:pPr>
            <a:r>
              <a:rPr lang="en-US" sz="1400" dirty="0">
                <a:solidFill>
                  <a:srgbClr val="002060"/>
                </a:solidFill>
              </a:rPr>
              <a:t>Post-training supportive supervision is key, including reminders using illustrated guidelines</a:t>
            </a:r>
          </a:p>
          <a:p>
            <a:r>
              <a:rPr lang="en-US" dirty="0">
                <a:solidFill>
                  <a:srgbClr val="FF0000"/>
                </a:solidFill>
              </a:rPr>
              <a:t>TEACH CLEAN was </a:t>
            </a:r>
            <a:r>
              <a:rPr lang="en-GB" dirty="0">
                <a:solidFill>
                  <a:srgbClr val="FF0000"/>
                </a:solidFill>
              </a:rPr>
              <a:t>created by The Soapbox Collaborative &amp; the London School of Hygiene &amp; Tropical Medicine. </a:t>
            </a:r>
            <a:r>
              <a:rPr lang="en-GB" dirty="0">
                <a:solidFill>
                  <a:srgbClr val="002060"/>
                </a:solidFill>
              </a:rPr>
              <a:t>For free copy, visit: </a:t>
            </a:r>
            <a:r>
              <a:rPr lang="en-GB" dirty="0">
                <a:solidFill>
                  <a:srgbClr val="002060"/>
                </a:solidFill>
                <a:hlinkClick r:id="rId3"/>
              </a:rPr>
              <a:t>https://www.lshtm.ac.uk/research/centres/march-centre/soapbox-collaborative/teach-clean</a:t>
            </a:r>
            <a:endParaRPr lang="en-GB" dirty="0">
              <a:solidFill>
                <a:srgbClr val="002060"/>
              </a:solidFill>
            </a:endParaRPr>
          </a:p>
          <a:p>
            <a:endParaRPr lang="en-US" dirty="0">
              <a:solidFill>
                <a:srgbClr val="002060"/>
              </a:solidFill>
            </a:endParaRPr>
          </a:p>
          <a:p>
            <a:endParaRPr lang="en-US" dirty="0">
              <a:solidFill>
                <a:srgbClr val="002060"/>
              </a:solidFill>
            </a:endParaRPr>
          </a:p>
          <a:p>
            <a:endParaRPr lang="en-US" dirty="0">
              <a:solidFill>
                <a:srgbClr val="002060"/>
              </a:solidFill>
            </a:endParaRPr>
          </a:p>
        </p:txBody>
      </p:sp>
      <p:pic>
        <p:nvPicPr>
          <p:cNvPr id="2" name="Picture 1">
            <a:extLst>
              <a:ext uri="{FF2B5EF4-FFF2-40B4-BE49-F238E27FC236}">
                <a16:creationId xmlns:a16="http://schemas.microsoft.com/office/drawing/2014/main" id="{F885E969-3230-4755-BB82-AD6B87AF517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77641" y="3277522"/>
            <a:ext cx="2666360" cy="1865978"/>
          </a:xfrm>
          <a:prstGeom prst="rect">
            <a:avLst/>
          </a:prstGeom>
        </p:spPr>
      </p:pic>
      <p:pic>
        <p:nvPicPr>
          <p:cNvPr id="3" name="Picture 2">
            <a:extLst>
              <a:ext uri="{FF2B5EF4-FFF2-40B4-BE49-F238E27FC236}">
                <a16:creationId xmlns:a16="http://schemas.microsoft.com/office/drawing/2014/main" id="{A4CB4438-EEE1-4BF9-9EE0-59AEA599DB7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23745" y="-1"/>
            <a:ext cx="2535731" cy="3209393"/>
          </a:xfrm>
          <a:prstGeom prst="rect">
            <a:avLst/>
          </a:prstGeom>
        </p:spPr>
      </p:pic>
    </p:spTree>
    <p:extLst>
      <p:ext uri="{BB962C8B-B14F-4D97-AF65-F5344CB8AC3E}">
        <p14:creationId xmlns:p14="http://schemas.microsoft.com/office/powerpoint/2010/main" val="2207905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E8E1B-13FF-458F-B72F-81AC88615609}"/>
              </a:ext>
            </a:extLst>
          </p:cNvPr>
          <p:cNvSpPr>
            <a:spLocks noGrp="1"/>
          </p:cNvSpPr>
          <p:nvPr>
            <p:ph type="title"/>
          </p:nvPr>
        </p:nvSpPr>
        <p:spPr>
          <a:xfrm>
            <a:off x="283779" y="0"/>
            <a:ext cx="8229600" cy="857250"/>
          </a:xfrm>
        </p:spPr>
        <p:txBody>
          <a:bodyPr/>
          <a:lstStyle/>
          <a:p>
            <a:r>
              <a:rPr lang="en-US" dirty="0">
                <a:solidFill>
                  <a:schemeClr val="tx2"/>
                </a:solidFill>
              </a:rPr>
              <a:t>Cleaning vs. disinfection</a:t>
            </a:r>
          </a:p>
        </p:txBody>
      </p:sp>
      <p:sp>
        <p:nvSpPr>
          <p:cNvPr id="3" name="Text Placeholder 2">
            <a:extLst>
              <a:ext uri="{FF2B5EF4-FFF2-40B4-BE49-F238E27FC236}">
                <a16:creationId xmlns:a16="http://schemas.microsoft.com/office/drawing/2014/main" id="{09EA6F39-9812-4D2F-BD19-413DBE6490E9}"/>
              </a:ext>
            </a:extLst>
          </p:cNvPr>
          <p:cNvSpPr>
            <a:spLocks noGrp="1"/>
          </p:cNvSpPr>
          <p:nvPr>
            <p:ph type="body" sz="quarter" idx="10"/>
          </p:nvPr>
        </p:nvSpPr>
        <p:spPr>
          <a:xfrm>
            <a:off x="283779" y="1040634"/>
            <a:ext cx="8229600" cy="3341688"/>
          </a:xfrm>
        </p:spPr>
        <p:txBody>
          <a:bodyPr/>
          <a:lstStyle/>
          <a:p>
            <a:r>
              <a:rPr lang="en-US" sz="1600" b="1" dirty="0">
                <a:solidFill>
                  <a:srgbClr val="FF00FF"/>
                </a:solidFill>
              </a:rPr>
              <a:t>Cleaning</a:t>
            </a:r>
            <a:r>
              <a:rPr lang="en-US" sz="1600" dirty="0"/>
              <a:t>: the physical removal of foreign material (e.g., dust, soil) and organic material (e.g., blood, secretions, excretions, microorganisms). Cleaning physically removes rather than kills microorganisms. It is achieved with water, detergents, and using ‘mechanical action’ </a:t>
            </a:r>
            <a:r>
              <a:rPr lang="en-US" sz="1600" dirty="0">
                <a:solidFill>
                  <a:srgbClr val="1D1D1D"/>
                </a:solidFill>
              </a:rPr>
              <a:t>(e.g., friction, scrubbing).</a:t>
            </a:r>
            <a:r>
              <a:rPr lang="en-US" sz="1600" dirty="0">
                <a:solidFill>
                  <a:srgbClr val="FF0000"/>
                </a:solidFill>
              </a:rPr>
              <a:t> Cleaning is always the first step in the environmental cleaning process.</a:t>
            </a:r>
            <a:endParaRPr lang="en-US" sz="1600" dirty="0"/>
          </a:p>
          <a:p>
            <a:r>
              <a:rPr lang="en-US" sz="1600" b="1" dirty="0">
                <a:solidFill>
                  <a:srgbClr val="FF00FF"/>
                </a:solidFill>
              </a:rPr>
              <a:t>Disinfection</a:t>
            </a:r>
            <a:r>
              <a:rPr lang="en-US" sz="1600" dirty="0"/>
              <a:t>: a chemical process for inactivating microorganisms on inanimate objects. </a:t>
            </a:r>
            <a:r>
              <a:rPr lang="en-US" sz="1600" dirty="0">
                <a:solidFill>
                  <a:srgbClr val="FF0000"/>
                </a:solidFill>
              </a:rPr>
              <a:t>Disinfection occurs after the cleaning step.</a:t>
            </a:r>
            <a:endParaRPr lang="en-US" sz="1600" dirty="0"/>
          </a:p>
          <a:p>
            <a:pPr lvl="1"/>
            <a:r>
              <a:rPr lang="en-US" sz="1400" b="1" dirty="0">
                <a:solidFill>
                  <a:srgbClr val="FF00FF"/>
                </a:solidFill>
              </a:rPr>
              <a:t>Low-level </a:t>
            </a:r>
            <a:r>
              <a:rPr lang="en-US" sz="1400" b="1" dirty="0"/>
              <a:t>disinfection</a:t>
            </a:r>
            <a:r>
              <a:rPr lang="en-US" sz="1400" dirty="0"/>
              <a:t>: inactivates most vegetative bacteria, some fungi, and some viruses, but does not kill more hardy viruses (e.g. non-enveloped), bacterial genus (e.g. mycobacteria), or bacterial spores</a:t>
            </a:r>
          </a:p>
          <a:p>
            <a:pPr lvl="1"/>
            <a:r>
              <a:rPr lang="en-US" sz="1400" b="1" dirty="0">
                <a:solidFill>
                  <a:srgbClr val="FF00FF"/>
                </a:solidFill>
              </a:rPr>
              <a:t>Mid-level </a:t>
            </a:r>
            <a:r>
              <a:rPr lang="en-US" sz="1400" b="1" dirty="0"/>
              <a:t>disinfection</a:t>
            </a:r>
            <a:r>
              <a:rPr lang="en-US" sz="1400" dirty="0"/>
              <a:t>: kills inactivate vegetative bacteria, including mycobacteria, most viruses, and most fungi, but might not kill bacterial spores</a:t>
            </a:r>
          </a:p>
          <a:p>
            <a:pPr lvl="1"/>
            <a:r>
              <a:rPr lang="en-US" sz="1400" b="1" dirty="0">
                <a:solidFill>
                  <a:srgbClr val="FF00FF"/>
                </a:solidFill>
              </a:rPr>
              <a:t>High-level </a:t>
            </a:r>
            <a:r>
              <a:rPr lang="en-US" sz="1400" b="1" dirty="0"/>
              <a:t>disinfection</a:t>
            </a:r>
            <a:r>
              <a:rPr lang="en-US" sz="1400" dirty="0"/>
              <a:t>: kills all microorganisms, with the exception of small numbers of bacterial spores (</a:t>
            </a:r>
            <a:r>
              <a:rPr lang="en-US" sz="1400" b="1" dirty="0"/>
              <a:t>not used for environmental cleaning!)</a:t>
            </a:r>
          </a:p>
          <a:p>
            <a:pPr marL="0" indent="0">
              <a:buNone/>
            </a:pPr>
            <a:endParaRPr lang="en-US" dirty="0"/>
          </a:p>
          <a:p>
            <a:endParaRPr lang="en-US" dirty="0"/>
          </a:p>
        </p:txBody>
      </p:sp>
    </p:spTree>
    <p:extLst>
      <p:ext uri="{BB962C8B-B14F-4D97-AF65-F5344CB8AC3E}">
        <p14:creationId xmlns:p14="http://schemas.microsoft.com/office/powerpoint/2010/main" val="166317075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7D062-BAF6-418E-B2B9-76A063A0E22D}"/>
              </a:ext>
            </a:extLst>
          </p:cNvPr>
          <p:cNvSpPr>
            <a:spLocks noGrp="1"/>
          </p:cNvSpPr>
          <p:nvPr>
            <p:ph type="title"/>
          </p:nvPr>
        </p:nvSpPr>
        <p:spPr/>
        <p:txBody>
          <a:bodyPr/>
          <a:lstStyle/>
          <a:p>
            <a:r>
              <a:rPr lang="en-US" dirty="0">
                <a:solidFill>
                  <a:srgbClr val="009CDE"/>
                </a:solidFill>
              </a:rPr>
              <a:t>Why is environmental cleaning </a:t>
            </a:r>
            <a:r>
              <a:rPr lang="en-US" dirty="0">
                <a:solidFill>
                  <a:schemeClr val="tx2"/>
                </a:solidFill>
              </a:rPr>
              <a:t>important?</a:t>
            </a:r>
          </a:p>
        </p:txBody>
      </p:sp>
      <p:sp>
        <p:nvSpPr>
          <p:cNvPr id="5" name="Text Placeholder 4">
            <a:extLst>
              <a:ext uri="{FF2B5EF4-FFF2-40B4-BE49-F238E27FC236}">
                <a16:creationId xmlns:a16="http://schemas.microsoft.com/office/drawing/2014/main" id="{5C211408-CAA2-3C44-8A4A-2D1F59DB5E7A}"/>
              </a:ext>
            </a:extLst>
          </p:cNvPr>
          <p:cNvSpPr>
            <a:spLocks noGrp="1"/>
          </p:cNvSpPr>
          <p:nvPr>
            <p:ph type="body" sz="quarter" idx="10"/>
          </p:nvPr>
        </p:nvSpPr>
        <p:spPr>
          <a:xfrm>
            <a:off x="457200" y="1605189"/>
            <a:ext cx="8229600" cy="2792639"/>
          </a:xfrm>
        </p:spPr>
        <p:txBody>
          <a:bodyPr/>
          <a:lstStyle/>
          <a:p>
            <a:pPr marL="139540" lvl="1" indent="0">
              <a:buClr>
                <a:srgbClr val="09164D"/>
              </a:buClr>
              <a:buSzPct val="75000"/>
              <a:buNone/>
            </a:pPr>
            <a:r>
              <a:rPr lang="en-US" dirty="0"/>
              <a:t>In the healthcare environment: </a:t>
            </a:r>
          </a:p>
          <a:p>
            <a:pPr lvl="1">
              <a:buClr>
                <a:srgbClr val="09164D"/>
              </a:buClr>
              <a:buSzPct val="75000"/>
              <a:buFont typeface="Wingdings" panose="05000000000000000000" pitchFamily="2" charset="2"/>
              <a:buChar char="§"/>
            </a:pPr>
            <a:r>
              <a:rPr lang="en-US" sz="1800" dirty="0"/>
              <a:t>  Who </a:t>
            </a:r>
            <a:r>
              <a:rPr lang="en-US" sz="1800" dirty="0">
                <a:solidFill>
                  <a:srgbClr val="000000"/>
                </a:solidFill>
              </a:rPr>
              <a:t>or what </a:t>
            </a:r>
            <a:r>
              <a:rPr lang="en-US" sz="1800" dirty="0"/>
              <a:t>are the sources or reservoirs of pathogens?</a:t>
            </a:r>
          </a:p>
          <a:p>
            <a:pPr lvl="1">
              <a:buClr>
                <a:srgbClr val="09164D"/>
              </a:buClr>
              <a:buSzPct val="75000"/>
              <a:buFont typeface="Wingdings" panose="05000000000000000000" pitchFamily="2" charset="2"/>
              <a:buChar char="§"/>
            </a:pPr>
            <a:r>
              <a:rPr lang="en-US" sz="1800" dirty="0"/>
              <a:t>  What happens to enable the spread of pathogens?</a:t>
            </a:r>
          </a:p>
          <a:p>
            <a:pPr lvl="1">
              <a:buClr>
                <a:srgbClr val="09164D"/>
              </a:buClr>
              <a:buSzPct val="75000"/>
              <a:buFont typeface="Wingdings" panose="05000000000000000000" pitchFamily="2" charset="2"/>
              <a:buChar char="§"/>
            </a:pPr>
            <a:r>
              <a:rPr lang="en-US" sz="1800" dirty="0"/>
              <a:t>  What is required to break the spread?</a:t>
            </a:r>
          </a:p>
          <a:p>
            <a:endParaRPr lang="en-US" dirty="0"/>
          </a:p>
        </p:txBody>
      </p:sp>
      <p:pic>
        <p:nvPicPr>
          <p:cNvPr id="7" name="Picture 6">
            <a:extLst>
              <a:ext uri="{FF2B5EF4-FFF2-40B4-BE49-F238E27FC236}">
                <a16:creationId xmlns:a16="http://schemas.microsoft.com/office/drawing/2014/main" id="{2B34878D-5A7C-45C3-9C9A-E077032348D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14066" y="137621"/>
            <a:ext cx="1943485" cy="1044623"/>
          </a:xfrm>
          <a:prstGeom prst="rect">
            <a:avLst/>
          </a:prstGeom>
          <a:ln w="25400">
            <a:solidFill>
              <a:schemeClr val="bg2">
                <a:lumMod val="10000"/>
              </a:schemeClr>
            </a:solidFill>
            <a:prstDash val="solid"/>
          </a:ln>
        </p:spPr>
      </p:pic>
      <p:grpSp>
        <p:nvGrpSpPr>
          <p:cNvPr id="6" name="Group 5">
            <a:extLst>
              <a:ext uri="{FF2B5EF4-FFF2-40B4-BE49-F238E27FC236}">
                <a16:creationId xmlns:a16="http://schemas.microsoft.com/office/drawing/2014/main" id="{2DE2F9D3-D806-4977-816C-8DC77CDABEE1}"/>
              </a:ext>
            </a:extLst>
          </p:cNvPr>
          <p:cNvGrpSpPr/>
          <p:nvPr/>
        </p:nvGrpSpPr>
        <p:grpSpPr>
          <a:xfrm>
            <a:off x="8133564" y="851791"/>
            <a:ext cx="894738" cy="1107709"/>
            <a:chOff x="8876999" y="6322959"/>
            <a:chExt cx="894738" cy="1107709"/>
          </a:xfrm>
        </p:grpSpPr>
        <p:pic>
          <p:nvPicPr>
            <p:cNvPr id="8" name="Picture 7">
              <a:extLst>
                <a:ext uri="{FF2B5EF4-FFF2-40B4-BE49-F238E27FC236}">
                  <a16:creationId xmlns:a16="http://schemas.microsoft.com/office/drawing/2014/main" id="{8A697B6B-0362-4FDB-A889-70C7A62DE3A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008331" y="6322959"/>
              <a:ext cx="632075" cy="660906"/>
            </a:xfrm>
            <a:prstGeom prst="rect">
              <a:avLst/>
            </a:prstGeom>
          </p:spPr>
        </p:pic>
        <p:sp>
          <p:nvSpPr>
            <p:cNvPr id="9" name="Content Placeholder 2">
              <a:extLst>
                <a:ext uri="{FF2B5EF4-FFF2-40B4-BE49-F238E27FC236}">
                  <a16:creationId xmlns:a16="http://schemas.microsoft.com/office/drawing/2014/main" id="{3BC1AC55-909D-43A0-9DA9-57DCB2188644}"/>
                </a:ext>
              </a:extLst>
            </p:cNvPr>
            <p:cNvSpPr txBox="1">
              <a:spLocks/>
            </p:cNvSpPr>
            <p:nvPr/>
          </p:nvSpPr>
          <p:spPr>
            <a:xfrm>
              <a:off x="8876999" y="7075987"/>
              <a:ext cx="894738" cy="354681"/>
            </a:xfrm>
            <a:prstGeom prst="rect">
              <a:avLst/>
            </a:prstGeom>
          </p:spPr>
          <p:txBody>
            <a:bodyPr vert="horz" lIns="100817" tIns="50408" rIns="100817" bIns="50408"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087" dirty="0">
                  <a:solidFill>
                    <a:srgbClr val="002060"/>
                  </a:solidFill>
                  <a:latin typeface="Arial" panose="020B0604020202020204" pitchFamily="34" charset="0"/>
                  <a:cs typeface="Arial" panose="020B0604020202020204" pitchFamily="34" charset="0"/>
                </a:rPr>
                <a:t>3 mins</a:t>
              </a:r>
            </a:p>
          </p:txBody>
        </p:sp>
      </p:grpSp>
      <p:pic>
        <p:nvPicPr>
          <p:cNvPr id="10" name="Picture 9" descr="A person standing in front of a building&#10;&#10;Description generated with high confidence">
            <a:extLst>
              <a:ext uri="{FF2B5EF4-FFF2-40B4-BE49-F238E27FC236}">
                <a16:creationId xmlns:a16="http://schemas.microsoft.com/office/drawing/2014/main" id="{890D3FD0-74A8-4E50-8F29-48672B7A56E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56583" y="2000073"/>
            <a:ext cx="1971720" cy="2957581"/>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ECF4A774-5A0B-44F3-89D3-0CD23C8E6F52}"/>
              </a:ext>
            </a:extLst>
          </p:cNvPr>
          <p:cNvSpPr txBox="1"/>
          <p:nvPr/>
        </p:nvSpPr>
        <p:spPr>
          <a:xfrm>
            <a:off x="4757293" y="4605769"/>
            <a:ext cx="2280630" cy="400110"/>
          </a:xfrm>
          <a:prstGeom prst="rect">
            <a:avLst/>
          </a:prstGeom>
          <a:noFill/>
        </p:spPr>
        <p:txBody>
          <a:bodyPr wrap="square" rtlCol="0">
            <a:spAutoFit/>
          </a:bodyPr>
          <a:lstStyle/>
          <a:p>
            <a:pPr algn="r"/>
            <a:r>
              <a:rPr lang="en-US" sz="1000" b="1" dirty="0">
                <a:solidFill>
                  <a:srgbClr val="09164D"/>
                </a:solidFill>
                <a:latin typeface="+mn-lt"/>
              </a:rPr>
              <a:t>A cleaner at a rural HCF in Nepal </a:t>
            </a:r>
          </a:p>
          <a:p>
            <a:pPr algn="r"/>
            <a:r>
              <a:rPr lang="en-US" sz="1000" b="1" dirty="0">
                <a:solidFill>
                  <a:srgbClr val="09164D"/>
                </a:solidFill>
                <a:latin typeface="+mn-lt"/>
              </a:rPr>
              <a:t>© WaterAid</a:t>
            </a:r>
          </a:p>
        </p:txBody>
      </p:sp>
    </p:spTree>
    <p:extLst>
      <p:ext uri="{BB962C8B-B14F-4D97-AF65-F5344CB8AC3E}">
        <p14:creationId xmlns:p14="http://schemas.microsoft.com/office/powerpoint/2010/main" val="292285408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7D062-BAF6-418E-B2B9-76A063A0E22D}"/>
              </a:ext>
            </a:extLst>
          </p:cNvPr>
          <p:cNvSpPr>
            <a:spLocks noGrp="1"/>
          </p:cNvSpPr>
          <p:nvPr>
            <p:ph type="title"/>
          </p:nvPr>
        </p:nvSpPr>
        <p:spPr/>
        <p:txBody>
          <a:bodyPr/>
          <a:lstStyle/>
          <a:p>
            <a:r>
              <a:rPr lang="en-US" dirty="0">
                <a:solidFill>
                  <a:schemeClr val="tx2"/>
                </a:solidFill>
              </a:rPr>
              <a:t>Why is environmental cleaning important?</a:t>
            </a:r>
          </a:p>
        </p:txBody>
      </p:sp>
      <p:pic>
        <p:nvPicPr>
          <p:cNvPr id="7" name="Picture 6">
            <a:extLst>
              <a:ext uri="{FF2B5EF4-FFF2-40B4-BE49-F238E27FC236}">
                <a16:creationId xmlns:a16="http://schemas.microsoft.com/office/drawing/2014/main" id="{2B34878D-5A7C-45C3-9C9A-E077032348D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26186" y="152804"/>
            <a:ext cx="1761211" cy="946651"/>
          </a:xfrm>
          <a:prstGeom prst="rect">
            <a:avLst/>
          </a:prstGeom>
          <a:ln w="25400">
            <a:solidFill>
              <a:schemeClr val="bg2">
                <a:lumMod val="10000"/>
              </a:schemeClr>
            </a:solidFill>
            <a:prstDash val="solid"/>
          </a:ln>
        </p:spPr>
      </p:pic>
      <p:pic>
        <p:nvPicPr>
          <p:cNvPr id="5" name="Picture 4">
            <a:extLst>
              <a:ext uri="{FF2B5EF4-FFF2-40B4-BE49-F238E27FC236}">
                <a16:creationId xmlns:a16="http://schemas.microsoft.com/office/drawing/2014/main" id="{C1132D3C-3412-4A0B-9C40-A231FC4FBA0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159284"/>
            <a:ext cx="9144000" cy="2824931"/>
          </a:xfrm>
          <a:prstGeom prst="rect">
            <a:avLst/>
          </a:prstGeom>
        </p:spPr>
      </p:pic>
      <p:sp>
        <p:nvSpPr>
          <p:cNvPr id="6" name="TextBox 5">
            <a:extLst>
              <a:ext uri="{FF2B5EF4-FFF2-40B4-BE49-F238E27FC236}">
                <a16:creationId xmlns:a16="http://schemas.microsoft.com/office/drawing/2014/main" id="{2206907A-0DC7-4BCD-89AF-2716285C6112}"/>
              </a:ext>
            </a:extLst>
          </p:cNvPr>
          <p:cNvSpPr txBox="1"/>
          <p:nvPr/>
        </p:nvSpPr>
        <p:spPr>
          <a:xfrm>
            <a:off x="5291191" y="965771"/>
            <a:ext cx="312906" cy="369332"/>
          </a:xfrm>
          <a:prstGeom prst="rect">
            <a:avLst/>
          </a:prstGeom>
          <a:noFill/>
          <a:ln>
            <a:solidFill>
              <a:schemeClr val="tx1"/>
            </a:solidFill>
          </a:ln>
        </p:spPr>
        <p:txBody>
          <a:bodyPr wrap="none" rtlCol="0">
            <a:spAutoFit/>
          </a:bodyPr>
          <a:lstStyle/>
          <a:p>
            <a:r>
              <a:rPr lang="en-US" dirty="0"/>
              <a:t>1</a:t>
            </a:r>
          </a:p>
        </p:txBody>
      </p:sp>
      <p:sp>
        <p:nvSpPr>
          <p:cNvPr id="8" name="TextBox 7">
            <a:extLst>
              <a:ext uri="{FF2B5EF4-FFF2-40B4-BE49-F238E27FC236}">
                <a16:creationId xmlns:a16="http://schemas.microsoft.com/office/drawing/2014/main" id="{72E055A6-5188-49F0-A61D-B6616C276054}"/>
              </a:ext>
            </a:extLst>
          </p:cNvPr>
          <p:cNvSpPr txBox="1"/>
          <p:nvPr/>
        </p:nvSpPr>
        <p:spPr>
          <a:xfrm>
            <a:off x="4755222" y="1590783"/>
            <a:ext cx="312906" cy="369332"/>
          </a:xfrm>
          <a:prstGeom prst="rect">
            <a:avLst/>
          </a:prstGeom>
          <a:noFill/>
          <a:ln>
            <a:solidFill>
              <a:schemeClr val="tx1"/>
            </a:solidFill>
          </a:ln>
        </p:spPr>
        <p:txBody>
          <a:bodyPr wrap="none" rtlCol="0">
            <a:spAutoFit/>
          </a:bodyPr>
          <a:lstStyle/>
          <a:p>
            <a:r>
              <a:rPr lang="en-US" dirty="0"/>
              <a:t>2</a:t>
            </a:r>
          </a:p>
        </p:txBody>
      </p:sp>
      <p:sp>
        <p:nvSpPr>
          <p:cNvPr id="9" name="TextBox 8">
            <a:extLst>
              <a:ext uri="{FF2B5EF4-FFF2-40B4-BE49-F238E27FC236}">
                <a16:creationId xmlns:a16="http://schemas.microsoft.com/office/drawing/2014/main" id="{165F5072-1320-4176-A0F8-5ED52D3FD42F}"/>
              </a:ext>
            </a:extLst>
          </p:cNvPr>
          <p:cNvSpPr txBox="1"/>
          <p:nvPr/>
        </p:nvSpPr>
        <p:spPr>
          <a:xfrm>
            <a:off x="6688076" y="1557980"/>
            <a:ext cx="312906" cy="369332"/>
          </a:xfrm>
          <a:prstGeom prst="rect">
            <a:avLst/>
          </a:prstGeom>
          <a:noFill/>
          <a:ln>
            <a:solidFill>
              <a:schemeClr val="tx1"/>
            </a:solidFill>
          </a:ln>
        </p:spPr>
        <p:txBody>
          <a:bodyPr wrap="none" rtlCol="0">
            <a:spAutoFit/>
          </a:bodyPr>
          <a:lstStyle/>
          <a:p>
            <a:r>
              <a:rPr lang="en-US" dirty="0"/>
              <a:t>2</a:t>
            </a:r>
          </a:p>
        </p:txBody>
      </p:sp>
      <p:sp>
        <p:nvSpPr>
          <p:cNvPr id="10" name="TextBox 9">
            <a:extLst>
              <a:ext uri="{FF2B5EF4-FFF2-40B4-BE49-F238E27FC236}">
                <a16:creationId xmlns:a16="http://schemas.microsoft.com/office/drawing/2014/main" id="{917C1C72-0B2F-4165-86B9-DE57BB3162BF}"/>
              </a:ext>
            </a:extLst>
          </p:cNvPr>
          <p:cNvSpPr txBox="1"/>
          <p:nvPr/>
        </p:nvSpPr>
        <p:spPr>
          <a:xfrm>
            <a:off x="4442316" y="2602833"/>
            <a:ext cx="338554" cy="369332"/>
          </a:xfrm>
          <a:prstGeom prst="rect">
            <a:avLst/>
          </a:prstGeom>
          <a:noFill/>
          <a:ln>
            <a:solidFill>
              <a:schemeClr val="tx1"/>
            </a:solidFill>
          </a:ln>
        </p:spPr>
        <p:txBody>
          <a:bodyPr wrap="none" rtlCol="0">
            <a:spAutoFit/>
          </a:bodyPr>
          <a:lstStyle/>
          <a:p>
            <a:r>
              <a:rPr lang="en-US" dirty="0"/>
              <a:t>A</a:t>
            </a:r>
          </a:p>
        </p:txBody>
      </p:sp>
    </p:spTree>
    <p:extLst>
      <p:ext uri="{BB962C8B-B14F-4D97-AF65-F5344CB8AC3E}">
        <p14:creationId xmlns:p14="http://schemas.microsoft.com/office/powerpoint/2010/main" val="394008398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47EB2-40C2-462F-B011-9D5FD4FE4762}"/>
              </a:ext>
            </a:extLst>
          </p:cNvPr>
          <p:cNvSpPr>
            <a:spLocks noGrp="1"/>
          </p:cNvSpPr>
          <p:nvPr>
            <p:ph type="title"/>
          </p:nvPr>
        </p:nvSpPr>
        <p:spPr>
          <a:xfrm>
            <a:off x="185057" y="161840"/>
            <a:ext cx="8229600" cy="483709"/>
          </a:xfrm>
        </p:spPr>
        <p:txBody>
          <a:bodyPr/>
          <a:lstStyle/>
          <a:p>
            <a:r>
              <a:rPr lang="en-US" dirty="0"/>
              <a:t>Best practices for ALL types of facilities</a:t>
            </a:r>
          </a:p>
        </p:txBody>
      </p:sp>
      <p:sp>
        <p:nvSpPr>
          <p:cNvPr id="3" name="Text Placeholder 2">
            <a:extLst>
              <a:ext uri="{FF2B5EF4-FFF2-40B4-BE49-F238E27FC236}">
                <a16:creationId xmlns:a16="http://schemas.microsoft.com/office/drawing/2014/main" id="{8C94E1E2-BE99-49E3-B6BC-CEABE7CBCF16}"/>
              </a:ext>
            </a:extLst>
          </p:cNvPr>
          <p:cNvSpPr>
            <a:spLocks noGrp="1"/>
          </p:cNvSpPr>
          <p:nvPr>
            <p:ph type="body" sz="quarter" idx="10"/>
          </p:nvPr>
        </p:nvSpPr>
        <p:spPr>
          <a:xfrm>
            <a:off x="185057" y="831158"/>
            <a:ext cx="8229600" cy="3203189"/>
          </a:xfrm>
        </p:spPr>
        <p:txBody>
          <a:bodyPr/>
          <a:lstStyle/>
          <a:p>
            <a:pPr marL="482440" lvl="1" indent="-342900">
              <a:buClr>
                <a:srgbClr val="FF00FF"/>
              </a:buClr>
              <a:buFont typeface="+mj-lt"/>
              <a:buAutoNum type="arabicPeriod"/>
            </a:pPr>
            <a:r>
              <a:rPr lang="en-US" sz="1600" dirty="0"/>
              <a:t>An </a:t>
            </a:r>
            <a:r>
              <a:rPr lang="en-US" sz="1600" b="1" dirty="0">
                <a:solidFill>
                  <a:srgbClr val="FF00FF"/>
                </a:solidFill>
              </a:rPr>
              <a:t>organizational structure </a:t>
            </a:r>
            <a:r>
              <a:rPr lang="en-US" sz="1600" dirty="0"/>
              <a:t>for the cleaning activities, including administrative support, integration of cleaning within facility management and supportive supervision</a:t>
            </a:r>
          </a:p>
          <a:p>
            <a:pPr marL="482440" lvl="1" indent="-342900">
              <a:buClr>
                <a:srgbClr val="FF00FF"/>
              </a:buClr>
              <a:buFont typeface="+mj-lt"/>
              <a:buAutoNum type="arabicPeriod"/>
            </a:pPr>
            <a:r>
              <a:rPr lang="en-US" sz="1600" dirty="0"/>
              <a:t>Develop </a:t>
            </a:r>
            <a:r>
              <a:rPr lang="en-US" sz="1600" b="1" dirty="0">
                <a:solidFill>
                  <a:srgbClr val="FF00FF"/>
                </a:solidFill>
              </a:rPr>
              <a:t>staffing plan</a:t>
            </a:r>
            <a:r>
              <a:rPr lang="en-US" sz="1600" b="1" dirty="0"/>
              <a:t> </a:t>
            </a:r>
            <a:r>
              <a:rPr lang="en-US" sz="1600" dirty="0"/>
              <a:t>for each patient care area, including contingency plans for additional staff </a:t>
            </a:r>
          </a:p>
          <a:p>
            <a:pPr marL="482440" lvl="1" indent="-342900">
              <a:buClr>
                <a:srgbClr val="FF00FF"/>
              </a:buClr>
              <a:buFont typeface="+mj-lt"/>
              <a:buAutoNum type="arabicPeriod"/>
            </a:pPr>
            <a:r>
              <a:rPr lang="en-US" sz="1600" dirty="0"/>
              <a:t>Ongoing </a:t>
            </a:r>
            <a:r>
              <a:rPr lang="en-US" sz="1600" b="1" dirty="0">
                <a:solidFill>
                  <a:srgbClr val="FF00FF"/>
                </a:solidFill>
              </a:rPr>
              <a:t>training </a:t>
            </a:r>
            <a:r>
              <a:rPr lang="en-US" sz="1600" dirty="0"/>
              <a:t>and</a:t>
            </a:r>
            <a:r>
              <a:rPr lang="en-US" sz="1600" b="1" dirty="0">
                <a:solidFill>
                  <a:srgbClr val="FF00FF"/>
                </a:solidFill>
              </a:rPr>
              <a:t> education </a:t>
            </a:r>
            <a:r>
              <a:rPr lang="en-US" sz="1600" dirty="0"/>
              <a:t>(determine </a:t>
            </a:r>
            <a:r>
              <a:rPr lang="en-US" sz="1600" b="1" dirty="0">
                <a:solidFill>
                  <a:srgbClr val="FF00FF"/>
                </a:solidFill>
              </a:rPr>
              <a:t>content</a:t>
            </a:r>
            <a:r>
              <a:rPr lang="en-US" sz="1600" dirty="0">
                <a:solidFill>
                  <a:srgbClr val="FF00FF"/>
                </a:solidFill>
              </a:rPr>
              <a:t> </a:t>
            </a:r>
            <a:r>
              <a:rPr lang="en-US" sz="1600" dirty="0"/>
              <a:t>and </a:t>
            </a:r>
            <a:r>
              <a:rPr lang="en-US" sz="1600" b="1" dirty="0">
                <a:solidFill>
                  <a:srgbClr val="FF00FF"/>
                </a:solidFill>
              </a:rPr>
              <a:t>frequency</a:t>
            </a:r>
            <a:r>
              <a:rPr lang="en-US" sz="1600" dirty="0"/>
              <a:t> for employees)</a:t>
            </a:r>
          </a:p>
          <a:p>
            <a:pPr marL="482440" lvl="1" indent="-342900">
              <a:buClr>
                <a:srgbClr val="FF00FF"/>
              </a:buClr>
              <a:buFont typeface="+mj-lt"/>
              <a:buAutoNum type="arabicPeriod"/>
            </a:pPr>
            <a:r>
              <a:rPr lang="en-US" sz="1600" dirty="0"/>
              <a:t>A summary of the </a:t>
            </a:r>
            <a:r>
              <a:rPr lang="en-US" sz="1600" b="1" dirty="0">
                <a:solidFill>
                  <a:srgbClr val="FF00FF"/>
                </a:solidFill>
              </a:rPr>
              <a:t>cleaning schedules</a:t>
            </a:r>
            <a:r>
              <a:rPr lang="en-US" sz="1600" b="1" dirty="0"/>
              <a:t> </a:t>
            </a:r>
            <a:r>
              <a:rPr lang="en-US" sz="1600" dirty="0"/>
              <a:t>and</a:t>
            </a:r>
            <a:r>
              <a:rPr lang="en-US" sz="1600" b="1" dirty="0"/>
              <a:t> </a:t>
            </a:r>
            <a:r>
              <a:rPr lang="en-US" sz="1600" b="1" dirty="0">
                <a:solidFill>
                  <a:srgbClr val="FF00FF"/>
                </a:solidFill>
              </a:rPr>
              <a:t>procedures</a:t>
            </a:r>
            <a:r>
              <a:rPr lang="en-US" sz="1600" b="1" dirty="0"/>
              <a:t> </a:t>
            </a:r>
            <a:r>
              <a:rPr lang="en-US" sz="1600" dirty="0"/>
              <a:t>for each patient care area, in line with the facility policy and </a:t>
            </a:r>
            <a:r>
              <a:rPr lang="en-US" sz="1600" b="1" dirty="0">
                <a:solidFill>
                  <a:srgbClr val="FF00FF"/>
                </a:solidFill>
              </a:rPr>
              <a:t>timely reminders</a:t>
            </a:r>
            <a:r>
              <a:rPr lang="en-US" sz="1600" dirty="0">
                <a:solidFill>
                  <a:srgbClr val="FF00FF"/>
                </a:solidFill>
              </a:rPr>
              <a:t> </a:t>
            </a:r>
            <a:r>
              <a:rPr lang="en-US" sz="1600" dirty="0"/>
              <a:t>of </a:t>
            </a:r>
            <a:r>
              <a:rPr lang="en-US" sz="1600" b="1" dirty="0">
                <a:solidFill>
                  <a:srgbClr val="FF00FF"/>
                </a:solidFill>
              </a:rPr>
              <a:t>actions</a:t>
            </a:r>
            <a:r>
              <a:rPr lang="en-US" sz="1600" dirty="0"/>
              <a:t> for everyone  </a:t>
            </a:r>
          </a:p>
          <a:p>
            <a:pPr marL="482440" lvl="1" indent="-342900">
              <a:buClr>
                <a:srgbClr val="FF00FF"/>
              </a:buClr>
              <a:buFont typeface="+mj-lt"/>
              <a:buAutoNum type="arabicPeriod"/>
            </a:pPr>
            <a:r>
              <a:rPr lang="en-US" sz="1600" dirty="0"/>
              <a:t>Routine </a:t>
            </a:r>
            <a:r>
              <a:rPr lang="en-US" sz="1600" b="1" dirty="0">
                <a:solidFill>
                  <a:srgbClr val="FF00FF"/>
                </a:solidFill>
              </a:rPr>
              <a:t>monitoring</a:t>
            </a:r>
            <a:r>
              <a:rPr lang="en-US" sz="1600" b="1" dirty="0"/>
              <a:t> </a:t>
            </a:r>
            <a:r>
              <a:rPr lang="en-US" sz="1600" b="1" dirty="0">
                <a:solidFill>
                  <a:srgbClr val="FF00FF"/>
                </a:solidFill>
              </a:rPr>
              <a:t>(audit) </a:t>
            </a:r>
            <a:r>
              <a:rPr lang="en-US" sz="1600" dirty="0"/>
              <a:t>and</a:t>
            </a:r>
            <a:r>
              <a:rPr lang="en-US" sz="1600" b="1" dirty="0"/>
              <a:t> </a:t>
            </a:r>
            <a:r>
              <a:rPr lang="en-US" sz="1600" b="1" dirty="0">
                <a:solidFill>
                  <a:srgbClr val="FF00FF"/>
                </a:solidFill>
              </a:rPr>
              <a:t>feedback</a:t>
            </a:r>
            <a:r>
              <a:rPr lang="en-US" sz="1600" b="1" dirty="0"/>
              <a:t> </a:t>
            </a:r>
          </a:p>
          <a:p>
            <a:pPr marL="482440" lvl="1" indent="-342900">
              <a:buClr>
                <a:srgbClr val="FF00FF"/>
              </a:buClr>
              <a:buFont typeface="+mj-lt"/>
              <a:buAutoNum type="arabicPeriod"/>
            </a:pPr>
            <a:r>
              <a:rPr lang="en-US" sz="1600" dirty="0"/>
              <a:t>Ensure sufficient, well-maintained </a:t>
            </a:r>
            <a:r>
              <a:rPr lang="en-US" sz="1600" b="1" dirty="0">
                <a:solidFill>
                  <a:srgbClr val="FF00FF"/>
                </a:solidFill>
              </a:rPr>
              <a:t>infrastructure</a:t>
            </a:r>
            <a:r>
              <a:rPr lang="en-US" sz="1600" dirty="0"/>
              <a:t>, </a:t>
            </a:r>
            <a:r>
              <a:rPr lang="en-US" sz="1600" b="1" dirty="0">
                <a:solidFill>
                  <a:srgbClr val="FF00FF"/>
                </a:solidFill>
              </a:rPr>
              <a:t>supplies</a:t>
            </a:r>
            <a:r>
              <a:rPr lang="en-US" sz="1600" dirty="0">
                <a:solidFill>
                  <a:srgbClr val="FF00FF"/>
                </a:solidFill>
              </a:rPr>
              <a:t> </a:t>
            </a:r>
            <a:r>
              <a:rPr lang="en-US" sz="1600" dirty="0"/>
              <a:t>and </a:t>
            </a:r>
            <a:r>
              <a:rPr lang="en-US" sz="1600" b="1" dirty="0">
                <a:solidFill>
                  <a:srgbClr val="FF00FF"/>
                </a:solidFill>
              </a:rPr>
              <a:t>products. </a:t>
            </a:r>
            <a:endParaRPr lang="en-US" sz="1600" dirty="0"/>
          </a:p>
        </p:txBody>
      </p:sp>
      <p:sp>
        <p:nvSpPr>
          <p:cNvPr id="8" name="Rectangle 7">
            <a:extLst>
              <a:ext uri="{FF2B5EF4-FFF2-40B4-BE49-F238E27FC236}">
                <a16:creationId xmlns:a16="http://schemas.microsoft.com/office/drawing/2014/main" id="{8ED32F53-D2D2-4DFE-9396-C2DE7B337EE6}"/>
              </a:ext>
            </a:extLst>
          </p:cNvPr>
          <p:cNvSpPr/>
          <p:nvPr/>
        </p:nvSpPr>
        <p:spPr>
          <a:xfrm>
            <a:off x="0" y="4146068"/>
            <a:ext cx="9144000" cy="997432"/>
          </a:xfrm>
          <a:prstGeom prst="rect">
            <a:avLst/>
          </a:prstGeom>
          <a:solidFill>
            <a:srgbClr val="FF06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b="1" dirty="0"/>
          </a:p>
          <a:p>
            <a:r>
              <a:rPr lang="en-US" sz="2000" b="1" dirty="0"/>
              <a:t>These are relevant no matter whether cleaning is provided by in-house services  or contracted</a:t>
            </a:r>
            <a:endParaRPr lang="en-US" sz="1200" dirty="0"/>
          </a:p>
          <a:p>
            <a:r>
              <a:rPr lang="en-US" sz="1200" dirty="0"/>
              <a:t>Refer to CDC Guidance for more information: </a:t>
            </a:r>
            <a:r>
              <a:rPr lang="en-US" sz="1200" dirty="0">
                <a:hlinkClick r:id="rId3"/>
              </a:rPr>
              <a:t>www.cdc.gov/hai/pdfs/resource-limited/environmental-cleaning-508.pdf</a:t>
            </a:r>
            <a:r>
              <a:rPr lang="en-US" sz="1200" dirty="0"/>
              <a:t>  </a:t>
            </a:r>
          </a:p>
          <a:p>
            <a:r>
              <a:rPr lang="en-US" sz="2000" b="1" dirty="0"/>
              <a:t> </a:t>
            </a:r>
          </a:p>
        </p:txBody>
      </p:sp>
      <p:pic>
        <p:nvPicPr>
          <p:cNvPr id="9" name="Graphic 8" descr="Hierarchy">
            <a:extLst>
              <a:ext uri="{FF2B5EF4-FFF2-40B4-BE49-F238E27FC236}">
                <a16:creationId xmlns:a16="http://schemas.microsoft.com/office/drawing/2014/main" id="{4C4941C8-81AF-4459-8976-443642FE7B87}"/>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8477191" y="827797"/>
            <a:ext cx="513284" cy="513284"/>
          </a:xfrm>
          <a:prstGeom prst="rect">
            <a:avLst/>
          </a:prstGeom>
        </p:spPr>
      </p:pic>
      <p:pic>
        <p:nvPicPr>
          <p:cNvPr id="10" name="Graphic 9" descr="Group success">
            <a:extLst>
              <a:ext uri="{FF2B5EF4-FFF2-40B4-BE49-F238E27FC236}">
                <a16:creationId xmlns:a16="http://schemas.microsoft.com/office/drawing/2014/main" id="{884308E9-52D3-411F-8295-27FE3D9AC5F0}"/>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524111" y="1443886"/>
            <a:ext cx="513284" cy="513284"/>
          </a:xfrm>
          <a:prstGeom prst="rect">
            <a:avLst/>
          </a:prstGeom>
        </p:spPr>
      </p:pic>
      <p:pic>
        <p:nvPicPr>
          <p:cNvPr id="11" name="Graphic 10" descr="Daily calendar">
            <a:extLst>
              <a:ext uri="{FF2B5EF4-FFF2-40B4-BE49-F238E27FC236}">
                <a16:creationId xmlns:a16="http://schemas.microsoft.com/office/drawing/2014/main" id="{0718E89F-51B2-47CF-B662-C7055AAA6373}"/>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8562544" y="2609885"/>
            <a:ext cx="513285" cy="513285"/>
          </a:xfrm>
          <a:prstGeom prst="rect">
            <a:avLst/>
          </a:prstGeom>
        </p:spPr>
      </p:pic>
      <p:pic>
        <p:nvPicPr>
          <p:cNvPr id="12" name="Graphic 11" descr="Checklist">
            <a:extLst>
              <a:ext uri="{FF2B5EF4-FFF2-40B4-BE49-F238E27FC236}">
                <a16:creationId xmlns:a16="http://schemas.microsoft.com/office/drawing/2014/main" id="{5A53D186-9B87-4629-BAE9-17E3024DB6BA}"/>
              </a:ext>
            </a:extLst>
          </p:cNvPr>
          <p:cNvPicPr>
            <a:picLocks noChangeAspect="1"/>
          </p:cNvPicPr>
          <p:nvPr/>
        </p:nvPicPr>
        <p:blipFill>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8562543" y="3091340"/>
            <a:ext cx="513285" cy="513285"/>
          </a:xfrm>
          <a:prstGeom prst="rect">
            <a:avLst/>
          </a:prstGeom>
        </p:spPr>
      </p:pic>
      <p:pic>
        <p:nvPicPr>
          <p:cNvPr id="13" name="Graphic 12" descr="Mop and bucket">
            <a:extLst>
              <a:ext uri="{FF2B5EF4-FFF2-40B4-BE49-F238E27FC236}">
                <a16:creationId xmlns:a16="http://schemas.microsoft.com/office/drawing/2014/main" id="{971666B7-2631-497E-A164-A9A3F2C48262}"/>
              </a:ext>
            </a:extLst>
          </p:cNvPr>
          <p:cNvPicPr>
            <a:picLocks noChangeAspect="1"/>
          </p:cNvPicPr>
          <p:nvPr/>
        </p:nvPicPr>
        <p:blipFill>
          <a:blip r:embed="rId12" cstate="email">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8555941" y="3618413"/>
            <a:ext cx="481454" cy="481454"/>
          </a:xfrm>
          <a:prstGeom prst="rect">
            <a:avLst/>
          </a:prstGeom>
        </p:spPr>
      </p:pic>
      <p:pic>
        <p:nvPicPr>
          <p:cNvPr id="16" name="Graphic 15" descr="Classroom">
            <a:extLst>
              <a:ext uri="{FF2B5EF4-FFF2-40B4-BE49-F238E27FC236}">
                <a16:creationId xmlns:a16="http://schemas.microsoft.com/office/drawing/2014/main" id="{E001F2C9-94FF-4E45-A327-A2746638CB39}"/>
              </a:ext>
            </a:extLst>
          </p:cNvPr>
          <p:cNvPicPr>
            <a:picLocks noChangeAspect="1"/>
          </p:cNvPicPr>
          <p:nvPr/>
        </p:nvPicPr>
        <p:blipFill>
          <a:blip r:embed="rId14" cstate="email">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8524111" y="2022890"/>
            <a:ext cx="513285" cy="513285"/>
          </a:xfrm>
          <a:prstGeom prst="rect">
            <a:avLst/>
          </a:prstGeom>
        </p:spPr>
      </p:pic>
    </p:spTree>
    <p:extLst>
      <p:ext uri="{BB962C8B-B14F-4D97-AF65-F5344CB8AC3E}">
        <p14:creationId xmlns:p14="http://schemas.microsoft.com/office/powerpoint/2010/main" val="25937313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A3236-D1FA-433D-9641-C51C61F73964}"/>
              </a:ext>
            </a:extLst>
          </p:cNvPr>
          <p:cNvSpPr>
            <a:spLocks noGrp="1"/>
          </p:cNvSpPr>
          <p:nvPr>
            <p:ph type="title"/>
          </p:nvPr>
        </p:nvSpPr>
        <p:spPr>
          <a:xfrm>
            <a:off x="322288" y="-53567"/>
            <a:ext cx="8229600" cy="857250"/>
          </a:xfrm>
        </p:spPr>
        <p:txBody>
          <a:bodyPr/>
          <a:lstStyle/>
          <a:p>
            <a:r>
              <a:rPr lang="en-US" dirty="0"/>
              <a:t>1. Organizational structure </a:t>
            </a:r>
          </a:p>
        </p:txBody>
      </p:sp>
      <p:sp>
        <p:nvSpPr>
          <p:cNvPr id="3" name="Text Placeholder 2">
            <a:extLst>
              <a:ext uri="{FF2B5EF4-FFF2-40B4-BE49-F238E27FC236}">
                <a16:creationId xmlns:a16="http://schemas.microsoft.com/office/drawing/2014/main" id="{5D3ED1A2-21C5-48B3-B9FE-54D904B8BAF6}"/>
              </a:ext>
            </a:extLst>
          </p:cNvPr>
          <p:cNvSpPr>
            <a:spLocks noGrp="1"/>
          </p:cNvSpPr>
          <p:nvPr>
            <p:ph type="body" sz="quarter" idx="10"/>
          </p:nvPr>
        </p:nvSpPr>
        <p:spPr>
          <a:xfrm>
            <a:off x="325455" y="1002151"/>
            <a:ext cx="5595258" cy="3341688"/>
          </a:xfrm>
        </p:spPr>
        <p:txBody>
          <a:bodyPr/>
          <a:lstStyle/>
          <a:p>
            <a:pPr lvl="1">
              <a:buClr>
                <a:srgbClr val="FF00FF"/>
              </a:buClr>
            </a:pPr>
            <a:r>
              <a:rPr lang="en-US" sz="1800" b="1" dirty="0"/>
              <a:t>Administrative support</a:t>
            </a:r>
            <a:r>
              <a:rPr lang="en-US" sz="1800" dirty="0"/>
              <a:t>:</a:t>
            </a:r>
          </a:p>
          <a:p>
            <a:pPr lvl="2">
              <a:buClr>
                <a:srgbClr val="FF00FF"/>
              </a:buClr>
            </a:pPr>
            <a:r>
              <a:rPr lang="en-US" sz="1400" dirty="0"/>
              <a:t>Designated facility-based manager or focal person</a:t>
            </a:r>
          </a:p>
          <a:p>
            <a:pPr lvl="2">
              <a:buClr>
                <a:srgbClr val="FF00FF"/>
              </a:buClr>
            </a:pPr>
            <a:r>
              <a:rPr lang="en-US" sz="1400" dirty="0"/>
              <a:t>Validation of </a:t>
            </a:r>
            <a:r>
              <a:rPr lang="en-US" sz="1400" dirty="0">
                <a:solidFill>
                  <a:srgbClr val="FF00FF"/>
                </a:solidFill>
              </a:rPr>
              <a:t>cleaning policy</a:t>
            </a:r>
          </a:p>
          <a:p>
            <a:pPr lvl="2">
              <a:buClr>
                <a:srgbClr val="FF00FF"/>
              </a:buClr>
            </a:pPr>
            <a:r>
              <a:rPr lang="en-US" sz="1400" dirty="0"/>
              <a:t>Annual budget</a:t>
            </a:r>
          </a:p>
          <a:p>
            <a:pPr lvl="1">
              <a:buClr>
                <a:srgbClr val="FF00FF"/>
              </a:buClr>
            </a:pPr>
            <a:r>
              <a:rPr lang="en-US" sz="1800" b="1" dirty="0"/>
              <a:t>Communication</a:t>
            </a:r>
            <a:r>
              <a:rPr lang="en-US" sz="1800" dirty="0"/>
              <a:t> and integration of cleaning program:</a:t>
            </a:r>
          </a:p>
          <a:p>
            <a:pPr lvl="2">
              <a:buClr>
                <a:srgbClr val="FF00FF"/>
              </a:buClr>
            </a:pPr>
            <a:r>
              <a:rPr lang="en-US" sz="1400" dirty="0"/>
              <a:t>Multi-sectorial planning committee</a:t>
            </a:r>
          </a:p>
          <a:p>
            <a:pPr lvl="2">
              <a:buClr>
                <a:srgbClr val="FF00FF"/>
              </a:buClr>
            </a:pPr>
            <a:r>
              <a:rPr lang="en-US" sz="1400" dirty="0"/>
              <a:t>Routine meetings with key stakeholders</a:t>
            </a:r>
          </a:p>
          <a:p>
            <a:pPr lvl="1">
              <a:buClr>
                <a:srgbClr val="FF00FF"/>
              </a:buClr>
            </a:pPr>
            <a:r>
              <a:rPr lang="en-US" sz="1800" b="1" dirty="0"/>
              <a:t>Management</a:t>
            </a:r>
            <a:r>
              <a:rPr lang="en-US" sz="1800" dirty="0"/>
              <a:t> and </a:t>
            </a:r>
            <a:r>
              <a:rPr lang="en-US" sz="1800" b="1" dirty="0"/>
              <a:t>supervisory structures</a:t>
            </a:r>
            <a:r>
              <a:rPr lang="en-US" sz="1800" dirty="0"/>
              <a:t>:</a:t>
            </a:r>
          </a:p>
          <a:p>
            <a:pPr lvl="2">
              <a:buClr>
                <a:srgbClr val="FF00FF"/>
              </a:buClr>
            </a:pPr>
            <a:r>
              <a:rPr lang="en-US" sz="1400" dirty="0"/>
              <a:t>Cleaning program organizational chart</a:t>
            </a:r>
          </a:p>
          <a:p>
            <a:pPr lvl="2">
              <a:buClr>
                <a:srgbClr val="FF00FF"/>
              </a:buClr>
            </a:pPr>
            <a:r>
              <a:rPr lang="en-US" sz="1400" dirty="0"/>
              <a:t>On-site supervisors</a:t>
            </a:r>
          </a:p>
        </p:txBody>
      </p:sp>
      <p:pic>
        <p:nvPicPr>
          <p:cNvPr id="5" name="Picture 4">
            <a:extLst>
              <a:ext uri="{FF2B5EF4-FFF2-40B4-BE49-F238E27FC236}">
                <a16:creationId xmlns:a16="http://schemas.microsoft.com/office/drawing/2014/main" id="{5FD5AF9C-4B1C-4C98-9185-F0290A86E75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85556" y="1158875"/>
            <a:ext cx="2751909" cy="1949148"/>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E6B4A2AC-142D-46A1-835E-0EAB928429C5}"/>
              </a:ext>
            </a:extLst>
          </p:cNvPr>
          <p:cNvSpPr txBox="1"/>
          <p:nvPr/>
        </p:nvSpPr>
        <p:spPr>
          <a:xfrm>
            <a:off x="6272288" y="3522960"/>
            <a:ext cx="2578443" cy="923330"/>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r>
              <a:rPr lang="en-US" dirty="0">
                <a:solidFill>
                  <a:srgbClr val="09164D"/>
                </a:solidFill>
                <a:latin typeface="+mn-lt"/>
              </a:rPr>
              <a:t>Who are the key stakeholders that should meet regularly? </a:t>
            </a:r>
          </a:p>
        </p:txBody>
      </p:sp>
      <p:pic>
        <p:nvPicPr>
          <p:cNvPr id="10" name="Graphic 9" descr="Hierarchy">
            <a:extLst>
              <a:ext uri="{FF2B5EF4-FFF2-40B4-BE49-F238E27FC236}">
                <a16:creationId xmlns:a16="http://schemas.microsoft.com/office/drawing/2014/main" id="{D06FCD6D-63EE-4731-AD0E-451C94423DB0}"/>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8094688" y="37007"/>
            <a:ext cx="914400" cy="914400"/>
          </a:xfrm>
          <a:prstGeom prst="rect">
            <a:avLst/>
          </a:prstGeom>
        </p:spPr>
      </p:pic>
    </p:spTree>
    <p:extLst>
      <p:ext uri="{BB962C8B-B14F-4D97-AF65-F5344CB8AC3E}">
        <p14:creationId xmlns:p14="http://schemas.microsoft.com/office/powerpoint/2010/main" val="2936370022"/>
      </p:ext>
    </p:extLst>
  </p:cSld>
  <p:clrMapOvr>
    <a:masterClrMapping/>
  </p:clrMapOvr>
  <p:transition>
    <p:fade/>
  </p:transition>
</p:sld>
</file>

<file path=ppt/theme/theme1.xml><?xml version="1.0" encoding="utf-8"?>
<a:theme xmlns:a="http://schemas.openxmlformats.org/drawingml/2006/main" name="2_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8208</TotalTime>
  <Words>5002</Words>
  <Application>Microsoft Office PowerPoint</Application>
  <PresentationFormat>On-screen Show (16:9)</PresentationFormat>
  <Paragraphs>543</Paragraphs>
  <Slides>42</Slides>
  <Notes>36</Notes>
  <HiddenSlides>3</HiddenSlides>
  <MMClips>2</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42</vt:i4>
      </vt:variant>
    </vt:vector>
  </HeadingPairs>
  <TitlesOfParts>
    <vt:vector size="51" baseType="lpstr">
      <vt:lpstr>Myriad Web Pro</vt:lpstr>
      <vt:lpstr>Arial</vt:lpstr>
      <vt:lpstr>Arial Narrow</vt:lpstr>
      <vt:lpstr>Calibri</vt:lpstr>
      <vt:lpstr>Ebrima</vt:lpstr>
      <vt:lpstr>Times New Roman</vt:lpstr>
      <vt:lpstr>Wingdings</vt:lpstr>
      <vt:lpstr>2_Office Theme</vt:lpstr>
      <vt:lpstr>master</vt:lpstr>
      <vt:lpstr>PowerPoint Presentation</vt:lpstr>
      <vt:lpstr>Self-learning &amp; preparatory work</vt:lpstr>
      <vt:lpstr>PowerPoint Presentation</vt:lpstr>
      <vt:lpstr>Environmental cleaning – definitions </vt:lpstr>
      <vt:lpstr>Cleaning vs. disinfection</vt:lpstr>
      <vt:lpstr>Why is environmental cleaning important?</vt:lpstr>
      <vt:lpstr>Why is environmental cleaning important?</vt:lpstr>
      <vt:lpstr>Best practices for ALL types of facilities</vt:lpstr>
      <vt:lpstr>1. Organizational structure </vt:lpstr>
      <vt:lpstr>2. Staffing plan </vt:lpstr>
      <vt:lpstr>3. Training</vt:lpstr>
      <vt:lpstr>4a. Cleaning schedules*</vt:lpstr>
      <vt:lpstr>4b. Cleaning procedures</vt:lpstr>
      <vt:lpstr>4c. Reminders of required actions </vt:lpstr>
      <vt:lpstr>5. Monitoring &amp; feedback*</vt:lpstr>
      <vt:lpstr>     6. Infrastructure, products &amp; supplies</vt:lpstr>
      <vt:lpstr>The most important product for cleaning? Water! </vt:lpstr>
      <vt:lpstr>Environmental cleaning services area should: </vt:lpstr>
      <vt:lpstr>PowerPoint Presentation</vt:lpstr>
      <vt:lpstr>Cleaning products vs. disinfectants</vt:lpstr>
      <vt:lpstr>Disinfectants*</vt:lpstr>
      <vt:lpstr>Best Practices for Products</vt:lpstr>
      <vt:lpstr>Questions for discussion (optional)</vt:lpstr>
      <vt:lpstr>Preparing solutions (optional)</vt:lpstr>
      <vt:lpstr>Supplies and Equipment</vt:lpstr>
      <vt:lpstr>Supplies and Equipment</vt:lpstr>
      <vt:lpstr>Personal Protective Equipment (PPE) for Cleaning Which of the items pictures are needed for each of these cleaning tasks?</vt:lpstr>
      <vt:lpstr>Personal Protective Equipment (PPE) for Cleaning Hand hygiene action should always be applied, including after PPE removal</vt:lpstr>
      <vt:lpstr>Key takeaways </vt:lpstr>
      <vt:lpstr>References </vt:lpstr>
      <vt:lpstr>Videos on TEACH CLEAN</vt:lpstr>
      <vt:lpstr>Appendix – Environmental cleaning for COVID-19 virus</vt:lpstr>
      <vt:lpstr>Key messages for environmental cleaning in context of COVID-19</vt:lpstr>
      <vt:lpstr>What are the recommended cleaning schedules in the context of COVID-19?</vt:lpstr>
      <vt:lpstr>What are the disinfectants we should use in healthcare facilities in the context of COVID-19?</vt:lpstr>
      <vt:lpstr>Supplementary slides</vt:lpstr>
      <vt:lpstr>Best practices for cleaning techniques </vt:lpstr>
      <vt:lpstr>PowerPoint Presentation</vt:lpstr>
      <vt:lpstr>Best Practices for surface cleaning </vt:lpstr>
      <vt:lpstr>PowerPoint Presentation</vt:lpstr>
      <vt:lpstr> Floor cleaning process </vt:lpstr>
      <vt:lpstr>Lessons Learned from Implementation</vt:lpstr>
    </vt:vector>
  </TitlesOfParts>
  <Company>CDC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CDC Presentation</dc:title>
  <dc:creator>Centers for Disease Control and Prevention</dc:creator>
  <cp:lastModifiedBy>HAYTER, Arabella</cp:lastModifiedBy>
  <cp:revision>410</cp:revision>
  <dcterms:created xsi:type="dcterms:W3CDTF">2011-03-17T17:43:16Z</dcterms:created>
  <dcterms:modified xsi:type="dcterms:W3CDTF">2020-11-09T02:54:01Z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