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omments/comment2.xml" ContentType="application/vnd.openxmlformats-officedocument.presentationml.comment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omments/comment3.xml" ContentType="application/vnd.openxmlformats-officedocument.presentationml.comments+xml"/>
  <Override PartName="/ppt/theme/themeOverride1.xml" ContentType="application/vnd.openxmlformats-officedocument.themeOverr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95" r:id="rId2"/>
  </p:sldMasterIdLst>
  <p:notesMasterIdLst>
    <p:notesMasterId r:id="rId46"/>
  </p:notesMasterIdLst>
  <p:handoutMasterIdLst>
    <p:handoutMasterId r:id="rId47"/>
  </p:handoutMasterIdLst>
  <p:sldIdLst>
    <p:sldId id="340" r:id="rId3"/>
    <p:sldId id="343" r:id="rId4"/>
    <p:sldId id="365" r:id="rId5"/>
    <p:sldId id="380" r:id="rId6"/>
    <p:sldId id="1685" r:id="rId7"/>
    <p:sldId id="350" r:id="rId8"/>
    <p:sldId id="346" r:id="rId9"/>
    <p:sldId id="389" r:id="rId10"/>
    <p:sldId id="394" r:id="rId11"/>
    <p:sldId id="395" r:id="rId12"/>
    <p:sldId id="349" r:id="rId13"/>
    <p:sldId id="352" r:id="rId14"/>
    <p:sldId id="353" r:id="rId15"/>
    <p:sldId id="390" r:id="rId16"/>
    <p:sldId id="396" r:id="rId17"/>
    <p:sldId id="392" r:id="rId18"/>
    <p:sldId id="382" r:id="rId19"/>
    <p:sldId id="378" r:id="rId20"/>
    <p:sldId id="375" r:id="rId21"/>
    <p:sldId id="1195" r:id="rId22"/>
    <p:sldId id="376" r:id="rId23"/>
    <p:sldId id="385" r:id="rId24"/>
    <p:sldId id="368" r:id="rId25"/>
    <p:sldId id="355" r:id="rId26"/>
    <p:sldId id="383" r:id="rId27"/>
    <p:sldId id="359" r:id="rId28"/>
    <p:sldId id="357" r:id="rId29"/>
    <p:sldId id="384" r:id="rId30"/>
    <p:sldId id="364" r:id="rId31"/>
    <p:sldId id="363" r:id="rId32"/>
    <p:sldId id="1693" r:id="rId33"/>
    <p:sldId id="387" r:id="rId34"/>
    <p:sldId id="388" r:id="rId35"/>
    <p:sldId id="379" r:id="rId36"/>
    <p:sldId id="1686" r:id="rId37"/>
    <p:sldId id="1689" r:id="rId38"/>
    <p:sldId id="1690" r:id="rId39"/>
    <p:sldId id="393" r:id="rId40"/>
    <p:sldId id="1691" r:id="rId41"/>
    <p:sldId id="1692" r:id="rId42"/>
    <p:sldId id="386" r:id="rId43"/>
    <p:sldId id="358" r:id="rId44"/>
    <p:sldId id="356" r:id="rId45"/>
  </p:sldIdLst>
  <p:sldSz cx="10693400" cy="7561263"/>
  <p:notesSz cx="6662738" cy="9832975"/>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Ruth" initials="R" lastIdx="14" clrIdx="6">
    <p:extLst>
      <p:ext uri="{19B8F6BF-5375-455C-9EA6-DF929625EA0E}">
        <p15:presenceInfo xmlns:p15="http://schemas.microsoft.com/office/powerpoint/2012/main" userId="Ruth" providerId="None"/>
      </p:ext>
    </p:extLst>
  </p:cmAuthor>
  <p:cmAuthor id="1" name="HAYTER, Arabella" initials="HA" lastIdx="44" clrIdx="0"/>
  <p:cmAuthor id="2" name="Ute Pieper" initials="UP" lastIdx="21" clrIdx="1"/>
  <p:cmAuthor id="3" name="Microsoft Office User" initials="Office" lastIdx="2" clrIdx="2"/>
  <p:cmAuthor id="4" name="Microsoft Office User" initials="Office [2]" lastIdx="1" clrIdx="3"/>
  <p:cmAuthor id="5" name="Microsoft Office User" initials="Office [3]" lastIdx="1" clrIdx="4"/>
  <p:cmAuthor id="6" name="Microsoft Office User" initials="Office [4]"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4189DD"/>
    <a:srgbClr val="530342"/>
    <a:srgbClr val="72BBE8"/>
    <a:srgbClr val="66FF33"/>
    <a:srgbClr val="96CCEE"/>
    <a:srgbClr val="1E7FB8"/>
    <a:srgbClr val="C4DAF4"/>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AE174D-D04A-41B0-980D-22B8C1C25A2C}" v="79" dt="2020-02-14T08:52:23.193"/>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01" autoAdjust="0"/>
    <p:restoredTop sz="77623" autoAdjust="0"/>
  </p:normalViewPr>
  <p:slideViewPr>
    <p:cSldViewPr snapToGrid="0">
      <p:cViewPr varScale="1">
        <p:scale>
          <a:sx n="78" d="100"/>
          <a:sy n="78" d="100"/>
        </p:scale>
        <p:origin x="2034" y="96"/>
      </p:cViewPr>
      <p:guideLst>
        <p:guide orient="horz" pos="2381"/>
        <p:guide pos="3368"/>
      </p:guideLst>
    </p:cSldViewPr>
  </p:slideViewPr>
  <p:outlineViewPr>
    <p:cViewPr>
      <p:scale>
        <a:sx n="33" d="100"/>
        <a:sy n="33" d="100"/>
      </p:scale>
      <p:origin x="0" y="0"/>
    </p:cViewPr>
  </p:outlineViewPr>
  <p:notesTextViewPr>
    <p:cViewPr>
      <p:scale>
        <a:sx n="1" d="1"/>
        <a:sy n="1" d="1"/>
      </p:scale>
      <p:origin x="0" y="-810"/>
    </p:cViewPr>
  </p:notesTextViewPr>
  <p:sorterViewPr>
    <p:cViewPr>
      <p:scale>
        <a:sx n="100" d="100"/>
        <a:sy n="100" d="100"/>
      </p:scale>
      <p:origin x="0" y="0"/>
    </p:cViewPr>
  </p:sorterViewPr>
  <p:notesViewPr>
    <p:cSldViewPr snapToGrid="0">
      <p:cViewPr varScale="1">
        <p:scale>
          <a:sx n="78" d="100"/>
          <a:sy n="78" d="100"/>
        </p:scale>
        <p:origin x="1764"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7" dt="2020-11-23T16:12:49.957" idx="1">
    <p:pos x="3581" y="3798"/>
    <p:text>and have access to HIV post exposure prophylaxis</p:text>
    <p:extLst>
      <p:ext uri="{C676402C-5697-4E1C-873F-D02D1690AC5C}">
        <p15:threadingInfo xmlns:p15="http://schemas.microsoft.com/office/powerpoint/2012/main" timeZoneBias="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7" dt="2020-11-23T19:07:24.620" idx="5">
    <p:pos x="4082" y="1820"/>
    <p:text>Added final disposal options- lesson learned from Africa</p:text>
    <p:extLst>
      <p:ext uri="{C676402C-5697-4E1C-873F-D02D1690AC5C}">
        <p15:threadingInfo xmlns:p15="http://schemas.microsoft.com/office/powerpoint/2012/main" timeZoneBias="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7" dt="2020-11-23T19:20:05.609" idx="11">
    <p:pos x="1444" y="3923"/>
    <p:text>corrected spelling</p:text>
    <p:extLst>
      <p:ext uri="{C676402C-5697-4E1C-873F-D02D1690AC5C}">
        <p15:threadingInfo xmlns:p15="http://schemas.microsoft.com/office/powerpoint/2012/main" timeZoneBias="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823118-9A18-E44C-A6CA-69A92F248CC4}" type="doc">
      <dgm:prSet loTypeId="urn:microsoft.com/office/officeart/2005/8/layout/cycle5" loCatId="" qsTypeId="urn:microsoft.com/office/officeart/2005/8/quickstyle/simple4" qsCatId="simple" csTypeId="urn:microsoft.com/office/officeart/2005/8/colors/accent1_2" csCatId="accent1" phldr="1"/>
      <dgm:spPr/>
      <dgm:t>
        <a:bodyPr/>
        <a:lstStyle/>
        <a:p>
          <a:endParaRPr lang="en-US"/>
        </a:p>
      </dgm:t>
    </dgm:pt>
    <dgm:pt modelId="{E45D0434-002B-4042-AB11-C337B8DEF27A}">
      <dgm:prSet phldrT="[Text]" custT="1"/>
      <dgm:spPr>
        <a:solidFill>
          <a:srgbClr val="7ABC32"/>
        </a:solidFill>
      </dgm:spPr>
      <dgm:t>
        <a:bodyPr/>
        <a:lstStyle/>
        <a:p>
          <a:r>
            <a:rPr lang="en-US" sz="1400" b="1" dirty="0">
              <a:solidFill>
                <a:schemeClr val="tx1"/>
              </a:solidFill>
            </a:rPr>
            <a:t>Start: Waste </a:t>
          </a:r>
          <a:r>
            <a:rPr lang="en-US" sz="1200" b="1" dirty="0">
              <a:solidFill>
                <a:schemeClr val="tx1"/>
              </a:solidFill>
            </a:rPr>
            <a:t>minimization</a:t>
          </a:r>
          <a:endParaRPr lang="en-US" sz="1400" b="1" dirty="0">
            <a:solidFill>
              <a:schemeClr val="tx1"/>
            </a:solidFill>
          </a:endParaRPr>
        </a:p>
      </dgm:t>
    </dgm:pt>
    <dgm:pt modelId="{0A595C35-9DAA-754C-9718-72279E9F99D2}" type="parTrans" cxnId="{FEA86892-AC73-4E44-847E-F237AAC8180D}">
      <dgm:prSet/>
      <dgm:spPr/>
      <dgm:t>
        <a:bodyPr/>
        <a:lstStyle/>
        <a:p>
          <a:endParaRPr lang="en-US" sz="1400">
            <a:solidFill>
              <a:schemeClr val="tx1"/>
            </a:solidFill>
          </a:endParaRPr>
        </a:p>
      </dgm:t>
    </dgm:pt>
    <dgm:pt modelId="{6AC044E1-C741-2943-BFB8-C21B715D8140}" type="sibTrans" cxnId="{FEA86892-AC73-4E44-847E-F237AAC8180D}">
      <dgm:prSet/>
      <dgm:spPr/>
      <dgm:t>
        <a:bodyPr/>
        <a:lstStyle/>
        <a:p>
          <a:endParaRPr lang="en-US" sz="1400">
            <a:solidFill>
              <a:schemeClr val="tx1"/>
            </a:solidFill>
          </a:endParaRPr>
        </a:p>
      </dgm:t>
    </dgm:pt>
    <dgm:pt modelId="{19EE8B6B-695F-6E4A-A1F7-B37BF9E2B180}">
      <dgm:prSet phldrT="[Text]" custT="1"/>
      <dgm:spPr/>
      <dgm:t>
        <a:bodyPr/>
        <a:lstStyle/>
        <a:p>
          <a:r>
            <a:rPr lang="en-US" sz="1400" dirty="0">
              <a:solidFill>
                <a:schemeClr val="tx1"/>
              </a:solidFill>
            </a:rPr>
            <a:t>Transport</a:t>
          </a:r>
        </a:p>
      </dgm:t>
    </dgm:pt>
    <dgm:pt modelId="{6F22F98A-8481-BB40-A29C-F3A041EEE557}" type="parTrans" cxnId="{1DA7C37E-01FB-9349-A4CF-D36635D8CDAA}">
      <dgm:prSet/>
      <dgm:spPr/>
      <dgm:t>
        <a:bodyPr/>
        <a:lstStyle/>
        <a:p>
          <a:endParaRPr lang="en-US" sz="1400">
            <a:solidFill>
              <a:schemeClr val="tx1"/>
            </a:solidFill>
          </a:endParaRPr>
        </a:p>
      </dgm:t>
    </dgm:pt>
    <dgm:pt modelId="{CAB74971-F7B7-D04B-9D5A-435EDD56DE7D}" type="sibTrans" cxnId="{1DA7C37E-01FB-9349-A4CF-D36635D8CDAA}">
      <dgm:prSet/>
      <dgm:spPr/>
      <dgm:t>
        <a:bodyPr/>
        <a:lstStyle/>
        <a:p>
          <a:endParaRPr lang="en-US" sz="1400">
            <a:solidFill>
              <a:schemeClr val="tx1"/>
            </a:solidFill>
          </a:endParaRPr>
        </a:p>
      </dgm:t>
    </dgm:pt>
    <dgm:pt modelId="{CF08BBC6-2463-D845-960B-2E2A4426DFD3}">
      <dgm:prSet phldrT="[Text]" custT="1"/>
      <dgm:spPr/>
      <dgm:t>
        <a:bodyPr/>
        <a:lstStyle/>
        <a:p>
          <a:r>
            <a:rPr lang="en-US" sz="1400" dirty="0">
              <a:solidFill>
                <a:schemeClr val="tx1"/>
              </a:solidFill>
            </a:rPr>
            <a:t>Storage</a:t>
          </a:r>
        </a:p>
      </dgm:t>
    </dgm:pt>
    <dgm:pt modelId="{44347759-2DCF-584D-AA30-FD8BBDC53F7C}" type="parTrans" cxnId="{8D0422BA-3BD1-9842-B1E9-E0BBE1B3AE9F}">
      <dgm:prSet/>
      <dgm:spPr/>
      <dgm:t>
        <a:bodyPr/>
        <a:lstStyle/>
        <a:p>
          <a:endParaRPr lang="en-US" sz="1400">
            <a:solidFill>
              <a:schemeClr val="tx1"/>
            </a:solidFill>
          </a:endParaRPr>
        </a:p>
      </dgm:t>
    </dgm:pt>
    <dgm:pt modelId="{CA5B55E4-CD16-6149-A50F-28A7EFA4A59F}" type="sibTrans" cxnId="{8D0422BA-3BD1-9842-B1E9-E0BBE1B3AE9F}">
      <dgm:prSet/>
      <dgm:spPr/>
      <dgm:t>
        <a:bodyPr/>
        <a:lstStyle/>
        <a:p>
          <a:endParaRPr lang="en-US" sz="1400">
            <a:solidFill>
              <a:schemeClr val="tx1"/>
            </a:solidFill>
          </a:endParaRPr>
        </a:p>
      </dgm:t>
    </dgm:pt>
    <dgm:pt modelId="{03F262AE-2A6C-4644-BD75-788025DF8F49}">
      <dgm:prSet phldrT="[Text]" custT="1"/>
      <dgm:spPr/>
      <dgm:t>
        <a:bodyPr/>
        <a:lstStyle/>
        <a:p>
          <a:r>
            <a:rPr lang="en-US" sz="1400" dirty="0">
              <a:solidFill>
                <a:schemeClr val="tx1"/>
              </a:solidFill>
            </a:rPr>
            <a:t>Treatment</a:t>
          </a:r>
        </a:p>
      </dgm:t>
    </dgm:pt>
    <dgm:pt modelId="{4FB44096-117B-F44B-A81A-4941A3A8AF3D}" type="parTrans" cxnId="{22CAB776-CCE2-F34D-94AC-220641B5FC80}">
      <dgm:prSet/>
      <dgm:spPr/>
      <dgm:t>
        <a:bodyPr/>
        <a:lstStyle/>
        <a:p>
          <a:endParaRPr lang="en-US" sz="1400">
            <a:solidFill>
              <a:schemeClr val="tx1"/>
            </a:solidFill>
          </a:endParaRPr>
        </a:p>
      </dgm:t>
    </dgm:pt>
    <dgm:pt modelId="{B01FFA43-18A0-FE41-AEBC-3AA614DBB35D}" type="sibTrans" cxnId="{22CAB776-CCE2-F34D-94AC-220641B5FC80}">
      <dgm:prSet/>
      <dgm:spPr/>
      <dgm:t>
        <a:bodyPr/>
        <a:lstStyle/>
        <a:p>
          <a:endParaRPr lang="en-US" sz="1400">
            <a:solidFill>
              <a:schemeClr val="tx1"/>
            </a:solidFill>
          </a:endParaRPr>
        </a:p>
      </dgm:t>
    </dgm:pt>
    <dgm:pt modelId="{D444C4FE-03BD-A94A-B5D9-B5E244A4C2DC}">
      <dgm:prSet phldrT="[Text]" custT="1"/>
      <dgm:spPr/>
      <dgm:t>
        <a:bodyPr/>
        <a:lstStyle/>
        <a:p>
          <a:r>
            <a:rPr lang="en-US" sz="1400" dirty="0">
              <a:solidFill>
                <a:schemeClr val="tx1"/>
              </a:solidFill>
            </a:rPr>
            <a:t>Final disposal</a:t>
          </a:r>
        </a:p>
      </dgm:t>
    </dgm:pt>
    <dgm:pt modelId="{EB8183B5-C171-5042-B854-8AA152083A5D}" type="parTrans" cxnId="{1AE8A5F0-4932-054C-AC2B-18A27875073D}">
      <dgm:prSet/>
      <dgm:spPr/>
      <dgm:t>
        <a:bodyPr/>
        <a:lstStyle/>
        <a:p>
          <a:endParaRPr lang="en-US" sz="1400">
            <a:solidFill>
              <a:schemeClr val="tx1"/>
            </a:solidFill>
          </a:endParaRPr>
        </a:p>
      </dgm:t>
    </dgm:pt>
    <dgm:pt modelId="{158D5490-7B0A-4D40-B764-E2853C19D38A}" type="sibTrans" cxnId="{1AE8A5F0-4932-054C-AC2B-18A27875073D}">
      <dgm:prSet/>
      <dgm:spPr/>
      <dgm:t>
        <a:bodyPr/>
        <a:lstStyle/>
        <a:p>
          <a:endParaRPr lang="en-US" sz="1400">
            <a:solidFill>
              <a:schemeClr val="tx1"/>
            </a:solidFill>
          </a:endParaRPr>
        </a:p>
      </dgm:t>
    </dgm:pt>
    <dgm:pt modelId="{83CAD35F-147E-B94F-B125-4DA74B428595}">
      <dgm:prSet custT="1"/>
      <dgm:spPr/>
      <dgm:t>
        <a:bodyPr/>
        <a:lstStyle/>
        <a:p>
          <a:r>
            <a:rPr lang="en-US" sz="1400" dirty="0">
              <a:solidFill>
                <a:srgbClr val="FF0000"/>
              </a:solidFill>
            </a:rPr>
            <a:t>Segregation</a:t>
          </a:r>
        </a:p>
      </dgm:t>
    </dgm:pt>
    <dgm:pt modelId="{369B0395-1F25-4341-9ED8-48A6863AC56A}" type="parTrans" cxnId="{F835563C-1346-104D-81CB-4F814BA6CFB8}">
      <dgm:prSet/>
      <dgm:spPr/>
      <dgm:t>
        <a:bodyPr/>
        <a:lstStyle/>
        <a:p>
          <a:endParaRPr lang="en-US" sz="1400">
            <a:solidFill>
              <a:schemeClr val="tx1"/>
            </a:solidFill>
          </a:endParaRPr>
        </a:p>
      </dgm:t>
    </dgm:pt>
    <dgm:pt modelId="{196D8A2D-C583-4546-B696-EDBC77B7B8EF}" type="sibTrans" cxnId="{F835563C-1346-104D-81CB-4F814BA6CFB8}">
      <dgm:prSet/>
      <dgm:spPr/>
      <dgm:t>
        <a:bodyPr/>
        <a:lstStyle/>
        <a:p>
          <a:endParaRPr lang="en-US" sz="1400">
            <a:solidFill>
              <a:schemeClr val="tx1"/>
            </a:solidFill>
          </a:endParaRPr>
        </a:p>
      </dgm:t>
    </dgm:pt>
    <dgm:pt modelId="{71B53CD6-0040-724A-8577-BFF19C668EE6}">
      <dgm:prSet custT="1"/>
      <dgm:spPr/>
      <dgm:t>
        <a:bodyPr/>
        <a:lstStyle/>
        <a:p>
          <a:r>
            <a:rPr lang="en-US" sz="1400" dirty="0">
              <a:solidFill>
                <a:schemeClr val="tx1"/>
              </a:solidFill>
            </a:rPr>
            <a:t>Collection</a:t>
          </a:r>
        </a:p>
      </dgm:t>
    </dgm:pt>
    <dgm:pt modelId="{083D9706-C777-504C-B554-C624D0D666E0}" type="parTrans" cxnId="{EADE068B-2A57-D24E-8872-2B0FF1A0C3C3}">
      <dgm:prSet/>
      <dgm:spPr/>
      <dgm:t>
        <a:bodyPr/>
        <a:lstStyle/>
        <a:p>
          <a:endParaRPr lang="en-US" sz="1400">
            <a:solidFill>
              <a:schemeClr val="tx1"/>
            </a:solidFill>
          </a:endParaRPr>
        </a:p>
      </dgm:t>
    </dgm:pt>
    <dgm:pt modelId="{D6F28040-F7B6-5941-A91A-B18DC8A977E7}" type="sibTrans" cxnId="{EADE068B-2A57-D24E-8872-2B0FF1A0C3C3}">
      <dgm:prSet/>
      <dgm:spPr/>
      <dgm:t>
        <a:bodyPr/>
        <a:lstStyle/>
        <a:p>
          <a:endParaRPr lang="en-US" sz="1400">
            <a:solidFill>
              <a:schemeClr val="tx1"/>
            </a:solidFill>
          </a:endParaRPr>
        </a:p>
      </dgm:t>
    </dgm:pt>
    <dgm:pt modelId="{B417599F-9F2F-F642-867C-2771154481AE}" type="pres">
      <dgm:prSet presAssocID="{E3823118-9A18-E44C-A6CA-69A92F248CC4}" presName="cycle" presStyleCnt="0">
        <dgm:presLayoutVars>
          <dgm:dir/>
          <dgm:resizeHandles val="exact"/>
        </dgm:presLayoutVars>
      </dgm:prSet>
      <dgm:spPr/>
    </dgm:pt>
    <dgm:pt modelId="{671BC863-D396-D14B-B2B3-9210F80F2006}" type="pres">
      <dgm:prSet presAssocID="{E45D0434-002B-4042-AB11-C337B8DEF27A}" presName="node" presStyleLbl="node1" presStyleIdx="0" presStyleCnt="7" custScaleX="133947" custScaleY="103036">
        <dgm:presLayoutVars>
          <dgm:bulletEnabled val="1"/>
        </dgm:presLayoutVars>
      </dgm:prSet>
      <dgm:spPr/>
    </dgm:pt>
    <dgm:pt modelId="{9C360FA3-1637-C548-94B3-B7E9D8560B8F}" type="pres">
      <dgm:prSet presAssocID="{E45D0434-002B-4042-AB11-C337B8DEF27A}" presName="spNode" presStyleCnt="0"/>
      <dgm:spPr/>
    </dgm:pt>
    <dgm:pt modelId="{7D35BAD7-C214-114B-8F2F-FBBF2219AC8C}" type="pres">
      <dgm:prSet presAssocID="{6AC044E1-C741-2943-BFB8-C21B715D8140}" presName="sibTrans" presStyleLbl="sibTrans1D1" presStyleIdx="0" presStyleCnt="7"/>
      <dgm:spPr/>
    </dgm:pt>
    <dgm:pt modelId="{70D81D82-9541-534A-B1D3-64E589BD0BDB}" type="pres">
      <dgm:prSet presAssocID="{83CAD35F-147E-B94F-B125-4DA74B428595}" presName="node" presStyleLbl="node1" presStyleIdx="1" presStyleCnt="7" custScaleX="133947" custScaleY="103036">
        <dgm:presLayoutVars>
          <dgm:bulletEnabled val="1"/>
        </dgm:presLayoutVars>
      </dgm:prSet>
      <dgm:spPr/>
    </dgm:pt>
    <dgm:pt modelId="{C3B8319A-2ACF-6542-B127-AB099E070F7A}" type="pres">
      <dgm:prSet presAssocID="{83CAD35F-147E-B94F-B125-4DA74B428595}" presName="spNode" presStyleCnt="0"/>
      <dgm:spPr/>
    </dgm:pt>
    <dgm:pt modelId="{8CCEBE57-4AC4-AA4B-8136-2E7935285EF1}" type="pres">
      <dgm:prSet presAssocID="{196D8A2D-C583-4546-B696-EDBC77B7B8EF}" presName="sibTrans" presStyleLbl="sibTrans1D1" presStyleIdx="1" presStyleCnt="7"/>
      <dgm:spPr/>
    </dgm:pt>
    <dgm:pt modelId="{6D4B16DF-4A68-5D4D-A4DF-D411F668EA76}" type="pres">
      <dgm:prSet presAssocID="{71B53CD6-0040-724A-8577-BFF19C668EE6}" presName="node" presStyleLbl="node1" presStyleIdx="2" presStyleCnt="7" custScaleX="133947" custScaleY="103036">
        <dgm:presLayoutVars>
          <dgm:bulletEnabled val="1"/>
        </dgm:presLayoutVars>
      </dgm:prSet>
      <dgm:spPr/>
    </dgm:pt>
    <dgm:pt modelId="{FAD10D63-9CEC-3044-B23B-CA73F7378629}" type="pres">
      <dgm:prSet presAssocID="{71B53CD6-0040-724A-8577-BFF19C668EE6}" presName="spNode" presStyleCnt="0"/>
      <dgm:spPr/>
    </dgm:pt>
    <dgm:pt modelId="{C8362083-9B10-4947-8B41-53A775B0C0DE}" type="pres">
      <dgm:prSet presAssocID="{D6F28040-F7B6-5941-A91A-B18DC8A977E7}" presName="sibTrans" presStyleLbl="sibTrans1D1" presStyleIdx="2" presStyleCnt="7"/>
      <dgm:spPr/>
    </dgm:pt>
    <dgm:pt modelId="{F532F1FD-7C99-1A4F-8F7F-609EFF2EA269}" type="pres">
      <dgm:prSet presAssocID="{19EE8B6B-695F-6E4A-A1F7-B37BF9E2B180}" presName="node" presStyleLbl="node1" presStyleIdx="3" presStyleCnt="7" custScaleX="133947" custScaleY="103036">
        <dgm:presLayoutVars>
          <dgm:bulletEnabled val="1"/>
        </dgm:presLayoutVars>
      </dgm:prSet>
      <dgm:spPr/>
    </dgm:pt>
    <dgm:pt modelId="{6CDAE201-868D-4F4D-96CF-6BBA0CBF5877}" type="pres">
      <dgm:prSet presAssocID="{19EE8B6B-695F-6E4A-A1F7-B37BF9E2B180}" presName="spNode" presStyleCnt="0"/>
      <dgm:spPr/>
    </dgm:pt>
    <dgm:pt modelId="{7A3816ED-3D46-5D49-880B-F65D4B21F45F}" type="pres">
      <dgm:prSet presAssocID="{CAB74971-F7B7-D04B-9D5A-435EDD56DE7D}" presName="sibTrans" presStyleLbl="sibTrans1D1" presStyleIdx="3" presStyleCnt="7"/>
      <dgm:spPr/>
    </dgm:pt>
    <dgm:pt modelId="{1314F2A7-D83F-DC4A-A929-273556E4BD1D}" type="pres">
      <dgm:prSet presAssocID="{CF08BBC6-2463-D845-960B-2E2A4426DFD3}" presName="node" presStyleLbl="node1" presStyleIdx="4" presStyleCnt="7" custScaleX="133947" custScaleY="103036">
        <dgm:presLayoutVars>
          <dgm:bulletEnabled val="1"/>
        </dgm:presLayoutVars>
      </dgm:prSet>
      <dgm:spPr/>
    </dgm:pt>
    <dgm:pt modelId="{0C2BA402-4CEC-F549-9676-C9CFDB9903CE}" type="pres">
      <dgm:prSet presAssocID="{CF08BBC6-2463-D845-960B-2E2A4426DFD3}" presName="spNode" presStyleCnt="0"/>
      <dgm:spPr/>
    </dgm:pt>
    <dgm:pt modelId="{508DF57A-175D-1845-A682-03695A78F622}" type="pres">
      <dgm:prSet presAssocID="{CA5B55E4-CD16-6149-A50F-28A7EFA4A59F}" presName="sibTrans" presStyleLbl="sibTrans1D1" presStyleIdx="4" presStyleCnt="7"/>
      <dgm:spPr/>
    </dgm:pt>
    <dgm:pt modelId="{A85A5269-A877-EB43-95DF-53FCAC4F73FF}" type="pres">
      <dgm:prSet presAssocID="{03F262AE-2A6C-4644-BD75-788025DF8F49}" presName="node" presStyleLbl="node1" presStyleIdx="5" presStyleCnt="7" custScaleX="133947" custScaleY="103036" custRadScaleRad="98806" custRadScaleInc="30335">
        <dgm:presLayoutVars>
          <dgm:bulletEnabled val="1"/>
        </dgm:presLayoutVars>
      </dgm:prSet>
      <dgm:spPr/>
    </dgm:pt>
    <dgm:pt modelId="{9158991C-88E7-354A-A101-F1CCE5F2AA87}" type="pres">
      <dgm:prSet presAssocID="{03F262AE-2A6C-4644-BD75-788025DF8F49}" presName="spNode" presStyleCnt="0"/>
      <dgm:spPr/>
    </dgm:pt>
    <dgm:pt modelId="{E324FDE6-BBC5-984D-8977-2EC58FD7F10E}" type="pres">
      <dgm:prSet presAssocID="{B01FFA43-18A0-FE41-AEBC-3AA614DBB35D}" presName="sibTrans" presStyleLbl="sibTrans1D1" presStyleIdx="5" presStyleCnt="7"/>
      <dgm:spPr/>
    </dgm:pt>
    <dgm:pt modelId="{E12ED83B-D59D-8940-BB74-AB856C2AE843}" type="pres">
      <dgm:prSet presAssocID="{D444C4FE-03BD-A94A-B5D9-B5E244A4C2DC}" presName="node" presStyleLbl="node1" presStyleIdx="6" presStyleCnt="7" custScaleX="133947" custScaleY="103036">
        <dgm:presLayoutVars>
          <dgm:bulletEnabled val="1"/>
        </dgm:presLayoutVars>
      </dgm:prSet>
      <dgm:spPr/>
    </dgm:pt>
    <dgm:pt modelId="{838CEEA5-86CE-084C-B121-F71BAA1A95A8}" type="pres">
      <dgm:prSet presAssocID="{D444C4FE-03BD-A94A-B5D9-B5E244A4C2DC}" presName="spNode" presStyleCnt="0"/>
      <dgm:spPr/>
    </dgm:pt>
    <dgm:pt modelId="{273FB5B7-CEBD-1140-ACF3-2BBFB44A859D}" type="pres">
      <dgm:prSet presAssocID="{158D5490-7B0A-4D40-B764-E2853C19D38A}" presName="sibTrans" presStyleLbl="sibTrans1D1" presStyleIdx="6" presStyleCnt="7"/>
      <dgm:spPr/>
    </dgm:pt>
  </dgm:ptLst>
  <dgm:cxnLst>
    <dgm:cxn modelId="{E3993004-F679-034E-A9F1-751C3D105C41}" type="presOf" srcId="{D6F28040-F7B6-5941-A91A-B18DC8A977E7}" destId="{C8362083-9B10-4947-8B41-53A775B0C0DE}" srcOrd="0" destOrd="0" presId="urn:microsoft.com/office/officeart/2005/8/layout/cycle5"/>
    <dgm:cxn modelId="{34562C0D-B930-E345-8AF2-198C8D1B8923}" type="presOf" srcId="{E3823118-9A18-E44C-A6CA-69A92F248CC4}" destId="{B417599F-9F2F-F642-867C-2771154481AE}" srcOrd="0" destOrd="0" presId="urn:microsoft.com/office/officeart/2005/8/layout/cycle5"/>
    <dgm:cxn modelId="{F6C9C222-B743-3840-9452-DE61C47E9072}" type="presOf" srcId="{CAB74971-F7B7-D04B-9D5A-435EDD56DE7D}" destId="{7A3816ED-3D46-5D49-880B-F65D4B21F45F}" srcOrd="0" destOrd="0" presId="urn:microsoft.com/office/officeart/2005/8/layout/cycle5"/>
    <dgm:cxn modelId="{F835563C-1346-104D-81CB-4F814BA6CFB8}" srcId="{E3823118-9A18-E44C-A6CA-69A92F248CC4}" destId="{83CAD35F-147E-B94F-B125-4DA74B428595}" srcOrd="1" destOrd="0" parTransId="{369B0395-1F25-4341-9ED8-48A6863AC56A}" sibTransId="{196D8A2D-C583-4546-B696-EDBC77B7B8EF}"/>
    <dgm:cxn modelId="{5DF52960-729F-B74A-8D91-3254CE089B25}" type="presOf" srcId="{6AC044E1-C741-2943-BFB8-C21B715D8140}" destId="{7D35BAD7-C214-114B-8F2F-FBBF2219AC8C}" srcOrd="0" destOrd="0" presId="urn:microsoft.com/office/officeart/2005/8/layout/cycle5"/>
    <dgm:cxn modelId="{A3909841-EB11-D34A-A802-74E3D91C375E}" type="presOf" srcId="{71B53CD6-0040-724A-8577-BFF19C668EE6}" destId="{6D4B16DF-4A68-5D4D-A4DF-D411F668EA76}" srcOrd="0" destOrd="0" presId="urn:microsoft.com/office/officeart/2005/8/layout/cycle5"/>
    <dgm:cxn modelId="{809BF764-5779-E145-BFDC-116F51BB772C}" type="presOf" srcId="{83CAD35F-147E-B94F-B125-4DA74B428595}" destId="{70D81D82-9541-534A-B1D3-64E589BD0BDB}" srcOrd="0" destOrd="0" presId="urn:microsoft.com/office/officeart/2005/8/layout/cycle5"/>
    <dgm:cxn modelId="{5664496C-3403-BE4F-8564-E5C8FB0EDA04}" type="presOf" srcId="{19EE8B6B-695F-6E4A-A1F7-B37BF9E2B180}" destId="{F532F1FD-7C99-1A4F-8F7F-609EFF2EA269}" srcOrd="0" destOrd="0" presId="urn:microsoft.com/office/officeart/2005/8/layout/cycle5"/>
    <dgm:cxn modelId="{22CAB776-CCE2-F34D-94AC-220641B5FC80}" srcId="{E3823118-9A18-E44C-A6CA-69A92F248CC4}" destId="{03F262AE-2A6C-4644-BD75-788025DF8F49}" srcOrd="5" destOrd="0" parTransId="{4FB44096-117B-F44B-A81A-4941A3A8AF3D}" sibTransId="{B01FFA43-18A0-FE41-AEBC-3AA614DBB35D}"/>
    <dgm:cxn modelId="{1DA7C37E-01FB-9349-A4CF-D36635D8CDAA}" srcId="{E3823118-9A18-E44C-A6CA-69A92F248CC4}" destId="{19EE8B6B-695F-6E4A-A1F7-B37BF9E2B180}" srcOrd="3" destOrd="0" parTransId="{6F22F98A-8481-BB40-A29C-F3A041EEE557}" sibTransId="{CAB74971-F7B7-D04B-9D5A-435EDD56DE7D}"/>
    <dgm:cxn modelId="{EADE068B-2A57-D24E-8872-2B0FF1A0C3C3}" srcId="{E3823118-9A18-E44C-A6CA-69A92F248CC4}" destId="{71B53CD6-0040-724A-8577-BFF19C668EE6}" srcOrd="2" destOrd="0" parTransId="{083D9706-C777-504C-B554-C624D0D666E0}" sibTransId="{D6F28040-F7B6-5941-A91A-B18DC8A977E7}"/>
    <dgm:cxn modelId="{FEA86892-AC73-4E44-847E-F237AAC8180D}" srcId="{E3823118-9A18-E44C-A6CA-69A92F248CC4}" destId="{E45D0434-002B-4042-AB11-C337B8DEF27A}" srcOrd="0" destOrd="0" parTransId="{0A595C35-9DAA-754C-9718-72279E9F99D2}" sibTransId="{6AC044E1-C741-2943-BFB8-C21B715D8140}"/>
    <dgm:cxn modelId="{0AD1DF94-3046-714F-A0EC-0BAC63A9DF01}" type="presOf" srcId="{D444C4FE-03BD-A94A-B5D9-B5E244A4C2DC}" destId="{E12ED83B-D59D-8940-BB74-AB856C2AE843}" srcOrd="0" destOrd="0" presId="urn:microsoft.com/office/officeart/2005/8/layout/cycle5"/>
    <dgm:cxn modelId="{DC5A189B-56A2-7740-9F84-B387CAE65BD2}" type="presOf" srcId="{CF08BBC6-2463-D845-960B-2E2A4426DFD3}" destId="{1314F2A7-D83F-DC4A-A929-273556E4BD1D}" srcOrd="0" destOrd="0" presId="urn:microsoft.com/office/officeart/2005/8/layout/cycle5"/>
    <dgm:cxn modelId="{6805C3AE-BCBB-9E45-92F3-1DA0ED0187C3}" type="presOf" srcId="{E45D0434-002B-4042-AB11-C337B8DEF27A}" destId="{671BC863-D396-D14B-B2B3-9210F80F2006}" srcOrd="0" destOrd="0" presId="urn:microsoft.com/office/officeart/2005/8/layout/cycle5"/>
    <dgm:cxn modelId="{76605EB2-09F9-9E4F-82C1-7772BA6FC084}" type="presOf" srcId="{03F262AE-2A6C-4644-BD75-788025DF8F49}" destId="{A85A5269-A877-EB43-95DF-53FCAC4F73FF}" srcOrd="0" destOrd="0" presId="urn:microsoft.com/office/officeart/2005/8/layout/cycle5"/>
    <dgm:cxn modelId="{8D0422BA-3BD1-9842-B1E9-E0BBE1B3AE9F}" srcId="{E3823118-9A18-E44C-A6CA-69A92F248CC4}" destId="{CF08BBC6-2463-D845-960B-2E2A4426DFD3}" srcOrd="4" destOrd="0" parTransId="{44347759-2DCF-584D-AA30-FD8BBDC53F7C}" sibTransId="{CA5B55E4-CD16-6149-A50F-28A7EFA4A59F}"/>
    <dgm:cxn modelId="{485326C8-FB7D-1C4C-A5AE-47727282EE4E}" type="presOf" srcId="{CA5B55E4-CD16-6149-A50F-28A7EFA4A59F}" destId="{508DF57A-175D-1845-A682-03695A78F622}" srcOrd="0" destOrd="0" presId="urn:microsoft.com/office/officeart/2005/8/layout/cycle5"/>
    <dgm:cxn modelId="{02F420E0-7790-094B-BC66-28383EE392B1}" type="presOf" srcId="{196D8A2D-C583-4546-B696-EDBC77B7B8EF}" destId="{8CCEBE57-4AC4-AA4B-8136-2E7935285EF1}" srcOrd="0" destOrd="0" presId="urn:microsoft.com/office/officeart/2005/8/layout/cycle5"/>
    <dgm:cxn modelId="{C11DA1EA-419A-3D4A-AAD2-AA04F68E4F66}" type="presOf" srcId="{158D5490-7B0A-4D40-B764-E2853C19D38A}" destId="{273FB5B7-CEBD-1140-ACF3-2BBFB44A859D}" srcOrd="0" destOrd="0" presId="urn:microsoft.com/office/officeart/2005/8/layout/cycle5"/>
    <dgm:cxn modelId="{1AE8A5F0-4932-054C-AC2B-18A27875073D}" srcId="{E3823118-9A18-E44C-A6CA-69A92F248CC4}" destId="{D444C4FE-03BD-A94A-B5D9-B5E244A4C2DC}" srcOrd="6" destOrd="0" parTransId="{EB8183B5-C171-5042-B854-8AA152083A5D}" sibTransId="{158D5490-7B0A-4D40-B764-E2853C19D38A}"/>
    <dgm:cxn modelId="{89A5D8FC-F022-CE44-AB64-71FAD59F0F0A}" type="presOf" srcId="{B01FFA43-18A0-FE41-AEBC-3AA614DBB35D}" destId="{E324FDE6-BBC5-984D-8977-2EC58FD7F10E}" srcOrd="0" destOrd="0" presId="urn:microsoft.com/office/officeart/2005/8/layout/cycle5"/>
    <dgm:cxn modelId="{08A6AE23-1F6B-604C-8252-6FEB5945AF18}" type="presParOf" srcId="{B417599F-9F2F-F642-867C-2771154481AE}" destId="{671BC863-D396-D14B-B2B3-9210F80F2006}" srcOrd="0" destOrd="0" presId="urn:microsoft.com/office/officeart/2005/8/layout/cycle5"/>
    <dgm:cxn modelId="{8ECE5576-D379-0647-8FD6-A137D3FA5517}" type="presParOf" srcId="{B417599F-9F2F-F642-867C-2771154481AE}" destId="{9C360FA3-1637-C548-94B3-B7E9D8560B8F}" srcOrd="1" destOrd="0" presId="urn:microsoft.com/office/officeart/2005/8/layout/cycle5"/>
    <dgm:cxn modelId="{67C50E3D-E86E-D949-8DEF-1D301817728D}" type="presParOf" srcId="{B417599F-9F2F-F642-867C-2771154481AE}" destId="{7D35BAD7-C214-114B-8F2F-FBBF2219AC8C}" srcOrd="2" destOrd="0" presId="urn:microsoft.com/office/officeart/2005/8/layout/cycle5"/>
    <dgm:cxn modelId="{6B264CD7-6525-D641-A71B-FB29C3230097}" type="presParOf" srcId="{B417599F-9F2F-F642-867C-2771154481AE}" destId="{70D81D82-9541-534A-B1D3-64E589BD0BDB}" srcOrd="3" destOrd="0" presId="urn:microsoft.com/office/officeart/2005/8/layout/cycle5"/>
    <dgm:cxn modelId="{E4CAF7D1-1E9D-F644-987E-68BC9F1AE76B}" type="presParOf" srcId="{B417599F-9F2F-F642-867C-2771154481AE}" destId="{C3B8319A-2ACF-6542-B127-AB099E070F7A}" srcOrd="4" destOrd="0" presId="urn:microsoft.com/office/officeart/2005/8/layout/cycle5"/>
    <dgm:cxn modelId="{4AE48D5C-6785-5E4E-91F0-CB80B32A1484}" type="presParOf" srcId="{B417599F-9F2F-F642-867C-2771154481AE}" destId="{8CCEBE57-4AC4-AA4B-8136-2E7935285EF1}" srcOrd="5" destOrd="0" presId="urn:microsoft.com/office/officeart/2005/8/layout/cycle5"/>
    <dgm:cxn modelId="{C2B357B9-B75A-1041-9503-0145922141D1}" type="presParOf" srcId="{B417599F-9F2F-F642-867C-2771154481AE}" destId="{6D4B16DF-4A68-5D4D-A4DF-D411F668EA76}" srcOrd="6" destOrd="0" presId="urn:microsoft.com/office/officeart/2005/8/layout/cycle5"/>
    <dgm:cxn modelId="{1423F52A-D0E7-7D4D-8A16-1890B1E0E815}" type="presParOf" srcId="{B417599F-9F2F-F642-867C-2771154481AE}" destId="{FAD10D63-9CEC-3044-B23B-CA73F7378629}" srcOrd="7" destOrd="0" presId="urn:microsoft.com/office/officeart/2005/8/layout/cycle5"/>
    <dgm:cxn modelId="{62699200-38F0-4245-8E25-C463658E40AC}" type="presParOf" srcId="{B417599F-9F2F-F642-867C-2771154481AE}" destId="{C8362083-9B10-4947-8B41-53A775B0C0DE}" srcOrd="8" destOrd="0" presId="urn:microsoft.com/office/officeart/2005/8/layout/cycle5"/>
    <dgm:cxn modelId="{488383EA-CCA8-1D4F-85D7-AC44FDEB11C6}" type="presParOf" srcId="{B417599F-9F2F-F642-867C-2771154481AE}" destId="{F532F1FD-7C99-1A4F-8F7F-609EFF2EA269}" srcOrd="9" destOrd="0" presId="urn:microsoft.com/office/officeart/2005/8/layout/cycle5"/>
    <dgm:cxn modelId="{3FAC7990-7D1D-AD49-AFB5-F284788D1913}" type="presParOf" srcId="{B417599F-9F2F-F642-867C-2771154481AE}" destId="{6CDAE201-868D-4F4D-96CF-6BBA0CBF5877}" srcOrd="10" destOrd="0" presId="urn:microsoft.com/office/officeart/2005/8/layout/cycle5"/>
    <dgm:cxn modelId="{C414C835-A7AF-CB4E-A771-8A4EFE79AEF6}" type="presParOf" srcId="{B417599F-9F2F-F642-867C-2771154481AE}" destId="{7A3816ED-3D46-5D49-880B-F65D4B21F45F}" srcOrd="11" destOrd="0" presId="urn:microsoft.com/office/officeart/2005/8/layout/cycle5"/>
    <dgm:cxn modelId="{0EAF5E62-4DEC-354C-AE7B-1F5F6237DDAB}" type="presParOf" srcId="{B417599F-9F2F-F642-867C-2771154481AE}" destId="{1314F2A7-D83F-DC4A-A929-273556E4BD1D}" srcOrd="12" destOrd="0" presId="urn:microsoft.com/office/officeart/2005/8/layout/cycle5"/>
    <dgm:cxn modelId="{8227B0E2-AEA2-8C45-B199-2EBA2CD0F55F}" type="presParOf" srcId="{B417599F-9F2F-F642-867C-2771154481AE}" destId="{0C2BA402-4CEC-F549-9676-C9CFDB9903CE}" srcOrd="13" destOrd="0" presId="urn:microsoft.com/office/officeart/2005/8/layout/cycle5"/>
    <dgm:cxn modelId="{EA82EB63-A1F1-6D46-B15B-243F4D8B34A8}" type="presParOf" srcId="{B417599F-9F2F-F642-867C-2771154481AE}" destId="{508DF57A-175D-1845-A682-03695A78F622}" srcOrd="14" destOrd="0" presId="urn:microsoft.com/office/officeart/2005/8/layout/cycle5"/>
    <dgm:cxn modelId="{D9C251B6-4CC5-D84A-899D-1F7AA823C325}" type="presParOf" srcId="{B417599F-9F2F-F642-867C-2771154481AE}" destId="{A85A5269-A877-EB43-95DF-53FCAC4F73FF}" srcOrd="15" destOrd="0" presId="urn:microsoft.com/office/officeart/2005/8/layout/cycle5"/>
    <dgm:cxn modelId="{7AA739E1-A5FF-D747-9977-843E7C7C7634}" type="presParOf" srcId="{B417599F-9F2F-F642-867C-2771154481AE}" destId="{9158991C-88E7-354A-A101-F1CCE5F2AA87}" srcOrd="16" destOrd="0" presId="urn:microsoft.com/office/officeart/2005/8/layout/cycle5"/>
    <dgm:cxn modelId="{D7A2F0D0-E307-2B4E-B726-59BA674D0CE5}" type="presParOf" srcId="{B417599F-9F2F-F642-867C-2771154481AE}" destId="{E324FDE6-BBC5-984D-8977-2EC58FD7F10E}" srcOrd="17" destOrd="0" presId="urn:microsoft.com/office/officeart/2005/8/layout/cycle5"/>
    <dgm:cxn modelId="{186D77F5-D4BF-834B-AB68-77DBB963BEFA}" type="presParOf" srcId="{B417599F-9F2F-F642-867C-2771154481AE}" destId="{E12ED83B-D59D-8940-BB74-AB856C2AE843}" srcOrd="18" destOrd="0" presId="urn:microsoft.com/office/officeart/2005/8/layout/cycle5"/>
    <dgm:cxn modelId="{53F159ED-2EAA-0343-BF7A-4BE669424647}" type="presParOf" srcId="{B417599F-9F2F-F642-867C-2771154481AE}" destId="{838CEEA5-86CE-084C-B121-F71BAA1A95A8}" srcOrd="19" destOrd="0" presId="urn:microsoft.com/office/officeart/2005/8/layout/cycle5"/>
    <dgm:cxn modelId="{C6BF5D38-BDAF-F04E-981F-DFF90354E325}" type="presParOf" srcId="{B417599F-9F2F-F642-867C-2771154481AE}" destId="{273FB5B7-CEBD-1140-ACF3-2BBFB44A859D}" srcOrd="20"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1BC863-D396-D14B-B2B3-9210F80F2006}">
      <dsp:nvSpPr>
        <dsp:cNvPr id="0" name=""/>
        <dsp:cNvSpPr/>
      </dsp:nvSpPr>
      <dsp:spPr>
        <a:xfrm>
          <a:off x="3409299" y="-9256"/>
          <a:ext cx="1552091" cy="776044"/>
        </a:xfrm>
        <a:prstGeom prst="roundRect">
          <a:avLst/>
        </a:prstGeom>
        <a:solidFill>
          <a:srgbClr val="7ABC3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rPr>
            <a:t>Start: Waste </a:t>
          </a:r>
          <a:r>
            <a:rPr lang="en-US" sz="1200" b="1" kern="1200" dirty="0">
              <a:solidFill>
                <a:schemeClr val="tx1"/>
              </a:solidFill>
            </a:rPr>
            <a:t>minimization</a:t>
          </a:r>
          <a:endParaRPr lang="en-US" sz="1400" b="1" kern="1200" dirty="0">
            <a:solidFill>
              <a:schemeClr val="tx1"/>
            </a:solidFill>
          </a:endParaRPr>
        </a:p>
      </dsp:txBody>
      <dsp:txXfrm>
        <a:off x="3447182" y="28627"/>
        <a:ext cx="1476325" cy="700278"/>
      </dsp:txXfrm>
    </dsp:sp>
    <dsp:sp modelId="{7D35BAD7-C214-114B-8F2F-FBBF2219AC8C}">
      <dsp:nvSpPr>
        <dsp:cNvPr id="0" name=""/>
        <dsp:cNvSpPr/>
      </dsp:nvSpPr>
      <dsp:spPr>
        <a:xfrm>
          <a:off x="2036236" y="378765"/>
          <a:ext cx="4298217" cy="4298217"/>
        </a:xfrm>
        <a:custGeom>
          <a:avLst/>
          <a:gdLst/>
          <a:ahLst/>
          <a:cxnLst/>
          <a:rect l="0" t="0" r="0" b="0"/>
          <a:pathLst>
            <a:path>
              <a:moveTo>
                <a:pt x="3030818" y="189196"/>
              </a:moveTo>
              <a:arcTo wR="2149108" hR="2149108" stAng="17653298" swAng="552415"/>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70D81D82-9541-534A-B1D3-64E589BD0BDB}">
      <dsp:nvSpPr>
        <dsp:cNvPr id="0" name=""/>
        <dsp:cNvSpPr/>
      </dsp:nvSpPr>
      <dsp:spPr>
        <a:xfrm>
          <a:off x="5089540" y="799905"/>
          <a:ext cx="1552091" cy="776044"/>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FF0000"/>
              </a:solidFill>
            </a:rPr>
            <a:t>Segregation</a:t>
          </a:r>
        </a:p>
      </dsp:txBody>
      <dsp:txXfrm>
        <a:off x="5127423" y="837788"/>
        <a:ext cx="1476325" cy="700278"/>
      </dsp:txXfrm>
    </dsp:sp>
    <dsp:sp modelId="{8CCEBE57-4AC4-AA4B-8136-2E7935285EF1}">
      <dsp:nvSpPr>
        <dsp:cNvPr id="0" name=""/>
        <dsp:cNvSpPr/>
      </dsp:nvSpPr>
      <dsp:spPr>
        <a:xfrm>
          <a:off x="2036236" y="378765"/>
          <a:ext cx="4298217" cy="4298217"/>
        </a:xfrm>
        <a:custGeom>
          <a:avLst/>
          <a:gdLst/>
          <a:ahLst/>
          <a:cxnLst/>
          <a:rect l="0" t="0" r="0" b="0"/>
          <a:pathLst>
            <a:path>
              <a:moveTo>
                <a:pt x="4160644" y="1392542"/>
              </a:moveTo>
              <a:arcTo wR="2149108" hR="2149108" stAng="20363281" swAng="1040269"/>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D4B16DF-4A68-5D4D-A4DF-D411F668EA76}">
      <dsp:nvSpPr>
        <dsp:cNvPr id="0" name=""/>
        <dsp:cNvSpPr/>
      </dsp:nvSpPr>
      <dsp:spPr>
        <a:xfrm>
          <a:off x="5504525" y="2618074"/>
          <a:ext cx="1552091" cy="776044"/>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Collection</a:t>
          </a:r>
        </a:p>
      </dsp:txBody>
      <dsp:txXfrm>
        <a:off x="5542408" y="2655957"/>
        <a:ext cx="1476325" cy="700278"/>
      </dsp:txXfrm>
    </dsp:sp>
    <dsp:sp modelId="{C8362083-9B10-4947-8B41-53A775B0C0DE}">
      <dsp:nvSpPr>
        <dsp:cNvPr id="0" name=""/>
        <dsp:cNvSpPr/>
      </dsp:nvSpPr>
      <dsp:spPr>
        <a:xfrm>
          <a:off x="2036236" y="378765"/>
          <a:ext cx="4298217" cy="4298217"/>
        </a:xfrm>
        <a:custGeom>
          <a:avLst/>
          <a:gdLst/>
          <a:ahLst/>
          <a:cxnLst/>
          <a:rect l="0" t="0" r="0" b="0"/>
          <a:pathLst>
            <a:path>
              <a:moveTo>
                <a:pt x="4043021" y="3164866"/>
              </a:moveTo>
              <a:arcTo wR="2149108" hR="2149108" stAng="1692354" swAng="806854"/>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F532F1FD-7C99-1A4F-8F7F-609EFF2EA269}">
      <dsp:nvSpPr>
        <dsp:cNvPr id="0" name=""/>
        <dsp:cNvSpPr/>
      </dsp:nvSpPr>
      <dsp:spPr>
        <a:xfrm>
          <a:off x="4341762" y="4076132"/>
          <a:ext cx="1552091" cy="776044"/>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Transport</a:t>
          </a:r>
        </a:p>
      </dsp:txBody>
      <dsp:txXfrm>
        <a:off x="4379645" y="4114015"/>
        <a:ext cx="1476325" cy="700278"/>
      </dsp:txXfrm>
    </dsp:sp>
    <dsp:sp modelId="{7A3816ED-3D46-5D49-880B-F65D4B21F45F}">
      <dsp:nvSpPr>
        <dsp:cNvPr id="0" name=""/>
        <dsp:cNvSpPr/>
      </dsp:nvSpPr>
      <dsp:spPr>
        <a:xfrm>
          <a:off x="2036236" y="378765"/>
          <a:ext cx="4298217" cy="4298217"/>
        </a:xfrm>
        <a:custGeom>
          <a:avLst/>
          <a:gdLst/>
          <a:ahLst/>
          <a:cxnLst/>
          <a:rect l="0" t="0" r="0" b="0"/>
          <a:pathLst>
            <a:path>
              <a:moveTo>
                <a:pt x="2243067" y="4296162"/>
              </a:moveTo>
              <a:arcTo wR="2149108" hR="2149108" stAng="5249654" swAng="30069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314F2A7-D83F-DC4A-A929-273556E4BD1D}">
      <dsp:nvSpPr>
        <dsp:cNvPr id="0" name=""/>
        <dsp:cNvSpPr/>
      </dsp:nvSpPr>
      <dsp:spPr>
        <a:xfrm>
          <a:off x="2476835" y="4076132"/>
          <a:ext cx="1552091" cy="776044"/>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Storage</a:t>
          </a:r>
        </a:p>
      </dsp:txBody>
      <dsp:txXfrm>
        <a:off x="2514718" y="4114015"/>
        <a:ext cx="1476325" cy="700278"/>
      </dsp:txXfrm>
    </dsp:sp>
    <dsp:sp modelId="{508DF57A-175D-1845-A682-03695A78F622}">
      <dsp:nvSpPr>
        <dsp:cNvPr id="0" name=""/>
        <dsp:cNvSpPr/>
      </dsp:nvSpPr>
      <dsp:spPr>
        <a:xfrm>
          <a:off x="2075650" y="417700"/>
          <a:ext cx="4298217" cy="4298217"/>
        </a:xfrm>
        <a:custGeom>
          <a:avLst/>
          <a:gdLst/>
          <a:ahLst/>
          <a:cxnLst/>
          <a:rect l="0" t="0" r="0" b="0"/>
          <a:pathLst>
            <a:path>
              <a:moveTo>
                <a:pt x="482786" y="3506326"/>
              </a:moveTo>
              <a:arcTo wR="2149108" hR="2149108" stAng="8450234" swAng="996663"/>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A85A5269-A877-EB43-95DF-53FCAC4F73FF}">
      <dsp:nvSpPr>
        <dsp:cNvPr id="0" name=""/>
        <dsp:cNvSpPr/>
      </dsp:nvSpPr>
      <dsp:spPr>
        <a:xfrm>
          <a:off x="1304783" y="2422780"/>
          <a:ext cx="1552091" cy="776044"/>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Treatment</a:t>
          </a:r>
        </a:p>
      </dsp:txBody>
      <dsp:txXfrm>
        <a:off x="1342666" y="2460663"/>
        <a:ext cx="1476325" cy="700278"/>
      </dsp:txXfrm>
    </dsp:sp>
    <dsp:sp modelId="{E324FDE6-BBC5-984D-8977-2EC58FD7F10E}">
      <dsp:nvSpPr>
        <dsp:cNvPr id="0" name=""/>
        <dsp:cNvSpPr/>
      </dsp:nvSpPr>
      <dsp:spPr>
        <a:xfrm>
          <a:off x="2063990" y="320393"/>
          <a:ext cx="4298217" cy="4298217"/>
        </a:xfrm>
        <a:custGeom>
          <a:avLst/>
          <a:gdLst/>
          <a:ahLst/>
          <a:cxnLst/>
          <a:rect l="0" t="0" r="0" b="0"/>
          <a:pathLst>
            <a:path>
              <a:moveTo>
                <a:pt x="11299" y="1929013"/>
              </a:moveTo>
              <a:arcTo wR="2149108" hR="2149108" stAng="11152686" swAng="84347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E12ED83B-D59D-8940-BB74-AB856C2AE843}">
      <dsp:nvSpPr>
        <dsp:cNvPr id="0" name=""/>
        <dsp:cNvSpPr/>
      </dsp:nvSpPr>
      <dsp:spPr>
        <a:xfrm>
          <a:off x="1729058" y="799905"/>
          <a:ext cx="1552091" cy="776044"/>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Final disposal</a:t>
          </a:r>
        </a:p>
      </dsp:txBody>
      <dsp:txXfrm>
        <a:off x="1766941" y="837788"/>
        <a:ext cx="1476325" cy="700278"/>
      </dsp:txXfrm>
    </dsp:sp>
    <dsp:sp modelId="{273FB5B7-CEBD-1140-ACF3-2BBFB44A859D}">
      <dsp:nvSpPr>
        <dsp:cNvPr id="0" name=""/>
        <dsp:cNvSpPr/>
      </dsp:nvSpPr>
      <dsp:spPr>
        <a:xfrm>
          <a:off x="2036236" y="378765"/>
          <a:ext cx="4298217" cy="4298217"/>
        </a:xfrm>
        <a:custGeom>
          <a:avLst/>
          <a:gdLst/>
          <a:ahLst/>
          <a:cxnLst/>
          <a:rect l="0" t="0" r="0" b="0"/>
          <a:pathLst>
            <a:path>
              <a:moveTo>
                <a:pt x="965171" y="355519"/>
              </a:moveTo>
              <a:arcTo wR="2149108" hR="2149108" stAng="14194287" swAng="552415"/>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3.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image" Target="../media/image6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29699" name="Rectangle 3"/>
          <p:cNvSpPr>
            <a:spLocks noGrp="1" noChangeArrowheads="1"/>
          </p:cNvSpPr>
          <p:nvPr>
            <p:ph type="dt" sz="quarter"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6DBEE147-F684-4840-90B3-835D9E551D18}" type="datetime3">
              <a:rPr lang="en-GB"/>
              <a:pPr/>
              <a:t>27 November, 2020</a:t>
            </a:fld>
            <a:endParaRPr lang="en-GB"/>
          </a:p>
        </p:txBody>
      </p:sp>
      <p:sp>
        <p:nvSpPr>
          <p:cNvPr id="29700" name="Rectangle 4"/>
          <p:cNvSpPr>
            <a:spLocks noGrp="1" noChangeArrowheads="1"/>
          </p:cNvSpPr>
          <p:nvPr>
            <p:ph type="ftr" sz="quarter" idx="2"/>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168BC06E-EDE7-41F5-A77F-3BA05E8C898C}" type="slidenum">
              <a:rPr lang="en-GB"/>
              <a:pPr/>
              <a:t>‹#›</a:t>
            </a:fld>
            <a:endParaRPr lang="en-GB"/>
          </a:p>
        </p:txBody>
      </p:sp>
    </p:spTree>
    <p:extLst>
      <p:ext uri="{BB962C8B-B14F-4D97-AF65-F5344CB8AC3E}">
        <p14:creationId xmlns:p14="http://schemas.microsoft.com/office/powerpoint/2010/main" val="35260024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7" name="Rectangle 3"/>
          <p:cNvSpPr>
            <a:spLocks noGrp="1" noChangeArrowheads="1"/>
          </p:cNvSpPr>
          <p:nvPr>
            <p:ph type="dt"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C127BA38-178D-4AF7-B89D-37B34DD3D943}" type="datetime3">
              <a:rPr lang="en-GB"/>
              <a:pPr/>
              <a:t>27 November, 2020</a:t>
            </a:fld>
            <a:endParaRPr lang="en-GB"/>
          </a:p>
        </p:txBody>
      </p:sp>
      <p:sp>
        <p:nvSpPr>
          <p:cNvPr id="31748" name="Rectangle 4"/>
          <p:cNvSpPr>
            <a:spLocks noGrp="1" noRot="1" noChangeAspect="1" noChangeArrowheads="1" noTextEdit="1"/>
          </p:cNvSpPr>
          <p:nvPr>
            <p:ph type="sldImg" idx="2"/>
          </p:nvPr>
        </p:nvSpPr>
        <p:spPr bwMode="auto">
          <a:xfrm>
            <a:off x="725488" y="738188"/>
            <a:ext cx="5211762" cy="36861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66750" y="4670425"/>
            <a:ext cx="5329238"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400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31750" name="Rectangle 6"/>
          <p:cNvSpPr>
            <a:spLocks noGrp="1" noChangeArrowheads="1"/>
          </p:cNvSpPr>
          <p:nvPr>
            <p:ph type="ftr" sz="quarter" idx="4"/>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56EBA302-80AB-4EFD-A21F-6592AEBC50DA}" type="slidenum">
              <a:rPr lang="en-GB"/>
              <a:pPr/>
              <a:t>‹#›</a:t>
            </a:fld>
            <a:endParaRPr lang="en-GB"/>
          </a:p>
        </p:txBody>
      </p:sp>
    </p:spTree>
    <p:extLst>
      <p:ext uri="{BB962C8B-B14F-4D97-AF65-F5344CB8AC3E}">
        <p14:creationId xmlns:p14="http://schemas.microsoft.com/office/powerpoint/2010/main" val="220660765"/>
      </p:ext>
    </p:extLst>
  </p:cSld>
  <p:clrMap bg1="lt1" tx1="dk1" bg2="lt2" tx2="dk2" accent1="accent1" accent2="accent2" accent3="accent3" accent4="accent4" accent5="accent5" accent6="accent6" hlink="hlink" folHlink="folHlink"/>
  <p:hf ftr="0"/>
  <p:notesStyle>
    <a:lvl1pPr algn="l" rtl="1" fontAlgn="base">
      <a:spcBef>
        <a:spcPct val="30000"/>
      </a:spcBef>
      <a:spcAft>
        <a:spcPct val="0"/>
      </a:spcAft>
      <a:defRPr sz="1200" kern="1200">
        <a:solidFill>
          <a:schemeClr val="tx1"/>
        </a:solidFill>
        <a:latin typeface="Arial" charset="0"/>
        <a:ea typeface="+mn-ea"/>
        <a:cs typeface="Arial" charset="0"/>
      </a:defRPr>
    </a:lvl1pPr>
    <a:lvl2pPr marL="457200" algn="l" rtl="1" fontAlgn="base">
      <a:spcBef>
        <a:spcPct val="30000"/>
      </a:spcBef>
      <a:spcAft>
        <a:spcPct val="0"/>
      </a:spcAft>
      <a:defRPr sz="1200" kern="1200">
        <a:solidFill>
          <a:schemeClr val="tx1"/>
        </a:solidFill>
        <a:latin typeface="Arial" charset="0"/>
        <a:ea typeface="+mn-ea"/>
        <a:cs typeface="Arial" charset="0"/>
      </a:defRPr>
    </a:lvl2pPr>
    <a:lvl3pPr marL="914400" algn="l" rtl="1" fontAlgn="base">
      <a:spcBef>
        <a:spcPct val="30000"/>
      </a:spcBef>
      <a:spcAft>
        <a:spcPct val="0"/>
      </a:spcAft>
      <a:defRPr sz="1200" kern="1200">
        <a:solidFill>
          <a:schemeClr val="tx1"/>
        </a:solidFill>
        <a:latin typeface="Arial" charset="0"/>
        <a:ea typeface="+mn-ea"/>
        <a:cs typeface="Arial" charset="0"/>
      </a:defRPr>
    </a:lvl3pPr>
    <a:lvl4pPr marL="1371600" algn="l" rtl="1" fontAlgn="base">
      <a:spcBef>
        <a:spcPct val="30000"/>
      </a:spcBef>
      <a:spcAft>
        <a:spcPct val="0"/>
      </a:spcAft>
      <a:defRPr sz="1200" kern="1200">
        <a:solidFill>
          <a:schemeClr val="tx1"/>
        </a:solidFill>
        <a:latin typeface="Arial" charset="0"/>
        <a:ea typeface="+mn-ea"/>
        <a:cs typeface="Arial" charset="0"/>
      </a:defRPr>
    </a:lvl4pPr>
    <a:lvl5pPr marL="1828800" algn="l"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greengrowthknowledge.org/blog/win-win-disposing-medical-waste-biodigestion"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who.int/water_sanitation_health/publications/unwanted-pharmaceuticals/en/"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World Health Organization</a:t>
            </a:r>
          </a:p>
        </p:txBody>
      </p:sp>
      <p:sp>
        <p:nvSpPr>
          <p:cNvPr id="5" name="Rectangle 3"/>
          <p:cNvSpPr>
            <a:spLocks noGrp="1" noChangeArrowheads="1"/>
          </p:cNvSpPr>
          <p:nvPr>
            <p:ph type="dt" idx="1"/>
          </p:nvPr>
        </p:nvSpPr>
        <p:spPr>
          <a:ln/>
        </p:spPr>
        <p:txBody>
          <a:bodyPr/>
          <a:lstStyle/>
          <a:p>
            <a:fld id="{57555ECC-7A06-4FBD-B987-389D5FE2E642}" type="datetime3">
              <a:rPr lang="en-GB"/>
              <a:pPr/>
              <a:t>27 November, 2020</a:t>
            </a:fld>
            <a:endParaRPr lang="en-GB"/>
          </a:p>
        </p:txBody>
      </p:sp>
      <p:sp>
        <p:nvSpPr>
          <p:cNvPr id="7" name="Rectangle 7"/>
          <p:cNvSpPr>
            <a:spLocks noGrp="1" noChangeArrowheads="1"/>
          </p:cNvSpPr>
          <p:nvPr>
            <p:ph type="sldNum" sz="quarter" idx="5"/>
          </p:nvPr>
        </p:nvSpPr>
        <p:spPr>
          <a:ln/>
        </p:spPr>
        <p:txBody>
          <a:bodyPr/>
          <a:lstStyle/>
          <a:p>
            <a:fld id="{74A14E21-5CB3-43F7-80BA-7C43F2980D02}" type="slidenum">
              <a:rPr lang="en-GB"/>
              <a:pPr/>
              <a:t>1</a:t>
            </a:fld>
            <a:endParaRPr lang="en-GB"/>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pPr algn="l" rtl="0"/>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27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11</a:t>
            </a:fld>
            <a:endParaRPr lang="en-GB"/>
          </a:p>
        </p:txBody>
      </p:sp>
    </p:spTree>
    <p:extLst>
      <p:ext uri="{BB962C8B-B14F-4D97-AF65-F5344CB8AC3E}">
        <p14:creationId xmlns:p14="http://schemas.microsoft.com/office/powerpoint/2010/main" val="2202382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98463" lvl="1" indent="0" algn="l" rtl="0">
              <a:lnSpc>
                <a:spcPct val="80000"/>
              </a:lnSpc>
              <a:buNone/>
            </a:pPr>
            <a:r>
              <a:rPr lang="en-US" altLang="en-US" sz="2000" dirty="0"/>
              <a:t>Basic (all patient care areas) = 3 bins</a:t>
            </a:r>
          </a:p>
          <a:p>
            <a:pPr marL="1139825" lvl="2" indent="-457200" algn="l" rtl="0">
              <a:lnSpc>
                <a:spcPct val="80000"/>
              </a:lnSpc>
              <a:buClr>
                <a:schemeClr val="accent6"/>
              </a:buClr>
              <a:buFont typeface="+mj-lt"/>
              <a:buAutoNum type="arabicPeriod"/>
            </a:pPr>
            <a:r>
              <a:rPr lang="en-US" altLang="en-US" sz="1800" dirty="0"/>
              <a:t>Bin for general waste (black bag in a bin)</a:t>
            </a:r>
          </a:p>
          <a:p>
            <a:pPr marL="1139825" lvl="2" indent="-457200" algn="l" rtl="0">
              <a:lnSpc>
                <a:spcPct val="80000"/>
              </a:lnSpc>
              <a:buClr>
                <a:schemeClr val="accent6"/>
              </a:buClr>
              <a:buFont typeface="+mj-lt"/>
              <a:buAutoNum type="arabicPeriod"/>
            </a:pPr>
            <a:r>
              <a:rPr lang="en-US" altLang="en-US" sz="1800" dirty="0"/>
              <a:t>Bin for infectious waste (yellow bag in a labeled pedal bin)</a:t>
            </a:r>
          </a:p>
          <a:p>
            <a:pPr marL="1139825" lvl="2" indent="-457200" algn="l" rtl="0">
              <a:lnSpc>
                <a:spcPct val="80000"/>
              </a:lnSpc>
              <a:buClr>
                <a:schemeClr val="accent6"/>
              </a:buClr>
              <a:buFont typeface="+mj-lt"/>
              <a:buAutoNum type="arabicPeriod"/>
            </a:pPr>
            <a:r>
              <a:rPr lang="en-US" altLang="en-US" sz="1800" dirty="0"/>
              <a:t>Sharp </a:t>
            </a:r>
            <a:r>
              <a:rPr lang="en-US" altLang="en-US" dirty="0"/>
              <a:t>container or needle cutter</a:t>
            </a:r>
          </a:p>
          <a:p>
            <a:pPr algn="l" rtl="0"/>
            <a:endParaRPr lang="en-US" altLang="en-US" dirty="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62084" indent="-292873">
              <a:defRPr>
                <a:solidFill>
                  <a:schemeClr val="tx1"/>
                </a:solidFill>
                <a:latin typeface="Arial" panose="020B0604020202020204" pitchFamily="34" charset="0"/>
                <a:cs typeface="Arial" panose="020B0604020202020204" pitchFamily="34" charset="0"/>
              </a:defRPr>
            </a:lvl2pPr>
            <a:lvl3pPr marL="1173026" indent="-234606">
              <a:defRPr>
                <a:solidFill>
                  <a:schemeClr val="tx1"/>
                </a:solidFill>
                <a:latin typeface="Arial" panose="020B0604020202020204" pitchFamily="34" charset="0"/>
                <a:cs typeface="Arial" panose="020B0604020202020204" pitchFamily="34" charset="0"/>
              </a:defRPr>
            </a:lvl3pPr>
            <a:lvl4pPr marL="1642236" indent="-234606">
              <a:defRPr>
                <a:solidFill>
                  <a:schemeClr val="tx1"/>
                </a:solidFill>
                <a:latin typeface="Arial" panose="020B0604020202020204" pitchFamily="34" charset="0"/>
                <a:cs typeface="Arial" panose="020B0604020202020204" pitchFamily="34" charset="0"/>
              </a:defRPr>
            </a:lvl4pPr>
            <a:lvl5pPr marL="2111446" indent="-234606">
              <a:defRPr>
                <a:solidFill>
                  <a:schemeClr val="tx1"/>
                </a:solidFill>
                <a:latin typeface="Arial" panose="020B0604020202020204" pitchFamily="34" charset="0"/>
                <a:cs typeface="Arial" panose="020B0604020202020204" pitchFamily="34" charset="0"/>
              </a:defRPr>
            </a:lvl5pPr>
            <a:lvl6pPr marL="255305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9466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3627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788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23FA8B4-CC4C-493E-9E3A-30D7B13B8F9B}" type="slidenum">
              <a:rPr lang="en-US" altLang="fr-FR">
                <a:latin typeface="Calibri" panose="020F0502020204030204" pitchFamily="34" charset="0"/>
              </a:rPr>
              <a:pPr/>
              <a:t>12</a:t>
            </a:fld>
            <a:endParaRPr lang="en-US" altLang="fr-FR">
              <a:latin typeface="Calibri" panose="020F0502020204030204" pitchFamily="34" charset="0"/>
            </a:endParaRPr>
          </a:p>
        </p:txBody>
      </p:sp>
    </p:spTree>
    <p:extLst>
      <p:ext uri="{BB962C8B-B14F-4D97-AF65-F5344CB8AC3E}">
        <p14:creationId xmlns:p14="http://schemas.microsoft.com/office/powerpoint/2010/main" val="817311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r>
              <a:rPr lang="en-US" altLang="en-US" dirty="0"/>
              <a:t>In some countries infectious waste is color coded with red. It is just a different system – not wrong – but it be used as standardized in the country.</a:t>
            </a:r>
          </a:p>
        </p:txBody>
      </p:sp>
      <p:sp>
        <p:nvSpPr>
          <p:cNvPr id="6042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62084" indent="-292873">
              <a:defRPr>
                <a:solidFill>
                  <a:schemeClr val="tx1"/>
                </a:solidFill>
                <a:latin typeface="Arial" panose="020B0604020202020204" pitchFamily="34" charset="0"/>
                <a:cs typeface="Arial" panose="020B0604020202020204" pitchFamily="34" charset="0"/>
              </a:defRPr>
            </a:lvl2pPr>
            <a:lvl3pPr marL="1173026" indent="-234606">
              <a:defRPr>
                <a:solidFill>
                  <a:schemeClr val="tx1"/>
                </a:solidFill>
                <a:latin typeface="Arial" panose="020B0604020202020204" pitchFamily="34" charset="0"/>
                <a:cs typeface="Arial" panose="020B0604020202020204" pitchFamily="34" charset="0"/>
              </a:defRPr>
            </a:lvl3pPr>
            <a:lvl4pPr marL="1642236" indent="-234606">
              <a:defRPr>
                <a:solidFill>
                  <a:schemeClr val="tx1"/>
                </a:solidFill>
                <a:latin typeface="Arial" panose="020B0604020202020204" pitchFamily="34" charset="0"/>
                <a:cs typeface="Arial" panose="020B0604020202020204" pitchFamily="34" charset="0"/>
              </a:defRPr>
            </a:lvl4pPr>
            <a:lvl5pPr marL="2111446" indent="-234606">
              <a:defRPr>
                <a:solidFill>
                  <a:schemeClr val="tx1"/>
                </a:solidFill>
                <a:latin typeface="Arial" panose="020B0604020202020204" pitchFamily="34" charset="0"/>
                <a:cs typeface="Arial" panose="020B0604020202020204" pitchFamily="34" charset="0"/>
              </a:defRPr>
            </a:lvl5pPr>
            <a:lvl6pPr marL="255305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9466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3627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788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A211297-61E6-4358-98AD-5DF7D7A8E89B}" type="slidenum">
              <a:rPr lang="en-US" altLang="fr-FR">
                <a:latin typeface="Calibri" panose="020F0502020204030204" pitchFamily="34" charset="0"/>
              </a:rPr>
              <a:pPr/>
              <a:t>13</a:t>
            </a:fld>
            <a:endParaRPr lang="en-US" altLang="fr-FR">
              <a:latin typeface="Calibri" panose="020F0502020204030204" pitchFamily="34" charset="0"/>
            </a:endParaRPr>
          </a:p>
        </p:txBody>
      </p:sp>
    </p:spTree>
    <p:extLst>
      <p:ext uri="{BB962C8B-B14F-4D97-AF65-F5344CB8AC3E}">
        <p14:creationId xmlns:p14="http://schemas.microsoft.com/office/powerpoint/2010/main" val="7364018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rtl="0"/>
            <a:r>
              <a:rPr lang="en-GB" sz="1200" kern="1200" dirty="0">
                <a:solidFill>
                  <a:schemeClr val="tx1"/>
                </a:solidFill>
                <a:effectLst/>
                <a:latin typeface="Arial" charset="0"/>
                <a:ea typeface="+mn-ea"/>
                <a:cs typeface="Arial" charset="0"/>
              </a:rPr>
              <a:t>More than 50 % of non-hazardous waste from hospitals is recyclable, e.g.  paper, cardboard and plastics! </a:t>
            </a:r>
            <a:endParaRPr lang="de-DE" dirty="0"/>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14</a:t>
            </a:fld>
            <a:endParaRPr lang="en-GB"/>
          </a:p>
        </p:txBody>
      </p:sp>
    </p:spTree>
    <p:extLst>
      <p:ext uri="{BB962C8B-B14F-4D97-AF65-F5344CB8AC3E}">
        <p14:creationId xmlns:p14="http://schemas.microsoft.com/office/powerpoint/2010/main" val="22019596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rtl="0"/>
            <a:r>
              <a:rPr lang="en-GB" noProof="0" dirty="0"/>
              <a:t>Top </a:t>
            </a:r>
          </a:p>
          <a:p>
            <a:pPr marL="228600" indent="-228600" algn="l" rtl="0">
              <a:buAutoNum type="arabicPeriod"/>
            </a:pPr>
            <a:r>
              <a:rPr lang="en-GB" noProof="0" dirty="0"/>
              <a:t>1. Two bins with correct label and </a:t>
            </a:r>
            <a:r>
              <a:rPr lang="en-US" noProof="0" dirty="0"/>
              <a:t>colored</a:t>
            </a:r>
            <a:r>
              <a:rPr lang="en-GB" noProof="0" dirty="0"/>
              <a:t> bag – poster support segregation</a:t>
            </a:r>
          </a:p>
          <a:p>
            <a:pPr marL="228600" indent="-228600" algn="l" rtl="0">
              <a:buFont typeface="+mj-lt"/>
              <a:buAutoNum type="arabicPeriod"/>
            </a:pPr>
            <a:r>
              <a:rPr lang="en-US" dirty="0"/>
              <a:t>The use of pedal bins is recommended in order not to touch the lid of the bin</a:t>
            </a:r>
          </a:p>
          <a:p>
            <a:pPr marL="228600" indent="-228600" algn="l" rtl="0">
              <a:buFont typeface="+mj-lt"/>
              <a:buAutoNum type="arabicPeriod"/>
            </a:pPr>
            <a:r>
              <a:rPr lang="en-US" dirty="0"/>
              <a:t>In case there is a lack of sharp container, self-made ones are an option (labels are produced locally)</a:t>
            </a:r>
          </a:p>
          <a:p>
            <a:pPr marL="228600" indent="-228600" algn="l" rtl="0">
              <a:buFont typeface="+mj-lt"/>
              <a:buAutoNum type="arabicPeriod"/>
            </a:pPr>
            <a:r>
              <a:rPr lang="en-US" dirty="0"/>
              <a:t>The use of a needle cutter (needle is cut  from the syringe body): </a:t>
            </a:r>
          </a:p>
          <a:p>
            <a:pPr marL="0" indent="0" algn="l" rtl="0">
              <a:buFont typeface="+mj-lt"/>
              <a:buNone/>
            </a:pPr>
            <a:r>
              <a:rPr lang="en-US" dirty="0"/>
              <a:t>Bottom:</a:t>
            </a:r>
          </a:p>
          <a:p>
            <a:pPr marL="228600" indent="-228600" algn="l" rtl="0">
              <a:buFont typeface="+mj-lt"/>
              <a:buAutoNum type="arabicPeriod"/>
            </a:pPr>
            <a:r>
              <a:rPr lang="en-US" dirty="0"/>
              <a:t>5-liter cardboard sharp container (UN / WHO standard)</a:t>
            </a:r>
          </a:p>
          <a:p>
            <a:pPr marL="228600" indent="-228600" algn="l" rtl="0">
              <a:buFont typeface="+mj-lt"/>
              <a:buAutoNum type="arabicPeriod"/>
            </a:pPr>
            <a:r>
              <a:rPr lang="en-US" dirty="0"/>
              <a:t>Needle strip sharp box: the needle is striped off the syringe body (sharp box can be used for a longer time)</a:t>
            </a:r>
          </a:p>
          <a:p>
            <a:pPr marL="228600" indent="-228600" algn="l" rtl="0">
              <a:buFont typeface="+mj-lt"/>
              <a:buAutoNum type="arabicPeriod"/>
            </a:pPr>
            <a:r>
              <a:rPr lang="en-US" dirty="0"/>
              <a:t>Ward setting : labeled and lined black and yellow bin plus a sharp containers at the trolley</a:t>
            </a:r>
          </a:p>
          <a:p>
            <a:pPr marL="228600" indent="-228600" algn="l" rtl="0">
              <a:buAutoNum type="arabicPeriod"/>
            </a:pPr>
            <a:endParaRPr lang="en-GB" noProof="0" dirty="0"/>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16</a:t>
            </a:fld>
            <a:endParaRPr lang="en-GB"/>
          </a:p>
        </p:txBody>
      </p:sp>
    </p:spTree>
    <p:extLst>
      <p:ext uri="{BB962C8B-B14F-4D97-AF65-F5344CB8AC3E}">
        <p14:creationId xmlns:p14="http://schemas.microsoft.com/office/powerpoint/2010/main" val="7325723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17</a:t>
            </a:fld>
            <a:endParaRPr lang="en-GB"/>
          </a:p>
        </p:txBody>
      </p:sp>
    </p:spTree>
    <p:extLst>
      <p:ext uri="{BB962C8B-B14F-4D97-AF65-F5344CB8AC3E}">
        <p14:creationId xmlns:p14="http://schemas.microsoft.com/office/powerpoint/2010/main" val="2998315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Optional slide for background information, not to be included in the training. </a:t>
            </a:r>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27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18</a:t>
            </a:fld>
            <a:endParaRPr lang="en-GB"/>
          </a:p>
        </p:txBody>
      </p:sp>
    </p:spTree>
    <p:extLst>
      <p:ext uri="{BB962C8B-B14F-4D97-AF65-F5344CB8AC3E}">
        <p14:creationId xmlns:p14="http://schemas.microsoft.com/office/powerpoint/2010/main" val="39003090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The green highlighted waste treatment options should be preferred as these are limiting the emissions to the environment (autoclave does not emit emissions, emissions from incineration can be cleaned by a flue gas cleaning system).</a:t>
            </a:r>
          </a:p>
          <a:p>
            <a:pPr algn="l"/>
            <a:r>
              <a:rPr lang="en-US" dirty="0"/>
              <a:t>The yellow highlighted which can be used as interim solutions.</a:t>
            </a:r>
          </a:p>
          <a:p>
            <a:pPr algn="l"/>
            <a:r>
              <a:rPr lang="en-US" dirty="0"/>
              <a:t>The red ones are considered as the last resort options and are not recommended but sometimes the only feasible option for emergency or as an interim solution. These process should be minimized and eliminated as soon as possible and wherever feasible.</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19</a:t>
            </a:fld>
            <a:endParaRPr lang="en-GB"/>
          </a:p>
        </p:txBody>
      </p:sp>
    </p:spTree>
    <p:extLst>
      <p:ext uri="{BB962C8B-B14F-4D97-AF65-F5344CB8AC3E}">
        <p14:creationId xmlns:p14="http://schemas.microsoft.com/office/powerpoint/2010/main" val="15933558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rtl="0">
              <a:buClr>
                <a:srgbClr val="09164D"/>
              </a:buClr>
            </a:pPr>
            <a:r>
              <a:rPr lang="en-GB" altLang="en-US" sz="2400" dirty="0">
                <a:solidFill>
                  <a:srgbClr val="FF00FF"/>
                </a:solidFill>
              </a:rPr>
              <a:t>Disadvantage</a:t>
            </a:r>
            <a:r>
              <a:rPr lang="en-GB" altLang="en-US" sz="2400" b="0" dirty="0">
                <a:solidFill>
                  <a:srgbClr val="09164D"/>
                </a:solidFill>
              </a:rPr>
              <a:t>: release of combustion by-products into atmosphere and generation of residual ash, which is hazardous for health and environment.</a:t>
            </a:r>
          </a:p>
          <a:p>
            <a:pPr algn="l" rtl="0">
              <a:buClr>
                <a:srgbClr val="09164D"/>
              </a:buClr>
            </a:pPr>
            <a:r>
              <a:rPr lang="en-GB" altLang="en-US" sz="2000" b="0" dirty="0">
                <a:solidFill>
                  <a:srgbClr val="09164D"/>
                </a:solidFill>
              </a:rPr>
              <a:t>Combustion by-products are dioxin and furans (POPs).</a:t>
            </a:r>
          </a:p>
          <a:p>
            <a:pPr algn="l" rtl="0">
              <a:buClr>
                <a:srgbClr val="09164D"/>
              </a:buClr>
            </a:pPr>
            <a:r>
              <a:rPr lang="en-GB" altLang="en-US" sz="2000" b="0" dirty="0">
                <a:solidFill>
                  <a:srgbClr val="09164D"/>
                </a:solidFill>
              </a:rPr>
              <a:t> </a:t>
            </a:r>
            <a:r>
              <a:rPr lang="en-US" altLang="en-US" sz="2000" b="0" dirty="0">
                <a:solidFill>
                  <a:srgbClr val="09164D"/>
                </a:solidFill>
              </a:rPr>
              <a:t>Dioxin and furans causes negative effects on the environment and health of humans including:</a:t>
            </a:r>
          </a:p>
          <a:p>
            <a:pPr marL="342900" indent="-342900" algn="l" rtl="0">
              <a:buClr>
                <a:srgbClr val="09164D"/>
              </a:buClr>
              <a:buFontTx/>
              <a:buChar char="-"/>
            </a:pPr>
            <a:r>
              <a:rPr lang="en-US" altLang="en-US" sz="2000" b="0" dirty="0">
                <a:solidFill>
                  <a:srgbClr val="09164D"/>
                </a:solidFill>
              </a:rPr>
              <a:t>skin toxicity, </a:t>
            </a:r>
          </a:p>
          <a:p>
            <a:pPr marL="342900" indent="-342900" algn="l" rtl="0">
              <a:buClr>
                <a:srgbClr val="09164D"/>
              </a:buClr>
              <a:buFontTx/>
              <a:buChar char="-"/>
            </a:pPr>
            <a:r>
              <a:rPr lang="en-US" altLang="en-US" sz="2000" b="0" dirty="0">
                <a:solidFill>
                  <a:srgbClr val="09164D"/>
                </a:solidFill>
              </a:rPr>
              <a:t>immunotoxicity, neurotoxicity, </a:t>
            </a:r>
          </a:p>
          <a:p>
            <a:pPr marL="342900" indent="-342900" algn="l" rtl="0">
              <a:buClr>
                <a:srgbClr val="09164D"/>
              </a:buClr>
              <a:buFontTx/>
              <a:buChar char="-"/>
            </a:pPr>
            <a:r>
              <a:rPr lang="en-US" altLang="en-US" sz="2000" b="0" dirty="0">
                <a:solidFill>
                  <a:srgbClr val="09164D"/>
                </a:solidFill>
              </a:rPr>
              <a:t>negative effects on reproduction, </a:t>
            </a:r>
          </a:p>
          <a:p>
            <a:pPr marL="342900" indent="-342900" algn="l" rtl="0">
              <a:buClr>
                <a:srgbClr val="09164D"/>
              </a:buClr>
              <a:buFontTx/>
              <a:buChar char="-"/>
            </a:pPr>
            <a:r>
              <a:rPr lang="en-US" altLang="en-US" sz="2000" b="0" dirty="0">
                <a:solidFill>
                  <a:srgbClr val="09164D"/>
                </a:solidFill>
              </a:rPr>
              <a:t>teratogenicity, </a:t>
            </a:r>
          </a:p>
          <a:p>
            <a:pPr marL="342900" indent="-342900" algn="l" rtl="0">
              <a:buClr>
                <a:srgbClr val="09164D"/>
              </a:buClr>
              <a:buFontTx/>
              <a:buChar char="-"/>
            </a:pPr>
            <a:r>
              <a:rPr lang="en-US" altLang="en-US" sz="2000" b="0" dirty="0">
                <a:solidFill>
                  <a:srgbClr val="09164D"/>
                </a:solidFill>
              </a:rPr>
              <a:t>Endocrine disruption, and a predisposition to cancer</a:t>
            </a:r>
          </a:p>
          <a:p>
            <a:pPr marL="0" indent="0" algn="l" rtl="0">
              <a:buClr>
                <a:srgbClr val="09164D"/>
              </a:buClr>
              <a:buFontTx/>
              <a:buNone/>
            </a:pPr>
            <a:endParaRPr lang="en-US" altLang="en-US" sz="2000" b="0" dirty="0">
              <a:solidFill>
                <a:srgbClr val="09164D"/>
              </a:solidFill>
            </a:endParaRPr>
          </a:p>
          <a:p>
            <a:pPr marL="0" indent="0" algn="l" rtl="0">
              <a:buClr>
                <a:srgbClr val="09164D"/>
              </a:buClr>
              <a:buFontTx/>
              <a:buNone/>
            </a:pPr>
            <a:r>
              <a:rPr lang="en-US" altLang="en-US" sz="2000" b="0" dirty="0">
                <a:solidFill>
                  <a:srgbClr val="09164D"/>
                </a:solidFill>
              </a:rPr>
              <a:t>POPs: </a:t>
            </a:r>
            <a:r>
              <a:rPr lang="en-US" sz="1200" b="1" i="0" kern="1200" dirty="0">
                <a:solidFill>
                  <a:schemeClr val="tx1"/>
                </a:solidFill>
                <a:effectLst/>
                <a:latin typeface="Arial" charset="0"/>
                <a:ea typeface="+mn-ea"/>
                <a:cs typeface="Arial" charset="0"/>
              </a:rPr>
              <a:t>Persistent Organic Pollutants</a:t>
            </a:r>
            <a:r>
              <a:rPr lang="en-US" sz="1200" b="0" i="0" kern="1200" dirty="0">
                <a:solidFill>
                  <a:schemeClr val="tx1"/>
                </a:solidFill>
                <a:effectLst/>
                <a:latin typeface="Arial" charset="0"/>
                <a:ea typeface="+mn-ea"/>
                <a:cs typeface="Arial" charset="0"/>
              </a:rPr>
              <a:t> (</a:t>
            </a:r>
            <a:r>
              <a:rPr lang="en-US" sz="1200" b="1" i="0" kern="1200" dirty="0">
                <a:solidFill>
                  <a:schemeClr val="tx1"/>
                </a:solidFill>
                <a:effectLst/>
                <a:latin typeface="Arial" charset="0"/>
                <a:ea typeface="+mn-ea"/>
                <a:cs typeface="Arial" charset="0"/>
              </a:rPr>
              <a:t>POPs</a:t>
            </a:r>
            <a:r>
              <a:rPr lang="en-US" sz="1200" b="0" i="0" kern="1200" dirty="0">
                <a:solidFill>
                  <a:schemeClr val="tx1"/>
                </a:solidFill>
                <a:effectLst/>
                <a:latin typeface="Arial" charset="0"/>
                <a:ea typeface="+mn-ea"/>
                <a:cs typeface="Arial" charset="0"/>
              </a:rPr>
              <a:t>) are toxic substances composed of </a:t>
            </a:r>
            <a:r>
              <a:rPr lang="en-US" sz="1200" b="1" i="0" kern="1200" dirty="0">
                <a:solidFill>
                  <a:schemeClr val="tx1"/>
                </a:solidFill>
                <a:effectLst/>
                <a:latin typeface="Arial" charset="0"/>
                <a:ea typeface="+mn-ea"/>
                <a:cs typeface="Arial" charset="0"/>
              </a:rPr>
              <a:t>organic</a:t>
            </a:r>
            <a:r>
              <a:rPr lang="en-US" sz="1200" b="0" i="0" kern="1200" dirty="0">
                <a:solidFill>
                  <a:schemeClr val="tx1"/>
                </a:solidFill>
                <a:effectLst/>
                <a:latin typeface="Arial" charset="0"/>
                <a:ea typeface="+mn-ea"/>
                <a:cs typeface="Arial" charset="0"/>
              </a:rPr>
              <a:t> (carbon-based) chemical compounds and mixtures. They include industrial chemicals like PCBs and pesticides like DDT. They are primarily products and by-products from industrial processes, chemical manufacturing and resulting wastes.</a:t>
            </a:r>
            <a:endParaRPr lang="en-GB" altLang="en-US" sz="2000" b="0" dirty="0">
              <a:solidFill>
                <a:srgbClr val="09164D"/>
              </a:solidFill>
            </a:endParaRPr>
          </a:p>
        </p:txBody>
      </p:sp>
      <p:sp>
        <p:nvSpPr>
          <p:cNvPr id="4" name="Foliennummernplatzhalter 3"/>
          <p:cNvSpPr>
            <a:spLocks noGrp="1"/>
          </p:cNvSpPr>
          <p:nvPr>
            <p:ph type="sldNum"/>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9C3468D3-E7F3-4E4E-B360-C48CD1AB4FDF}" type="slidenum">
              <a:rPr kumimoji="0" lang="en-CA"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21</a:t>
            </a:fld>
            <a:endParaRPr kumimoji="0" lang="en-CA"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22997077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GB" sz="1200" kern="1200" dirty="0">
                <a:solidFill>
                  <a:schemeClr val="tx1"/>
                </a:solidFill>
                <a:latin typeface="Arial" panose="020B0604020202020204" pitchFamily="34" charset="0"/>
                <a:ea typeface="ＭＳ Ｐゴシック" charset="0"/>
                <a:cs typeface="Arial" panose="020B0604020202020204" pitchFamily="34" charset="0"/>
              </a:rPr>
              <a:t>Reactive chemicals from the lab </a:t>
            </a: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GB" sz="1200" kern="1200" dirty="0">
                <a:solidFill>
                  <a:schemeClr val="tx1"/>
                </a:solidFill>
                <a:latin typeface="Arial" panose="020B0604020202020204" pitchFamily="34" charset="0"/>
                <a:ea typeface="ＭＳ Ｐゴシック" charset="0"/>
                <a:cs typeface="Arial" panose="020B0604020202020204" pitchFamily="34" charset="0"/>
              </a:rPr>
              <a:t>photographic waste from x-ray,</a:t>
            </a: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GB" sz="1200" kern="1200" dirty="0">
                <a:solidFill>
                  <a:schemeClr val="tx1"/>
                </a:solidFill>
                <a:latin typeface="Arial" panose="020B0604020202020204" pitchFamily="34" charset="0"/>
                <a:ea typeface="ＭＳ Ｐゴシック" charset="0"/>
                <a:cs typeface="Arial" panose="020B0604020202020204" pitchFamily="34" charset="0"/>
              </a:rPr>
              <a:t>Aldehydes from the pathology lab</a:t>
            </a:r>
          </a:p>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GB" sz="1200" kern="1200" dirty="0">
                <a:solidFill>
                  <a:schemeClr val="tx1"/>
                </a:solidFill>
                <a:latin typeface="Arial" panose="020B0604020202020204" pitchFamily="34" charset="0"/>
                <a:ea typeface="ＭＳ Ｐゴシック" charset="0"/>
                <a:cs typeface="Arial" panose="020B0604020202020204" pitchFamily="34" charset="0"/>
              </a:rPr>
              <a:t>Heavy metals like mercury containing thermometer, fluorescence bulbs…</a:t>
            </a:r>
          </a:p>
          <a:p>
            <a:pPr algn="l"/>
            <a:r>
              <a:rPr lang="en-US" sz="1200" b="0" i="0" kern="1200" noProof="0" dirty="0">
                <a:solidFill>
                  <a:srgbClr val="000000"/>
                </a:solidFill>
                <a:effectLst/>
                <a:latin typeface="Times New Roman" charset="0"/>
                <a:ea typeface="ＭＳ Ｐゴシック" charset="0"/>
                <a:cs typeface="+mn-cs"/>
              </a:rPr>
              <a:t>Halogenated elements: fluorine, chlorine, bromine, or iodine</a:t>
            </a:r>
            <a:endParaRPr lang="en-US" noProof="0" dirty="0"/>
          </a:p>
        </p:txBody>
      </p:sp>
      <p:sp>
        <p:nvSpPr>
          <p:cNvPr id="4" name="Foliennummernplatzhalter 3"/>
          <p:cNvSpPr>
            <a:spLocks noGrp="1"/>
          </p:cNvSpPr>
          <p:nvPr>
            <p:ph type="sldNum"/>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9C3468D3-E7F3-4E4E-B360-C48CD1AB4FDF}" type="slidenum">
              <a:rPr kumimoji="0" lang="en-CA"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22</a:t>
            </a:fld>
            <a:endParaRPr kumimoji="0" lang="en-CA"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679993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985838" y="1228725"/>
            <a:ext cx="4691062" cy="3317875"/>
          </a:xfrm>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GB" altLang="en-US" dirty="0">
              <a:ea typeface="ＭＳ Ｐゴシック" pitchFamily="34" charset="-128"/>
            </a:endParaRPr>
          </a:p>
        </p:txBody>
      </p:sp>
      <p:sp>
        <p:nvSpPr>
          <p:cNvPr id="4" name="Header Placeholder 3"/>
          <p:cNvSpPr>
            <a:spLocks noGrp="1"/>
          </p:cNvSpPr>
          <p:nvPr>
            <p:ph type="hdr" sz="quarter"/>
          </p:nvPr>
        </p:nvSpPr>
        <p:spPr/>
        <p:txBody>
          <a:bodyPr/>
          <a:lstStyle/>
          <a:p>
            <a:pPr>
              <a:defRPr/>
            </a:pPr>
            <a:r>
              <a:rPr lang="en-US"/>
              <a:t>World Health Organization</a:t>
            </a:r>
          </a:p>
        </p:txBody>
      </p:sp>
      <p:sp>
        <p:nvSpPr>
          <p:cNvPr id="2458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36FBA1EB-7C4F-44C6-8B75-7ACDA4D22D29}" type="datetime3">
              <a:rPr lang="en-US" altLang="en-US" smtClean="0"/>
              <a:pPr eaLnBrk="1" hangingPunct="1">
                <a:spcBef>
                  <a:spcPct val="0"/>
                </a:spcBef>
              </a:pPr>
              <a:t>27 November 2020</a:t>
            </a:fld>
            <a:endParaRPr lang="en-US" altLang="en-US"/>
          </a:p>
        </p:txBody>
      </p:sp>
      <p:sp>
        <p:nvSpPr>
          <p:cNvPr id="24582"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6DBE560C-A673-43D4-B82B-D9F8AE882BF6}" type="slidenum">
              <a:rPr lang="en-US" altLang="en-US" smtClean="0"/>
              <a:pPr eaLnBrk="1" hangingPunct="1">
                <a:spcBef>
                  <a:spcPct val="0"/>
                </a:spcBef>
              </a:pPr>
              <a:t>2</a:t>
            </a:fld>
            <a:endParaRPr lang="en-US" altLang="en-US"/>
          </a:p>
        </p:txBody>
      </p:sp>
    </p:spTree>
    <p:extLst>
      <p:ext uri="{BB962C8B-B14F-4D97-AF65-F5344CB8AC3E}">
        <p14:creationId xmlns:p14="http://schemas.microsoft.com/office/powerpoint/2010/main" val="27304486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In a lot of countries the HWO is the Infection Control Nurse or the Head Nurse.</a:t>
            </a:r>
          </a:p>
          <a:p>
            <a:pPr algn="l"/>
            <a:r>
              <a:rPr lang="en-US" dirty="0"/>
              <a:t>The duties of the HWO should be included in the description of the person taking this position. </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23</a:t>
            </a:fld>
            <a:endParaRPr lang="en-GB"/>
          </a:p>
        </p:txBody>
      </p:sp>
    </p:spTree>
    <p:extLst>
      <p:ext uri="{BB962C8B-B14F-4D97-AF65-F5344CB8AC3E}">
        <p14:creationId xmlns:p14="http://schemas.microsoft.com/office/powerpoint/2010/main" val="5210409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24</a:t>
            </a:fld>
            <a:endParaRPr lang="en-GB"/>
          </a:p>
        </p:txBody>
      </p:sp>
    </p:spTree>
    <p:extLst>
      <p:ext uri="{BB962C8B-B14F-4D97-AF65-F5344CB8AC3E}">
        <p14:creationId xmlns:p14="http://schemas.microsoft.com/office/powerpoint/2010/main" val="29484552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r>
              <a:rPr lang="en-US" altLang="en-US" dirty="0"/>
              <a:t>Disinfection of bins:  e.g. chlorine (0.2%) solution </a:t>
            </a:r>
          </a:p>
          <a:p>
            <a:pPr algn="l"/>
            <a:endParaRPr lang="en-US" altLang="en-US" dirty="0"/>
          </a:p>
          <a:p>
            <a:pPr algn="l"/>
            <a:r>
              <a:rPr lang="en-US" altLang="en-US" dirty="0"/>
              <a:t>Washing / disinfection areas should be available also for the waste handlers – like the persons transporting the waste!</a:t>
            </a: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62084" indent="-292873">
              <a:defRPr>
                <a:solidFill>
                  <a:schemeClr val="tx1"/>
                </a:solidFill>
                <a:latin typeface="Arial" panose="020B0604020202020204" pitchFamily="34" charset="0"/>
                <a:cs typeface="Arial" panose="020B0604020202020204" pitchFamily="34" charset="0"/>
              </a:defRPr>
            </a:lvl2pPr>
            <a:lvl3pPr marL="1173026" indent="-234606">
              <a:defRPr>
                <a:solidFill>
                  <a:schemeClr val="tx1"/>
                </a:solidFill>
                <a:latin typeface="Arial" panose="020B0604020202020204" pitchFamily="34" charset="0"/>
                <a:cs typeface="Arial" panose="020B0604020202020204" pitchFamily="34" charset="0"/>
              </a:defRPr>
            </a:lvl3pPr>
            <a:lvl4pPr marL="1642236" indent="-234606">
              <a:defRPr>
                <a:solidFill>
                  <a:schemeClr val="tx1"/>
                </a:solidFill>
                <a:latin typeface="Arial" panose="020B0604020202020204" pitchFamily="34" charset="0"/>
                <a:cs typeface="Arial" panose="020B0604020202020204" pitchFamily="34" charset="0"/>
              </a:defRPr>
            </a:lvl4pPr>
            <a:lvl5pPr marL="2111446" indent="-234606">
              <a:defRPr>
                <a:solidFill>
                  <a:schemeClr val="tx1"/>
                </a:solidFill>
                <a:latin typeface="Arial" panose="020B0604020202020204" pitchFamily="34" charset="0"/>
                <a:cs typeface="Arial" panose="020B0604020202020204" pitchFamily="34" charset="0"/>
              </a:defRPr>
            </a:lvl5pPr>
            <a:lvl6pPr marL="255305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9466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3627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788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53A2296-5E9D-4293-BE3B-CF82B65BE858}" type="slidenum">
              <a:rPr lang="en-US" altLang="fr-FR">
                <a:latin typeface="Calibri" panose="020F0502020204030204" pitchFamily="34" charset="0"/>
              </a:rPr>
              <a:pPr/>
              <a:t>25</a:t>
            </a:fld>
            <a:endParaRPr lang="en-US" altLang="fr-FR">
              <a:latin typeface="Calibri" panose="020F0502020204030204" pitchFamily="34" charset="0"/>
            </a:endParaRPr>
          </a:p>
        </p:txBody>
      </p:sp>
    </p:spTree>
    <p:extLst>
      <p:ext uri="{BB962C8B-B14F-4D97-AF65-F5344CB8AC3E}">
        <p14:creationId xmlns:p14="http://schemas.microsoft.com/office/powerpoint/2010/main" val="19907359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 roof is recommended to prevent that the container are filling up with water and to keep the waste away from direct sun (depending on the rainfall in the country)</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26</a:t>
            </a:fld>
            <a:endParaRPr lang="en-GB"/>
          </a:p>
        </p:txBody>
      </p:sp>
    </p:spTree>
    <p:extLst>
      <p:ext uri="{BB962C8B-B14F-4D97-AF65-F5344CB8AC3E}">
        <p14:creationId xmlns:p14="http://schemas.microsoft.com/office/powerpoint/2010/main" val="12296854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The flow of waste building for the storage and treatment of infectious and sharp waste should be from hazardous towards non-hazardous:</a:t>
            </a:r>
          </a:p>
          <a:p>
            <a:pPr algn="l"/>
            <a:r>
              <a:rPr lang="en-US" dirty="0"/>
              <a:t>-</a:t>
            </a:r>
          </a:p>
          <a:p>
            <a:pPr algn="l"/>
            <a:r>
              <a:rPr lang="en-US" dirty="0"/>
              <a:t>Entry of the waste through the reception room, where it is weighted and documented.</a:t>
            </a:r>
          </a:p>
          <a:p>
            <a:pPr algn="l"/>
            <a:r>
              <a:rPr lang="en-US" dirty="0"/>
              <a:t>- Then it is stored.</a:t>
            </a:r>
          </a:p>
          <a:p>
            <a:pPr algn="l"/>
            <a:r>
              <a:rPr lang="en-US" dirty="0"/>
              <a:t>- From there it is taken to the treatment equipment. The empty bins can be cleaned and in case of the use of an autoclave or other alternative treatment technology the waste is disposed as general waste. </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27</a:t>
            </a:fld>
            <a:endParaRPr lang="en-GB"/>
          </a:p>
        </p:txBody>
      </p:sp>
    </p:spTree>
    <p:extLst>
      <p:ext uri="{BB962C8B-B14F-4D97-AF65-F5344CB8AC3E}">
        <p14:creationId xmlns:p14="http://schemas.microsoft.com/office/powerpoint/2010/main" val="20005976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Note: sharp waste can be stored longer! It should be collected and stored for treatment when ¾ filled. </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28</a:t>
            </a:fld>
            <a:endParaRPr lang="en-GB"/>
          </a:p>
        </p:txBody>
      </p:sp>
    </p:spTree>
    <p:extLst>
      <p:ext uri="{BB962C8B-B14F-4D97-AF65-F5344CB8AC3E}">
        <p14:creationId xmlns:p14="http://schemas.microsoft.com/office/powerpoint/2010/main" val="33695089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a:r>
              <a:rPr lang="en-US" altLang="en-US" dirty="0"/>
              <a:t>Landfill: waste</a:t>
            </a:r>
            <a:r>
              <a:rPr lang="en-US" sz="1200" b="0" i="0" kern="1200" dirty="0">
                <a:solidFill>
                  <a:schemeClr val="tx1"/>
                </a:solidFill>
                <a:effectLst/>
                <a:latin typeface="Arial" charset="0"/>
                <a:ea typeface="+mn-ea"/>
                <a:cs typeface="Arial" charset="0"/>
              </a:rPr>
              <a:t> is </a:t>
            </a:r>
            <a:r>
              <a:rPr lang="en-US" sz="1200" b="1" i="0" kern="1200" dirty="0">
                <a:solidFill>
                  <a:schemeClr val="tx1"/>
                </a:solidFill>
                <a:effectLst/>
                <a:latin typeface="Arial" charset="0"/>
                <a:ea typeface="+mn-ea"/>
                <a:cs typeface="Arial" charset="0"/>
              </a:rPr>
              <a:t>isolated from the surrounding environment </a:t>
            </a:r>
            <a:r>
              <a:rPr lang="en-US" sz="1200" b="0" i="0" kern="1200" dirty="0">
                <a:solidFill>
                  <a:schemeClr val="tx1"/>
                </a:solidFill>
                <a:effectLst/>
                <a:latin typeface="Arial" charset="0"/>
                <a:ea typeface="+mn-ea"/>
                <a:cs typeface="Arial" charset="0"/>
              </a:rPr>
              <a:t>(groundwater, air, rain). This isolation is accomplished with a bottom liner and daily covering of soil. A sanitary landfill uses a clay liner to isolate the trash from the environment.</a:t>
            </a:r>
            <a:endParaRPr lang="en-US" altLang="en-US" dirty="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62084" indent="-292873">
              <a:defRPr>
                <a:solidFill>
                  <a:schemeClr val="tx1"/>
                </a:solidFill>
                <a:latin typeface="Arial" panose="020B0604020202020204" pitchFamily="34" charset="0"/>
                <a:cs typeface="Arial" panose="020B0604020202020204" pitchFamily="34" charset="0"/>
              </a:defRPr>
            </a:lvl2pPr>
            <a:lvl3pPr marL="1173026" indent="-234606">
              <a:defRPr>
                <a:solidFill>
                  <a:schemeClr val="tx1"/>
                </a:solidFill>
                <a:latin typeface="Arial" panose="020B0604020202020204" pitchFamily="34" charset="0"/>
                <a:cs typeface="Arial" panose="020B0604020202020204" pitchFamily="34" charset="0"/>
              </a:defRPr>
            </a:lvl3pPr>
            <a:lvl4pPr marL="1642236" indent="-234606">
              <a:defRPr>
                <a:solidFill>
                  <a:schemeClr val="tx1"/>
                </a:solidFill>
                <a:latin typeface="Arial" panose="020B0604020202020204" pitchFamily="34" charset="0"/>
                <a:cs typeface="Arial" panose="020B0604020202020204" pitchFamily="34" charset="0"/>
              </a:defRPr>
            </a:lvl4pPr>
            <a:lvl5pPr marL="2111446" indent="-234606">
              <a:defRPr>
                <a:solidFill>
                  <a:schemeClr val="tx1"/>
                </a:solidFill>
                <a:latin typeface="Arial" panose="020B0604020202020204" pitchFamily="34" charset="0"/>
                <a:cs typeface="Arial" panose="020B0604020202020204" pitchFamily="34" charset="0"/>
              </a:defRPr>
            </a:lvl5pPr>
            <a:lvl6pPr marL="255305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9466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3627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788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D9EFB40-7025-46D2-AFF6-0FAE85538CB9}" type="slidenum">
              <a:rPr lang="en-US" altLang="fr-FR">
                <a:latin typeface="Calibri" panose="020F0502020204030204" pitchFamily="34" charset="0"/>
              </a:rPr>
              <a:pPr/>
              <a:t>29</a:t>
            </a:fld>
            <a:endParaRPr lang="en-US" altLang="fr-FR">
              <a:latin typeface="Calibri" panose="020F0502020204030204" pitchFamily="34" charset="0"/>
            </a:endParaRPr>
          </a:p>
        </p:txBody>
      </p:sp>
    </p:spTree>
    <p:extLst>
      <p:ext uri="{BB962C8B-B14F-4D97-AF65-F5344CB8AC3E}">
        <p14:creationId xmlns:p14="http://schemas.microsoft.com/office/powerpoint/2010/main" val="32793451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Not accessible to unauthorized persons (fenced, locked)</a:t>
            </a:r>
          </a:p>
          <a:p>
            <a:pPr algn="l"/>
            <a:r>
              <a:rPr lang="en-US" dirty="0"/>
              <a:t>If possible, located on a higher-level area - bottom should be 1.5 meter away from the water table. </a:t>
            </a:r>
          </a:p>
          <a:p>
            <a:pPr algn="l"/>
            <a:r>
              <a:rPr lang="en-US" dirty="0"/>
              <a:t>Ash pit should be lined with watertight bricks or concrete lining to prevent contamination to the soil and water (ash is considered as hazardous waste) </a:t>
            </a:r>
          </a:p>
          <a:p>
            <a:pPr algn="l"/>
            <a:r>
              <a:rPr lang="en-US" dirty="0"/>
              <a:t>Placenta pit does not need to be entirely lined, with concrete, as it is biodegradable and will sooner or later be transferred to soil. </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30</a:t>
            </a:fld>
            <a:endParaRPr lang="en-GB"/>
          </a:p>
        </p:txBody>
      </p:sp>
    </p:spTree>
    <p:extLst>
      <p:ext uri="{BB962C8B-B14F-4D97-AF65-F5344CB8AC3E}">
        <p14:creationId xmlns:p14="http://schemas.microsoft.com/office/powerpoint/2010/main" val="2502325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kern="1200" dirty="0">
                <a:solidFill>
                  <a:schemeClr val="tx1"/>
                </a:solidFill>
                <a:effectLst/>
                <a:latin typeface="Arial" charset="0"/>
                <a:ea typeface="+mn-ea"/>
                <a:cs typeface="Arial" charset="0"/>
              </a:rPr>
              <a:t>- Biodigesters can be a valuable waste disposal option for any facility which has large amounts of organic waste, especially pathological waste like placenta, and food or kitchen scraps.  </a:t>
            </a:r>
          </a:p>
          <a:p>
            <a:pPr algn="l" rtl="0"/>
            <a:r>
              <a:rPr lang="en-US" sz="1200" kern="1200" dirty="0">
                <a:solidFill>
                  <a:schemeClr val="tx1"/>
                </a:solidFill>
                <a:effectLst/>
                <a:latin typeface="Arial" charset="0"/>
                <a:ea typeface="+mn-ea"/>
                <a:cs typeface="Arial" charset="0"/>
              </a:rPr>
              <a:t>- They consist of large underground chambers, built of brick or concrete, and are often seeded with cow dung which provides bacteria to break down the waste. </a:t>
            </a:r>
          </a:p>
          <a:p>
            <a:pPr algn="l" rtl="0"/>
            <a:r>
              <a:rPr lang="en-US" sz="1200" kern="1200" dirty="0">
                <a:solidFill>
                  <a:schemeClr val="tx1"/>
                </a:solidFill>
                <a:effectLst/>
                <a:latin typeface="Arial" charset="0"/>
                <a:ea typeface="+mn-ea"/>
                <a:cs typeface="Arial" charset="0"/>
              </a:rPr>
              <a:t>- Having two digestion chambers, one after the other, keeps the placenta in the systems for long enough- at least 90 days is recommended- for any pathogens to degrade.  </a:t>
            </a:r>
          </a:p>
          <a:p>
            <a:pPr algn="l" rtl="0"/>
            <a:r>
              <a:rPr lang="en-US" sz="1200" kern="1200" dirty="0">
                <a:solidFill>
                  <a:schemeClr val="tx1"/>
                </a:solidFill>
                <a:effectLst/>
                <a:latin typeface="Arial" charset="0"/>
                <a:ea typeface="+mn-ea"/>
                <a:cs typeface="Arial" charset="0"/>
              </a:rPr>
              <a:t> - Some water is added along with the waste, to keep the contents of the chamber liquid enough to flow freely.  As more waste is put into the digester, digested waste overflows at the other end, into the sewer or septic tank.  This means that the waste never needs to be handled again, which adds another layer of safety.  </a:t>
            </a:r>
          </a:p>
          <a:p>
            <a:pPr algn="l" rtl="0"/>
            <a:r>
              <a:rPr lang="en-US" sz="1200" kern="1200" dirty="0">
                <a:solidFill>
                  <a:schemeClr val="tx1"/>
                </a:solidFill>
                <a:effectLst/>
                <a:latin typeface="Arial" charset="0"/>
                <a:ea typeface="+mn-ea"/>
                <a:cs typeface="Arial" charset="0"/>
              </a:rPr>
              <a:t>- As the waste breaks down, it creates biogas, which has a high content of methane and can be used as a renewable fuel.  The easiest and most efficient uses are cooking and water heating.</a:t>
            </a:r>
          </a:p>
          <a:p>
            <a:pPr algn="l" rtl="0"/>
            <a:r>
              <a:rPr lang="en-US" sz="1200" kern="1200" dirty="0">
                <a:solidFill>
                  <a:schemeClr val="tx1"/>
                </a:solidFill>
                <a:effectLst/>
                <a:latin typeface="Arial" charset="0"/>
                <a:ea typeface="+mn-ea"/>
                <a:cs typeface="Arial" charset="0"/>
              </a:rPr>
              <a:t> - An experienced designer and construction company are needed, though there is often national level experience in the WASH and agricultural sector.  A well built digester needs little maintenance and can last for over 20 years.</a:t>
            </a:r>
          </a:p>
          <a:p>
            <a:pPr algn="l" rtl="0"/>
            <a:endParaRPr lang="en-US" sz="1200" b="0" i="1" kern="1200" dirty="0">
              <a:solidFill>
                <a:schemeClr val="tx1"/>
              </a:solidFill>
              <a:effectLst/>
              <a:latin typeface="Arial" charset="0"/>
              <a:ea typeface="+mn-ea"/>
              <a:cs typeface="Arial" charset="0"/>
            </a:endParaRPr>
          </a:p>
          <a:p>
            <a:pPr algn="l" rtl="0"/>
            <a:r>
              <a:rPr lang="en-US" sz="1200" b="0" i="1" kern="1200" dirty="0">
                <a:solidFill>
                  <a:schemeClr val="tx1"/>
                </a:solidFill>
                <a:effectLst/>
                <a:latin typeface="Arial" charset="0"/>
                <a:ea typeface="+mn-ea"/>
                <a:cs typeface="Arial" charset="0"/>
              </a:rPr>
              <a:t>How common are biodigesters and how easy/difficult are they to install? </a:t>
            </a:r>
          </a:p>
          <a:p>
            <a:pPr algn="l" rtl="0"/>
            <a:r>
              <a:rPr lang="en-US" sz="1200" kern="1200" dirty="0">
                <a:solidFill>
                  <a:schemeClr val="tx1"/>
                </a:solidFill>
                <a:effectLst/>
                <a:latin typeface="Arial" charset="0"/>
                <a:ea typeface="+mn-ea"/>
                <a:cs typeface="Arial" charset="0"/>
              </a:rPr>
              <a:t>They are not yet well established, but excellent examples in Nepal as well as our own in Tanzania and I know of one in Zambia.  They require expert design and installation- but that is true of all technologies.  Also, many countries have good expertise in the WASH or agricultural sector, so </a:t>
            </a:r>
            <a:r>
              <a:rPr lang="en-US" sz="1200" kern="1200" dirty="0" err="1">
                <a:solidFill>
                  <a:schemeClr val="tx1"/>
                </a:solidFill>
                <a:effectLst/>
                <a:latin typeface="Arial" charset="0"/>
                <a:ea typeface="+mn-ea"/>
                <a:cs typeface="Arial" charset="0"/>
              </a:rPr>
              <a:t>cross-fertilisation</a:t>
            </a:r>
            <a:r>
              <a:rPr lang="en-US" sz="1200" kern="1200" dirty="0">
                <a:solidFill>
                  <a:schemeClr val="tx1"/>
                </a:solidFill>
                <a:effectLst/>
                <a:latin typeface="Arial" charset="0"/>
                <a:ea typeface="+mn-ea"/>
                <a:cs typeface="Arial" charset="0"/>
              </a:rPr>
              <a:t> is possible.</a:t>
            </a:r>
          </a:p>
          <a:p>
            <a:pPr algn="l" rtl="0"/>
            <a:r>
              <a:rPr lang="en-US" sz="1200" kern="1200" dirty="0">
                <a:solidFill>
                  <a:schemeClr val="tx1"/>
                </a:solidFill>
                <a:effectLst/>
                <a:latin typeface="Arial" charset="0"/>
                <a:ea typeface="+mn-ea"/>
                <a:cs typeface="Arial" charset="0"/>
              </a:rPr>
              <a:t> </a:t>
            </a:r>
          </a:p>
          <a:p>
            <a:pPr algn="l" rtl="0"/>
            <a:r>
              <a:rPr lang="en-US" sz="1200" i="1" kern="1200" dirty="0">
                <a:solidFill>
                  <a:schemeClr val="tx1"/>
                </a:solidFill>
                <a:effectLst/>
                <a:latin typeface="Arial" charset="0"/>
                <a:ea typeface="+mn-ea"/>
                <a:cs typeface="Arial" charset="0"/>
              </a:rPr>
              <a:t>Are they predominately in hospitals or in smaller facilities too?  What incremental improvements could be used? </a:t>
            </a:r>
          </a:p>
          <a:p>
            <a:pPr algn="l" rtl="0"/>
            <a:r>
              <a:rPr lang="en-US" sz="1200" kern="1200" dirty="0">
                <a:solidFill>
                  <a:schemeClr val="tx1"/>
                </a:solidFill>
                <a:effectLst/>
                <a:latin typeface="Arial" charset="0"/>
                <a:ea typeface="+mn-ea"/>
                <a:cs typeface="Arial" charset="0"/>
              </a:rPr>
              <a:t>The incremental change could come from piloting at some of the larger HCFs, and then moving down the chain as it becomes more established.  Technically, it can be done at a small HCF, but neither the need nor the benefit are so large.  Below 10-12kg of waste per day, the gas produced will be very limited and may not be of great interest to the HCF staff. </a:t>
            </a:r>
          </a:p>
          <a:p>
            <a:pPr algn="l" rtl="0"/>
            <a:br>
              <a:rPr lang="en-US" sz="1200" kern="1200" dirty="0">
                <a:solidFill>
                  <a:schemeClr val="tx1"/>
                </a:solidFill>
                <a:effectLst/>
                <a:latin typeface="Arial" charset="0"/>
                <a:ea typeface="+mn-ea"/>
                <a:cs typeface="Arial" charset="0"/>
              </a:rPr>
            </a:br>
            <a:r>
              <a:rPr lang="en-US" sz="1200" kern="1200" dirty="0">
                <a:solidFill>
                  <a:schemeClr val="tx1"/>
                </a:solidFill>
                <a:effectLst/>
                <a:latin typeface="Arial" charset="0"/>
                <a:ea typeface="+mn-ea"/>
                <a:cs typeface="Arial" charset="0"/>
              </a:rPr>
              <a:t>This blog may be useful.  </a:t>
            </a:r>
            <a:r>
              <a:rPr lang="en-US" sz="1200" u="sng" kern="1200" dirty="0">
                <a:solidFill>
                  <a:schemeClr val="tx1"/>
                </a:solidFill>
                <a:effectLst/>
                <a:latin typeface="Arial" charset="0"/>
                <a:ea typeface="+mn-ea"/>
                <a:cs typeface="Arial" charset="0"/>
                <a:hlinkClick r:id="rId3"/>
              </a:rPr>
              <a:t>https://greengrowthknowledge.org/blog/win-win-disposing-medical-waste-biodigestion</a:t>
            </a:r>
            <a:endParaRPr lang="en-US" sz="1200" kern="1200" dirty="0">
              <a:solidFill>
                <a:schemeClr val="tx1"/>
              </a:solidFill>
              <a:effectLst/>
              <a:latin typeface="Arial" charset="0"/>
              <a:ea typeface="+mn-ea"/>
              <a:cs typeface="Arial" charset="0"/>
            </a:endParaRPr>
          </a:p>
          <a:p>
            <a:pPr algn="l" rtl="0"/>
            <a:r>
              <a:rPr lang="en-US" sz="1200" kern="1200" dirty="0">
                <a:solidFill>
                  <a:schemeClr val="tx1"/>
                </a:solidFill>
                <a:effectLst/>
                <a:latin typeface="Arial" charset="0"/>
                <a:ea typeface="+mn-ea"/>
                <a:cs typeface="Arial" charset="0"/>
              </a:rPr>
              <a:t>  </a:t>
            </a:r>
          </a:p>
        </p:txBody>
      </p:sp>
      <p:sp>
        <p:nvSpPr>
          <p:cNvPr id="4" name="Header Placeholder 3"/>
          <p:cNvSpPr>
            <a:spLocks noGrp="1"/>
          </p:cNvSpPr>
          <p:nvPr>
            <p:ph type="hdr" sz="quarter"/>
          </p:nvPr>
        </p:nvSpPr>
        <p:spPr/>
        <p:txBody>
          <a:bodyPr/>
          <a:lstStyle/>
          <a:p>
            <a:r>
              <a:rPr lang="en-GB"/>
              <a:t>World Health Organization</a:t>
            </a:r>
          </a:p>
        </p:txBody>
      </p:sp>
      <p:sp>
        <p:nvSpPr>
          <p:cNvPr id="5" name="Date Placehold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Slide Number Placeholder 5"/>
          <p:cNvSpPr>
            <a:spLocks noGrp="1"/>
          </p:cNvSpPr>
          <p:nvPr>
            <p:ph type="sldNum" sz="quarter" idx="5"/>
          </p:nvPr>
        </p:nvSpPr>
        <p:spPr/>
        <p:txBody>
          <a:bodyPr/>
          <a:lstStyle/>
          <a:p>
            <a:fld id="{56EBA302-80AB-4EFD-A21F-6592AEBC50DA}" type="slidenum">
              <a:rPr lang="en-GB" smtClean="0"/>
              <a:pPr/>
              <a:t>31</a:t>
            </a:fld>
            <a:endParaRPr lang="en-GB"/>
          </a:p>
        </p:txBody>
      </p:sp>
    </p:spTree>
    <p:extLst>
      <p:ext uri="{BB962C8B-B14F-4D97-AF65-F5344CB8AC3E}">
        <p14:creationId xmlns:p14="http://schemas.microsoft.com/office/powerpoint/2010/main" val="8030897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Do you have a reporting system on needle stick incidents in your facility or/ and on national level? </a:t>
            </a:r>
          </a:p>
          <a:p>
            <a:pPr algn="l"/>
            <a:r>
              <a:rPr lang="en-US" dirty="0"/>
              <a:t>How is the standardized procedure for a needle stick incident (who need to be informed, medical care, filling out forms)?</a:t>
            </a:r>
          </a:p>
          <a:p>
            <a:pPr algn="l"/>
            <a:endParaRPr lang="en-US" dirty="0"/>
          </a:p>
          <a:p>
            <a:pPr algn="l"/>
            <a:r>
              <a:rPr lang="en-US" dirty="0"/>
              <a:t>Why is it recommended to weigh the infectious waste?</a:t>
            </a:r>
          </a:p>
          <a:p>
            <a:pPr marL="171450" indent="-171450" algn="l">
              <a:buFontTx/>
              <a:buChar char="-"/>
            </a:pPr>
            <a:r>
              <a:rPr lang="en-US" dirty="0"/>
              <a:t>- To observe changes in the amount generated and to invest on mitigation measures.</a:t>
            </a:r>
          </a:p>
          <a:p>
            <a:pPr marL="171450" indent="-171450" algn="l">
              <a:buFontTx/>
              <a:buChar char="-"/>
            </a:pPr>
            <a:r>
              <a:rPr lang="en-US" dirty="0"/>
              <a:t>To proof that the implemented activities to improve segregation and minimization are working.</a:t>
            </a:r>
          </a:p>
          <a:p>
            <a:pPr marL="171450" indent="-171450" algn="l">
              <a:buFontTx/>
              <a:buChar char="-"/>
            </a:pPr>
            <a:r>
              <a:rPr lang="en-US" dirty="0"/>
              <a:t>To plan for sizes and capacities of storage, treatment and disposal of this waste.</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32</a:t>
            </a:fld>
            <a:endParaRPr lang="en-GB"/>
          </a:p>
        </p:txBody>
      </p:sp>
    </p:spTree>
    <p:extLst>
      <p:ext uri="{BB962C8B-B14F-4D97-AF65-F5344CB8AC3E}">
        <p14:creationId xmlns:p14="http://schemas.microsoft.com/office/powerpoint/2010/main" val="2638571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rtl="0"/>
            <a:r>
              <a:rPr lang="en-US" altLang="en-US" b="0" dirty="0">
                <a:solidFill>
                  <a:srgbClr val="000000"/>
                </a:solidFill>
              </a:rPr>
              <a:t>Waste is:</a:t>
            </a:r>
          </a:p>
          <a:p>
            <a:pPr algn="l" rtl="0">
              <a:buFontTx/>
              <a:buChar char="•"/>
            </a:pPr>
            <a:r>
              <a:rPr lang="en-US" altLang="en-US" b="0" dirty="0">
                <a:solidFill>
                  <a:srgbClr val="000000"/>
                </a:solidFill>
              </a:rPr>
              <a:t> Not segregated: yellow and black bags are all mixed together </a:t>
            </a:r>
          </a:p>
          <a:p>
            <a:pPr algn="l" rtl="0">
              <a:buFontTx/>
              <a:buChar char="•"/>
            </a:pPr>
            <a:r>
              <a:rPr lang="en-US" altLang="en-US" b="0" dirty="0">
                <a:solidFill>
                  <a:srgbClr val="000000"/>
                </a:solidFill>
              </a:rPr>
              <a:t> Exposed: intravenous lines open dumped</a:t>
            </a:r>
          </a:p>
          <a:p>
            <a:pPr algn="l" rtl="0">
              <a:buFontTx/>
              <a:buChar char="•"/>
            </a:pPr>
            <a:r>
              <a:rPr lang="en-US" altLang="en-US" b="0" dirty="0">
                <a:solidFill>
                  <a:srgbClr val="000000"/>
                </a:solidFill>
              </a:rPr>
              <a:t> No fence – open area. Dogs and other animals may scavenge, not protected from human contact. </a:t>
            </a: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62084" indent="-292873">
              <a:defRPr>
                <a:solidFill>
                  <a:schemeClr val="tx1"/>
                </a:solidFill>
                <a:latin typeface="Arial" panose="020B0604020202020204" pitchFamily="34" charset="0"/>
                <a:cs typeface="Arial" panose="020B0604020202020204" pitchFamily="34" charset="0"/>
              </a:defRPr>
            </a:lvl2pPr>
            <a:lvl3pPr marL="1173026" indent="-234606">
              <a:defRPr>
                <a:solidFill>
                  <a:schemeClr val="tx1"/>
                </a:solidFill>
                <a:latin typeface="Arial" panose="020B0604020202020204" pitchFamily="34" charset="0"/>
                <a:cs typeface="Arial" panose="020B0604020202020204" pitchFamily="34" charset="0"/>
              </a:defRPr>
            </a:lvl3pPr>
            <a:lvl4pPr marL="1642236" indent="-234606">
              <a:defRPr>
                <a:solidFill>
                  <a:schemeClr val="tx1"/>
                </a:solidFill>
                <a:latin typeface="Arial" panose="020B0604020202020204" pitchFamily="34" charset="0"/>
                <a:cs typeface="Arial" panose="020B0604020202020204" pitchFamily="34" charset="0"/>
              </a:defRPr>
            </a:lvl4pPr>
            <a:lvl5pPr marL="2111446" indent="-234606">
              <a:defRPr>
                <a:solidFill>
                  <a:schemeClr val="tx1"/>
                </a:solidFill>
                <a:latin typeface="Arial" panose="020B0604020202020204" pitchFamily="34" charset="0"/>
                <a:cs typeface="Arial" panose="020B0604020202020204" pitchFamily="34" charset="0"/>
              </a:defRPr>
            </a:lvl5pPr>
            <a:lvl6pPr marL="255305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9466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3627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788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1" eaLnBrk="1" fontAlgn="base" latinLnBrk="0" hangingPunct="1">
              <a:lnSpc>
                <a:spcPct val="100000"/>
              </a:lnSpc>
              <a:spcBef>
                <a:spcPct val="0"/>
              </a:spcBef>
              <a:spcAft>
                <a:spcPct val="0"/>
              </a:spcAft>
              <a:buClrTx/>
              <a:buSzTx/>
              <a:buFontTx/>
              <a:buNone/>
              <a:tabLst/>
              <a:defRPr/>
            </a:pPr>
            <a:fld id="{B7AAA397-E577-49CF-A3F3-F32CFA104077}" type="slidenum">
              <a:rPr kumimoji="0" lang="en-US" altLang="fr-FR" sz="12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pPr marL="0" marR="0" lvl="0" indent="0" algn="r" defTabSz="914400" rtl="1" eaLnBrk="1" fontAlgn="base" latinLnBrk="0" hangingPunct="1">
                <a:lnSpc>
                  <a:spcPct val="100000"/>
                </a:lnSpc>
                <a:spcBef>
                  <a:spcPct val="0"/>
                </a:spcBef>
                <a:spcAft>
                  <a:spcPct val="0"/>
                </a:spcAft>
                <a:buClrTx/>
                <a:buSzTx/>
                <a:buFontTx/>
                <a:buNone/>
                <a:tabLst/>
                <a:defRPr/>
              </a:pPr>
              <a:t>3</a:t>
            </a:fld>
            <a:endParaRPr kumimoji="0" lang="en-US" altLang="fr-FR" sz="12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42605220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rtl="0" eaLnBrk="1" hangingPunct="1">
              <a:spcAft>
                <a:spcPts val="1200"/>
              </a:spcAft>
            </a:pPr>
            <a:r>
              <a:rPr lang="en-US" altLang="en-US" sz="1200" dirty="0"/>
              <a:t>Wear appropriate personal protective equipment (PPE)</a:t>
            </a:r>
            <a:endParaRPr lang="fr-CA" altLang="en-US" sz="1200" dirty="0"/>
          </a:p>
          <a:p>
            <a:pPr algn="l" rtl="0" eaLnBrk="1" hangingPunct="1">
              <a:spcAft>
                <a:spcPts val="1200"/>
              </a:spcAft>
            </a:pPr>
            <a:r>
              <a:rPr lang="en-US" altLang="en-US" sz="1200" dirty="0"/>
              <a:t>Handle waste with care</a:t>
            </a:r>
          </a:p>
          <a:p>
            <a:pPr algn="l" rtl="0" eaLnBrk="1" hangingPunct="1">
              <a:spcAft>
                <a:spcPts val="1200"/>
              </a:spcAft>
            </a:pPr>
            <a:r>
              <a:rPr lang="en-US" altLang="en-US" sz="1200" dirty="0"/>
              <a:t>Practice hand hygiene before and after handling waste</a:t>
            </a:r>
          </a:p>
          <a:p>
            <a:pPr algn="l" rtl="0" eaLnBrk="1" hangingPunct="1">
              <a:spcAft>
                <a:spcPts val="1200"/>
              </a:spcAft>
            </a:pPr>
            <a:r>
              <a:rPr lang="en-US" altLang="en-US" sz="1200" dirty="0"/>
              <a:t>Do not re-sort waste</a:t>
            </a:r>
          </a:p>
          <a:p>
            <a:pPr algn="l" rtl="0" eaLnBrk="1" hangingPunct="1">
              <a:spcAft>
                <a:spcPts val="1200"/>
              </a:spcAft>
            </a:pPr>
            <a:r>
              <a:rPr lang="en-US" altLang="en-US" sz="1200" dirty="0"/>
              <a:t>Never carry waste bags/containers against body</a:t>
            </a:r>
          </a:p>
          <a:p>
            <a:pPr algn="l" rtl="0" eaLnBrk="1" hangingPunct="1">
              <a:spcAft>
                <a:spcPts val="1200"/>
              </a:spcAft>
            </a:pPr>
            <a:r>
              <a:rPr lang="en-US" altLang="en-US" sz="1200" dirty="0"/>
              <a:t>Avoid heavy loads (use transport tools)</a:t>
            </a:r>
          </a:p>
          <a:p>
            <a:pPr algn="l" rtl="0"/>
            <a:endParaRPr lang="de-DE" dirty="0"/>
          </a:p>
        </p:txBody>
      </p:sp>
      <p:sp>
        <p:nvSpPr>
          <p:cNvPr id="4" name="Foliennummernplatzhalter 3"/>
          <p:cNvSpPr>
            <a:spLocks noGrp="1"/>
          </p:cNvSpPr>
          <p:nvPr>
            <p:ph type="sldNum"/>
          </p:nvPr>
        </p:nvSpPr>
        <p:spPr/>
        <p:txBody>
          <a:bodyPr/>
          <a:lstStyle/>
          <a:p>
            <a:fld id="{9C3468D3-E7F3-4E4E-B360-C48CD1AB4FDF}" type="slidenum">
              <a:rPr lang="en-CA" smtClean="0"/>
              <a:pPr/>
              <a:t>33</a:t>
            </a:fld>
            <a:endParaRPr lang="en-CA"/>
          </a:p>
        </p:txBody>
      </p:sp>
    </p:spTree>
    <p:extLst>
      <p:ext uri="{BB962C8B-B14F-4D97-AF65-F5344CB8AC3E}">
        <p14:creationId xmlns:p14="http://schemas.microsoft.com/office/powerpoint/2010/main" val="4243440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What could you do to increase sustainability in your facility?</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34</a:t>
            </a:fld>
            <a:endParaRPr lang="en-GB"/>
          </a:p>
        </p:txBody>
      </p:sp>
    </p:spTree>
    <p:extLst>
      <p:ext uri="{BB962C8B-B14F-4D97-AF65-F5344CB8AC3E}">
        <p14:creationId xmlns:p14="http://schemas.microsoft.com/office/powerpoint/2010/main" val="29754667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pPr marL="171450" indent="-171450" algn="l" rtl="0">
                  <a:buFont typeface="Arial" panose="020B0604020202020204" pitchFamily="34" charset="0"/>
                  <a:buChar char="•"/>
                </a:pPr>
                <a:r>
                  <a:rPr lang="en-US" dirty="0"/>
                  <a:t>Solid waste management can have exacerbating effects on the climate especially due to the emission of greenhouse gasses: Transporting health care waste in vehicles using fossil fuels, inadequate incineration, inappropriate incinerator technology, or the incineration of unsuitable materials results in GHG emissions and the release of pollutants into the air</a:t>
                </a:r>
              </a:p>
              <a:p>
                <a:pPr marL="171450" indent="-171450" algn="l" rtl="0">
                  <a:buFont typeface="Arial" panose="020B0604020202020204" pitchFamily="34" charset="0"/>
                  <a:buChar char="•"/>
                </a:pPr>
                <a:r>
                  <a:rPr lang="en-US" dirty="0"/>
                  <a:t>Changes in hydrology and temperature can affect the stability of waste containment structures (e.g. waste pits) within the health care facility </a:t>
                </a:r>
              </a:p>
              <a:p>
                <a:pPr marL="171450" indent="-171450" algn="l" rtl="0">
                  <a:buFont typeface="Arial" panose="020B0604020202020204" pitchFamily="34" charset="0"/>
                  <a:buChar char="•"/>
                </a:pPr>
                <a:r>
                  <a:rPr lang="en-US" dirty="0"/>
                  <a:t>Increased rainfall and flooding can lead to inundation of the facility and affect waste containers with spreading of contaminants (including hazardous). Consider this risk when planning and checking waste containers - placement and protection.</a:t>
                </a:r>
              </a:p>
              <a:p>
                <a:pPr marL="171450" indent="-171450" algn="l" rtl="0">
                  <a:buFont typeface="Arial" panose="020B0604020202020204" pitchFamily="34" charset="0"/>
                  <a:buChar char="•"/>
                </a:pPr>
                <a:r>
                  <a:rPr lang="en-US" dirty="0"/>
                  <a:t>Even if facility is not flooded but the surroundings are, there can be disruption of the waste management chain (e.g. flooding of road, railway affect waste collection and off-site treatment), so extra containment capacity needs to be in place at the facility. </a:t>
                </a:r>
              </a:p>
              <a:p>
                <a:pPr marL="171450" indent="-171450" algn="l" rtl="0">
                  <a:buFont typeface="Arial" panose="020B0604020202020204" pitchFamily="34" charset="0"/>
                  <a:buChar char="•"/>
                </a:pPr>
                <a:r>
                  <a:rPr lang="en-US" dirty="0"/>
                  <a:t>Low lying coastal facilities are at increasing risk from inundation. </a:t>
                </a:r>
              </a:p>
              <a:p>
                <a:pPr marL="171450" indent="-171450" algn="l" rtl="0">
                  <a:buFont typeface="Arial" panose="020B0604020202020204" pitchFamily="34" charset="0"/>
                  <a:buChar char="•"/>
                </a:pPr>
                <a:endParaRPr lang="en-US" dirty="0"/>
              </a:p>
              <a:p>
                <a:pPr marL="171450" indent="-171450" algn="l" rtl="0">
                  <a:buFont typeface="Arial" panose="020B0604020202020204" pitchFamily="34" charset="0"/>
                  <a:buChar char="•"/>
                </a:pPr>
                <a:r>
                  <a:rPr lang="en-US" sz="1200" dirty="0">
                    <a:solidFill>
                      <a:srgbClr val="09164D"/>
                    </a:solidFill>
                  </a:rPr>
                  <a:t>CO</a:t>
                </a:r>
                <a14:m>
                  <m:oMath xmlns:m="http://schemas.openxmlformats.org/officeDocument/2006/math">
                    <m:r>
                      <a:rPr lang="en-US" sz="1200" i="1" baseline="-25000" dirty="0">
                        <a:solidFill>
                          <a:srgbClr val="09164D"/>
                        </a:solidFill>
                        <a:latin typeface="Cambria Math" panose="02040503050406030204" pitchFamily="18" charset="0"/>
                      </a:rPr>
                      <m:t>2</m:t>
                    </m:r>
                  </m:oMath>
                </a14:m>
                <a:r>
                  <a:rPr lang="en-US" sz="1200" dirty="0">
                    <a:solidFill>
                      <a:srgbClr val="09164D"/>
                    </a:solidFill>
                  </a:rPr>
                  <a:t> = carbon dioxide, CH</a:t>
                </a:r>
                <a14:m>
                  <m:oMath xmlns:m="http://schemas.openxmlformats.org/officeDocument/2006/math">
                    <m:r>
                      <a:rPr lang="en-US" sz="1200" b="0" i="1" baseline="-25000" dirty="0" smtClean="0">
                        <a:solidFill>
                          <a:srgbClr val="09164D"/>
                        </a:solidFill>
                        <a:latin typeface="Cambria Math" panose="02040503050406030204" pitchFamily="18" charset="0"/>
                      </a:rPr>
                      <m:t>4</m:t>
                    </m:r>
                  </m:oMath>
                </a14:m>
                <a:r>
                  <a:rPr lang="en-US" sz="1200" dirty="0">
                    <a:solidFill>
                      <a:srgbClr val="09164D"/>
                    </a:solidFill>
                  </a:rPr>
                  <a:t> = methane</a:t>
                </a:r>
                <a:r>
                  <a:rPr lang="en-US" sz="1200" baseline="0" dirty="0">
                    <a:solidFill>
                      <a:srgbClr val="09164D"/>
                    </a:solidFill>
                  </a:rPr>
                  <a:t> </a:t>
                </a:r>
                <a:r>
                  <a:rPr lang="en-US" sz="1200" dirty="0">
                    <a:solidFill>
                      <a:srgbClr val="09164D"/>
                    </a:solidFill>
                  </a:rPr>
                  <a:t>and N</a:t>
                </a:r>
                <a14:m>
                  <m:oMath xmlns:m="http://schemas.openxmlformats.org/officeDocument/2006/math">
                    <m:r>
                      <a:rPr lang="en-US" sz="1200" i="1" baseline="-25000" dirty="0">
                        <a:solidFill>
                          <a:srgbClr val="09164D"/>
                        </a:solidFill>
                        <a:latin typeface="Cambria Math" panose="02040503050406030204" pitchFamily="18" charset="0"/>
                      </a:rPr>
                      <m:t>2</m:t>
                    </m:r>
                  </m:oMath>
                </a14:m>
                <a:r>
                  <a:rPr lang="en-US" sz="1200" dirty="0">
                    <a:solidFill>
                      <a:srgbClr val="09164D"/>
                    </a:solidFill>
                  </a:rPr>
                  <a:t>O = nitrous oxide </a:t>
                </a:r>
                <a:endParaRPr lang="en-US" dirty="0"/>
              </a:p>
            </p:txBody>
          </p:sp>
        </mc:Choice>
        <mc:Fallback xmlns="">
          <p:sp>
            <p:nvSpPr>
              <p:cNvPr id="3" name="Notizenplatzhalter 2"/>
              <p:cNvSpPr>
                <a:spLocks noGrp="1"/>
              </p:cNvSpPr>
              <p:nvPr>
                <p:ph type="body" idx="1"/>
              </p:nvPr>
            </p:nvSpPr>
            <p:spPr/>
            <p:txBody>
              <a:bodyPr/>
              <a:lstStyle/>
              <a:p>
                <a:pPr marL="171450" indent="-171450" algn="l" rtl="0">
                  <a:buFont typeface="Arial" panose="020B0604020202020204" pitchFamily="34" charset="0"/>
                  <a:buChar char="•"/>
                </a:pPr>
                <a:r>
                  <a:rPr lang="en-US" dirty="0"/>
                  <a:t>Solid waste management can have exacerbating effects on the climate especially due to the emission of greenhouse gasses: Transporting health care waste in vehicles using fossil fuels, inadequate incineration, inappropriate incinerator technology, or the incineration of unsuitable materials results in GHG emissions and the release of pollutants into the air</a:t>
                </a:r>
              </a:p>
              <a:p>
                <a:pPr marL="171450" indent="-171450" algn="l" rtl="0">
                  <a:buFont typeface="Arial" panose="020B0604020202020204" pitchFamily="34" charset="0"/>
                  <a:buChar char="•"/>
                </a:pPr>
                <a:r>
                  <a:rPr lang="en-US" dirty="0"/>
                  <a:t>Changes in hydrology and temperature can affect the stability of waste containment structures (e.g. waste pits) within the health care facility </a:t>
                </a:r>
              </a:p>
              <a:p>
                <a:pPr marL="171450" indent="-171450" algn="l" rtl="0">
                  <a:buFont typeface="Arial" panose="020B0604020202020204" pitchFamily="34" charset="0"/>
                  <a:buChar char="•"/>
                </a:pPr>
                <a:r>
                  <a:rPr lang="en-US" dirty="0"/>
                  <a:t>Increased rainfall and flooding can lead to inundation of the facility and affect waste containers with spreading of contaminants (including hazardous). Consider this risk when planning and checking waste containers - placement and protection.</a:t>
                </a:r>
              </a:p>
              <a:p>
                <a:pPr marL="171450" indent="-171450" algn="l" rtl="0">
                  <a:buFont typeface="Arial" panose="020B0604020202020204" pitchFamily="34" charset="0"/>
                  <a:buChar char="•"/>
                </a:pPr>
                <a:r>
                  <a:rPr lang="en-US" dirty="0"/>
                  <a:t>Even if facility is not flooded but the surroundings are, there can be disruption of the waste management chain (e.g. flooding of road, railway affect waste collection and off-site treatment), so extra containment capacity needs to be in place at the facility. </a:t>
                </a:r>
              </a:p>
              <a:p>
                <a:pPr marL="171450" indent="-171450" algn="l" rtl="0">
                  <a:buFont typeface="Arial" panose="020B0604020202020204" pitchFamily="34" charset="0"/>
                  <a:buChar char="•"/>
                </a:pPr>
                <a:r>
                  <a:rPr lang="en-US" dirty="0"/>
                  <a:t>Low lying coastal facilities are at increasing risk from inundation. </a:t>
                </a:r>
              </a:p>
              <a:p>
                <a:pPr marL="171450" indent="-171450" algn="l" rtl="0">
                  <a:buFont typeface="Arial" panose="020B0604020202020204" pitchFamily="34" charset="0"/>
                  <a:buChar char="•"/>
                </a:pPr>
                <a:endParaRPr lang="en-US" dirty="0"/>
              </a:p>
              <a:p>
                <a:pPr marL="171450" indent="-171450" algn="l" rtl="0">
                  <a:buFont typeface="Arial" panose="020B0604020202020204" pitchFamily="34" charset="0"/>
                  <a:buChar char="•"/>
                </a:pPr>
                <a:r>
                  <a:rPr lang="en-US" sz="1200" dirty="0">
                    <a:solidFill>
                      <a:srgbClr val="09164D"/>
                    </a:solidFill>
                  </a:rPr>
                  <a:t>CO</a:t>
                </a:r>
                <a:r>
                  <a:rPr lang="en-US" sz="1200" i="0" baseline="-25000" dirty="0">
                    <a:solidFill>
                      <a:srgbClr val="09164D"/>
                    </a:solidFill>
                    <a:latin typeface="Cambria Math" panose="02040503050406030204" pitchFamily="18" charset="0"/>
                  </a:rPr>
                  <a:t>2</a:t>
                </a:r>
                <a:r>
                  <a:rPr lang="en-US" sz="1200" dirty="0">
                    <a:solidFill>
                      <a:srgbClr val="09164D"/>
                    </a:solidFill>
                  </a:rPr>
                  <a:t> = carbon dioxide, CH</a:t>
                </a:r>
                <a:r>
                  <a:rPr lang="en-US" sz="1200" b="0" i="0" baseline="-25000" dirty="0">
                    <a:solidFill>
                      <a:srgbClr val="09164D"/>
                    </a:solidFill>
                    <a:latin typeface="Cambria Math" panose="02040503050406030204" pitchFamily="18" charset="0"/>
                  </a:rPr>
                  <a:t>4</a:t>
                </a:r>
                <a:r>
                  <a:rPr lang="en-US" sz="1200" dirty="0">
                    <a:solidFill>
                      <a:srgbClr val="09164D"/>
                    </a:solidFill>
                  </a:rPr>
                  <a:t> = methane</a:t>
                </a:r>
                <a:r>
                  <a:rPr lang="en-US" sz="1200" baseline="0" dirty="0">
                    <a:solidFill>
                      <a:srgbClr val="09164D"/>
                    </a:solidFill>
                  </a:rPr>
                  <a:t> </a:t>
                </a:r>
                <a:r>
                  <a:rPr lang="en-US" sz="1200" dirty="0">
                    <a:solidFill>
                      <a:srgbClr val="09164D"/>
                    </a:solidFill>
                  </a:rPr>
                  <a:t>and N</a:t>
                </a:r>
                <a:r>
                  <a:rPr lang="en-US" sz="1200" i="0" baseline="-25000" dirty="0">
                    <a:solidFill>
                      <a:srgbClr val="09164D"/>
                    </a:solidFill>
                    <a:latin typeface="Cambria Math" panose="02040503050406030204" pitchFamily="18" charset="0"/>
                  </a:rPr>
                  <a:t>2</a:t>
                </a:r>
                <a:r>
                  <a:rPr lang="en-US" sz="1200" dirty="0">
                    <a:solidFill>
                      <a:srgbClr val="09164D"/>
                    </a:solidFill>
                  </a:rPr>
                  <a:t>O = nitrous oxide </a:t>
                </a:r>
                <a:endParaRPr lang="en-US" dirty="0"/>
              </a:p>
            </p:txBody>
          </p:sp>
        </mc:Fallback>
      </mc:AlternateContent>
      <p:sp>
        <p:nvSpPr>
          <p:cNvPr id="4" name="Kopfzeilenplatzhalter 3"/>
          <p:cNvSpPr>
            <a:spLocks noGrp="1"/>
          </p:cNvSpPr>
          <p:nvPr>
            <p:ph type="hdr" sz="quarter"/>
          </p:nvPr>
        </p:nvSpPr>
        <p:spPr/>
        <p:txBody>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charset="0"/>
                <a:ea typeface="+mn-ea"/>
                <a:cs typeface="Arial" charset="0"/>
              </a:rPr>
              <a:t>World Health Organization</a:t>
            </a:r>
          </a:p>
        </p:txBody>
      </p:sp>
      <p:sp>
        <p:nvSpPr>
          <p:cNvPr id="5" name="Datumsplatzhalter 4"/>
          <p:cNvSpPr>
            <a:spLocks noGrp="1"/>
          </p:cNvSpPr>
          <p:nvPr>
            <p:ph type="dt" idx="1"/>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C127BA38-178D-4AF7-B89D-37B34DD3D943}" type="datetime3">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27 November, 2020</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6" name="Foliennummernplatzhalter 5"/>
          <p:cNvSpPr>
            <a:spLocks noGrp="1"/>
          </p:cNvSpPr>
          <p:nvPr>
            <p:ph type="sldNum" sz="quarter" idx="5"/>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56EBA302-80AB-4EFD-A21F-6592AEBC50DA}" type="slidenum">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35</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4647852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 </a:t>
            </a:r>
          </a:p>
        </p:txBody>
      </p:sp>
      <p:sp>
        <p:nvSpPr>
          <p:cNvPr id="4" name="Kopfzeilenplatzhalter 3"/>
          <p:cNvSpPr>
            <a:spLocks noGrp="1"/>
          </p:cNvSpPr>
          <p:nvPr>
            <p:ph type="hdr" sz="quarter"/>
          </p:nvPr>
        </p:nvSpPr>
        <p:spPr/>
        <p:txBody>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charset="0"/>
                <a:ea typeface="+mn-ea"/>
                <a:cs typeface="Arial" charset="0"/>
              </a:rPr>
              <a:t>World Health Organization</a:t>
            </a:r>
          </a:p>
        </p:txBody>
      </p:sp>
      <p:sp>
        <p:nvSpPr>
          <p:cNvPr id="5" name="Datumsplatzhalter 4"/>
          <p:cNvSpPr>
            <a:spLocks noGrp="1"/>
          </p:cNvSpPr>
          <p:nvPr>
            <p:ph type="dt" idx="1"/>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C127BA38-178D-4AF7-B89D-37B34DD3D943}" type="datetime3">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27 November, 2020</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6" name="Foliennummernplatzhalter 5"/>
          <p:cNvSpPr>
            <a:spLocks noGrp="1"/>
          </p:cNvSpPr>
          <p:nvPr>
            <p:ph type="sldNum" sz="quarter" idx="5"/>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56EBA302-80AB-4EFD-A21F-6592AEBC50DA}" type="slidenum">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36</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5935863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Note: Autoclaves are closed chambers that apply heat and sometimes pressure and steam, over a period of time to sterilize medical equipment. Autoclaves have been used for a century to sterilize medical instruments for re-use.</a:t>
            </a:r>
          </a:p>
        </p:txBody>
      </p:sp>
      <p:sp>
        <p:nvSpPr>
          <p:cNvPr id="4" name="Kopfzeilenplatzhalter 3"/>
          <p:cNvSpPr>
            <a:spLocks noGrp="1"/>
          </p:cNvSpPr>
          <p:nvPr>
            <p:ph type="hdr" sz="quarter"/>
          </p:nvPr>
        </p:nvSpPr>
        <p:spPr/>
        <p:txBody>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charset="0"/>
                <a:ea typeface="+mn-ea"/>
                <a:cs typeface="Arial" charset="0"/>
              </a:rPr>
              <a:t>World Health Organization</a:t>
            </a:r>
          </a:p>
        </p:txBody>
      </p:sp>
      <p:sp>
        <p:nvSpPr>
          <p:cNvPr id="5" name="Datumsplatzhalter 4"/>
          <p:cNvSpPr>
            <a:spLocks noGrp="1"/>
          </p:cNvSpPr>
          <p:nvPr>
            <p:ph type="dt" idx="1"/>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C127BA38-178D-4AF7-B89D-37B34DD3D943}" type="datetime3">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27 November, 2020</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6" name="Foliennummernplatzhalter 5"/>
          <p:cNvSpPr>
            <a:spLocks noGrp="1"/>
          </p:cNvSpPr>
          <p:nvPr>
            <p:ph type="sldNum" sz="quarter" idx="5"/>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56EBA302-80AB-4EFD-A21F-6592AEBC50DA}" type="slidenum">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37</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35665649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Source:</a:t>
            </a:r>
          </a:p>
          <a:p>
            <a:r>
              <a:rPr lang="en-US" dirty="0"/>
              <a:t>Water, sanitation, hygiene, and waste management for SARS-CoV-2, the virus that causes COVID-19</a:t>
            </a:r>
          </a:p>
          <a:p>
            <a:r>
              <a:rPr lang="en-US" dirty="0"/>
              <a:t>Interim guidance</a:t>
            </a:r>
          </a:p>
          <a:p>
            <a:r>
              <a:rPr lang="en-US" dirty="0"/>
              <a:t>29 July 2020</a:t>
            </a:r>
          </a:p>
        </p:txBody>
      </p:sp>
      <p:sp>
        <p:nvSpPr>
          <p:cNvPr id="4" name="Kopfzeilenplatzhalter 3"/>
          <p:cNvSpPr>
            <a:spLocks noGrp="1"/>
          </p:cNvSpPr>
          <p:nvPr>
            <p:ph type="hdr" sz="quarter"/>
          </p:nvPr>
        </p:nvSpPr>
        <p:spPr/>
        <p:txBody>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charset="0"/>
                <a:ea typeface="+mn-ea"/>
                <a:cs typeface="Arial" charset="0"/>
              </a:rPr>
              <a:t>World Health Organization</a:t>
            </a:r>
          </a:p>
        </p:txBody>
      </p:sp>
      <p:sp>
        <p:nvSpPr>
          <p:cNvPr id="5" name="Datumsplatzhalter 4"/>
          <p:cNvSpPr>
            <a:spLocks noGrp="1"/>
          </p:cNvSpPr>
          <p:nvPr>
            <p:ph type="dt" idx="1"/>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C127BA38-178D-4AF7-B89D-37B34DD3D943}" type="datetime3">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27 November, 2020</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6" name="Foliennummernplatzhalter 5"/>
          <p:cNvSpPr>
            <a:spLocks noGrp="1"/>
          </p:cNvSpPr>
          <p:nvPr>
            <p:ph type="sldNum" sz="quarter" idx="5"/>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56EBA302-80AB-4EFD-A21F-6592AEBC50DA}" type="slidenum">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39</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25564695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dirty="0"/>
              <a:t> Expired pharmacies can also be </a:t>
            </a:r>
            <a:r>
              <a:rPr lang="en-US" dirty="0" err="1"/>
              <a:t>inerted</a:t>
            </a:r>
            <a:r>
              <a:rPr lang="en-US" dirty="0"/>
              <a:t>.  Inertization is a variant of encapsulation and involves removing the packaging materials, paper, cardboard and plastic, from the pharmaceuticals. Pills need to be removed from their blister packs. The pharmaceuticals are then ground, and a mix of water, cement and lime added to form a homogenous paste. More information:</a:t>
            </a:r>
          </a:p>
          <a:p>
            <a:pPr algn="l"/>
            <a:r>
              <a:rPr lang="en-US" dirty="0">
                <a:hlinkClick r:id="rId3"/>
              </a:rPr>
              <a:t>https://www.who.int/water_sanitation_health/publications/unwanted-pharmaceuticals/en/</a:t>
            </a:r>
            <a:endParaRPr lang="en-US" dirty="0"/>
          </a:p>
          <a:p>
            <a:pPr algn="l"/>
            <a:endParaRPr lang="en-US" dirty="0"/>
          </a:p>
          <a:p>
            <a:pPr algn="l"/>
            <a:r>
              <a:rPr lang="en-US" dirty="0"/>
              <a:t>Burning in a pit should be undertaken in a confined area – away from public and the health facility. The waste should be burned within a dugout pit, followed by covering with a layer of soil </a:t>
            </a:r>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41</a:t>
            </a:fld>
            <a:endParaRPr lang="en-GB"/>
          </a:p>
        </p:txBody>
      </p:sp>
    </p:spTree>
    <p:extLst>
      <p:ext uri="{BB962C8B-B14F-4D97-AF65-F5344CB8AC3E}">
        <p14:creationId xmlns:p14="http://schemas.microsoft.com/office/powerpoint/2010/main" val="28591058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985838" y="1228725"/>
            <a:ext cx="4691062" cy="3317875"/>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
        <p:nvSpPr>
          <p:cNvPr id="4" name="Header Placeholder 3"/>
          <p:cNvSpPr>
            <a:spLocks noGrp="1"/>
          </p:cNvSpPr>
          <p:nvPr>
            <p:ph type="hdr" sz="quarter"/>
          </p:nvPr>
        </p:nvSpPr>
        <p:spPr/>
        <p:txBody>
          <a:bodyPr/>
          <a:lstStyle/>
          <a:p>
            <a:pPr>
              <a:defRPr/>
            </a:pPr>
            <a:r>
              <a:rPr lang="en-US">
                <a:solidFill>
                  <a:prstClr val="black"/>
                </a:solidFill>
              </a:rPr>
              <a:t>World Health Organization</a:t>
            </a:r>
          </a:p>
        </p:txBody>
      </p:sp>
      <p:sp>
        <p:nvSpPr>
          <p:cNvPr id="2970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94B58E4E-369D-4FD2-8211-6A43E2360679}" type="datetime3">
              <a:rPr lang="en-US" altLang="en-US" smtClean="0">
                <a:solidFill>
                  <a:prstClr val="black"/>
                </a:solidFill>
              </a:rPr>
              <a:pPr eaLnBrk="1" hangingPunct="1">
                <a:spcBef>
                  <a:spcPct val="0"/>
                </a:spcBef>
              </a:pPr>
              <a:t>27 November 2020</a:t>
            </a:fld>
            <a:endParaRPr lang="en-US" altLang="en-US">
              <a:solidFill>
                <a:prstClr val="black"/>
              </a:solidFill>
            </a:endParaRPr>
          </a:p>
        </p:txBody>
      </p:sp>
      <p:sp>
        <p:nvSpPr>
          <p:cNvPr id="29702"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1E79F9C9-5D04-41F5-BB04-7C4CFF4F29D1}" type="slidenum">
              <a:rPr lang="en-US" altLang="en-US" smtClean="0">
                <a:solidFill>
                  <a:prstClr val="black"/>
                </a:solidFill>
              </a:rPr>
              <a:pPr eaLnBrk="1" hangingPunct="1">
                <a:spcBef>
                  <a:spcPct val="0"/>
                </a:spcBef>
              </a:pPr>
              <a:t>42</a:t>
            </a:fld>
            <a:endParaRPr lang="en-US" altLang="en-US">
              <a:solidFill>
                <a:prstClr val="black"/>
              </a:solidFill>
            </a:endParaRPr>
          </a:p>
        </p:txBody>
      </p:sp>
    </p:spTree>
    <p:extLst>
      <p:ext uri="{BB962C8B-B14F-4D97-AF65-F5344CB8AC3E}">
        <p14:creationId xmlns:p14="http://schemas.microsoft.com/office/powerpoint/2010/main" val="28953234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985838" y="1228725"/>
            <a:ext cx="4691062" cy="3317875"/>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endParaRPr lang="en-GB" altLang="en-US" dirty="0">
              <a:ea typeface="ＭＳ Ｐゴシック" pitchFamily="34" charset="-128"/>
            </a:endParaRPr>
          </a:p>
        </p:txBody>
      </p:sp>
      <p:sp>
        <p:nvSpPr>
          <p:cNvPr id="4" name="Header Placeholder 3"/>
          <p:cNvSpPr>
            <a:spLocks noGrp="1"/>
          </p:cNvSpPr>
          <p:nvPr>
            <p:ph type="hdr" sz="quarter"/>
          </p:nvPr>
        </p:nvSpPr>
        <p:spPr/>
        <p:txBody>
          <a:bodyPr/>
          <a:lstStyle/>
          <a:p>
            <a:pPr>
              <a:defRPr/>
            </a:pPr>
            <a:r>
              <a:rPr lang="en-US">
                <a:solidFill>
                  <a:prstClr val="black"/>
                </a:solidFill>
              </a:rPr>
              <a:t>World Health Organization</a:t>
            </a:r>
          </a:p>
        </p:txBody>
      </p:sp>
      <p:sp>
        <p:nvSpPr>
          <p:cNvPr id="2970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94B58E4E-369D-4FD2-8211-6A43E2360679}" type="datetime3">
              <a:rPr lang="en-US" altLang="en-US" smtClean="0">
                <a:solidFill>
                  <a:prstClr val="black"/>
                </a:solidFill>
              </a:rPr>
              <a:pPr eaLnBrk="1" hangingPunct="1">
                <a:spcBef>
                  <a:spcPct val="0"/>
                </a:spcBef>
              </a:pPr>
              <a:t>27 November 2020</a:t>
            </a:fld>
            <a:endParaRPr lang="en-US" altLang="en-US">
              <a:solidFill>
                <a:prstClr val="black"/>
              </a:solidFill>
            </a:endParaRPr>
          </a:p>
        </p:txBody>
      </p:sp>
      <p:sp>
        <p:nvSpPr>
          <p:cNvPr id="29702"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1E79F9C9-5D04-41F5-BB04-7C4CFF4F29D1}" type="slidenum">
              <a:rPr lang="en-US" altLang="en-US" smtClean="0">
                <a:solidFill>
                  <a:prstClr val="black"/>
                </a:solidFill>
              </a:rPr>
              <a:pPr eaLnBrk="1" hangingPunct="1">
                <a:spcBef>
                  <a:spcPct val="0"/>
                </a:spcBef>
              </a:pPr>
              <a:t>43</a:t>
            </a:fld>
            <a:endParaRPr lang="en-US" altLang="en-US">
              <a:solidFill>
                <a:prstClr val="black"/>
              </a:solidFill>
            </a:endParaRPr>
          </a:p>
        </p:txBody>
      </p:sp>
    </p:spTree>
    <p:extLst>
      <p:ext uri="{BB962C8B-B14F-4D97-AF65-F5344CB8AC3E}">
        <p14:creationId xmlns:p14="http://schemas.microsoft.com/office/powerpoint/2010/main" val="1669035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lgn="l" rtl="0">
              <a:buFont typeface="+mj-lt"/>
              <a:buAutoNum type="arabicPeriod"/>
            </a:pPr>
            <a:r>
              <a:rPr lang="en-US" dirty="0"/>
              <a:t>Top left: broken black bag with sharp waste (needle is pricking through – usage of a black bag instead of a yellow)</a:t>
            </a:r>
          </a:p>
          <a:p>
            <a:pPr marL="228600" indent="-228600" algn="l" rtl="0">
              <a:buFont typeface="+mj-lt"/>
              <a:buAutoNum type="arabicPeriod"/>
            </a:pPr>
            <a:r>
              <a:rPr lang="en-US" dirty="0"/>
              <a:t>Top right pic: dog puppies in a placenta pit (unprotected pit – dogs can spread infectious)</a:t>
            </a:r>
          </a:p>
          <a:p>
            <a:pPr marL="228600" indent="-228600" algn="l" rtl="0">
              <a:buFont typeface="+mj-lt"/>
              <a:buAutoNum type="arabicPeriod"/>
            </a:pPr>
            <a:r>
              <a:rPr lang="en-US" dirty="0"/>
              <a:t>Bottom left: dog puppy sleeps in an open dump with hazardous and non-hazardous waste mixed</a:t>
            </a:r>
          </a:p>
          <a:p>
            <a:pPr marL="228600" indent="-228600" algn="l" rtl="0">
              <a:buFont typeface="+mj-lt"/>
              <a:buAutoNum type="arabicPeriod"/>
            </a:pPr>
            <a:r>
              <a:rPr lang="en-US" dirty="0"/>
              <a:t>Bottom middle: overfilled and broken bin for infectious waste – unprotected and accessible to the public.</a:t>
            </a:r>
          </a:p>
          <a:p>
            <a:pPr marL="228600" indent="-228600" algn="l" rtl="0">
              <a:buFont typeface="+mj-lt"/>
              <a:buAutoNum type="arabicPeriod"/>
            </a:pPr>
            <a:r>
              <a:rPr lang="en-US" dirty="0"/>
              <a:t>Bottom right: overfilled small-scale incinerator (risk for the operator – incinerator should be heated up before starting to be filled)</a:t>
            </a:r>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27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4</a:t>
            </a:fld>
            <a:endParaRPr lang="en-GB"/>
          </a:p>
        </p:txBody>
      </p:sp>
    </p:spTree>
    <p:extLst>
      <p:ext uri="{BB962C8B-B14F-4D97-AF65-F5344CB8AC3E}">
        <p14:creationId xmlns:p14="http://schemas.microsoft.com/office/powerpoint/2010/main" val="353661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presented up front to show what will be covered in </a:t>
            </a:r>
            <a:r>
              <a:rPr lang="en-US"/>
              <a:t>the module. </a:t>
            </a:r>
            <a:endParaRPr lang="en-US"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27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5</a:t>
            </a:fld>
            <a:endParaRPr lang="en-GB"/>
          </a:p>
        </p:txBody>
      </p:sp>
    </p:spTree>
    <p:extLst>
      <p:ext uri="{BB962C8B-B14F-4D97-AF65-F5344CB8AC3E}">
        <p14:creationId xmlns:p14="http://schemas.microsoft.com/office/powerpoint/2010/main" val="2776104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rtl="0"/>
            <a:r>
              <a:rPr lang="en-US" altLang="en-US" dirty="0"/>
              <a:t>The logistic chain starts with MINIMISATION – not to produce waste or to produce less waste, lowers the risk for humans and environment in general – and also </a:t>
            </a:r>
            <a:r>
              <a:rPr lang="en-US" altLang="en-US" b="1" dirty="0"/>
              <a:t>lowers costs</a:t>
            </a:r>
            <a:r>
              <a:rPr lang="en-US" altLang="en-US" dirty="0"/>
              <a:t>!</a:t>
            </a:r>
          </a:p>
          <a:p>
            <a:pPr algn="l" rtl="0"/>
            <a:endParaRPr lang="en-US" altLang="en-US" dirty="0"/>
          </a:p>
          <a:p>
            <a:pPr algn="l" rtl="0"/>
            <a:r>
              <a:rPr lang="en-US" altLang="en-US" b="1" dirty="0"/>
              <a:t>Segregation is the key to the waste management system</a:t>
            </a:r>
            <a:r>
              <a:rPr lang="en-US" altLang="en-US" dirty="0"/>
              <a:t>: all other logistic steps (collection, transport, storage, treatment and disposal) are based on this step!</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62084" indent="-292873">
              <a:defRPr>
                <a:solidFill>
                  <a:schemeClr val="tx1"/>
                </a:solidFill>
                <a:latin typeface="Arial" panose="020B0604020202020204" pitchFamily="34" charset="0"/>
                <a:cs typeface="Arial" panose="020B0604020202020204" pitchFamily="34" charset="0"/>
              </a:defRPr>
            </a:lvl2pPr>
            <a:lvl3pPr marL="1173026" indent="-234606">
              <a:defRPr>
                <a:solidFill>
                  <a:schemeClr val="tx1"/>
                </a:solidFill>
                <a:latin typeface="Arial" panose="020B0604020202020204" pitchFamily="34" charset="0"/>
                <a:cs typeface="Arial" panose="020B0604020202020204" pitchFamily="34" charset="0"/>
              </a:defRPr>
            </a:lvl3pPr>
            <a:lvl4pPr marL="1642236" indent="-234606">
              <a:defRPr>
                <a:solidFill>
                  <a:schemeClr val="tx1"/>
                </a:solidFill>
                <a:latin typeface="Arial" panose="020B0604020202020204" pitchFamily="34" charset="0"/>
                <a:cs typeface="Arial" panose="020B0604020202020204" pitchFamily="34" charset="0"/>
              </a:defRPr>
            </a:lvl4pPr>
            <a:lvl5pPr marL="2111446" indent="-234606">
              <a:defRPr>
                <a:solidFill>
                  <a:schemeClr val="tx1"/>
                </a:solidFill>
                <a:latin typeface="Arial" panose="020B0604020202020204" pitchFamily="34" charset="0"/>
                <a:cs typeface="Arial" panose="020B0604020202020204" pitchFamily="34" charset="0"/>
              </a:defRPr>
            </a:lvl5pPr>
            <a:lvl6pPr marL="255305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94665"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3627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7884" indent="-23460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1C8A431-FADE-4A61-8B88-8BB02133B7FA}" type="slidenum">
              <a:rPr lang="en-US" altLang="fr-FR">
                <a:latin typeface="Calibri" panose="020F0502020204030204" pitchFamily="34" charset="0"/>
              </a:rPr>
              <a:pPr/>
              <a:t>6</a:t>
            </a:fld>
            <a:endParaRPr lang="en-US" altLang="fr-FR">
              <a:latin typeface="Calibri" panose="020F0502020204030204" pitchFamily="34" charset="0"/>
            </a:endParaRPr>
          </a:p>
        </p:txBody>
      </p:sp>
    </p:spTree>
    <p:extLst>
      <p:ext uri="{BB962C8B-B14F-4D97-AF65-F5344CB8AC3E}">
        <p14:creationId xmlns:p14="http://schemas.microsoft.com/office/powerpoint/2010/main" val="4044766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a:t>Quiz – ask participants to guess their answers. </a:t>
            </a:r>
          </a:p>
          <a:p>
            <a:pPr algn="l" rtl="0"/>
            <a:endParaRPr lang="en-US" dirty="0"/>
          </a:p>
          <a:p>
            <a:pPr algn="l" rtl="0"/>
            <a:r>
              <a:rPr lang="en-US" dirty="0"/>
              <a:t>Virtual audience adaptation: This could be done by Zoom poll, </a:t>
            </a:r>
            <a:r>
              <a:rPr lang="en-US" dirty="0" err="1"/>
              <a:t>Mentimeter</a:t>
            </a:r>
            <a:r>
              <a:rPr lang="en-US" dirty="0"/>
              <a:t> or similar programme. </a:t>
            </a:r>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27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7</a:t>
            </a:fld>
            <a:endParaRPr lang="en-GB"/>
          </a:p>
        </p:txBody>
      </p:sp>
    </p:spTree>
    <p:extLst>
      <p:ext uri="{BB962C8B-B14F-4D97-AF65-F5344CB8AC3E}">
        <p14:creationId xmlns:p14="http://schemas.microsoft.com/office/powerpoint/2010/main" val="16154152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rtl="0"/>
            <a:r>
              <a:rPr lang="en-US" dirty="0"/>
              <a:t>The 10% of infectious waste also includes sharp waste and pathologic / anatomical waste (biohazardous waste)</a:t>
            </a:r>
          </a:p>
          <a:p>
            <a:pPr algn="l" rtl="0"/>
            <a:endParaRPr lang="en-US" dirty="0"/>
          </a:p>
          <a:p>
            <a:pPr algn="l" rtl="0"/>
            <a:endParaRPr lang="en-US" dirty="0"/>
          </a:p>
        </p:txBody>
      </p:sp>
      <p:sp>
        <p:nvSpPr>
          <p:cNvPr id="4" name="Kopfzeilenplatzhalter 3"/>
          <p:cNvSpPr>
            <a:spLocks noGrp="1"/>
          </p:cNvSpPr>
          <p:nvPr>
            <p:ph type="hdr" sz="quarter"/>
          </p:nvPr>
        </p:nvSpPr>
        <p:spPr/>
        <p:txBody>
          <a:bodyPr/>
          <a:lstStyle/>
          <a:p>
            <a:r>
              <a:rPr lang="en-GB"/>
              <a:t>World Health Organization</a:t>
            </a:r>
          </a:p>
        </p:txBody>
      </p:sp>
      <p:sp>
        <p:nvSpPr>
          <p:cNvPr id="5" name="Datumsplatzhalter 4"/>
          <p:cNvSpPr>
            <a:spLocks noGrp="1"/>
          </p:cNvSpPr>
          <p:nvPr>
            <p:ph type="dt" idx="1"/>
          </p:nvPr>
        </p:nvSpPr>
        <p:spPr/>
        <p:txBody>
          <a:bodyPr/>
          <a:lstStyle/>
          <a:p>
            <a:fld id="{C127BA38-178D-4AF7-B89D-37B34DD3D943}" type="datetime3">
              <a:rPr lang="en-GB" smtClean="0"/>
              <a:pPr/>
              <a:t>27 November, 2020</a:t>
            </a:fld>
            <a:endParaRPr lang="en-GB"/>
          </a:p>
        </p:txBody>
      </p:sp>
      <p:sp>
        <p:nvSpPr>
          <p:cNvPr id="6" name="Foliennummernplatzhalter 5"/>
          <p:cNvSpPr>
            <a:spLocks noGrp="1"/>
          </p:cNvSpPr>
          <p:nvPr>
            <p:ph type="sldNum" sz="quarter" idx="5"/>
          </p:nvPr>
        </p:nvSpPr>
        <p:spPr/>
        <p:txBody>
          <a:bodyPr/>
          <a:lstStyle/>
          <a:p>
            <a:fld id="{56EBA302-80AB-4EFD-A21F-6592AEBC50DA}" type="slidenum">
              <a:rPr lang="en-GB" smtClean="0"/>
              <a:pPr/>
              <a:t>8</a:t>
            </a:fld>
            <a:endParaRPr lang="en-GB"/>
          </a:p>
        </p:txBody>
      </p:sp>
    </p:spTree>
    <p:extLst>
      <p:ext uri="{BB962C8B-B14F-4D97-AF65-F5344CB8AC3E}">
        <p14:creationId xmlns:p14="http://schemas.microsoft.com/office/powerpoint/2010/main" val="3249212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a:t>Pathological waste might also include anatomical waste (amputated body parts).</a:t>
            </a:r>
          </a:p>
          <a:p>
            <a:pPr algn="l" rtl="0"/>
            <a:endParaRPr lang="en-US" dirty="0"/>
          </a:p>
          <a:p>
            <a:pPr algn="l" rtl="0"/>
            <a:r>
              <a:rPr lang="en-US" dirty="0"/>
              <a:t>Chemical waste also includes portable pressurized cylinders, cartridges and aerosol cans – depending on the content these can also be considered as general waste. </a:t>
            </a:r>
          </a:p>
          <a:p>
            <a:pPr algn="l" rtl="0"/>
            <a:endParaRPr lang="en-US" dirty="0"/>
          </a:p>
          <a:p>
            <a:pPr algn="l" rtl="0"/>
            <a:r>
              <a:rPr lang="en-US" dirty="0"/>
              <a:t>Note: Waste from X-ray departments are NOT radioactive. It is categorized as chemical waste (fixer, developer, x-ray films).</a:t>
            </a:r>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27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10</a:t>
            </a:fld>
            <a:endParaRPr lang="en-GB"/>
          </a:p>
        </p:txBody>
      </p:sp>
    </p:spTree>
    <p:extLst>
      <p:ext uri="{BB962C8B-B14F-4D97-AF65-F5344CB8AC3E}">
        <p14:creationId xmlns:p14="http://schemas.microsoft.com/office/powerpoint/2010/main" val="2812248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97473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3350" cy="66071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0" y="0"/>
            <a:ext cx="7867650" cy="66071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39789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690903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224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2" y="4941614"/>
            <a:ext cx="10693399" cy="1825817"/>
          </a:xfrm>
          <a:solidFill>
            <a:schemeClr val="tx2"/>
          </a:solidFill>
        </p:spPr>
        <p:txBody>
          <a:bodyPr lIns="360000" tIns="360000" rIns="360000" bIns="828000" anchor="b">
            <a:noAutofit/>
          </a:bodyPr>
          <a:lstStyle>
            <a:lvl1pPr marL="0" indent="0" algn="l">
              <a:lnSpc>
                <a:spcPct val="90000"/>
              </a:lnSpc>
              <a:buNone/>
              <a:defRPr sz="2646" b="1">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90000">
            <a:noAutofit/>
          </a:bodyPr>
          <a:lstStyle>
            <a:lvl1pPr algn="l">
              <a:defRPr sz="176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37" y="534938"/>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1905601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00" y="1984584"/>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endParaRPr lang="en-GB">
              <a:solidFill>
                <a:prstClr val="black"/>
              </a:solidFill>
            </a:endParaRPr>
          </a:p>
        </p:txBody>
      </p:sp>
      <p:sp>
        <p:nvSpPr>
          <p:cNvPr id="5" name="Footer Placeholder 4"/>
          <p:cNvSpPr>
            <a:spLocks noGrp="1"/>
          </p:cNvSpPr>
          <p:nvPr>
            <p:ph type="ftr" sz="quarter" idx="15"/>
          </p:nvPr>
        </p:nvSpPr>
        <p:spPr/>
        <p:txBody>
          <a:bodyPr/>
          <a:lstStyle/>
          <a:p>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325362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179808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573212978"/>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13931174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0999" y="4453762"/>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6998766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1995948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5867982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a:solidFill>
            <a:srgbClr val="009CDE"/>
          </a:solidFill>
        </p:spPr>
        <p:txBody>
          <a:bodyPr lIns="144000" tIns="144000" rIns="144000" bIns="144000"/>
          <a:lstStyle>
            <a:lvl1pPr>
              <a:defRPr sz="1544" b="1">
                <a:solidFill>
                  <a:schemeClr val="bg1"/>
                </a:solidFill>
                <a:latin typeface="+mn-lt"/>
              </a:defRPr>
            </a:lvl1pPr>
            <a:lvl2pPr>
              <a:buClr>
                <a:schemeClr val="bg1"/>
              </a:buClr>
              <a:defRPr sz="1544">
                <a:solidFill>
                  <a:schemeClr val="bg1"/>
                </a:solidFill>
                <a:latin typeface="+mn-lt"/>
              </a:defRPr>
            </a:lvl2pPr>
            <a:lvl3pPr>
              <a:buClr>
                <a:schemeClr val="bg1"/>
              </a:buClr>
              <a:defRPr sz="1544">
                <a:solidFill>
                  <a:schemeClr val="bg1"/>
                </a:solidFill>
                <a:latin typeface="+mn-lt"/>
              </a:defRPr>
            </a:lvl3pPr>
            <a:lvl4pPr>
              <a:buClr>
                <a:schemeClr val="bg1"/>
              </a:buClr>
              <a:defRPr sz="1544">
                <a:solidFill>
                  <a:schemeClr val="bg1"/>
                </a:solidFill>
                <a:latin typeface="+mn-lt"/>
              </a:defRPr>
            </a:lvl4pPr>
            <a:lvl5pPr>
              <a:buClr>
                <a:schemeClr val="bg1"/>
              </a:buClr>
              <a:defRPr sz="1544">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3537834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0999" y="1984584"/>
            <a:ext cx="9846457"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endParaRPr lang="en-GB">
              <a:solidFill>
                <a:prstClr val="black"/>
              </a:solidFill>
            </a:endParaRPr>
          </a:p>
        </p:txBody>
      </p:sp>
      <p:sp>
        <p:nvSpPr>
          <p:cNvPr id="4" name="Footer Placeholder 3"/>
          <p:cNvSpPr>
            <a:spLocks noGrp="1"/>
          </p:cNvSpPr>
          <p:nvPr>
            <p:ph type="ftr" sz="quarter" idx="19"/>
          </p:nvPr>
        </p:nvSpPr>
        <p:spPr/>
        <p:txBody>
          <a:bodyPr/>
          <a:lstStyle/>
          <a:p>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42151779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endParaRPr lang="en-GB">
              <a:solidFill>
                <a:prstClr val="black"/>
              </a:solidFill>
            </a:endParaRPr>
          </a:p>
        </p:txBody>
      </p:sp>
      <p:sp>
        <p:nvSpPr>
          <p:cNvPr id="19" name="Footer Placeholder 18"/>
          <p:cNvSpPr>
            <a:spLocks noGrp="1"/>
          </p:cNvSpPr>
          <p:nvPr>
            <p:ph type="ftr" sz="quarter" idx="15"/>
          </p:nvPr>
        </p:nvSpPr>
        <p:spPr>
          <a:noFill/>
        </p:spPr>
        <p:txBody>
          <a:bodyPr/>
          <a:lstStyle/>
          <a:p>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421000" y="6939042"/>
            <a:ext cx="9846458" cy="229968"/>
          </a:xfrm>
          <a:noFill/>
        </p:spPr>
        <p:txBody>
          <a:bodyPr anchor="t">
            <a:normAutofit/>
          </a:bodyPr>
          <a:lstStyle>
            <a:lvl1pPr>
              <a:defRPr sz="88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0999" y="1984584"/>
            <a:ext cx="9846458" cy="4671709"/>
          </a:xfrm>
          <a:noFill/>
        </p:spPr>
        <p:txBody>
          <a:bodyPr lIns="0" tIns="0" rIns="0" bIns="0"/>
          <a:lstStyle>
            <a:lvl1pPr>
              <a:lnSpc>
                <a:spcPct val="110000"/>
              </a:lnSpc>
              <a:defRPr sz="1544" b="1">
                <a:solidFill>
                  <a:schemeClr val="tx1"/>
                </a:solidFill>
                <a:latin typeface="+mn-lt"/>
              </a:defRPr>
            </a:lvl1pPr>
            <a:lvl2pPr>
              <a:lnSpc>
                <a:spcPct val="110000"/>
              </a:lnSpc>
              <a:defRPr sz="1544">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3551505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3"/>
            <a:ext cx="10693400" cy="7561262"/>
          </a:xfrm>
          <a:solidFill>
            <a:schemeClr val="bg1"/>
          </a:solidFill>
        </p:spPr>
        <p:txBody>
          <a:bodyPr wrap="square" tIns="1980000" bIns="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 then arrange object (send to back)</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 y="1984583"/>
            <a:ext cx="3753829" cy="1818591"/>
          </a:xfrm>
          <a:solidFill>
            <a:schemeClr val="tx2">
              <a:alpha val="90000"/>
            </a:schemeClr>
          </a:solidFill>
        </p:spPr>
        <p:txBody>
          <a:bodyPr lIns="360000" tIns="180000" rIns="360000" bIns="180000">
            <a:noAutofit/>
          </a:bodyPr>
          <a:lstStyle>
            <a:lvl1pPr>
              <a:defRPr sz="3087" b="1">
                <a:solidFill>
                  <a:schemeClr val="bg1"/>
                </a:solidFill>
                <a:latin typeface="+mj-lt"/>
              </a:defRPr>
            </a:lvl1pPr>
            <a:lvl2pPr marL="596825" indent="-302788">
              <a:buClr>
                <a:schemeClr val="bg1"/>
              </a:buClr>
              <a:defRPr sz="308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7956167" y="410101"/>
            <a:ext cx="2311290" cy="766049"/>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221201301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endParaRPr lang="en-GB">
              <a:solidFill>
                <a:prstClr val="black"/>
              </a:solidFill>
            </a:endParaRPr>
          </a:p>
        </p:txBody>
      </p:sp>
      <p:sp>
        <p:nvSpPr>
          <p:cNvPr id="8" name="Footer Placeholder 7"/>
          <p:cNvSpPr>
            <a:spLocks noGrp="1"/>
          </p:cNvSpPr>
          <p:nvPr>
            <p:ph type="ftr" sz="quarter" idx="31"/>
          </p:nvPr>
        </p:nvSpPr>
        <p:spPr bwMode="gray"/>
        <p:txBody>
          <a:bodyPr/>
          <a:lstStyle/>
          <a:p>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421000" y="1984586"/>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4063"/>
            <a:endParaRPr lang="en-GB" sz="4300">
              <a:solidFill>
                <a:prstClr val="white"/>
              </a:solidFill>
            </a:endParaRPr>
          </a:p>
        </p:txBody>
      </p:sp>
      <p:sp>
        <p:nvSpPr>
          <p:cNvPr id="4" name="Text Placeholder 3"/>
          <p:cNvSpPr>
            <a:spLocks noGrp="1"/>
          </p:cNvSpPr>
          <p:nvPr>
            <p:ph type="body" sz="quarter" idx="33" hasCustomPrompt="1"/>
          </p:nvPr>
        </p:nvSpPr>
        <p:spPr>
          <a:xfrm>
            <a:off x="420999" y="2363510"/>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29" y="2363510"/>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0999" y="3173049"/>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29" y="3173049"/>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0999" y="398258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29" y="398258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0999" y="479212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29" y="479212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0999" y="5601667"/>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29" y="5601667"/>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0999" y="641120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29" y="641120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3962861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17525"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41950"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235149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879041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1980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2" y="4941613"/>
            <a:ext cx="10693399" cy="1825817"/>
          </a:xfrm>
          <a:solidFill>
            <a:schemeClr val="tx2">
              <a:alpha val="90000"/>
            </a:schemeClr>
          </a:solidFill>
        </p:spPr>
        <p:txBody>
          <a:bodyPr lIns="360000" tIns="216000" rIns="360000" bIns="216000" numCol="3" anchor="t">
            <a:noAutofit/>
          </a:bodyPr>
          <a:lstStyle>
            <a:lvl1pPr marL="0" indent="0" algn="l">
              <a:lnSpc>
                <a:spcPct val="90000"/>
              </a:lnSpc>
              <a:buNone/>
              <a:defRPr sz="1544" b="0">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6543637" y="538663"/>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36197569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26004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4103912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34671" y="1764295"/>
            <a:ext cx="4721062" cy="4986583"/>
          </a:xfrm>
        </p:spPr>
        <p:txBody>
          <a:bodyPr/>
          <a:lstStyle>
            <a:lvl1pPr>
              <a:defRPr sz="3087"/>
            </a:lvl1pPr>
            <a:lvl2pPr>
              <a:defRPr sz="2646"/>
            </a:lvl2pPr>
            <a:lvl3pPr>
              <a:defRPr sz="2205"/>
            </a:lvl3pPr>
            <a:lvl4pPr>
              <a:defRPr sz="1985"/>
            </a:lvl4pPr>
            <a:lvl5pPr>
              <a:defRPr sz="1985"/>
            </a:lvl5pPr>
            <a:lvl6pPr>
              <a:defRPr sz="1985"/>
            </a:lvl6pPr>
            <a:lvl7pPr>
              <a:defRPr sz="1985"/>
            </a:lvl7pPr>
            <a:lvl8pPr>
              <a:defRPr sz="1985"/>
            </a:lvl8pPr>
            <a:lvl9pPr>
              <a:defRPr sz="198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33956" y="1764295"/>
            <a:ext cx="4721061" cy="4986583"/>
          </a:xfrm>
        </p:spPr>
        <p:txBody>
          <a:bodyPr/>
          <a:lstStyle>
            <a:lvl1pPr>
              <a:defRPr sz="3087"/>
            </a:lvl1pPr>
            <a:lvl2pPr>
              <a:defRPr sz="2646"/>
            </a:lvl2pPr>
            <a:lvl3pPr>
              <a:defRPr sz="2205"/>
            </a:lvl3pPr>
            <a:lvl4pPr>
              <a:defRPr sz="1985"/>
            </a:lvl4pPr>
            <a:lvl5pPr>
              <a:defRPr sz="1985"/>
            </a:lvl5pPr>
            <a:lvl6pPr>
              <a:defRPr sz="1985"/>
            </a:lvl6pPr>
            <a:lvl7pPr>
              <a:defRPr sz="1985"/>
            </a:lvl7pPr>
            <a:lvl8pPr>
              <a:defRPr sz="1985"/>
            </a:lvl8pPr>
            <a:lvl9pPr>
              <a:defRPr sz="198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69381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2618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240106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195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43809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435394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10693400" cy="136525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a:t>Click to edit Master title style</a:t>
            </a:r>
          </a:p>
        </p:txBody>
      </p:sp>
      <p:sp>
        <p:nvSpPr>
          <p:cNvPr id="7172" name="Rectangle 4"/>
          <p:cNvSpPr>
            <a:spLocks noGrp="1" noChangeArrowheads="1"/>
          </p:cNvSpPr>
          <p:nvPr>
            <p:ph type="body" idx="1"/>
          </p:nvPr>
        </p:nvSpPr>
        <p:spPr bwMode="auto">
          <a:xfrm>
            <a:off x="517525" y="1522413"/>
            <a:ext cx="9696450" cy="50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7174" name="Line 6"/>
          <p:cNvSpPr>
            <a:spLocks noChangeShapeType="1"/>
          </p:cNvSpPr>
          <p:nvPr/>
        </p:nvSpPr>
        <p:spPr bwMode="auto">
          <a:xfrm>
            <a:off x="0" y="1374775"/>
            <a:ext cx="106934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a:p>
        </p:txBody>
      </p:sp>
      <p:sp>
        <p:nvSpPr>
          <p:cNvPr id="7180" name="Rectangle 12"/>
          <p:cNvSpPr>
            <a:spLocks noChangeArrowheads="1"/>
          </p:cNvSpPr>
          <p:nvPr/>
        </p:nvSpPr>
        <p:spPr bwMode="auto">
          <a:xfrm>
            <a:off x="1588" y="6632575"/>
            <a:ext cx="10693400" cy="928688"/>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 name="Rectangle 13"/>
          <p:cNvSpPr>
            <a:spLocks noChangeArrowheads="1"/>
          </p:cNvSpPr>
          <p:nvPr/>
        </p:nvSpPr>
        <p:spPr bwMode="auto">
          <a:xfrm>
            <a:off x="1084263" y="7085013"/>
            <a:ext cx="496728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42988" rtl="0"/>
            <a:r>
              <a:rPr lang="en-GB" sz="1400">
                <a:solidFill>
                  <a:srgbClr val="96CCEE"/>
                </a:solidFill>
                <a:latin typeface="Arial Narrow" pitchFamily="34" charset="0"/>
              </a:rPr>
              <a:t>TITLE from VIEW and SLIDE MASTER</a:t>
            </a:r>
            <a:r>
              <a:rPr lang="en-GB" sz="1400">
                <a:solidFill>
                  <a:srgbClr val="72BBE8"/>
                </a:solidFill>
                <a:latin typeface="Arial Narrow" pitchFamily="34" charset="0"/>
              </a:rPr>
              <a:t> </a:t>
            </a:r>
            <a:r>
              <a:rPr lang="en-GB" sz="1400">
                <a:solidFill>
                  <a:schemeClr val="bg1"/>
                </a:solidFill>
                <a:latin typeface="Arial Narrow" pitchFamily="34" charset="0"/>
              </a:rPr>
              <a:t> </a:t>
            </a:r>
            <a:r>
              <a:rPr lang="en-US" sz="2000" baseline="12000">
                <a:solidFill>
                  <a:schemeClr val="bg1"/>
                </a:solidFill>
                <a:latin typeface="Arial Narrow" pitchFamily="34" charset="0"/>
              </a:rPr>
              <a:t>|</a:t>
            </a:r>
            <a:r>
              <a:rPr lang="en-GB" sz="1400">
                <a:solidFill>
                  <a:srgbClr val="96CCEE"/>
                </a:solidFill>
                <a:latin typeface="Arial Narrow" pitchFamily="34" charset="0"/>
              </a:rPr>
              <a:t>  </a:t>
            </a:r>
            <a:fld id="{693F33D8-48EB-4247-BAE2-F58AB9D0A902}" type="datetime4">
              <a:rPr lang="en-GB" sz="1400" b="0">
                <a:solidFill>
                  <a:srgbClr val="96CCEE"/>
                </a:solidFill>
                <a:latin typeface="Arial Narrow" pitchFamily="34" charset="0"/>
              </a:rPr>
              <a:pPr defTabSz="1042988" rtl="0"/>
              <a:t>27 November 2020</a:t>
            </a:fld>
            <a:endParaRPr lang="en-GB" sz="1400">
              <a:solidFill>
                <a:srgbClr val="96CCEE"/>
              </a:solidFill>
              <a:latin typeface="Arial Narrow" pitchFamily="34" charset="0"/>
            </a:endParaRPr>
          </a:p>
        </p:txBody>
      </p:sp>
      <p:sp>
        <p:nvSpPr>
          <p:cNvPr id="7182" name="Rectangle 14"/>
          <p:cNvSpPr>
            <a:spLocks noChangeArrowheads="1"/>
          </p:cNvSpPr>
          <p:nvPr/>
        </p:nvSpPr>
        <p:spPr bwMode="auto">
          <a:xfrm>
            <a:off x="420688" y="705485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1042988" rtl="0"/>
            <a:fld id="{BA369351-98CE-4465-A921-03055ACDAA10}" type="slidenum">
              <a:rPr lang="ar-SA" sz="1700">
                <a:solidFill>
                  <a:srgbClr val="72BBE8"/>
                </a:solidFill>
                <a:latin typeface="Arial Narrow" pitchFamily="34" charset="0"/>
              </a:rPr>
              <a:pPr algn="r" defTabSz="1042988" rtl="0"/>
              <a:t>‹#›</a:t>
            </a:fld>
            <a:r>
              <a:rPr lang="en-GB" sz="1700">
                <a:solidFill>
                  <a:srgbClr val="72BBE8"/>
                </a:solidFill>
                <a:latin typeface="Arial Narrow" pitchFamily="34" charset="0"/>
              </a:rPr>
              <a:t> </a:t>
            </a:r>
            <a:r>
              <a:rPr lang="en-US" sz="2400" baseline="1400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29" cstate="email">
            <a:extLst>
              <a:ext uri="{28A0092B-C50C-407E-A947-70E740481C1C}">
                <a14:useLocalDpi xmlns:a14="http://schemas.microsoft.com/office/drawing/2010/main"/>
              </a:ext>
            </a:extLst>
          </a:blip>
          <a:srcRect/>
          <a:stretch>
            <a:fillRect/>
          </a:stretch>
        </p:blipFill>
        <p:spPr bwMode="auto">
          <a:xfrm>
            <a:off x="7521575" y="6659563"/>
            <a:ext cx="2581275" cy="7905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77" r:id="rId27"/>
  </p:sldLayoutIdLst>
  <p:txStyles>
    <p:title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charset="0"/>
          <a:cs typeface="Arial" charset="0"/>
        </a:defRPr>
      </a:lvl2pPr>
      <a:lvl3pPr algn="ctr" defTabSz="1042988" rtl="0" fontAlgn="base">
        <a:spcBef>
          <a:spcPct val="0"/>
        </a:spcBef>
        <a:spcAft>
          <a:spcPct val="0"/>
        </a:spcAft>
        <a:defRPr sz="4000" b="1">
          <a:solidFill>
            <a:srgbClr val="000066"/>
          </a:solidFill>
          <a:latin typeface="Arial" charset="0"/>
          <a:cs typeface="Arial" charset="0"/>
        </a:defRPr>
      </a:lvl3pPr>
      <a:lvl4pPr algn="ctr" defTabSz="1042988" rtl="0" fontAlgn="base">
        <a:spcBef>
          <a:spcPct val="0"/>
        </a:spcBef>
        <a:spcAft>
          <a:spcPct val="0"/>
        </a:spcAft>
        <a:defRPr sz="4000" b="1">
          <a:solidFill>
            <a:srgbClr val="000066"/>
          </a:solidFill>
          <a:latin typeface="Arial" charset="0"/>
          <a:cs typeface="Arial" charset="0"/>
        </a:defRPr>
      </a:lvl4pPr>
      <a:lvl5pPr algn="ctr" defTabSz="1042988" rtl="0" fontAlgn="base">
        <a:spcBef>
          <a:spcPct val="0"/>
        </a:spcBef>
        <a:spcAft>
          <a:spcPct val="0"/>
        </a:spcAft>
        <a:defRPr sz="4000" b="1">
          <a:solidFill>
            <a:srgbClr val="000066"/>
          </a:solidFill>
          <a:latin typeface="Arial" charset="0"/>
          <a:cs typeface="Arial" charset="0"/>
        </a:defRPr>
      </a:lvl5pPr>
      <a:lvl6pPr marL="457200" algn="ctr" defTabSz="1042988" rtl="0" fontAlgn="base">
        <a:spcBef>
          <a:spcPct val="0"/>
        </a:spcBef>
        <a:spcAft>
          <a:spcPct val="0"/>
        </a:spcAft>
        <a:defRPr sz="4000" b="1">
          <a:solidFill>
            <a:srgbClr val="000066"/>
          </a:solidFill>
          <a:latin typeface="Arial" charset="0"/>
          <a:cs typeface="Arial" charset="0"/>
        </a:defRPr>
      </a:lvl6pPr>
      <a:lvl7pPr marL="914400" algn="ctr" defTabSz="1042988" rtl="0" fontAlgn="base">
        <a:spcBef>
          <a:spcPct val="0"/>
        </a:spcBef>
        <a:spcAft>
          <a:spcPct val="0"/>
        </a:spcAft>
        <a:defRPr sz="4000" b="1">
          <a:solidFill>
            <a:srgbClr val="000066"/>
          </a:solidFill>
          <a:latin typeface="Arial" charset="0"/>
          <a:cs typeface="Arial" charset="0"/>
        </a:defRPr>
      </a:lvl7pPr>
      <a:lvl8pPr marL="1371600" algn="ctr" defTabSz="1042988" rtl="0" fontAlgn="base">
        <a:spcBef>
          <a:spcPct val="0"/>
        </a:spcBef>
        <a:spcAft>
          <a:spcPct val="0"/>
        </a:spcAft>
        <a:defRPr sz="4000" b="1">
          <a:solidFill>
            <a:srgbClr val="000066"/>
          </a:solidFill>
          <a:latin typeface="Arial" charset="0"/>
          <a:cs typeface="Arial" charset="0"/>
        </a:defRPr>
      </a:lvl8pPr>
      <a:lvl9pPr marL="1828800" algn="ctr" defTabSz="1042988" rtl="0" fontAlgn="base">
        <a:spcBef>
          <a:spcPct val="0"/>
        </a:spcBef>
        <a:spcAft>
          <a:spcPct val="0"/>
        </a:spcAft>
        <a:defRPr sz="4000" b="1">
          <a:solidFill>
            <a:srgbClr val="000066"/>
          </a:solidFill>
          <a:latin typeface="Arial" charset="0"/>
          <a:cs typeface="Arial" charset="0"/>
        </a:defRPr>
      </a:lvl9pPr>
    </p:titleStyle>
    <p:bodyStyle>
      <a:lvl1pPr marL="390525" indent="-390525" algn="l" defTabSz="1042988" rtl="0" fontAlgn="base">
        <a:spcBef>
          <a:spcPct val="80000"/>
        </a:spcBef>
        <a:spcAft>
          <a:spcPct val="0"/>
        </a:spcAft>
        <a:buClr>
          <a:srgbClr val="1E7FB8"/>
        </a:buClr>
        <a:buFont typeface="Wingdings" pitchFamily="2" charset="2"/>
        <a:buChar char="l"/>
        <a:defRPr sz="2800">
          <a:solidFill>
            <a:srgbClr val="000066"/>
          </a:solidFill>
          <a:latin typeface="+mn-lt"/>
          <a:ea typeface="+mn-ea"/>
          <a:cs typeface="+mn-cs"/>
        </a:defRPr>
      </a:lvl1pPr>
      <a:lvl2pPr marL="919163" indent="-322263" algn="l" defTabSz="1042988" rtl="0" fontAlgn="base">
        <a:spcBef>
          <a:spcPct val="20000"/>
        </a:spcBef>
        <a:spcAft>
          <a:spcPct val="0"/>
        </a:spcAft>
        <a:buClr>
          <a:srgbClr val="1E7FB8"/>
        </a:buClr>
        <a:buFont typeface="Arial" charset="0"/>
        <a:buChar char="–"/>
        <a:defRPr sz="2400">
          <a:solidFill>
            <a:srgbClr val="000066"/>
          </a:solidFill>
          <a:latin typeface="+mn-lt"/>
          <a:cs typeface="+mn-cs"/>
        </a:defRPr>
      </a:lvl2pPr>
      <a:lvl3pPr marL="1433513" indent="-307975"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3pPr>
      <a:lvl4pPr marL="1898650" indent="-258763"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4pPr>
      <a:lvl5pPr marL="2268538" indent="-165100" algn="r" defTabSz="1042988" rtl="1" fontAlgn="base">
        <a:spcBef>
          <a:spcPct val="20000"/>
        </a:spcBef>
        <a:spcAft>
          <a:spcPct val="0"/>
        </a:spcAft>
        <a:buChar char="»"/>
        <a:defRPr sz="2300">
          <a:solidFill>
            <a:srgbClr val="000066"/>
          </a:solidFill>
          <a:latin typeface="+mn-lt"/>
          <a:cs typeface="+mn-cs"/>
        </a:defRPr>
      </a:lvl5pPr>
      <a:lvl6pPr marL="2725738" indent="-165100" algn="r" defTabSz="1042988" rtl="1" fontAlgn="base">
        <a:spcBef>
          <a:spcPct val="20000"/>
        </a:spcBef>
        <a:spcAft>
          <a:spcPct val="0"/>
        </a:spcAft>
        <a:buChar char="»"/>
        <a:defRPr sz="2300">
          <a:solidFill>
            <a:srgbClr val="000066"/>
          </a:solidFill>
          <a:latin typeface="+mn-lt"/>
          <a:cs typeface="+mn-cs"/>
        </a:defRPr>
      </a:lvl6pPr>
      <a:lvl7pPr marL="3182938" indent="-165100" algn="r" defTabSz="1042988" rtl="1" fontAlgn="base">
        <a:spcBef>
          <a:spcPct val="20000"/>
        </a:spcBef>
        <a:spcAft>
          <a:spcPct val="0"/>
        </a:spcAft>
        <a:buChar char="»"/>
        <a:defRPr sz="2300">
          <a:solidFill>
            <a:srgbClr val="000066"/>
          </a:solidFill>
          <a:latin typeface="+mn-lt"/>
          <a:cs typeface="+mn-cs"/>
        </a:defRPr>
      </a:lvl7pPr>
      <a:lvl8pPr marL="3640138" indent="-165100" algn="r" defTabSz="1042988" rtl="1" fontAlgn="base">
        <a:spcBef>
          <a:spcPct val="20000"/>
        </a:spcBef>
        <a:spcAft>
          <a:spcPct val="0"/>
        </a:spcAft>
        <a:buChar char="»"/>
        <a:defRPr sz="2300">
          <a:solidFill>
            <a:srgbClr val="000066"/>
          </a:solidFill>
          <a:latin typeface="+mn-lt"/>
          <a:cs typeface="+mn-cs"/>
        </a:defRPr>
      </a:lvl8pPr>
      <a:lvl9pPr marL="4097338" indent="-165100" algn="r" defTabSz="1042988" rtl="1" fontAlgn="base">
        <a:spcBef>
          <a:spcPct val="20000"/>
        </a:spcBef>
        <a:spcAft>
          <a:spcPct val="0"/>
        </a:spcAft>
        <a:buChar char="»"/>
        <a:defRPr sz="23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20999" y="405317"/>
            <a:ext cx="7157000" cy="793833"/>
          </a:xfrm>
          <a:prstGeom prst="rect">
            <a:avLst/>
          </a:prstGeom>
        </p:spPr>
        <p:txBody>
          <a:bodyPr vert="horz" lIns="18000" tIns="0" rIns="360000"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421000" y="1992985"/>
            <a:ext cx="9851401" cy="4671709"/>
          </a:xfrm>
          <a:prstGeom prst="rect">
            <a:avLst/>
          </a:prstGeom>
        </p:spPr>
        <p:txBody>
          <a:bodyPr vert="horz" lIns="18000" tIns="0" rIns="18000"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
        <p:nvSpPr>
          <p:cNvPr id="4" name="Date Placeholder 3"/>
          <p:cNvSpPr>
            <a:spLocks noGrp="1"/>
          </p:cNvSpPr>
          <p:nvPr>
            <p:ph type="dt" sz="half" idx="2"/>
          </p:nvPr>
        </p:nvSpPr>
        <p:spPr bwMode="gray">
          <a:xfrm>
            <a:off x="420999" y="7263805"/>
            <a:ext cx="692897" cy="198458"/>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a:solidFill>
                <a:prstClr val="black"/>
              </a:solidFill>
            </a:endParaRPr>
          </a:p>
        </p:txBody>
      </p:sp>
      <p:sp>
        <p:nvSpPr>
          <p:cNvPr id="5" name="Footer Placeholder 4"/>
          <p:cNvSpPr>
            <a:spLocks noGrp="1"/>
          </p:cNvSpPr>
          <p:nvPr>
            <p:ph type="ftr" sz="quarter" idx="3"/>
          </p:nvPr>
        </p:nvSpPr>
        <p:spPr bwMode="gray">
          <a:xfrm>
            <a:off x="1221770" y="7263805"/>
            <a:ext cx="2576231" cy="257407"/>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dirty="0">
              <a:solidFill>
                <a:prstClr val="black"/>
              </a:solidFill>
            </a:endParaRPr>
          </a:p>
        </p:txBody>
      </p:sp>
      <p:sp>
        <p:nvSpPr>
          <p:cNvPr id="6" name="Slide Number Placeholder 5"/>
          <p:cNvSpPr>
            <a:spLocks noGrp="1"/>
          </p:cNvSpPr>
          <p:nvPr>
            <p:ph type="sldNum" sz="quarter" idx="4"/>
          </p:nvPr>
        </p:nvSpPr>
        <p:spPr bwMode="gray">
          <a:xfrm>
            <a:off x="10013164" y="7263805"/>
            <a:ext cx="254293" cy="198458"/>
          </a:xfrm>
          <a:prstGeom prst="rect">
            <a:avLst/>
          </a:prstGeom>
        </p:spPr>
        <p:txBody>
          <a:bodyPr vert="horz" lIns="0" tIns="0" rIns="0" bIns="0" rtlCol="0" anchor="t"/>
          <a:lstStyle>
            <a:lvl1pPr algn="r">
              <a:defRPr sz="882" b="0">
                <a:solidFill>
                  <a:schemeClr val="tx1"/>
                </a:solidFill>
                <a:latin typeface="+mn-lt"/>
                <a:cs typeface="Times New Roman" panose="02020603050405020304" pitchFamily="18" charset="0"/>
              </a:defRPr>
            </a:lvl1pPr>
          </a:lstStyle>
          <a:p>
            <a:pPr defTabSz="504063"/>
            <a:fld id="{A74CE0EA-F3B5-4684-BA10-C594598FDB9C}" type="slidenum">
              <a:rPr lang="en-GB" smtClean="0">
                <a:solidFill>
                  <a:prstClr val="black"/>
                </a:solidFill>
              </a:rPr>
              <a:pPr defTabSz="504063"/>
              <a:t>‹#›</a:t>
            </a:fld>
            <a:endParaRPr lang="en-GB">
              <a:solidFill>
                <a:prstClr val="black"/>
              </a:solidFill>
            </a:endParaRPr>
          </a:p>
        </p:txBody>
      </p:sp>
    </p:spTree>
    <p:extLst>
      <p:ext uri="{BB962C8B-B14F-4D97-AF65-F5344CB8AC3E}">
        <p14:creationId xmlns:p14="http://schemas.microsoft.com/office/powerpoint/2010/main" val="155647793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Lst>
  <p:hf hdr="0" ftr="0" dt="0"/>
  <p:txStyles>
    <p:title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p:titleStyle>
    <p:body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p:bodyStyle>
    <p:otherStyle>
      <a:defPPr>
        <a:defRPr lang="en-U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39">
          <p15:clr>
            <a:srgbClr val="F26B43"/>
          </p15:clr>
        </p15:guide>
        <p15:guide id="2" orient="horz" pos="3809">
          <p15:clr>
            <a:srgbClr val="F26B43"/>
          </p15:clr>
        </p15:guide>
        <p15:guide id="3" pos="2880">
          <p15:clr>
            <a:srgbClr val="F26B43"/>
          </p15:clr>
        </p15:guide>
        <p15:guide id="4" pos="226">
          <p15:clr>
            <a:srgbClr val="F26B43"/>
          </p15:clr>
        </p15:guide>
        <p15:guide id="5" pos="5534">
          <p15:clr>
            <a:srgbClr val="F26B43"/>
          </p15:clr>
        </p15:guide>
        <p15:guide id="6" pos="2939">
          <p15:clr>
            <a:srgbClr val="F26B43"/>
          </p15:clr>
        </p15:guide>
        <p15:guide id="7" pos="28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2.xml"/><Relationship Id="rId1" Type="http://schemas.openxmlformats.org/officeDocument/2006/relationships/slideLayout" Target="../slideLayouts/slideLayout43.xml"/><Relationship Id="rId4" Type="http://schemas.openxmlformats.org/officeDocument/2006/relationships/image" Target="../media/image17.emf"/></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4.xml"/><Relationship Id="rId5" Type="http://schemas.openxmlformats.org/officeDocument/2006/relationships/image" Target="../media/image22.jpe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43.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jpeg"/><Relationship Id="rId9"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43.xml"/><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8" Type="http://schemas.openxmlformats.org/officeDocument/2006/relationships/comments" Target="../comments/comment2.xml"/><Relationship Id="rId3" Type="http://schemas.openxmlformats.org/officeDocument/2006/relationships/image" Target="../media/image33.png"/><Relationship Id="rId7" Type="http://schemas.openxmlformats.org/officeDocument/2006/relationships/hyperlink" Target="https://www.who.int/water_sanitation_health/publications/technologies-for-the-treatment-of-infectious-and-sharp-waste/en/" TargetMode="External"/><Relationship Id="rId2" Type="http://schemas.openxmlformats.org/officeDocument/2006/relationships/notesSlide" Target="../notesSlides/notesSlide16.xml"/><Relationship Id="rId1" Type="http://schemas.openxmlformats.org/officeDocument/2006/relationships/slideLayout" Target="../slideLayouts/slideLayout43.xml"/><Relationship Id="rId6" Type="http://schemas.openxmlformats.org/officeDocument/2006/relationships/image" Target="../media/image36.jpeg"/><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7.png"/><Relationship Id="rId7" Type="http://schemas.openxmlformats.org/officeDocument/2006/relationships/hyperlink" Target="https://www.who.int/water_sanitation_health/publications/technologies-for-the-treatment-of-infectious-and-sharp-waste/en/" TargetMode="External"/><Relationship Id="rId2" Type="http://schemas.openxmlformats.org/officeDocument/2006/relationships/notesSlide" Target="../notesSlides/notesSlide17.xml"/><Relationship Id="rId1" Type="http://schemas.openxmlformats.org/officeDocument/2006/relationships/slideLayout" Target="../slideLayouts/slideLayout43.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43.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43.xml"/><Relationship Id="rId4" Type="http://schemas.openxmlformats.org/officeDocument/2006/relationships/image" Target="../media/image45.jpeg"/></Relationships>
</file>

<file path=ppt/slides/_rels/slide22.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43.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20.xml"/><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53.png"/><Relationship Id="rId2" Type="http://schemas.openxmlformats.org/officeDocument/2006/relationships/slideLayout" Target="../slideLayouts/slideLayout4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55.jpeg"/><Relationship Id="rId4" Type="http://schemas.openxmlformats.org/officeDocument/2006/relationships/image" Target="../media/image54.png"/></Relationships>
</file>

<file path=ppt/slides/_rels/slide25.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56.jpeg"/><Relationship Id="rId7"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43.xml"/><Relationship Id="rId6" Type="http://schemas.openxmlformats.org/officeDocument/2006/relationships/image" Target="../media/image58.png"/><Relationship Id="rId5" Type="http://schemas.microsoft.com/office/2007/relationships/hdphoto" Target="../media/hdphoto1.wdp"/><Relationship Id="rId4" Type="http://schemas.openxmlformats.org/officeDocument/2006/relationships/image" Target="../media/image57.png"/><Relationship Id="rId9" Type="http://schemas.openxmlformats.org/officeDocument/2006/relationships/image" Target="../media/image60.jpeg"/></Relationships>
</file>

<file path=ppt/slides/_rels/slide2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3.xml"/><Relationship Id="rId1"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notesSlide" Target="../notesSlides/notesSlide24.xml"/><Relationship Id="rId1" Type="http://schemas.openxmlformats.org/officeDocument/2006/relationships/slideLayout" Target="../slideLayouts/slideLayout43.xml"/><Relationship Id="rId5" Type="http://schemas.openxmlformats.org/officeDocument/2006/relationships/image" Target="../media/image64.jpeg"/><Relationship Id="rId4" Type="http://schemas.openxmlformats.org/officeDocument/2006/relationships/image" Target="../media/image6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3.xml"/></Relationships>
</file>

<file path=ppt/slides/_rels/slide29.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6.xml"/><Relationship Id="rId1" Type="http://schemas.openxmlformats.org/officeDocument/2006/relationships/slideLayout" Target="../slideLayouts/slideLayout44.xml"/><Relationship Id="rId4" Type="http://schemas.openxmlformats.org/officeDocument/2006/relationships/image" Target="../media/image66.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68.emf"/><Relationship Id="rId2" Type="http://schemas.openxmlformats.org/officeDocument/2006/relationships/slideLayout" Target="../slideLayouts/slideLayout43.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67.emf"/><Relationship Id="rId4" Type="http://schemas.openxmlformats.org/officeDocument/2006/relationships/oleObject" Target="../embeddings/oleObject2.bin"/></Relationships>
</file>

<file path=ppt/slides/_rels/slide31.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8.xml"/><Relationship Id="rId1" Type="http://schemas.openxmlformats.org/officeDocument/2006/relationships/slideLayout" Target="../slideLayouts/slideLayout43.xml"/><Relationship Id="rId4" Type="http://schemas.openxmlformats.org/officeDocument/2006/relationships/image" Target="../media/image70.jpeg"/></Relationships>
</file>

<file path=ppt/slides/_rels/slide32.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svg"/><Relationship Id="rId2" Type="http://schemas.openxmlformats.org/officeDocument/2006/relationships/notesSlide" Target="../notesSlides/notesSlide29.xml"/><Relationship Id="rId1" Type="http://schemas.openxmlformats.org/officeDocument/2006/relationships/slideLayout" Target="../slideLayouts/slideLayout43.xml"/><Relationship Id="rId6" Type="http://schemas.openxmlformats.org/officeDocument/2006/relationships/image" Target="../media/image74.png"/><Relationship Id="rId5" Type="http://schemas.openxmlformats.org/officeDocument/2006/relationships/image" Target="../media/image73.svg"/><Relationship Id="rId4" Type="http://schemas.openxmlformats.org/officeDocument/2006/relationships/image" Target="../media/image72.png"/></Relationships>
</file>

<file path=ppt/slides/_rels/slide33.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30.xml"/><Relationship Id="rId1" Type="http://schemas.openxmlformats.org/officeDocument/2006/relationships/slideLayout" Target="../slideLayouts/slideLayout43.xml"/></Relationships>
</file>

<file path=ppt/slides/_rels/slide34.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31.xml"/><Relationship Id="rId1" Type="http://schemas.openxmlformats.org/officeDocument/2006/relationships/slideLayout" Target="../slideLayouts/slideLayout43.xml"/><Relationship Id="rId4" Type="http://schemas.openxmlformats.org/officeDocument/2006/relationships/comments" Target="../comments/comment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3.xml"/><Relationship Id="rId1" Type="http://schemas.openxmlformats.org/officeDocument/2006/relationships/themeOverride" Target="../theme/themeOverride1.xml"/><Relationship Id="rId4" Type="http://schemas.openxmlformats.org/officeDocument/2006/relationships/image" Target="../media/image78.png"/></Relationships>
</file>

<file path=ppt/slides/_rels/slide3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3.xml"/><Relationship Id="rId1" Type="http://schemas.openxmlformats.org/officeDocument/2006/relationships/slideLayout" Target="../slideLayouts/slideLayout43.xml"/></Relationships>
</file>

<file path=ppt/slides/_rels/slide3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4.xml"/><Relationship Id="rId1" Type="http://schemas.openxmlformats.org/officeDocument/2006/relationships/slideLayout" Target="../slideLayouts/slideLayout4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5.xml"/><Relationship Id="rId1" Type="http://schemas.openxmlformats.org/officeDocument/2006/relationships/slideLayout" Target="../slideLayouts/slideLayout29.xml"/><Relationship Id="rId6" Type="http://schemas.microsoft.com/office/2007/relationships/hdphoto" Target="../media/hdphoto4.wdp"/><Relationship Id="rId5" Type="http://schemas.openxmlformats.org/officeDocument/2006/relationships/image" Target="../media/image82.png"/><Relationship Id="rId4" Type="http://schemas.microsoft.com/office/2007/relationships/hdphoto" Target="../media/hdphoto3.wdp"/></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4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36.xml"/><Relationship Id="rId1" Type="http://schemas.openxmlformats.org/officeDocument/2006/relationships/slideLayout" Target="../slideLayouts/slideLayout44.xml"/><Relationship Id="rId4" Type="http://schemas.openxmlformats.org/officeDocument/2006/relationships/image" Target="../media/image84.png"/></Relationships>
</file>

<file path=ppt/slides/_rels/slide42.xml.rels><?xml version="1.0" encoding="UTF-8" standalone="yes"?>
<Relationships xmlns="http://schemas.openxmlformats.org/package/2006/relationships"><Relationship Id="rId3" Type="http://schemas.openxmlformats.org/officeDocument/2006/relationships/image" Target="../media/image85.tiff"/><Relationship Id="rId2" Type="http://schemas.openxmlformats.org/officeDocument/2006/relationships/notesSlide" Target="../notesSlides/notesSlide37.xml"/><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8" Type="http://schemas.openxmlformats.org/officeDocument/2006/relationships/hyperlink" Target="https://www.who.int/water_sanitation_health/publications/safe-management-of-waste-summary/en/" TargetMode="External"/><Relationship Id="rId3" Type="http://schemas.openxmlformats.org/officeDocument/2006/relationships/hyperlink" Target="http://archive.basel.int/pub/techguid/tech-biomedical.pdf" TargetMode="External"/><Relationship Id="rId7" Type="http://schemas.openxmlformats.org/officeDocument/2006/relationships/hyperlink" Target="http://www.who.int/water_sanitation_health/publications/wastemanag/en/" TargetMode="External"/><Relationship Id="rId2" Type="http://schemas.openxmlformats.org/officeDocument/2006/relationships/notesSlide" Target="../notesSlides/notesSlide38.xml"/><Relationship Id="rId1" Type="http://schemas.openxmlformats.org/officeDocument/2006/relationships/slideLayout" Target="../slideLayouts/slideLayout29.xml"/><Relationship Id="rId6" Type="http://schemas.openxmlformats.org/officeDocument/2006/relationships/hyperlink" Target="http://www.who.int/occupational_health/activities/1am_hcw.pdf" TargetMode="External"/><Relationship Id="rId5" Type="http://schemas.openxmlformats.org/officeDocument/2006/relationships/hyperlink" Target="http://apps.who.int/medicinedocs/en/d/Jwhozip51e/" TargetMode="External"/><Relationship Id="rId4" Type="http://schemas.openxmlformats.org/officeDocument/2006/relationships/hyperlink" Target="http://chm.pops.int/Implementation/BATandBEP/BATBEPGuidelinesArticle5/tabid/187/Default.aspx" TargetMode="External"/><Relationship Id="rId9" Type="http://schemas.openxmlformats.org/officeDocument/2006/relationships/hyperlink" Target="https://www.who.int/water_sanitation_health/publications/technologies-for-the-treatment-of-infectious-and-sharp-waste/en/index.html" TargetMode="Externa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4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who.int/water_sanitation_health/publications/safe-management-of-wastes-from-healthcare-activities/en/" TargetMode="External"/><Relationship Id="rId2" Type="http://schemas.openxmlformats.org/officeDocument/2006/relationships/notesSlide" Target="../notesSlides/notesSlide7.xml"/><Relationship Id="rId1" Type="http://schemas.openxmlformats.org/officeDocument/2006/relationships/slideLayout" Target="../slideLayouts/slideLayout44.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44.xml"/><Relationship Id="rId5" Type="http://schemas.openxmlformats.org/officeDocument/2006/relationships/image" Target="../media/image13.jpeg"/><Relationship Id="rId4" Type="http://schemas.openxmlformats.org/officeDocument/2006/relationships/hyperlink" Target="https://www.who.int/water_sanitation_health/publications/safe-management-of-wastes-from-healthcare-activities/en/"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7FB8"/>
        </a:solidFill>
        <a:effectLst/>
      </p:bgPr>
    </p:bg>
    <p:spTree>
      <p:nvGrpSpPr>
        <p:cNvPr id="1" name=""/>
        <p:cNvGrpSpPr/>
        <p:nvPr/>
      </p:nvGrpSpPr>
      <p:grpSpPr>
        <a:xfrm>
          <a:off x="0" y="0"/>
          <a:ext cx="0" cy="0"/>
          <a:chOff x="0" y="0"/>
          <a:chExt cx="0" cy="0"/>
        </a:xfrm>
      </p:grpSpPr>
      <p:pic>
        <p:nvPicPr>
          <p:cNvPr id="6" name="Picture 5" descr="A picture containing car, indoor, sitting, next&#10;&#10;Description generated with high confidence">
            <a:extLst>
              <a:ext uri="{FF2B5EF4-FFF2-40B4-BE49-F238E27FC236}">
                <a16:creationId xmlns:a16="http://schemas.microsoft.com/office/drawing/2014/main" id="{E87478A8-6F0A-4979-B68A-BF8AD15EC5B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8526" y="2150347"/>
            <a:ext cx="10822075" cy="6958362"/>
          </a:xfrm>
          <a:prstGeom prst="rect">
            <a:avLst/>
          </a:prstGeom>
        </p:spPr>
      </p:pic>
      <p:sp>
        <p:nvSpPr>
          <p:cNvPr id="246791" name="Rectangle 7"/>
          <p:cNvSpPr>
            <a:spLocks noChangeArrowheads="1"/>
          </p:cNvSpPr>
          <p:nvPr/>
        </p:nvSpPr>
        <p:spPr bwMode="auto">
          <a:xfrm>
            <a:off x="-23644" y="6272676"/>
            <a:ext cx="10740688" cy="1374472"/>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6792" name="Rectangle 8"/>
          <p:cNvSpPr>
            <a:spLocks noChangeArrowheads="1"/>
          </p:cNvSpPr>
          <p:nvPr/>
        </p:nvSpPr>
        <p:spPr bwMode="auto">
          <a:xfrm>
            <a:off x="849800" y="2682910"/>
            <a:ext cx="9134475" cy="3225395"/>
          </a:xfrm>
          <a:prstGeom prst="rect">
            <a:avLst/>
          </a:prstGeom>
          <a:noFill/>
          <a:ln>
            <a:noFill/>
          </a:ln>
          <a:effectLst>
            <a:outerShdw dist="28398" dir="3806097" algn="ctr" rotWithShape="0">
              <a:srgbClr val="00006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ctr" defTabSz="1042988" rtl="0"/>
            <a:r>
              <a:rPr lang="en-US" sz="3600" cap="small" dirty="0">
                <a:solidFill>
                  <a:schemeClr val="bg1"/>
                </a:solidFill>
              </a:rPr>
              <a:t>Better WASH for quality care in HEALTHCARE FACILITIES</a:t>
            </a:r>
          </a:p>
          <a:p>
            <a:pPr algn="ctr" defTabSz="1042988" rtl="0"/>
            <a:endParaRPr lang="es-ES" sz="3600" dirty="0">
              <a:solidFill>
                <a:schemeClr val="bg1"/>
              </a:solidFill>
            </a:endParaRPr>
          </a:p>
          <a:p>
            <a:pPr algn="ctr" defTabSz="1042988" rtl="0"/>
            <a:endParaRPr lang="es-ES" sz="3600" dirty="0">
              <a:solidFill>
                <a:schemeClr val="bg1"/>
              </a:solidFill>
            </a:endParaRPr>
          </a:p>
          <a:p>
            <a:pPr algn="ctr" defTabSz="1042988" rtl="0"/>
            <a:r>
              <a:rPr lang="en-US" sz="5000" dirty="0">
                <a:solidFill>
                  <a:schemeClr val="bg1"/>
                </a:solidFill>
              </a:rPr>
              <a:t>Technical</a:t>
            </a:r>
            <a:r>
              <a:rPr lang="es-ES" sz="5000" dirty="0">
                <a:solidFill>
                  <a:schemeClr val="bg1"/>
                </a:solidFill>
              </a:rPr>
              <a:t> Module:</a:t>
            </a:r>
          </a:p>
          <a:p>
            <a:pPr algn="ctr" defTabSz="1042988" rtl="0"/>
            <a:r>
              <a:rPr lang="es-ES" sz="5000" dirty="0">
                <a:solidFill>
                  <a:schemeClr val="bg1"/>
                </a:solidFill>
              </a:rPr>
              <a:t>HEALTH CARE WASTE MANAGEMENT</a:t>
            </a:r>
            <a:endParaRPr lang="es-ES" sz="5000" dirty="0">
              <a:solidFill>
                <a:schemeClr val="accent2">
                  <a:lumMod val="60000"/>
                  <a:lumOff val="40000"/>
                </a:schemeClr>
              </a:solidFill>
            </a:endParaRPr>
          </a:p>
          <a:p>
            <a:pPr algn="ctr" defTabSz="1042988" rtl="0"/>
            <a:endParaRPr lang="es-ES" sz="3600" dirty="0">
              <a:solidFill>
                <a:schemeClr val="accent2">
                  <a:lumMod val="60000"/>
                  <a:lumOff val="40000"/>
                </a:schemeClr>
              </a:solidFill>
            </a:endParaRPr>
          </a:p>
          <a:p>
            <a:pPr algn="ctr" defTabSz="1042988" rtl="0"/>
            <a:endParaRPr lang="es-ES" sz="3600" dirty="0">
              <a:solidFill>
                <a:schemeClr val="accent2">
                  <a:lumMod val="60000"/>
                  <a:lumOff val="40000"/>
                </a:schemeClr>
              </a:solidFill>
            </a:endParaRPr>
          </a:p>
          <a:p>
            <a:pPr algn="ctr" defTabSz="1042988" rtl="0"/>
            <a:r>
              <a:rPr lang="es-ES" sz="3600" dirty="0">
                <a:solidFill>
                  <a:schemeClr val="accent2">
                    <a:lumMod val="60000"/>
                    <a:lumOff val="40000"/>
                  </a:schemeClr>
                </a:solidFill>
              </a:rPr>
              <a:t>Insert date &amp; </a:t>
            </a:r>
            <a:r>
              <a:rPr lang="es-ES" sz="3600" dirty="0" err="1">
                <a:solidFill>
                  <a:schemeClr val="accent2">
                    <a:lumMod val="60000"/>
                    <a:lumOff val="40000"/>
                  </a:schemeClr>
                </a:solidFill>
              </a:rPr>
              <a:t>location</a:t>
            </a:r>
            <a:endParaRPr lang="en-GB" sz="3600" dirty="0">
              <a:solidFill>
                <a:schemeClr val="accent2">
                  <a:lumMod val="60000"/>
                  <a:lumOff val="40000"/>
                </a:schemeClr>
              </a:solidFill>
            </a:endParaRPr>
          </a:p>
          <a:p>
            <a:pPr algn="ctr" defTabSz="1042988" rtl="0"/>
            <a:endParaRPr lang="en-GB" sz="50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297452592"/>
              </p:ext>
            </p:extLst>
          </p:nvPr>
        </p:nvGraphicFramePr>
        <p:xfrm>
          <a:off x="305858" y="1184766"/>
          <a:ext cx="10081683" cy="5731664"/>
        </p:xfrm>
        <a:graphic>
          <a:graphicData uri="http://schemas.openxmlformats.org/drawingml/2006/table">
            <a:tbl>
              <a:tblPr/>
              <a:tblGrid>
                <a:gridCol w="1863840">
                  <a:extLst>
                    <a:ext uri="{9D8B030D-6E8A-4147-A177-3AD203B41FA5}">
                      <a16:colId xmlns:a16="http://schemas.microsoft.com/office/drawing/2014/main" val="20000"/>
                    </a:ext>
                  </a:extLst>
                </a:gridCol>
                <a:gridCol w="8217843">
                  <a:extLst>
                    <a:ext uri="{9D8B030D-6E8A-4147-A177-3AD203B41FA5}">
                      <a16:colId xmlns:a16="http://schemas.microsoft.com/office/drawing/2014/main" val="20001"/>
                    </a:ext>
                  </a:extLst>
                </a:gridCol>
              </a:tblGrid>
              <a:tr h="516921">
                <a:tc>
                  <a:txBody>
                    <a:bodyPr/>
                    <a:lstStyle>
                      <a:lvl1pPr>
                        <a:spcBef>
                          <a:spcPct val="20000"/>
                        </a:spcBef>
                        <a:buClr>
                          <a:srgbClr val="DE2414"/>
                        </a:buClr>
                        <a:buFont typeface="Wingdings" charset="2"/>
                        <a:defRPr sz="2200">
                          <a:solidFill>
                            <a:schemeClr val="tx1"/>
                          </a:solidFill>
                          <a:latin typeface="Arial" charset="0"/>
                          <a:ea typeface="Arial" charset="0"/>
                          <a:cs typeface="Arial" charset="0"/>
                        </a:defRPr>
                      </a:lvl1pPr>
                      <a:lvl2pPr marL="742950" indent="-285750">
                        <a:spcBef>
                          <a:spcPct val="20000"/>
                        </a:spcBef>
                        <a:buClr>
                          <a:srgbClr val="F7941D"/>
                        </a:buClr>
                        <a:buFont typeface="Arial" charset="0"/>
                        <a:defRPr sz="2000">
                          <a:solidFill>
                            <a:schemeClr val="tx1"/>
                          </a:solidFill>
                          <a:latin typeface="Arial" charset="0"/>
                          <a:ea typeface="Arial" charset="0"/>
                          <a:cs typeface="Arial" charset="0"/>
                        </a:defRPr>
                      </a:lvl2pPr>
                      <a:lvl3pPr marL="1143000" indent="-228600">
                        <a:spcBef>
                          <a:spcPct val="20000"/>
                        </a:spcBef>
                        <a:buClr>
                          <a:srgbClr val="FF0099"/>
                        </a:buClr>
                        <a:buFont typeface="Arial" charset="0"/>
                        <a:defRPr>
                          <a:solidFill>
                            <a:schemeClr val="tx1"/>
                          </a:solidFill>
                          <a:latin typeface="Arial" charset="0"/>
                          <a:ea typeface="Arial" charset="0"/>
                          <a:cs typeface="Arial" charset="0"/>
                        </a:defRPr>
                      </a:lvl3pPr>
                      <a:lvl4pPr marL="1600200" indent="-228600">
                        <a:spcBef>
                          <a:spcPct val="20000"/>
                        </a:spcBef>
                        <a:buClr>
                          <a:srgbClr val="333399"/>
                        </a:buClr>
                        <a:buSzPct val="49000"/>
                        <a:buFont typeface="Wingdings" charset="2"/>
                        <a:defRPr sz="1600">
                          <a:solidFill>
                            <a:schemeClr val="tx1"/>
                          </a:solidFill>
                          <a:latin typeface="Arial" charset="0"/>
                          <a:ea typeface="Arial" charset="0"/>
                          <a:cs typeface="Arial" charset="0"/>
                        </a:defRPr>
                      </a:lvl4pPr>
                      <a:lvl5pPr marL="2057400" indent="-228600">
                        <a:spcBef>
                          <a:spcPct val="20000"/>
                        </a:spcBef>
                        <a:buFont typeface="Arial" charset="0"/>
                        <a:defRPr sz="1600">
                          <a:solidFill>
                            <a:schemeClr val="tx1"/>
                          </a:solidFill>
                          <a:latin typeface="Arial" charset="0"/>
                          <a:ea typeface="Arial" charset="0"/>
                          <a:cs typeface="Arial" charset="0"/>
                        </a:defRPr>
                      </a:lvl5pPr>
                      <a:lvl6pPr marL="25146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6pPr>
                      <a:lvl7pPr marL="29718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7pPr>
                      <a:lvl8pPr marL="34290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8pPr>
                      <a:lvl9pPr marL="38862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09164D"/>
                          </a:solidFill>
                          <a:effectLst/>
                          <a:latin typeface="Arial" panose="020B0604020202020204" pitchFamily="34" charset="0"/>
                          <a:ea typeface="Arial" charset="0"/>
                          <a:cs typeface="Arial" panose="020B0604020202020204" pitchFamily="34" charset="0"/>
                        </a:rPr>
                        <a:t>Category</a:t>
                      </a:r>
                    </a:p>
                  </a:txBody>
                  <a:tcPr marL="100817" marR="100817" marT="50408" marB="50408"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Clr>
                          <a:srgbClr val="DE2414"/>
                        </a:buClr>
                        <a:buFont typeface="Wingdings" charset="2"/>
                        <a:defRPr sz="2200">
                          <a:solidFill>
                            <a:schemeClr val="tx1"/>
                          </a:solidFill>
                          <a:latin typeface="Arial" charset="0"/>
                          <a:ea typeface="Arial" charset="0"/>
                          <a:cs typeface="Arial" charset="0"/>
                        </a:defRPr>
                      </a:lvl1pPr>
                      <a:lvl2pPr marL="742950" indent="-285750">
                        <a:spcBef>
                          <a:spcPct val="20000"/>
                        </a:spcBef>
                        <a:buClr>
                          <a:srgbClr val="F7941D"/>
                        </a:buClr>
                        <a:buFont typeface="Arial" charset="0"/>
                        <a:defRPr sz="2000">
                          <a:solidFill>
                            <a:schemeClr val="tx1"/>
                          </a:solidFill>
                          <a:latin typeface="Arial" charset="0"/>
                          <a:ea typeface="Arial" charset="0"/>
                          <a:cs typeface="Arial" charset="0"/>
                        </a:defRPr>
                      </a:lvl2pPr>
                      <a:lvl3pPr marL="1143000" indent="-228600">
                        <a:spcBef>
                          <a:spcPct val="20000"/>
                        </a:spcBef>
                        <a:buClr>
                          <a:srgbClr val="FF0099"/>
                        </a:buClr>
                        <a:buFont typeface="Arial" charset="0"/>
                        <a:defRPr>
                          <a:solidFill>
                            <a:schemeClr val="tx1"/>
                          </a:solidFill>
                          <a:latin typeface="Arial" charset="0"/>
                          <a:ea typeface="Arial" charset="0"/>
                          <a:cs typeface="Arial" charset="0"/>
                        </a:defRPr>
                      </a:lvl3pPr>
                      <a:lvl4pPr marL="1600200" indent="-228600">
                        <a:spcBef>
                          <a:spcPct val="20000"/>
                        </a:spcBef>
                        <a:buClr>
                          <a:srgbClr val="333399"/>
                        </a:buClr>
                        <a:buSzPct val="49000"/>
                        <a:buFont typeface="Wingdings" charset="2"/>
                        <a:defRPr sz="1600">
                          <a:solidFill>
                            <a:schemeClr val="tx1"/>
                          </a:solidFill>
                          <a:latin typeface="Arial" charset="0"/>
                          <a:ea typeface="Arial" charset="0"/>
                          <a:cs typeface="Arial" charset="0"/>
                        </a:defRPr>
                      </a:lvl4pPr>
                      <a:lvl5pPr marL="2057400" indent="-228600">
                        <a:spcBef>
                          <a:spcPct val="20000"/>
                        </a:spcBef>
                        <a:buFont typeface="Arial" charset="0"/>
                        <a:defRPr sz="1600">
                          <a:solidFill>
                            <a:schemeClr val="tx1"/>
                          </a:solidFill>
                          <a:latin typeface="Arial" charset="0"/>
                          <a:ea typeface="Arial" charset="0"/>
                          <a:cs typeface="Arial" charset="0"/>
                        </a:defRPr>
                      </a:lvl5pPr>
                      <a:lvl6pPr marL="25146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6pPr>
                      <a:lvl7pPr marL="29718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7pPr>
                      <a:lvl8pPr marL="34290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8pPr>
                      <a:lvl9pPr marL="38862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09164D"/>
                          </a:solidFill>
                          <a:effectLst/>
                          <a:latin typeface="Arial" panose="020B0604020202020204" pitchFamily="34" charset="0"/>
                          <a:ea typeface="Arial" charset="0"/>
                          <a:cs typeface="Arial" panose="020B0604020202020204" pitchFamily="34" charset="0"/>
                        </a:rPr>
                        <a:t>Examples</a:t>
                      </a:r>
                    </a:p>
                  </a:txBody>
                  <a:tcPr marL="100817" marR="100817" marT="50408" marB="50408"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0"/>
                  </a:ext>
                </a:extLst>
              </a:tr>
              <a:tr h="780947">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Sharps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54610" indent="-102870">
                        <a:spcAft>
                          <a:spcPts val="360"/>
                        </a:spcAft>
                      </a:pPr>
                      <a:r>
                        <a:rPr lang="en-GB" sz="1500" spc="10" dirty="0">
                          <a:solidFill>
                            <a:srgbClr val="09164D"/>
                          </a:solidFill>
                          <a:effectLst/>
                          <a:latin typeface="Arial" panose="020B0604020202020204" pitchFamily="34" charset="0"/>
                          <a:ea typeface="MS Mincho"/>
                          <a:cs typeface="Arial" panose="020B0604020202020204" pitchFamily="34" charset="0"/>
                        </a:rPr>
                        <a:t>Used or unused sharps</a:t>
                      </a:r>
                      <a:r>
                        <a:rPr lang="en-GB" sz="1500" spc="10" baseline="0" dirty="0">
                          <a:solidFill>
                            <a:srgbClr val="09164D"/>
                          </a:solidFill>
                          <a:effectLst/>
                          <a:latin typeface="Arial" panose="020B0604020202020204" pitchFamily="34" charset="0"/>
                          <a:ea typeface="MS Mincho"/>
                          <a:cs typeface="Arial" panose="020B0604020202020204" pitchFamily="34" charset="0"/>
                        </a:rPr>
                        <a:t> (i.e. </a:t>
                      </a:r>
                      <a:r>
                        <a:rPr lang="en-GB" sz="1500" spc="10" dirty="0">
                          <a:solidFill>
                            <a:srgbClr val="09164D"/>
                          </a:solidFill>
                          <a:effectLst/>
                          <a:latin typeface="Arial" panose="020B0604020202020204" pitchFamily="34" charset="0"/>
                          <a:ea typeface="MS Mincho"/>
                          <a:cs typeface="Arial" panose="020B0604020202020204" pitchFamily="34" charset="0"/>
                        </a:rPr>
                        <a:t>hypodermic, intravenous or other needles; auto-disable syringes; syringes with attached needles; </a:t>
                      </a:r>
                      <a:r>
                        <a:rPr lang="en-GB" sz="1500" dirty="0">
                          <a:solidFill>
                            <a:srgbClr val="09164D"/>
                          </a:solidFill>
                          <a:effectLst/>
                          <a:latin typeface="Arial" panose="020B0604020202020204" pitchFamily="34" charset="0"/>
                          <a:ea typeface="MS Mincho"/>
                          <a:cs typeface="Arial" panose="020B0604020202020204" pitchFamily="34" charset="0"/>
                        </a:rPr>
                        <a:t>infusion sets; scalpels;</a:t>
                      </a:r>
                      <a:r>
                        <a:rPr lang="en-GB" sz="1500" spc="10" dirty="0">
                          <a:solidFill>
                            <a:srgbClr val="09164D"/>
                          </a:solidFill>
                          <a:effectLst/>
                          <a:latin typeface="Arial" panose="020B0604020202020204" pitchFamily="34" charset="0"/>
                          <a:ea typeface="MS Mincho"/>
                          <a:cs typeface="Arial" panose="020B0604020202020204" pitchFamily="34" charset="0"/>
                        </a:rPr>
                        <a:t> pipettes; </a:t>
                      </a:r>
                      <a:r>
                        <a:rPr lang="en-GB" sz="1500" dirty="0">
                          <a:solidFill>
                            <a:srgbClr val="09164D"/>
                          </a:solidFill>
                          <a:effectLst/>
                          <a:latin typeface="Arial" panose="020B0604020202020204" pitchFamily="34" charset="0"/>
                          <a:ea typeface="MS Mincho"/>
                          <a:cs typeface="Arial" panose="020B0604020202020204" pitchFamily="34" charset="0"/>
                        </a:rPr>
                        <a:t> knives; blades; broken</a:t>
                      </a:r>
                      <a:r>
                        <a:rPr lang="en-GB" sz="1500" spc="10" dirty="0">
                          <a:solidFill>
                            <a:srgbClr val="09164D"/>
                          </a:solidFill>
                          <a:effectLst/>
                          <a:latin typeface="Arial" panose="020B0604020202020204" pitchFamily="34" charset="0"/>
                          <a:ea typeface="MS Mincho"/>
                          <a:cs typeface="Arial" panose="020B0604020202020204" pitchFamily="34" charset="0"/>
                        </a:rPr>
                        <a:t> glass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905962">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Infectious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54610" indent="-102870">
                        <a:spcAft>
                          <a:spcPts val="360"/>
                        </a:spcAft>
                      </a:pPr>
                      <a:r>
                        <a:rPr lang="en-GB" sz="1500" dirty="0">
                          <a:solidFill>
                            <a:srgbClr val="09164D"/>
                          </a:solidFill>
                          <a:effectLst/>
                          <a:latin typeface="Arial" panose="020B0604020202020204" pitchFamily="34" charset="0"/>
                          <a:ea typeface="MS Mincho"/>
                          <a:cs typeface="Arial" panose="020B0604020202020204" pitchFamily="34" charset="0"/>
                        </a:rPr>
                        <a:t>Waste suspected to contain pathogens and pose a risk of disease transmission </a:t>
                      </a:r>
                    </a:p>
                    <a:p>
                      <a:pPr marL="54610" indent="-102870">
                        <a:spcAft>
                          <a:spcPts val="360"/>
                        </a:spcAft>
                      </a:pPr>
                      <a:r>
                        <a:rPr lang="en-US" sz="1500" dirty="0">
                          <a:solidFill>
                            <a:srgbClr val="09164D"/>
                          </a:solidFill>
                          <a:effectLst/>
                          <a:latin typeface="Arial" panose="020B0604020202020204" pitchFamily="34" charset="0"/>
                          <a:ea typeface="MS Mincho"/>
                          <a:cs typeface="Arial" panose="020B0604020202020204" pitchFamily="34" charset="0"/>
                        </a:rPr>
                        <a:t>(i.</a:t>
                      </a:r>
                      <a:r>
                        <a:rPr lang="en-US" sz="1500" baseline="0" dirty="0">
                          <a:solidFill>
                            <a:srgbClr val="09164D"/>
                          </a:solidFill>
                          <a:effectLst/>
                          <a:latin typeface="Arial" panose="020B0604020202020204" pitchFamily="34" charset="0"/>
                          <a:ea typeface="MS Mincho"/>
                          <a:cs typeface="Arial" panose="020B0604020202020204" pitchFamily="34" charset="0"/>
                        </a:rPr>
                        <a:t>e. </a:t>
                      </a:r>
                      <a:r>
                        <a:rPr lang="en-GB" sz="1500" dirty="0">
                          <a:solidFill>
                            <a:srgbClr val="09164D"/>
                          </a:solidFill>
                          <a:effectLst/>
                          <a:latin typeface="Arial" panose="020B0604020202020204" pitchFamily="34" charset="0"/>
                          <a:ea typeface="MS Mincho"/>
                          <a:cs typeface="Arial" panose="020B0604020202020204" pitchFamily="34" charset="0"/>
                        </a:rPr>
                        <a:t>waste contaminated with blood and other body fluids; laboratory cultures and microbiological stocks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37690">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Pathological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54610" indent="-102870">
                        <a:spcAft>
                          <a:spcPts val="360"/>
                        </a:spcAft>
                      </a:pPr>
                      <a:r>
                        <a:rPr lang="en-GB" sz="1500" spc="10" dirty="0">
                          <a:solidFill>
                            <a:srgbClr val="09164D"/>
                          </a:solidFill>
                          <a:effectLst/>
                          <a:latin typeface="Arial" panose="020B0604020202020204" pitchFamily="34" charset="0"/>
                          <a:ea typeface="MS Mincho"/>
                          <a:cs typeface="Arial" panose="020B0604020202020204" pitchFamily="34" charset="0"/>
                        </a:rPr>
                        <a:t>Human tissues, organs or fluids; placenta,</a:t>
                      </a:r>
                      <a:r>
                        <a:rPr lang="en-GB" sz="1500" spc="10" baseline="0" dirty="0">
                          <a:solidFill>
                            <a:srgbClr val="09164D"/>
                          </a:solidFill>
                          <a:effectLst/>
                          <a:latin typeface="Arial" panose="020B0604020202020204" pitchFamily="34" charset="0"/>
                          <a:ea typeface="MS Mincho"/>
                          <a:cs typeface="Arial" panose="020B0604020202020204" pitchFamily="34" charset="0"/>
                        </a:rPr>
                        <a:t> </a:t>
                      </a:r>
                      <a:r>
                        <a:rPr lang="en-GB" sz="1500" spc="10" dirty="0">
                          <a:solidFill>
                            <a:srgbClr val="09164D"/>
                          </a:solidFill>
                          <a:effectLst/>
                          <a:latin typeface="Arial" panose="020B0604020202020204" pitchFamily="34" charset="0"/>
                          <a:ea typeface="MS Mincho"/>
                          <a:cs typeface="Arial" panose="020B0604020202020204" pitchFamily="34" charset="0"/>
                        </a:rPr>
                        <a:t>body parts; unused blood products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1052925">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Pharmaceutical waste, </a:t>
                      </a:r>
                      <a:br>
                        <a:rPr lang="en-GB" sz="1800" b="1" spc="10" dirty="0">
                          <a:solidFill>
                            <a:srgbClr val="09164D"/>
                          </a:solidFill>
                          <a:effectLst/>
                          <a:latin typeface="Arial" panose="020B0604020202020204" pitchFamily="34" charset="0"/>
                          <a:ea typeface="MS Mincho"/>
                          <a:cs typeface="Arial" panose="020B0604020202020204" pitchFamily="34" charset="0"/>
                        </a:rPr>
                      </a:br>
                      <a:r>
                        <a:rPr lang="en-GB" sz="1800" b="1" spc="10" dirty="0">
                          <a:solidFill>
                            <a:srgbClr val="09164D"/>
                          </a:solidFill>
                          <a:effectLst/>
                          <a:latin typeface="Arial" panose="020B0604020202020204" pitchFamily="34" charset="0"/>
                          <a:ea typeface="MS Mincho"/>
                          <a:cs typeface="Arial" panose="020B0604020202020204" pitchFamily="34" charset="0"/>
                        </a:rPr>
                        <a:t>cytotoxic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54610" indent="-100330">
                        <a:spcAft>
                          <a:spcPts val="0"/>
                        </a:spcAft>
                      </a:pPr>
                      <a:r>
                        <a:rPr lang="en-GB" sz="1500" dirty="0">
                          <a:solidFill>
                            <a:srgbClr val="09164D"/>
                          </a:solidFill>
                          <a:effectLst/>
                          <a:latin typeface="Arial" panose="020B0604020202020204" pitchFamily="34" charset="0"/>
                          <a:ea typeface="MS Mincho"/>
                          <a:cs typeface="Arial" panose="020B0604020202020204" pitchFamily="34" charset="0"/>
                        </a:rPr>
                        <a:t>Pharmaceuticals that are expired or no longer needed; items contaminated by or containing pharmaceuticals</a:t>
                      </a:r>
                      <a:endParaRPr lang="en-US" sz="1500" dirty="0">
                        <a:solidFill>
                          <a:srgbClr val="09164D"/>
                        </a:solidFill>
                        <a:effectLst/>
                        <a:latin typeface="Arial" panose="020B0604020202020204" pitchFamily="34" charset="0"/>
                        <a:ea typeface="MS Mincho"/>
                        <a:cs typeface="Arial" panose="020B0604020202020204" pitchFamily="34" charset="0"/>
                      </a:endParaRPr>
                    </a:p>
                    <a:p>
                      <a:pPr marL="54610" indent="-102870">
                        <a:spcAft>
                          <a:spcPts val="360"/>
                        </a:spcAft>
                      </a:pPr>
                      <a:r>
                        <a:rPr lang="en-GB" sz="1500" dirty="0">
                          <a:solidFill>
                            <a:srgbClr val="09164D"/>
                          </a:solidFill>
                          <a:effectLst/>
                          <a:latin typeface="Arial" panose="020B0604020202020204" pitchFamily="34" charset="0"/>
                          <a:ea typeface="MS Mincho"/>
                          <a:cs typeface="Arial" panose="020B0604020202020204" pitchFamily="34" charset="0"/>
                        </a:rPr>
                        <a:t>Cytotoxic waste containing substances with genotoxic properties, e.g. waste containing cytostatic drugs (used in cancer therapy); genotoxic chemicals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940957">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Chemical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54610" indent="-102870">
                        <a:spcAft>
                          <a:spcPts val="360"/>
                        </a:spcAft>
                      </a:pPr>
                      <a:r>
                        <a:rPr lang="en-GB" sz="1500" dirty="0">
                          <a:solidFill>
                            <a:srgbClr val="09164D"/>
                          </a:solidFill>
                          <a:effectLst/>
                          <a:latin typeface="Arial" panose="020B0604020202020204" pitchFamily="34" charset="0"/>
                          <a:ea typeface="MS Mincho"/>
                          <a:cs typeface="Arial" panose="020B0604020202020204" pitchFamily="34" charset="0"/>
                        </a:rPr>
                        <a:t>Waste containing chemical substances </a:t>
                      </a:r>
                      <a:br>
                        <a:rPr lang="en-GB" sz="1500" dirty="0">
                          <a:solidFill>
                            <a:srgbClr val="09164D"/>
                          </a:solidFill>
                          <a:effectLst/>
                          <a:latin typeface="Arial" panose="020B0604020202020204" pitchFamily="34" charset="0"/>
                          <a:ea typeface="MS Mincho"/>
                          <a:cs typeface="Arial" panose="020B0604020202020204" pitchFamily="34" charset="0"/>
                        </a:rPr>
                      </a:br>
                      <a:r>
                        <a:rPr lang="en-GB" sz="1500" dirty="0">
                          <a:solidFill>
                            <a:srgbClr val="09164D"/>
                          </a:solidFill>
                          <a:effectLst/>
                          <a:latin typeface="Arial" panose="020B0604020202020204" pitchFamily="34" charset="0"/>
                          <a:ea typeface="MS Mincho"/>
                          <a:cs typeface="Arial" panose="020B0604020202020204" pitchFamily="34" charset="0"/>
                        </a:rPr>
                        <a:t>(i.e.</a:t>
                      </a:r>
                      <a:r>
                        <a:rPr lang="en-GB" sz="1500" baseline="0" dirty="0">
                          <a:solidFill>
                            <a:srgbClr val="09164D"/>
                          </a:solidFill>
                          <a:effectLst/>
                          <a:latin typeface="Arial" panose="020B0604020202020204" pitchFamily="34" charset="0"/>
                          <a:ea typeface="MS Mincho"/>
                          <a:cs typeface="Arial" panose="020B0604020202020204" pitchFamily="34" charset="0"/>
                        </a:rPr>
                        <a:t> </a:t>
                      </a:r>
                      <a:r>
                        <a:rPr lang="en-GB" sz="1500" dirty="0">
                          <a:solidFill>
                            <a:srgbClr val="09164D"/>
                          </a:solidFill>
                          <a:effectLst/>
                          <a:latin typeface="Arial" panose="020B0604020202020204" pitchFamily="34" charset="0"/>
                          <a:ea typeface="MS Mincho"/>
                          <a:cs typeface="Arial" panose="020B0604020202020204" pitchFamily="34" charset="0"/>
                        </a:rPr>
                        <a:t>laboratory reagents; film developer; disinfectants that are expired or no longer needed; solvents; waste with high content of heavy metals, e.g. batteries; broken thermometers and blood pressure gauges)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940957">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Radioactive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54610" indent="-102870">
                        <a:spcAft>
                          <a:spcPts val="360"/>
                        </a:spcAft>
                      </a:pPr>
                      <a:r>
                        <a:rPr lang="en-GB" sz="1500" dirty="0">
                          <a:solidFill>
                            <a:srgbClr val="09164D"/>
                          </a:solidFill>
                          <a:effectLst/>
                          <a:latin typeface="Arial" panose="020B0604020202020204" pitchFamily="34" charset="0"/>
                          <a:ea typeface="MS Mincho"/>
                          <a:cs typeface="Arial" panose="020B0604020202020204" pitchFamily="34" charset="0"/>
                        </a:rPr>
                        <a:t>Waste containing radioactive substances </a:t>
                      </a:r>
                      <a:br>
                        <a:rPr lang="en-GB" sz="1500" dirty="0">
                          <a:solidFill>
                            <a:srgbClr val="09164D"/>
                          </a:solidFill>
                          <a:effectLst/>
                          <a:latin typeface="Arial" panose="020B0604020202020204" pitchFamily="34" charset="0"/>
                          <a:ea typeface="MS Mincho"/>
                          <a:cs typeface="Arial" panose="020B0604020202020204" pitchFamily="34" charset="0"/>
                        </a:rPr>
                      </a:br>
                      <a:r>
                        <a:rPr lang="en-GB" sz="1500" dirty="0">
                          <a:solidFill>
                            <a:srgbClr val="09164D"/>
                          </a:solidFill>
                          <a:effectLst/>
                          <a:latin typeface="Arial" panose="020B0604020202020204" pitchFamily="34" charset="0"/>
                          <a:ea typeface="MS Mincho"/>
                          <a:cs typeface="Arial" panose="020B0604020202020204" pitchFamily="34" charset="0"/>
                        </a:rPr>
                        <a:t>(i.e. unused liquids from radiotherapy or laboratory research; contaminated glassware, packages, or absorbent paper; urine and excreta from patients treated or tested with unsealed radionuclides; sealed sources)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bl>
          </a:graphicData>
        </a:graphic>
      </p:graphicFrame>
      <p:sp>
        <p:nvSpPr>
          <p:cNvPr id="37918" name="Title 1"/>
          <p:cNvSpPr>
            <a:spLocks noGrp="1"/>
          </p:cNvSpPr>
          <p:nvPr>
            <p:ph type="title"/>
          </p:nvPr>
        </p:nvSpPr>
        <p:spPr>
          <a:xfrm>
            <a:off x="305858" y="-178927"/>
            <a:ext cx="10081682" cy="1256710"/>
          </a:xfrm>
        </p:spPr>
        <p:txBody>
          <a:bodyPr/>
          <a:lstStyle/>
          <a:p>
            <a:pPr>
              <a:defRPr/>
            </a:pPr>
            <a:r>
              <a:rPr lang="en-US" altLang="en-US" dirty="0"/>
              <a:t>What are some common examples for each category of waste? </a:t>
            </a:r>
            <a:endParaRPr altLang="en-US" dirty="0"/>
          </a:p>
        </p:txBody>
      </p:sp>
    </p:spTree>
    <p:extLst>
      <p:ext uri="{BB962C8B-B14F-4D97-AF65-F5344CB8AC3E}">
        <p14:creationId xmlns:p14="http://schemas.microsoft.com/office/powerpoint/2010/main" val="1940000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449600481"/>
              </p:ext>
            </p:extLst>
          </p:nvPr>
        </p:nvGraphicFramePr>
        <p:xfrm>
          <a:off x="305858" y="1184766"/>
          <a:ext cx="10081683" cy="5731664"/>
        </p:xfrm>
        <a:graphic>
          <a:graphicData uri="http://schemas.openxmlformats.org/drawingml/2006/table">
            <a:tbl>
              <a:tblPr/>
              <a:tblGrid>
                <a:gridCol w="1863840">
                  <a:extLst>
                    <a:ext uri="{9D8B030D-6E8A-4147-A177-3AD203B41FA5}">
                      <a16:colId xmlns:a16="http://schemas.microsoft.com/office/drawing/2014/main" val="20000"/>
                    </a:ext>
                  </a:extLst>
                </a:gridCol>
                <a:gridCol w="8217843">
                  <a:extLst>
                    <a:ext uri="{9D8B030D-6E8A-4147-A177-3AD203B41FA5}">
                      <a16:colId xmlns:a16="http://schemas.microsoft.com/office/drawing/2014/main" val="20001"/>
                    </a:ext>
                  </a:extLst>
                </a:gridCol>
              </a:tblGrid>
              <a:tr h="516921">
                <a:tc>
                  <a:txBody>
                    <a:bodyPr/>
                    <a:lstStyle>
                      <a:lvl1pPr>
                        <a:spcBef>
                          <a:spcPct val="20000"/>
                        </a:spcBef>
                        <a:buClr>
                          <a:srgbClr val="DE2414"/>
                        </a:buClr>
                        <a:buFont typeface="Wingdings" charset="2"/>
                        <a:defRPr sz="2200">
                          <a:solidFill>
                            <a:schemeClr val="tx1"/>
                          </a:solidFill>
                          <a:latin typeface="Arial" charset="0"/>
                          <a:ea typeface="Arial" charset="0"/>
                          <a:cs typeface="Arial" charset="0"/>
                        </a:defRPr>
                      </a:lvl1pPr>
                      <a:lvl2pPr marL="742950" indent="-285750">
                        <a:spcBef>
                          <a:spcPct val="20000"/>
                        </a:spcBef>
                        <a:buClr>
                          <a:srgbClr val="F7941D"/>
                        </a:buClr>
                        <a:buFont typeface="Arial" charset="0"/>
                        <a:defRPr sz="2000">
                          <a:solidFill>
                            <a:schemeClr val="tx1"/>
                          </a:solidFill>
                          <a:latin typeface="Arial" charset="0"/>
                          <a:ea typeface="Arial" charset="0"/>
                          <a:cs typeface="Arial" charset="0"/>
                        </a:defRPr>
                      </a:lvl2pPr>
                      <a:lvl3pPr marL="1143000" indent="-228600">
                        <a:spcBef>
                          <a:spcPct val="20000"/>
                        </a:spcBef>
                        <a:buClr>
                          <a:srgbClr val="FF0099"/>
                        </a:buClr>
                        <a:buFont typeface="Arial" charset="0"/>
                        <a:defRPr>
                          <a:solidFill>
                            <a:schemeClr val="tx1"/>
                          </a:solidFill>
                          <a:latin typeface="Arial" charset="0"/>
                          <a:ea typeface="Arial" charset="0"/>
                          <a:cs typeface="Arial" charset="0"/>
                        </a:defRPr>
                      </a:lvl3pPr>
                      <a:lvl4pPr marL="1600200" indent="-228600">
                        <a:spcBef>
                          <a:spcPct val="20000"/>
                        </a:spcBef>
                        <a:buClr>
                          <a:srgbClr val="333399"/>
                        </a:buClr>
                        <a:buSzPct val="49000"/>
                        <a:buFont typeface="Wingdings" charset="2"/>
                        <a:defRPr sz="1600">
                          <a:solidFill>
                            <a:schemeClr val="tx1"/>
                          </a:solidFill>
                          <a:latin typeface="Arial" charset="0"/>
                          <a:ea typeface="Arial" charset="0"/>
                          <a:cs typeface="Arial" charset="0"/>
                        </a:defRPr>
                      </a:lvl4pPr>
                      <a:lvl5pPr marL="2057400" indent="-228600">
                        <a:spcBef>
                          <a:spcPct val="20000"/>
                        </a:spcBef>
                        <a:buFont typeface="Arial" charset="0"/>
                        <a:defRPr sz="1600">
                          <a:solidFill>
                            <a:schemeClr val="tx1"/>
                          </a:solidFill>
                          <a:latin typeface="Arial" charset="0"/>
                          <a:ea typeface="Arial" charset="0"/>
                          <a:cs typeface="Arial" charset="0"/>
                        </a:defRPr>
                      </a:lvl5pPr>
                      <a:lvl6pPr marL="25146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6pPr>
                      <a:lvl7pPr marL="29718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7pPr>
                      <a:lvl8pPr marL="34290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8pPr>
                      <a:lvl9pPr marL="38862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09164D"/>
                          </a:solidFill>
                          <a:effectLst/>
                          <a:latin typeface="Arial" panose="020B0604020202020204" pitchFamily="34" charset="0"/>
                          <a:ea typeface="Arial" charset="0"/>
                          <a:cs typeface="Arial" panose="020B0604020202020204" pitchFamily="34" charset="0"/>
                        </a:rPr>
                        <a:t>Category</a:t>
                      </a:r>
                    </a:p>
                  </a:txBody>
                  <a:tcPr marL="100817" marR="100817" marT="50408" marB="50408"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Clr>
                          <a:srgbClr val="DE2414"/>
                        </a:buClr>
                        <a:buFont typeface="Wingdings" charset="2"/>
                        <a:defRPr sz="2200">
                          <a:solidFill>
                            <a:schemeClr val="tx1"/>
                          </a:solidFill>
                          <a:latin typeface="Arial" charset="0"/>
                          <a:ea typeface="Arial" charset="0"/>
                          <a:cs typeface="Arial" charset="0"/>
                        </a:defRPr>
                      </a:lvl1pPr>
                      <a:lvl2pPr marL="742950" indent="-285750">
                        <a:spcBef>
                          <a:spcPct val="20000"/>
                        </a:spcBef>
                        <a:buClr>
                          <a:srgbClr val="F7941D"/>
                        </a:buClr>
                        <a:buFont typeface="Arial" charset="0"/>
                        <a:defRPr sz="2000">
                          <a:solidFill>
                            <a:schemeClr val="tx1"/>
                          </a:solidFill>
                          <a:latin typeface="Arial" charset="0"/>
                          <a:ea typeface="Arial" charset="0"/>
                          <a:cs typeface="Arial" charset="0"/>
                        </a:defRPr>
                      </a:lvl2pPr>
                      <a:lvl3pPr marL="1143000" indent="-228600">
                        <a:spcBef>
                          <a:spcPct val="20000"/>
                        </a:spcBef>
                        <a:buClr>
                          <a:srgbClr val="FF0099"/>
                        </a:buClr>
                        <a:buFont typeface="Arial" charset="0"/>
                        <a:defRPr>
                          <a:solidFill>
                            <a:schemeClr val="tx1"/>
                          </a:solidFill>
                          <a:latin typeface="Arial" charset="0"/>
                          <a:ea typeface="Arial" charset="0"/>
                          <a:cs typeface="Arial" charset="0"/>
                        </a:defRPr>
                      </a:lvl3pPr>
                      <a:lvl4pPr marL="1600200" indent="-228600">
                        <a:spcBef>
                          <a:spcPct val="20000"/>
                        </a:spcBef>
                        <a:buClr>
                          <a:srgbClr val="333399"/>
                        </a:buClr>
                        <a:buSzPct val="49000"/>
                        <a:buFont typeface="Wingdings" charset="2"/>
                        <a:defRPr sz="1600">
                          <a:solidFill>
                            <a:schemeClr val="tx1"/>
                          </a:solidFill>
                          <a:latin typeface="Arial" charset="0"/>
                          <a:ea typeface="Arial" charset="0"/>
                          <a:cs typeface="Arial" charset="0"/>
                        </a:defRPr>
                      </a:lvl4pPr>
                      <a:lvl5pPr marL="2057400" indent="-228600">
                        <a:spcBef>
                          <a:spcPct val="20000"/>
                        </a:spcBef>
                        <a:buFont typeface="Arial" charset="0"/>
                        <a:defRPr sz="1600">
                          <a:solidFill>
                            <a:schemeClr val="tx1"/>
                          </a:solidFill>
                          <a:latin typeface="Arial" charset="0"/>
                          <a:ea typeface="Arial" charset="0"/>
                          <a:cs typeface="Arial" charset="0"/>
                        </a:defRPr>
                      </a:lvl5pPr>
                      <a:lvl6pPr marL="25146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6pPr>
                      <a:lvl7pPr marL="29718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7pPr>
                      <a:lvl8pPr marL="34290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8pPr>
                      <a:lvl9pPr marL="3886200" indent="-228600" eaLnBrk="0" fontAlgn="base" hangingPunct="0">
                        <a:spcBef>
                          <a:spcPct val="20000"/>
                        </a:spcBef>
                        <a:spcAft>
                          <a:spcPct val="0"/>
                        </a:spcAft>
                        <a:buFont typeface="Arial" charset="0"/>
                        <a:defRPr sz="1600">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09164D"/>
                          </a:solidFill>
                          <a:effectLst/>
                          <a:latin typeface="Arial" panose="020B0604020202020204" pitchFamily="34" charset="0"/>
                          <a:ea typeface="Arial" charset="0"/>
                          <a:cs typeface="Arial" panose="020B0604020202020204" pitchFamily="34" charset="0"/>
                        </a:rPr>
                        <a:t>Examples</a:t>
                      </a:r>
                    </a:p>
                  </a:txBody>
                  <a:tcPr marL="100817" marR="100817" marT="50408" marB="50408"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0"/>
                  </a:ext>
                </a:extLst>
              </a:tr>
              <a:tr h="780947">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Sharps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54610" indent="-102870">
                        <a:spcAft>
                          <a:spcPts val="360"/>
                        </a:spcAft>
                      </a:pPr>
                      <a:r>
                        <a:rPr lang="en-GB" sz="1500" spc="10" dirty="0">
                          <a:solidFill>
                            <a:srgbClr val="09164D"/>
                          </a:solidFill>
                          <a:effectLst/>
                          <a:latin typeface="Arial" panose="020B0604020202020204" pitchFamily="34" charset="0"/>
                          <a:ea typeface="MS Mincho"/>
                          <a:cs typeface="Arial" panose="020B0604020202020204" pitchFamily="34" charset="0"/>
                        </a:rPr>
                        <a:t>Used or unused sharps</a:t>
                      </a:r>
                      <a:r>
                        <a:rPr lang="en-GB" sz="1500" spc="10" baseline="0" dirty="0">
                          <a:solidFill>
                            <a:srgbClr val="09164D"/>
                          </a:solidFill>
                          <a:effectLst/>
                          <a:latin typeface="Arial" panose="020B0604020202020204" pitchFamily="34" charset="0"/>
                          <a:ea typeface="MS Mincho"/>
                          <a:cs typeface="Arial" panose="020B0604020202020204" pitchFamily="34" charset="0"/>
                        </a:rPr>
                        <a:t> (i.e. </a:t>
                      </a:r>
                      <a:r>
                        <a:rPr lang="en-GB" sz="1500" spc="10" dirty="0">
                          <a:solidFill>
                            <a:srgbClr val="09164D"/>
                          </a:solidFill>
                          <a:effectLst/>
                          <a:latin typeface="Arial" panose="020B0604020202020204" pitchFamily="34" charset="0"/>
                          <a:ea typeface="MS Mincho"/>
                          <a:cs typeface="Arial" panose="020B0604020202020204" pitchFamily="34" charset="0"/>
                        </a:rPr>
                        <a:t>hypodermic, intravenous or other needles; auto-disable syringes; syringes with attached needles; </a:t>
                      </a:r>
                      <a:r>
                        <a:rPr lang="en-GB" sz="1500" dirty="0">
                          <a:solidFill>
                            <a:srgbClr val="09164D"/>
                          </a:solidFill>
                          <a:effectLst/>
                          <a:latin typeface="Arial" panose="020B0604020202020204" pitchFamily="34" charset="0"/>
                          <a:ea typeface="MS Mincho"/>
                          <a:cs typeface="Arial" panose="020B0604020202020204" pitchFamily="34" charset="0"/>
                        </a:rPr>
                        <a:t>infusion sets; scalpels;</a:t>
                      </a:r>
                      <a:r>
                        <a:rPr lang="en-GB" sz="1500" spc="10" dirty="0">
                          <a:solidFill>
                            <a:srgbClr val="09164D"/>
                          </a:solidFill>
                          <a:effectLst/>
                          <a:latin typeface="Arial" panose="020B0604020202020204" pitchFamily="34" charset="0"/>
                          <a:ea typeface="MS Mincho"/>
                          <a:cs typeface="Arial" panose="020B0604020202020204" pitchFamily="34" charset="0"/>
                        </a:rPr>
                        <a:t> pipettes; </a:t>
                      </a:r>
                      <a:r>
                        <a:rPr lang="en-GB" sz="1500" dirty="0">
                          <a:solidFill>
                            <a:srgbClr val="09164D"/>
                          </a:solidFill>
                          <a:effectLst/>
                          <a:latin typeface="Arial" panose="020B0604020202020204" pitchFamily="34" charset="0"/>
                          <a:ea typeface="MS Mincho"/>
                          <a:cs typeface="Arial" panose="020B0604020202020204" pitchFamily="34" charset="0"/>
                        </a:rPr>
                        <a:t> knives; blades; broken</a:t>
                      </a:r>
                      <a:r>
                        <a:rPr lang="en-GB" sz="1500" spc="10" dirty="0">
                          <a:solidFill>
                            <a:srgbClr val="09164D"/>
                          </a:solidFill>
                          <a:effectLst/>
                          <a:latin typeface="Arial" panose="020B0604020202020204" pitchFamily="34" charset="0"/>
                          <a:ea typeface="MS Mincho"/>
                          <a:cs typeface="Arial" panose="020B0604020202020204" pitchFamily="34" charset="0"/>
                        </a:rPr>
                        <a:t> glass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905962">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Infectious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54610" indent="-102870">
                        <a:spcAft>
                          <a:spcPts val="360"/>
                        </a:spcAft>
                      </a:pPr>
                      <a:r>
                        <a:rPr lang="en-GB" sz="1500" dirty="0">
                          <a:solidFill>
                            <a:srgbClr val="09164D"/>
                          </a:solidFill>
                          <a:effectLst/>
                          <a:latin typeface="Arial" panose="020B0604020202020204" pitchFamily="34" charset="0"/>
                          <a:ea typeface="MS Mincho"/>
                          <a:cs typeface="Arial" panose="020B0604020202020204" pitchFamily="34" charset="0"/>
                        </a:rPr>
                        <a:t>Waste suspected to contain pathogens and pose a risk of disease transmission </a:t>
                      </a:r>
                    </a:p>
                    <a:p>
                      <a:pPr marL="54610" indent="-102870">
                        <a:spcAft>
                          <a:spcPts val="360"/>
                        </a:spcAft>
                      </a:pPr>
                      <a:r>
                        <a:rPr lang="en-US" sz="1500" dirty="0">
                          <a:solidFill>
                            <a:srgbClr val="09164D"/>
                          </a:solidFill>
                          <a:effectLst/>
                          <a:latin typeface="Arial" panose="020B0604020202020204" pitchFamily="34" charset="0"/>
                          <a:ea typeface="MS Mincho"/>
                          <a:cs typeface="Arial" panose="020B0604020202020204" pitchFamily="34" charset="0"/>
                        </a:rPr>
                        <a:t>(i.</a:t>
                      </a:r>
                      <a:r>
                        <a:rPr lang="en-US" sz="1500" baseline="0" dirty="0">
                          <a:solidFill>
                            <a:srgbClr val="09164D"/>
                          </a:solidFill>
                          <a:effectLst/>
                          <a:latin typeface="Arial" panose="020B0604020202020204" pitchFamily="34" charset="0"/>
                          <a:ea typeface="MS Mincho"/>
                          <a:cs typeface="Arial" panose="020B0604020202020204" pitchFamily="34" charset="0"/>
                        </a:rPr>
                        <a:t>e. </a:t>
                      </a:r>
                      <a:r>
                        <a:rPr lang="en-GB" sz="1500" dirty="0">
                          <a:solidFill>
                            <a:srgbClr val="09164D"/>
                          </a:solidFill>
                          <a:effectLst/>
                          <a:latin typeface="Arial" panose="020B0604020202020204" pitchFamily="34" charset="0"/>
                          <a:ea typeface="MS Mincho"/>
                          <a:cs typeface="Arial" panose="020B0604020202020204" pitchFamily="34" charset="0"/>
                        </a:rPr>
                        <a:t>waste contaminated with blood and other body fluids; laboratory cultures and microbiological stocks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37690">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Pathological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54610" indent="-102870">
                        <a:spcAft>
                          <a:spcPts val="360"/>
                        </a:spcAft>
                      </a:pPr>
                      <a:r>
                        <a:rPr lang="en-GB" sz="1500" spc="10" dirty="0">
                          <a:solidFill>
                            <a:srgbClr val="09164D"/>
                          </a:solidFill>
                          <a:effectLst/>
                          <a:latin typeface="Arial" panose="020B0604020202020204" pitchFamily="34" charset="0"/>
                          <a:ea typeface="MS Mincho"/>
                          <a:cs typeface="Arial" panose="020B0604020202020204" pitchFamily="34" charset="0"/>
                        </a:rPr>
                        <a:t>Human tissues, organs or fluids; placentas;</a:t>
                      </a:r>
                      <a:r>
                        <a:rPr lang="en-GB" sz="1500" spc="10" baseline="0" dirty="0">
                          <a:solidFill>
                            <a:srgbClr val="09164D"/>
                          </a:solidFill>
                          <a:effectLst/>
                          <a:latin typeface="Arial" panose="020B0604020202020204" pitchFamily="34" charset="0"/>
                          <a:ea typeface="MS Mincho"/>
                          <a:cs typeface="Arial" panose="020B0604020202020204" pitchFamily="34" charset="0"/>
                        </a:rPr>
                        <a:t> </a:t>
                      </a:r>
                      <a:r>
                        <a:rPr lang="en-GB" sz="1500" spc="10" dirty="0">
                          <a:solidFill>
                            <a:srgbClr val="09164D"/>
                          </a:solidFill>
                          <a:effectLst/>
                          <a:latin typeface="Arial" panose="020B0604020202020204" pitchFamily="34" charset="0"/>
                          <a:ea typeface="MS Mincho"/>
                          <a:cs typeface="Arial" panose="020B0604020202020204" pitchFamily="34" charset="0"/>
                        </a:rPr>
                        <a:t>body parts; unused blood products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1052925">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Pharmaceutical waste, </a:t>
                      </a:r>
                      <a:br>
                        <a:rPr lang="en-GB" sz="1800" b="1" spc="10" dirty="0">
                          <a:solidFill>
                            <a:srgbClr val="09164D"/>
                          </a:solidFill>
                          <a:effectLst/>
                          <a:latin typeface="Arial" panose="020B0604020202020204" pitchFamily="34" charset="0"/>
                          <a:ea typeface="MS Mincho"/>
                          <a:cs typeface="Arial" panose="020B0604020202020204" pitchFamily="34" charset="0"/>
                        </a:rPr>
                      </a:br>
                      <a:r>
                        <a:rPr lang="en-GB" sz="1800" b="1" spc="10" dirty="0">
                          <a:solidFill>
                            <a:srgbClr val="09164D"/>
                          </a:solidFill>
                          <a:effectLst/>
                          <a:latin typeface="Arial" panose="020B0604020202020204" pitchFamily="34" charset="0"/>
                          <a:ea typeface="MS Mincho"/>
                          <a:cs typeface="Arial" panose="020B0604020202020204" pitchFamily="34" charset="0"/>
                        </a:rPr>
                        <a:t>cytotoxic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54610" indent="-100330">
                        <a:spcAft>
                          <a:spcPts val="0"/>
                        </a:spcAft>
                      </a:pPr>
                      <a:r>
                        <a:rPr lang="en-GB" sz="1500" dirty="0">
                          <a:solidFill>
                            <a:srgbClr val="09164D"/>
                          </a:solidFill>
                          <a:effectLst/>
                          <a:latin typeface="Arial" panose="020B0604020202020204" pitchFamily="34" charset="0"/>
                          <a:ea typeface="MS Mincho"/>
                          <a:cs typeface="Arial" panose="020B0604020202020204" pitchFamily="34" charset="0"/>
                        </a:rPr>
                        <a:t>Pharmaceuticals that are expired or no longer needed; items contaminated by or containing pharmaceuticals</a:t>
                      </a:r>
                      <a:endParaRPr lang="en-US" sz="1500" dirty="0">
                        <a:solidFill>
                          <a:srgbClr val="09164D"/>
                        </a:solidFill>
                        <a:effectLst/>
                        <a:latin typeface="Arial" panose="020B0604020202020204" pitchFamily="34" charset="0"/>
                        <a:ea typeface="MS Mincho"/>
                        <a:cs typeface="Arial" panose="020B0604020202020204" pitchFamily="34" charset="0"/>
                      </a:endParaRPr>
                    </a:p>
                    <a:p>
                      <a:pPr marL="54610" indent="-102870">
                        <a:spcAft>
                          <a:spcPts val="360"/>
                        </a:spcAft>
                      </a:pPr>
                      <a:r>
                        <a:rPr lang="en-GB" sz="1500" dirty="0">
                          <a:solidFill>
                            <a:srgbClr val="09164D"/>
                          </a:solidFill>
                          <a:effectLst/>
                          <a:latin typeface="Arial" panose="020B0604020202020204" pitchFamily="34" charset="0"/>
                          <a:ea typeface="MS Mincho"/>
                          <a:cs typeface="Arial" panose="020B0604020202020204" pitchFamily="34" charset="0"/>
                        </a:rPr>
                        <a:t>Cytotoxic waste containing substances with </a:t>
                      </a:r>
                      <a:r>
                        <a:rPr lang="en-GB" sz="1500" dirty="0" err="1">
                          <a:solidFill>
                            <a:srgbClr val="09164D"/>
                          </a:solidFill>
                          <a:effectLst/>
                          <a:latin typeface="Arial" panose="020B0604020202020204" pitchFamily="34" charset="0"/>
                          <a:ea typeface="MS Mincho"/>
                          <a:cs typeface="Arial" panose="020B0604020202020204" pitchFamily="34" charset="0"/>
                        </a:rPr>
                        <a:t>genotoxic</a:t>
                      </a:r>
                      <a:r>
                        <a:rPr lang="en-GB" sz="1500" dirty="0">
                          <a:solidFill>
                            <a:srgbClr val="09164D"/>
                          </a:solidFill>
                          <a:effectLst/>
                          <a:latin typeface="Arial" panose="020B0604020202020204" pitchFamily="34" charset="0"/>
                          <a:ea typeface="MS Mincho"/>
                          <a:cs typeface="Arial" panose="020B0604020202020204" pitchFamily="34" charset="0"/>
                        </a:rPr>
                        <a:t> properties, e.g. waste containing cytostatic drugs (often used in cancer therapy); </a:t>
                      </a:r>
                      <a:r>
                        <a:rPr lang="en-GB" sz="1500" dirty="0" err="1">
                          <a:solidFill>
                            <a:srgbClr val="09164D"/>
                          </a:solidFill>
                          <a:effectLst/>
                          <a:latin typeface="Arial" panose="020B0604020202020204" pitchFamily="34" charset="0"/>
                          <a:ea typeface="MS Mincho"/>
                          <a:cs typeface="Arial" panose="020B0604020202020204" pitchFamily="34" charset="0"/>
                        </a:rPr>
                        <a:t>genotoxic</a:t>
                      </a:r>
                      <a:r>
                        <a:rPr lang="en-GB" sz="1500" dirty="0">
                          <a:solidFill>
                            <a:srgbClr val="09164D"/>
                          </a:solidFill>
                          <a:effectLst/>
                          <a:latin typeface="Arial" panose="020B0604020202020204" pitchFamily="34" charset="0"/>
                          <a:ea typeface="MS Mincho"/>
                          <a:cs typeface="Arial" panose="020B0604020202020204" pitchFamily="34" charset="0"/>
                        </a:rPr>
                        <a:t> chemicals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940957">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Chemical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54610" indent="-102870">
                        <a:spcAft>
                          <a:spcPts val="360"/>
                        </a:spcAft>
                      </a:pPr>
                      <a:r>
                        <a:rPr lang="en-GB" sz="1500" dirty="0">
                          <a:solidFill>
                            <a:srgbClr val="09164D"/>
                          </a:solidFill>
                          <a:effectLst/>
                          <a:latin typeface="Arial" panose="020B0604020202020204" pitchFamily="34" charset="0"/>
                          <a:ea typeface="MS Mincho"/>
                          <a:cs typeface="Arial" panose="020B0604020202020204" pitchFamily="34" charset="0"/>
                        </a:rPr>
                        <a:t>Waste containing chemical substances </a:t>
                      </a:r>
                      <a:br>
                        <a:rPr lang="en-GB" sz="1500" dirty="0">
                          <a:solidFill>
                            <a:srgbClr val="09164D"/>
                          </a:solidFill>
                          <a:effectLst/>
                          <a:latin typeface="Arial" panose="020B0604020202020204" pitchFamily="34" charset="0"/>
                          <a:ea typeface="MS Mincho"/>
                          <a:cs typeface="Arial" panose="020B0604020202020204" pitchFamily="34" charset="0"/>
                        </a:rPr>
                      </a:br>
                      <a:r>
                        <a:rPr lang="en-GB" sz="1500" dirty="0">
                          <a:solidFill>
                            <a:srgbClr val="09164D"/>
                          </a:solidFill>
                          <a:effectLst/>
                          <a:latin typeface="Arial" panose="020B0604020202020204" pitchFamily="34" charset="0"/>
                          <a:ea typeface="MS Mincho"/>
                          <a:cs typeface="Arial" panose="020B0604020202020204" pitchFamily="34" charset="0"/>
                        </a:rPr>
                        <a:t>(i.e.</a:t>
                      </a:r>
                      <a:r>
                        <a:rPr lang="en-GB" sz="1500" baseline="0" dirty="0">
                          <a:solidFill>
                            <a:srgbClr val="09164D"/>
                          </a:solidFill>
                          <a:effectLst/>
                          <a:latin typeface="Arial" panose="020B0604020202020204" pitchFamily="34" charset="0"/>
                          <a:ea typeface="MS Mincho"/>
                          <a:cs typeface="Arial" panose="020B0604020202020204" pitchFamily="34" charset="0"/>
                        </a:rPr>
                        <a:t> </a:t>
                      </a:r>
                      <a:r>
                        <a:rPr lang="en-GB" sz="1500" dirty="0">
                          <a:solidFill>
                            <a:srgbClr val="09164D"/>
                          </a:solidFill>
                          <a:effectLst/>
                          <a:latin typeface="Arial" panose="020B0604020202020204" pitchFamily="34" charset="0"/>
                          <a:ea typeface="MS Mincho"/>
                          <a:cs typeface="Arial" panose="020B0604020202020204" pitchFamily="34" charset="0"/>
                        </a:rPr>
                        <a:t>laboratory reagents; film developer; disinfectants that are expired or no longer needed; solvents; waste with high content of heavy metals, e.g. batteries; broken thermometers and blood pressure gauges)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940957">
                <a:tc>
                  <a:txBody>
                    <a:bodyPr/>
                    <a:lstStyle/>
                    <a:p>
                      <a:pPr algn="r">
                        <a:spcAft>
                          <a:spcPts val="360"/>
                        </a:spcAft>
                      </a:pPr>
                      <a:r>
                        <a:rPr lang="en-GB" sz="1800" b="1" spc="10" dirty="0">
                          <a:solidFill>
                            <a:srgbClr val="09164D"/>
                          </a:solidFill>
                          <a:effectLst/>
                          <a:latin typeface="Arial" panose="020B0604020202020204" pitchFamily="34" charset="0"/>
                          <a:ea typeface="MS Mincho"/>
                          <a:cs typeface="Arial" panose="020B0604020202020204" pitchFamily="34" charset="0"/>
                        </a:rPr>
                        <a:t>Radioactive waste</a:t>
                      </a:r>
                      <a:endParaRPr lang="en-US" sz="1800" b="1"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54610" indent="-102870">
                        <a:spcAft>
                          <a:spcPts val="360"/>
                        </a:spcAft>
                      </a:pPr>
                      <a:r>
                        <a:rPr lang="en-GB" sz="1500" dirty="0">
                          <a:solidFill>
                            <a:srgbClr val="09164D"/>
                          </a:solidFill>
                          <a:effectLst/>
                          <a:latin typeface="Arial" panose="020B0604020202020204" pitchFamily="34" charset="0"/>
                          <a:ea typeface="MS Mincho"/>
                          <a:cs typeface="Arial" panose="020B0604020202020204" pitchFamily="34" charset="0"/>
                        </a:rPr>
                        <a:t>Waste containing radioactive substances </a:t>
                      </a:r>
                      <a:br>
                        <a:rPr lang="en-GB" sz="1500" dirty="0">
                          <a:solidFill>
                            <a:srgbClr val="09164D"/>
                          </a:solidFill>
                          <a:effectLst/>
                          <a:latin typeface="Arial" panose="020B0604020202020204" pitchFamily="34" charset="0"/>
                          <a:ea typeface="MS Mincho"/>
                          <a:cs typeface="Arial" panose="020B0604020202020204" pitchFamily="34" charset="0"/>
                        </a:rPr>
                      </a:br>
                      <a:r>
                        <a:rPr lang="en-GB" sz="1500" dirty="0">
                          <a:solidFill>
                            <a:srgbClr val="09164D"/>
                          </a:solidFill>
                          <a:effectLst/>
                          <a:latin typeface="Arial" panose="020B0604020202020204" pitchFamily="34" charset="0"/>
                          <a:ea typeface="MS Mincho"/>
                          <a:cs typeface="Arial" panose="020B0604020202020204" pitchFamily="34" charset="0"/>
                        </a:rPr>
                        <a:t>(i.e. unused liquids from radiotherapy or laboratory research; contaminated glassware, packages, or absorbent paper; urine and excreta from patients treated or tested with unsealed radionuclides; sealed sources)</a:t>
                      </a:r>
                      <a:endParaRPr lang="en-US" sz="1500" dirty="0">
                        <a:solidFill>
                          <a:srgbClr val="09164D"/>
                        </a:solidFill>
                        <a:effectLst/>
                        <a:latin typeface="Arial" panose="020B0604020202020204" pitchFamily="34" charset="0"/>
                        <a:ea typeface="MS Mincho"/>
                        <a:cs typeface="Arial" panose="020B0604020202020204" pitchFamily="34" charset="0"/>
                      </a:endParaRPr>
                    </a:p>
                  </a:txBody>
                  <a:tcPr marL="75613" marR="75613"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bl>
          </a:graphicData>
        </a:graphic>
      </p:graphicFrame>
      <p:sp>
        <p:nvSpPr>
          <p:cNvPr id="37918" name="Title 1"/>
          <p:cNvSpPr>
            <a:spLocks noGrp="1"/>
          </p:cNvSpPr>
          <p:nvPr>
            <p:ph type="title"/>
          </p:nvPr>
        </p:nvSpPr>
        <p:spPr>
          <a:xfrm>
            <a:off x="305858" y="-178927"/>
            <a:ext cx="10081682" cy="1256710"/>
          </a:xfrm>
        </p:spPr>
        <p:txBody>
          <a:bodyPr/>
          <a:lstStyle/>
          <a:p>
            <a:pPr>
              <a:defRPr/>
            </a:pPr>
            <a:r>
              <a:rPr lang="en-US" altLang="en-US" dirty="0"/>
              <a:t>What are some common examples for each category of waste?</a:t>
            </a:r>
            <a:endParaRPr altLang="en-US" dirty="0"/>
          </a:p>
        </p:txBody>
      </p:sp>
      <p:sp>
        <p:nvSpPr>
          <p:cNvPr id="4" name="TextBox 3">
            <a:extLst>
              <a:ext uri="{FF2B5EF4-FFF2-40B4-BE49-F238E27FC236}">
                <a16:creationId xmlns:a16="http://schemas.microsoft.com/office/drawing/2014/main" id="{A4B65AAF-0E0A-444F-88A9-1727E8B29AF2}"/>
              </a:ext>
            </a:extLst>
          </p:cNvPr>
          <p:cNvSpPr txBox="1"/>
          <p:nvPr/>
        </p:nvSpPr>
        <p:spPr>
          <a:xfrm>
            <a:off x="2212848" y="1719072"/>
            <a:ext cx="8174692" cy="692497"/>
          </a:xfrm>
          <a:prstGeom prst="rect">
            <a:avLst/>
          </a:prstGeom>
          <a:solidFill>
            <a:schemeClr val="bg1"/>
          </a:solidFill>
        </p:spPr>
        <p:txBody>
          <a:bodyPr wrap="square" rtlCol="0">
            <a:spAutoFit/>
          </a:bodyPr>
          <a:lstStyle/>
          <a:p>
            <a:endParaRPr lang="en-US" dirty="0"/>
          </a:p>
        </p:txBody>
      </p:sp>
      <p:sp>
        <p:nvSpPr>
          <p:cNvPr id="7" name="TextBox 6">
            <a:extLst>
              <a:ext uri="{FF2B5EF4-FFF2-40B4-BE49-F238E27FC236}">
                <a16:creationId xmlns:a16="http://schemas.microsoft.com/office/drawing/2014/main" id="{440CF0E8-4ACB-4992-86DD-1C7D84D32389}"/>
              </a:ext>
            </a:extLst>
          </p:cNvPr>
          <p:cNvSpPr txBox="1"/>
          <p:nvPr/>
        </p:nvSpPr>
        <p:spPr>
          <a:xfrm>
            <a:off x="2212848" y="2538586"/>
            <a:ext cx="8174692" cy="769441"/>
          </a:xfrm>
          <a:prstGeom prst="rect">
            <a:avLst/>
          </a:prstGeom>
          <a:solidFill>
            <a:schemeClr val="bg1"/>
          </a:solidFill>
        </p:spPr>
        <p:txBody>
          <a:bodyPr wrap="square" rtlCol="0">
            <a:spAutoFit/>
          </a:bodyPr>
          <a:lstStyle/>
          <a:p>
            <a:endParaRPr lang="en-US" sz="4400" dirty="0"/>
          </a:p>
        </p:txBody>
      </p:sp>
      <p:sp>
        <p:nvSpPr>
          <p:cNvPr id="8" name="TextBox 7">
            <a:extLst>
              <a:ext uri="{FF2B5EF4-FFF2-40B4-BE49-F238E27FC236}">
                <a16:creationId xmlns:a16="http://schemas.microsoft.com/office/drawing/2014/main" id="{DDBA00AE-77FD-415C-8101-AB27139A33BD}"/>
              </a:ext>
            </a:extLst>
          </p:cNvPr>
          <p:cNvSpPr txBox="1"/>
          <p:nvPr/>
        </p:nvSpPr>
        <p:spPr>
          <a:xfrm>
            <a:off x="2212848" y="3338360"/>
            <a:ext cx="8174692" cy="692497"/>
          </a:xfrm>
          <a:prstGeom prst="rect">
            <a:avLst/>
          </a:prstGeom>
          <a:solidFill>
            <a:schemeClr val="bg1"/>
          </a:solidFill>
        </p:spPr>
        <p:txBody>
          <a:bodyPr wrap="square" rtlCol="0">
            <a:spAutoFit/>
          </a:bodyPr>
          <a:lstStyle/>
          <a:p>
            <a:endParaRPr lang="en-US" dirty="0"/>
          </a:p>
        </p:txBody>
      </p:sp>
      <p:sp>
        <p:nvSpPr>
          <p:cNvPr id="9" name="TextBox 8">
            <a:extLst>
              <a:ext uri="{FF2B5EF4-FFF2-40B4-BE49-F238E27FC236}">
                <a16:creationId xmlns:a16="http://schemas.microsoft.com/office/drawing/2014/main" id="{43EAF81A-ACDA-422E-B76C-A97FB5E6878A}"/>
              </a:ext>
            </a:extLst>
          </p:cNvPr>
          <p:cNvSpPr txBox="1"/>
          <p:nvPr/>
        </p:nvSpPr>
        <p:spPr>
          <a:xfrm>
            <a:off x="2212848" y="4982170"/>
            <a:ext cx="8174692" cy="954107"/>
          </a:xfrm>
          <a:prstGeom prst="rect">
            <a:avLst/>
          </a:prstGeom>
          <a:solidFill>
            <a:schemeClr val="bg1"/>
          </a:solidFill>
        </p:spPr>
        <p:txBody>
          <a:bodyPr wrap="square" rtlCol="0">
            <a:spAutoFit/>
          </a:bodyPr>
          <a:lstStyle/>
          <a:p>
            <a:endParaRPr lang="en-US" sz="2800" dirty="0"/>
          </a:p>
          <a:p>
            <a:endParaRPr lang="en-US" sz="2800" dirty="0"/>
          </a:p>
        </p:txBody>
      </p:sp>
      <p:sp>
        <p:nvSpPr>
          <p:cNvPr id="10" name="TextBox 9">
            <a:extLst>
              <a:ext uri="{FF2B5EF4-FFF2-40B4-BE49-F238E27FC236}">
                <a16:creationId xmlns:a16="http://schemas.microsoft.com/office/drawing/2014/main" id="{1ECA2879-ACFA-4BC8-86D8-2FAC52BD3709}"/>
              </a:ext>
            </a:extLst>
          </p:cNvPr>
          <p:cNvSpPr txBox="1"/>
          <p:nvPr/>
        </p:nvSpPr>
        <p:spPr>
          <a:xfrm>
            <a:off x="2212848" y="4061191"/>
            <a:ext cx="8174692" cy="830997"/>
          </a:xfrm>
          <a:prstGeom prst="rect">
            <a:avLst/>
          </a:prstGeom>
          <a:solidFill>
            <a:schemeClr val="bg1"/>
          </a:solidFill>
        </p:spPr>
        <p:txBody>
          <a:bodyPr wrap="square" rtlCol="0">
            <a:spAutoFit/>
          </a:bodyPr>
          <a:lstStyle/>
          <a:p>
            <a:endParaRPr lang="en-US" sz="2400" dirty="0"/>
          </a:p>
          <a:p>
            <a:endParaRPr lang="en-US" sz="2400" dirty="0"/>
          </a:p>
        </p:txBody>
      </p:sp>
      <p:sp>
        <p:nvSpPr>
          <p:cNvPr id="11" name="TextBox 10">
            <a:extLst>
              <a:ext uri="{FF2B5EF4-FFF2-40B4-BE49-F238E27FC236}">
                <a16:creationId xmlns:a16="http://schemas.microsoft.com/office/drawing/2014/main" id="{B8111C82-9639-4FF6-84EC-144C18826B85}"/>
              </a:ext>
            </a:extLst>
          </p:cNvPr>
          <p:cNvSpPr txBox="1"/>
          <p:nvPr/>
        </p:nvSpPr>
        <p:spPr>
          <a:xfrm>
            <a:off x="2212848" y="6026259"/>
            <a:ext cx="8174692" cy="830997"/>
          </a:xfrm>
          <a:prstGeom prst="rect">
            <a:avLst/>
          </a:prstGeom>
          <a:solidFill>
            <a:schemeClr val="bg1"/>
          </a:solidFill>
        </p:spPr>
        <p:txBody>
          <a:bodyPr wrap="square" rtlCol="0">
            <a:spAutoFit/>
          </a:bodyPr>
          <a:lstStyle/>
          <a:p>
            <a:endParaRPr lang="en-US" sz="2400" dirty="0"/>
          </a:p>
          <a:p>
            <a:endParaRPr lang="en-US" sz="2400" dirty="0"/>
          </a:p>
        </p:txBody>
      </p:sp>
    </p:spTree>
    <p:extLst>
      <p:ext uri="{BB962C8B-B14F-4D97-AF65-F5344CB8AC3E}">
        <p14:creationId xmlns:p14="http://schemas.microsoft.com/office/powerpoint/2010/main" val="29368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a:defRPr/>
            </a:pPr>
            <a:r>
              <a:rPr altLang="en-US" dirty="0"/>
              <a:t>Segregation</a:t>
            </a:r>
            <a:endParaRPr altLang="fr-FR" dirty="0"/>
          </a:p>
        </p:txBody>
      </p:sp>
      <p:sp>
        <p:nvSpPr>
          <p:cNvPr id="57347" name="Content Placeholder 2"/>
          <p:cNvSpPr txBox="1">
            <a:spLocks/>
          </p:cNvSpPr>
          <p:nvPr/>
        </p:nvSpPr>
        <p:spPr bwMode="auto">
          <a:xfrm>
            <a:off x="413606" y="1389189"/>
            <a:ext cx="9866187" cy="597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DE2414"/>
              </a:buClr>
              <a:buFont typeface="Wingdings" panose="05000000000000000000" pitchFamily="2" charset="2"/>
              <a:buChar char="§"/>
              <a:defRPr sz="2600">
                <a:solidFill>
                  <a:schemeClr val="tx1"/>
                </a:solidFill>
                <a:latin typeface="Arial" panose="020B0604020202020204" pitchFamily="34" charset="0"/>
                <a:cs typeface="Arial" panose="020B0604020202020204" pitchFamily="34" charset="0"/>
              </a:defRPr>
            </a:lvl1pPr>
            <a:lvl2pPr marL="684213" indent="-285750">
              <a:spcBef>
                <a:spcPct val="20000"/>
              </a:spcBef>
              <a:buClr>
                <a:srgbClr val="F7941D"/>
              </a:buClr>
              <a:buFont typeface="Arial" panose="020B0604020202020204" pitchFamily="34" charset="0"/>
              <a:buChar char="–"/>
              <a:defRPr sz="2200">
                <a:solidFill>
                  <a:schemeClr val="tx1"/>
                </a:solidFill>
                <a:latin typeface="Arial" panose="020B0604020202020204" pitchFamily="34" charset="0"/>
                <a:cs typeface="Arial" panose="020B0604020202020204" pitchFamily="34" charset="0"/>
              </a:defRPr>
            </a:lvl2pPr>
            <a:lvl3pPr marL="911225" indent="-228600">
              <a:spcBef>
                <a:spcPct val="20000"/>
              </a:spcBef>
              <a:buClr>
                <a:srgbClr val="FF0099"/>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9350" indent="-228600">
              <a:spcBef>
                <a:spcPct val="20000"/>
              </a:spcBef>
              <a:buClr>
                <a:srgbClr val="333399"/>
              </a:buClr>
              <a:buSzPct val="49000"/>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1373188"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1830388"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287588"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2744788"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201988"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rtl="0">
              <a:lnSpc>
                <a:spcPct val="80000"/>
              </a:lnSpc>
              <a:buClr>
                <a:srgbClr val="002060"/>
              </a:buClr>
              <a:buFont typeface="Arial" panose="020B0604020202020204" pitchFamily="34" charset="0"/>
              <a:buChar char="•"/>
            </a:pPr>
            <a:r>
              <a:rPr lang="en-US" altLang="en-US" sz="2400" b="0" dirty="0">
                <a:solidFill>
                  <a:srgbClr val="09164D"/>
                </a:solidFill>
              </a:rPr>
              <a:t>Different types of waste require different handling, treatment and disposal</a:t>
            </a:r>
          </a:p>
          <a:p>
            <a:pPr rtl="0">
              <a:lnSpc>
                <a:spcPct val="80000"/>
              </a:lnSpc>
              <a:buClr>
                <a:srgbClr val="002060"/>
              </a:buClr>
              <a:buFont typeface="Arial" panose="020B0604020202020204" pitchFamily="34" charset="0"/>
              <a:buChar char="•"/>
            </a:pPr>
            <a:r>
              <a:rPr lang="en-US" altLang="en-US" sz="2400" b="0" dirty="0">
                <a:solidFill>
                  <a:srgbClr val="09164D"/>
                </a:solidFill>
              </a:rPr>
              <a:t>Segregation must start at the source, i.e. where waste is generated </a:t>
            </a:r>
          </a:p>
          <a:p>
            <a:pPr rtl="0">
              <a:lnSpc>
                <a:spcPct val="80000"/>
              </a:lnSpc>
              <a:buClr>
                <a:srgbClr val="002060"/>
              </a:buClr>
              <a:buFont typeface="Arial" panose="020B0604020202020204" pitchFamily="34" charset="0"/>
              <a:buChar char="•"/>
            </a:pPr>
            <a:endParaRPr lang="en-US" altLang="en-US" sz="2400" b="0" dirty="0">
              <a:solidFill>
                <a:srgbClr val="09164D"/>
              </a:solidFill>
            </a:endParaRPr>
          </a:p>
          <a:p>
            <a:pPr rtl="0">
              <a:lnSpc>
                <a:spcPct val="80000"/>
              </a:lnSpc>
              <a:buClr>
                <a:srgbClr val="002060"/>
              </a:buClr>
              <a:buFont typeface="Arial" panose="020B0604020202020204" pitchFamily="34" charset="0"/>
              <a:buChar char="•"/>
            </a:pPr>
            <a:r>
              <a:rPr lang="en-US" altLang="en-US" sz="2400" b="0" dirty="0">
                <a:solidFill>
                  <a:srgbClr val="09164D"/>
                </a:solidFill>
              </a:rPr>
              <a:t>In most wards three waste categories are generated and should be segregated accordingly: </a:t>
            </a:r>
          </a:p>
          <a:p>
            <a:pPr marL="855663" lvl="1" indent="-457200" rtl="0">
              <a:lnSpc>
                <a:spcPct val="80000"/>
              </a:lnSpc>
              <a:buClr>
                <a:srgbClr val="002060"/>
              </a:buClr>
              <a:buFont typeface="+mj-lt"/>
              <a:buAutoNum type="arabicPeriod"/>
            </a:pPr>
            <a:r>
              <a:rPr lang="en-US" altLang="en-US" sz="2000" b="0" dirty="0">
                <a:solidFill>
                  <a:srgbClr val="09164D"/>
                </a:solidFill>
              </a:rPr>
              <a:t>General waste</a:t>
            </a:r>
          </a:p>
          <a:p>
            <a:pPr marL="855663" lvl="1" indent="-457200" rtl="0">
              <a:lnSpc>
                <a:spcPct val="80000"/>
              </a:lnSpc>
              <a:buClr>
                <a:srgbClr val="002060"/>
              </a:buClr>
              <a:buFont typeface="+mj-lt"/>
              <a:buAutoNum type="arabicPeriod"/>
            </a:pPr>
            <a:r>
              <a:rPr lang="en-US" altLang="en-US" sz="2000" b="0" dirty="0">
                <a:solidFill>
                  <a:srgbClr val="09164D"/>
                </a:solidFill>
              </a:rPr>
              <a:t>Infectious waste</a:t>
            </a:r>
          </a:p>
          <a:p>
            <a:pPr marL="855663" lvl="1" indent="-457200" rtl="0">
              <a:lnSpc>
                <a:spcPct val="80000"/>
              </a:lnSpc>
              <a:buClr>
                <a:srgbClr val="002060"/>
              </a:buClr>
              <a:buFont typeface="+mj-lt"/>
              <a:buAutoNum type="arabicPeriod"/>
            </a:pPr>
            <a:r>
              <a:rPr lang="en-US" altLang="en-US" sz="2000" b="0" dirty="0">
                <a:solidFill>
                  <a:srgbClr val="09164D"/>
                </a:solidFill>
              </a:rPr>
              <a:t>Sharp waste</a:t>
            </a:r>
          </a:p>
          <a:p>
            <a:pPr rtl="0">
              <a:lnSpc>
                <a:spcPct val="80000"/>
              </a:lnSpc>
              <a:buFontTx/>
              <a:buChar char="-"/>
            </a:pPr>
            <a:endParaRPr lang="en-US" altLang="en-US" sz="2400" b="0" dirty="0">
              <a:solidFill>
                <a:srgbClr val="09164D"/>
              </a:solidFill>
            </a:endParaRPr>
          </a:p>
        </p:txBody>
      </p:sp>
      <p:grpSp>
        <p:nvGrpSpPr>
          <p:cNvPr id="4" name="Zeichenbereich 301">
            <a:extLst>
              <a:ext uri="{FF2B5EF4-FFF2-40B4-BE49-F238E27FC236}">
                <a16:creationId xmlns:a16="http://schemas.microsoft.com/office/drawing/2014/main" id="{3823531F-8BBA-4500-98EE-3193A81D37DA}"/>
              </a:ext>
            </a:extLst>
          </p:cNvPr>
          <p:cNvGrpSpPr/>
          <p:nvPr/>
        </p:nvGrpSpPr>
        <p:grpSpPr>
          <a:xfrm>
            <a:off x="2290101" y="3233292"/>
            <a:ext cx="6113196" cy="3571967"/>
            <a:chOff x="0" y="0"/>
            <a:chExt cx="5479415" cy="3047365"/>
          </a:xfrm>
        </p:grpSpPr>
        <p:sp>
          <p:nvSpPr>
            <p:cNvPr id="5" name="Rechteck 4">
              <a:extLst>
                <a:ext uri="{FF2B5EF4-FFF2-40B4-BE49-F238E27FC236}">
                  <a16:creationId xmlns:a16="http://schemas.microsoft.com/office/drawing/2014/main" id="{13ABF14F-242F-41CF-9D21-B4DE4F48077B}"/>
                </a:ext>
              </a:extLst>
            </p:cNvPr>
            <p:cNvSpPr/>
            <p:nvPr/>
          </p:nvSpPr>
          <p:spPr>
            <a:xfrm>
              <a:off x="0" y="0"/>
              <a:ext cx="5479415" cy="3047365"/>
            </a:xfrm>
            <a:prstGeom prst="rect">
              <a:avLst/>
            </a:prstGeom>
            <a:noFill/>
            <a:ln>
              <a:noFill/>
            </a:ln>
          </p:spPr>
        </p:sp>
        <p:sp>
          <p:nvSpPr>
            <p:cNvPr id="6" name="Rectangle 316">
              <a:extLst>
                <a:ext uri="{FF2B5EF4-FFF2-40B4-BE49-F238E27FC236}">
                  <a16:creationId xmlns:a16="http://schemas.microsoft.com/office/drawing/2014/main" id="{9E7A7F3E-E3AE-4A33-AFB7-0C9F836021B3}"/>
                </a:ext>
              </a:extLst>
            </p:cNvPr>
            <p:cNvSpPr>
              <a:spLocks noChangeArrowheads="1"/>
            </p:cNvSpPr>
            <p:nvPr/>
          </p:nvSpPr>
          <p:spPr bwMode="auto">
            <a:xfrm>
              <a:off x="1508125" y="1618615"/>
              <a:ext cx="2668340" cy="1379220"/>
            </a:xfrm>
            <a:prstGeom prst="rect">
              <a:avLst/>
            </a:prstGeom>
            <a:solidFill>
              <a:srgbClr val="C0C0C0"/>
            </a:solidFill>
            <a:ln w="9525">
              <a:solidFill>
                <a:srgbClr val="000000"/>
              </a:solidFill>
              <a:miter lim="800000"/>
              <a:headEnd/>
              <a:tailEnd/>
            </a:ln>
          </p:spPr>
          <p:txBody>
            <a:bodyPr rot="0" vert="horz" wrap="square" lIns="100817" tIns="50408" rIns="100817" bIns="50408" anchor="t" anchorCtr="0" upright="1">
              <a:noAutofit/>
            </a:bodyPr>
            <a:lstStyle/>
            <a:p>
              <a:endParaRPr lang="de-DE" sz="4300"/>
            </a:p>
          </p:txBody>
        </p:sp>
        <p:sp>
          <p:nvSpPr>
            <p:cNvPr id="7" name="Text Box 302">
              <a:extLst>
                <a:ext uri="{FF2B5EF4-FFF2-40B4-BE49-F238E27FC236}">
                  <a16:creationId xmlns:a16="http://schemas.microsoft.com/office/drawing/2014/main" id="{C2D6D675-C25D-4B83-A3B3-15184E247CF4}"/>
                </a:ext>
              </a:extLst>
            </p:cNvPr>
            <p:cNvSpPr txBox="1">
              <a:spLocks noChangeArrowheads="1"/>
            </p:cNvSpPr>
            <p:nvPr/>
          </p:nvSpPr>
          <p:spPr bwMode="auto">
            <a:xfrm>
              <a:off x="1887220" y="845900"/>
              <a:ext cx="1737360" cy="676196"/>
            </a:xfrm>
            <a:prstGeom prst="rect">
              <a:avLst/>
            </a:prstGeom>
            <a:solidFill>
              <a:srgbClr val="FFFFFF"/>
            </a:solidFill>
            <a:ln w="9525">
              <a:solidFill>
                <a:srgbClr val="000000"/>
              </a:solidFill>
              <a:miter lim="800000"/>
              <a:headEnd/>
              <a:tailEnd/>
            </a:ln>
          </p:spPr>
          <p:txBody>
            <a:bodyPr rot="0" vert="horz" wrap="square" lIns="100817" tIns="50408" rIns="100817" bIns="50408" anchor="t" anchorCtr="0" upright="1">
              <a:noAutofit/>
            </a:bodyPr>
            <a:lstStyle/>
            <a:p>
              <a:pPr algn="ctr">
                <a:spcAft>
                  <a:spcPts val="0"/>
                </a:spcAft>
              </a:pPr>
              <a:r>
                <a:rPr lang="de-DE" sz="1985" dirty="0">
                  <a:solidFill>
                    <a:srgbClr val="00354F"/>
                  </a:solidFill>
                  <a:latin typeface="Calibri" panose="020F0502020204030204" pitchFamily="34" charset="0"/>
                  <a:ea typeface="Times New Roman" panose="02020603050405020304" pitchFamily="18" charset="0"/>
                  <a:cs typeface="Times New Roman" panose="02020603050405020304" pitchFamily="18" charset="0"/>
                </a:rPr>
                <a:t>Health care Waste </a:t>
              </a:r>
            </a:p>
          </p:txBody>
        </p:sp>
        <p:sp>
          <p:nvSpPr>
            <p:cNvPr id="16" name="Text Box 317">
              <a:extLst>
                <a:ext uri="{FF2B5EF4-FFF2-40B4-BE49-F238E27FC236}">
                  <a16:creationId xmlns:a16="http://schemas.microsoft.com/office/drawing/2014/main" id="{B7A05940-E958-414C-88BF-FE0545972EAA}"/>
                </a:ext>
              </a:extLst>
            </p:cNvPr>
            <p:cNvSpPr txBox="1">
              <a:spLocks noChangeArrowheads="1"/>
            </p:cNvSpPr>
            <p:nvPr/>
          </p:nvSpPr>
          <p:spPr bwMode="auto">
            <a:xfrm>
              <a:off x="1626552" y="2702560"/>
              <a:ext cx="2429828" cy="266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100817" tIns="50408" rIns="100817" bIns="50408" anchor="t" anchorCtr="0" upright="1">
              <a:noAutofit/>
            </a:bodyPr>
            <a:lstStyle/>
            <a:p>
              <a:pPr algn="ctr">
                <a:spcAft>
                  <a:spcPts val="0"/>
                </a:spcAft>
              </a:pPr>
              <a:r>
                <a:rPr lang="de-DE" sz="1213" dirty="0">
                  <a:solidFill>
                    <a:srgbClr val="00354F"/>
                  </a:solidFill>
                  <a:latin typeface="Calibri" panose="020F0502020204030204" pitchFamily="34" charset="0"/>
                  <a:ea typeface="Times New Roman" panose="02020603050405020304" pitchFamily="18" charset="0"/>
                  <a:cs typeface="Times New Roman" panose="02020603050405020304" pitchFamily="18" charset="0"/>
                </a:rPr>
                <a:t>3-bin Standard System</a:t>
              </a:r>
            </a:p>
          </p:txBody>
        </p:sp>
      </p:grpSp>
      <p:grpSp>
        <p:nvGrpSpPr>
          <p:cNvPr id="19" name="Zeichenbereich 2">
            <a:extLst>
              <a:ext uri="{FF2B5EF4-FFF2-40B4-BE49-F238E27FC236}">
                <a16:creationId xmlns:a16="http://schemas.microsoft.com/office/drawing/2014/main" id="{B928AF43-CE32-4F6D-A6CB-B7C88A292D50}"/>
              </a:ext>
            </a:extLst>
          </p:cNvPr>
          <p:cNvGrpSpPr/>
          <p:nvPr/>
        </p:nvGrpSpPr>
        <p:grpSpPr>
          <a:xfrm>
            <a:off x="4070919" y="4685608"/>
            <a:ext cx="2703152" cy="1680981"/>
            <a:chOff x="-1" y="0"/>
            <a:chExt cx="2451736" cy="1524635"/>
          </a:xfrm>
        </p:grpSpPr>
        <p:sp>
          <p:nvSpPr>
            <p:cNvPr id="20" name="Rechteck 19">
              <a:extLst>
                <a:ext uri="{FF2B5EF4-FFF2-40B4-BE49-F238E27FC236}">
                  <a16:creationId xmlns:a16="http://schemas.microsoft.com/office/drawing/2014/main" id="{0942A53F-2DF2-496D-93B7-04AD1FDAB065}"/>
                </a:ext>
              </a:extLst>
            </p:cNvPr>
            <p:cNvSpPr/>
            <p:nvPr/>
          </p:nvSpPr>
          <p:spPr>
            <a:xfrm>
              <a:off x="0" y="0"/>
              <a:ext cx="2451735" cy="1524635"/>
            </a:xfrm>
            <a:prstGeom prst="rect">
              <a:avLst/>
            </a:prstGeom>
          </p:spPr>
        </p:sp>
        <p:sp>
          <p:nvSpPr>
            <p:cNvPr id="22" name="Rechteck: abgerundete Ecken 21">
              <a:extLst>
                <a:ext uri="{FF2B5EF4-FFF2-40B4-BE49-F238E27FC236}">
                  <a16:creationId xmlns:a16="http://schemas.microsoft.com/office/drawing/2014/main" id="{0A62A8EC-BF1A-4B5F-AFEA-1CCCDD37E672}"/>
                </a:ext>
              </a:extLst>
            </p:cNvPr>
            <p:cNvSpPr/>
            <p:nvPr/>
          </p:nvSpPr>
          <p:spPr>
            <a:xfrm>
              <a:off x="-1" y="672847"/>
              <a:ext cx="780457" cy="669923"/>
            </a:xfrm>
            <a:prstGeom prst="roundRect">
              <a:avLst/>
            </a:prstGeom>
            <a:solidFill>
              <a:schemeClr val="bg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0817" tIns="50408" rIns="100817" bIns="50408" numCol="1" spcCol="0" rtlCol="0" fromWordArt="0" anchor="ctr" anchorCtr="0" forceAA="0" compatLnSpc="1">
              <a:prstTxWarp prst="textNoShape">
                <a:avLst/>
              </a:prstTxWarp>
              <a:noAutofit/>
            </a:bodyPr>
            <a:lstStyle/>
            <a:p>
              <a:pPr algn="ctr">
                <a:lnSpc>
                  <a:spcPct val="106000"/>
                </a:lnSpc>
                <a:spcAft>
                  <a:spcPts val="882"/>
                </a:spcAft>
              </a:pPr>
              <a:r>
                <a:rPr lang="de-DE" sz="1213">
                  <a:ea typeface="DengXian" panose="02010600030101010101" pitchFamily="2" charset="-122"/>
                  <a:cs typeface="Times New Roman" panose="02020603050405020304" pitchFamily="18" charset="0"/>
                </a:rPr>
                <a:t>General </a:t>
              </a:r>
              <a:r>
                <a:rPr lang="en-US" sz="1213">
                  <a:ea typeface="DengXian" panose="02010600030101010101" pitchFamily="2" charset="-122"/>
                  <a:cs typeface="Times New Roman" panose="02020603050405020304" pitchFamily="18" charset="0"/>
                </a:rPr>
                <a:t>waste</a:t>
              </a:r>
              <a:endParaRPr lang="de-DE" sz="1323">
                <a:latin typeface="Times New Roman" panose="02020603050405020304" pitchFamily="18" charset="0"/>
                <a:ea typeface="DengXian" panose="02010600030101010101" pitchFamily="2" charset="-122"/>
              </a:endParaRPr>
            </a:p>
          </p:txBody>
        </p:sp>
        <p:sp>
          <p:nvSpPr>
            <p:cNvPr id="23" name="Rechteck: abgerundete Ecken 22">
              <a:extLst>
                <a:ext uri="{FF2B5EF4-FFF2-40B4-BE49-F238E27FC236}">
                  <a16:creationId xmlns:a16="http://schemas.microsoft.com/office/drawing/2014/main" id="{0D90F12C-4101-4DC3-8BAD-EF5B56462F35}"/>
                </a:ext>
              </a:extLst>
            </p:cNvPr>
            <p:cNvSpPr/>
            <p:nvPr/>
          </p:nvSpPr>
          <p:spPr>
            <a:xfrm>
              <a:off x="826556" y="825240"/>
              <a:ext cx="838200" cy="669290"/>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0817" tIns="50408" rIns="100817" bIns="50408" numCol="1" spcCol="0" rtlCol="0" fromWordArt="0" anchor="ctr" anchorCtr="0" forceAA="0" compatLnSpc="1">
              <a:prstTxWarp prst="textNoShape">
                <a:avLst/>
              </a:prstTxWarp>
              <a:noAutofit/>
            </a:bodyPr>
            <a:lstStyle/>
            <a:p>
              <a:pPr algn="ctr">
                <a:lnSpc>
                  <a:spcPct val="105000"/>
                </a:lnSpc>
                <a:spcAft>
                  <a:spcPts val="882"/>
                </a:spcAft>
              </a:pPr>
              <a:r>
                <a:rPr lang="en-US" sz="1213"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Infectious</a:t>
              </a:r>
              <a:endParaRPr lang="de-DE" sz="1323" dirty="0">
                <a:latin typeface="Times New Roman" panose="02020603050405020304" pitchFamily="18" charset="0"/>
                <a:ea typeface="DengXian" panose="02010600030101010101" pitchFamily="2" charset="-122"/>
              </a:endParaRPr>
            </a:p>
          </p:txBody>
        </p:sp>
        <p:sp>
          <p:nvSpPr>
            <p:cNvPr id="24" name="Rechteck: abgerundete Ecken 23">
              <a:extLst>
                <a:ext uri="{FF2B5EF4-FFF2-40B4-BE49-F238E27FC236}">
                  <a16:creationId xmlns:a16="http://schemas.microsoft.com/office/drawing/2014/main" id="{C85AB35B-FB6D-40DA-94A4-72B520D76DAF}"/>
                </a:ext>
              </a:extLst>
            </p:cNvPr>
            <p:cNvSpPr/>
            <p:nvPr/>
          </p:nvSpPr>
          <p:spPr>
            <a:xfrm>
              <a:off x="1727534" y="696221"/>
              <a:ext cx="724201" cy="64654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0817" tIns="50408" rIns="100817" bIns="50408" numCol="1" spcCol="0" rtlCol="0" fromWordArt="0" anchor="ctr" anchorCtr="0" forceAA="0" compatLnSpc="1">
              <a:prstTxWarp prst="textNoShape">
                <a:avLst/>
              </a:prstTxWarp>
              <a:noAutofit/>
            </a:bodyPr>
            <a:lstStyle/>
            <a:p>
              <a:pPr algn="ctr">
                <a:lnSpc>
                  <a:spcPct val="105000"/>
                </a:lnSpc>
                <a:spcAft>
                  <a:spcPts val="882"/>
                </a:spcAft>
              </a:pPr>
              <a:r>
                <a:rPr lang="de-DE" sz="1213"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Sharp </a:t>
              </a:r>
              <a:r>
                <a:rPr lang="en-US" sz="1213" dirty="0">
                  <a:solidFill>
                    <a:srgbClr val="000000"/>
                  </a:solidFill>
                  <a:latin typeface="Calibri Light" panose="020F0302020204030204" pitchFamily="34" charset="0"/>
                  <a:ea typeface="Times New Roman" panose="02020603050405020304" pitchFamily="18" charset="0"/>
                  <a:cs typeface="Times New Roman" panose="02020603050405020304" pitchFamily="18" charset="0"/>
                </a:rPr>
                <a:t>waste</a:t>
              </a:r>
              <a:endParaRPr lang="de-DE" sz="1323" dirty="0">
                <a:latin typeface="Times New Roman" panose="02020603050405020304" pitchFamily="18" charset="0"/>
                <a:ea typeface="DengXian" panose="02010600030101010101" pitchFamily="2" charset="-122"/>
              </a:endParaRPr>
            </a:p>
          </p:txBody>
        </p:sp>
        <p:cxnSp>
          <p:nvCxnSpPr>
            <p:cNvPr id="26" name="Verbinder: gekrümmt 25">
              <a:extLst>
                <a:ext uri="{FF2B5EF4-FFF2-40B4-BE49-F238E27FC236}">
                  <a16:creationId xmlns:a16="http://schemas.microsoft.com/office/drawing/2014/main" id="{F8FB0E2E-09D8-4836-B015-1EDC0CD17102}"/>
                </a:ext>
              </a:extLst>
            </p:cNvPr>
            <p:cNvCxnSpPr>
              <a:cxnSpLocks/>
              <a:stCxn id="7" idx="2"/>
              <a:endCxn id="24" idx="0"/>
            </p:cNvCxnSpPr>
            <p:nvPr/>
          </p:nvCxnSpPr>
          <p:spPr>
            <a:xfrm rot="16200000" flipH="1">
              <a:off x="1433934" y="40520"/>
              <a:ext cx="395274" cy="916129"/>
            </a:xfrm>
            <a:prstGeom prst="curvedConnector3">
              <a:avLst>
                <a:gd name="adj1" fmla="val 50000"/>
              </a:avLst>
            </a:prstGeom>
            <a:ln>
              <a:headEnd type="none" w="med" len="med"/>
              <a:tailEnd type="arrow" w="med" len="med"/>
            </a:ln>
          </p:spPr>
          <p:style>
            <a:lnRef idx="3">
              <a:schemeClr val="accent4"/>
            </a:lnRef>
            <a:fillRef idx="0">
              <a:schemeClr val="accent4"/>
            </a:fillRef>
            <a:effectRef idx="2">
              <a:schemeClr val="accent4"/>
            </a:effectRef>
            <a:fontRef idx="minor">
              <a:schemeClr val="tx1"/>
            </a:fontRef>
          </p:style>
        </p:cxnSp>
        <p:cxnSp>
          <p:nvCxnSpPr>
            <p:cNvPr id="27" name="Gerade Verbindung mit Pfeil 26">
              <a:extLst>
                <a:ext uri="{FF2B5EF4-FFF2-40B4-BE49-F238E27FC236}">
                  <a16:creationId xmlns:a16="http://schemas.microsoft.com/office/drawing/2014/main" id="{78C4BD06-144E-479E-AEEA-396D55AACE6E}"/>
                </a:ext>
              </a:extLst>
            </p:cNvPr>
            <p:cNvCxnSpPr>
              <a:cxnSpLocks/>
              <a:stCxn id="7" idx="2"/>
              <a:endCxn id="23" idx="0"/>
            </p:cNvCxnSpPr>
            <p:nvPr/>
          </p:nvCxnSpPr>
          <p:spPr>
            <a:xfrm>
              <a:off x="1173506" y="300947"/>
              <a:ext cx="72149" cy="524293"/>
            </a:xfrm>
            <a:prstGeom prst="straightConnector1">
              <a:avLst/>
            </a:prstGeom>
            <a:ln>
              <a:headEnd type="none" w="med" len="med"/>
              <a:tailEnd type="arrow" w="med" len="med"/>
            </a:ln>
          </p:spPr>
          <p:style>
            <a:lnRef idx="3">
              <a:schemeClr val="accent4"/>
            </a:lnRef>
            <a:fillRef idx="0">
              <a:schemeClr val="accent4"/>
            </a:fillRef>
            <a:effectRef idx="2">
              <a:schemeClr val="accent4"/>
            </a:effectRef>
            <a:fontRef idx="minor">
              <a:schemeClr val="tx1"/>
            </a:fontRef>
          </p:style>
        </p:cxnSp>
      </p:grpSp>
      <p:cxnSp>
        <p:nvCxnSpPr>
          <p:cNvPr id="28" name="Verbinder: gekrümmt 27">
            <a:extLst>
              <a:ext uri="{FF2B5EF4-FFF2-40B4-BE49-F238E27FC236}">
                <a16:creationId xmlns:a16="http://schemas.microsoft.com/office/drawing/2014/main" id="{D3FF5B8E-5388-44CA-A943-1B471F2465CA}"/>
              </a:ext>
            </a:extLst>
          </p:cNvPr>
          <p:cNvCxnSpPr>
            <a:cxnSpLocks/>
            <a:stCxn id="7" idx="2"/>
            <a:endCxn id="22" idx="0"/>
          </p:cNvCxnSpPr>
          <p:nvPr/>
        </p:nvCxnSpPr>
        <p:spPr>
          <a:xfrm rot="5400000">
            <a:off x="4727947" y="4790634"/>
            <a:ext cx="410037" cy="863601"/>
          </a:xfrm>
          <a:prstGeom prst="curvedConnector3">
            <a:avLst>
              <a:gd name="adj1" fmla="val 50000"/>
            </a:avLst>
          </a:prstGeom>
          <a:ln>
            <a:headEnd type="none" w="med" len="med"/>
            <a:tailEnd type="arrow" w="med" len="med"/>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4001908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811693" y="119264"/>
            <a:ext cx="9070014" cy="1256710"/>
          </a:xfrm>
        </p:spPr>
        <p:txBody>
          <a:bodyPr/>
          <a:lstStyle/>
          <a:p>
            <a:pPr>
              <a:defRPr/>
            </a:pPr>
            <a:r>
              <a:rPr altLang="en-US" dirty="0"/>
              <a:t>Three-</a:t>
            </a:r>
            <a:r>
              <a:rPr lang="en-GB" altLang="en-US" dirty="0"/>
              <a:t>b</a:t>
            </a:r>
            <a:r>
              <a:rPr altLang="en-US" dirty="0"/>
              <a:t>in </a:t>
            </a:r>
            <a:r>
              <a:rPr lang="en-US" altLang="en-US" dirty="0"/>
              <a:t>s</a:t>
            </a:r>
            <a:r>
              <a:rPr altLang="en-US" dirty="0"/>
              <a:t>ystem</a:t>
            </a:r>
            <a:r>
              <a:rPr lang="en-US" altLang="en-US" dirty="0"/>
              <a:t> for basic waste categories</a:t>
            </a:r>
            <a:r>
              <a:rPr lang="de-DE" altLang="en-US" dirty="0"/>
              <a:t>: Example poster</a:t>
            </a:r>
            <a:r>
              <a:rPr altLang="en-US" dirty="0"/>
              <a:t> </a:t>
            </a:r>
            <a:endParaRPr altLang="fr-FR" dirty="0"/>
          </a:p>
        </p:txBody>
      </p:sp>
      <p:pic>
        <p:nvPicPr>
          <p:cNvPr id="59395" name="Picture 6"/>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482055" y="1666415"/>
            <a:ext cx="5147610" cy="4424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7"/>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664502" y="1633614"/>
            <a:ext cx="2674447" cy="4495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Rectangle 8"/>
          <p:cNvSpPr>
            <a:spLocks noChangeArrowheads="1"/>
          </p:cNvSpPr>
          <p:nvPr/>
        </p:nvSpPr>
        <p:spPr bwMode="auto">
          <a:xfrm>
            <a:off x="1596415" y="6090547"/>
            <a:ext cx="2419706" cy="703269"/>
          </a:xfrm>
          <a:prstGeom prst="rect">
            <a:avLst/>
          </a:prstGeom>
          <a:solidFill>
            <a:schemeClr val="tx1"/>
          </a:solidFill>
          <a:ln>
            <a:noFill/>
          </a:ln>
        </p:spPr>
        <p:txBody>
          <a:bodyPr wrap="square">
            <a:spAutoFit/>
          </a:bodyPr>
          <a:lstStyle>
            <a:lvl1pPr>
              <a:spcBef>
                <a:spcPct val="20000"/>
              </a:spcBef>
              <a:buClr>
                <a:srgbClr val="DE2414"/>
              </a:buClr>
              <a:buFont typeface="Wingdings" panose="05000000000000000000" pitchFamily="2" charset="2"/>
              <a:buChar char="§"/>
              <a:defRPr sz="2600">
                <a:solidFill>
                  <a:schemeClr val="tx1"/>
                </a:solidFill>
                <a:latin typeface="Arial" panose="020B0604020202020204" pitchFamily="34" charset="0"/>
                <a:cs typeface="Arial" panose="020B0604020202020204" pitchFamily="34" charset="0"/>
              </a:defRPr>
            </a:lvl1pPr>
            <a:lvl2pPr marL="742950" indent="-285750">
              <a:spcBef>
                <a:spcPct val="20000"/>
              </a:spcBef>
              <a:buClr>
                <a:srgbClr val="F7941D"/>
              </a:buClr>
              <a:buFont typeface="Arial" panose="020B0604020202020204" pitchFamily="34" charset="0"/>
              <a:buChar char="–"/>
              <a:defRPr sz="22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FF0099"/>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333399"/>
              </a:buClr>
              <a:buSzPct val="49000"/>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algn="ctr" rtl="0">
              <a:spcBef>
                <a:spcPct val="0"/>
              </a:spcBef>
              <a:buClrTx/>
              <a:buFontTx/>
              <a:buNone/>
            </a:pPr>
            <a:r>
              <a:rPr lang="en-US" altLang="en-US" sz="1985" dirty="0">
                <a:solidFill>
                  <a:schemeClr val="bg1"/>
                </a:solidFill>
              </a:rPr>
              <a:t>Black container (lined)</a:t>
            </a:r>
            <a:endParaRPr lang="en-CA" altLang="en-US" sz="1985" dirty="0">
              <a:solidFill>
                <a:schemeClr val="bg1"/>
              </a:solidFill>
            </a:endParaRPr>
          </a:p>
        </p:txBody>
      </p:sp>
      <p:sp>
        <p:nvSpPr>
          <p:cNvPr id="7" name="Rectangle 8">
            <a:extLst>
              <a:ext uri="{FF2B5EF4-FFF2-40B4-BE49-F238E27FC236}">
                <a16:creationId xmlns:a16="http://schemas.microsoft.com/office/drawing/2014/main" id="{582B4203-DF21-4C81-ABEE-DE8240507A38}"/>
              </a:ext>
            </a:extLst>
          </p:cNvPr>
          <p:cNvSpPr>
            <a:spLocks noChangeArrowheads="1"/>
          </p:cNvSpPr>
          <p:nvPr/>
        </p:nvSpPr>
        <p:spPr bwMode="auto">
          <a:xfrm>
            <a:off x="4050958" y="6090548"/>
            <a:ext cx="2419706" cy="703269"/>
          </a:xfrm>
          <a:prstGeom prst="rect">
            <a:avLst/>
          </a:prstGeom>
          <a:solidFill>
            <a:srgbClr val="FFFF00"/>
          </a:solidFill>
          <a:ln>
            <a:noFill/>
          </a:ln>
        </p:spPr>
        <p:txBody>
          <a:bodyPr wrap="square">
            <a:spAutoFit/>
          </a:bodyPr>
          <a:lstStyle>
            <a:lvl1pPr>
              <a:spcBef>
                <a:spcPct val="20000"/>
              </a:spcBef>
              <a:buClr>
                <a:srgbClr val="DE2414"/>
              </a:buClr>
              <a:buFont typeface="Wingdings" panose="05000000000000000000" pitchFamily="2" charset="2"/>
              <a:buChar char="§"/>
              <a:defRPr sz="2600">
                <a:solidFill>
                  <a:schemeClr val="tx1"/>
                </a:solidFill>
                <a:latin typeface="Arial" panose="020B0604020202020204" pitchFamily="34" charset="0"/>
                <a:cs typeface="Arial" panose="020B0604020202020204" pitchFamily="34" charset="0"/>
              </a:defRPr>
            </a:lvl1pPr>
            <a:lvl2pPr marL="742950" indent="-285750">
              <a:spcBef>
                <a:spcPct val="20000"/>
              </a:spcBef>
              <a:buClr>
                <a:srgbClr val="F7941D"/>
              </a:buClr>
              <a:buFont typeface="Arial" panose="020B0604020202020204" pitchFamily="34" charset="0"/>
              <a:buChar char="–"/>
              <a:defRPr sz="22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FF0099"/>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333399"/>
              </a:buClr>
              <a:buSzPct val="49000"/>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algn="ctr" rtl="0">
              <a:spcBef>
                <a:spcPct val="0"/>
              </a:spcBef>
              <a:buClrTx/>
              <a:buFontTx/>
              <a:buNone/>
            </a:pPr>
            <a:r>
              <a:rPr lang="en-US" altLang="en-US" sz="1985" dirty="0"/>
              <a:t>Yellow container (lined)</a:t>
            </a:r>
            <a:endParaRPr lang="en-CA" altLang="en-US" sz="1985" dirty="0"/>
          </a:p>
        </p:txBody>
      </p:sp>
      <p:sp>
        <p:nvSpPr>
          <p:cNvPr id="8" name="Rectangle 8">
            <a:extLst>
              <a:ext uri="{FF2B5EF4-FFF2-40B4-BE49-F238E27FC236}">
                <a16:creationId xmlns:a16="http://schemas.microsoft.com/office/drawing/2014/main" id="{023FD9CB-3A6F-4E19-BE64-3651583DB6B4}"/>
              </a:ext>
            </a:extLst>
          </p:cNvPr>
          <p:cNvSpPr>
            <a:spLocks noChangeArrowheads="1"/>
          </p:cNvSpPr>
          <p:nvPr/>
        </p:nvSpPr>
        <p:spPr bwMode="auto">
          <a:xfrm>
            <a:off x="6834996" y="6105946"/>
            <a:ext cx="2419706" cy="397801"/>
          </a:xfrm>
          <a:prstGeom prst="rect">
            <a:avLst/>
          </a:prstGeom>
          <a:solidFill>
            <a:srgbClr val="FFFF00"/>
          </a:solidFill>
          <a:ln>
            <a:noFill/>
          </a:ln>
        </p:spPr>
        <p:txBody>
          <a:bodyPr wrap="square">
            <a:spAutoFit/>
          </a:bodyPr>
          <a:lstStyle>
            <a:lvl1pPr>
              <a:spcBef>
                <a:spcPct val="20000"/>
              </a:spcBef>
              <a:buClr>
                <a:srgbClr val="DE2414"/>
              </a:buClr>
              <a:buFont typeface="Wingdings" panose="05000000000000000000" pitchFamily="2" charset="2"/>
              <a:buChar char="§"/>
              <a:defRPr sz="2600">
                <a:solidFill>
                  <a:schemeClr val="tx1"/>
                </a:solidFill>
                <a:latin typeface="Arial" panose="020B0604020202020204" pitchFamily="34" charset="0"/>
                <a:cs typeface="Arial" panose="020B0604020202020204" pitchFamily="34" charset="0"/>
              </a:defRPr>
            </a:lvl1pPr>
            <a:lvl2pPr marL="742950" indent="-285750">
              <a:spcBef>
                <a:spcPct val="20000"/>
              </a:spcBef>
              <a:buClr>
                <a:srgbClr val="F7941D"/>
              </a:buClr>
              <a:buFont typeface="Arial" panose="020B0604020202020204" pitchFamily="34" charset="0"/>
              <a:buChar char="–"/>
              <a:defRPr sz="22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FF0099"/>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333399"/>
              </a:buClr>
              <a:buSzPct val="49000"/>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algn="ctr" rtl="0">
              <a:spcBef>
                <a:spcPct val="0"/>
              </a:spcBef>
              <a:buClrTx/>
              <a:buFontTx/>
              <a:buNone/>
            </a:pPr>
            <a:r>
              <a:rPr lang="en-US" altLang="en-US" sz="1985" dirty="0"/>
              <a:t>Sharps box</a:t>
            </a:r>
            <a:endParaRPr lang="en-CA" altLang="en-US" sz="1985" dirty="0"/>
          </a:p>
        </p:txBody>
      </p:sp>
    </p:spTree>
    <p:extLst>
      <p:ext uri="{BB962C8B-B14F-4D97-AF65-F5344CB8AC3E}">
        <p14:creationId xmlns:p14="http://schemas.microsoft.com/office/powerpoint/2010/main" val="13120147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descr="A picture containing table, chair&#10;&#10;Description generated with high confidence">
            <a:extLst>
              <a:ext uri="{FF2B5EF4-FFF2-40B4-BE49-F238E27FC236}">
                <a16:creationId xmlns:a16="http://schemas.microsoft.com/office/drawing/2014/main" id="{68883FB8-4296-410A-B947-9D239EB2F98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2"/>
          <a:stretch/>
        </p:blipFill>
        <p:spPr>
          <a:xfrm rot="10800000">
            <a:off x="20" y="10"/>
            <a:ext cx="10693379" cy="7561252"/>
          </a:xfrm>
          <a:prstGeom prst="rect">
            <a:avLst/>
          </a:prstGeom>
        </p:spPr>
      </p:pic>
      <p:sp>
        <p:nvSpPr>
          <p:cNvPr id="17"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1100534"/>
            <a:ext cx="5277561" cy="6460728"/>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8BD70770-9724-4A72-BFF7-436BAC5309DD}"/>
              </a:ext>
            </a:extLst>
          </p:cNvPr>
          <p:cNvSpPr>
            <a:spLocks noGrp="1"/>
          </p:cNvSpPr>
          <p:nvPr>
            <p:ph type="title"/>
          </p:nvPr>
        </p:nvSpPr>
        <p:spPr>
          <a:xfrm>
            <a:off x="622245" y="2110218"/>
            <a:ext cx="3687378" cy="1480448"/>
          </a:xfrm>
        </p:spPr>
        <p:txBody>
          <a:bodyPr vert="horz" lIns="91440" tIns="45720" rIns="91440" bIns="45720" rtlCol="0" anchor="ctr">
            <a:normAutofit/>
          </a:bodyPr>
          <a:lstStyle/>
          <a:p>
            <a:pPr algn="ctr" defTabSz="914400"/>
            <a:r>
              <a:rPr lang="en-US" sz="3500" dirty="0">
                <a:solidFill>
                  <a:srgbClr val="009CDE"/>
                </a:solidFill>
              </a:rPr>
              <a:t>Non-hazardous/ general waste </a:t>
            </a:r>
            <a:endParaRPr lang="en-US" sz="3500" i="1" dirty="0">
              <a:solidFill>
                <a:srgbClr val="009CDE"/>
              </a:solidFill>
            </a:endParaRPr>
          </a:p>
        </p:txBody>
      </p:sp>
      <p:cxnSp>
        <p:nvCxnSpPr>
          <p:cNvPr id="19" name="Straight Connector 18">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005934" y="3679350"/>
            <a:ext cx="820441"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7367CEF-C77B-4AC9-92E1-DF88788070E0}"/>
              </a:ext>
            </a:extLst>
          </p:cNvPr>
          <p:cNvSpPr>
            <a:spLocks noGrp="1"/>
          </p:cNvSpPr>
          <p:nvPr>
            <p:ph sz="half" idx="1"/>
          </p:nvPr>
        </p:nvSpPr>
        <p:spPr>
          <a:xfrm>
            <a:off x="622244" y="4097216"/>
            <a:ext cx="4352091" cy="2888494"/>
          </a:xfrm>
        </p:spPr>
        <p:txBody>
          <a:bodyPr vert="horz" lIns="91440" tIns="45720" rIns="91440" bIns="45720" rtlCol="0" anchor="ctr">
            <a:normAutofit/>
          </a:bodyPr>
          <a:lstStyle/>
          <a:p>
            <a:pPr indent="-228600" defTabSz="914400">
              <a:lnSpc>
                <a:spcPct val="90000"/>
              </a:lnSpc>
              <a:buFont typeface="Arial" panose="020B0604020202020204" pitchFamily="34" charset="0"/>
              <a:buChar char="•"/>
            </a:pPr>
            <a:r>
              <a:rPr lang="en-US" sz="1800" dirty="0">
                <a:solidFill>
                  <a:srgbClr val="09164D"/>
                </a:solidFill>
                <a:cs typeface="+mn-cs"/>
              </a:rPr>
              <a:t>Waste that </a:t>
            </a:r>
            <a:r>
              <a:rPr lang="en-US" sz="1800" b="1" dirty="0">
                <a:solidFill>
                  <a:srgbClr val="09164D"/>
                </a:solidFill>
                <a:cs typeface="+mn-cs"/>
              </a:rPr>
              <a:t>does</a:t>
            </a:r>
            <a:r>
              <a:rPr lang="en-US" sz="1800" dirty="0">
                <a:solidFill>
                  <a:srgbClr val="09164D"/>
                </a:solidFill>
                <a:cs typeface="+mn-cs"/>
              </a:rPr>
              <a:t> </a:t>
            </a:r>
            <a:r>
              <a:rPr lang="en-US" sz="1800" b="1" dirty="0">
                <a:solidFill>
                  <a:srgbClr val="09164D"/>
                </a:solidFill>
                <a:cs typeface="+mn-cs"/>
              </a:rPr>
              <a:t>not pose any</a:t>
            </a:r>
            <a:r>
              <a:rPr lang="en-US" sz="1800" dirty="0">
                <a:solidFill>
                  <a:srgbClr val="09164D"/>
                </a:solidFill>
                <a:cs typeface="+mn-cs"/>
              </a:rPr>
              <a:t> particular biological, chemical, radioactive or physical </a:t>
            </a:r>
            <a:r>
              <a:rPr lang="en-US" sz="1800" b="1" dirty="0">
                <a:solidFill>
                  <a:srgbClr val="09164D"/>
                </a:solidFill>
                <a:cs typeface="+mn-cs"/>
              </a:rPr>
              <a:t>hazard</a:t>
            </a:r>
            <a:r>
              <a:rPr lang="en-US" sz="1800" dirty="0">
                <a:solidFill>
                  <a:srgbClr val="09164D"/>
                </a:solidFill>
                <a:cs typeface="+mn-cs"/>
              </a:rPr>
              <a:t> </a:t>
            </a:r>
          </a:p>
          <a:p>
            <a:pPr indent="-228600" defTabSz="914400">
              <a:lnSpc>
                <a:spcPct val="90000"/>
              </a:lnSpc>
              <a:buFont typeface="Arial" panose="020B0604020202020204" pitchFamily="34" charset="0"/>
              <a:buChar char="•"/>
            </a:pPr>
            <a:r>
              <a:rPr lang="en-US" sz="1800" dirty="0">
                <a:solidFill>
                  <a:srgbClr val="09164D"/>
                </a:solidFill>
                <a:cs typeface="+mn-cs"/>
              </a:rPr>
              <a:t>Can be disposed of as </a:t>
            </a:r>
            <a:r>
              <a:rPr lang="en-US" sz="1800" b="1" dirty="0">
                <a:solidFill>
                  <a:srgbClr val="09164D"/>
                </a:solidFill>
                <a:cs typeface="+mn-cs"/>
              </a:rPr>
              <a:t>household waste </a:t>
            </a:r>
            <a:r>
              <a:rPr lang="en-US" sz="1800" dirty="0">
                <a:solidFill>
                  <a:srgbClr val="09164D"/>
                </a:solidFill>
                <a:cs typeface="+mn-cs"/>
              </a:rPr>
              <a:t>through available landfills / municipal waste disposal sites / facility waste pit</a:t>
            </a:r>
          </a:p>
          <a:p>
            <a:pPr indent="-228600" defTabSz="914400">
              <a:lnSpc>
                <a:spcPct val="90000"/>
              </a:lnSpc>
              <a:buFont typeface="Arial" panose="020B0604020202020204" pitchFamily="34" charset="0"/>
              <a:buChar char="•"/>
            </a:pPr>
            <a:r>
              <a:rPr lang="en-US" sz="1800" dirty="0">
                <a:solidFill>
                  <a:srgbClr val="09164D"/>
                </a:solidFill>
                <a:cs typeface="+mn-cs"/>
              </a:rPr>
              <a:t>Some can be </a:t>
            </a:r>
            <a:r>
              <a:rPr lang="en-US" sz="1800" b="1" dirty="0">
                <a:solidFill>
                  <a:srgbClr val="09164D"/>
                </a:solidFill>
                <a:cs typeface="+mn-cs"/>
              </a:rPr>
              <a:t>recycled</a:t>
            </a:r>
            <a:r>
              <a:rPr lang="en-US" sz="1800" dirty="0">
                <a:solidFill>
                  <a:srgbClr val="09164D"/>
                </a:solidFill>
                <a:cs typeface="+mn-cs"/>
              </a:rPr>
              <a:t> (e.g. paper) or composted</a:t>
            </a:r>
          </a:p>
          <a:p>
            <a:pPr indent="-228600" defTabSz="914400">
              <a:lnSpc>
                <a:spcPct val="90000"/>
              </a:lnSpc>
              <a:buFont typeface="Arial" panose="020B0604020202020204" pitchFamily="34" charset="0"/>
              <a:buChar char="•"/>
            </a:pPr>
            <a:endParaRPr lang="en-US" sz="1800" dirty="0">
              <a:solidFill>
                <a:srgbClr val="09164D"/>
              </a:solidFill>
              <a:cs typeface="+mn-cs"/>
            </a:endParaRPr>
          </a:p>
        </p:txBody>
      </p:sp>
    </p:spTree>
    <p:extLst>
      <p:ext uri="{BB962C8B-B14F-4D97-AF65-F5344CB8AC3E}">
        <p14:creationId xmlns:p14="http://schemas.microsoft.com/office/powerpoint/2010/main" val="3121825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13EED-39C7-4A2B-9AD9-68394FE4FAD8}"/>
              </a:ext>
            </a:extLst>
          </p:cNvPr>
          <p:cNvSpPr>
            <a:spLocks noGrp="1"/>
          </p:cNvSpPr>
          <p:nvPr>
            <p:ph type="title"/>
          </p:nvPr>
        </p:nvSpPr>
        <p:spPr>
          <a:xfrm>
            <a:off x="260335" y="730132"/>
            <a:ext cx="7157000" cy="793833"/>
          </a:xfrm>
        </p:spPr>
        <p:txBody>
          <a:bodyPr/>
          <a:lstStyle/>
          <a:p>
            <a:r>
              <a:rPr lang="en-US" dirty="0"/>
              <a:t>What are common examples of household waste found in a health care facility ? </a:t>
            </a:r>
          </a:p>
        </p:txBody>
      </p:sp>
      <p:sp>
        <p:nvSpPr>
          <p:cNvPr id="3" name="Content Placeholder 2">
            <a:extLst>
              <a:ext uri="{FF2B5EF4-FFF2-40B4-BE49-F238E27FC236}">
                <a16:creationId xmlns:a16="http://schemas.microsoft.com/office/drawing/2014/main" id="{2440CD11-6B4B-482E-A36D-E66C3E9A884E}"/>
              </a:ext>
            </a:extLst>
          </p:cNvPr>
          <p:cNvSpPr>
            <a:spLocks noGrp="1"/>
          </p:cNvSpPr>
          <p:nvPr>
            <p:ph sz="half" idx="1"/>
          </p:nvPr>
        </p:nvSpPr>
        <p:spPr/>
        <p:txBody>
          <a:bodyPr/>
          <a:lstStyle/>
          <a:p>
            <a:pPr marL="457200" indent="-457200">
              <a:spcBef>
                <a:spcPts val="0"/>
              </a:spcBef>
              <a:spcAft>
                <a:spcPts val="0"/>
              </a:spcAft>
              <a:buFont typeface="Arial" panose="020B0604020202020204" pitchFamily="34" charset="0"/>
              <a:buChar char="•"/>
            </a:pPr>
            <a:r>
              <a:rPr lang="en-US" sz="2400" dirty="0">
                <a:solidFill>
                  <a:srgbClr val="09164D"/>
                </a:solidFill>
              </a:rPr>
              <a:t>Packaging materials (papers, cartons, sacks)</a:t>
            </a:r>
          </a:p>
          <a:p>
            <a:pPr marL="457200" indent="-457200">
              <a:spcBef>
                <a:spcPts val="0"/>
              </a:spcBef>
              <a:spcAft>
                <a:spcPts val="0"/>
              </a:spcAft>
              <a:buFont typeface="Arial" panose="020B0604020202020204" pitchFamily="34" charset="0"/>
              <a:buChar char="•"/>
            </a:pPr>
            <a:r>
              <a:rPr lang="en-US" sz="2400" dirty="0">
                <a:solidFill>
                  <a:srgbClr val="09164D"/>
                </a:solidFill>
              </a:rPr>
              <a:t>Plastic bottles &amp; cans </a:t>
            </a:r>
          </a:p>
          <a:p>
            <a:pPr marL="457200" indent="-457200">
              <a:spcBef>
                <a:spcPts val="0"/>
              </a:spcBef>
              <a:spcAft>
                <a:spcPts val="0"/>
              </a:spcAft>
              <a:buFont typeface="Arial" panose="020B0604020202020204" pitchFamily="34" charset="0"/>
              <a:buChar char="•"/>
            </a:pPr>
            <a:r>
              <a:rPr lang="en-US" sz="2400" dirty="0">
                <a:solidFill>
                  <a:srgbClr val="09164D"/>
                </a:solidFill>
              </a:rPr>
              <a:t>Food remains</a:t>
            </a:r>
          </a:p>
          <a:p>
            <a:pPr marL="457200" indent="-457200">
              <a:spcBef>
                <a:spcPts val="0"/>
              </a:spcBef>
              <a:spcAft>
                <a:spcPts val="0"/>
              </a:spcAft>
              <a:buFont typeface="Arial" panose="020B0604020202020204" pitchFamily="34" charset="0"/>
              <a:buChar char="•"/>
            </a:pPr>
            <a:r>
              <a:rPr lang="en-US" sz="2400" dirty="0">
                <a:solidFill>
                  <a:srgbClr val="09164D"/>
                </a:solidFill>
              </a:rPr>
              <a:t>Dry grass and leaves</a:t>
            </a:r>
          </a:p>
          <a:p>
            <a:pPr marL="457200" indent="-457200">
              <a:spcBef>
                <a:spcPts val="0"/>
              </a:spcBef>
              <a:spcAft>
                <a:spcPts val="0"/>
              </a:spcAft>
              <a:buFont typeface="Arial" panose="020B0604020202020204" pitchFamily="34" charset="0"/>
              <a:buChar char="•"/>
            </a:pPr>
            <a:r>
              <a:rPr lang="en-US" sz="2400" dirty="0">
                <a:solidFill>
                  <a:srgbClr val="09164D"/>
                </a:solidFill>
              </a:rPr>
              <a:t>Broken/old equipment or furniture (e.g. sofa, chairs)</a:t>
            </a:r>
          </a:p>
          <a:p>
            <a:pPr marL="457200" indent="-457200">
              <a:buFont typeface="Arial" panose="020B0604020202020204" pitchFamily="34" charset="0"/>
              <a:buChar char="•"/>
            </a:pPr>
            <a:endParaRPr lang="en-US" sz="2400" dirty="0">
              <a:solidFill>
                <a:srgbClr val="09164D"/>
              </a:solidFill>
            </a:endParaRPr>
          </a:p>
        </p:txBody>
      </p:sp>
      <p:pic>
        <p:nvPicPr>
          <p:cNvPr id="6" name="Picture 5" descr="D:\Projekat\_Reciklaža_\medical garbage\Recycle and Reuse - The Recycling Consortium - recycle, reduce, reuse your waste in Bristol, UK_files\card_in_box.jpg">
            <a:extLst>
              <a:ext uri="{FF2B5EF4-FFF2-40B4-BE49-F238E27FC236}">
                <a16:creationId xmlns:a16="http://schemas.microsoft.com/office/drawing/2014/main" id="{1FF04647-D411-4229-8FD8-A8438A1898A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637710" y="802233"/>
            <a:ext cx="2762250" cy="27003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D:\Projekat\_Reciklaža_\medical garbage\Plastic bottles pile up as mountains of waste - Environment- msnbc_com_files\050301_recycle_vmed_7a.widec.jpg">
            <a:extLst>
              <a:ext uri="{FF2B5EF4-FFF2-40B4-BE49-F238E27FC236}">
                <a16:creationId xmlns:a16="http://schemas.microsoft.com/office/drawing/2014/main" id="{134E96EB-51BD-410F-92D7-B9483F6ECE4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46700" y="1306466"/>
            <a:ext cx="1979667" cy="271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Projekat\_Reciklaža_\medical garbage\Recycle and Reuse - The Recycling Consortium - recycle, reduce, reuse your waste in Bristol, UK_files\kitchen_waste.jpg">
            <a:extLst>
              <a:ext uri="{FF2B5EF4-FFF2-40B4-BE49-F238E27FC236}">
                <a16:creationId xmlns:a16="http://schemas.microsoft.com/office/drawing/2014/main" id="{AEDC9EDA-6AA3-4DAA-808F-D92E82E7B4E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gray">
          <a:xfrm>
            <a:off x="4238333" y="4704069"/>
            <a:ext cx="2398669" cy="1903550"/>
          </a:xfrm>
          <a:prstGeom prst="rect">
            <a:avLst/>
          </a:prstGeom>
          <a:ln>
            <a:noFill/>
          </a:ln>
          <a:effectLst>
            <a:outerShdw blurRad="292100" dist="139700" dir="2700000" algn="tl" rotWithShape="0">
              <a:srgbClr val="333333">
                <a:alpha val="65000"/>
              </a:srgbClr>
            </a:outerShdw>
          </a:effectLst>
        </p:spPr>
      </p:pic>
      <p:pic>
        <p:nvPicPr>
          <p:cNvPr id="3074" name="Picture 2" descr="Waste management in Switzerland - Wikipedia">
            <a:extLst>
              <a:ext uri="{FF2B5EF4-FFF2-40B4-BE49-F238E27FC236}">
                <a16:creationId xmlns:a16="http://schemas.microsoft.com/office/drawing/2014/main" id="{7439EDF2-BE81-436F-9824-5D0AF5FF262F}"/>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51904" y="4164065"/>
            <a:ext cx="3655102" cy="2586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2464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7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wall, indoor, food, table&#10;&#10;Description generated with very high confidence">
            <a:extLst>
              <a:ext uri="{FF2B5EF4-FFF2-40B4-BE49-F238E27FC236}">
                <a16:creationId xmlns:a16="http://schemas.microsoft.com/office/drawing/2014/main" id="{625C97C9-51B9-40F5-AE64-66A9E50142F6}"/>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6006893" y="4586669"/>
            <a:ext cx="4543778" cy="2555875"/>
          </a:xfrm>
          <a:prstGeom prst="rect">
            <a:avLst/>
          </a:prstGeom>
          <a:ln>
            <a:noFill/>
          </a:ln>
          <a:effectLst>
            <a:outerShdw blurRad="292100" dist="139700" dir="2700000" algn="tl" rotWithShape="0">
              <a:srgbClr val="333333">
                <a:alpha val="65000"/>
              </a:srgbClr>
            </a:outerShdw>
          </a:effectLst>
        </p:spPr>
      </p:pic>
      <p:pic>
        <p:nvPicPr>
          <p:cNvPr id="4" name="Picture 10" descr="Sharpbox3">
            <a:extLst>
              <a:ext uri="{FF2B5EF4-FFF2-40B4-BE49-F238E27FC236}">
                <a16:creationId xmlns:a16="http://schemas.microsoft.com/office/drawing/2014/main" id="{7A7D03E4-64A5-4442-BA36-2977EA02742C}"/>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1503" y="4071778"/>
            <a:ext cx="2052979" cy="33087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Sharps Box&#10;Sharps Box">
            <a:extLst>
              <a:ext uri="{FF2B5EF4-FFF2-40B4-BE49-F238E27FC236}">
                <a16:creationId xmlns:a16="http://schemas.microsoft.com/office/drawing/2014/main" id="{B7929182-A463-4BA6-95A9-724E6C2A852A}"/>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r="8865"/>
          <a:stretch>
            <a:fillRect/>
          </a:stretch>
        </p:blipFill>
        <p:spPr bwMode="auto">
          <a:xfrm>
            <a:off x="3321208" y="4071778"/>
            <a:ext cx="2447925" cy="31686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Sharpbox4">
            <a:extLst>
              <a:ext uri="{FF2B5EF4-FFF2-40B4-BE49-F238E27FC236}">
                <a16:creationId xmlns:a16="http://schemas.microsoft.com/office/drawing/2014/main" id="{8E6A3212-40A7-41E6-9235-5747D8779BA7}"/>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883969" y="1173724"/>
            <a:ext cx="2479675" cy="28797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DSCN0228">
            <a:extLst>
              <a:ext uri="{FF2B5EF4-FFF2-40B4-BE49-F238E27FC236}">
                <a16:creationId xmlns:a16="http://schemas.microsoft.com/office/drawing/2014/main" id="{7954732A-39A9-40AE-8D7E-6F35608CB9F8}"/>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006893" y="1696656"/>
            <a:ext cx="1802218" cy="237512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5">
            <a:extLst>
              <a:ext uri="{FF2B5EF4-FFF2-40B4-BE49-F238E27FC236}">
                <a16:creationId xmlns:a16="http://schemas.microsoft.com/office/drawing/2014/main" id="{E6C65C24-6DD7-43BF-9F1F-22642450F3AE}"/>
              </a:ext>
            </a:extLst>
          </p:cNvPr>
          <p:cNvPicPr>
            <a:picLocks noChangeAspect="1" noChangeArrowheads="1"/>
          </p:cNvPicPr>
          <p:nvPr/>
        </p:nvPicPr>
        <p:blipFill>
          <a:blip r:embed="rId8">
            <a:lum contrast="20000"/>
            <a:extLst>
              <a:ext uri="{28A0092B-C50C-407E-A947-70E740481C1C}">
                <a14:useLocalDpi xmlns:a14="http://schemas.microsoft.com/office/drawing/2010/main"/>
              </a:ext>
            </a:extLst>
          </a:blip>
          <a:srcRect/>
          <a:stretch>
            <a:fillRect/>
          </a:stretch>
        </p:blipFill>
        <p:spPr bwMode="auto">
          <a:xfrm>
            <a:off x="3417102" y="835190"/>
            <a:ext cx="2256135" cy="31090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5" name="Grafik 14">
            <a:extLst>
              <a:ext uri="{FF2B5EF4-FFF2-40B4-BE49-F238E27FC236}">
                <a16:creationId xmlns:a16="http://schemas.microsoft.com/office/drawing/2014/main" id="{112FAC5D-AFE7-4AFD-AA10-91C2D3F9A305}"/>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499308" y="835190"/>
            <a:ext cx="2617368" cy="2984064"/>
          </a:xfrm>
          <a:prstGeom prst="rect">
            <a:avLst/>
          </a:prstGeom>
          <a:ln>
            <a:noFill/>
          </a:ln>
          <a:effectLst>
            <a:outerShdw blurRad="292100" dist="139700" dir="2700000" algn="tl" rotWithShape="0">
              <a:srgbClr val="333333">
                <a:alpha val="65000"/>
              </a:srgbClr>
            </a:outerShdw>
          </a:effectLst>
        </p:spPr>
      </p:pic>
      <p:sp>
        <p:nvSpPr>
          <p:cNvPr id="10" name="Title 1">
            <a:extLst>
              <a:ext uri="{FF2B5EF4-FFF2-40B4-BE49-F238E27FC236}">
                <a16:creationId xmlns:a16="http://schemas.microsoft.com/office/drawing/2014/main" id="{A57DF15B-A806-4EE8-9783-675E0EBB9C31}"/>
              </a:ext>
            </a:extLst>
          </p:cNvPr>
          <p:cNvSpPr>
            <a:spLocks noGrp="1"/>
          </p:cNvSpPr>
          <p:nvPr>
            <p:ph type="title"/>
          </p:nvPr>
        </p:nvSpPr>
        <p:spPr>
          <a:xfrm>
            <a:off x="608495" y="-85450"/>
            <a:ext cx="9070014" cy="818780"/>
          </a:xfrm>
        </p:spPr>
        <p:txBody>
          <a:bodyPr/>
          <a:lstStyle/>
          <a:p>
            <a:pPr>
              <a:defRPr/>
            </a:pPr>
            <a:r>
              <a:rPr lang="en-US" altLang="fr-FR" dirty="0"/>
              <a:t>Methods for disposing of sharps</a:t>
            </a:r>
            <a:endParaRPr altLang="fr-FR" dirty="0"/>
          </a:p>
        </p:txBody>
      </p:sp>
    </p:spTree>
    <p:extLst>
      <p:ext uri="{BB962C8B-B14F-4D97-AF65-F5344CB8AC3E}">
        <p14:creationId xmlns:p14="http://schemas.microsoft.com/office/powerpoint/2010/main" val="2163787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E49FCF-09B4-44D2-9C16-496264A60976}"/>
              </a:ext>
            </a:extLst>
          </p:cNvPr>
          <p:cNvSpPr>
            <a:spLocks noGrp="1"/>
          </p:cNvSpPr>
          <p:nvPr>
            <p:ph type="title"/>
          </p:nvPr>
        </p:nvSpPr>
        <p:spPr>
          <a:xfrm>
            <a:off x="420998" y="405317"/>
            <a:ext cx="9598415" cy="793833"/>
          </a:xfrm>
        </p:spPr>
        <p:txBody>
          <a:bodyPr/>
          <a:lstStyle/>
          <a:p>
            <a:r>
              <a:rPr lang="en-US" dirty="0"/>
              <a:t>Guidance for bins and containers</a:t>
            </a:r>
          </a:p>
        </p:txBody>
      </p:sp>
      <p:graphicFrame>
        <p:nvGraphicFramePr>
          <p:cNvPr id="4" name="Inhaltsplatzhalter 3">
            <a:extLst>
              <a:ext uri="{FF2B5EF4-FFF2-40B4-BE49-F238E27FC236}">
                <a16:creationId xmlns:a16="http://schemas.microsoft.com/office/drawing/2014/main" id="{4D88A706-095B-4583-82EF-D7523FC26682}"/>
              </a:ext>
            </a:extLst>
          </p:cNvPr>
          <p:cNvGraphicFramePr>
            <a:graphicFrameLocks noGrp="1"/>
          </p:cNvGraphicFramePr>
          <p:nvPr>
            <p:ph idx="1"/>
            <p:extLst>
              <p:ext uri="{D42A27DB-BD31-4B8C-83A1-F6EECF244321}">
                <p14:modId xmlns:p14="http://schemas.microsoft.com/office/powerpoint/2010/main" val="51592595"/>
              </p:ext>
            </p:extLst>
          </p:nvPr>
        </p:nvGraphicFramePr>
        <p:xfrm>
          <a:off x="752069" y="1693496"/>
          <a:ext cx="9598415" cy="5212373"/>
        </p:xfrm>
        <a:graphic>
          <a:graphicData uri="http://schemas.openxmlformats.org/drawingml/2006/table">
            <a:tbl>
              <a:tblPr>
                <a:tableStyleId>{E8B1032C-EA38-4F05-BA0D-38AFFFC7BED3}</a:tableStyleId>
              </a:tblPr>
              <a:tblGrid>
                <a:gridCol w="2597331">
                  <a:extLst>
                    <a:ext uri="{9D8B030D-6E8A-4147-A177-3AD203B41FA5}">
                      <a16:colId xmlns:a16="http://schemas.microsoft.com/office/drawing/2014/main" val="1946435989"/>
                    </a:ext>
                  </a:extLst>
                </a:gridCol>
                <a:gridCol w="1909794">
                  <a:extLst>
                    <a:ext uri="{9D8B030D-6E8A-4147-A177-3AD203B41FA5}">
                      <a16:colId xmlns:a16="http://schemas.microsoft.com/office/drawing/2014/main" val="50380407"/>
                    </a:ext>
                  </a:extLst>
                </a:gridCol>
                <a:gridCol w="2947004">
                  <a:extLst>
                    <a:ext uri="{9D8B030D-6E8A-4147-A177-3AD203B41FA5}">
                      <a16:colId xmlns:a16="http://schemas.microsoft.com/office/drawing/2014/main" val="1414040634"/>
                    </a:ext>
                  </a:extLst>
                </a:gridCol>
                <a:gridCol w="2144286">
                  <a:extLst>
                    <a:ext uri="{9D8B030D-6E8A-4147-A177-3AD203B41FA5}">
                      <a16:colId xmlns:a16="http://schemas.microsoft.com/office/drawing/2014/main" val="3405425729"/>
                    </a:ext>
                  </a:extLst>
                </a:gridCol>
              </a:tblGrid>
              <a:tr h="239020">
                <a:tc>
                  <a:txBody>
                    <a:bodyPr/>
                    <a:lstStyle/>
                    <a:p>
                      <a:pPr algn="l">
                        <a:lnSpc>
                          <a:spcPct val="107000"/>
                        </a:lnSpc>
                        <a:spcAft>
                          <a:spcPts val="0"/>
                        </a:spcAft>
                      </a:pPr>
                      <a:r>
                        <a:rPr lang="en-GB" sz="1600" b="1" dirty="0">
                          <a:solidFill>
                            <a:srgbClr val="09164D"/>
                          </a:solidFill>
                          <a:effectLst/>
                        </a:rPr>
                        <a:t>Waste categories </a:t>
                      </a:r>
                      <a:endParaRPr lang="de-DE" sz="1600" b="1"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nchor="ctr">
                    <a:solidFill>
                      <a:schemeClr val="bg2">
                        <a:lumMod val="20000"/>
                        <a:lumOff val="80000"/>
                      </a:schemeClr>
                    </a:solidFill>
                  </a:tcPr>
                </a:tc>
                <a:tc>
                  <a:txBody>
                    <a:bodyPr/>
                    <a:lstStyle/>
                    <a:p>
                      <a:pPr algn="l">
                        <a:lnSpc>
                          <a:spcPct val="107000"/>
                        </a:lnSpc>
                        <a:spcAft>
                          <a:spcPts val="0"/>
                        </a:spcAft>
                      </a:pPr>
                      <a:r>
                        <a:rPr lang="en-GB" sz="1600" b="1" dirty="0">
                          <a:solidFill>
                            <a:srgbClr val="09164D"/>
                          </a:solidFill>
                          <a:effectLst/>
                        </a:rPr>
                        <a:t>Colour and markings</a:t>
                      </a:r>
                      <a:endParaRPr lang="de-DE" sz="1600" b="1"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nchor="ctr">
                    <a:solidFill>
                      <a:schemeClr val="bg2">
                        <a:lumMod val="20000"/>
                        <a:lumOff val="80000"/>
                      </a:schemeClr>
                    </a:solidFill>
                  </a:tcPr>
                </a:tc>
                <a:tc>
                  <a:txBody>
                    <a:bodyPr/>
                    <a:lstStyle/>
                    <a:p>
                      <a:pPr algn="l">
                        <a:lnSpc>
                          <a:spcPct val="107000"/>
                        </a:lnSpc>
                        <a:spcAft>
                          <a:spcPts val="0"/>
                        </a:spcAft>
                      </a:pPr>
                      <a:r>
                        <a:rPr lang="en-GB" sz="1600" b="1" dirty="0">
                          <a:solidFill>
                            <a:srgbClr val="09164D"/>
                          </a:solidFill>
                          <a:effectLst/>
                        </a:rPr>
                        <a:t>Type of container</a:t>
                      </a:r>
                      <a:endParaRPr lang="de-DE" sz="1600" b="1"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nchor="ctr">
                    <a:solidFill>
                      <a:schemeClr val="bg2">
                        <a:lumMod val="20000"/>
                        <a:lumOff val="80000"/>
                      </a:schemeClr>
                    </a:solidFill>
                  </a:tcPr>
                </a:tc>
                <a:tc>
                  <a:txBody>
                    <a:bodyPr/>
                    <a:lstStyle/>
                    <a:p>
                      <a:pPr algn="l">
                        <a:lnSpc>
                          <a:spcPct val="107000"/>
                        </a:lnSpc>
                        <a:spcAft>
                          <a:spcPts val="0"/>
                        </a:spcAft>
                      </a:pPr>
                      <a:r>
                        <a:rPr lang="en-GB" sz="1600" b="1" dirty="0">
                          <a:solidFill>
                            <a:srgbClr val="09164D"/>
                          </a:solidFill>
                          <a:effectLst/>
                        </a:rPr>
                        <a:t>Collection frequency</a:t>
                      </a:r>
                      <a:endParaRPr lang="de-DE" sz="1600" b="1"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nchor="ctr">
                    <a:solidFill>
                      <a:schemeClr val="bg2">
                        <a:lumMod val="20000"/>
                        <a:lumOff val="80000"/>
                      </a:schemeClr>
                    </a:solidFill>
                  </a:tcPr>
                </a:tc>
                <a:extLst>
                  <a:ext uri="{0D108BD9-81ED-4DB2-BD59-A6C34878D82A}">
                    <a16:rowId xmlns:a16="http://schemas.microsoft.com/office/drawing/2014/main" val="1362128540"/>
                  </a:ext>
                </a:extLst>
              </a:tr>
              <a:tr h="1068029">
                <a:tc>
                  <a:txBody>
                    <a:bodyPr/>
                    <a:lstStyle/>
                    <a:p>
                      <a:pPr>
                        <a:lnSpc>
                          <a:spcPct val="107000"/>
                        </a:lnSpc>
                        <a:spcAft>
                          <a:spcPts val="0"/>
                        </a:spcAft>
                      </a:pPr>
                      <a:r>
                        <a:rPr lang="en-GB" sz="1500" b="1" dirty="0">
                          <a:solidFill>
                            <a:srgbClr val="09164D"/>
                          </a:solidFill>
                          <a:effectLst/>
                        </a:rPr>
                        <a:t>Infectious waste</a:t>
                      </a:r>
                      <a:endParaRPr lang="de-DE" sz="1500" b="1"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nchor="ctr"/>
                </a:tc>
                <a:tc>
                  <a:txBody>
                    <a:bodyPr/>
                    <a:lstStyle/>
                    <a:p>
                      <a:pPr algn="just">
                        <a:lnSpc>
                          <a:spcPct val="107000"/>
                        </a:lnSpc>
                        <a:spcAft>
                          <a:spcPts val="0"/>
                        </a:spcAft>
                      </a:pPr>
                      <a:endParaRPr lang="de-DE" sz="12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solidFill>
                      <a:srgbClr val="FFFF00"/>
                    </a:solidFill>
                  </a:tcPr>
                </a:tc>
                <a:tc>
                  <a:txBody>
                    <a:bodyPr/>
                    <a:lstStyle/>
                    <a:p>
                      <a:pPr algn="l">
                        <a:lnSpc>
                          <a:spcPct val="107000"/>
                        </a:lnSpc>
                        <a:spcAft>
                          <a:spcPts val="800"/>
                        </a:spcAft>
                      </a:pPr>
                      <a:r>
                        <a:rPr lang="en-GB" sz="1300" dirty="0">
                          <a:solidFill>
                            <a:srgbClr val="09164D"/>
                          </a:solidFill>
                          <a:effectLst/>
                        </a:rPr>
                        <a:t>Leak-proof strong plastic bag placed in a container (bags for highly infectious waste should be capable of being autoclaved).</a:t>
                      </a:r>
                      <a:endParaRPr lang="de-DE" sz="13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tc>
                  <a:txBody>
                    <a:bodyPr/>
                    <a:lstStyle/>
                    <a:p>
                      <a:pPr algn="l">
                        <a:lnSpc>
                          <a:spcPct val="107000"/>
                        </a:lnSpc>
                        <a:spcAft>
                          <a:spcPts val="0"/>
                        </a:spcAft>
                      </a:pPr>
                      <a:r>
                        <a:rPr lang="en-GB" sz="1300" dirty="0">
                          <a:solidFill>
                            <a:srgbClr val="09164D"/>
                          </a:solidFill>
                          <a:effectLst/>
                        </a:rPr>
                        <a:t>When three-quarters filled or at least once a day.</a:t>
                      </a:r>
                      <a:endParaRPr lang="de-DE" sz="13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extLst>
                  <a:ext uri="{0D108BD9-81ED-4DB2-BD59-A6C34878D82A}">
                    <a16:rowId xmlns:a16="http://schemas.microsoft.com/office/drawing/2014/main" val="32975084"/>
                  </a:ext>
                </a:extLst>
              </a:tr>
              <a:tr h="782381">
                <a:tc>
                  <a:txBody>
                    <a:bodyPr/>
                    <a:lstStyle/>
                    <a:p>
                      <a:pPr algn="just">
                        <a:lnSpc>
                          <a:spcPct val="107000"/>
                        </a:lnSpc>
                        <a:spcAft>
                          <a:spcPts val="0"/>
                        </a:spcAft>
                      </a:pPr>
                      <a:r>
                        <a:rPr lang="en-GB" sz="1500" b="1" dirty="0">
                          <a:solidFill>
                            <a:srgbClr val="09164D"/>
                          </a:solidFill>
                          <a:effectLst/>
                        </a:rPr>
                        <a:t>Sharp waste</a:t>
                      </a:r>
                      <a:endParaRPr lang="de-DE" sz="1500" b="1"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nchor="ctr"/>
                </a:tc>
                <a:tc>
                  <a:txBody>
                    <a:bodyPr/>
                    <a:lstStyle/>
                    <a:p>
                      <a:pPr algn="just">
                        <a:lnSpc>
                          <a:spcPct val="107000"/>
                        </a:lnSpc>
                        <a:spcAft>
                          <a:spcPts val="0"/>
                        </a:spcAft>
                      </a:pPr>
                      <a:endParaRPr lang="de-DE" sz="12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endParaRPr lang="de-DE" sz="12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endParaRPr lang="de-DE" sz="12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endParaRPr lang="de-DE" sz="12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solidFill>
                      <a:srgbClr val="FFFF00"/>
                    </a:solidFill>
                  </a:tcPr>
                </a:tc>
                <a:tc>
                  <a:txBody>
                    <a:bodyPr/>
                    <a:lstStyle/>
                    <a:p>
                      <a:pPr algn="l">
                        <a:lnSpc>
                          <a:spcPct val="107000"/>
                        </a:lnSpc>
                        <a:spcAft>
                          <a:spcPts val="0"/>
                        </a:spcAft>
                      </a:pPr>
                      <a:r>
                        <a:rPr lang="en-GB" sz="1300" dirty="0">
                          <a:solidFill>
                            <a:srgbClr val="09164D"/>
                          </a:solidFill>
                          <a:effectLst/>
                        </a:rPr>
                        <a:t>Puncture-proof container.</a:t>
                      </a:r>
                      <a:endParaRPr lang="de-DE" sz="13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tc>
                  <a:txBody>
                    <a:bodyPr/>
                    <a:lstStyle/>
                    <a:p>
                      <a:pPr algn="l">
                        <a:lnSpc>
                          <a:spcPct val="107000"/>
                        </a:lnSpc>
                        <a:spcAft>
                          <a:spcPts val="0"/>
                        </a:spcAft>
                      </a:pPr>
                      <a:r>
                        <a:rPr lang="en-GB" sz="1300" dirty="0">
                          <a:solidFill>
                            <a:srgbClr val="09164D"/>
                          </a:solidFill>
                          <a:effectLst/>
                        </a:rPr>
                        <a:t>When filled to the line or three-quarters filled.</a:t>
                      </a:r>
                      <a:endParaRPr lang="de-DE" sz="13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extLst>
                  <a:ext uri="{0D108BD9-81ED-4DB2-BD59-A6C34878D82A}">
                    <a16:rowId xmlns:a16="http://schemas.microsoft.com/office/drawing/2014/main" val="1559584727"/>
                  </a:ext>
                </a:extLst>
              </a:tr>
              <a:tr h="728402">
                <a:tc>
                  <a:txBody>
                    <a:bodyPr/>
                    <a:lstStyle/>
                    <a:p>
                      <a:pPr algn="just">
                        <a:lnSpc>
                          <a:spcPct val="107000"/>
                        </a:lnSpc>
                        <a:spcAft>
                          <a:spcPts val="0"/>
                        </a:spcAft>
                      </a:pPr>
                      <a:r>
                        <a:rPr lang="en-GB" sz="1500" b="1" dirty="0">
                          <a:solidFill>
                            <a:srgbClr val="09164D"/>
                          </a:solidFill>
                          <a:effectLst/>
                        </a:rPr>
                        <a:t>Pathological waste</a:t>
                      </a:r>
                      <a:endParaRPr lang="de-DE" sz="1500" b="1"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nchor="ctr"/>
                </a:tc>
                <a:tc>
                  <a:txBody>
                    <a:bodyPr/>
                    <a:lstStyle/>
                    <a:p>
                      <a:pPr algn="just">
                        <a:lnSpc>
                          <a:spcPct val="107000"/>
                        </a:lnSpc>
                        <a:spcAft>
                          <a:spcPts val="0"/>
                        </a:spcAft>
                      </a:pPr>
                      <a:endParaRPr lang="en-GB" sz="11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endParaRPr lang="en-GB" sz="11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endParaRPr lang="en-GB" sz="11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endParaRPr lang="de-DE" sz="12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solidFill>
                      <a:srgbClr val="FFFF00"/>
                    </a:solidFill>
                  </a:tcPr>
                </a:tc>
                <a:tc>
                  <a:txBody>
                    <a:bodyPr/>
                    <a:lstStyle/>
                    <a:p>
                      <a:pPr algn="l">
                        <a:lnSpc>
                          <a:spcPct val="107000"/>
                        </a:lnSpc>
                        <a:spcAft>
                          <a:spcPts val="800"/>
                        </a:spcAft>
                      </a:pPr>
                      <a:r>
                        <a:rPr lang="en-GB" sz="1300" dirty="0">
                          <a:solidFill>
                            <a:srgbClr val="09164D"/>
                          </a:solidFill>
                          <a:effectLst/>
                        </a:rPr>
                        <a:t>Leak-proof strong plastic bag placed in a container.</a:t>
                      </a:r>
                      <a:endParaRPr lang="de-DE" sz="13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tc>
                  <a:txBody>
                    <a:bodyPr/>
                    <a:lstStyle/>
                    <a:p>
                      <a:pPr algn="l">
                        <a:lnSpc>
                          <a:spcPct val="107000"/>
                        </a:lnSpc>
                        <a:spcAft>
                          <a:spcPts val="0"/>
                        </a:spcAft>
                      </a:pPr>
                      <a:r>
                        <a:rPr lang="en-GB" sz="1300" dirty="0">
                          <a:solidFill>
                            <a:srgbClr val="09164D"/>
                          </a:solidFill>
                          <a:effectLst/>
                        </a:rPr>
                        <a:t>When three-quarters filled or at least once a day.</a:t>
                      </a:r>
                      <a:endParaRPr lang="de-DE" sz="13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extLst>
                  <a:ext uri="{0D108BD9-81ED-4DB2-BD59-A6C34878D82A}">
                    <a16:rowId xmlns:a16="http://schemas.microsoft.com/office/drawing/2014/main" val="703614238"/>
                  </a:ext>
                </a:extLst>
              </a:tr>
              <a:tr h="782381">
                <a:tc>
                  <a:txBody>
                    <a:bodyPr/>
                    <a:lstStyle/>
                    <a:p>
                      <a:pPr>
                        <a:lnSpc>
                          <a:spcPct val="107000"/>
                        </a:lnSpc>
                        <a:spcAft>
                          <a:spcPts val="0"/>
                        </a:spcAft>
                      </a:pPr>
                      <a:r>
                        <a:rPr lang="en-GB" sz="1500" b="1" dirty="0">
                          <a:solidFill>
                            <a:srgbClr val="09164D"/>
                          </a:solidFill>
                          <a:effectLst/>
                        </a:rPr>
                        <a:t>Chemical and pharmaceutical waste</a:t>
                      </a:r>
                      <a:endParaRPr lang="de-DE" sz="1500" b="1"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nchor="ctr"/>
                </a:tc>
                <a:tc>
                  <a:txBody>
                    <a:bodyPr/>
                    <a:lstStyle/>
                    <a:p>
                      <a:pPr algn="just">
                        <a:lnSpc>
                          <a:spcPct val="107000"/>
                        </a:lnSpc>
                        <a:spcAft>
                          <a:spcPts val="0"/>
                        </a:spcAft>
                      </a:pPr>
                      <a:endParaRPr lang="de-DE" sz="12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endParaRPr lang="de-DE" sz="12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endParaRPr lang="de-DE" sz="12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endParaRPr lang="de-DE" sz="12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solidFill>
                      <a:srgbClr val="CC6600"/>
                    </a:solidFill>
                  </a:tcPr>
                </a:tc>
                <a:tc>
                  <a:txBody>
                    <a:bodyPr/>
                    <a:lstStyle/>
                    <a:p>
                      <a:pPr algn="l">
                        <a:lnSpc>
                          <a:spcPct val="107000"/>
                        </a:lnSpc>
                        <a:spcAft>
                          <a:spcPts val="0"/>
                        </a:spcAft>
                      </a:pPr>
                      <a:r>
                        <a:rPr lang="en-GB" sz="1300" dirty="0">
                          <a:solidFill>
                            <a:srgbClr val="09164D"/>
                          </a:solidFill>
                          <a:effectLst/>
                        </a:rPr>
                        <a:t>Plastic bag or rigid container.</a:t>
                      </a:r>
                      <a:endParaRPr lang="de-DE" sz="13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tc>
                  <a:txBody>
                    <a:bodyPr/>
                    <a:lstStyle/>
                    <a:p>
                      <a:pPr algn="l">
                        <a:lnSpc>
                          <a:spcPct val="107000"/>
                        </a:lnSpc>
                        <a:spcAft>
                          <a:spcPts val="0"/>
                        </a:spcAft>
                      </a:pPr>
                      <a:r>
                        <a:rPr lang="en-GB" sz="1300" dirty="0">
                          <a:solidFill>
                            <a:srgbClr val="09164D"/>
                          </a:solidFill>
                          <a:effectLst/>
                        </a:rPr>
                        <a:t>On demand.</a:t>
                      </a:r>
                      <a:endParaRPr lang="de-DE" sz="13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extLst>
                  <a:ext uri="{0D108BD9-81ED-4DB2-BD59-A6C34878D82A}">
                    <a16:rowId xmlns:a16="http://schemas.microsoft.com/office/drawing/2014/main" val="4025992142"/>
                  </a:ext>
                </a:extLst>
              </a:tr>
              <a:tr h="706068">
                <a:tc>
                  <a:txBody>
                    <a:bodyPr/>
                    <a:lstStyle/>
                    <a:p>
                      <a:pPr algn="just">
                        <a:lnSpc>
                          <a:spcPct val="107000"/>
                        </a:lnSpc>
                        <a:spcAft>
                          <a:spcPts val="0"/>
                        </a:spcAft>
                      </a:pPr>
                      <a:r>
                        <a:rPr lang="en-GB" sz="1500" b="1" dirty="0">
                          <a:solidFill>
                            <a:srgbClr val="09164D"/>
                          </a:solidFill>
                          <a:effectLst/>
                        </a:rPr>
                        <a:t>Radioactive waste</a:t>
                      </a:r>
                      <a:endParaRPr lang="de-DE" sz="1500" b="1"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nchor="ctr"/>
                </a:tc>
                <a:tc>
                  <a:txBody>
                    <a:bodyPr/>
                    <a:lstStyle/>
                    <a:p>
                      <a:pPr algn="just">
                        <a:lnSpc>
                          <a:spcPct val="107000"/>
                        </a:lnSpc>
                        <a:spcAft>
                          <a:spcPts val="0"/>
                        </a:spcAft>
                      </a:pPr>
                      <a:endParaRPr lang="en-GB" sz="1100" dirty="0">
                        <a:solidFill>
                          <a:srgbClr val="09164D"/>
                        </a:solidFill>
                        <a:effectLst/>
                      </a:endParaRPr>
                    </a:p>
                    <a:p>
                      <a:pPr algn="just">
                        <a:lnSpc>
                          <a:spcPct val="107000"/>
                        </a:lnSpc>
                        <a:spcAft>
                          <a:spcPts val="0"/>
                        </a:spcAft>
                      </a:pPr>
                      <a:endParaRPr lang="en-GB" sz="1100" dirty="0">
                        <a:solidFill>
                          <a:srgbClr val="09164D"/>
                        </a:solidFill>
                        <a:effectLst/>
                      </a:endParaRPr>
                    </a:p>
                    <a:p>
                      <a:pPr algn="just">
                        <a:lnSpc>
                          <a:spcPct val="107000"/>
                        </a:lnSpc>
                        <a:spcAft>
                          <a:spcPts val="0"/>
                        </a:spcAft>
                      </a:pPr>
                      <a:endParaRPr lang="en-GB" sz="1100" dirty="0">
                        <a:solidFill>
                          <a:srgbClr val="09164D"/>
                        </a:solidFill>
                        <a:effectLst/>
                      </a:endParaRPr>
                    </a:p>
                    <a:p>
                      <a:pPr algn="just">
                        <a:lnSpc>
                          <a:spcPct val="107000"/>
                        </a:lnSpc>
                        <a:spcAft>
                          <a:spcPts val="0"/>
                        </a:spcAft>
                      </a:pPr>
                      <a:endParaRPr lang="en-GB" sz="1100" dirty="0">
                        <a:solidFill>
                          <a:srgbClr val="09164D"/>
                        </a:solidFill>
                        <a:effectLst/>
                      </a:endParaRPr>
                    </a:p>
                  </a:txBody>
                  <a:tcPr marL="75613" marR="75613" marT="0" marB="0"/>
                </a:tc>
                <a:tc>
                  <a:txBody>
                    <a:bodyPr/>
                    <a:lstStyle/>
                    <a:p>
                      <a:pPr algn="l">
                        <a:lnSpc>
                          <a:spcPct val="107000"/>
                        </a:lnSpc>
                        <a:spcAft>
                          <a:spcPts val="0"/>
                        </a:spcAft>
                      </a:pPr>
                      <a:r>
                        <a:rPr lang="en-GB" sz="1300">
                          <a:solidFill>
                            <a:srgbClr val="09164D"/>
                          </a:solidFill>
                          <a:effectLst/>
                        </a:rPr>
                        <a:t>Lead box.</a:t>
                      </a:r>
                      <a:endParaRPr lang="de-DE" sz="130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tc>
                  <a:txBody>
                    <a:bodyPr/>
                    <a:lstStyle/>
                    <a:p>
                      <a:pPr algn="l">
                        <a:lnSpc>
                          <a:spcPct val="107000"/>
                        </a:lnSpc>
                        <a:spcAft>
                          <a:spcPts val="0"/>
                        </a:spcAft>
                      </a:pPr>
                      <a:r>
                        <a:rPr lang="en-GB" sz="1300" dirty="0">
                          <a:solidFill>
                            <a:srgbClr val="09164D"/>
                          </a:solidFill>
                          <a:effectLst/>
                        </a:rPr>
                        <a:t>On demand.</a:t>
                      </a:r>
                      <a:endParaRPr lang="de-DE" sz="13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extLst>
                  <a:ext uri="{0D108BD9-81ED-4DB2-BD59-A6C34878D82A}">
                    <a16:rowId xmlns:a16="http://schemas.microsoft.com/office/drawing/2014/main" val="3380758837"/>
                  </a:ext>
                </a:extLst>
              </a:tr>
              <a:tr h="636477">
                <a:tc>
                  <a:txBody>
                    <a:bodyPr/>
                    <a:lstStyle/>
                    <a:p>
                      <a:pPr algn="l">
                        <a:lnSpc>
                          <a:spcPct val="107000"/>
                        </a:lnSpc>
                        <a:spcAft>
                          <a:spcPts val="0"/>
                        </a:spcAft>
                      </a:pPr>
                      <a:r>
                        <a:rPr lang="en-GB" sz="1500" b="1" dirty="0">
                          <a:solidFill>
                            <a:srgbClr val="09164D"/>
                          </a:solidFill>
                          <a:effectLst/>
                        </a:rPr>
                        <a:t>General health-care waste</a:t>
                      </a:r>
                      <a:endParaRPr lang="de-DE" sz="1500" b="1"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nchor="ctr"/>
                </a:tc>
                <a:tc>
                  <a:txBody>
                    <a:bodyPr/>
                    <a:lstStyle/>
                    <a:p>
                      <a:pPr algn="just">
                        <a:lnSpc>
                          <a:spcPct val="107000"/>
                        </a:lnSpc>
                        <a:spcAft>
                          <a:spcPts val="0"/>
                        </a:spcAft>
                      </a:pPr>
                      <a:r>
                        <a:rPr lang="en-GB" sz="1400" dirty="0">
                          <a:solidFill>
                            <a:schemeClr val="bg1"/>
                          </a:solidFill>
                          <a:effectLst/>
                        </a:rPr>
                        <a:t>Black or grey coloured bag</a:t>
                      </a:r>
                      <a:endParaRPr lang="de-DE"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nchor="ctr">
                    <a:solidFill>
                      <a:schemeClr val="tx1"/>
                    </a:solidFill>
                  </a:tcPr>
                </a:tc>
                <a:tc>
                  <a:txBody>
                    <a:bodyPr/>
                    <a:lstStyle/>
                    <a:p>
                      <a:pPr algn="l">
                        <a:lnSpc>
                          <a:spcPct val="107000"/>
                        </a:lnSpc>
                        <a:spcAft>
                          <a:spcPts val="800"/>
                        </a:spcAft>
                      </a:pPr>
                      <a:r>
                        <a:rPr lang="en-GB" sz="1300">
                          <a:solidFill>
                            <a:srgbClr val="09164D"/>
                          </a:solidFill>
                          <a:effectLst/>
                        </a:rPr>
                        <a:t>Plastic bag inside a container or container which is disinfected after use.</a:t>
                      </a:r>
                      <a:endParaRPr lang="de-DE" sz="130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tc>
                  <a:txBody>
                    <a:bodyPr/>
                    <a:lstStyle/>
                    <a:p>
                      <a:pPr algn="l">
                        <a:lnSpc>
                          <a:spcPct val="107000"/>
                        </a:lnSpc>
                        <a:spcAft>
                          <a:spcPts val="0"/>
                        </a:spcAft>
                      </a:pPr>
                      <a:r>
                        <a:rPr lang="en-GB" sz="1300" dirty="0">
                          <a:solidFill>
                            <a:srgbClr val="09164D"/>
                          </a:solidFill>
                          <a:effectLst/>
                        </a:rPr>
                        <a:t>When three-quarters filled or at least once a day.</a:t>
                      </a:r>
                      <a:endParaRPr lang="de-DE" sz="1300" dirty="0">
                        <a:solidFill>
                          <a:srgbClr val="09164D"/>
                        </a:solidFill>
                        <a:effectLst/>
                        <a:latin typeface="Calibri" panose="020F0502020204030204" pitchFamily="34" charset="0"/>
                        <a:ea typeface="Calibri" panose="020F0502020204030204" pitchFamily="34" charset="0"/>
                        <a:cs typeface="Arial" panose="020B0604020202020204" pitchFamily="34" charset="0"/>
                      </a:endParaRPr>
                    </a:p>
                  </a:txBody>
                  <a:tcPr marL="75613" marR="75613" marT="0" marB="0"/>
                </a:tc>
                <a:extLst>
                  <a:ext uri="{0D108BD9-81ED-4DB2-BD59-A6C34878D82A}">
                    <a16:rowId xmlns:a16="http://schemas.microsoft.com/office/drawing/2014/main" val="1726896967"/>
                  </a:ext>
                </a:extLst>
              </a:tr>
            </a:tbl>
          </a:graphicData>
        </a:graphic>
      </p:graphicFrame>
      <p:pic>
        <p:nvPicPr>
          <p:cNvPr id="6" name="Grafik 5">
            <a:extLst>
              <a:ext uri="{FF2B5EF4-FFF2-40B4-BE49-F238E27FC236}">
                <a16:creationId xmlns:a16="http://schemas.microsoft.com/office/drawing/2014/main" id="{633E8EC2-3CF1-40A3-99FB-84CE414351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84418" y="2463431"/>
            <a:ext cx="635137" cy="580605"/>
          </a:xfrm>
          <a:prstGeom prst="rect">
            <a:avLst/>
          </a:prstGeom>
        </p:spPr>
      </p:pic>
      <p:pic>
        <p:nvPicPr>
          <p:cNvPr id="10" name="Grafik 9">
            <a:extLst>
              <a:ext uri="{FF2B5EF4-FFF2-40B4-BE49-F238E27FC236}">
                <a16:creationId xmlns:a16="http://schemas.microsoft.com/office/drawing/2014/main" id="{37738E07-A2FD-4A91-9A6E-B33584499F4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84418" y="3339852"/>
            <a:ext cx="635137" cy="580605"/>
          </a:xfrm>
          <a:prstGeom prst="rect">
            <a:avLst/>
          </a:prstGeom>
        </p:spPr>
      </p:pic>
      <p:pic>
        <p:nvPicPr>
          <p:cNvPr id="11" name="Grafik 10">
            <a:extLst>
              <a:ext uri="{FF2B5EF4-FFF2-40B4-BE49-F238E27FC236}">
                <a16:creationId xmlns:a16="http://schemas.microsoft.com/office/drawing/2014/main" id="{C96EC9DE-A906-4E15-9F99-8B47455F931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84418" y="4083479"/>
            <a:ext cx="635137" cy="580605"/>
          </a:xfrm>
          <a:prstGeom prst="rect">
            <a:avLst/>
          </a:prstGeom>
        </p:spPr>
      </p:pic>
      <p:pic>
        <p:nvPicPr>
          <p:cNvPr id="12" name="Picture 44" descr="A picture containing object&#10;&#10;Description automatically generated">
            <a:extLst>
              <a:ext uri="{FF2B5EF4-FFF2-40B4-BE49-F238E27FC236}">
                <a16:creationId xmlns:a16="http://schemas.microsoft.com/office/drawing/2014/main" id="{A9EC6462-08C2-4E5F-B224-9D971E911628}"/>
              </a:ext>
            </a:extLst>
          </p:cNvPr>
          <p:cNvPicPr/>
          <p:nvPr/>
        </p:nvPicPr>
        <p:blipFill>
          <a:blip r:embed="rId4" cstate="email">
            <a:extLst>
              <a:ext uri="{28A0092B-C50C-407E-A947-70E740481C1C}">
                <a14:useLocalDpi xmlns:a14="http://schemas.microsoft.com/office/drawing/2010/main"/>
              </a:ext>
            </a:extLst>
          </a:blip>
          <a:stretch>
            <a:fillRect/>
          </a:stretch>
        </p:blipFill>
        <p:spPr>
          <a:xfrm>
            <a:off x="3700026" y="5431256"/>
            <a:ext cx="1043845" cy="992228"/>
          </a:xfrm>
          <a:prstGeom prst="rect">
            <a:avLst/>
          </a:prstGeom>
        </p:spPr>
      </p:pic>
      <p:pic>
        <p:nvPicPr>
          <p:cNvPr id="13" name="Grafik 12">
            <a:extLst>
              <a:ext uri="{FF2B5EF4-FFF2-40B4-BE49-F238E27FC236}">
                <a16:creationId xmlns:a16="http://schemas.microsoft.com/office/drawing/2014/main" id="{4BD56D85-7196-4D37-8E2C-FFFBAC638B2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00024" y="4839625"/>
            <a:ext cx="1203928" cy="677209"/>
          </a:xfrm>
          <a:prstGeom prst="rect">
            <a:avLst/>
          </a:prstGeom>
        </p:spPr>
      </p:pic>
    </p:spTree>
    <p:extLst>
      <p:ext uri="{BB962C8B-B14F-4D97-AF65-F5344CB8AC3E}">
        <p14:creationId xmlns:p14="http://schemas.microsoft.com/office/powerpoint/2010/main" val="200249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6AA3E7-2605-41B0-93F0-DFAB2C6F9F60}"/>
              </a:ext>
            </a:extLst>
          </p:cNvPr>
          <p:cNvSpPr>
            <a:spLocks noGrp="1"/>
          </p:cNvSpPr>
          <p:nvPr>
            <p:ph type="title"/>
          </p:nvPr>
        </p:nvSpPr>
        <p:spPr>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de-DE" dirty="0"/>
              <a:t>How to select the best technology? </a:t>
            </a:r>
          </a:p>
        </p:txBody>
      </p:sp>
      <p:sp>
        <p:nvSpPr>
          <p:cNvPr id="118" name="Rectangle 133">
            <a:extLst>
              <a:ext uri="{FF2B5EF4-FFF2-40B4-BE49-F238E27FC236}">
                <a16:creationId xmlns:a16="http://schemas.microsoft.com/office/drawing/2014/main" id="{6C2A66F3-83A1-4838-B305-108000ECCB8D}"/>
              </a:ext>
            </a:extLst>
          </p:cNvPr>
          <p:cNvSpPr>
            <a:spLocks noChangeArrowheads="1"/>
          </p:cNvSpPr>
          <p:nvPr/>
        </p:nvSpPr>
        <p:spPr bwMode="auto">
          <a:xfrm>
            <a:off x="473887" y="-213731"/>
            <a:ext cx="203668" cy="76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00817" tIns="50408" rIns="100817" bIns="50408"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endParaRPr kumimoji="0" lang="de-DE" sz="4300" b="1" i="0" u="none" strike="noStrike" kern="1200" cap="none" spc="0" normalizeH="0" baseline="0" noProof="0">
              <a:ln>
                <a:noFill/>
              </a:ln>
              <a:solidFill>
                <a:srgbClr val="000066"/>
              </a:solidFill>
              <a:effectLst/>
              <a:uLnTx/>
              <a:uFillTx/>
              <a:latin typeface="Arial" charset="0"/>
              <a:ea typeface="+mn-ea"/>
              <a:cs typeface="Arial" charset="0"/>
            </a:endParaRPr>
          </a:p>
        </p:txBody>
      </p:sp>
      <p:pic>
        <p:nvPicPr>
          <p:cNvPr id="6272" name="Grafik 6271">
            <a:extLst>
              <a:ext uri="{FF2B5EF4-FFF2-40B4-BE49-F238E27FC236}">
                <a16:creationId xmlns:a16="http://schemas.microsoft.com/office/drawing/2014/main" id="{582CB315-C033-4371-909C-A5D1E0D16E7D}"/>
              </a:ext>
            </a:extLst>
          </p:cNvPr>
          <p:cNvPicPr>
            <a:picLocks noChangeAspect="1"/>
          </p:cNvPicPr>
          <p:nvPr/>
        </p:nvPicPr>
        <p:blipFill>
          <a:blip r:embed="rId3"/>
          <a:stretch>
            <a:fillRect/>
          </a:stretch>
        </p:blipFill>
        <p:spPr>
          <a:xfrm>
            <a:off x="420999" y="3978200"/>
            <a:ext cx="4695533" cy="3127046"/>
          </a:xfrm>
          <a:prstGeom prst="rect">
            <a:avLst/>
          </a:prstGeom>
        </p:spPr>
      </p:pic>
      <p:pic>
        <p:nvPicPr>
          <p:cNvPr id="6273" name="Grafik 6272">
            <a:extLst>
              <a:ext uri="{FF2B5EF4-FFF2-40B4-BE49-F238E27FC236}">
                <a16:creationId xmlns:a16="http://schemas.microsoft.com/office/drawing/2014/main" id="{B991C273-7266-4613-ABD3-173AB8777FE1}"/>
              </a:ext>
            </a:extLst>
          </p:cNvPr>
          <p:cNvPicPr>
            <a:picLocks noChangeAspect="1"/>
          </p:cNvPicPr>
          <p:nvPr/>
        </p:nvPicPr>
        <p:blipFill>
          <a:blip r:embed="rId4"/>
          <a:stretch>
            <a:fillRect/>
          </a:stretch>
        </p:blipFill>
        <p:spPr>
          <a:xfrm>
            <a:off x="5199297" y="4014960"/>
            <a:ext cx="5135357" cy="2068845"/>
          </a:xfrm>
          <a:prstGeom prst="rect">
            <a:avLst/>
          </a:prstGeom>
        </p:spPr>
      </p:pic>
      <p:sp>
        <p:nvSpPr>
          <p:cNvPr id="6274" name="Rechteck 6273">
            <a:extLst>
              <a:ext uri="{FF2B5EF4-FFF2-40B4-BE49-F238E27FC236}">
                <a16:creationId xmlns:a16="http://schemas.microsoft.com/office/drawing/2014/main" id="{5448DBD5-0AE9-49B6-89C1-C02B9BFBC066}"/>
              </a:ext>
            </a:extLst>
          </p:cNvPr>
          <p:cNvSpPr/>
          <p:nvPr/>
        </p:nvSpPr>
        <p:spPr>
          <a:xfrm>
            <a:off x="5490751" y="3301573"/>
            <a:ext cx="5040842" cy="635302"/>
          </a:xfrm>
          <a:prstGeom prst="rect">
            <a:avLst/>
          </a:prstGeom>
        </p:spPr>
        <p:txBody>
          <a:bodyPr>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1764" i="0" u="none" strike="noStrike" kern="1200" cap="none" spc="0" normalizeH="0" baseline="0" dirty="0">
                <a:ln>
                  <a:noFill/>
                </a:ln>
                <a:solidFill>
                  <a:srgbClr val="09164D"/>
                </a:solidFill>
                <a:effectLst/>
                <a:uLnTx/>
                <a:uFillTx/>
                <a:latin typeface="Arial" charset="0"/>
                <a:ea typeface="+mn-ea"/>
                <a:cs typeface="Arial" charset="0"/>
              </a:rPr>
              <a:t>B) Interim waste treatment technologies used in low resource settings </a:t>
            </a:r>
          </a:p>
        </p:txBody>
      </p:sp>
      <p:sp>
        <p:nvSpPr>
          <p:cNvPr id="6275" name="Rechteck 6274">
            <a:extLst>
              <a:ext uri="{FF2B5EF4-FFF2-40B4-BE49-F238E27FC236}">
                <a16:creationId xmlns:a16="http://schemas.microsoft.com/office/drawing/2014/main" id="{BED950BB-8E98-44F5-AC5C-2154A76CD32A}"/>
              </a:ext>
            </a:extLst>
          </p:cNvPr>
          <p:cNvSpPr/>
          <p:nvPr/>
        </p:nvSpPr>
        <p:spPr>
          <a:xfrm>
            <a:off x="379616" y="3306139"/>
            <a:ext cx="5040842" cy="635302"/>
          </a:xfrm>
          <a:prstGeom prst="rect">
            <a:avLst/>
          </a:prstGeom>
        </p:spPr>
        <p:txBody>
          <a:bodyPr>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1764" i="0" u="none" strike="noStrike" kern="1200" cap="none" spc="0" normalizeH="0" baseline="0" noProof="0" dirty="0">
                <a:ln>
                  <a:noFill/>
                </a:ln>
                <a:solidFill>
                  <a:srgbClr val="09164D"/>
                </a:solidFill>
                <a:effectLst/>
                <a:uLnTx/>
                <a:uFillTx/>
                <a:latin typeface="Arial" charset="0"/>
                <a:ea typeface="+mn-ea"/>
                <a:cs typeface="Arial" charset="0"/>
              </a:rPr>
              <a:t>A) Compliance with the Stockholm and Basel Conventions</a:t>
            </a:r>
            <a:endParaRPr kumimoji="0" lang="de-DE" sz="1764" i="0" u="none" strike="noStrike" kern="1200" cap="none" spc="0" normalizeH="0" baseline="0" noProof="0" dirty="0">
              <a:ln>
                <a:noFill/>
              </a:ln>
              <a:solidFill>
                <a:srgbClr val="09164D"/>
              </a:solidFill>
              <a:effectLst/>
              <a:uLnTx/>
              <a:uFillTx/>
              <a:latin typeface="Arial" charset="0"/>
              <a:ea typeface="+mn-ea"/>
              <a:cs typeface="Arial" charset="0"/>
            </a:endParaRPr>
          </a:p>
        </p:txBody>
      </p:sp>
      <p:pic>
        <p:nvPicPr>
          <p:cNvPr id="6" name="Grafik 5">
            <a:extLst>
              <a:ext uri="{FF2B5EF4-FFF2-40B4-BE49-F238E27FC236}">
                <a16:creationId xmlns:a16="http://schemas.microsoft.com/office/drawing/2014/main" id="{164BDEA6-4179-484D-A7AB-0006B6EC5C1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77826" y="6215379"/>
            <a:ext cx="4874564" cy="243484"/>
          </a:xfrm>
          <a:prstGeom prst="rect">
            <a:avLst/>
          </a:prstGeom>
        </p:spPr>
      </p:pic>
      <p:sp>
        <p:nvSpPr>
          <p:cNvPr id="7" name="Textfeld 6">
            <a:extLst>
              <a:ext uri="{FF2B5EF4-FFF2-40B4-BE49-F238E27FC236}">
                <a16:creationId xmlns:a16="http://schemas.microsoft.com/office/drawing/2014/main" id="{DB86EDC3-065C-489E-B8B8-16A8AA66472A}"/>
              </a:ext>
            </a:extLst>
          </p:cNvPr>
          <p:cNvSpPr txBox="1"/>
          <p:nvPr/>
        </p:nvSpPr>
        <p:spPr>
          <a:xfrm>
            <a:off x="420999" y="1325773"/>
            <a:ext cx="9913655" cy="2246769"/>
          </a:xfrm>
          <a:prstGeom prst="rect">
            <a:avLst/>
          </a:prstGeom>
          <a:noFill/>
        </p:spPr>
        <p:txBody>
          <a:bodyPr wrap="square" rtlCol="0">
            <a:spAutoFit/>
          </a:bodyPr>
          <a:lstStyle/>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9164D"/>
                </a:solidFill>
                <a:effectLst/>
                <a:uLnTx/>
                <a:uFillTx/>
                <a:latin typeface="Arial" charset="0"/>
                <a:ea typeface="+mn-ea"/>
                <a:cs typeface="Arial" charset="0"/>
              </a:rPr>
              <a:t>National &amp; international regulations </a:t>
            </a:r>
          </a:p>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9164D"/>
                </a:solidFill>
                <a:effectLst/>
                <a:uLnTx/>
                <a:uFillTx/>
                <a:latin typeface="Arial" charset="0"/>
                <a:ea typeface="+mn-ea"/>
                <a:cs typeface="Arial" charset="0"/>
              </a:rPr>
              <a:t>Available budget (for investment and maintenance) </a:t>
            </a:r>
          </a:p>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2000" b="0" dirty="0">
                <a:solidFill>
                  <a:srgbClr val="09164D"/>
                </a:solidFill>
              </a:rPr>
              <a:t>Infrastructure</a:t>
            </a:r>
            <a:r>
              <a:rPr kumimoji="0" lang="en-US" sz="2000" b="0" i="0" u="none" strike="noStrike" kern="1200" cap="none" spc="0" normalizeH="0" baseline="0" noProof="0" dirty="0">
                <a:ln>
                  <a:noFill/>
                </a:ln>
                <a:solidFill>
                  <a:srgbClr val="09164D"/>
                </a:solidFill>
                <a:effectLst/>
                <a:uLnTx/>
                <a:uFillTx/>
                <a:latin typeface="Arial" charset="0"/>
                <a:ea typeface="+mn-ea"/>
                <a:cs typeface="Arial" charset="0"/>
              </a:rPr>
              <a:t> (space)</a:t>
            </a:r>
          </a:p>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9164D"/>
                </a:solidFill>
                <a:effectLst/>
                <a:uLnTx/>
                <a:uFillTx/>
                <a:latin typeface="Arial" charset="0"/>
                <a:ea typeface="+mn-ea"/>
                <a:cs typeface="Arial" charset="0"/>
              </a:rPr>
              <a:t>Available energy (electricity, water, fuel etc.), </a:t>
            </a:r>
          </a:p>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9164D"/>
                </a:solidFill>
                <a:effectLst/>
                <a:uLnTx/>
                <a:uFillTx/>
                <a:latin typeface="Arial" charset="0"/>
                <a:ea typeface="+mn-ea"/>
                <a:cs typeface="Arial" charset="0"/>
              </a:rPr>
              <a:t>Type &amp; quantity of waste generated</a:t>
            </a:r>
          </a:p>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US" sz="2000" b="0" noProof="0" dirty="0">
                <a:solidFill>
                  <a:srgbClr val="09164D"/>
                </a:solidFill>
              </a:rPr>
              <a:t>Available final disposal options (recycling, landfill)</a:t>
            </a:r>
            <a:endParaRPr kumimoji="0" lang="en-US" sz="2000" b="0" i="0" u="none" strike="noStrike" kern="1200" cap="none" spc="0" normalizeH="0" baseline="0" noProof="0" dirty="0">
              <a:ln>
                <a:noFill/>
              </a:ln>
              <a:solidFill>
                <a:srgbClr val="09164D"/>
              </a:solidFill>
              <a:effectLst/>
              <a:uLnTx/>
              <a:uFillTx/>
              <a:latin typeface="Arial" charset="0"/>
              <a:ea typeface="+mn-ea"/>
              <a:cs typeface="Arial" charset="0"/>
            </a:endParaRPr>
          </a:p>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09164D"/>
              </a:solidFill>
              <a:effectLst/>
              <a:uLnTx/>
              <a:uFillTx/>
              <a:latin typeface="Arial" charset="0"/>
              <a:ea typeface="+mn-ea"/>
              <a:cs typeface="Arial" charset="0"/>
            </a:endParaRPr>
          </a:p>
        </p:txBody>
      </p:sp>
      <p:pic>
        <p:nvPicPr>
          <p:cNvPr id="11" name="Picture 2" descr="https://www.who.int/water_sanitation_health/publications/infectious-sharp-waste-from-hcf-150px.jpg">
            <a:extLst>
              <a:ext uri="{FF2B5EF4-FFF2-40B4-BE49-F238E27FC236}">
                <a16:creationId xmlns:a16="http://schemas.microsoft.com/office/drawing/2014/main" id="{991793B1-810C-410D-8851-E29FA5709349}"/>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102843" y="123530"/>
            <a:ext cx="1428750" cy="20383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2" name="Rechteck 12">
            <a:extLst>
              <a:ext uri="{FF2B5EF4-FFF2-40B4-BE49-F238E27FC236}">
                <a16:creationId xmlns:a16="http://schemas.microsoft.com/office/drawing/2014/main" id="{6FDE931A-AE3F-4219-A9D6-0A2339F13DF3}"/>
              </a:ext>
            </a:extLst>
          </p:cNvPr>
          <p:cNvSpPr/>
          <p:nvPr/>
        </p:nvSpPr>
        <p:spPr>
          <a:xfrm>
            <a:off x="0" y="7178765"/>
            <a:ext cx="9883763" cy="276999"/>
          </a:xfrm>
          <a:prstGeom prst="rect">
            <a:avLst/>
          </a:prstGeom>
        </p:spPr>
        <p:txBody>
          <a:bodyPr wrap="square">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de-DE" sz="1200" b="0" i="0" u="none" strike="noStrike" kern="1200" cap="none" spc="0" normalizeH="0" baseline="0" noProof="0" dirty="0">
                <a:ln>
                  <a:noFill/>
                </a:ln>
                <a:solidFill>
                  <a:srgbClr val="09164D"/>
                </a:solidFill>
                <a:effectLst/>
                <a:uLnTx/>
                <a:uFillTx/>
                <a:latin typeface="Arial" charset="0"/>
                <a:ea typeface="+mn-ea"/>
                <a:cs typeface="Arial" charset="0"/>
                <a:hlinkClick r:id="rId7"/>
              </a:rPr>
              <a:t>https://www.who.int/water_sanitation_health/publications/technologies-for-the-treatment-of-infectious-and-sharp-waste/en/</a:t>
            </a:r>
            <a:r>
              <a:rPr kumimoji="0" lang="de-DE" sz="1200" b="0" i="0" u="none" strike="noStrike" kern="1200" cap="none" spc="0" normalizeH="0" baseline="0" noProof="0" dirty="0">
                <a:ln>
                  <a:noFill/>
                </a:ln>
                <a:solidFill>
                  <a:srgbClr val="09164D"/>
                </a:solidFill>
                <a:effectLst/>
                <a:uLnTx/>
                <a:uFillTx/>
                <a:latin typeface="Arial" charset="0"/>
                <a:ea typeface="+mn-ea"/>
                <a:cs typeface="Arial" charset="0"/>
              </a:rPr>
              <a:t>  </a:t>
            </a:r>
          </a:p>
        </p:txBody>
      </p:sp>
    </p:spTree>
    <p:extLst>
      <p:ext uri="{BB962C8B-B14F-4D97-AF65-F5344CB8AC3E}">
        <p14:creationId xmlns:p14="http://schemas.microsoft.com/office/powerpoint/2010/main" val="27664497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953" y="252960"/>
            <a:ext cx="7955357" cy="793833"/>
          </a:xfrm>
        </p:spPr>
        <p:txBody>
          <a:bodyPr/>
          <a:lstStyle/>
          <a:p>
            <a:r>
              <a:rPr lang="de-DE" dirty="0"/>
              <a:t>Heirarchy of waste treatment options</a:t>
            </a:r>
            <a:endParaRPr lang="en-GB" dirty="0"/>
          </a:p>
        </p:txBody>
      </p:sp>
      <p:pic>
        <p:nvPicPr>
          <p:cNvPr id="6" name="Grafik 5">
            <a:extLst>
              <a:ext uri="{FF2B5EF4-FFF2-40B4-BE49-F238E27FC236}">
                <a16:creationId xmlns:a16="http://schemas.microsoft.com/office/drawing/2014/main" id="{DDF32BB5-352F-453D-976C-741B7FDE8F59}"/>
              </a:ext>
            </a:extLst>
          </p:cNvPr>
          <p:cNvPicPr>
            <a:picLocks noChangeAspect="1"/>
          </p:cNvPicPr>
          <p:nvPr/>
        </p:nvPicPr>
        <p:blipFill>
          <a:blip r:embed="rId3"/>
          <a:stretch>
            <a:fillRect/>
          </a:stretch>
        </p:blipFill>
        <p:spPr>
          <a:xfrm>
            <a:off x="161807" y="1323329"/>
            <a:ext cx="5773815" cy="5540315"/>
          </a:xfrm>
          <a:prstGeom prst="rect">
            <a:avLst/>
          </a:prstGeom>
        </p:spPr>
      </p:pic>
      <p:pic>
        <p:nvPicPr>
          <p:cNvPr id="10" name="Picture 7">
            <a:extLst>
              <a:ext uri="{FF2B5EF4-FFF2-40B4-BE49-F238E27FC236}">
                <a16:creationId xmlns:a16="http://schemas.microsoft.com/office/drawing/2014/main" id="{1B0CE0D2-F548-4C98-A3CC-C6957E5E449A}"/>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900968" y="2999988"/>
            <a:ext cx="2106779" cy="15961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DE1AB570-8BD0-4B56-8573-8D9CD60FC4A3}"/>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295052" y="1235689"/>
            <a:ext cx="1318611" cy="15635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Grafik 11">
            <a:extLst>
              <a:ext uri="{FF2B5EF4-FFF2-40B4-BE49-F238E27FC236}">
                <a16:creationId xmlns:a16="http://schemas.microsoft.com/office/drawing/2014/main" id="{8A2C492E-D1A9-4551-BA12-8394A1793F1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18839" y="4819094"/>
            <a:ext cx="2088908" cy="1383086"/>
          </a:xfrm>
          <a:prstGeom prst="rect">
            <a:avLst/>
          </a:prstGeom>
          <a:ln>
            <a:noFill/>
          </a:ln>
          <a:effectLst>
            <a:outerShdw blurRad="292100" dist="139700" dir="2700000" algn="tl" rotWithShape="0">
              <a:srgbClr val="333333">
                <a:alpha val="65000"/>
              </a:srgbClr>
            </a:outerShdw>
          </a:effectLst>
        </p:spPr>
      </p:pic>
      <p:sp>
        <p:nvSpPr>
          <p:cNvPr id="13" name="Rechteck 12">
            <a:extLst>
              <a:ext uri="{FF2B5EF4-FFF2-40B4-BE49-F238E27FC236}">
                <a16:creationId xmlns:a16="http://schemas.microsoft.com/office/drawing/2014/main" id="{E468E9AB-BF8F-47E5-9B2F-8A610D02F259}"/>
              </a:ext>
            </a:extLst>
          </p:cNvPr>
          <p:cNvSpPr/>
          <p:nvPr/>
        </p:nvSpPr>
        <p:spPr>
          <a:xfrm>
            <a:off x="0" y="7178765"/>
            <a:ext cx="9883763" cy="276999"/>
          </a:xfrm>
          <a:prstGeom prst="rect">
            <a:avLst/>
          </a:prstGeom>
        </p:spPr>
        <p:txBody>
          <a:bodyPr wrap="square">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de-DE" sz="1200" b="0" i="0" u="none" strike="noStrike" kern="1200" cap="none" spc="0" normalizeH="0" baseline="0" noProof="0" dirty="0">
                <a:ln>
                  <a:noFill/>
                </a:ln>
                <a:solidFill>
                  <a:srgbClr val="09164D"/>
                </a:solidFill>
                <a:effectLst/>
                <a:uLnTx/>
                <a:uFillTx/>
                <a:latin typeface="Arial" charset="0"/>
                <a:ea typeface="+mn-ea"/>
                <a:cs typeface="Arial" charset="0"/>
                <a:hlinkClick r:id="rId7"/>
              </a:rPr>
              <a:t>https://www.who.int/water_sanitation_health/publications/technologies-for-the-treatment-of-infectious-and-sharp-waste/en/</a:t>
            </a:r>
            <a:r>
              <a:rPr kumimoji="0" lang="de-DE" sz="1200" b="0" i="0" u="none" strike="noStrike" kern="1200" cap="none" spc="0" normalizeH="0" baseline="0" noProof="0" dirty="0">
                <a:ln>
                  <a:noFill/>
                </a:ln>
                <a:solidFill>
                  <a:srgbClr val="09164D"/>
                </a:solidFill>
                <a:effectLst/>
                <a:uLnTx/>
                <a:uFillTx/>
                <a:latin typeface="Arial" charset="0"/>
                <a:ea typeface="+mn-ea"/>
                <a:cs typeface="Arial" charset="0"/>
              </a:rPr>
              <a:t>  </a:t>
            </a:r>
          </a:p>
        </p:txBody>
      </p:sp>
      <p:pic>
        <p:nvPicPr>
          <p:cNvPr id="4098" name="Picture 2" descr="https://www.who.int/water_sanitation_health/publications/infectious-sharp-waste-from-hcf-150px.jpg">
            <a:extLst>
              <a:ext uri="{FF2B5EF4-FFF2-40B4-BE49-F238E27FC236}">
                <a16:creationId xmlns:a16="http://schemas.microsoft.com/office/drawing/2014/main" id="{18462749-9D81-4639-8B8D-E86515A98E28}"/>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9102843" y="123530"/>
            <a:ext cx="1428750" cy="20383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9776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416057" y="1469104"/>
            <a:ext cx="9851401" cy="4671709"/>
          </a:xfrm>
        </p:spPr>
        <p:txBody>
          <a:bodyPr/>
          <a:lstStyle/>
          <a:p>
            <a:pPr marL="342900" indent="-342900">
              <a:buFont typeface="Wingdings" panose="05000000000000000000" pitchFamily="2" charset="2"/>
              <a:buChar char="§"/>
            </a:pPr>
            <a:endParaRPr lang="en-GB" altLang="en-US" sz="2400" dirty="0">
              <a:solidFill>
                <a:srgbClr val="09164D"/>
              </a:solidFill>
              <a:ea typeface="ＭＳ Ｐゴシック" pitchFamily="34" charset="-128"/>
            </a:endParaRPr>
          </a:p>
          <a:p>
            <a:r>
              <a:rPr lang="en-GB" altLang="en-US" sz="2400" dirty="0">
                <a:solidFill>
                  <a:srgbClr val="09164D"/>
                </a:solidFill>
                <a:ea typeface="ＭＳ Ｐゴシック" pitchFamily="34" charset="-128"/>
              </a:rPr>
              <a:t>By the end of the session, participants should:</a:t>
            </a:r>
          </a:p>
          <a:p>
            <a:pPr marL="342900" indent="-342900">
              <a:buFont typeface="Wingdings" panose="05000000000000000000" pitchFamily="2" charset="2"/>
              <a:buChar char="§"/>
            </a:pPr>
            <a:r>
              <a:rPr lang="en-GB" altLang="en-US" sz="2400" dirty="0">
                <a:solidFill>
                  <a:srgbClr val="09164D"/>
                </a:solidFill>
                <a:ea typeface="ＭＳ Ｐゴシック" pitchFamily="34" charset="-128"/>
              </a:rPr>
              <a:t>Understand the process of health care waste management from generation to safe treatment and disposal</a:t>
            </a:r>
          </a:p>
          <a:p>
            <a:pPr marL="342900" indent="-342900">
              <a:buFont typeface="Wingdings" panose="05000000000000000000" pitchFamily="2" charset="2"/>
              <a:buChar char="§"/>
            </a:pPr>
            <a:r>
              <a:rPr lang="en-GB" altLang="en-US" sz="2400" dirty="0">
                <a:solidFill>
                  <a:srgbClr val="09164D"/>
                </a:solidFill>
                <a:ea typeface="ＭＳ Ｐゴシック" pitchFamily="34" charset="-128"/>
              </a:rPr>
              <a:t>Know which waste treatment options are the most environmentally-friendly and be aware of mitigation measures against climate change </a:t>
            </a:r>
          </a:p>
          <a:p>
            <a:pPr marL="342900" indent="-342900">
              <a:buFont typeface="Wingdings" panose="05000000000000000000" pitchFamily="2" charset="2"/>
              <a:buChar char="§"/>
            </a:pPr>
            <a:r>
              <a:rPr lang="en-GB" altLang="en-US" sz="2400" dirty="0">
                <a:solidFill>
                  <a:srgbClr val="09164D"/>
                </a:solidFill>
                <a:ea typeface="ＭＳ Ｐゴシック" pitchFamily="34" charset="-128"/>
              </a:rPr>
              <a:t>Know how to ensure waste infrastructure is resilient to the effects of climate change, including extreme weather events </a:t>
            </a:r>
          </a:p>
          <a:p>
            <a:pPr marL="342900" indent="-342900">
              <a:buFont typeface="Wingdings" panose="05000000000000000000" pitchFamily="2" charset="2"/>
              <a:buChar char="§"/>
            </a:pPr>
            <a:r>
              <a:rPr lang="en-GB" altLang="en-US" sz="2400" dirty="0">
                <a:solidFill>
                  <a:srgbClr val="09164D"/>
                </a:solidFill>
                <a:ea typeface="ＭＳ Ｐゴシック" pitchFamily="34" charset="-128"/>
              </a:rPr>
              <a:t>Know how to reduce the risks caused by unsafe health care waste management practices in health care facilities </a:t>
            </a:r>
          </a:p>
        </p:txBody>
      </p:sp>
      <p:sp>
        <p:nvSpPr>
          <p:cNvPr id="2" name="Title 1"/>
          <p:cNvSpPr>
            <a:spLocks noGrp="1"/>
          </p:cNvSpPr>
          <p:nvPr>
            <p:ph type="title"/>
          </p:nvPr>
        </p:nvSpPr>
        <p:spPr/>
        <p:txBody>
          <a:bodyPr/>
          <a:lstStyle/>
          <a:p>
            <a:pPr>
              <a:defRPr/>
            </a:pPr>
            <a:r>
              <a:rPr lang="en-GB" dirty="0"/>
              <a:t>Learning objectives</a:t>
            </a:r>
          </a:p>
        </p:txBody>
      </p:sp>
    </p:spTree>
    <p:extLst>
      <p:ext uri="{BB962C8B-B14F-4D97-AF65-F5344CB8AC3E}">
        <p14:creationId xmlns:p14="http://schemas.microsoft.com/office/powerpoint/2010/main" val="38181341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54834A-3190-45E1-8DA5-42858DA51ABD}"/>
              </a:ext>
            </a:extLst>
          </p:cNvPr>
          <p:cNvSpPr>
            <a:spLocks noGrp="1"/>
          </p:cNvSpPr>
          <p:nvPr>
            <p:ph type="title"/>
          </p:nvPr>
        </p:nvSpPr>
        <p:spPr>
          <a:xfrm>
            <a:off x="835146" y="2264234"/>
            <a:ext cx="3034065" cy="3043136"/>
          </a:xfrm>
        </p:spPr>
        <p:txBody>
          <a:bodyPr>
            <a:normAutofit/>
          </a:bodyPr>
          <a:lstStyle/>
          <a:p>
            <a:r>
              <a:rPr lang="de-DE">
                <a:solidFill>
                  <a:srgbClr val="FFFFFF"/>
                </a:solidFill>
              </a:rPr>
              <a:t>Alternative treatment of infectious and sharp waste</a:t>
            </a:r>
          </a:p>
        </p:txBody>
      </p:sp>
      <p:sp>
        <p:nvSpPr>
          <p:cNvPr id="3" name="Inhaltsplatzhalter 2">
            <a:extLst>
              <a:ext uri="{FF2B5EF4-FFF2-40B4-BE49-F238E27FC236}">
                <a16:creationId xmlns:a16="http://schemas.microsoft.com/office/drawing/2014/main" id="{7DF11309-1167-4AEE-9CBD-CBBAE0A45E7B}"/>
              </a:ext>
            </a:extLst>
          </p:cNvPr>
          <p:cNvSpPr>
            <a:spLocks noGrp="1"/>
          </p:cNvSpPr>
          <p:nvPr>
            <p:ph idx="1"/>
          </p:nvPr>
        </p:nvSpPr>
        <p:spPr>
          <a:xfrm>
            <a:off x="356853" y="1042440"/>
            <a:ext cx="5065910" cy="5767016"/>
          </a:xfrm>
        </p:spPr>
        <p:txBody>
          <a:bodyPr anchor="ctr">
            <a:normAutofit/>
          </a:bodyPr>
          <a:lstStyle/>
          <a:p>
            <a:pPr marL="342900" indent="-342900" defTabSz="914400" fontAlgn="base">
              <a:lnSpc>
                <a:spcPct val="120000"/>
              </a:lnSpc>
              <a:spcBef>
                <a:spcPct val="20000"/>
              </a:spcBef>
              <a:spcAft>
                <a:spcPct val="0"/>
              </a:spcAft>
              <a:buClr>
                <a:srgbClr val="09164D"/>
              </a:buClr>
              <a:buSzTx/>
              <a:buFont typeface="Wingdings" panose="05000000000000000000" pitchFamily="2" charset="2"/>
              <a:buChar char="§"/>
              <a:defRPr/>
            </a:pPr>
            <a:r>
              <a:rPr lang="en-US" sz="2600" dirty="0">
                <a:solidFill>
                  <a:srgbClr val="09164D"/>
                </a:solidFill>
              </a:rPr>
              <a:t>Treatment by steam ~121°C or ~134°C </a:t>
            </a:r>
          </a:p>
          <a:p>
            <a:pPr marL="342900" indent="-342900" defTabSz="914400" fontAlgn="base">
              <a:lnSpc>
                <a:spcPct val="120000"/>
              </a:lnSpc>
              <a:spcBef>
                <a:spcPct val="20000"/>
              </a:spcBef>
              <a:spcAft>
                <a:spcPct val="0"/>
              </a:spcAft>
              <a:buClr>
                <a:srgbClr val="09164D"/>
              </a:buClr>
              <a:buSzTx/>
              <a:buFont typeface="Wingdings" panose="05000000000000000000" pitchFamily="2" charset="2"/>
              <a:buChar char="§"/>
              <a:defRPr/>
            </a:pPr>
            <a:r>
              <a:rPr lang="en-US" sz="2600" dirty="0">
                <a:solidFill>
                  <a:srgbClr val="09164D"/>
                </a:solidFill>
              </a:rPr>
              <a:t>No hazardous emissions or ash</a:t>
            </a:r>
          </a:p>
          <a:p>
            <a:pPr marL="342900" indent="-342900" defTabSz="914400" fontAlgn="base">
              <a:lnSpc>
                <a:spcPct val="120000"/>
              </a:lnSpc>
              <a:spcBef>
                <a:spcPct val="20000"/>
              </a:spcBef>
              <a:spcAft>
                <a:spcPct val="0"/>
              </a:spcAft>
              <a:buClr>
                <a:srgbClr val="09164D"/>
              </a:buClr>
              <a:buSzTx/>
              <a:buFont typeface="Wingdings" panose="05000000000000000000" pitchFamily="2" charset="2"/>
              <a:buChar char="§"/>
              <a:defRPr/>
            </a:pPr>
            <a:r>
              <a:rPr lang="en-US" sz="2600" dirty="0">
                <a:solidFill>
                  <a:srgbClr val="09164D"/>
                </a:solidFill>
              </a:rPr>
              <a:t>Can only be used for infectious / sharp waste</a:t>
            </a:r>
          </a:p>
          <a:p>
            <a:pPr marL="342900" indent="-342900" defTabSz="914400" fontAlgn="base">
              <a:lnSpc>
                <a:spcPct val="120000"/>
              </a:lnSpc>
              <a:spcBef>
                <a:spcPct val="20000"/>
              </a:spcBef>
              <a:spcAft>
                <a:spcPct val="0"/>
              </a:spcAft>
              <a:buClr>
                <a:srgbClr val="09164D"/>
              </a:buClr>
              <a:buSzTx/>
              <a:buFont typeface="Wingdings" panose="05000000000000000000" pitchFamily="2" charset="2"/>
              <a:buChar char="§"/>
              <a:defRPr/>
            </a:pPr>
            <a:r>
              <a:rPr lang="en-US" sz="2600" dirty="0">
                <a:solidFill>
                  <a:srgbClr val="09164D"/>
                </a:solidFill>
              </a:rPr>
              <a:t>After treatment the waste is considered as non-hazardous, some can be recycled</a:t>
            </a:r>
          </a:p>
          <a:p>
            <a:pPr marL="342900" indent="-342900" defTabSz="914400" fontAlgn="base">
              <a:lnSpc>
                <a:spcPct val="120000"/>
              </a:lnSpc>
              <a:spcBef>
                <a:spcPct val="20000"/>
              </a:spcBef>
              <a:spcAft>
                <a:spcPct val="0"/>
              </a:spcAft>
              <a:buClr>
                <a:srgbClr val="09164D"/>
              </a:buClr>
              <a:buSzTx/>
              <a:buFont typeface="Wingdings" panose="05000000000000000000" pitchFamily="2" charset="2"/>
              <a:buChar char="§"/>
              <a:defRPr/>
            </a:pPr>
            <a:r>
              <a:rPr lang="en-US" sz="2600" dirty="0">
                <a:solidFill>
                  <a:srgbClr val="FF0000"/>
                </a:solidFill>
              </a:rPr>
              <a:t>However, needs reliable water and electricity connection!</a:t>
            </a:r>
          </a:p>
          <a:p>
            <a:pPr marL="342900" indent="-342900" defTabSz="914400" fontAlgn="base">
              <a:lnSpc>
                <a:spcPct val="120000"/>
              </a:lnSpc>
              <a:spcBef>
                <a:spcPct val="20000"/>
              </a:spcBef>
              <a:spcAft>
                <a:spcPct val="0"/>
              </a:spcAft>
              <a:buClr>
                <a:srgbClr val="09164D"/>
              </a:buClr>
              <a:buSzTx/>
              <a:buFont typeface="Wingdings" panose="05000000000000000000" pitchFamily="2" charset="2"/>
              <a:buChar char="§"/>
              <a:defRPr/>
            </a:pPr>
            <a:endParaRPr lang="en-US" sz="2600" dirty="0">
              <a:solidFill>
                <a:srgbClr val="09164D"/>
              </a:solidFill>
            </a:endParaRPr>
          </a:p>
          <a:p>
            <a:endParaRPr lang="en-US" dirty="0">
              <a:solidFill>
                <a:srgbClr val="000000"/>
              </a:solidFill>
            </a:endParaRPr>
          </a:p>
        </p:txBody>
      </p:sp>
      <p:sp>
        <p:nvSpPr>
          <p:cNvPr id="7" name="Title 1">
            <a:extLst>
              <a:ext uri="{FF2B5EF4-FFF2-40B4-BE49-F238E27FC236}">
                <a16:creationId xmlns:a16="http://schemas.microsoft.com/office/drawing/2014/main" id="{22AC766D-2AE2-4EF2-B154-24DC3FEA7EE6}"/>
              </a:ext>
            </a:extLst>
          </p:cNvPr>
          <p:cNvSpPr txBox="1">
            <a:spLocks/>
          </p:cNvSpPr>
          <p:nvPr/>
        </p:nvSpPr>
        <p:spPr bwMode="gray">
          <a:xfrm>
            <a:off x="262953" y="248607"/>
            <a:ext cx="10430447" cy="793833"/>
          </a:xfrm>
          <a:prstGeom prst="rect">
            <a:avLst/>
          </a:prstGeom>
        </p:spPr>
        <p:txBody>
          <a:bodyPr vert="horz" lIns="18000" tIns="0" rIns="360000" bIns="0" rtlCol="0" anchor="b">
            <a:noAutofit/>
          </a:bodyPr>
          <a:lst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a:lstStyle>
          <a:p>
            <a:pPr marL="0" marR="0" lvl="0" indent="0" algn="l" defTabSz="1008126" rtl="0" eaLnBrk="1" fontAlgn="auto" latinLnBrk="0" hangingPunct="1">
              <a:lnSpc>
                <a:spcPct val="90000"/>
              </a:lnSpc>
              <a:spcBef>
                <a:spcPct val="0"/>
              </a:spcBef>
              <a:spcAft>
                <a:spcPts val="0"/>
              </a:spcAft>
              <a:buClrTx/>
              <a:buSzTx/>
              <a:buFontTx/>
              <a:buNone/>
              <a:tabLst/>
              <a:defRPr/>
            </a:pPr>
            <a:r>
              <a:rPr kumimoji="0" lang="en-US" sz="3087" b="1" i="0" u="none" strike="noStrike" kern="1200" cap="none" spc="0" normalizeH="0" baseline="0">
                <a:ln>
                  <a:noFill/>
                </a:ln>
                <a:solidFill>
                  <a:srgbClr val="0092CC"/>
                </a:solidFill>
                <a:effectLst/>
                <a:uLnTx/>
                <a:uFillTx/>
                <a:latin typeface="Ebrima"/>
                <a:ea typeface="+mj-ea"/>
                <a:cs typeface="+mj-cs"/>
              </a:rPr>
              <a:t>Alternative treatment options for infectious waste (low heat)</a:t>
            </a:r>
          </a:p>
        </p:txBody>
      </p:sp>
      <p:pic>
        <p:nvPicPr>
          <p:cNvPr id="9" name="Inhaltsplatzhalter 4">
            <a:extLst>
              <a:ext uri="{FF2B5EF4-FFF2-40B4-BE49-F238E27FC236}">
                <a16:creationId xmlns:a16="http://schemas.microsoft.com/office/drawing/2014/main" id="{32CF1FD4-485B-4275-ADD2-93A99B45BE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gray">
          <a:xfrm>
            <a:off x="5607836" y="1280434"/>
            <a:ext cx="1875147" cy="2500197"/>
          </a:xfrm>
          <a:prstGeom prst="rect">
            <a:avLst/>
          </a:prstGeom>
          <a:ln>
            <a:noFill/>
          </a:ln>
          <a:effectLst>
            <a:outerShdw blurRad="292100" dist="139700" dir="2700000" algn="tl" rotWithShape="0">
              <a:srgbClr val="333333">
                <a:alpha val="65000"/>
              </a:srgbClr>
            </a:outerShdw>
          </a:effectLst>
        </p:spPr>
      </p:pic>
      <p:pic>
        <p:nvPicPr>
          <p:cNvPr id="4" name="Picture 5">
            <a:extLst>
              <a:ext uri="{FF2B5EF4-FFF2-40B4-BE49-F238E27FC236}">
                <a16:creationId xmlns:a16="http://schemas.microsoft.com/office/drawing/2014/main" id="{47AF95DB-F636-4852-843C-318CBDDF53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7088" y="4163943"/>
            <a:ext cx="3998325" cy="32492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type="none" w="sm" len="sm"/>
                <a:tailEnd type="none" w="sm" len="sm"/>
              </a14:hiddenLine>
            </a:ext>
          </a:extLst>
        </p:spPr>
      </p:pic>
      <p:pic>
        <p:nvPicPr>
          <p:cNvPr id="5" name="Picture 2">
            <a:extLst>
              <a:ext uri="{FF2B5EF4-FFF2-40B4-BE49-F238E27FC236}">
                <a16:creationId xmlns:a16="http://schemas.microsoft.com/office/drawing/2014/main" id="{8C9B0F8E-278E-4F5E-8D2D-C432C8B16E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8056" y="1042440"/>
            <a:ext cx="2668491" cy="286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5300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6959" y="1088021"/>
            <a:ext cx="7153440" cy="573046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lvl="0" indent="-342900" defTabSz="914400" fontAlgn="base">
              <a:lnSpc>
                <a:spcPct val="100000"/>
              </a:lnSpc>
              <a:spcBef>
                <a:spcPct val="20000"/>
              </a:spcBef>
              <a:spcAft>
                <a:spcPct val="0"/>
              </a:spcAft>
              <a:buClr>
                <a:srgbClr val="09164D"/>
              </a:buClr>
              <a:buSzTx/>
              <a:buFont typeface="Wingdings" panose="05000000000000000000" pitchFamily="2" charset="2"/>
              <a:buChar char="§"/>
              <a:defRPr/>
            </a:pPr>
            <a:r>
              <a:rPr lang="en-US" altLang="en-US" sz="2800" dirty="0">
                <a:solidFill>
                  <a:srgbClr val="09164D"/>
                </a:solidFill>
              </a:rPr>
              <a:t>Commonly used in low-resource settings</a:t>
            </a:r>
          </a:p>
          <a:p>
            <a:pPr marL="342900" lvl="0" indent="-342900" defTabSz="914400" fontAlgn="base">
              <a:lnSpc>
                <a:spcPct val="100000"/>
              </a:lnSpc>
              <a:spcBef>
                <a:spcPct val="20000"/>
              </a:spcBef>
              <a:spcAft>
                <a:spcPct val="0"/>
              </a:spcAft>
              <a:buClr>
                <a:srgbClr val="09164D"/>
              </a:buClr>
              <a:buSzTx/>
              <a:buFont typeface="Wingdings" panose="05000000000000000000" pitchFamily="2" charset="2"/>
              <a:buChar char="§"/>
              <a:defRPr/>
            </a:pPr>
            <a:r>
              <a:rPr lang="en-GB" altLang="en-US" sz="2800" dirty="0">
                <a:solidFill>
                  <a:srgbClr val="FF00FF"/>
                </a:solidFill>
              </a:rPr>
              <a:t>Low cost, easy to install, but generate hazardous emissions ….</a:t>
            </a:r>
          </a:p>
          <a:p>
            <a:pPr marL="342900" indent="-342900">
              <a:spcBef>
                <a:spcPct val="20000"/>
              </a:spcBef>
              <a:buClr>
                <a:srgbClr val="09164D"/>
              </a:buClr>
              <a:buFont typeface="Wingdings" panose="05000000000000000000" pitchFamily="2" charset="2"/>
              <a:buChar char="§"/>
            </a:pPr>
            <a:r>
              <a:rPr lang="en-US" altLang="en-US" sz="2426" dirty="0">
                <a:solidFill>
                  <a:srgbClr val="09164D"/>
                </a:solidFill>
                <a:latin typeface="Arial" panose="020B0604020202020204" pitchFamily="34" charset="0"/>
                <a:ea typeface="ＭＳ Ｐゴシック" charset="0"/>
                <a:cs typeface="Arial" panose="020B0604020202020204" pitchFamily="34" charset="0"/>
              </a:rPr>
              <a:t>Must comply with the Stockholm Convention:  </a:t>
            </a:r>
          </a:p>
          <a:p>
            <a:pPr lvl="1">
              <a:spcBef>
                <a:spcPct val="20000"/>
              </a:spcBef>
              <a:buClr>
                <a:srgbClr val="09164D"/>
              </a:buClr>
              <a:buFont typeface="Wingdings" panose="05000000000000000000" pitchFamily="2" charset="2"/>
              <a:buChar char="§"/>
            </a:pPr>
            <a:r>
              <a:rPr lang="en-US" altLang="en-US" sz="1700" dirty="0">
                <a:solidFill>
                  <a:srgbClr val="09164D"/>
                </a:solidFill>
                <a:latin typeface="Arial" panose="020B0604020202020204" pitchFamily="34" charset="0"/>
                <a:ea typeface="ＭＳ Ｐゴシック" charset="0"/>
                <a:cs typeface="Arial" panose="020B0604020202020204" pitchFamily="34" charset="0"/>
              </a:rPr>
              <a:t>2 burning chambers (1</a:t>
            </a:r>
            <a:r>
              <a:rPr lang="en-US" altLang="en-US" sz="1700" baseline="30000" dirty="0">
                <a:solidFill>
                  <a:srgbClr val="09164D"/>
                </a:solidFill>
                <a:latin typeface="Arial" panose="020B0604020202020204" pitchFamily="34" charset="0"/>
                <a:ea typeface="ＭＳ Ｐゴシック" charset="0"/>
                <a:cs typeface="Arial" panose="020B0604020202020204" pitchFamily="34" charset="0"/>
              </a:rPr>
              <a:t>st</a:t>
            </a:r>
            <a:r>
              <a:rPr lang="en-US" altLang="en-US" sz="1700" dirty="0">
                <a:solidFill>
                  <a:srgbClr val="09164D"/>
                </a:solidFill>
                <a:latin typeface="Arial" panose="020B0604020202020204" pitchFamily="34" charset="0"/>
                <a:ea typeface="ＭＳ Ｐゴシック" charset="0"/>
                <a:cs typeface="Arial" panose="020B0604020202020204" pitchFamily="34" charset="0"/>
              </a:rPr>
              <a:t>: 850 °C  and 2</a:t>
            </a:r>
            <a:r>
              <a:rPr lang="en-US" altLang="en-US" sz="1700" baseline="30000" dirty="0">
                <a:solidFill>
                  <a:srgbClr val="09164D"/>
                </a:solidFill>
                <a:latin typeface="Arial" panose="020B0604020202020204" pitchFamily="34" charset="0"/>
                <a:ea typeface="ＭＳ Ｐゴシック" charset="0"/>
                <a:cs typeface="Arial" panose="020B0604020202020204" pitchFamily="34" charset="0"/>
              </a:rPr>
              <a:t>nd</a:t>
            </a:r>
            <a:r>
              <a:rPr lang="en-US" altLang="en-US" sz="1700" dirty="0">
                <a:solidFill>
                  <a:srgbClr val="09164D"/>
                </a:solidFill>
                <a:latin typeface="Arial" panose="020B0604020202020204" pitchFamily="34" charset="0"/>
                <a:ea typeface="ＭＳ Ｐゴシック" charset="0"/>
                <a:cs typeface="Arial" panose="020B0604020202020204" pitchFamily="34" charset="0"/>
              </a:rPr>
              <a:t>: 1,100°C),</a:t>
            </a:r>
          </a:p>
          <a:p>
            <a:pPr marL="502170" indent="-342900">
              <a:spcBef>
                <a:spcPct val="20000"/>
              </a:spcBef>
              <a:buClr>
                <a:srgbClr val="09164D"/>
              </a:buClr>
              <a:buFont typeface="Wingdings" panose="05000000000000000000" pitchFamily="2" charset="2"/>
              <a:buChar char="§"/>
            </a:pPr>
            <a:r>
              <a:rPr lang="en-US" altLang="en-US" sz="1700" dirty="0">
                <a:solidFill>
                  <a:srgbClr val="09164D"/>
                </a:solidFill>
                <a:latin typeface="Arial" panose="020B0604020202020204" pitchFamily="34" charset="0"/>
                <a:ea typeface="ＭＳ Ｐゴシック" charset="0"/>
                <a:cs typeface="Arial" panose="020B0604020202020204" pitchFamily="34" charset="0"/>
              </a:rPr>
              <a:t>auxiliary burners and fuel supply</a:t>
            </a:r>
          </a:p>
          <a:p>
            <a:pPr marL="502170" indent="-342900">
              <a:spcBef>
                <a:spcPct val="20000"/>
              </a:spcBef>
              <a:buClr>
                <a:srgbClr val="09164D"/>
              </a:buClr>
              <a:buFont typeface="Wingdings" panose="05000000000000000000" pitchFamily="2" charset="2"/>
              <a:buChar char="§"/>
            </a:pPr>
            <a:r>
              <a:rPr lang="en-US" altLang="en-US" sz="1700" dirty="0">
                <a:solidFill>
                  <a:srgbClr val="09164D"/>
                </a:solidFill>
                <a:latin typeface="Arial" panose="020B0604020202020204" pitchFamily="34" charset="0"/>
                <a:ea typeface="ＭＳ Ｐゴシック" charset="0"/>
                <a:cs typeface="Arial" panose="020B0604020202020204" pitchFamily="34" charset="0"/>
              </a:rPr>
              <a:t>sufficient resident time of air in the 2</a:t>
            </a:r>
            <a:r>
              <a:rPr lang="en-US" altLang="en-US" sz="1700" baseline="30000" dirty="0">
                <a:solidFill>
                  <a:srgbClr val="09164D"/>
                </a:solidFill>
                <a:latin typeface="Arial" panose="020B0604020202020204" pitchFamily="34" charset="0"/>
                <a:ea typeface="ＭＳ Ｐゴシック" charset="0"/>
                <a:cs typeface="Arial" panose="020B0604020202020204" pitchFamily="34" charset="0"/>
              </a:rPr>
              <a:t>nd</a:t>
            </a:r>
            <a:r>
              <a:rPr lang="en-US" altLang="en-US" sz="1700" dirty="0">
                <a:solidFill>
                  <a:srgbClr val="09164D"/>
                </a:solidFill>
                <a:latin typeface="Arial" panose="020B0604020202020204" pitchFamily="34" charset="0"/>
                <a:ea typeface="ＭＳ Ｐゴシック" charset="0"/>
                <a:cs typeface="Arial" panose="020B0604020202020204" pitchFamily="34" charset="0"/>
              </a:rPr>
              <a:t> chamber</a:t>
            </a:r>
          </a:p>
          <a:p>
            <a:pPr marL="502170" indent="-342900">
              <a:spcBef>
                <a:spcPct val="20000"/>
              </a:spcBef>
              <a:buClr>
                <a:srgbClr val="09164D"/>
              </a:buClr>
              <a:buFont typeface="Wingdings" panose="05000000000000000000" pitchFamily="2" charset="2"/>
              <a:buChar char="§"/>
            </a:pPr>
            <a:r>
              <a:rPr lang="en-US" altLang="en-US" sz="1700" dirty="0">
                <a:solidFill>
                  <a:srgbClr val="09164D"/>
                </a:solidFill>
                <a:latin typeface="Arial" panose="020B0604020202020204" pitchFamily="34" charset="0"/>
                <a:ea typeface="ＭＳ Ｐゴシック" charset="0"/>
                <a:cs typeface="Arial" panose="020B0604020202020204" pitchFamily="34" charset="0"/>
              </a:rPr>
              <a:t>sufficient oxygen content and</a:t>
            </a:r>
          </a:p>
          <a:p>
            <a:pPr marL="502170" indent="-342900">
              <a:spcBef>
                <a:spcPct val="20000"/>
              </a:spcBef>
              <a:buClr>
                <a:srgbClr val="09164D"/>
              </a:buClr>
              <a:buFont typeface="Wingdings" panose="05000000000000000000" pitchFamily="2" charset="2"/>
              <a:buChar char="§"/>
            </a:pPr>
            <a:r>
              <a:rPr lang="en-US" altLang="en-US" sz="1700" dirty="0">
                <a:solidFill>
                  <a:srgbClr val="09164D"/>
                </a:solidFill>
                <a:latin typeface="Arial" panose="020B0604020202020204" pitchFamily="34" charset="0"/>
                <a:ea typeface="ＭＳ Ｐゴシック" charset="0"/>
                <a:cs typeface="Arial" panose="020B0604020202020204" pitchFamily="34" charset="0"/>
              </a:rPr>
              <a:t>high turbulence of exhaust gases </a:t>
            </a:r>
          </a:p>
          <a:p>
            <a:pPr marL="770490" indent="-457200">
              <a:spcBef>
                <a:spcPct val="20000"/>
              </a:spcBef>
              <a:buClr>
                <a:srgbClr val="09164D"/>
              </a:buClr>
              <a:buFont typeface="Wingdings" panose="05000000000000000000" pitchFamily="2" charset="2"/>
              <a:buChar char="§"/>
            </a:pPr>
            <a:r>
              <a:rPr lang="en-US" altLang="en-US" sz="1700" dirty="0">
                <a:solidFill>
                  <a:srgbClr val="09164D"/>
                </a:solidFill>
                <a:latin typeface="Arial" panose="020B0604020202020204" pitchFamily="34" charset="0"/>
                <a:ea typeface="ＭＳ Ｐゴシック" charset="0"/>
                <a:cs typeface="Arial" panose="020B0604020202020204" pitchFamily="34" charset="0"/>
              </a:rPr>
              <a:t>As well as  flue gas treatment</a:t>
            </a:r>
            <a:endParaRPr lang="en-GB" sz="1700" dirty="0">
              <a:solidFill>
                <a:srgbClr val="09164D"/>
              </a:solidFill>
              <a:latin typeface="Arial" panose="020B0604020202020204" pitchFamily="34" charset="0"/>
              <a:ea typeface="ＭＳ Ｐゴシック" charset="0"/>
              <a:cs typeface="Arial" panose="020B0604020202020204" pitchFamily="34" charset="0"/>
            </a:endParaRPr>
          </a:p>
        </p:txBody>
      </p:sp>
      <p:sp>
        <p:nvSpPr>
          <p:cNvPr id="5" name="Title 1"/>
          <p:cNvSpPr>
            <a:spLocks noGrp="1"/>
          </p:cNvSpPr>
          <p:nvPr>
            <p:ph type="title"/>
          </p:nvPr>
        </p:nvSpPr>
        <p:spPr>
          <a:xfrm>
            <a:off x="416783" y="207985"/>
            <a:ext cx="9970758" cy="125671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GB" altLang="en-US" dirty="0"/>
              <a:t>Incineration: Stockholm Convention</a:t>
            </a:r>
            <a:endParaRPr altLang="fr-FR" dirty="0"/>
          </a:p>
        </p:txBody>
      </p:sp>
      <p:sp>
        <p:nvSpPr>
          <p:cNvPr id="8" name="Content Placeholder 2">
            <a:extLst>
              <a:ext uri="{FF2B5EF4-FFF2-40B4-BE49-F238E27FC236}">
                <a16:creationId xmlns:a16="http://schemas.microsoft.com/office/drawing/2014/main" id="{57053150-CB33-43B4-8B74-226DCE037E19}"/>
              </a:ext>
            </a:extLst>
          </p:cNvPr>
          <p:cNvSpPr txBox="1">
            <a:spLocks/>
          </p:cNvSpPr>
          <p:nvPr/>
        </p:nvSpPr>
        <p:spPr bwMode="auto">
          <a:xfrm>
            <a:off x="626959" y="5853739"/>
            <a:ext cx="9288882" cy="1460027"/>
          </a:xfrm>
          <a:prstGeom prst="rect">
            <a:avLst/>
          </a:prstGeom>
          <a:solidFill>
            <a:schemeClr val="accent5">
              <a:lumMod val="20000"/>
              <a:lumOff val="80000"/>
            </a:schemeClr>
          </a:solidFill>
          <a:ln w="9525">
            <a:solidFill>
              <a:srgbClr val="000000"/>
            </a:solidFill>
            <a:miter lim="800000"/>
            <a:headEnd/>
            <a:tailEnd/>
          </a:ln>
        </p:spPr>
        <p:txBody>
          <a:bodyPr/>
          <a:lstStyle>
            <a:lvl1pPr marL="342900" indent="-342900">
              <a:spcBef>
                <a:spcPct val="20000"/>
              </a:spcBef>
              <a:buClr>
                <a:srgbClr val="DE2414"/>
              </a:buClr>
              <a:buFont typeface="Wingdings" panose="05000000000000000000" pitchFamily="2" charset="2"/>
              <a:buChar char="§"/>
              <a:defRPr sz="2600">
                <a:solidFill>
                  <a:schemeClr val="tx1"/>
                </a:solidFill>
                <a:latin typeface="Arial" panose="020B0604020202020204" pitchFamily="34" charset="0"/>
                <a:cs typeface="Arial" panose="020B0604020202020204" pitchFamily="34" charset="0"/>
              </a:defRPr>
            </a:lvl1pPr>
            <a:lvl2pPr marL="684213" indent="-285750">
              <a:spcBef>
                <a:spcPct val="20000"/>
              </a:spcBef>
              <a:buClr>
                <a:srgbClr val="F7941D"/>
              </a:buClr>
              <a:buFont typeface="Arial" panose="020B0604020202020204" pitchFamily="34" charset="0"/>
              <a:buChar char="–"/>
              <a:defRPr sz="2200">
                <a:solidFill>
                  <a:schemeClr val="tx1"/>
                </a:solidFill>
                <a:latin typeface="Arial" panose="020B0604020202020204" pitchFamily="34" charset="0"/>
                <a:cs typeface="Arial" panose="020B0604020202020204" pitchFamily="34" charset="0"/>
              </a:defRPr>
            </a:lvl2pPr>
            <a:lvl3pPr marL="911225" indent="-228600">
              <a:spcBef>
                <a:spcPct val="20000"/>
              </a:spcBef>
              <a:buClr>
                <a:srgbClr val="FF0099"/>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149350" indent="-228600">
              <a:spcBef>
                <a:spcPct val="20000"/>
              </a:spcBef>
              <a:buClr>
                <a:srgbClr val="333399"/>
              </a:buClr>
              <a:buSzPct val="49000"/>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1373188"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1830388"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287588"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2744788"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201988"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marL="0" marR="0" lvl="0" indent="0" defTabSz="914400" rtl="0" eaLnBrk="1" fontAlgn="base" latinLnBrk="0" hangingPunct="1">
              <a:lnSpc>
                <a:spcPct val="100000"/>
              </a:lnSpc>
              <a:spcBef>
                <a:spcPct val="20000"/>
              </a:spcBef>
              <a:spcAft>
                <a:spcPct val="0"/>
              </a:spcAft>
              <a:buClr>
                <a:srgbClr val="DE2414"/>
              </a:buClr>
              <a:buSzTx/>
              <a:buFont typeface="Wingdings" panose="05000000000000000000" pitchFamily="2" charset="2"/>
              <a:buNone/>
              <a:tabLst/>
              <a:defRPr/>
            </a:pPr>
            <a:r>
              <a:rPr kumimoji="0" lang="en-US" altLang="en-US" sz="2095" b="1" i="1" u="none" strike="noStrike" kern="1200" cap="none" spc="0" normalizeH="0" baseline="0" noProof="0" dirty="0">
                <a:ln>
                  <a:noFill/>
                </a:ln>
                <a:solidFill>
                  <a:srgbClr val="0E97C8"/>
                </a:solidFill>
                <a:effectLst/>
                <a:uLnTx/>
                <a:uFillTx/>
                <a:latin typeface="Arial" panose="020B0604020202020204" pitchFamily="34" charset="0"/>
                <a:ea typeface="+mn-ea"/>
                <a:cs typeface="Arial" panose="020B0604020202020204" pitchFamily="34" charset="0"/>
              </a:rPr>
              <a:t>Stockholm Convention is a legally binding treaty to protect human health and the environment from POPs. Parties are required to use the BAT and BEP limit the levels of dioxins and furans in air emissions to 0.1 ng I-TEQ/Nm3.</a:t>
            </a:r>
          </a:p>
        </p:txBody>
      </p:sp>
      <p:pic>
        <p:nvPicPr>
          <p:cNvPr id="9" name="Picture 6">
            <a:extLst>
              <a:ext uri="{FF2B5EF4-FFF2-40B4-BE49-F238E27FC236}">
                <a16:creationId xmlns:a16="http://schemas.microsoft.com/office/drawing/2014/main" id="{4FF5D442-70C1-4B6B-A9EB-2D03BDBE33B2}"/>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19618" y="742774"/>
            <a:ext cx="2599308" cy="18499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 name="Picture 3" descr="CIMG0531">
            <a:extLst>
              <a:ext uri="{FF2B5EF4-FFF2-40B4-BE49-F238E27FC236}">
                <a16:creationId xmlns:a16="http://schemas.microsoft.com/office/drawing/2014/main" id="{A6E40B0F-60FD-4342-BF27-E0A66A329A1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19618" y="2952315"/>
            <a:ext cx="2656999" cy="19930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3777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3221" y="1433906"/>
            <a:ext cx="10197046" cy="498658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84810" indent="-378047">
              <a:spcBef>
                <a:spcPct val="20000"/>
              </a:spcBef>
              <a:buClr>
                <a:schemeClr val="accent2"/>
              </a:buClr>
              <a:buFont typeface="Wingdings" panose="05000000000000000000" pitchFamily="2" charset="2"/>
              <a:buChar char="§"/>
            </a:pPr>
            <a:r>
              <a:rPr lang="en-GB" sz="1985" dirty="0">
                <a:solidFill>
                  <a:srgbClr val="09164D"/>
                </a:solidFill>
                <a:latin typeface="Arial" panose="020B0604020202020204" pitchFamily="34" charset="0"/>
                <a:ea typeface="ＭＳ Ｐゴシック" charset="0"/>
                <a:cs typeface="Arial" panose="020B0604020202020204" pitchFamily="34" charset="0"/>
              </a:rPr>
              <a:t>Pressurized gas containers</a:t>
            </a:r>
          </a:p>
          <a:p>
            <a:pPr marL="484810" indent="-378047">
              <a:spcBef>
                <a:spcPct val="20000"/>
              </a:spcBef>
              <a:buClr>
                <a:schemeClr val="accent2"/>
              </a:buClr>
              <a:buFont typeface="Wingdings" panose="05000000000000000000" pitchFamily="2" charset="2"/>
              <a:buChar char="§"/>
            </a:pPr>
            <a:r>
              <a:rPr lang="en-GB" sz="1985" dirty="0">
                <a:solidFill>
                  <a:srgbClr val="09164D"/>
                </a:solidFill>
                <a:latin typeface="Arial" panose="020B0604020202020204" pitchFamily="34" charset="0"/>
                <a:ea typeface="ＭＳ Ｐゴシック" charset="0"/>
                <a:cs typeface="Arial" panose="020B0604020202020204" pitchFamily="34" charset="0"/>
              </a:rPr>
              <a:t>Sealed ampoules or vials (explode in the chamber)</a:t>
            </a:r>
          </a:p>
          <a:p>
            <a:pPr marL="484810" indent="-378047">
              <a:spcBef>
                <a:spcPct val="20000"/>
              </a:spcBef>
              <a:buClr>
                <a:schemeClr val="accent2"/>
              </a:buClr>
              <a:buFont typeface="Wingdings" panose="05000000000000000000" pitchFamily="2" charset="2"/>
              <a:buChar char="§"/>
            </a:pPr>
            <a:r>
              <a:rPr lang="en-GB" sz="1985" dirty="0">
                <a:solidFill>
                  <a:srgbClr val="09164D"/>
                </a:solidFill>
                <a:latin typeface="Arial" panose="020B0604020202020204" pitchFamily="34" charset="0"/>
                <a:ea typeface="ＭＳ Ｐゴシック" charset="0"/>
                <a:cs typeface="Arial" panose="020B0604020202020204" pitchFamily="34" charset="0"/>
              </a:rPr>
              <a:t>Chemical waste (e.g. reactive chemicals, aldehydes) </a:t>
            </a:r>
            <a:endParaRPr lang="en-GB" sz="1985" dirty="0">
              <a:solidFill>
                <a:srgbClr val="09164D"/>
              </a:solidFill>
              <a:highlight>
                <a:srgbClr val="FFFF00"/>
              </a:highlight>
              <a:latin typeface="Arial" panose="020B0604020202020204" pitchFamily="34" charset="0"/>
              <a:ea typeface="ＭＳ Ｐゴシック" charset="0"/>
              <a:cs typeface="Arial" panose="020B0604020202020204" pitchFamily="34" charset="0"/>
            </a:endParaRPr>
          </a:p>
          <a:p>
            <a:pPr marL="484810" indent="-378047">
              <a:spcBef>
                <a:spcPct val="20000"/>
              </a:spcBef>
              <a:buClr>
                <a:schemeClr val="accent2"/>
              </a:buClr>
              <a:buFont typeface="Wingdings" panose="05000000000000000000" pitchFamily="2" charset="2"/>
              <a:buChar char="§"/>
            </a:pPr>
            <a:r>
              <a:rPr lang="en-GB" sz="1985" dirty="0">
                <a:solidFill>
                  <a:srgbClr val="09164D"/>
                </a:solidFill>
                <a:latin typeface="Arial" panose="020B0604020202020204" pitchFamily="34" charset="0"/>
                <a:ea typeface="ＭＳ Ｐゴシック" charset="0"/>
                <a:cs typeface="Arial" panose="020B0604020202020204" pitchFamily="34" charset="0"/>
              </a:rPr>
              <a:t>Halogenated materials (e.g. PVC plastics)</a:t>
            </a:r>
          </a:p>
          <a:p>
            <a:pPr marL="484810" indent="-378047">
              <a:spcBef>
                <a:spcPct val="20000"/>
              </a:spcBef>
              <a:buClr>
                <a:schemeClr val="accent2"/>
              </a:buClr>
              <a:buFont typeface="Wingdings" panose="05000000000000000000" pitchFamily="2" charset="2"/>
              <a:buChar char="§"/>
            </a:pPr>
            <a:r>
              <a:rPr lang="en-GB" sz="1985" dirty="0">
                <a:solidFill>
                  <a:srgbClr val="09164D"/>
                </a:solidFill>
                <a:latin typeface="Arial" panose="020B0604020202020204" pitchFamily="34" charset="0"/>
                <a:ea typeface="ＭＳ Ｐゴシック" charset="0"/>
                <a:cs typeface="Arial" panose="020B0604020202020204" pitchFamily="34" charset="0"/>
              </a:rPr>
              <a:t>Waste containing mercury, cadmium and other heavy metals </a:t>
            </a:r>
          </a:p>
          <a:p>
            <a:pPr marL="484810" indent="-378047">
              <a:spcBef>
                <a:spcPct val="20000"/>
              </a:spcBef>
              <a:buClr>
                <a:schemeClr val="accent2"/>
              </a:buClr>
              <a:buFont typeface="Wingdings" panose="05000000000000000000" pitchFamily="2" charset="2"/>
              <a:buChar char="§"/>
            </a:pPr>
            <a:r>
              <a:rPr lang="en-GB" sz="1985" dirty="0">
                <a:solidFill>
                  <a:srgbClr val="09164D"/>
                </a:solidFill>
                <a:latin typeface="Arial" panose="020B0604020202020204" pitchFamily="34" charset="0"/>
                <a:ea typeface="ＭＳ Ｐゴシック" charset="0"/>
                <a:cs typeface="Arial" panose="020B0604020202020204" pitchFamily="34" charset="0"/>
              </a:rPr>
              <a:t>Radioactive waste </a:t>
            </a:r>
          </a:p>
          <a:p>
            <a:pPr marL="449663" indent="-342900">
              <a:spcBef>
                <a:spcPct val="20000"/>
              </a:spcBef>
              <a:buClr>
                <a:schemeClr val="accent2"/>
              </a:buClr>
              <a:buFont typeface="Wingdings" panose="05000000000000000000" pitchFamily="2" charset="2"/>
              <a:buChar char="§"/>
            </a:pPr>
            <a:endParaRPr lang="en-GB" sz="1985" dirty="0">
              <a:solidFill>
                <a:srgbClr val="09164D"/>
              </a:solidFill>
              <a:latin typeface="Arial" panose="020B0604020202020204" pitchFamily="34" charset="0"/>
              <a:ea typeface="ＭＳ Ｐゴシック" charset="0"/>
              <a:cs typeface="Arial" panose="020B0604020202020204" pitchFamily="34" charset="0"/>
            </a:endParaRPr>
          </a:p>
          <a:p>
            <a:pPr marL="106763">
              <a:spcBef>
                <a:spcPct val="20000"/>
              </a:spcBef>
              <a:buClr>
                <a:schemeClr val="accent2"/>
              </a:buClr>
            </a:pPr>
            <a:r>
              <a:rPr lang="en-GB" sz="2000" b="1" dirty="0">
                <a:solidFill>
                  <a:srgbClr val="FF00FF"/>
                </a:solidFill>
                <a:latin typeface="Arial" panose="020B0604020202020204" pitchFamily="34" charset="0"/>
                <a:ea typeface="ＭＳ Ｐゴシック" charset="0"/>
                <a:cs typeface="Arial" panose="020B0604020202020204" pitchFamily="34" charset="0"/>
              </a:rPr>
              <a:t>These items pollute the environment, produce hazardous reactions or are explosive</a:t>
            </a:r>
          </a:p>
          <a:p>
            <a:pPr marL="449663" indent="-342900">
              <a:spcBef>
                <a:spcPct val="20000"/>
              </a:spcBef>
              <a:buClr>
                <a:schemeClr val="accent2"/>
              </a:buClr>
              <a:buFont typeface="Wingdings" panose="05000000000000000000" pitchFamily="2" charset="2"/>
              <a:buChar char="§"/>
            </a:pPr>
            <a:endParaRPr lang="en-GB" sz="1985" dirty="0">
              <a:solidFill>
                <a:srgbClr val="09164D"/>
              </a:solidFill>
              <a:latin typeface="Arial" panose="020B0604020202020204" pitchFamily="34" charset="0"/>
              <a:ea typeface="ＭＳ Ｐゴシック" charset="0"/>
              <a:cs typeface="Arial" panose="020B0604020202020204" pitchFamily="34" charset="0"/>
            </a:endParaRPr>
          </a:p>
        </p:txBody>
      </p:sp>
      <p:sp>
        <p:nvSpPr>
          <p:cNvPr id="5" name="Title 1"/>
          <p:cNvSpPr>
            <a:spLocks noGrp="1"/>
          </p:cNvSpPr>
          <p:nvPr>
            <p:ph type="title"/>
          </p:nvPr>
        </p:nvSpPr>
        <p:spPr>
          <a:xfrm>
            <a:off x="252663" y="207985"/>
            <a:ext cx="9627294" cy="125671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GB" altLang="en-US" dirty="0"/>
              <a:t>If using incineration, which items must not be incinerated?</a:t>
            </a:r>
            <a:endParaRPr altLang="fr-FR" dirty="0"/>
          </a:p>
        </p:txBody>
      </p:sp>
      <p:pic>
        <p:nvPicPr>
          <p:cNvPr id="7" name="Picture 44" descr="A picture containing object&#10;&#10;Description automatically generated">
            <a:extLst>
              <a:ext uri="{FF2B5EF4-FFF2-40B4-BE49-F238E27FC236}">
                <a16:creationId xmlns:a16="http://schemas.microsoft.com/office/drawing/2014/main" id="{6D072CD6-ABBB-48D1-94B3-1F4B76E6E50B}"/>
              </a:ext>
            </a:extLst>
          </p:cNvPr>
          <p:cNvPicPr/>
          <p:nvPr/>
        </p:nvPicPr>
        <p:blipFill>
          <a:blip r:embed="rId3" cstate="screen">
            <a:extLst>
              <a:ext uri="{28A0092B-C50C-407E-A947-70E740481C1C}">
                <a14:useLocalDpi xmlns:a14="http://schemas.microsoft.com/office/drawing/2010/main"/>
              </a:ext>
            </a:extLst>
          </a:blip>
          <a:stretch>
            <a:fillRect/>
          </a:stretch>
        </p:blipFill>
        <p:spPr>
          <a:xfrm>
            <a:off x="6038913" y="5410566"/>
            <a:ext cx="1945357" cy="1625034"/>
          </a:xfrm>
          <a:prstGeom prst="rect">
            <a:avLst/>
          </a:prstGeom>
        </p:spPr>
      </p:pic>
      <p:pic>
        <p:nvPicPr>
          <p:cNvPr id="8" name="Grafik 7">
            <a:extLst>
              <a:ext uri="{FF2B5EF4-FFF2-40B4-BE49-F238E27FC236}">
                <a16:creationId xmlns:a16="http://schemas.microsoft.com/office/drawing/2014/main" id="{EE664E2A-2112-44E1-AD2F-7400A8A9BD1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531009" y="5500935"/>
            <a:ext cx="1622319" cy="1444299"/>
          </a:xfrm>
          <a:prstGeom prst="rect">
            <a:avLst/>
          </a:prstGeom>
        </p:spPr>
      </p:pic>
      <p:pic>
        <p:nvPicPr>
          <p:cNvPr id="5122" name="Picture 2">
            <a:extLst>
              <a:ext uri="{FF2B5EF4-FFF2-40B4-BE49-F238E27FC236}">
                <a16:creationId xmlns:a16="http://schemas.microsoft.com/office/drawing/2014/main" id="{DA05C3C9-DA8E-430E-9196-502FE5DD73C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249992" y="5509901"/>
            <a:ext cx="1256711" cy="1256711"/>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a:extLst>
              <a:ext uri="{FF2B5EF4-FFF2-40B4-BE49-F238E27FC236}">
                <a16:creationId xmlns:a16="http://schemas.microsoft.com/office/drawing/2014/main" id="{CF907935-A21F-4F24-A6C7-08FE00229BB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516534" y="5614737"/>
            <a:ext cx="787616" cy="1122771"/>
          </a:xfrm>
          <a:prstGeom prst="rect">
            <a:avLst/>
          </a:prstGeom>
        </p:spPr>
      </p:pic>
      <p:pic>
        <p:nvPicPr>
          <p:cNvPr id="12" name="Grafik 11">
            <a:extLst>
              <a:ext uri="{FF2B5EF4-FFF2-40B4-BE49-F238E27FC236}">
                <a16:creationId xmlns:a16="http://schemas.microsoft.com/office/drawing/2014/main" id="{E1B10F1D-558E-4674-8A03-D40695C89538}"/>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899209" y="6019345"/>
            <a:ext cx="535136" cy="762854"/>
          </a:xfrm>
          <a:prstGeom prst="rect">
            <a:avLst/>
          </a:prstGeom>
        </p:spPr>
      </p:pic>
      <p:pic>
        <p:nvPicPr>
          <p:cNvPr id="13" name="Grafik 12">
            <a:extLst>
              <a:ext uri="{FF2B5EF4-FFF2-40B4-BE49-F238E27FC236}">
                <a16:creationId xmlns:a16="http://schemas.microsoft.com/office/drawing/2014/main" id="{6257F2B3-3DCF-4B8D-B9E3-E0034D9B550E}"/>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633875" y="5817950"/>
            <a:ext cx="1244902" cy="913988"/>
          </a:xfrm>
          <a:prstGeom prst="rect">
            <a:avLst/>
          </a:prstGeom>
        </p:spPr>
      </p:pic>
    </p:spTree>
    <p:extLst>
      <p:ext uri="{BB962C8B-B14F-4D97-AF65-F5344CB8AC3E}">
        <p14:creationId xmlns:p14="http://schemas.microsoft.com/office/powerpoint/2010/main" val="9888351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7203" name="Rectangle 51"/>
          <p:cNvSpPr>
            <a:spLocks noChangeArrowheads="1"/>
          </p:cNvSpPr>
          <p:nvPr/>
        </p:nvSpPr>
        <p:spPr bwMode="auto">
          <a:xfrm>
            <a:off x="305859" y="0"/>
            <a:ext cx="10081683" cy="792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defTabSz="762000">
              <a:spcBef>
                <a:spcPct val="0"/>
              </a:spcBef>
              <a:defRPr sz="2800">
                <a:solidFill>
                  <a:srgbClr val="0000CC"/>
                </a:solidFill>
                <a:latin typeface="Arial" panose="020B0604020202020204" pitchFamily="34" charset="0"/>
              </a:defRPr>
            </a:lvl1pPr>
            <a:lvl2pPr algn="ctr" defTabSz="762000">
              <a:spcBef>
                <a:spcPct val="0"/>
              </a:spcBef>
              <a:defRPr sz="2800">
                <a:solidFill>
                  <a:srgbClr val="0000CC"/>
                </a:solidFill>
                <a:latin typeface="Arial" panose="020B0604020202020204" pitchFamily="34" charset="0"/>
              </a:defRPr>
            </a:lvl2pPr>
            <a:lvl3pPr algn="ctr" defTabSz="762000">
              <a:spcBef>
                <a:spcPct val="0"/>
              </a:spcBef>
              <a:defRPr sz="2800">
                <a:solidFill>
                  <a:srgbClr val="0000CC"/>
                </a:solidFill>
                <a:latin typeface="Arial" panose="020B0604020202020204" pitchFamily="34" charset="0"/>
              </a:defRPr>
            </a:lvl3pPr>
            <a:lvl4pPr algn="ctr" defTabSz="762000">
              <a:spcBef>
                <a:spcPct val="0"/>
              </a:spcBef>
              <a:defRPr sz="2800">
                <a:solidFill>
                  <a:srgbClr val="0000CC"/>
                </a:solidFill>
                <a:latin typeface="Arial" panose="020B0604020202020204" pitchFamily="34" charset="0"/>
              </a:defRPr>
            </a:lvl4pPr>
            <a:lvl5pPr algn="ctr" defTabSz="762000">
              <a:spcBef>
                <a:spcPct val="0"/>
              </a:spcBef>
              <a:defRPr sz="2800">
                <a:solidFill>
                  <a:srgbClr val="0000CC"/>
                </a:solidFill>
                <a:latin typeface="Arial" panose="020B0604020202020204" pitchFamily="34" charset="0"/>
              </a:defRPr>
            </a:lvl5pPr>
            <a:lvl6pPr marL="457200" algn="ctr" defTabSz="762000" fontAlgn="base">
              <a:spcBef>
                <a:spcPct val="0"/>
              </a:spcBef>
              <a:spcAft>
                <a:spcPct val="0"/>
              </a:spcAft>
              <a:defRPr sz="2800">
                <a:solidFill>
                  <a:srgbClr val="0000CC"/>
                </a:solidFill>
                <a:latin typeface="Arial" panose="020B0604020202020204" pitchFamily="34" charset="0"/>
              </a:defRPr>
            </a:lvl6pPr>
            <a:lvl7pPr marL="914400" algn="ctr" defTabSz="762000" fontAlgn="base">
              <a:spcBef>
                <a:spcPct val="0"/>
              </a:spcBef>
              <a:spcAft>
                <a:spcPct val="0"/>
              </a:spcAft>
              <a:defRPr sz="2800">
                <a:solidFill>
                  <a:srgbClr val="0000CC"/>
                </a:solidFill>
                <a:latin typeface="Arial" panose="020B0604020202020204" pitchFamily="34" charset="0"/>
              </a:defRPr>
            </a:lvl7pPr>
            <a:lvl8pPr marL="1371600" algn="ctr" defTabSz="762000" fontAlgn="base">
              <a:spcBef>
                <a:spcPct val="0"/>
              </a:spcBef>
              <a:spcAft>
                <a:spcPct val="0"/>
              </a:spcAft>
              <a:defRPr sz="2800">
                <a:solidFill>
                  <a:srgbClr val="0000CC"/>
                </a:solidFill>
                <a:latin typeface="Arial" panose="020B0604020202020204" pitchFamily="34" charset="0"/>
              </a:defRPr>
            </a:lvl8pPr>
            <a:lvl9pPr marL="1828800" algn="ctr" defTabSz="762000" fontAlgn="base">
              <a:spcBef>
                <a:spcPct val="0"/>
              </a:spcBef>
              <a:spcAft>
                <a:spcPct val="0"/>
              </a:spcAft>
              <a:defRPr sz="2800">
                <a:solidFill>
                  <a:srgbClr val="0000CC"/>
                </a:solidFill>
                <a:latin typeface="Arial" panose="020B0604020202020204" pitchFamily="34" charset="0"/>
              </a:defRPr>
            </a:lvl9pPr>
          </a:lstStyle>
          <a:p>
            <a:endParaRPr lang="en-GB" altLang="en-US" sz="3087" dirty="0"/>
          </a:p>
        </p:txBody>
      </p:sp>
      <p:grpSp>
        <p:nvGrpSpPr>
          <p:cNvPr id="1457204" name="Group 52"/>
          <p:cNvGrpSpPr>
            <a:grpSpLocks/>
          </p:cNvGrpSpPr>
          <p:nvPr/>
        </p:nvGrpSpPr>
        <p:grpSpPr bwMode="auto">
          <a:xfrm>
            <a:off x="3610649" y="3993081"/>
            <a:ext cx="3372561" cy="3034342"/>
            <a:chOff x="1806" y="1277"/>
            <a:chExt cx="1940" cy="1770"/>
          </a:xfrm>
        </p:grpSpPr>
        <p:sp>
          <p:nvSpPr>
            <p:cNvPr id="1457205" name="Freeform 53"/>
            <p:cNvSpPr>
              <a:spLocks/>
            </p:cNvSpPr>
            <p:nvPr/>
          </p:nvSpPr>
          <p:spPr bwMode="auto">
            <a:xfrm>
              <a:off x="2176" y="2981"/>
              <a:ext cx="5" cy="1"/>
            </a:xfrm>
            <a:custGeom>
              <a:avLst/>
              <a:gdLst>
                <a:gd name="T0" fmla="*/ 13 w 13"/>
                <a:gd name="T1" fmla="*/ 1 h 1"/>
                <a:gd name="T2" fmla="*/ 7 w 13"/>
                <a:gd name="T3" fmla="*/ 0 h 1"/>
                <a:gd name="T4" fmla="*/ 0 w 13"/>
                <a:gd name="T5" fmla="*/ 0 h 1"/>
                <a:gd name="T6" fmla="*/ 13 w 13"/>
                <a:gd name="T7" fmla="*/ 1 h 1"/>
              </a:gdLst>
              <a:ahLst/>
              <a:cxnLst>
                <a:cxn ang="0">
                  <a:pos x="T0" y="T1"/>
                </a:cxn>
                <a:cxn ang="0">
                  <a:pos x="T2" y="T3"/>
                </a:cxn>
                <a:cxn ang="0">
                  <a:pos x="T4" y="T5"/>
                </a:cxn>
                <a:cxn ang="0">
                  <a:pos x="T6" y="T7"/>
                </a:cxn>
              </a:cxnLst>
              <a:rect l="0" t="0" r="r" b="b"/>
              <a:pathLst>
                <a:path w="13" h="1">
                  <a:moveTo>
                    <a:pt x="13" y="1"/>
                  </a:moveTo>
                  <a:lnTo>
                    <a:pt x="7" y="0"/>
                  </a:lnTo>
                  <a:lnTo>
                    <a:pt x="0" y="0"/>
                  </a:lnTo>
                  <a:lnTo>
                    <a:pt x="13" y="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06" name="Freeform 54"/>
            <p:cNvSpPr>
              <a:spLocks/>
            </p:cNvSpPr>
            <p:nvPr/>
          </p:nvSpPr>
          <p:spPr bwMode="auto">
            <a:xfrm>
              <a:off x="2345" y="1762"/>
              <a:ext cx="5" cy="1"/>
            </a:xfrm>
            <a:custGeom>
              <a:avLst/>
              <a:gdLst>
                <a:gd name="T0" fmla="*/ 12 w 12"/>
                <a:gd name="T1" fmla="*/ 0 h 2"/>
                <a:gd name="T2" fmla="*/ 7 w 12"/>
                <a:gd name="T3" fmla="*/ 0 h 2"/>
                <a:gd name="T4" fmla="*/ 0 w 12"/>
                <a:gd name="T5" fmla="*/ 2 h 2"/>
                <a:gd name="T6" fmla="*/ 12 w 12"/>
                <a:gd name="T7" fmla="*/ 0 h 2"/>
              </a:gdLst>
              <a:ahLst/>
              <a:cxnLst>
                <a:cxn ang="0">
                  <a:pos x="T0" y="T1"/>
                </a:cxn>
                <a:cxn ang="0">
                  <a:pos x="T2" y="T3"/>
                </a:cxn>
                <a:cxn ang="0">
                  <a:pos x="T4" y="T5"/>
                </a:cxn>
                <a:cxn ang="0">
                  <a:pos x="T6" y="T7"/>
                </a:cxn>
              </a:cxnLst>
              <a:rect l="0" t="0" r="r" b="b"/>
              <a:pathLst>
                <a:path w="12" h="2">
                  <a:moveTo>
                    <a:pt x="12" y="0"/>
                  </a:moveTo>
                  <a:lnTo>
                    <a:pt x="7" y="0"/>
                  </a:lnTo>
                  <a:lnTo>
                    <a:pt x="0" y="2"/>
                  </a:lnTo>
                  <a:lnTo>
                    <a:pt x="12"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07" name="Freeform 55"/>
            <p:cNvSpPr>
              <a:spLocks/>
            </p:cNvSpPr>
            <p:nvPr/>
          </p:nvSpPr>
          <p:spPr bwMode="auto">
            <a:xfrm>
              <a:off x="2252" y="1898"/>
              <a:ext cx="4" cy="4"/>
            </a:xfrm>
            <a:custGeom>
              <a:avLst/>
              <a:gdLst>
                <a:gd name="T0" fmla="*/ 10 w 10"/>
                <a:gd name="T1" fmla="*/ 0 h 8"/>
                <a:gd name="T2" fmla="*/ 4 w 10"/>
                <a:gd name="T3" fmla="*/ 3 h 8"/>
                <a:gd name="T4" fmla="*/ 0 w 10"/>
                <a:gd name="T5" fmla="*/ 8 h 8"/>
                <a:gd name="T6" fmla="*/ 10 w 10"/>
                <a:gd name="T7" fmla="*/ 0 h 8"/>
              </a:gdLst>
              <a:ahLst/>
              <a:cxnLst>
                <a:cxn ang="0">
                  <a:pos x="T0" y="T1"/>
                </a:cxn>
                <a:cxn ang="0">
                  <a:pos x="T2" y="T3"/>
                </a:cxn>
                <a:cxn ang="0">
                  <a:pos x="T4" y="T5"/>
                </a:cxn>
                <a:cxn ang="0">
                  <a:pos x="T6" y="T7"/>
                </a:cxn>
              </a:cxnLst>
              <a:rect l="0" t="0" r="r" b="b"/>
              <a:pathLst>
                <a:path w="10" h="8">
                  <a:moveTo>
                    <a:pt x="10" y="0"/>
                  </a:moveTo>
                  <a:lnTo>
                    <a:pt x="4" y="3"/>
                  </a:lnTo>
                  <a:lnTo>
                    <a:pt x="0" y="8"/>
                  </a:lnTo>
                  <a:lnTo>
                    <a:pt x="1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08" name="Freeform 56"/>
            <p:cNvSpPr>
              <a:spLocks/>
            </p:cNvSpPr>
            <p:nvPr/>
          </p:nvSpPr>
          <p:spPr bwMode="auto">
            <a:xfrm>
              <a:off x="2353" y="1911"/>
              <a:ext cx="5" cy="4"/>
            </a:xfrm>
            <a:custGeom>
              <a:avLst/>
              <a:gdLst>
                <a:gd name="T0" fmla="*/ 9 w 9"/>
                <a:gd name="T1" fmla="*/ 8 h 8"/>
                <a:gd name="T2" fmla="*/ 6 w 9"/>
                <a:gd name="T3" fmla="*/ 5 h 8"/>
                <a:gd name="T4" fmla="*/ 0 w 9"/>
                <a:gd name="T5" fmla="*/ 0 h 8"/>
                <a:gd name="T6" fmla="*/ 9 w 9"/>
                <a:gd name="T7" fmla="*/ 8 h 8"/>
              </a:gdLst>
              <a:ahLst/>
              <a:cxnLst>
                <a:cxn ang="0">
                  <a:pos x="T0" y="T1"/>
                </a:cxn>
                <a:cxn ang="0">
                  <a:pos x="T2" y="T3"/>
                </a:cxn>
                <a:cxn ang="0">
                  <a:pos x="T4" y="T5"/>
                </a:cxn>
                <a:cxn ang="0">
                  <a:pos x="T6" y="T7"/>
                </a:cxn>
              </a:cxnLst>
              <a:rect l="0" t="0" r="r" b="b"/>
              <a:pathLst>
                <a:path w="9" h="8">
                  <a:moveTo>
                    <a:pt x="9" y="8"/>
                  </a:moveTo>
                  <a:lnTo>
                    <a:pt x="6" y="5"/>
                  </a:lnTo>
                  <a:lnTo>
                    <a:pt x="0" y="0"/>
                  </a:lnTo>
                  <a:lnTo>
                    <a:pt x="9" y="8"/>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09" name="Freeform 57"/>
            <p:cNvSpPr>
              <a:spLocks/>
            </p:cNvSpPr>
            <p:nvPr/>
          </p:nvSpPr>
          <p:spPr bwMode="auto">
            <a:xfrm>
              <a:off x="2515" y="2212"/>
              <a:ext cx="7" cy="1"/>
            </a:xfrm>
            <a:custGeom>
              <a:avLst/>
              <a:gdLst>
                <a:gd name="T0" fmla="*/ 13 w 13"/>
                <a:gd name="T1" fmla="*/ 0 h 2"/>
                <a:gd name="T2" fmla="*/ 5 w 13"/>
                <a:gd name="T3" fmla="*/ 0 h 2"/>
                <a:gd name="T4" fmla="*/ 0 w 13"/>
                <a:gd name="T5" fmla="*/ 2 h 2"/>
                <a:gd name="T6" fmla="*/ 13 w 13"/>
                <a:gd name="T7" fmla="*/ 0 h 2"/>
              </a:gdLst>
              <a:ahLst/>
              <a:cxnLst>
                <a:cxn ang="0">
                  <a:pos x="T0" y="T1"/>
                </a:cxn>
                <a:cxn ang="0">
                  <a:pos x="T2" y="T3"/>
                </a:cxn>
                <a:cxn ang="0">
                  <a:pos x="T4" y="T5"/>
                </a:cxn>
                <a:cxn ang="0">
                  <a:pos x="T6" y="T7"/>
                </a:cxn>
              </a:cxnLst>
              <a:rect l="0" t="0" r="r" b="b"/>
              <a:pathLst>
                <a:path w="13" h="2">
                  <a:moveTo>
                    <a:pt x="13" y="0"/>
                  </a:moveTo>
                  <a:lnTo>
                    <a:pt x="5" y="0"/>
                  </a:lnTo>
                  <a:lnTo>
                    <a:pt x="0" y="2"/>
                  </a:lnTo>
                  <a:lnTo>
                    <a:pt x="13"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10" name="Freeform 58"/>
            <p:cNvSpPr>
              <a:spLocks/>
            </p:cNvSpPr>
            <p:nvPr/>
          </p:nvSpPr>
          <p:spPr bwMode="auto">
            <a:xfrm>
              <a:off x="2176" y="2981"/>
              <a:ext cx="5" cy="1"/>
            </a:xfrm>
            <a:custGeom>
              <a:avLst/>
              <a:gdLst>
                <a:gd name="T0" fmla="*/ 13 w 13"/>
                <a:gd name="T1" fmla="*/ 1 h 1"/>
                <a:gd name="T2" fmla="*/ 7 w 13"/>
                <a:gd name="T3" fmla="*/ 0 h 1"/>
                <a:gd name="T4" fmla="*/ 0 w 13"/>
                <a:gd name="T5" fmla="*/ 0 h 1"/>
                <a:gd name="T6" fmla="*/ 13 w 13"/>
                <a:gd name="T7" fmla="*/ 1 h 1"/>
              </a:gdLst>
              <a:ahLst/>
              <a:cxnLst>
                <a:cxn ang="0">
                  <a:pos x="T0" y="T1"/>
                </a:cxn>
                <a:cxn ang="0">
                  <a:pos x="T2" y="T3"/>
                </a:cxn>
                <a:cxn ang="0">
                  <a:pos x="T4" y="T5"/>
                </a:cxn>
                <a:cxn ang="0">
                  <a:pos x="T6" y="T7"/>
                </a:cxn>
              </a:cxnLst>
              <a:rect l="0" t="0" r="r" b="b"/>
              <a:pathLst>
                <a:path w="13" h="1">
                  <a:moveTo>
                    <a:pt x="13" y="1"/>
                  </a:moveTo>
                  <a:lnTo>
                    <a:pt x="7" y="0"/>
                  </a:lnTo>
                  <a:lnTo>
                    <a:pt x="0" y="0"/>
                  </a:lnTo>
                  <a:lnTo>
                    <a:pt x="13" y="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11" name="Freeform 59"/>
            <p:cNvSpPr>
              <a:spLocks/>
            </p:cNvSpPr>
            <p:nvPr/>
          </p:nvSpPr>
          <p:spPr bwMode="auto">
            <a:xfrm>
              <a:off x="2191" y="2452"/>
              <a:ext cx="7" cy="1"/>
            </a:xfrm>
            <a:custGeom>
              <a:avLst/>
              <a:gdLst>
                <a:gd name="T0" fmla="*/ 13 w 13"/>
                <a:gd name="T1" fmla="*/ 0 h 2"/>
                <a:gd name="T2" fmla="*/ 7 w 13"/>
                <a:gd name="T3" fmla="*/ 0 h 2"/>
                <a:gd name="T4" fmla="*/ 0 w 13"/>
                <a:gd name="T5" fmla="*/ 2 h 2"/>
                <a:gd name="T6" fmla="*/ 13 w 13"/>
                <a:gd name="T7" fmla="*/ 0 h 2"/>
              </a:gdLst>
              <a:ahLst/>
              <a:cxnLst>
                <a:cxn ang="0">
                  <a:pos x="T0" y="T1"/>
                </a:cxn>
                <a:cxn ang="0">
                  <a:pos x="T2" y="T3"/>
                </a:cxn>
                <a:cxn ang="0">
                  <a:pos x="T4" y="T5"/>
                </a:cxn>
                <a:cxn ang="0">
                  <a:pos x="T6" y="T7"/>
                </a:cxn>
              </a:cxnLst>
              <a:rect l="0" t="0" r="r" b="b"/>
              <a:pathLst>
                <a:path w="13" h="2">
                  <a:moveTo>
                    <a:pt x="13" y="0"/>
                  </a:moveTo>
                  <a:lnTo>
                    <a:pt x="7" y="0"/>
                  </a:lnTo>
                  <a:lnTo>
                    <a:pt x="0" y="2"/>
                  </a:lnTo>
                  <a:lnTo>
                    <a:pt x="13"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12" name="Freeform 60"/>
            <p:cNvSpPr>
              <a:spLocks/>
            </p:cNvSpPr>
            <p:nvPr/>
          </p:nvSpPr>
          <p:spPr bwMode="auto">
            <a:xfrm>
              <a:off x="2190" y="2572"/>
              <a:ext cx="5" cy="1"/>
            </a:xfrm>
            <a:custGeom>
              <a:avLst/>
              <a:gdLst>
                <a:gd name="T0" fmla="*/ 0 w 13"/>
                <a:gd name="T1" fmla="*/ 0 h 2"/>
                <a:gd name="T2" fmla="*/ 8 w 13"/>
                <a:gd name="T3" fmla="*/ 0 h 2"/>
                <a:gd name="T4" fmla="*/ 13 w 13"/>
                <a:gd name="T5" fmla="*/ 2 h 2"/>
                <a:gd name="T6" fmla="*/ 0 w 13"/>
                <a:gd name="T7" fmla="*/ 0 h 2"/>
              </a:gdLst>
              <a:ahLst/>
              <a:cxnLst>
                <a:cxn ang="0">
                  <a:pos x="T0" y="T1"/>
                </a:cxn>
                <a:cxn ang="0">
                  <a:pos x="T2" y="T3"/>
                </a:cxn>
                <a:cxn ang="0">
                  <a:pos x="T4" y="T5"/>
                </a:cxn>
                <a:cxn ang="0">
                  <a:pos x="T6" y="T7"/>
                </a:cxn>
              </a:cxnLst>
              <a:rect l="0" t="0" r="r" b="b"/>
              <a:pathLst>
                <a:path w="13" h="2">
                  <a:moveTo>
                    <a:pt x="0" y="0"/>
                  </a:moveTo>
                  <a:lnTo>
                    <a:pt x="8" y="0"/>
                  </a:lnTo>
                  <a:lnTo>
                    <a:pt x="13" y="2"/>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13" name="Freeform 61"/>
            <p:cNvSpPr>
              <a:spLocks/>
            </p:cNvSpPr>
            <p:nvPr/>
          </p:nvSpPr>
          <p:spPr bwMode="auto">
            <a:xfrm>
              <a:off x="2329" y="2456"/>
              <a:ext cx="6" cy="1"/>
            </a:xfrm>
            <a:custGeom>
              <a:avLst/>
              <a:gdLst>
                <a:gd name="T0" fmla="*/ 12 w 12"/>
                <a:gd name="T1" fmla="*/ 1 h 1"/>
                <a:gd name="T2" fmla="*/ 5 w 12"/>
                <a:gd name="T3" fmla="*/ 0 h 1"/>
                <a:gd name="T4" fmla="*/ 0 w 12"/>
                <a:gd name="T5" fmla="*/ 0 h 1"/>
                <a:gd name="T6" fmla="*/ 12 w 12"/>
                <a:gd name="T7" fmla="*/ 1 h 1"/>
              </a:gdLst>
              <a:ahLst/>
              <a:cxnLst>
                <a:cxn ang="0">
                  <a:pos x="T0" y="T1"/>
                </a:cxn>
                <a:cxn ang="0">
                  <a:pos x="T2" y="T3"/>
                </a:cxn>
                <a:cxn ang="0">
                  <a:pos x="T4" y="T5"/>
                </a:cxn>
                <a:cxn ang="0">
                  <a:pos x="T6" y="T7"/>
                </a:cxn>
              </a:cxnLst>
              <a:rect l="0" t="0" r="r" b="b"/>
              <a:pathLst>
                <a:path w="12" h="1">
                  <a:moveTo>
                    <a:pt x="12" y="1"/>
                  </a:moveTo>
                  <a:lnTo>
                    <a:pt x="5" y="0"/>
                  </a:lnTo>
                  <a:lnTo>
                    <a:pt x="0" y="0"/>
                  </a:lnTo>
                  <a:lnTo>
                    <a:pt x="12" y="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14" name="Freeform 62"/>
            <p:cNvSpPr>
              <a:spLocks/>
            </p:cNvSpPr>
            <p:nvPr/>
          </p:nvSpPr>
          <p:spPr bwMode="auto">
            <a:xfrm>
              <a:off x="2327" y="2728"/>
              <a:ext cx="6" cy="1"/>
            </a:xfrm>
            <a:custGeom>
              <a:avLst/>
              <a:gdLst>
                <a:gd name="T0" fmla="*/ 0 w 13"/>
                <a:gd name="T1" fmla="*/ 0 h 3"/>
                <a:gd name="T2" fmla="*/ 6 w 13"/>
                <a:gd name="T3" fmla="*/ 2 h 3"/>
                <a:gd name="T4" fmla="*/ 13 w 13"/>
                <a:gd name="T5" fmla="*/ 3 h 3"/>
                <a:gd name="T6" fmla="*/ 0 w 13"/>
                <a:gd name="T7" fmla="*/ 0 h 3"/>
              </a:gdLst>
              <a:ahLst/>
              <a:cxnLst>
                <a:cxn ang="0">
                  <a:pos x="T0" y="T1"/>
                </a:cxn>
                <a:cxn ang="0">
                  <a:pos x="T2" y="T3"/>
                </a:cxn>
                <a:cxn ang="0">
                  <a:pos x="T4" y="T5"/>
                </a:cxn>
                <a:cxn ang="0">
                  <a:pos x="T6" y="T7"/>
                </a:cxn>
              </a:cxnLst>
              <a:rect l="0" t="0" r="r" b="b"/>
              <a:pathLst>
                <a:path w="13" h="3">
                  <a:moveTo>
                    <a:pt x="0" y="0"/>
                  </a:moveTo>
                  <a:lnTo>
                    <a:pt x="6" y="2"/>
                  </a:lnTo>
                  <a:lnTo>
                    <a:pt x="13" y="3"/>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15" name="Freeform 63"/>
            <p:cNvSpPr>
              <a:spLocks/>
            </p:cNvSpPr>
            <p:nvPr/>
          </p:nvSpPr>
          <p:spPr bwMode="auto">
            <a:xfrm>
              <a:off x="2445" y="2193"/>
              <a:ext cx="4" cy="5"/>
            </a:xfrm>
            <a:custGeom>
              <a:avLst/>
              <a:gdLst>
                <a:gd name="T0" fmla="*/ 0 w 8"/>
                <a:gd name="T1" fmla="*/ 0 h 10"/>
                <a:gd name="T2" fmla="*/ 4 w 8"/>
                <a:gd name="T3" fmla="*/ 4 h 10"/>
                <a:gd name="T4" fmla="*/ 8 w 8"/>
                <a:gd name="T5" fmla="*/ 10 h 10"/>
                <a:gd name="T6" fmla="*/ 0 w 8"/>
                <a:gd name="T7" fmla="*/ 0 h 10"/>
              </a:gdLst>
              <a:ahLst/>
              <a:cxnLst>
                <a:cxn ang="0">
                  <a:pos x="T0" y="T1"/>
                </a:cxn>
                <a:cxn ang="0">
                  <a:pos x="T2" y="T3"/>
                </a:cxn>
                <a:cxn ang="0">
                  <a:pos x="T4" y="T5"/>
                </a:cxn>
                <a:cxn ang="0">
                  <a:pos x="T6" y="T7"/>
                </a:cxn>
              </a:cxnLst>
              <a:rect l="0" t="0" r="r" b="b"/>
              <a:pathLst>
                <a:path w="8" h="10">
                  <a:moveTo>
                    <a:pt x="0" y="0"/>
                  </a:moveTo>
                  <a:lnTo>
                    <a:pt x="4" y="4"/>
                  </a:lnTo>
                  <a:lnTo>
                    <a:pt x="8" y="10"/>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16" name="Freeform 64"/>
            <p:cNvSpPr>
              <a:spLocks/>
            </p:cNvSpPr>
            <p:nvPr/>
          </p:nvSpPr>
          <p:spPr bwMode="auto">
            <a:xfrm>
              <a:off x="2407" y="2120"/>
              <a:ext cx="3" cy="5"/>
            </a:xfrm>
            <a:custGeom>
              <a:avLst/>
              <a:gdLst>
                <a:gd name="T0" fmla="*/ 5 w 5"/>
                <a:gd name="T1" fmla="*/ 0 h 9"/>
                <a:gd name="T2" fmla="*/ 1 w 5"/>
                <a:gd name="T3" fmla="*/ 4 h 9"/>
                <a:gd name="T4" fmla="*/ 0 w 5"/>
                <a:gd name="T5" fmla="*/ 9 h 9"/>
                <a:gd name="T6" fmla="*/ 5 w 5"/>
                <a:gd name="T7" fmla="*/ 0 h 9"/>
              </a:gdLst>
              <a:ahLst/>
              <a:cxnLst>
                <a:cxn ang="0">
                  <a:pos x="T0" y="T1"/>
                </a:cxn>
                <a:cxn ang="0">
                  <a:pos x="T2" y="T3"/>
                </a:cxn>
                <a:cxn ang="0">
                  <a:pos x="T4" y="T5"/>
                </a:cxn>
                <a:cxn ang="0">
                  <a:pos x="T6" y="T7"/>
                </a:cxn>
              </a:cxnLst>
              <a:rect l="0" t="0" r="r" b="b"/>
              <a:pathLst>
                <a:path w="5" h="9">
                  <a:moveTo>
                    <a:pt x="5" y="0"/>
                  </a:moveTo>
                  <a:lnTo>
                    <a:pt x="1" y="4"/>
                  </a:lnTo>
                  <a:lnTo>
                    <a:pt x="0" y="9"/>
                  </a:lnTo>
                  <a:lnTo>
                    <a:pt x="5"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17" name="Freeform 65"/>
            <p:cNvSpPr>
              <a:spLocks/>
            </p:cNvSpPr>
            <p:nvPr/>
          </p:nvSpPr>
          <p:spPr bwMode="auto">
            <a:xfrm>
              <a:off x="2522" y="1885"/>
              <a:ext cx="4" cy="3"/>
            </a:xfrm>
            <a:custGeom>
              <a:avLst/>
              <a:gdLst>
                <a:gd name="T0" fmla="*/ 11 w 11"/>
                <a:gd name="T1" fmla="*/ 6 h 6"/>
                <a:gd name="T2" fmla="*/ 5 w 11"/>
                <a:gd name="T3" fmla="*/ 3 h 6"/>
                <a:gd name="T4" fmla="*/ 0 w 11"/>
                <a:gd name="T5" fmla="*/ 0 h 6"/>
                <a:gd name="T6" fmla="*/ 11 w 11"/>
                <a:gd name="T7" fmla="*/ 6 h 6"/>
              </a:gdLst>
              <a:ahLst/>
              <a:cxnLst>
                <a:cxn ang="0">
                  <a:pos x="T0" y="T1"/>
                </a:cxn>
                <a:cxn ang="0">
                  <a:pos x="T2" y="T3"/>
                </a:cxn>
                <a:cxn ang="0">
                  <a:pos x="T4" y="T5"/>
                </a:cxn>
                <a:cxn ang="0">
                  <a:pos x="T6" y="T7"/>
                </a:cxn>
              </a:cxnLst>
              <a:rect l="0" t="0" r="r" b="b"/>
              <a:pathLst>
                <a:path w="11" h="6">
                  <a:moveTo>
                    <a:pt x="11" y="6"/>
                  </a:moveTo>
                  <a:lnTo>
                    <a:pt x="5" y="3"/>
                  </a:lnTo>
                  <a:lnTo>
                    <a:pt x="0" y="0"/>
                  </a:lnTo>
                  <a:lnTo>
                    <a:pt x="11" y="6"/>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18" name="Freeform 66"/>
            <p:cNvSpPr>
              <a:spLocks/>
            </p:cNvSpPr>
            <p:nvPr/>
          </p:nvSpPr>
          <p:spPr bwMode="auto">
            <a:xfrm>
              <a:off x="2191" y="2452"/>
              <a:ext cx="7" cy="1"/>
            </a:xfrm>
            <a:custGeom>
              <a:avLst/>
              <a:gdLst>
                <a:gd name="T0" fmla="*/ 13 w 13"/>
                <a:gd name="T1" fmla="*/ 0 h 2"/>
                <a:gd name="T2" fmla="*/ 7 w 13"/>
                <a:gd name="T3" fmla="*/ 0 h 2"/>
                <a:gd name="T4" fmla="*/ 0 w 13"/>
                <a:gd name="T5" fmla="*/ 2 h 2"/>
                <a:gd name="T6" fmla="*/ 13 w 13"/>
                <a:gd name="T7" fmla="*/ 0 h 2"/>
              </a:gdLst>
              <a:ahLst/>
              <a:cxnLst>
                <a:cxn ang="0">
                  <a:pos x="T0" y="T1"/>
                </a:cxn>
                <a:cxn ang="0">
                  <a:pos x="T2" y="T3"/>
                </a:cxn>
                <a:cxn ang="0">
                  <a:pos x="T4" y="T5"/>
                </a:cxn>
                <a:cxn ang="0">
                  <a:pos x="T6" y="T7"/>
                </a:cxn>
              </a:cxnLst>
              <a:rect l="0" t="0" r="r" b="b"/>
              <a:pathLst>
                <a:path w="13" h="2">
                  <a:moveTo>
                    <a:pt x="13" y="0"/>
                  </a:moveTo>
                  <a:lnTo>
                    <a:pt x="7" y="0"/>
                  </a:lnTo>
                  <a:lnTo>
                    <a:pt x="0" y="2"/>
                  </a:lnTo>
                  <a:lnTo>
                    <a:pt x="13"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19" name="Freeform 67"/>
            <p:cNvSpPr>
              <a:spLocks/>
            </p:cNvSpPr>
            <p:nvPr/>
          </p:nvSpPr>
          <p:spPr bwMode="auto">
            <a:xfrm>
              <a:off x="2190" y="2572"/>
              <a:ext cx="5" cy="1"/>
            </a:xfrm>
            <a:custGeom>
              <a:avLst/>
              <a:gdLst>
                <a:gd name="T0" fmla="*/ 0 w 13"/>
                <a:gd name="T1" fmla="*/ 0 h 2"/>
                <a:gd name="T2" fmla="*/ 8 w 13"/>
                <a:gd name="T3" fmla="*/ 0 h 2"/>
                <a:gd name="T4" fmla="*/ 13 w 13"/>
                <a:gd name="T5" fmla="*/ 2 h 2"/>
                <a:gd name="T6" fmla="*/ 0 w 13"/>
                <a:gd name="T7" fmla="*/ 0 h 2"/>
              </a:gdLst>
              <a:ahLst/>
              <a:cxnLst>
                <a:cxn ang="0">
                  <a:pos x="T0" y="T1"/>
                </a:cxn>
                <a:cxn ang="0">
                  <a:pos x="T2" y="T3"/>
                </a:cxn>
                <a:cxn ang="0">
                  <a:pos x="T4" y="T5"/>
                </a:cxn>
                <a:cxn ang="0">
                  <a:pos x="T6" y="T7"/>
                </a:cxn>
              </a:cxnLst>
              <a:rect l="0" t="0" r="r" b="b"/>
              <a:pathLst>
                <a:path w="13" h="2">
                  <a:moveTo>
                    <a:pt x="0" y="0"/>
                  </a:moveTo>
                  <a:lnTo>
                    <a:pt x="8" y="0"/>
                  </a:lnTo>
                  <a:lnTo>
                    <a:pt x="13" y="2"/>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20" name="Freeform 68"/>
            <p:cNvSpPr>
              <a:spLocks/>
            </p:cNvSpPr>
            <p:nvPr/>
          </p:nvSpPr>
          <p:spPr bwMode="auto">
            <a:xfrm>
              <a:off x="2329" y="2456"/>
              <a:ext cx="6" cy="1"/>
            </a:xfrm>
            <a:custGeom>
              <a:avLst/>
              <a:gdLst>
                <a:gd name="T0" fmla="*/ 12 w 12"/>
                <a:gd name="T1" fmla="*/ 1 h 1"/>
                <a:gd name="T2" fmla="*/ 5 w 12"/>
                <a:gd name="T3" fmla="*/ 0 h 1"/>
                <a:gd name="T4" fmla="*/ 0 w 12"/>
                <a:gd name="T5" fmla="*/ 0 h 1"/>
                <a:gd name="T6" fmla="*/ 12 w 12"/>
                <a:gd name="T7" fmla="*/ 1 h 1"/>
              </a:gdLst>
              <a:ahLst/>
              <a:cxnLst>
                <a:cxn ang="0">
                  <a:pos x="T0" y="T1"/>
                </a:cxn>
                <a:cxn ang="0">
                  <a:pos x="T2" y="T3"/>
                </a:cxn>
                <a:cxn ang="0">
                  <a:pos x="T4" y="T5"/>
                </a:cxn>
                <a:cxn ang="0">
                  <a:pos x="T6" y="T7"/>
                </a:cxn>
              </a:cxnLst>
              <a:rect l="0" t="0" r="r" b="b"/>
              <a:pathLst>
                <a:path w="12" h="1">
                  <a:moveTo>
                    <a:pt x="12" y="1"/>
                  </a:moveTo>
                  <a:lnTo>
                    <a:pt x="5" y="0"/>
                  </a:lnTo>
                  <a:lnTo>
                    <a:pt x="0" y="0"/>
                  </a:lnTo>
                  <a:lnTo>
                    <a:pt x="12" y="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21" name="Freeform 69"/>
            <p:cNvSpPr>
              <a:spLocks/>
            </p:cNvSpPr>
            <p:nvPr/>
          </p:nvSpPr>
          <p:spPr bwMode="auto">
            <a:xfrm>
              <a:off x="2327" y="2728"/>
              <a:ext cx="6" cy="1"/>
            </a:xfrm>
            <a:custGeom>
              <a:avLst/>
              <a:gdLst>
                <a:gd name="T0" fmla="*/ 0 w 13"/>
                <a:gd name="T1" fmla="*/ 0 h 3"/>
                <a:gd name="T2" fmla="*/ 6 w 13"/>
                <a:gd name="T3" fmla="*/ 2 h 3"/>
                <a:gd name="T4" fmla="*/ 13 w 13"/>
                <a:gd name="T5" fmla="*/ 3 h 3"/>
                <a:gd name="T6" fmla="*/ 0 w 13"/>
                <a:gd name="T7" fmla="*/ 0 h 3"/>
              </a:gdLst>
              <a:ahLst/>
              <a:cxnLst>
                <a:cxn ang="0">
                  <a:pos x="T0" y="T1"/>
                </a:cxn>
                <a:cxn ang="0">
                  <a:pos x="T2" y="T3"/>
                </a:cxn>
                <a:cxn ang="0">
                  <a:pos x="T4" y="T5"/>
                </a:cxn>
                <a:cxn ang="0">
                  <a:pos x="T6" y="T7"/>
                </a:cxn>
              </a:cxnLst>
              <a:rect l="0" t="0" r="r" b="b"/>
              <a:pathLst>
                <a:path w="13" h="3">
                  <a:moveTo>
                    <a:pt x="0" y="0"/>
                  </a:moveTo>
                  <a:lnTo>
                    <a:pt x="6" y="2"/>
                  </a:lnTo>
                  <a:lnTo>
                    <a:pt x="13" y="3"/>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22" name="Freeform 70"/>
            <p:cNvSpPr>
              <a:spLocks/>
            </p:cNvSpPr>
            <p:nvPr/>
          </p:nvSpPr>
          <p:spPr bwMode="auto">
            <a:xfrm>
              <a:off x="2445" y="2193"/>
              <a:ext cx="4" cy="5"/>
            </a:xfrm>
            <a:custGeom>
              <a:avLst/>
              <a:gdLst>
                <a:gd name="T0" fmla="*/ 0 w 8"/>
                <a:gd name="T1" fmla="*/ 0 h 10"/>
                <a:gd name="T2" fmla="*/ 4 w 8"/>
                <a:gd name="T3" fmla="*/ 4 h 10"/>
                <a:gd name="T4" fmla="*/ 8 w 8"/>
                <a:gd name="T5" fmla="*/ 10 h 10"/>
                <a:gd name="T6" fmla="*/ 0 w 8"/>
                <a:gd name="T7" fmla="*/ 0 h 10"/>
              </a:gdLst>
              <a:ahLst/>
              <a:cxnLst>
                <a:cxn ang="0">
                  <a:pos x="T0" y="T1"/>
                </a:cxn>
                <a:cxn ang="0">
                  <a:pos x="T2" y="T3"/>
                </a:cxn>
                <a:cxn ang="0">
                  <a:pos x="T4" y="T5"/>
                </a:cxn>
                <a:cxn ang="0">
                  <a:pos x="T6" y="T7"/>
                </a:cxn>
              </a:cxnLst>
              <a:rect l="0" t="0" r="r" b="b"/>
              <a:pathLst>
                <a:path w="8" h="10">
                  <a:moveTo>
                    <a:pt x="0" y="0"/>
                  </a:moveTo>
                  <a:lnTo>
                    <a:pt x="4" y="4"/>
                  </a:lnTo>
                  <a:lnTo>
                    <a:pt x="8" y="10"/>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23" name="Freeform 71"/>
            <p:cNvSpPr>
              <a:spLocks/>
            </p:cNvSpPr>
            <p:nvPr/>
          </p:nvSpPr>
          <p:spPr bwMode="auto">
            <a:xfrm>
              <a:off x="2407" y="2120"/>
              <a:ext cx="3" cy="5"/>
            </a:xfrm>
            <a:custGeom>
              <a:avLst/>
              <a:gdLst>
                <a:gd name="T0" fmla="*/ 5 w 5"/>
                <a:gd name="T1" fmla="*/ 0 h 9"/>
                <a:gd name="T2" fmla="*/ 1 w 5"/>
                <a:gd name="T3" fmla="*/ 4 h 9"/>
                <a:gd name="T4" fmla="*/ 0 w 5"/>
                <a:gd name="T5" fmla="*/ 9 h 9"/>
                <a:gd name="T6" fmla="*/ 5 w 5"/>
                <a:gd name="T7" fmla="*/ 0 h 9"/>
              </a:gdLst>
              <a:ahLst/>
              <a:cxnLst>
                <a:cxn ang="0">
                  <a:pos x="T0" y="T1"/>
                </a:cxn>
                <a:cxn ang="0">
                  <a:pos x="T2" y="T3"/>
                </a:cxn>
                <a:cxn ang="0">
                  <a:pos x="T4" y="T5"/>
                </a:cxn>
                <a:cxn ang="0">
                  <a:pos x="T6" y="T7"/>
                </a:cxn>
              </a:cxnLst>
              <a:rect l="0" t="0" r="r" b="b"/>
              <a:pathLst>
                <a:path w="5" h="9">
                  <a:moveTo>
                    <a:pt x="5" y="0"/>
                  </a:moveTo>
                  <a:lnTo>
                    <a:pt x="1" y="4"/>
                  </a:lnTo>
                  <a:lnTo>
                    <a:pt x="0" y="9"/>
                  </a:lnTo>
                  <a:lnTo>
                    <a:pt x="5"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24" name="Freeform 72"/>
            <p:cNvSpPr>
              <a:spLocks/>
            </p:cNvSpPr>
            <p:nvPr/>
          </p:nvSpPr>
          <p:spPr bwMode="auto">
            <a:xfrm>
              <a:off x="2522" y="1885"/>
              <a:ext cx="4" cy="3"/>
            </a:xfrm>
            <a:custGeom>
              <a:avLst/>
              <a:gdLst>
                <a:gd name="T0" fmla="*/ 11 w 11"/>
                <a:gd name="T1" fmla="*/ 6 h 6"/>
                <a:gd name="T2" fmla="*/ 5 w 11"/>
                <a:gd name="T3" fmla="*/ 3 h 6"/>
                <a:gd name="T4" fmla="*/ 0 w 11"/>
                <a:gd name="T5" fmla="*/ 0 h 6"/>
                <a:gd name="T6" fmla="*/ 11 w 11"/>
                <a:gd name="T7" fmla="*/ 6 h 6"/>
              </a:gdLst>
              <a:ahLst/>
              <a:cxnLst>
                <a:cxn ang="0">
                  <a:pos x="T0" y="T1"/>
                </a:cxn>
                <a:cxn ang="0">
                  <a:pos x="T2" y="T3"/>
                </a:cxn>
                <a:cxn ang="0">
                  <a:pos x="T4" y="T5"/>
                </a:cxn>
                <a:cxn ang="0">
                  <a:pos x="T6" y="T7"/>
                </a:cxn>
              </a:cxnLst>
              <a:rect l="0" t="0" r="r" b="b"/>
              <a:pathLst>
                <a:path w="11" h="6">
                  <a:moveTo>
                    <a:pt x="11" y="6"/>
                  </a:moveTo>
                  <a:lnTo>
                    <a:pt x="5" y="3"/>
                  </a:lnTo>
                  <a:lnTo>
                    <a:pt x="0" y="0"/>
                  </a:lnTo>
                  <a:lnTo>
                    <a:pt x="11" y="6"/>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25" name="Freeform 73"/>
            <p:cNvSpPr>
              <a:spLocks/>
            </p:cNvSpPr>
            <p:nvPr/>
          </p:nvSpPr>
          <p:spPr bwMode="auto">
            <a:xfrm>
              <a:off x="2503" y="2187"/>
              <a:ext cx="1" cy="6"/>
            </a:xfrm>
            <a:custGeom>
              <a:avLst/>
              <a:gdLst>
                <a:gd name="T0" fmla="*/ 0 w 2"/>
                <a:gd name="T1" fmla="*/ 0 h 11"/>
                <a:gd name="T2" fmla="*/ 2 w 2"/>
                <a:gd name="T3" fmla="*/ 6 h 11"/>
                <a:gd name="T4" fmla="*/ 2 w 2"/>
                <a:gd name="T5" fmla="*/ 11 h 11"/>
                <a:gd name="T6" fmla="*/ 0 w 2"/>
                <a:gd name="T7" fmla="*/ 0 h 11"/>
              </a:gdLst>
              <a:ahLst/>
              <a:cxnLst>
                <a:cxn ang="0">
                  <a:pos x="T0" y="T1"/>
                </a:cxn>
                <a:cxn ang="0">
                  <a:pos x="T2" y="T3"/>
                </a:cxn>
                <a:cxn ang="0">
                  <a:pos x="T4" y="T5"/>
                </a:cxn>
                <a:cxn ang="0">
                  <a:pos x="T6" y="T7"/>
                </a:cxn>
              </a:cxnLst>
              <a:rect l="0" t="0" r="r" b="b"/>
              <a:pathLst>
                <a:path w="2" h="11">
                  <a:moveTo>
                    <a:pt x="0" y="0"/>
                  </a:moveTo>
                  <a:lnTo>
                    <a:pt x="2" y="6"/>
                  </a:lnTo>
                  <a:lnTo>
                    <a:pt x="2" y="11"/>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26" name="Freeform 74"/>
            <p:cNvSpPr>
              <a:spLocks/>
            </p:cNvSpPr>
            <p:nvPr/>
          </p:nvSpPr>
          <p:spPr bwMode="auto">
            <a:xfrm>
              <a:off x="2642" y="2145"/>
              <a:ext cx="5" cy="4"/>
            </a:xfrm>
            <a:custGeom>
              <a:avLst/>
              <a:gdLst>
                <a:gd name="T0" fmla="*/ 11 w 11"/>
                <a:gd name="T1" fmla="*/ 8 h 8"/>
                <a:gd name="T2" fmla="*/ 6 w 11"/>
                <a:gd name="T3" fmla="*/ 5 h 8"/>
                <a:gd name="T4" fmla="*/ 0 w 11"/>
                <a:gd name="T5" fmla="*/ 0 h 8"/>
                <a:gd name="T6" fmla="*/ 11 w 11"/>
                <a:gd name="T7" fmla="*/ 8 h 8"/>
              </a:gdLst>
              <a:ahLst/>
              <a:cxnLst>
                <a:cxn ang="0">
                  <a:pos x="T0" y="T1"/>
                </a:cxn>
                <a:cxn ang="0">
                  <a:pos x="T2" y="T3"/>
                </a:cxn>
                <a:cxn ang="0">
                  <a:pos x="T4" y="T5"/>
                </a:cxn>
                <a:cxn ang="0">
                  <a:pos x="T6" y="T7"/>
                </a:cxn>
              </a:cxnLst>
              <a:rect l="0" t="0" r="r" b="b"/>
              <a:pathLst>
                <a:path w="11" h="8">
                  <a:moveTo>
                    <a:pt x="11" y="8"/>
                  </a:moveTo>
                  <a:lnTo>
                    <a:pt x="6" y="5"/>
                  </a:lnTo>
                  <a:lnTo>
                    <a:pt x="0" y="0"/>
                  </a:lnTo>
                  <a:lnTo>
                    <a:pt x="11" y="8"/>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27" name="Freeform 75"/>
            <p:cNvSpPr>
              <a:spLocks/>
            </p:cNvSpPr>
            <p:nvPr/>
          </p:nvSpPr>
          <p:spPr bwMode="auto">
            <a:xfrm>
              <a:off x="2490" y="2182"/>
              <a:ext cx="1" cy="5"/>
            </a:xfrm>
            <a:custGeom>
              <a:avLst/>
              <a:gdLst>
                <a:gd name="T0" fmla="*/ 0 h 11"/>
                <a:gd name="T1" fmla="*/ 5 h 11"/>
                <a:gd name="T2" fmla="*/ 11 h 11"/>
                <a:gd name="T3" fmla="*/ 0 h 11"/>
              </a:gdLst>
              <a:ahLst/>
              <a:cxnLst>
                <a:cxn ang="0">
                  <a:pos x="0" y="T0"/>
                </a:cxn>
                <a:cxn ang="0">
                  <a:pos x="0" y="T1"/>
                </a:cxn>
                <a:cxn ang="0">
                  <a:pos x="0" y="T2"/>
                </a:cxn>
                <a:cxn ang="0">
                  <a:pos x="0" y="T3"/>
                </a:cxn>
              </a:cxnLst>
              <a:rect l="0" t="0" r="r" b="b"/>
              <a:pathLst>
                <a:path h="11">
                  <a:moveTo>
                    <a:pt x="0" y="0"/>
                  </a:moveTo>
                  <a:lnTo>
                    <a:pt x="0" y="5"/>
                  </a:lnTo>
                  <a:lnTo>
                    <a:pt x="0" y="11"/>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28" name="Freeform 76"/>
            <p:cNvSpPr>
              <a:spLocks/>
            </p:cNvSpPr>
            <p:nvPr/>
          </p:nvSpPr>
          <p:spPr bwMode="auto">
            <a:xfrm>
              <a:off x="2503" y="2187"/>
              <a:ext cx="1" cy="6"/>
            </a:xfrm>
            <a:custGeom>
              <a:avLst/>
              <a:gdLst>
                <a:gd name="T0" fmla="*/ 0 w 2"/>
                <a:gd name="T1" fmla="*/ 0 h 11"/>
                <a:gd name="T2" fmla="*/ 2 w 2"/>
                <a:gd name="T3" fmla="*/ 6 h 11"/>
                <a:gd name="T4" fmla="*/ 2 w 2"/>
                <a:gd name="T5" fmla="*/ 11 h 11"/>
                <a:gd name="T6" fmla="*/ 0 w 2"/>
                <a:gd name="T7" fmla="*/ 0 h 11"/>
              </a:gdLst>
              <a:ahLst/>
              <a:cxnLst>
                <a:cxn ang="0">
                  <a:pos x="T0" y="T1"/>
                </a:cxn>
                <a:cxn ang="0">
                  <a:pos x="T2" y="T3"/>
                </a:cxn>
                <a:cxn ang="0">
                  <a:pos x="T4" y="T5"/>
                </a:cxn>
                <a:cxn ang="0">
                  <a:pos x="T6" y="T7"/>
                </a:cxn>
              </a:cxnLst>
              <a:rect l="0" t="0" r="r" b="b"/>
              <a:pathLst>
                <a:path w="2" h="11">
                  <a:moveTo>
                    <a:pt x="0" y="0"/>
                  </a:moveTo>
                  <a:lnTo>
                    <a:pt x="2" y="6"/>
                  </a:lnTo>
                  <a:lnTo>
                    <a:pt x="2" y="11"/>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29" name="Freeform 77"/>
            <p:cNvSpPr>
              <a:spLocks/>
            </p:cNvSpPr>
            <p:nvPr/>
          </p:nvSpPr>
          <p:spPr bwMode="auto">
            <a:xfrm>
              <a:off x="2642" y="2145"/>
              <a:ext cx="5" cy="4"/>
            </a:xfrm>
            <a:custGeom>
              <a:avLst/>
              <a:gdLst>
                <a:gd name="T0" fmla="*/ 11 w 11"/>
                <a:gd name="T1" fmla="*/ 8 h 8"/>
                <a:gd name="T2" fmla="*/ 6 w 11"/>
                <a:gd name="T3" fmla="*/ 5 h 8"/>
                <a:gd name="T4" fmla="*/ 0 w 11"/>
                <a:gd name="T5" fmla="*/ 0 h 8"/>
                <a:gd name="T6" fmla="*/ 11 w 11"/>
                <a:gd name="T7" fmla="*/ 8 h 8"/>
              </a:gdLst>
              <a:ahLst/>
              <a:cxnLst>
                <a:cxn ang="0">
                  <a:pos x="T0" y="T1"/>
                </a:cxn>
                <a:cxn ang="0">
                  <a:pos x="T2" y="T3"/>
                </a:cxn>
                <a:cxn ang="0">
                  <a:pos x="T4" y="T5"/>
                </a:cxn>
                <a:cxn ang="0">
                  <a:pos x="T6" y="T7"/>
                </a:cxn>
              </a:cxnLst>
              <a:rect l="0" t="0" r="r" b="b"/>
              <a:pathLst>
                <a:path w="11" h="8">
                  <a:moveTo>
                    <a:pt x="11" y="8"/>
                  </a:moveTo>
                  <a:lnTo>
                    <a:pt x="6" y="5"/>
                  </a:lnTo>
                  <a:lnTo>
                    <a:pt x="0" y="0"/>
                  </a:lnTo>
                  <a:lnTo>
                    <a:pt x="11" y="8"/>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30" name="Freeform 78"/>
            <p:cNvSpPr>
              <a:spLocks/>
            </p:cNvSpPr>
            <p:nvPr/>
          </p:nvSpPr>
          <p:spPr bwMode="auto">
            <a:xfrm>
              <a:off x="2490" y="2182"/>
              <a:ext cx="1" cy="5"/>
            </a:xfrm>
            <a:custGeom>
              <a:avLst/>
              <a:gdLst>
                <a:gd name="T0" fmla="*/ 0 h 11"/>
                <a:gd name="T1" fmla="*/ 5 h 11"/>
                <a:gd name="T2" fmla="*/ 11 h 11"/>
                <a:gd name="T3" fmla="*/ 0 h 11"/>
              </a:gdLst>
              <a:ahLst/>
              <a:cxnLst>
                <a:cxn ang="0">
                  <a:pos x="0" y="T0"/>
                </a:cxn>
                <a:cxn ang="0">
                  <a:pos x="0" y="T1"/>
                </a:cxn>
                <a:cxn ang="0">
                  <a:pos x="0" y="T2"/>
                </a:cxn>
                <a:cxn ang="0">
                  <a:pos x="0" y="T3"/>
                </a:cxn>
              </a:cxnLst>
              <a:rect l="0" t="0" r="r" b="b"/>
              <a:pathLst>
                <a:path h="11">
                  <a:moveTo>
                    <a:pt x="0" y="0"/>
                  </a:moveTo>
                  <a:lnTo>
                    <a:pt x="0" y="5"/>
                  </a:lnTo>
                  <a:lnTo>
                    <a:pt x="0" y="11"/>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31" name="Freeform 79"/>
            <p:cNvSpPr>
              <a:spLocks/>
            </p:cNvSpPr>
            <p:nvPr/>
          </p:nvSpPr>
          <p:spPr bwMode="auto">
            <a:xfrm>
              <a:off x="2142" y="1989"/>
              <a:ext cx="4" cy="4"/>
            </a:xfrm>
            <a:custGeom>
              <a:avLst/>
              <a:gdLst>
                <a:gd name="T0" fmla="*/ 0 w 8"/>
                <a:gd name="T1" fmla="*/ 0 h 8"/>
                <a:gd name="T2" fmla="*/ 4 w 8"/>
                <a:gd name="T3" fmla="*/ 5 h 8"/>
                <a:gd name="T4" fmla="*/ 8 w 8"/>
                <a:gd name="T5" fmla="*/ 8 h 8"/>
                <a:gd name="T6" fmla="*/ 0 w 8"/>
                <a:gd name="T7" fmla="*/ 0 h 8"/>
              </a:gdLst>
              <a:ahLst/>
              <a:cxnLst>
                <a:cxn ang="0">
                  <a:pos x="T0" y="T1"/>
                </a:cxn>
                <a:cxn ang="0">
                  <a:pos x="T2" y="T3"/>
                </a:cxn>
                <a:cxn ang="0">
                  <a:pos x="T4" y="T5"/>
                </a:cxn>
                <a:cxn ang="0">
                  <a:pos x="T6" y="T7"/>
                </a:cxn>
              </a:cxnLst>
              <a:rect l="0" t="0" r="r" b="b"/>
              <a:pathLst>
                <a:path w="8" h="8">
                  <a:moveTo>
                    <a:pt x="0" y="0"/>
                  </a:moveTo>
                  <a:lnTo>
                    <a:pt x="4" y="5"/>
                  </a:lnTo>
                  <a:lnTo>
                    <a:pt x="8" y="8"/>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32" name="Freeform 80"/>
            <p:cNvSpPr>
              <a:spLocks/>
            </p:cNvSpPr>
            <p:nvPr/>
          </p:nvSpPr>
          <p:spPr bwMode="auto">
            <a:xfrm>
              <a:off x="2444" y="2276"/>
              <a:ext cx="2" cy="6"/>
            </a:xfrm>
            <a:custGeom>
              <a:avLst/>
              <a:gdLst>
                <a:gd name="T0" fmla="*/ 0 w 4"/>
                <a:gd name="T1" fmla="*/ 11 h 11"/>
                <a:gd name="T2" fmla="*/ 2 w 4"/>
                <a:gd name="T3" fmla="*/ 5 h 11"/>
                <a:gd name="T4" fmla="*/ 4 w 4"/>
                <a:gd name="T5" fmla="*/ 0 h 11"/>
                <a:gd name="T6" fmla="*/ 0 w 4"/>
                <a:gd name="T7" fmla="*/ 11 h 11"/>
              </a:gdLst>
              <a:ahLst/>
              <a:cxnLst>
                <a:cxn ang="0">
                  <a:pos x="T0" y="T1"/>
                </a:cxn>
                <a:cxn ang="0">
                  <a:pos x="T2" y="T3"/>
                </a:cxn>
                <a:cxn ang="0">
                  <a:pos x="T4" y="T5"/>
                </a:cxn>
                <a:cxn ang="0">
                  <a:pos x="T6" y="T7"/>
                </a:cxn>
              </a:cxnLst>
              <a:rect l="0" t="0" r="r" b="b"/>
              <a:pathLst>
                <a:path w="4" h="11">
                  <a:moveTo>
                    <a:pt x="0" y="11"/>
                  </a:moveTo>
                  <a:lnTo>
                    <a:pt x="2" y="5"/>
                  </a:lnTo>
                  <a:lnTo>
                    <a:pt x="4" y="0"/>
                  </a:lnTo>
                  <a:lnTo>
                    <a:pt x="0" y="1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33" name="Freeform 81"/>
            <p:cNvSpPr>
              <a:spLocks/>
            </p:cNvSpPr>
            <p:nvPr/>
          </p:nvSpPr>
          <p:spPr bwMode="auto">
            <a:xfrm>
              <a:off x="2257" y="2292"/>
              <a:ext cx="3" cy="6"/>
            </a:xfrm>
            <a:custGeom>
              <a:avLst/>
              <a:gdLst>
                <a:gd name="T0" fmla="*/ 0 w 6"/>
                <a:gd name="T1" fmla="*/ 10 h 10"/>
                <a:gd name="T2" fmla="*/ 4 w 6"/>
                <a:gd name="T3" fmla="*/ 6 h 10"/>
                <a:gd name="T4" fmla="*/ 6 w 6"/>
                <a:gd name="T5" fmla="*/ 0 h 10"/>
                <a:gd name="T6" fmla="*/ 0 w 6"/>
                <a:gd name="T7" fmla="*/ 10 h 10"/>
              </a:gdLst>
              <a:ahLst/>
              <a:cxnLst>
                <a:cxn ang="0">
                  <a:pos x="T0" y="T1"/>
                </a:cxn>
                <a:cxn ang="0">
                  <a:pos x="T2" y="T3"/>
                </a:cxn>
                <a:cxn ang="0">
                  <a:pos x="T4" y="T5"/>
                </a:cxn>
                <a:cxn ang="0">
                  <a:pos x="T6" y="T7"/>
                </a:cxn>
              </a:cxnLst>
              <a:rect l="0" t="0" r="r" b="b"/>
              <a:pathLst>
                <a:path w="6" h="10">
                  <a:moveTo>
                    <a:pt x="0" y="10"/>
                  </a:moveTo>
                  <a:lnTo>
                    <a:pt x="4" y="6"/>
                  </a:lnTo>
                  <a:lnTo>
                    <a:pt x="6" y="0"/>
                  </a:lnTo>
                  <a:lnTo>
                    <a:pt x="0" y="1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34" name="Freeform 82"/>
            <p:cNvSpPr>
              <a:spLocks/>
            </p:cNvSpPr>
            <p:nvPr/>
          </p:nvSpPr>
          <p:spPr bwMode="auto">
            <a:xfrm>
              <a:off x="2408" y="2452"/>
              <a:ext cx="7" cy="1"/>
            </a:xfrm>
            <a:custGeom>
              <a:avLst/>
              <a:gdLst>
                <a:gd name="T0" fmla="*/ 0 w 15"/>
                <a:gd name="T1" fmla="*/ 0 h 2"/>
                <a:gd name="T2" fmla="*/ 8 w 15"/>
                <a:gd name="T3" fmla="*/ 0 h 2"/>
                <a:gd name="T4" fmla="*/ 15 w 15"/>
                <a:gd name="T5" fmla="*/ 2 h 2"/>
                <a:gd name="T6" fmla="*/ 0 w 15"/>
                <a:gd name="T7" fmla="*/ 0 h 2"/>
              </a:gdLst>
              <a:ahLst/>
              <a:cxnLst>
                <a:cxn ang="0">
                  <a:pos x="T0" y="T1"/>
                </a:cxn>
                <a:cxn ang="0">
                  <a:pos x="T2" y="T3"/>
                </a:cxn>
                <a:cxn ang="0">
                  <a:pos x="T4" y="T5"/>
                </a:cxn>
                <a:cxn ang="0">
                  <a:pos x="T6" y="T7"/>
                </a:cxn>
              </a:cxnLst>
              <a:rect l="0" t="0" r="r" b="b"/>
              <a:pathLst>
                <a:path w="15" h="2">
                  <a:moveTo>
                    <a:pt x="0" y="0"/>
                  </a:moveTo>
                  <a:lnTo>
                    <a:pt x="8" y="0"/>
                  </a:lnTo>
                  <a:lnTo>
                    <a:pt x="15" y="2"/>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35" name="Freeform 83"/>
            <p:cNvSpPr>
              <a:spLocks/>
            </p:cNvSpPr>
            <p:nvPr/>
          </p:nvSpPr>
          <p:spPr bwMode="auto">
            <a:xfrm>
              <a:off x="2142" y="1989"/>
              <a:ext cx="4" cy="4"/>
            </a:xfrm>
            <a:custGeom>
              <a:avLst/>
              <a:gdLst>
                <a:gd name="T0" fmla="*/ 0 w 8"/>
                <a:gd name="T1" fmla="*/ 0 h 8"/>
                <a:gd name="T2" fmla="*/ 4 w 8"/>
                <a:gd name="T3" fmla="*/ 5 h 8"/>
                <a:gd name="T4" fmla="*/ 8 w 8"/>
                <a:gd name="T5" fmla="*/ 8 h 8"/>
                <a:gd name="T6" fmla="*/ 0 w 8"/>
                <a:gd name="T7" fmla="*/ 0 h 8"/>
              </a:gdLst>
              <a:ahLst/>
              <a:cxnLst>
                <a:cxn ang="0">
                  <a:pos x="T0" y="T1"/>
                </a:cxn>
                <a:cxn ang="0">
                  <a:pos x="T2" y="T3"/>
                </a:cxn>
                <a:cxn ang="0">
                  <a:pos x="T4" y="T5"/>
                </a:cxn>
                <a:cxn ang="0">
                  <a:pos x="T6" y="T7"/>
                </a:cxn>
              </a:cxnLst>
              <a:rect l="0" t="0" r="r" b="b"/>
              <a:pathLst>
                <a:path w="8" h="8">
                  <a:moveTo>
                    <a:pt x="0" y="0"/>
                  </a:moveTo>
                  <a:lnTo>
                    <a:pt x="4" y="5"/>
                  </a:lnTo>
                  <a:lnTo>
                    <a:pt x="8" y="8"/>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36" name="Freeform 84"/>
            <p:cNvSpPr>
              <a:spLocks/>
            </p:cNvSpPr>
            <p:nvPr/>
          </p:nvSpPr>
          <p:spPr bwMode="auto">
            <a:xfrm>
              <a:off x="2444" y="2276"/>
              <a:ext cx="2" cy="6"/>
            </a:xfrm>
            <a:custGeom>
              <a:avLst/>
              <a:gdLst>
                <a:gd name="T0" fmla="*/ 0 w 4"/>
                <a:gd name="T1" fmla="*/ 11 h 11"/>
                <a:gd name="T2" fmla="*/ 2 w 4"/>
                <a:gd name="T3" fmla="*/ 5 h 11"/>
                <a:gd name="T4" fmla="*/ 4 w 4"/>
                <a:gd name="T5" fmla="*/ 0 h 11"/>
                <a:gd name="T6" fmla="*/ 0 w 4"/>
                <a:gd name="T7" fmla="*/ 11 h 11"/>
              </a:gdLst>
              <a:ahLst/>
              <a:cxnLst>
                <a:cxn ang="0">
                  <a:pos x="T0" y="T1"/>
                </a:cxn>
                <a:cxn ang="0">
                  <a:pos x="T2" y="T3"/>
                </a:cxn>
                <a:cxn ang="0">
                  <a:pos x="T4" y="T5"/>
                </a:cxn>
                <a:cxn ang="0">
                  <a:pos x="T6" y="T7"/>
                </a:cxn>
              </a:cxnLst>
              <a:rect l="0" t="0" r="r" b="b"/>
              <a:pathLst>
                <a:path w="4" h="11">
                  <a:moveTo>
                    <a:pt x="0" y="11"/>
                  </a:moveTo>
                  <a:lnTo>
                    <a:pt x="2" y="5"/>
                  </a:lnTo>
                  <a:lnTo>
                    <a:pt x="4" y="0"/>
                  </a:lnTo>
                  <a:lnTo>
                    <a:pt x="0" y="1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37" name="Freeform 85"/>
            <p:cNvSpPr>
              <a:spLocks/>
            </p:cNvSpPr>
            <p:nvPr/>
          </p:nvSpPr>
          <p:spPr bwMode="auto">
            <a:xfrm>
              <a:off x="2257" y="2292"/>
              <a:ext cx="3" cy="6"/>
            </a:xfrm>
            <a:custGeom>
              <a:avLst/>
              <a:gdLst>
                <a:gd name="T0" fmla="*/ 0 w 6"/>
                <a:gd name="T1" fmla="*/ 10 h 10"/>
                <a:gd name="T2" fmla="*/ 4 w 6"/>
                <a:gd name="T3" fmla="*/ 6 h 10"/>
                <a:gd name="T4" fmla="*/ 6 w 6"/>
                <a:gd name="T5" fmla="*/ 0 h 10"/>
                <a:gd name="T6" fmla="*/ 0 w 6"/>
                <a:gd name="T7" fmla="*/ 10 h 10"/>
              </a:gdLst>
              <a:ahLst/>
              <a:cxnLst>
                <a:cxn ang="0">
                  <a:pos x="T0" y="T1"/>
                </a:cxn>
                <a:cxn ang="0">
                  <a:pos x="T2" y="T3"/>
                </a:cxn>
                <a:cxn ang="0">
                  <a:pos x="T4" y="T5"/>
                </a:cxn>
                <a:cxn ang="0">
                  <a:pos x="T6" y="T7"/>
                </a:cxn>
              </a:cxnLst>
              <a:rect l="0" t="0" r="r" b="b"/>
              <a:pathLst>
                <a:path w="6" h="10">
                  <a:moveTo>
                    <a:pt x="0" y="10"/>
                  </a:moveTo>
                  <a:lnTo>
                    <a:pt x="4" y="6"/>
                  </a:lnTo>
                  <a:lnTo>
                    <a:pt x="6" y="0"/>
                  </a:lnTo>
                  <a:lnTo>
                    <a:pt x="0" y="1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38" name="Freeform 86"/>
            <p:cNvSpPr>
              <a:spLocks/>
            </p:cNvSpPr>
            <p:nvPr/>
          </p:nvSpPr>
          <p:spPr bwMode="auto">
            <a:xfrm>
              <a:off x="2408" y="2452"/>
              <a:ext cx="7" cy="1"/>
            </a:xfrm>
            <a:custGeom>
              <a:avLst/>
              <a:gdLst>
                <a:gd name="T0" fmla="*/ 0 w 15"/>
                <a:gd name="T1" fmla="*/ 0 h 2"/>
                <a:gd name="T2" fmla="*/ 8 w 15"/>
                <a:gd name="T3" fmla="*/ 0 h 2"/>
                <a:gd name="T4" fmla="*/ 15 w 15"/>
                <a:gd name="T5" fmla="*/ 2 h 2"/>
                <a:gd name="T6" fmla="*/ 0 w 15"/>
                <a:gd name="T7" fmla="*/ 0 h 2"/>
              </a:gdLst>
              <a:ahLst/>
              <a:cxnLst>
                <a:cxn ang="0">
                  <a:pos x="T0" y="T1"/>
                </a:cxn>
                <a:cxn ang="0">
                  <a:pos x="T2" y="T3"/>
                </a:cxn>
                <a:cxn ang="0">
                  <a:pos x="T4" y="T5"/>
                </a:cxn>
                <a:cxn ang="0">
                  <a:pos x="T6" y="T7"/>
                </a:cxn>
              </a:cxnLst>
              <a:rect l="0" t="0" r="r" b="b"/>
              <a:pathLst>
                <a:path w="15" h="2">
                  <a:moveTo>
                    <a:pt x="0" y="0"/>
                  </a:moveTo>
                  <a:lnTo>
                    <a:pt x="8" y="0"/>
                  </a:lnTo>
                  <a:lnTo>
                    <a:pt x="15" y="2"/>
                  </a:lnTo>
                  <a:lnTo>
                    <a:pt x="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39" name="Freeform 87"/>
            <p:cNvSpPr>
              <a:spLocks/>
            </p:cNvSpPr>
            <p:nvPr/>
          </p:nvSpPr>
          <p:spPr bwMode="auto">
            <a:xfrm>
              <a:off x="2439" y="2172"/>
              <a:ext cx="1" cy="5"/>
            </a:xfrm>
            <a:custGeom>
              <a:avLst/>
              <a:gdLst>
                <a:gd name="T0" fmla="*/ 0 w 1"/>
                <a:gd name="T1" fmla="*/ 11 h 11"/>
                <a:gd name="T2" fmla="*/ 1 w 1"/>
                <a:gd name="T3" fmla="*/ 5 h 11"/>
                <a:gd name="T4" fmla="*/ 1 w 1"/>
                <a:gd name="T5" fmla="*/ 0 h 11"/>
                <a:gd name="T6" fmla="*/ 0 w 1"/>
                <a:gd name="T7" fmla="*/ 11 h 11"/>
              </a:gdLst>
              <a:ahLst/>
              <a:cxnLst>
                <a:cxn ang="0">
                  <a:pos x="T0" y="T1"/>
                </a:cxn>
                <a:cxn ang="0">
                  <a:pos x="T2" y="T3"/>
                </a:cxn>
                <a:cxn ang="0">
                  <a:pos x="T4" y="T5"/>
                </a:cxn>
                <a:cxn ang="0">
                  <a:pos x="T6" y="T7"/>
                </a:cxn>
              </a:cxnLst>
              <a:rect l="0" t="0" r="r" b="b"/>
              <a:pathLst>
                <a:path w="1" h="11">
                  <a:moveTo>
                    <a:pt x="0" y="11"/>
                  </a:moveTo>
                  <a:lnTo>
                    <a:pt x="1" y="5"/>
                  </a:lnTo>
                  <a:lnTo>
                    <a:pt x="1" y="0"/>
                  </a:lnTo>
                  <a:lnTo>
                    <a:pt x="0" y="1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40" name="Freeform 88"/>
            <p:cNvSpPr>
              <a:spLocks/>
            </p:cNvSpPr>
            <p:nvPr/>
          </p:nvSpPr>
          <p:spPr bwMode="auto">
            <a:xfrm>
              <a:off x="2251" y="1893"/>
              <a:ext cx="6" cy="1"/>
            </a:xfrm>
            <a:custGeom>
              <a:avLst/>
              <a:gdLst>
                <a:gd name="T0" fmla="*/ 12 w 12"/>
                <a:gd name="T1" fmla="*/ 1 h 1"/>
                <a:gd name="T2" fmla="*/ 5 w 12"/>
                <a:gd name="T3" fmla="*/ 0 h 1"/>
                <a:gd name="T4" fmla="*/ 0 w 12"/>
                <a:gd name="T5" fmla="*/ 0 h 1"/>
                <a:gd name="T6" fmla="*/ 12 w 12"/>
                <a:gd name="T7" fmla="*/ 1 h 1"/>
              </a:gdLst>
              <a:ahLst/>
              <a:cxnLst>
                <a:cxn ang="0">
                  <a:pos x="T0" y="T1"/>
                </a:cxn>
                <a:cxn ang="0">
                  <a:pos x="T2" y="T3"/>
                </a:cxn>
                <a:cxn ang="0">
                  <a:pos x="T4" y="T5"/>
                </a:cxn>
                <a:cxn ang="0">
                  <a:pos x="T6" y="T7"/>
                </a:cxn>
              </a:cxnLst>
              <a:rect l="0" t="0" r="r" b="b"/>
              <a:pathLst>
                <a:path w="12" h="1">
                  <a:moveTo>
                    <a:pt x="12" y="1"/>
                  </a:moveTo>
                  <a:lnTo>
                    <a:pt x="5" y="0"/>
                  </a:lnTo>
                  <a:lnTo>
                    <a:pt x="0" y="0"/>
                  </a:lnTo>
                  <a:lnTo>
                    <a:pt x="12" y="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41" name="Freeform 89"/>
            <p:cNvSpPr>
              <a:spLocks/>
            </p:cNvSpPr>
            <p:nvPr/>
          </p:nvSpPr>
          <p:spPr bwMode="auto">
            <a:xfrm>
              <a:off x="2379" y="2055"/>
              <a:ext cx="6" cy="2"/>
            </a:xfrm>
            <a:custGeom>
              <a:avLst/>
              <a:gdLst>
                <a:gd name="T0" fmla="*/ 13 w 13"/>
                <a:gd name="T1" fmla="*/ 0 h 3"/>
                <a:gd name="T2" fmla="*/ 5 w 13"/>
                <a:gd name="T3" fmla="*/ 1 h 3"/>
                <a:gd name="T4" fmla="*/ 0 w 13"/>
                <a:gd name="T5" fmla="*/ 3 h 3"/>
                <a:gd name="T6" fmla="*/ 13 w 13"/>
                <a:gd name="T7" fmla="*/ 0 h 3"/>
              </a:gdLst>
              <a:ahLst/>
              <a:cxnLst>
                <a:cxn ang="0">
                  <a:pos x="T0" y="T1"/>
                </a:cxn>
                <a:cxn ang="0">
                  <a:pos x="T2" y="T3"/>
                </a:cxn>
                <a:cxn ang="0">
                  <a:pos x="T4" y="T5"/>
                </a:cxn>
                <a:cxn ang="0">
                  <a:pos x="T6" y="T7"/>
                </a:cxn>
              </a:cxnLst>
              <a:rect l="0" t="0" r="r" b="b"/>
              <a:pathLst>
                <a:path w="13" h="3">
                  <a:moveTo>
                    <a:pt x="13" y="0"/>
                  </a:moveTo>
                  <a:lnTo>
                    <a:pt x="5" y="1"/>
                  </a:lnTo>
                  <a:lnTo>
                    <a:pt x="0" y="3"/>
                  </a:lnTo>
                  <a:lnTo>
                    <a:pt x="13"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42" name="Freeform 90"/>
            <p:cNvSpPr>
              <a:spLocks/>
            </p:cNvSpPr>
            <p:nvPr/>
          </p:nvSpPr>
          <p:spPr bwMode="auto">
            <a:xfrm>
              <a:off x="2244" y="1890"/>
              <a:ext cx="2" cy="6"/>
            </a:xfrm>
            <a:custGeom>
              <a:avLst/>
              <a:gdLst>
                <a:gd name="T0" fmla="*/ 0 w 4"/>
                <a:gd name="T1" fmla="*/ 10 h 10"/>
                <a:gd name="T2" fmla="*/ 2 w 4"/>
                <a:gd name="T3" fmla="*/ 4 h 10"/>
                <a:gd name="T4" fmla="*/ 4 w 4"/>
                <a:gd name="T5" fmla="*/ 0 h 10"/>
                <a:gd name="T6" fmla="*/ 0 w 4"/>
                <a:gd name="T7" fmla="*/ 10 h 10"/>
              </a:gdLst>
              <a:ahLst/>
              <a:cxnLst>
                <a:cxn ang="0">
                  <a:pos x="T0" y="T1"/>
                </a:cxn>
                <a:cxn ang="0">
                  <a:pos x="T2" y="T3"/>
                </a:cxn>
                <a:cxn ang="0">
                  <a:pos x="T4" y="T5"/>
                </a:cxn>
                <a:cxn ang="0">
                  <a:pos x="T6" y="T7"/>
                </a:cxn>
              </a:cxnLst>
              <a:rect l="0" t="0" r="r" b="b"/>
              <a:pathLst>
                <a:path w="4" h="10">
                  <a:moveTo>
                    <a:pt x="0" y="10"/>
                  </a:moveTo>
                  <a:lnTo>
                    <a:pt x="2" y="4"/>
                  </a:lnTo>
                  <a:lnTo>
                    <a:pt x="4" y="0"/>
                  </a:lnTo>
                  <a:lnTo>
                    <a:pt x="0" y="1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43" name="Freeform 91"/>
            <p:cNvSpPr>
              <a:spLocks/>
            </p:cNvSpPr>
            <p:nvPr/>
          </p:nvSpPr>
          <p:spPr bwMode="auto">
            <a:xfrm>
              <a:off x="2439" y="2172"/>
              <a:ext cx="1" cy="5"/>
            </a:xfrm>
            <a:custGeom>
              <a:avLst/>
              <a:gdLst>
                <a:gd name="T0" fmla="*/ 0 w 1"/>
                <a:gd name="T1" fmla="*/ 11 h 11"/>
                <a:gd name="T2" fmla="*/ 1 w 1"/>
                <a:gd name="T3" fmla="*/ 5 h 11"/>
                <a:gd name="T4" fmla="*/ 1 w 1"/>
                <a:gd name="T5" fmla="*/ 0 h 11"/>
                <a:gd name="T6" fmla="*/ 0 w 1"/>
                <a:gd name="T7" fmla="*/ 11 h 11"/>
              </a:gdLst>
              <a:ahLst/>
              <a:cxnLst>
                <a:cxn ang="0">
                  <a:pos x="T0" y="T1"/>
                </a:cxn>
                <a:cxn ang="0">
                  <a:pos x="T2" y="T3"/>
                </a:cxn>
                <a:cxn ang="0">
                  <a:pos x="T4" y="T5"/>
                </a:cxn>
                <a:cxn ang="0">
                  <a:pos x="T6" y="T7"/>
                </a:cxn>
              </a:cxnLst>
              <a:rect l="0" t="0" r="r" b="b"/>
              <a:pathLst>
                <a:path w="1" h="11">
                  <a:moveTo>
                    <a:pt x="0" y="11"/>
                  </a:moveTo>
                  <a:lnTo>
                    <a:pt x="1" y="5"/>
                  </a:lnTo>
                  <a:lnTo>
                    <a:pt x="1" y="0"/>
                  </a:lnTo>
                  <a:lnTo>
                    <a:pt x="0" y="1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44" name="Freeform 92"/>
            <p:cNvSpPr>
              <a:spLocks/>
            </p:cNvSpPr>
            <p:nvPr/>
          </p:nvSpPr>
          <p:spPr bwMode="auto">
            <a:xfrm>
              <a:off x="2251" y="1893"/>
              <a:ext cx="6" cy="1"/>
            </a:xfrm>
            <a:custGeom>
              <a:avLst/>
              <a:gdLst>
                <a:gd name="T0" fmla="*/ 12 w 12"/>
                <a:gd name="T1" fmla="*/ 1 h 1"/>
                <a:gd name="T2" fmla="*/ 5 w 12"/>
                <a:gd name="T3" fmla="*/ 0 h 1"/>
                <a:gd name="T4" fmla="*/ 0 w 12"/>
                <a:gd name="T5" fmla="*/ 0 h 1"/>
                <a:gd name="T6" fmla="*/ 12 w 12"/>
                <a:gd name="T7" fmla="*/ 1 h 1"/>
              </a:gdLst>
              <a:ahLst/>
              <a:cxnLst>
                <a:cxn ang="0">
                  <a:pos x="T0" y="T1"/>
                </a:cxn>
                <a:cxn ang="0">
                  <a:pos x="T2" y="T3"/>
                </a:cxn>
                <a:cxn ang="0">
                  <a:pos x="T4" y="T5"/>
                </a:cxn>
                <a:cxn ang="0">
                  <a:pos x="T6" y="T7"/>
                </a:cxn>
              </a:cxnLst>
              <a:rect l="0" t="0" r="r" b="b"/>
              <a:pathLst>
                <a:path w="12" h="1">
                  <a:moveTo>
                    <a:pt x="12" y="1"/>
                  </a:moveTo>
                  <a:lnTo>
                    <a:pt x="5" y="0"/>
                  </a:lnTo>
                  <a:lnTo>
                    <a:pt x="0" y="0"/>
                  </a:lnTo>
                  <a:lnTo>
                    <a:pt x="12" y="1"/>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45" name="Freeform 93"/>
            <p:cNvSpPr>
              <a:spLocks/>
            </p:cNvSpPr>
            <p:nvPr/>
          </p:nvSpPr>
          <p:spPr bwMode="auto">
            <a:xfrm>
              <a:off x="2379" y="2055"/>
              <a:ext cx="6" cy="2"/>
            </a:xfrm>
            <a:custGeom>
              <a:avLst/>
              <a:gdLst>
                <a:gd name="T0" fmla="*/ 13 w 13"/>
                <a:gd name="T1" fmla="*/ 0 h 3"/>
                <a:gd name="T2" fmla="*/ 5 w 13"/>
                <a:gd name="T3" fmla="*/ 1 h 3"/>
                <a:gd name="T4" fmla="*/ 0 w 13"/>
                <a:gd name="T5" fmla="*/ 3 h 3"/>
                <a:gd name="T6" fmla="*/ 13 w 13"/>
                <a:gd name="T7" fmla="*/ 0 h 3"/>
              </a:gdLst>
              <a:ahLst/>
              <a:cxnLst>
                <a:cxn ang="0">
                  <a:pos x="T0" y="T1"/>
                </a:cxn>
                <a:cxn ang="0">
                  <a:pos x="T2" y="T3"/>
                </a:cxn>
                <a:cxn ang="0">
                  <a:pos x="T4" y="T5"/>
                </a:cxn>
                <a:cxn ang="0">
                  <a:pos x="T6" y="T7"/>
                </a:cxn>
              </a:cxnLst>
              <a:rect l="0" t="0" r="r" b="b"/>
              <a:pathLst>
                <a:path w="13" h="3">
                  <a:moveTo>
                    <a:pt x="13" y="0"/>
                  </a:moveTo>
                  <a:lnTo>
                    <a:pt x="5" y="1"/>
                  </a:lnTo>
                  <a:lnTo>
                    <a:pt x="0" y="3"/>
                  </a:lnTo>
                  <a:lnTo>
                    <a:pt x="13"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46" name="Freeform 94"/>
            <p:cNvSpPr>
              <a:spLocks/>
            </p:cNvSpPr>
            <p:nvPr/>
          </p:nvSpPr>
          <p:spPr bwMode="auto">
            <a:xfrm>
              <a:off x="2244" y="1890"/>
              <a:ext cx="2" cy="6"/>
            </a:xfrm>
            <a:custGeom>
              <a:avLst/>
              <a:gdLst>
                <a:gd name="T0" fmla="*/ 0 w 4"/>
                <a:gd name="T1" fmla="*/ 10 h 10"/>
                <a:gd name="T2" fmla="*/ 2 w 4"/>
                <a:gd name="T3" fmla="*/ 4 h 10"/>
                <a:gd name="T4" fmla="*/ 4 w 4"/>
                <a:gd name="T5" fmla="*/ 0 h 10"/>
                <a:gd name="T6" fmla="*/ 0 w 4"/>
                <a:gd name="T7" fmla="*/ 10 h 10"/>
              </a:gdLst>
              <a:ahLst/>
              <a:cxnLst>
                <a:cxn ang="0">
                  <a:pos x="T0" y="T1"/>
                </a:cxn>
                <a:cxn ang="0">
                  <a:pos x="T2" y="T3"/>
                </a:cxn>
                <a:cxn ang="0">
                  <a:pos x="T4" y="T5"/>
                </a:cxn>
                <a:cxn ang="0">
                  <a:pos x="T6" y="T7"/>
                </a:cxn>
              </a:cxnLst>
              <a:rect l="0" t="0" r="r" b="b"/>
              <a:pathLst>
                <a:path w="4" h="10">
                  <a:moveTo>
                    <a:pt x="0" y="10"/>
                  </a:moveTo>
                  <a:lnTo>
                    <a:pt x="2" y="4"/>
                  </a:lnTo>
                  <a:lnTo>
                    <a:pt x="4" y="0"/>
                  </a:lnTo>
                  <a:lnTo>
                    <a:pt x="0" y="1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47" name="Freeform 95"/>
            <p:cNvSpPr>
              <a:spLocks/>
            </p:cNvSpPr>
            <p:nvPr/>
          </p:nvSpPr>
          <p:spPr bwMode="auto">
            <a:xfrm>
              <a:off x="2345" y="1762"/>
              <a:ext cx="5" cy="1"/>
            </a:xfrm>
            <a:custGeom>
              <a:avLst/>
              <a:gdLst>
                <a:gd name="T0" fmla="*/ 12 w 12"/>
                <a:gd name="T1" fmla="*/ 0 h 2"/>
                <a:gd name="T2" fmla="*/ 7 w 12"/>
                <a:gd name="T3" fmla="*/ 0 h 2"/>
                <a:gd name="T4" fmla="*/ 0 w 12"/>
                <a:gd name="T5" fmla="*/ 2 h 2"/>
                <a:gd name="T6" fmla="*/ 12 w 12"/>
                <a:gd name="T7" fmla="*/ 0 h 2"/>
              </a:gdLst>
              <a:ahLst/>
              <a:cxnLst>
                <a:cxn ang="0">
                  <a:pos x="T0" y="T1"/>
                </a:cxn>
                <a:cxn ang="0">
                  <a:pos x="T2" y="T3"/>
                </a:cxn>
                <a:cxn ang="0">
                  <a:pos x="T4" y="T5"/>
                </a:cxn>
                <a:cxn ang="0">
                  <a:pos x="T6" y="T7"/>
                </a:cxn>
              </a:cxnLst>
              <a:rect l="0" t="0" r="r" b="b"/>
              <a:pathLst>
                <a:path w="12" h="2">
                  <a:moveTo>
                    <a:pt x="12" y="0"/>
                  </a:moveTo>
                  <a:lnTo>
                    <a:pt x="7" y="0"/>
                  </a:lnTo>
                  <a:lnTo>
                    <a:pt x="0" y="2"/>
                  </a:lnTo>
                  <a:lnTo>
                    <a:pt x="12"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48" name="Freeform 96"/>
            <p:cNvSpPr>
              <a:spLocks/>
            </p:cNvSpPr>
            <p:nvPr/>
          </p:nvSpPr>
          <p:spPr bwMode="auto">
            <a:xfrm>
              <a:off x="2252" y="1898"/>
              <a:ext cx="4" cy="4"/>
            </a:xfrm>
            <a:custGeom>
              <a:avLst/>
              <a:gdLst>
                <a:gd name="T0" fmla="*/ 10 w 10"/>
                <a:gd name="T1" fmla="*/ 0 h 8"/>
                <a:gd name="T2" fmla="*/ 4 w 10"/>
                <a:gd name="T3" fmla="*/ 3 h 8"/>
                <a:gd name="T4" fmla="*/ 0 w 10"/>
                <a:gd name="T5" fmla="*/ 8 h 8"/>
                <a:gd name="T6" fmla="*/ 10 w 10"/>
                <a:gd name="T7" fmla="*/ 0 h 8"/>
              </a:gdLst>
              <a:ahLst/>
              <a:cxnLst>
                <a:cxn ang="0">
                  <a:pos x="T0" y="T1"/>
                </a:cxn>
                <a:cxn ang="0">
                  <a:pos x="T2" y="T3"/>
                </a:cxn>
                <a:cxn ang="0">
                  <a:pos x="T4" y="T5"/>
                </a:cxn>
                <a:cxn ang="0">
                  <a:pos x="T6" y="T7"/>
                </a:cxn>
              </a:cxnLst>
              <a:rect l="0" t="0" r="r" b="b"/>
              <a:pathLst>
                <a:path w="10" h="8">
                  <a:moveTo>
                    <a:pt x="10" y="0"/>
                  </a:moveTo>
                  <a:lnTo>
                    <a:pt x="4" y="3"/>
                  </a:lnTo>
                  <a:lnTo>
                    <a:pt x="0" y="8"/>
                  </a:lnTo>
                  <a:lnTo>
                    <a:pt x="10"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49" name="Freeform 97"/>
            <p:cNvSpPr>
              <a:spLocks/>
            </p:cNvSpPr>
            <p:nvPr/>
          </p:nvSpPr>
          <p:spPr bwMode="auto">
            <a:xfrm>
              <a:off x="2353" y="1911"/>
              <a:ext cx="5" cy="4"/>
            </a:xfrm>
            <a:custGeom>
              <a:avLst/>
              <a:gdLst>
                <a:gd name="T0" fmla="*/ 9 w 9"/>
                <a:gd name="T1" fmla="*/ 8 h 8"/>
                <a:gd name="T2" fmla="*/ 6 w 9"/>
                <a:gd name="T3" fmla="*/ 5 h 8"/>
                <a:gd name="T4" fmla="*/ 0 w 9"/>
                <a:gd name="T5" fmla="*/ 0 h 8"/>
                <a:gd name="T6" fmla="*/ 9 w 9"/>
                <a:gd name="T7" fmla="*/ 8 h 8"/>
              </a:gdLst>
              <a:ahLst/>
              <a:cxnLst>
                <a:cxn ang="0">
                  <a:pos x="T0" y="T1"/>
                </a:cxn>
                <a:cxn ang="0">
                  <a:pos x="T2" y="T3"/>
                </a:cxn>
                <a:cxn ang="0">
                  <a:pos x="T4" y="T5"/>
                </a:cxn>
                <a:cxn ang="0">
                  <a:pos x="T6" y="T7"/>
                </a:cxn>
              </a:cxnLst>
              <a:rect l="0" t="0" r="r" b="b"/>
              <a:pathLst>
                <a:path w="9" h="8">
                  <a:moveTo>
                    <a:pt x="9" y="8"/>
                  </a:moveTo>
                  <a:lnTo>
                    <a:pt x="6" y="5"/>
                  </a:lnTo>
                  <a:lnTo>
                    <a:pt x="0" y="0"/>
                  </a:lnTo>
                  <a:lnTo>
                    <a:pt x="9" y="8"/>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50" name="Freeform 98"/>
            <p:cNvSpPr>
              <a:spLocks/>
            </p:cNvSpPr>
            <p:nvPr/>
          </p:nvSpPr>
          <p:spPr bwMode="auto">
            <a:xfrm>
              <a:off x="2515" y="2212"/>
              <a:ext cx="7" cy="1"/>
            </a:xfrm>
            <a:custGeom>
              <a:avLst/>
              <a:gdLst>
                <a:gd name="T0" fmla="*/ 13 w 13"/>
                <a:gd name="T1" fmla="*/ 0 h 2"/>
                <a:gd name="T2" fmla="*/ 5 w 13"/>
                <a:gd name="T3" fmla="*/ 0 h 2"/>
                <a:gd name="T4" fmla="*/ 0 w 13"/>
                <a:gd name="T5" fmla="*/ 2 h 2"/>
                <a:gd name="T6" fmla="*/ 13 w 13"/>
                <a:gd name="T7" fmla="*/ 0 h 2"/>
              </a:gdLst>
              <a:ahLst/>
              <a:cxnLst>
                <a:cxn ang="0">
                  <a:pos x="T0" y="T1"/>
                </a:cxn>
                <a:cxn ang="0">
                  <a:pos x="T2" y="T3"/>
                </a:cxn>
                <a:cxn ang="0">
                  <a:pos x="T4" y="T5"/>
                </a:cxn>
                <a:cxn ang="0">
                  <a:pos x="T6" y="T7"/>
                </a:cxn>
              </a:cxnLst>
              <a:rect l="0" t="0" r="r" b="b"/>
              <a:pathLst>
                <a:path w="13" h="2">
                  <a:moveTo>
                    <a:pt x="13" y="0"/>
                  </a:moveTo>
                  <a:lnTo>
                    <a:pt x="5" y="0"/>
                  </a:lnTo>
                  <a:lnTo>
                    <a:pt x="0" y="2"/>
                  </a:lnTo>
                  <a:lnTo>
                    <a:pt x="13" y="0"/>
                  </a:lnTo>
                  <a:close/>
                </a:path>
              </a:pathLst>
            </a:custGeom>
            <a:solidFill>
              <a:srgbClr val="1F1A1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4300"/>
            </a:p>
          </p:txBody>
        </p:sp>
        <p:sp>
          <p:nvSpPr>
            <p:cNvPr id="1457257" name="AutoShape 105"/>
            <p:cNvSpPr>
              <a:spLocks noChangeArrowheads="1"/>
            </p:cNvSpPr>
            <p:nvPr/>
          </p:nvSpPr>
          <p:spPr bwMode="auto">
            <a:xfrm rot="416287">
              <a:off x="3242" y="2286"/>
              <a:ext cx="504" cy="20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74983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4300"/>
            </a:p>
          </p:txBody>
        </p:sp>
        <p:sp>
          <p:nvSpPr>
            <p:cNvPr id="1457258" name="AutoShape 106"/>
            <p:cNvSpPr>
              <a:spLocks noChangeArrowheads="1"/>
            </p:cNvSpPr>
            <p:nvPr/>
          </p:nvSpPr>
          <p:spPr bwMode="auto">
            <a:xfrm rot="-1023370">
              <a:off x="3165" y="1797"/>
              <a:ext cx="504" cy="20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74983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4300"/>
            </a:p>
          </p:txBody>
        </p:sp>
        <p:sp>
          <p:nvSpPr>
            <p:cNvPr id="1457259" name="AutoShape 107"/>
            <p:cNvSpPr>
              <a:spLocks noChangeArrowheads="1"/>
            </p:cNvSpPr>
            <p:nvPr/>
          </p:nvSpPr>
          <p:spPr bwMode="auto">
            <a:xfrm rot="-3187807">
              <a:off x="2865" y="1425"/>
              <a:ext cx="504" cy="20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74983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4300"/>
            </a:p>
          </p:txBody>
        </p:sp>
        <p:sp>
          <p:nvSpPr>
            <p:cNvPr id="1457260" name="AutoShape 108"/>
            <p:cNvSpPr>
              <a:spLocks noChangeArrowheads="1"/>
            </p:cNvSpPr>
            <p:nvPr/>
          </p:nvSpPr>
          <p:spPr bwMode="auto">
            <a:xfrm rot="-6863454">
              <a:off x="2232" y="1476"/>
              <a:ext cx="504" cy="20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74983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4300"/>
            </a:p>
          </p:txBody>
        </p:sp>
        <p:sp>
          <p:nvSpPr>
            <p:cNvPr id="1457261" name="AutoShape 109"/>
            <p:cNvSpPr>
              <a:spLocks noChangeArrowheads="1"/>
            </p:cNvSpPr>
            <p:nvPr/>
          </p:nvSpPr>
          <p:spPr bwMode="auto">
            <a:xfrm rot="-9497629">
              <a:off x="1806" y="1797"/>
              <a:ext cx="504" cy="20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74983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4300"/>
            </a:p>
          </p:txBody>
        </p:sp>
        <p:sp>
          <p:nvSpPr>
            <p:cNvPr id="1457262" name="AutoShape 110"/>
            <p:cNvSpPr>
              <a:spLocks noChangeArrowheads="1"/>
            </p:cNvSpPr>
            <p:nvPr/>
          </p:nvSpPr>
          <p:spPr bwMode="auto">
            <a:xfrm rot="9731370">
              <a:off x="1866" y="2352"/>
              <a:ext cx="504" cy="20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74983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4300"/>
            </a:p>
          </p:txBody>
        </p:sp>
        <p:pic>
          <p:nvPicPr>
            <p:cNvPr id="1457263" name="Picture 111"/>
            <p:cNvPicPr>
              <a:picLocks noChangeAspect="1" noChangeArrowheads="1"/>
            </p:cNvPicPr>
            <p:nvPr/>
          </p:nvPicPr>
          <p:blipFill>
            <a:blip r:embed="rId3">
              <a:lum bright="-24000"/>
              <a:extLst>
                <a:ext uri="{28A0092B-C50C-407E-A947-70E740481C1C}">
                  <a14:useLocalDpi xmlns:a14="http://schemas.microsoft.com/office/drawing/2010/main"/>
                </a:ext>
              </a:extLst>
            </a:blip>
            <a:srcRect/>
            <a:stretch>
              <a:fillRect/>
            </a:stretch>
          </p:blipFill>
          <p:spPr bwMode="auto">
            <a:xfrm>
              <a:off x="2490" y="1885"/>
              <a:ext cx="545" cy="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457264" name="Rectangle 112"/>
          <p:cNvSpPr>
            <a:spLocks noChangeArrowheads="1"/>
          </p:cNvSpPr>
          <p:nvPr/>
        </p:nvSpPr>
        <p:spPr bwMode="auto">
          <a:xfrm>
            <a:off x="353781" y="1510274"/>
            <a:ext cx="9855090" cy="1949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55600" indent="-355600" defTabSz="762000">
              <a:buClr>
                <a:srgbClr val="0000CC"/>
              </a:buClr>
              <a:buFont typeface="Wingdings" panose="05000000000000000000" pitchFamily="2" charset="2"/>
              <a:buChar char="§"/>
              <a:defRPr sz="3200">
                <a:solidFill>
                  <a:schemeClr val="tx1"/>
                </a:solidFill>
                <a:latin typeface="Arial" panose="020B0604020202020204" pitchFamily="34" charset="0"/>
              </a:defRPr>
            </a:lvl1pPr>
            <a:lvl2pPr marL="820738" indent="-285750" defTabSz="762000">
              <a:buClr>
                <a:srgbClr val="0000CC"/>
              </a:buClr>
              <a:buChar char="•"/>
              <a:defRPr sz="2800">
                <a:solidFill>
                  <a:schemeClr val="tx1"/>
                </a:solidFill>
                <a:latin typeface="Arial" panose="020B0604020202020204" pitchFamily="34" charset="0"/>
              </a:defRPr>
            </a:lvl2pPr>
            <a:lvl3pPr marL="1228725" indent="-228600" defTabSz="762000">
              <a:buChar char="•"/>
              <a:defRPr sz="2400">
                <a:solidFill>
                  <a:schemeClr val="tx1"/>
                </a:solidFill>
                <a:latin typeface="Arial" panose="020B0604020202020204" pitchFamily="34" charset="0"/>
              </a:defRPr>
            </a:lvl3pPr>
            <a:lvl4pPr marL="1636713" indent="-228600" defTabSz="762000">
              <a:buChar char="–"/>
              <a:defRPr sz="2000">
                <a:solidFill>
                  <a:schemeClr val="tx1"/>
                </a:solidFill>
                <a:latin typeface="Arial" panose="020B0604020202020204" pitchFamily="34" charset="0"/>
              </a:defRPr>
            </a:lvl4pPr>
            <a:lvl5pPr marL="2057400" indent="-228600" defTabSz="762000">
              <a:buChar char="»"/>
              <a:defRPr sz="2000">
                <a:solidFill>
                  <a:schemeClr val="tx1"/>
                </a:solidFill>
                <a:latin typeface="Arial" panose="020B0604020202020204" pitchFamily="34" charset="0"/>
              </a:defRPr>
            </a:lvl5pPr>
            <a:lvl6pPr marL="2514600" indent="-228600" defTabSz="762000" fontAlgn="base">
              <a:spcBef>
                <a:spcPct val="20000"/>
              </a:spcBef>
              <a:spcAft>
                <a:spcPct val="0"/>
              </a:spcAft>
              <a:buChar char="»"/>
              <a:defRPr sz="2000">
                <a:solidFill>
                  <a:schemeClr val="tx1"/>
                </a:solidFill>
                <a:latin typeface="Arial" panose="020B0604020202020204" pitchFamily="34" charset="0"/>
              </a:defRPr>
            </a:lvl6pPr>
            <a:lvl7pPr marL="2971800" indent="-228600" defTabSz="762000" fontAlgn="base">
              <a:spcBef>
                <a:spcPct val="20000"/>
              </a:spcBef>
              <a:spcAft>
                <a:spcPct val="0"/>
              </a:spcAft>
              <a:buChar char="»"/>
              <a:defRPr sz="2000">
                <a:solidFill>
                  <a:schemeClr val="tx1"/>
                </a:solidFill>
                <a:latin typeface="Arial" panose="020B0604020202020204" pitchFamily="34" charset="0"/>
              </a:defRPr>
            </a:lvl7pPr>
            <a:lvl8pPr marL="3429000" indent="-228600" defTabSz="762000" fontAlgn="base">
              <a:spcBef>
                <a:spcPct val="20000"/>
              </a:spcBef>
              <a:spcAft>
                <a:spcPct val="0"/>
              </a:spcAft>
              <a:buChar char="»"/>
              <a:defRPr sz="2000">
                <a:solidFill>
                  <a:schemeClr val="tx1"/>
                </a:solidFill>
                <a:latin typeface="Arial" panose="020B0604020202020204" pitchFamily="34" charset="0"/>
              </a:defRPr>
            </a:lvl8pPr>
            <a:lvl9pPr marL="3886200" indent="-228600" defTabSz="762000" fontAlgn="base">
              <a:spcBef>
                <a:spcPct val="20000"/>
              </a:spcBef>
              <a:spcAft>
                <a:spcPct val="0"/>
              </a:spcAft>
              <a:buChar char="»"/>
              <a:defRPr sz="2000">
                <a:solidFill>
                  <a:schemeClr val="tx1"/>
                </a:solidFill>
                <a:latin typeface="Arial" panose="020B0604020202020204" pitchFamily="34" charset="0"/>
              </a:defRPr>
            </a:lvl9pPr>
          </a:lstStyle>
          <a:p>
            <a:pPr marL="378047" indent="-378047" rtl="0">
              <a:lnSpc>
                <a:spcPct val="80000"/>
              </a:lnSpc>
              <a:spcBef>
                <a:spcPct val="20000"/>
              </a:spcBef>
              <a:spcAft>
                <a:spcPts val="1323"/>
              </a:spcAft>
              <a:buClr>
                <a:srgbClr val="09164D"/>
              </a:buClr>
            </a:pPr>
            <a:r>
              <a:rPr lang="en-US" altLang="en-US" sz="2000" b="0" dirty="0">
                <a:solidFill>
                  <a:srgbClr val="09164D"/>
                </a:solidFill>
              </a:rPr>
              <a:t>A responsible person for the management of healthcare waste should be appointed and trained (Healthcare Waste Officer – HWO)</a:t>
            </a:r>
          </a:p>
          <a:p>
            <a:pPr marL="378047" indent="-378047" rtl="0">
              <a:lnSpc>
                <a:spcPct val="80000"/>
              </a:lnSpc>
              <a:spcBef>
                <a:spcPct val="20000"/>
              </a:spcBef>
              <a:spcAft>
                <a:spcPts val="1323"/>
              </a:spcAft>
              <a:buClr>
                <a:srgbClr val="09164D"/>
              </a:buClr>
            </a:pPr>
            <a:r>
              <a:rPr lang="en-US" altLang="en-US" sz="2000" b="0" dirty="0">
                <a:solidFill>
                  <a:srgbClr val="09164D"/>
                </a:solidFill>
              </a:rPr>
              <a:t>This person is often from the Infection Control Committee</a:t>
            </a:r>
          </a:p>
          <a:p>
            <a:pPr marL="378047" indent="-378047" rtl="0">
              <a:lnSpc>
                <a:spcPct val="80000"/>
              </a:lnSpc>
              <a:spcBef>
                <a:spcPct val="20000"/>
              </a:spcBef>
              <a:spcAft>
                <a:spcPts val="1323"/>
              </a:spcAft>
              <a:buClr>
                <a:srgbClr val="09164D"/>
              </a:buClr>
            </a:pPr>
            <a:r>
              <a:rPr lang="en-US" altLang="en-US" sz="2000" b="0" dirty="0">
                <a:solidFill>
                  <a:srgbClr val="09164D"/>
                </a:solidFill>
              </a:rPr>
              <a:t>The HWO should be trained on HCWM</a:t>
            </a:r>
          </a:p>
          <a:p>
            <a:pPr rtl="0">
              <a:lnSpc>
                <a:spcPct val="80000"/>
              </a:lnSpc>
              <a:buClr>
                <a:srgbClr val="09164D"/>
              </a:buClr>
            </a:pPr>
            <a:endParaRPr lang="en-GB" altLang="en-US" sz="2000" b="0" dirty="0">
              <a:solidFill>
                <a:srgbClr val="09164D"/>
              </a:solidFill>
            </a:endParaRPr>
          </a:p>
        </p:txBody>
      </p:sp>
      <p:sp>
        <p:nvSpPr>
          <p:cNvPr id="2" name="Titel 1"/>
          <p:cNvSpPr>
            <a:spLocks noGrp="1"/>
          </p:cNvSpPr>
          <p:nvPr>
            <p:ph type="title"/>
          </p:nvPr>
        </p:nvSpPr>
        <p:spPr>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US" dirty="0"/>
              <a:t>Healthcare waste staff</a:t>
            </a:r>
          </a:p>
        </p:txBody>
      </p:sp>
      <p:sp>
        <p:nvSpPr>
          <p:cNvPr id="3" name="Textfeld 2"/>
          <p:cNvSpPr txBox="1"/>
          <p:nvPr/>
        </p:nvSpPr>
        <p:spPr>
          <a:xfrm>
            <a:off x="6240691" y="3333061"/>
            <a:ext cx="3482043" cy="770980"/>
          </a:xfrm>
          <a:prstGeom prst="rect">
            <a:avLst/>
          </a:prstGeom>
          <a:noFill/>
        </p:spPr>
        <p:txBody>
          <a:bodyPr wrap="none" rtlCol="0">
            <a:spAutoFit/>
          </a:bodyPr>
          <a:lstStyle/>
          <a:p>
            <a:r>
              <a:rPr lang="en-US" sz="2205" b="0" dirty="0">
                <a:solidFill>
                  <a:srgbClr val="09164D"/>
                </a:solidFill>
              </a:rPr>
              <a:t>Introduction of supervision</a:t>
            </a:r>
          </a:p>
          <a:p>
            <a:r>
              <a:rPr lang="en-US" sz="2205" b="0" dirty="0">
                <a:solidFill>
                  <a:srgbClr val="09164D"/>
                </a:solidFill>
              </a:rPr>
              <a:t>of safe handling methods</a:t>
            </a:r>
          </a:p>
        </p:txBody>
      </p:sp>
      <p:sp>
        <p:nvSpPr>
          <p:cNvPr id="66" name="Textfeld 65"/>
          <p:cNvSpPr txBox="1"/>
          <p:nvPr/>
        </p:nvSpPr>
        <p:spPr>
          <a:xfrm>
            <a:off x="3409735" y="3534391"/>
            <a:ext cx="2037737" cy="431657"/>
          </a:xfrm>
          <a:prstGeom prst="rect">
            <a:avLst/>
          </a:prstGeom>
          <a:noFill/>
        </p:spPr>
        <p:txBody>
          <a:bodyPr wrap="none" rtlCol="0">
            <a:spAutoFit/>
          </a:bodyPr>
          <a:lstStyle/>
          <a:p>
            <a:r>
              <a:rPr lang="en-US" sz="2205" b="0" dirty="0">
                <a:solidFill>
                  <a:srgbClr val="09164D"/>
                </a:solidFill>
              </a:rPr>
              <a:t>Data recording</a:t>
            </a:r>
          </a:p>
        </p:txBody>
      </p:sp>
      <p:sp>
        <p:nvSpPr>
          <p:cNvPr id="67" name="Textfeld 66"/>
          <p:cNvSpPr txBox="1"/>
          <p:nvPr/>
        </p:nvSpPr>
        <p:spPr>
          <a:xfrm>
            <a:off x="297353" y="5885348"/>
            <a:ext cx="3486772" cy="770980"/>
          </a:xfrm>
          <a:prstGeom prst="rect">
            <a:avLst/>
          </a:prstGeom>
          <a:noFill/>
        </p:spPr>
        <p:txBody>
          <a:bodyPr wrap="square" rtlCol="0">
            <a:spAutoFit/>
          </a:bodyPr>
          <a:lstStyle/>
          <a:p>
            <a:pPr algn="ctr"/>
            <a:r>
              <a:rPr lang="en-US" sz="2205" b="0" dirty="0">
                <a:solidFill>
                  <a:srgbClr val="09164D"/>
                </a:solidFill>
              </a:rPr>
              <a:t>Supervision of safe waste treatment and disposal</a:t>
            </a:r>
          </a:p>
        </p:txBody>
      </p:sp>
      <p:sp>
        <p:nvSpPr>
          <p:cNvPr id="68" name="Textfeld 67"/>
          <p:cNvSpPr txBox="1"/>
          <p:nvPr/>
        </p:nvSpPr>
        <p:spPr>
          <a:xfrm>
            <a:off x="6873622" y="4503343"/>
            <a:ext cx="3253449" cy="1008738"/>
          </a:xfrm>
          <a:prstGeom prst="rect">
            <a:avLst/>
          </a:prstGeom>
          <a:noFill/>
        </p:spPr>
        <p:txBody>
          <a:bodyPr wrap="square" rtlCol="0">
            <a:spAutoFit/>
          </a:bodyPr>
          <a:lstStyle/>
          <a:p>
            <a:r>
              <a:rPr lang="en-US" sz="1985" b="0" dirty="0">
                <a:solidFill>
                  <a:srgbClr val="09164D"/>
                </a:solidFill>
              </a:rPr>
              <a:t>Development and revision </a:t>
            </a:r>
          </a:p>
          <a:p>
            <a:r>
              <a:rPr lang="en-US" sz="1985" b="0" dirty="0">
                <a:solidFill>
                  <a:srgbClr val="09164D"/>
                </a:solidFill>
              </a:rPr>
              <a:t>of a waste management plan</a:t>
            </a:r>
          </a:p>
        </p:txBody>
      </p:sp>
      <p:sp>
        <p:nvSpPr>
          <p:cNvPr id="69" name="Textfeld 68"/>
          <p:cNvSpPr txBox="1"/>
          <p:nvPr/>
        </p:nvSpPr>
        <p:spPr>
          <a:xfrm>
            <a:off x="7001436" y="5769223"/>
            <a:ext cx="2031325" cy="703269"/>
          </a:xfrm>
          <a:prstGeom prst="rect">
            <a:avLst/>
          </a:prstGeom>
          <a:noFill/>
        </p:spPr>
        <p:txBody>
          <a:bodyPr wrap="none" rtlCol="0">
            <a:spAutoFit/>
          </a:bodyPr>
          <a:lstStyle/>
          <a:p>
            <a:r>
              <a:rPr lang="en-GB" altLang="zh-CN" sz="1985" b="0" dirty="0">
                <a:solidFill>
                  <a:srgbClr val="09164D"/>
                </a:solidFill>
                <a:ea typeface="SimSun" panose="02010600030101010101" pitchFamily="2" charset="-122"/>
              </a:rPr>
              <a:t>Observing</a:t>
            </a:r>
          </a:p>
          <a:p>
            <a:pPr algn="ctr"/>
            <a:r>
              <a:rPr lang="en-GB" altLang="zh-CN" sz="1985" b="0" dirty="0">
                <a:solidFill>
                  <a:srgbClr val="09164D"/>
                </a:solidFill>
                <a:ea typeface="SimSun" panose="02010600030101010101" pitchFamily="2" charset="-122"/>
              </a:rPr>
              <a:t>legal regulations</a:t>
            </a:r>
            <a:endParaRPr lang="en-GB" altLang="en-US" sz="1985" b="0" dirty="0">
              <a:solidFill>
                <a:srgbClr val="09164D"/>
              </a:solidFill>
            </a:endParaRPr>
          </a:p>
        </p:txBody>
      </p:sp>
      <p:sp>
        <p:nvSpPr>
          <p:cNvPr id="70" name="Textfeld 69"/>
          <p:cNvSpPr txBox="1"/>
          <p:nvPr/>
        </p:nvSpPr>
        <p:spPr>
          <a:xfrm>
            <a:off x="345276" y="4347991"/>
            <a:ext cx="3222310" cy="1110304"/>
          </a:xfrm>
          <a:prstGeom prst="rect">
            <a:avLst/>
          </a:prstGeom>
          <a:noFill/>
        </p:spPr>
        <p:txBody>
          <a:bodyPr wrap="square" rtlCol="0">
            <a:spAutoFit/>
          </a:bodyPr>
          <a:lstStyle/>
          <a:p>
            <a:pPr algn="r"/>
            <a:r>
              <a:rPr lang="en-US" sz="2205" b="0" dirty="0">
                <a:solidFill>
                  <a:srgbClr val="09164D"/>
                </a:solidFill>
              </a:rPr>
              <a:t>Regular training of </a:t>
            </a:r>
          </a:p>
          <a:p>
            <a:pPr algn="r"/>
            <a:r>
              <a:rPr lang="en-US" sz="2205" b="0" dirty="0">
                <a:solidFill>
                  <a:srgbClr val="09164D"/>
                </a:solidFill>
              </a:rPr>
              <a:t>medical and logistic staff</a:t>
            </a:r>
          </a:p>
        </p:txBody>
      </p:sp>
    </p:spTree>
    <p:extLst>
      <p:ext uri="{BB962C8B-B14F-4D97-AF65-F5344CB8AC3E}">
        <p14:creationId xmlns:p14="http://schemas.microsoft.com/office/powerpoint/2010/main" val="3256409901"/>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457204"/>
                                        </p:tgtEl>
                                        <p:attrNameLst>
                                          <p:attrName>style.visibility</p:attrName>
                                        </p:attrNameLst>
                                      </p:cBhvr>
                                      <p:to>
                                        <p:strVal val="visible"/>
                                      </p:to>
                                    </p:set>
                                    <p:animEffect transition="in" filter="dissolve">
                                      <p:cBhvr>
                                        <p:cTn id="7" dur="500"/>
                                        <p:tgtEl>
                                          <p:spTgt spid="1457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a:xfrm>
            <a:off x="344799" y="-67110"/>
            <a:ext cx="7157000" cy="793833"/>
          </a:xfrm>
        </p:spPr>
        <p:txBody>
          <a:bodyPr/>
          <a:lstStyle/>
          <a:p>
            <a:pPr>
              <a:defRPr/>
            </a:pPr>
            <a:r>
              <a:rPr lang="en-GB" altLang="en-US" dirty="0"/>
              <a:t>Safe appropriate c</a:t>
            </a:r>
            <a:r>
              <a:rPr altLang="en-US" dirty="0"/>
              <a:t>ollection</a:t>
            </a:r>
            <a:r>
              <a:rPr altLang="en-US" sz="4410" dirty="0">
                <a:solidFill>
                  <a:srgbClr val="0070C0"/>
                </a:solidFill>
              </a:rPr>
              <a:t> </a:t>
            </a:r>
            <a:endParaRPr altLang="fr-FR" sz="4410" dirty="0">
              <a:solidFill>
                <a:srgbClr val="0070C0"/>
              </a:solidFill>
            </a:endParaRPr>
          </a:p>
        </p:txBody>
      </p:sp>
      <p:sp>
        <p:nvSpPr>
          <p:cNvPr id="63491" name="Rectangle 3"/>
          <p:cNvSpPr>
            <a:spLocks noChangeArrowheads="1"/>
          </p:cNvSpPr>
          <p:nvPr/>
        </p:nvSpPr>
        <p:spPr bwMode="auto">
          <a:xfrm>
            <a:off x="277477" y="772443"/>
            <a:ext cx="7444043" cy="308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DE2414"/>
              </a:buClr>
              <a:buFont typeface="Wingdings" panose="05000000000000000000" pitchFamily="2" charset="2"/>
              <a:buChar char="§"/>
              <a:defRPr sz="2600">
                <a:solidFill>
                  <a:schemeClr val="tx1"/>
                </a:solidFill>
                <a:latin typeface="Arial" panose="020B0604020202020204" pitchFamily="34" charset="0"/>
                <a:cs typeface="Arial" panose="020B0604020202020204" pitchFamily="34" charset="0"/>
              </a:defRPr>
            </a:lvl1pPr>
            <a:lvl2pPr>
              <a:spcBef>
                <a:spcPct val="20000"/>
              </a:spcBef>
              <a:buClr>
                <a:srgbClr val="F7941D"/>
              </a:buClr>
              <a:buFont typeface="Arial" panose="020B0604020202020204" pitchFamily="34" charset="0"/>
              <a:buChar char="–"/>
              <a:defRPr sz="22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FF0099"/>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333399"/>
              </a:buClr>
              <a:buSzPct val="49000"/>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rtl="0">
              <a:spcAft>
                <a:spcPts val="1323"/>
              </a:spcAft>
              <a:buClr>
                <a:schemeClr val="accent6">
                  <a:lumMod val="50000"/>
                </a:schemeClr>
              </a:buClr>
              <a:buFont typeface="Arial" panose="020B0604020202020204" pitchFamily="34" charset="0"/>
              <a:buChar char="•"/>
            </a:pPr>
            <a:r>
              <a:rPr lang="en-US" altLang="en-US" sz="2426" b="0" dirty="0">
                <a:solidFill>
                  <a:srgbClr val="09164D"/>
                </a:solidFill>
              </a:rPr>
              <a:t>A schedule should be available for reference: e.g. collection of waste after each shift. </a:t>
            </a:r>
          </a:p>
          <a:p>
            <a:pPr rtl="0">
              <a:spcAft>
                <a:spcPts val="1323"/>
              </a:spcAft>
              <a:buClr>
                <a:schemeClr val="accent6">
                  <a:lumMod val="50000"/>
                </a:schemeClr>
              </a:buClr>
              <a:buFont typeface="Arial" panose="020B0604020202020204" pitchFamily="34" charset="0"/>
              <a:buChar char="•"/>
            </a:pPr>
            <a:r>
              <a:rPr lang="en-US" altLang="en-US" sz="2426" b="0" dirty="0">
                <a:solidFill>
                  <a:srgbClr val="09164D"/>
                </a:solidFill>
              </a:rPr>
              <a:t>PPE use and hand hygiene action should be followed</a:t>
            </a:r>
          </a:p>
          <a:p>
            <a:pPr rtl="0">
              <a:spcAft>
                <a:spcPts val="1323"/>
              </a:spcAft>
              <a:buClr>
                <a:schemeClr val="accent6">
                  <a:lumMod val="50000"/>
                </a:schemeClr>
              </a:buClr>
              <a:buFont typeface="Arial" panose="020B0604020202020204" pitchFamily="34" charset="0"/>
              <a:buChar char="•"/>
            </a:pPr>
            <a:r>
              <a:rPr lang="en-US" altLang="en-US" sz="2426" b="0" dirty="0">
                <a:solidFill>
                  <a:srgbClr val="09164D"/>
                </a:solidFill>
              </a:rPr>
              <a:t>Waste bags should be collected when 3/4 full or at least daily </a:t>
            </a:r>
          </a:p>
          <a:p>
            <a:pPr rtl="0">
              <a:spcAft>
                <a:spcPts val="1323"/>
              </a:spcAft>
              <a:buClr>
                <a:schemeClr val="accent6">
                  <a:lumMod val="50000"/>
                </a:schemeClr>
              </a:buClr>
              <a:buFont typeface="Arial" panose="020B0604020202020204" pitchFamily="34" charset="0"/>
              <a:buChar char="•"/>
            </a:pPr>
            <a:r>
              <a:rPr lang="en-US" altLang="en-US" sz="2426" b="0" dirty="0">
                <a:solidFill>
                  <a:srgbClr val="09164D"/>
                </a:solidFill>
              </a:rPr>
              <a:t>Sharp waste should be collected when the container is 3/4 full</a:t>
            </a:r>
          </a:p>
          <a:p>
            <a:pPr rtl="0">
              <a:spcAft>
                <a:spcPts val="1323"/>
              </a:spcAft>
              <a:buClr>
                <a:schemeClr val="accent6">
                  <a:lumMod val="50000"/>
                </a:schemeClr>
              </a:buClr>
              <a:buFont typeface="Arial" panose="020B0604020202020204" pitchFamily="34" charset="0"/>
              <a:buChar char="•"/>
            </a:pPr>
            <a:r>
              <a:rPr lang="en-US" altLang="en-US" sz="2426" b="0" dirty="0">
                <a:solidFill>
                  <a:srgbClr val="09164D"/>
                </a:solidFill>
              </a:rPr>
              <a:t>Hazardous and non-hazardous waste should never be collected at the same time as then all waste has to be considered hazardous</a:t>
            </a:r>
          </a:p>
          <a:p>
            <a:pPr rtl="0">
              <a:spcAft>
                <a:spcPts val="1323"/>
              </a:spcAft>
              <a:buClr>
                <a:schemeClr val="accent6">
                  <a:lumMod val="50000"/>
                </a:schemeClr>
              </a:buClr>
              <a:buFont typeface="Arial" panose="020B0604020202020204" pitchFamily="34" charset="0"/>
              <a:buChar char="•"/>
            </a:pPr>
            <a:r>
              <a:rPr lang="en-US" altLang="en-US" sz="2426" b="0" dirty="0">
                <a:solidFill>
                  <a:srgbClr val="09164D"/>
                </a:solidFill>
              </a:rPr>
              <a:t>Tie bags securely </a:t>
            </a:r>
          </a:p>
          <a:p>
            <a:pPr rtl="0">
              <a:spcAft>
                <a:spcPts val="1323"/>
              </a:spcAft>
              <a:buClr>
                <a:schemeClr val="accent6">
                  <a:lumMod val="50000"/>
                </a:schemeClr>
              </a:buClr>
              <a:buFont typeface="Arial" panose="020B0604020202020204" pitchFamily="34" charset="0"/>
              <a:buChar char="•"/>
            </a:pPr>
            <a:r>
              <a:rPr lang="en-US" altLang="en-US" sz="2426" b="0" dirty="0">
                <a:solidFill>
                  <a:srgbClr val="09164D"/>
                </a:solidFill>
              </a:rPr>
              <a:t>After removing the waste bag, replace with a     new one</a:t>
            </a:r>
          </a:p>
          <a:p>
            <a:pPr lvl="1" rtl="0">
              <a:spcBef>
                <a:spcPct val="0"/>
              </a:spcBef>
              <a:buClr>
                <a:schemeClr val="accent6">
                  <a:lumMod val="50000"/>
                </a:schemeClr>
              </a:buClr>
              <a:buFont typeface="Arial" panose="020B0604020202020204" pitchFamily="34" charset="0"/>
              <a:buChar char="•"/>
            </a:pPr>
            <a:endParaRPr lang="en-US" altLang="en-US" sz="2426" b="0" dirty="0">
              <a:solidFill>
                <a:srgbClr val="09164D"/>
              </a:solidFill>
            </a:endParaRPr>
          </a:p>
          <a:p>
            <a:pPr lvl="1" rtl="0">
              <a:spcBef>
                <a:spcPct val="0"/>
              </a:spcBef>
              <a:buClrTx/>
              <a:buFontTx/>
              <a:buNone/>
            </a:pPr>
            <a:endParaRPr lang="en-US" altLang="en-US" sz="1764" b="0" dirty="0">
              <a:solidFill>
                <a:srgbClr val="09164D"/>
              </a:solidFill>
            </a:endParaRPr>
          </a:p>
        </p:txBody>
      </p:sp>
      <p:pic>
        <p:nvPicPr>
          <p:cNvPr id="63492" name="Picture 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82044" y="1160690"/>
            <a:ext cx="1762046" cy="1679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3" name="Picture 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7865042" y="5169013"/>
            <a:ext cx="2192851" cy="138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Object 5">
            <a:extLst>
              <a:ext uri="{FF2B5EF4-FFF2-40B4-BE49-F238E27FC236}">
                <a16:creationId xmlns:a16="http://schemas.microsoft.com/office/drawing/2014/main" id="{CFDC0EB5-6D29-434C-9982-FA685F0FBB78}"/>
              </a:ext>
            </a:extLst>
          </p:cNvPr>
          <p:cNvGraphicFramePr>
            <a:graphicFrameLocks noChangeAspect="1"/>
          </p:cNvGraphicFramePr>
          <p:nvPr>
            <p:extLst>
              <p:ext uri="{D42A27DB-BD31-4B8C-83A1-F6EECF244321}">
                <p14:modId xmlns:p14="http://schemas.microsoft.com/office/powerpoint/2010/main" val="455330528"/>
              </p:ext>
            </p:extLst>
          </p:nvPr>
        </p:nvGraphicFramePr>
        <p:xfrm>
          <a:off x="8075413" y="2985227"/>
          <a:ext cx="2261041" cy="2009335"/>
        </p:xfrm>
        <a:graphic>
          <a:graphicData uri="http://schemas.openxmlformats.org/presentationml/2006/ole">
            <mc:AlternateContent xmlns:mc="http://schemas.openxmlformats.org/markup-compatibility/2006">
              <mc:Choice xmlns:v="urn:schemas-microsoft-com:vml" Requires="v">
                <p:oleObj spid="_x0000_s1091" name="Photo Editor Photo" r:id="rId6" imgW="2962689" imgH="3400900" progId="MSPhotoEd.3">
                  <p:embed/>
                </p:oleObj>
              </mc:Choice>
              <mc:Fallback>
                <p:oleObj name="Photo Editor Photo" r:id="rId6" imgW="2962689" imgH="3400900" progId="MSPhotoEd.3">
                  <p:embed/>
                  <p:pic>
                    <p:nvPicPr>
                      <p:cNvPr id="6" name="Object 5">
                        <a:extLst>
                          <a:ext uri="{FF2B5EF4-FFF2-40B4-BE49-F238E27FC236}">
                            <a16:creationId xmlns:a16="http://schemas.microsoft.com/office/drawing/2014/main" id="{CFDC0EB5-6D29-434C-9982-FA685F0FBB7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t="14819"/>
                      <a:stretch>
                        <a:fillRect/>
                      </a:stretch>
                    </p:blipFill>
                    <p:spPr bwMode="auto">
                      <a:xfrm>
                        <a:off x="8075413" y="2985227"/>
                        <a:ext cx="2261041" cy="200933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5527845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380924" y="35348"/>
            <a:ext cx="7157000" cy="793833"/>
          </a:xfrm>
        </p:spPr>
        <p:txBody>
          <a:bodyPr/>
          <a:lstStyle/>
          <a:p>
            <a:pPr>
              <a:defRPr/>
            </a:pPr>
            <a:r>
              <a:rPr lang="en-GB" altLang="en-US" dirty="0"/>
              <a:t>Safe and appropriate t</a:t>
            </a:r>
            <a:r>
              <a:rPr altLang="en-US" dirty="0"/>
              <a:t>ransport</a:t>
            </a:r>
            <a:endParaRPr altLang="fr-FR" dirty="0"/>
          </a:p>
        </p:txBody>
      </p:sp>
      <p:sp>
        <p:nvSpPr>
          <p:cNvPr id="64515" name="Content Placeholder 4"/>
          <p:cNvSpPr txBox="1">
            <a:spLocks/>
          </p:cNvSpPr>
          <p:nvPr/>
        </p:nvSpPr>
        <p:spPr bwMode="auto">
          <a:xfrm>
            <a:off x="121920" y="1016106"/>
            <a:ext cx="7603864" cy="576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DE2414"/>
              </a:buClr>
              <a:buFont typeface="Wingdings" panose="05000000000000000000" pitchFamily="2" charset="2"/>
              <a:buChar char="§"/>
              <a:defRPr sz="2600">
                <a:solidFill>
                  <a:schemeClr val="tx1"/>
                </a:solidFill>
                <a:latin typeface="Arial" panose="020B0604020202020204" pitchFamily="34" charset="0"/>
                <a:cs typeface="Arial" panose="020B0604020202020204" pitchFamily="34" charset="0"/>
              </a:defRPr>
            </a:lvl1pPr>
            <a:lvl2pPr marL="742950" indent="-285750">
              <a:spcBef>
                <a:spcPct val="20000"/>
              </a:spcBef>
              <a:buClr>
                <a:srgbClr val="F7941D"/>
              </a:buClr>
              <a:buFont typeface="Arial" panose="020B0604020202020204" pitchFamily="34" charset="0"/>
              <a:buChar char="–"/>
              <a:defRPr sz="22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FF0099"/>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333399"/>
              </a:buClr>
              <a:buSzPct val="49000"/>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rtl="0">
              <a:spcAft>
                <a:spcPts val="1323"/>
              </a:spcAft>
              <a:buClr>
                <a:schemeClr val="accent6">
                  <a:lumMod val="50000"/>
                </a:schemeClr>
              </a:buClr>
              <a:buFont typeface="Arial" panose="020B0604020202020204" pitchFamily="34" charset="0"/>
              <a:buChar char="•"/>
            </a:pPr>
            <a:r>
              <a:rPr lang="en-US" altLang="en-US" sz="2646" b="0" dirty="0">
                <a:solidFill>
                  <a:srgbClr val="09164D"/>
                </a:solidFill>
              </a:rPr>
              <a:t>Waste handlers should wear appropriate PPE and perform hand hygiene after handling waste or if hands get contaminated at any time</a:t>
            </a:r>
          </a:p>
          <a:p>
            <a:pPr rtl="0">
              <a:spcAft>
                <a:spcPts val="1323"/>
              </a:spcAft>
              <a:buClr>
                <a:schemeClr val="accent6">
                  <a:lumMod val="50000"/>
                </a:schemeClr>
              </a:buClr>
              <a:buFont typeface="Arial" panose="020B0604020202020204" pitchFamily="34" charset="0"/>
              <a:buChar char="•"/>
            </a:pPr>
            <a:r>
              <a:rPr lang="en-US" altLang="en-US" sz="2646" b="0" dirty="0">
                <a:solidFill>
                  <a:srgbClr val="09164D"/>
                </a:solidFill>
              </a:rPr>
              <a:t>Transport waste with covered trolley, wheel barrow, wheeled bin or cart </a:t>
            </a:r>
          </a:p>
          <a:p>
            <a:pPr rtl="0">
              <a:spcAft>
                <a:spcPts val="1323"/>
              </a:spcAft>
              <a:buClr>
                <a:schemeClr val="accent6">
                  <a:lumMod val="50000"/>
                </a:schemeClr>
              </a:buClr>
              <a:buFont typeface="Arial" panose="020B0604020202020204" pitchFamily="34" charset="0"/>
              <a:buChar char="•"/>
            </a:pPr>
            <a:r>
              <a:rPr lang="en-US" altLang="en-US" sz="2646" b="0" dirty="0">
                <a:solidFill>
                  <a:srgbClr val="09164D"/>
                </a:solidFill>
              </a:rPr>
              <a:t>Separate transport of hazardous and non-hazardous waste (yellow - black)</a:t>
            </a:r>
          </a:p>
          <a:p>
            <a:pPr rtl="0">
              <a:spcAft>
                <a:spcPts val="1323"/>
              </a:spcAft>
              <a:buClr>
                <a:schemeClr val="accent6">
                  <a:lumMod val="50000"/>
                </a:schemeClr>
              </a:buClr>
              <a:buFont typeface="Arial" panose="020B0604020202020204" pitchFamily="34" charset="0"/>
              <a:buChar char="•"/>
            </a:pPr>
            <a:r>
              <a:rPr lang="en-US" altLang="en-US" sz="2646" b="0" dirty="0">
                <a:solidFill>
                  <a:srgbClr val="09164D"/>
                </a:solidFill>
              </a:rPr>
              <a:t>Transport equipment should be dedicated for waste transportation only</a:t>
            </a:r>
          </a:p>
          <a:p>
            <a:pPr rtl="0">
              <a:spcAft>
                <a:spcPts val="1323"/>
              </a:spcAft>
              <a:buClr>
                <a:schemeClr val="accent6">
                  <a:lumMod val="50000"/>
                </a:schemeClr>
              </a:buClr>
              <a:buFont typeface="Arial" panose="020B0604020202020204" pitchFamily="34" charset="0"/>
              <a:buChar char="•"/>
            </a:pPr>
            <a:r>
              <a:rPr lang="en-US" altLang="en-US" sz="2646" b="0" dirty="0">
                <a:solidFill>
                  <a:srgbClr val="09164D"/>
                </a:solidFill>
              </a:rPr>
              <a:t>The equipment must be cleaned and disinfected at the end of each working day, PPE should be worn, and hand hygiene performed afterwards</a:t>
            </a:r>
          </a:p>
        </p:txBody>
      </p:sp>
      <p:pic>
        <p:nvPicPr>
          <p:cNvPr id="4" name="Picture 5">
            <a:extLst>
              <a:ext uri="{FF2B5EF4-FFF2-40B4-BE49-F238E27FC236}">
                <a16:creationId xmlns:a16="http://schemas.microsoft.com/office/drawing/2014/main" id="{83F032EB-8EF6-4B12-AB72-B026ACADCA5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a:xfrm>
            <a:off x="7577999" y="2716337"/>
            <a:ext cx="2887982" cy="1900817"/>
          </a:xfrm>
          <a:prstGeom prst="rect">
            <a:avLst/>
          </a:prstGeom>
          <a:noFill/>
          <a:ln/>
          <a:extLst>
            <a:ext uri="{91240B29-F687-4F45-9708-019B960494DF}">
              <a14:hiddenLine xmlns:a14="http://schemas.microsoft.com/office/drawing/2010/main" w="9525" algn="ctr">
                <a:solidFill>
                  <a:schemeClr val="tx1"/>
                </a:solidFill>
                <a:miter lim="800000"/>
                <a:headEnd type="none" w="sm" len="sm"/>
                <a:tailEnd type="none" w="sm" len="sm"/>
              </a14:hiddenLine>
            </a:ext>
          </a:extLst>
        </p:spPr>
      </p:pic>
      <p:pic>
        <p:nvPicPr>
          <p:cNvPr id="5" name="Picture 15" descr="Infectious">
            <a:extLst>
              <a:ext uri="{FF2B5EF4-FFF2-40B4-BE49-F238E27FC236}">
                <a16:creationId xmlns:a16="http://schemas.microsoft.com/office/drawing/2014/main" id="{F459F4E1-7782-436A-9D0F-5828C71F6C78}"/>
              </a:ext>
            </a:extLst>
          </p:cNvPr>
          <p:cNvPicPr>
            <a:picLocks noChangeAspect="1" noChangeArrowheads="1"/>
          </p:cNvPicPr>
          <p:nvPr/>
        </p:nvPicPr>
        <p:blipFill>
          <a:blip r:embed="rId4" cstate="email">
            <a:duotone>
              <a:prstClr val="black"/>
              <a:srgbClr val="FFFF00">
                <a:tint val="45000"/>
                <a:satMod val="400000"/>
              </a:srgbClr>
            </a:duotone>
            <a:extLst>
              <a:ext uri="{BEBA8EAE-BF5A-486C-A8C5-ECC9F3942E4B}">
                <a14:imgProps xmlns:a14="http://schemas.microsoft.com/office/drawing/2010/main">
                  <a14:imgLayer r:embed="rId5">
                    <a14:imgEffect>
                      <a14:artisticPhotocopy/>
                    </a14:imgEffect>
                    <a14:imgEffect>
                      <a14:colorTemperature colorTemp="6501"/>
                    </a14:imgEffect>
                    <a14:imgEffect>
                      <a14:saturation sat="229000"/>
                    </a14:imgEffect>
                  </a14:imgLayer>
                </a14:imgProps>
              </a:ext>
              <a:ext uri="{28A0092B-C50C-407E-A947-70E740481C1C}">
                <a14:useLocalDpi xmlns:a14="http://schemas.microsoft.com/office/drawing/2010/main"/>
              </a:ext>
            </a:extLst>
          </a:blip>
          <a:srcRect l="37268" r="31145"/>
          <a:stretch>
            <a:fillRect/>
          </a:stretch>
        </p:blipFill>
        <p:spPr bwMode="auto">
          <a:xfrm rot="76060">
            <a:off x="7780156" y="4630602"/>
            <a:ext cx="1237182" cy="19523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5" descr="Infectious">
            <a:extLst>
              <a:ext uri="{FF2B5EF4-FFF2-40B4-BE49-F238E27FC236}">
                <a16:creationId xmlns:a16="http://schemas.microsoft.com/office/drawing/2014/main" id="{3406CE5C-BEE9-48F8-8810-10E050983CE2}"/>
              </a:ext>
            </a:extLst>
          </p:cNvPr>
          <p:cNvPicPr>
            <a:picLocks noChangeAspect="1" noChangeArrowheads="1"/>
          </p:cNvPicPr>
          <p:nvPr/>
        </p:nvPicPr>
        <p:blipFill>
          <a:blip r:embed="rId6" cstate="email">
            <a:duotone>
              <a:prstClr val="black"/>
              <a:schemeClr val="tx2">
                <a:tint val="45000"/>
                <a:satMod val="400000"/>
              </a:schemeClr>
            </a:duotone>
            <a:extLst>
              <a:ext uri="{BEBA8EAE-BF5A-486C-A8C5-ECC9F3942E4B}">
                <a14:imgProps xmlns:a14="http://schemas.microsoft.com/office/drawing/2010/main">
                  <a14:imgLayer r:embed="rId5">
                    <a14:imgEffect>
                      <a14:colorTemperature colorTemp="6501"/>
                    </a14:imgEffect>
                  </a14:imgLayer>
                </a14:imgProps>
              </a:ext>
              <a:ext uri="{28A0092B-C50C-407E-A947-70E740481C1C}">
                <a14:useLocalDpi xmlns:a14="http://schemas.microsoft.com/office/drawing/2010/main"/>
              </a:ext>
            </a:extLst>
          </a:blip>
          <a:srcRect l="37268" r="31145"/>
          <a:stretch>
            <a:fillRect/>
          </a:stretch>
        </p:blipFill>
        <p:spPr bwMode="auto">
          <a:xfrm rot="76060">
            <a:off x="8960860" y="4630601"/>
            <a:ext cx="1237182" cy="1952346"/>
          </a:xfrm>
          <a:prstGeom prst="rect">
            <a:avLst/>
          </a:prstGeom>
          <a:solidFill>
            <a:srgbClr val="FFFFFF"/>
          </a:solidFill>
        </p:spPr>
      </p:pic>
      <p:pic>
        <p:nvPicPr>
          <p:cNvPr id="4098" name="Picture 2">
            <a:extLst>
              <a:ext uri="{FF2B5EF4-FFF2-40B4-BE49-F238E27FC236}">
                <a16:creationId xmlns:a16="http://schemas.microsoft.com/office/drawing/2014/main" id="{AEFB5AAF-891E-417C-BC26-65C751827A7B}"/>
              </a:ext>
            </a:extLst>
          </p:cNvPr>
          <p:cNvPicPr>
            <a:picLocks noChangeAspect="1" noChangeArrowheads="1"/>
          </p:cNvPicPr>
          <p:nvPr/>
        </p:nvPicPr>
        <p:blipFill>
          <a:blip r:embed="rId7" cstate="email">
            <a:clrChange>
              <a:clrFrom>
                <a:srgbClr val="000000">
                  <a:alpha val="0"/>
                </a:srgbClr>
              </a:clrFrom>
              <a:clrTo>
                <a:srgbClr val="000000">
                  <a:alpha val="0"/>
                </a:srgbClr>
              </a:clrTo>
            </a:clrChange>
            <a:alphaModFix/>
            <a:extLst>
              <a:ext uri="{BEBA8EAE-BF5A-486C-A8C5-ECC9F3942E4B}">
                <a14:imgProps xmlns:a14="http://schemas.microsoft.com/office/drawing/2010/main">
                  <a14:imgLayer r:embed="rId8">
                    <a14:imgEffect>
                      <a14:colorTemperature colorTemp="11200"/>
                    </a14:imgEffect>
                  </a14:imgLayer>
                </a14:imgProps>
              </a:ext>
              <a:ext uri="{28A0092B-C50C-407E-A947-70E740481C1C}">
                <a14:useLocalDpi xmlns:a14="http://schemas.microsoft.com/office/drawing/2010/main"/>
              </a:ext>
            </a:extLst>
          </a:blip>
          <a:srcRect/>
          <a:stretch>
            <a:fillRect/>
          </a:stretch>
        </p:blipFill>
        <p:spPr bwMode="auto">
          <a:xfrm>
            <a:off x="8070582" y="5381682"/>
            <a:ext cx="491108" cy="45018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3" name="Grafik 2">
            <a:extLst>
              <a:ext uri="{FF2B5EF4-FFF2-40B4-BE49-F238E27FC236}">
                <a16:creationId xmlns:a16="http://schemas.microsoft.com/office/drawing/2014/main" id="{8E82A41D-B6D9-4E5B-A204-174AE470D6F5}"/>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671649" y="594360"/>
            <a:ext cx="2880654" cy="2160240"/>
          </a:xfrm>
          <a:prstGeom prst="rect">
            <a:avLst/>
          </a:prstGeom>
        </p:spPr>
      </p:pic>
    </p:spTree>
    <p:extLst>
      <p:ext uri="{BB962C8B-B14F-4D97-AF65-F5344CB8AC3E}">
        <p14:creationId xmlns:p14="http://schemas.microsoft.com/office/powerpoint/2010/main" val="30559174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4387" y="548487"/>
            <a:ext cx="8301924" cy="793833"/>
          </a:xfrm>
        </p:spPr>
        <p:txBody>
          <a:bodyPr/>
          <a:lstStyle/>
          <a:p>
            <a:r>
              <a:rPr lang="en-US" dirty="0"/>
              <a:t>Waste storage area: non-hazardous waste</a:t>
            </a:r>
          </a:p>
        </p:txBody>
      </p:sp>
      <p:sp>
        <p:nvSpPr>
          <p:cNvPr id="3" name="Rectangle 4"/>
          <p:cNvSpPr>
            <a:spLocks noChangeArrowheads="1"/>
          </p:cNvSpPr>
          <p:nvPr/>
        </p:nvSpPr>
        <p:spPr bwMode="auto">
          <a:xfrm>
            <a:off x="424387" y="1478259"/>
            <a:ext cx="9844627" cy="486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DE2414"/>
              </a:buClr>
              <a:buFont typeface="Wingdings" panose="05000000000000000000" pitchFamily="2" charset="2"/>
              <a:buChar char="§"/>
              <a:defRPr sz="2600">
                <a:solidFill>
                  <a:schemeClr val="tx1"/>
                </a:solidFill>
                <a:latin typeface="Arial" panose="020B0604020202020204" pitchFamily="34" charset="0"/>
                <a:cs typeface="Arial" panose="020B0604020202020204" pitchFamily="34" charset="0"/>
              </a:defRPr>
            </a:lvl1pPr>
            <a:lvl2pPr marL="742950" indent="-285750">
              <a:spcBef>
                <a:spcPct val="20000"/>
              </a:spcBef>
              <a:buClr>
                <a:srgbClr val="F7941D"/>
              </a:buClr>
              <a:buFont typeface="Arial" panose="020B0604020202020204" pitchFamily="34" charset="0"/>
              <a:buChar char="–"/>
              <a:defRPr sz="22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FF0099"/>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333399"/>
              </a:buClr>
              <a:buSzPct val="49000"/>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rtl="0">
              <a:spcAft>
                <a:spcPts val="1323"/>
              </a:spcAft>
              <a:buClr>
                <a:srgbClr val="09164D"/>
              </a:buClr>
              <a:buFont typeface="Arial" panose="020B0604020202020204" pitchFamily="34" charset="0"/>
              <a:buChar char="•"/>
            </a:pPr>
            <a:r>
              <a:rPr lang="en-GB" sz="2867" b="0" dirty="0">
                <a:solidFill>
                  <a:srgbClr val="09164D"/>
                </a:solidFill>
              </a:rPr>
              <a:t>Size of storage areas according to the quantities / volume of waste generated and the frequency of collection</a:t>
            </a:r>
          </a:p>
          <a:p>
            <a:pPr rtl="0">
              <a:spcAft>
                <a:spcPts val="1323"/>
              </a:spcAft>
              <a:buClr>
                <a:srgbClr val="09164D"/>
              </a:buClr>
              <a:buFont typeface="Arial" panose="020B0604020202020204" pitchFamily="34" charset="0"/>
              <a:buChar char="•"/>
            </a:pPr>
            <a:r>
              <a:rPr lang="en-GB" sz="2867" b="0" dirty="0">
                <a:solidFill>
                  <a:srgbClr val="09164D"/>
                </a:solidFill>
              </a:rPr>
              <a:t>Fenced and paved</a:t>
            </a:r>
          </a:p>
          <a:p>
            <a:pPr rtl="0">
              <a:spcAft>
                <a:spcPts val="1323"/>
              </a:spcAft>
              <a:buClr>
                <a:srgbClr val="09164D"/>
              </a:buClr>
              <a:buFont typeface="Arial" panose="020B0604020202020204" pitchFamily="34" charset="0"/>
              <a:buChar char="•"/>
            </a:pPr>
            <a:r>
              <a:rPr lang="en-GB" sz="2867" b="0" dirty="0">
                <a:solidFill>
                  <a:srgbClr val="09164D"/>
                </a:solidFill>
              </a:rPr>
              <a:t>Easy access for municipal waste collection trucks</a:t>
            </a:r>
          </a:p>
          <a:p>
            <a:pPr rtl="0">
              <a:spcAft>
                <a:spcPts val="1323"/>
              </a:spcAft>
              <a:buClr>
                <a:srgbClr val="09164D"/>
              </a:buClr>
              <a:buFont typeface="Arial" panose="020B0604020202020204" pitchFamily="34" charset="0"/>
              <a:buChar char="•"/>
            </a:pPr>
            <a:r>
              <a:rPr lang="en-GB" sz="2867" b="0" dirty="0">
                <a:solidFill>
                  <a:srgbClr val="09164D"/>
                </a:solidFill>
              </a:rPr>
              <a:t>Where recycling takes place, separate areas for recyclables should be available</a:t>
            </a:r>
          </a:p>
        </p:txBody>
      </p:sp>
      <p:pic>
        <p:nvPicPr>
          <p:cNvPr id="5" name="Grafik 4" descr="CIMG2539"/>
          <p:cNvPicPr/>
          <p:nvPr/>
        </p:nvPicPr>
        <p:blipFill>
          <a:blip r:embed="rId3" cstate="email">
            <a:extLst>
              <a:ext uri="{28A0092B-C50C-407E-A947-70E740481C1C}">
                <a14:useLocalDpi xmlns:a14="http://schemas.microsoft.com/office/drawing/2010/main"/>
              </a:ext>
            </a:extLst>
          </a:blip>
          <a:srcRect/>
          <a:stretch>
            <a:fillRect/>
          </a:stretch>
        </p:blipFill>
        <p:spPr bwMode="auto">
          <a:xfrm>
            <a:off x="6068312" y="4792857"/>
            <a:ext cx="4200701" cy="2219919"/>
          </a:xfrm>
          <a:prstGeom prst="rect">
            <a:avLst/>
          </a:prstGeom>
          <a:noFill/>
          <a:ln>
            <a:noFill/>
          </a:ln>
        </p:spPr>
      </p:pic>
    </p:spTree>
    <p:extLst>
      <p:ext uri="{BB962C8B-B14F-4D97-AF65-F5344CB8AC3E}">
        <p14:creationId xmlns:p14="http://schemas.microsoft.com/office/powerpoint/2010/main" val="6119097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3"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61229" y="1963886"/>
            <a:ext cx="2268379" cy="19648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4273" name="Title 1"/>
          <p:cNvSpPr>
            <a:spLocks noGrp="1"/>
          </p:cNvSpPr>
          <p:nvPr>
            <p:ph type="title"/>
          </p:nvPr>
        </p:nvSpPr>
        <p:spPr>
          <a:xfrm>
            <a:off x="311497" y="417326"/>
            <a:ext cx="8335791" cy="793833"/>
          </a:xfrm>
        </p:spPr>
        <p:txBody>
          <a:bodyPr>
            <a:normAutofit/>
          </a:bodyPr>
          <a:lstStyle/>
          <a:p>
            <a:pPr>
              <a:defRPr/>
            </a:pPr>
            <a:r>
              <a:rPr lang="en-US" altLang="en-US" dirty="0"/>
              <a:t>Waste s</a:t>
            </a:r>
            <a:r>
              <a:rPr altLang="en-US" dirty="0"/>
              <a:t>torage</a:t>
            </a:r>
            <a:r>
              <a:rPr lang="de-DE" altLang="en-US" dirty="0"/>
              <a:t>: </a:t>
            </a:r>
            <a:r>
              <a:rPr lang="en-US" altLang="en-US" dirty="0"/>
              <a:t>i</a:t>
            </a:r>
            <a:r>
              <a:rPr altLang="en-US" dirty="0"/>
              <a:t>nfectious </a:t>
            </a:r>
            <a:r>
              <a:rPr lang="en-GB" altLang="en-US" dirty="0"/>
              <a:t>&amp;</a:t>
            </a:r>
            <a:r>
              <a:rPr altLang="en-US" dirty="0"/>
              <a:t> </a:t>
            </a:r>
            <a:r>
              <a:rPr lang="en-US" altLang="en-US" dirty="0"/>
              <a:t>s</a:t>
            </a:r>
            <a:r>
              <a:rPr altLang="en-US" dirty="0"/>
              <a:t>harp </a:t>
            </a:r>
            <a:r>
              <a:rPr lang="en-US" altLang="en-US" dirty="0"/>
              <a:t>w</a:t>
            </a:r>
            <a:r>
              <a:rPr altLang="en-US" dirty="0"/>
              <a:t>aste</a:t>
            </a:r>
            <a:endParaRPr altLang="fr-FR" dirty="0"/>
          </a:p>
        </p:txBody>
      </p:sp>
      <p:sp>
        <p:nvSpPr>
          <p:cNvPr id="68611" name="Rectangle 4"/>
          <p:cNvSpPr>
            <a:spLocks noChangeArrowheads="1"/>
          </p:cNvSpPr>
          <p:nvPr/>
        </p:nvSpPr>
        <p:spPr bwMode="auto">
          <a:xfrm>
            <a:off x="311498" y="2122096"/>
            <a:ext cx="5398666" cy="5082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DE2414"/>
              </a:buClr>
              <a:buFont typeface="Wingdings" panose="05000000000000000000" pitchFamily="2" charset="2"/>
              <a:buChar char="§"/>
              <a:defRPr sz="2600">
                <a:solidFill>
                  <a:schemeClr val="tx1"/>
                </a:solidFill>
                <a:latin typeface="Arial" panose="020B0604020202020204" pitchFamily="34" charset="0"/>
                <a:cs typeface="Arial" panose="020B0604020202020204" pitchFamily="34" charset="0"/>
              </a:defRPr>
            </a:lvl1pPr>
            <a:lvl2pPr marL="742950" indent="-285750">
              <a:spcBef>
                <a:spcPct val="20000"/>
              </a:spcBef>
              <a:buClr>
                <a:srgbClr val="F7941D"/>
              </a:buClr>
              <a:buFont typeface="Arial" panose="020B0604020202020204" pitchFamily="34" charset="0"/>
              <a:buChar char="–"/>
              <a:defRPr sz="22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FF0099"/>
              </a:buClr>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333399"/>
              </a:buClr>
              <a:buSzPct val="49000"/>
              <a:buFont typeface="Wingdings" panose="05000000000000000000" pitchFamily="2" charset="2"/>
              <a:buChar char="v"/>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rtl="0">
              <a:spcAft>
                <a:spcPts val="1323"/>
              </a:spcAft>
              <a:buClr>
                <a:schemeClr val="accent6">
                  <a:lumMod val="50000"/>
                </a:schemeClr>
              </a:buClr>
              <a:buFont typeface="Arial" panose="020B0604020202020204" pitchFamily="34" charset="0"/>
              <a:buChar char="•"/>
            </a:pPr>
            <a:r>
              <a:rPr lang="en-US" altLang="en-US" sz="2426" b="0" dirty="0">
                <a:solidFill>
                  <a:srgbClr val="002060"/>
                </a:solidFill>
              </a:rPr>
              <a:t>Only infectious and sharp waste should be stored here – no mixture with other waste.</a:t>
            </a:r>
          </a:p>
          <a:p>
            <a:pPr rtl="0">
              <a:spcAft>
                <a:spcPts val="1323"/>
              </a:spcAft>
              <a:buClr>
                <a:schemeClr val="accent6">
                  <a:lumMod val="50000"/>
                </a:schemeClr>
              </a:buClr>
              <a:buFont typeface="Arial" panose="020B0604020202020204" pitchFamily="34" charset="0"/>
              <a:buChar char="•"/>
            </a:pPr>
            <a:r>
              <a:rPr lang="en-US" altLang="en-US" sz="2426" b="0" dirty="0">
                <a:solidFill>
                  <a:srgbClr val="002060"/>
                </a:solidFill>
              </a:rPr>
              <a:t>Inaccessible to unauthorized persons, animals, insects and birds</a:t>
            </a:r>
          </a:p>
          <a:p>
            <a:pPr rtl="0">
              <a:spcAft>
                <a:spcPts val="1323"/>
              </a:spcAft>
              <a:buClr>
                <a:schemeClr val="accent6">
                  <a:lumMod val="50000"/>
                </a:schemeClr>
              </a:buClr>
              <a:buFont typeface="Arial" panose="020B0604020202020204" pitchFamily="34" charset="0"/>
              <a:buChar char="•"/>
            </a:pPr>
            <a:r>
              <a:rPr lang="en-US" altLang="en-US" sz="2426" b="0" dirty="0">
                <a:solidFill>
                  <a:srgbClr val="002060"/>
                </a:solidFill>
              </a:rPr>
              <a:t>Marked with biohazard symbol</a:t>
            </a:r>
          </a:p>
          <a:p>
            <a:pPr rtl="0">
              <a:spcAft>
                <a:spcPts val="1323"/>
              </a:spcAft>
              <a:buClr>
                <a:schemeClr val="accent6">
                  <a:lumMod val="50000"/>
                </a:schemeClr>
              </a:buClr>
              <a:buFont typeface="Arial" panose="020B0604020202020204" pitchFamily="34" charset="0"/>
              <a:buChar char="•"/>
            </a:pPr>
            <a:r>
              <a:rPr lang="en-GB" sz="2426" b="0" dirty="0">
                <a:solidFill>
                  <a:srgbClr val="002060"/>
                </a:solidFill>
              </a:rPr>
              <a:t>Floor and walls are sealed or tiled to allow easy disinfection </a:t>
            </a:r>
          </a:p>
          <a:p>
            <a:pPr rtl="0">
              <a:spcAft>
                <a:spcPts val="1323"/>
              </a:spcAft>
              <a:buClr>
                <a:schemeClr val="accent6">
                  <a:lumMod val="50000"/>
                </a:schemeClr>
              </a:buClr>
              <a:buFont typeface="Arial" panose="020B0604020202020204" pitchFamily="34" charset="0"/>
              <a:buChar char="•"/>
            </a:pPr>
            <a:r>
              <a:rPr lang="en-US" altLang="en-US" sz="2426" b="0" dirty="0">
                <a:solidFill>
                  <a:srgbClr val="002060"/>
                </a:solidFill>
              </a:rPr>
              <a:t>Keep well ventilated &amp; protected from rain </a:t>
            </a:r>
          </a:p>
        </p:txBody>
      </p:sp>
      <p:pic>
        <p:nvPicPr>
          <p:cNvPr id="2" name="Grafik 1">
            <a:extLst>
              <a:ext uri="{FF2B5EF4-FFF2-40B4-BE49-F238E27FC236}">
                <a16:creationId xmlns:a16="http://schemas.microsoft.com/office/drawing/2014/main" id="{08AF3C3E-8A6F-4F3E-8EEE-F662415011D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63547" y="3956894"/>
            <a:ext cx="4326312" cy="2206498"/>
          </a:xfrm>
          <a:prstGeom prst="rect">
            <a:avLst/>
          </a:prstGeom>
        </p:spPr>
      </p:pic>
      <p:pic>
        <p:nvPicPr>
          <p:cNvPr id="5122" name="Picture 2">
            <a:extLst>
              <a:ext uri="{FF2B5EF4-FFF2-40B4-BE49-F238E27FC236}">
                <a16:creationId xmlns:a16="http://schemas.microsoft.com/office/drawing/2014/main" id="{672A482E-3689-4533-9288-DD8C8FF6B08E}"/>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323811" y="2122096"/>
            <a:ext cx="1816745" cy="18167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43983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3779" y="302801"/>
            <a:ext cx="9376178" cy="957559"/>
          </a:xfrm>
        </p:spPr>
        <p:txBody>
          <a:bodyPr/>
          <a:lstStyle/>
          <a:p>
            <a:r>
              <a:rPr lang="en-US" dirty="0"/>
              <a:t>Storage times for infectious waste and pathological waste</a:t>
            </a:r>
          </a:p>
        </p:txBody>
      </p:sp>
      <p:sp>
        <p:nvSpPr>
          <p:cNvPr id="11" name="Inhaltsplatzhalter 10"/>
          <p:cNvSpPr>
            <a:spLocks noGrp="1"/>
          </p:cNvSpPr>
          <p:nvPr>
            <p:ph idx="1"/>
          </p:nvPr>
        </p:nvSpPr>
        <p:spPr/>
        <p:txBody>
          <a:bodyPr/>
          <a:lstStyle/>
          <a:p>
            <a:r>
              <a:rPr lang="en-US" sz="2400" dirty="0">
                <a:solidFill>
                  <a:srgbClr val="09164D"/>
                </a:solidFill>
              </a:rPr>
              <a:t>Waste can be stored for the time between </a:t>
            </a:r>
            <a:r>
              <a:rPr lang="en-US" sz="2400" b="1" dirty="0">
                <a:solidFill>
                  <a:srgbClr val="FF00FF"/>
                </a:solidFill>
              </a:rPr>
              <a:t>waste</a:t>
            </a:r>
            <a:r>
              <a:rPr lang="en-US" sz="2400" dirty="0">
                <a:solidFill>
                  <a:srgbClr val="FF00FF"/>
                </a:solidFill>
              </a:rPr>
              <a:t> </a:t>
            </a:r>
            <a:r>
              <a:rPr lang="en-US" sz="2400" b="1" dirty="0">
                <a:solidFill>
                  <a:srgbClr val="FF00FF"/>
                </a:solidFill>
              </a:rPr>
              <a:t>generation</a:t>
            </a:r>
            <a:r>
              <a:rPr lang="en-US" sz="2400" dirty="0">
                <a:solidFill>
                  <a:srgbClr val="FF00FF"/>
                </a:solidFill>
              </a:rPr>
              <a:t> </a:t>
            </a:r>
            <a:r>
              <a:rPr lang="en-US" sz="2400" dirty="0">
                <a:solidFill>
                  <a:srgbClr val="09164D"/>
                </a:solidFill>
              </a:rPr>
              <a:t>and </a:t>
            </a:r>
            <a:r>
              <a:rPr lang="en-US" sz="2400" b="1" dirty="0">
                <a:solidFill>
                  <a:srgbClr val="FF00FF"/>
                </a:solidFill>
              </a:rPr>
              <a:t>treatment</a:t>
            </a:r>
          </a:p>
          <a:p>
            <a:r>
              <a:rPr lang="en-US" sz="2400" dirty="0">
                <a:solidFill>
                  <a:srgbClr val="09164D"/>
                </a:solidFill>
              </a:rPr>
              <a:t>Storage should not exceed the following periods:</a:t>
            </a:r>
          </a:p>
          <a:p>
            <a:endParaRPr lang="en-US" dirty="0">
              <a:solidFill>
                <a:srgbClr val="09164D"/>
              </a:solidFill>
            </a:endParaRPr>
          </a:p>
          <a:p>
            <a:endParaRPr lang="en-US" dirty="0">
              <a:solidFill>
                <a:srgbClr val="09164D"/>
              </a:solidFill>
            </a:endParaRPr>
          </a:p>
        </p:txBody>
      </p:sp>
      <p:graphicFrame>
        <p:nvGraphicFramePr>
          <p:cNvPr id="12" name="Tabelle 11"/>
          <p:cNvGraphicFramePr>
            <a:graphicFrameLocks noGrp="1"/>
          </p:cNvGraphicFramePr>
          <p:nvPr>
            <p:extLst>
              <p:ext uri="{D42A27DB-BD31-4B8C-83A1-F6EECF244321}">
                <p14:modId xmlns:p14="http://schemas.microsoft.com/office/powerpoint/2010/main" val="1062847119"/>
              </p:ext>
            </p:extLst>
          </p:nvPr>
        </p:nvGraphicFramePr>
        <p:xfrm>
          <a:off x="591075" y="3614309"/>
          <a:ext cx="9288882" cy="1429059"/>
        </p:xfrm>
        <a:graphic>
          <a:graphicData uri="http://schemas.openxmlformats.org/drawingml/2006/table">
            <a:tbl>
              <a:tblPr>
                <a:tableStyleId>{5C22544A-7EE6-4342-B048-85BDC9FD1C3A}</a:tableStyleId>
              </a:tblPr>
              <a:tblGrid>
                <a:gridCol w="3808214">
                  <a:extLst>
                    <a:ext uri="{9D8B030D-6E8A-4147-A177-3AD203B41FA5}">
                      <a16:colId xmlns:a16="http://schemas.microsoft.com/office/drawing/2014/main" val="390945265"/>
                    </a:ext>
                  </a:extLst>
                </a:gridCol>
                <a:gridCol w="5480668">
                  <a:extLst>
                    <a:ext uri="{9D8B030D-6E8A-4147-A177-3AD203B41FA5}">
                      <a16:colId xmlns:a16="http://schemas.microsoft.com/office/drawing/2014/main" val="3208500601"/>
                    </a:ext>
                  </a:extLst>
                </a:gridCol>
              </a:tblGrid>
              <a:tr h="1429059">
                <a:tc>
                  <a:txBody>
                    <a:bodyPr/>
                    <a:lstStyle/>
                    <a:p>
                      <a:pPr marL="228600">
                        <a:spcAft>
                          <a:spcPts val="0"/>
                        </a:spcAft>
                      </a:pPr>
                      <a:r>
                        <a:rPr lang="en-GB" sz="2600" b="1" kern="50" dirty="0">
                          <a:effectLst/>
                          <a:latin typeface="Arial" panose="020B0604020202020204" pitchFamily="34" charset="0"/>
                          <a:cs typeface="Arial" panose="020B0604020202020204" pitchFamily="34" charset="0"/>
                        </a:rPr>
                        <a:t>Temperate climate:</a:t>
                      </a:r>
                      <a:endParaRPr lang="en-US" sz="2600" b="1" kern="50" dirty="0">
                        <a:effectLst/>
                        <a:latin typeface="Arial" panose="020B0604020202020204" pitchFamily="34" charset="0"/>
                        <a:cs typeface="Arial" panose="020B0604020202020204" pitchFamily="34" charset="0"/>
                      </a:endParaRPr>
                    </a:p>
                    <a:p>
                      <a:pPr marL="342900" lvl="0" indent="-342900" algn="just">
                        <a:spcAft>
                          <a:spcPts val="0"/>
                        </a:spcAft>
                        <a:buFont typeface="Wingdings" panose="05000000000000000000" pitchFamily="2" charset="2"/>
                        <a:buChar char=""/>
                        <a:tabLst>
                          <a:tab pos="1356360" algn="l"/>
                        </a:tabLst>
                      </a:pPr>
                      <a:r>
                        <a:rPr lang="en-GB" sz="2600" kern="50" dirty="0">
                          <a:effectLst/>
                          <a:latin typeface="Arial" panose="020B0604020202020204" pitchFamily="34" charset="0"/>
                          <a:cs typeface="Arial" panose="020B0604020202020204" pitchFamily="34" charset="0"/>
                        </a:rPr>
                        <a:t>72 hours in winter</a:t>
                      </a:r>
                      <a:endParaRPr lang="en-US" sz="2600" kern="50" dirty="0">
                        <a:effectLst/>
                        <a:latin typeface="Arial" panose="020B0604020202020204" pitchFamily="34" charset="0"/>
                        <a:cs typeface="Arial" panose="020B0604020202020204" pitchFamily="34" charset="0"/>
                      </a:endParaRPr>
                    </a:p>
                    <a:p>
                      <a:pPr marL="342900" lvl="0" indent="-342900" algn="just">
                        <a:spcAft>
                          <a:spcPts val="0"/>
                        </a:spcAft>
                        <a:buFont typeface="Wingdings" panose="05000000000000000000" pitchFamily="2" charset="2"/>
                        <a:buChar char=""/>
                        <a:tabLst>
                          <a:tab pos="1356360" algn="l"/>
                        </a:tabLst>
                      </a:pPr>
                      <a:r>
                        <a:rPr lang="en-GB" sz="2600" kern="50" dirty="0">
                          <a:effectLst/>
                          <a:latin typeface="Arial" panose="020B0604020202020204" pitchFamily="34" charset="0"/>
                          <a:cs typeface="Arial" panose="020B0604020202020204" pitchFamily="34" charset="0"/>
                        </a:rPr>
                        <a:t>48 hours in summer</a:t>
                      </a:r>
                      <a:endParaRPr lang="en-US" sz="2600" kern="50" dirty="0">
                        <a:effectLst/>
                        <a:latin typeface="Arial" panose="020B0604020202020204" pitchFamily="34" charset="0"/>
                        <a:ea typeface="Lucida Sans Unicode" panose="020B0602030504020204" pitchFamily="34" charset="0"/>
                        <a:cs typeface="Arial" panose="020B0604020202020204" pitchFamily="34" charset="0"/>
                      </a:endParaRPr>
                    </a:p>
                  </a:txBody>
                  <a:tcPr marL="75613" marR="75613" marT="0" marB="0"/>
                </a:tc>
                <a:tc>
                  <a:txBody>
                    <a:bodyPr/>
                    <a:lstStyle/>
                    <a:p>
                      <a:pPr marL="228600">
                        <a:spcAft>
                          <a:spcPts val="0"/>
                        </a:spcAft>
                      </a:pPr>
                      <a:r>
                        <a:rPr lang="en-GB" sz="2600" b="1" kern="50" dirty="0">
                          <a:effectLst/>
                          <a:latin typeface="Arial" panose="020B0604020202020204" pitchFamily="34" charset="0"/>
                          <a:cs typeface="Arial" panose="020B0604020202020204" pitchFamily="34" charset="0"/>
                        </a:rPr>
                        <a:t>Warm climate:</a:t>
                      </a:r>
                      <a:endParaRPr lang="en-US" sz="2600" b="1" kern="50" dirty="0">
                        <a:effectLst/>
                        <a:latin typeface="Arial" panose="020B0604020202020204" pitchFamily="34" charset="0"/>
                        <a:cs typeface="Arial" panose="020B0604020202020204" pitchFamily="34" charset="0"/>
                      </a:endParaRPr>
                    </a:p>
                    <a:p>
                      <a:pPr marL="342900" lvl="0" indent="-342900" algn="just">
                        <a:spcAft>
                          <a:spcPts val="0"/>
                        </a:spcAft>
                        <a:buFont typeface="Wingdings" panose="05000000000000000000" pitchFamily="2" charset="2"/>
                        <a:buChar char=""/>
                        <a:tabLst>
                          <a:tab pos="867410" algn="l"/>
                          <a:tab pos="1356360" algn="l"/>
                        </a:tabLst>
                      </a:pPr>
                      <a:r>
                        <a:rPr lang="en-GB" sz="2600" kern="50" dirty="0">
                          <a:effectLst/>
                          <a:latin typeface="Arial" panose="020B0604020202020204" pitchFamily="34" charset="0"/>
                          <a:cs typeface="Arial" panose="020B0604020202020204" pitchFamily="34" charset="0"/>
                        </a:rPr>
                        <a:t>48 hours during the cool season</a:t>
                      </a:r>
                      <a:endParaRPr lang="en-US" sz="2600" kern="50" dirty="0">
                        <a:effectLst/>
                        <a:latin typeface="Arial" panose="020B0604020202020204" pitchFamily="34" charset="0"/>
                        <a:cs typeface="Arial" panose="020B0604020202020204" pitchFamily="34" charset="0"/>
                      </a:endParaRPr>
                    </a:p>
                    <a:p>
                      <a:pPr marL="342900" lvl="0" indent="-342900" algn="just">
                        <a:spcAft>
                          <a:spcPts val="0"/>
                        </a:spcAft>
                        <a:buFont typeface="Wingdings" panose="05000000000000000000" pitchFamily="2" charset="2"/>
                        <a:buChar char=""/>
                        <a:tabLst>
                          <a:tab pos="867410" algn="l"/>
                          <a:tab pos="1356360" algn="l"/>
                        </a:tabLst>
                      </a:pPr>
                      <a:r>
                        <a:rPr lang="en-GB" sz="2600" kern="50" dirty="0">
                          <a:effectLst/>
                          <a:latin typeface="Arial" panose="020B0604020202020204" pitchFamily="34" charset="0"/>
                          <a:cs typeface="Arial" panose="020B0604020202020204" pitchFamily="34" charset="0"/>
                        </a:rPr>
                        <a:t>24 hours during the hot season</a:t>
                      </a:r>
                      <a:endParaRPr lang="en-US" sz="2600" kern="50" dirty="0">
                        <a:effectLst/>
                        <a:latin typeface="Arial" panose="020B0604020202020204" pitchFamily="34" charset="0"/>
                        <a:ea typeface="Lucida Sans Unicode" panose="020B0602030504020204" pitchFamily="34" charset="0"/>
                        <a:cs typeface="Arial" panose="020B0604020202020204" pitchFamily="34" charset="0"/>
                      </a:endParaRPr>
                    </a:p>
                  </a:txBody>
                  <a:tcPr marL="75613" marR="75613" marT="0" marB="0"/>
                </a:tc>
                <a:extLst>
                  <a:ext uri="{0D108BD9-81ED-4DB2-BD59-A6C34878D82A}">
                    <a16:rowId xmlns:a16="http://schemas.microsoft.com/office/drawing/2014/main" val="1076185226"/>
                  </a:ext>
                </a:extLst>
              </a:tr>
            </a:tbl>
          </a:graphicData>
        </a:graphic>
      </p:graphicFrame>
      <p:sp>
        <p:nvSpPr>
          <p:cNvPr id="5" name="Textfeld 4"/>
          <p:cNvSpPr txBox="1"/>
          <p:nvPr/>
        </p:nvSpPr>
        <p:spPr>
          <a:xfrm>
            <a:off x="127201" y="7192123"/>
            <a:ext cx="5351145" cy="276999"/>
          </a:xfrm>
          <a:prstGeom prst="rect">
            <a:avLst/>
          </a:prstGeom>
          <a:noFill/>
        </p:spPr>
        <p:txBody>
          <a:bodyPr wrap="none" rtlCol="0">
            <a:spAutoFit/>
          </a:bodyPr>
          <a:lstStyle/>
          <a:p>
            <a:r>
              <a:rPr lang="de-DE" sz="1200" b="0" dirty="0">
                <a:solidFill>
                  <a:srgbClr val="09164D"/>
                </a:solidFill>
              </a:rPr>
              <a:t>Source: </a:t>
            </a:r>
            <a:r>
              <a:rPr lang="en-US" sz="1200" b="0" dirty="0">
                <a:solidFill>
                  <a:srgbClr val="09164D"/>
                </a:solidFill>
              </a:rPr>
              <a:t>Safe management of waste from health-care activities, WHO, 2014</a:t>
            </a:r>
            <a:r>
              <a:rPr lang="de-DE" sz="1200" b="0" dirty="0">
                <a:solidFill>
                  <a:srgbClr val="09164D"/>
                </a:solidFill>
              </a:rPr>
              <a:t> </a:t>
            </a:r>
            <a:endParaRPr lang="en-US" sz="1200" b="0" dirty="0">
              <a:solidFill>
                <a:srgbClr val="09164D"/>
              </a:solidFill>
            </a:endParaRPr>
          </a:p>
        </p:txBody>
      </p:sp>
      <p:sp>
        <p:nvSpPr>
          <p:cNvPr id="2" name="Rechteck 1">
            <a:extLst>
              <a:ext uri="{FF2B5EF4-FFF2-40B4-BE49-F238E27FC236}">
                <a16:creationId xmlns:a16="http://schemas.microsoft.com/office/drawing/2014/main" id="{9D8A7A1A-FB57-4656-AB6F-6A0EA5322893}"/>
              </a:ext>
            </a:extLst>
          </p:cNvPr>
          <p:cNvSpPr/>
          <p:nvPr/>
        </p:nvSpPr>
        <p:spPr>
          <a:xfrm>
            <a:off x="556033" y="5161089"/>
            <a:ext cx="9844627" cy="2467599"/>
          </a:xfrm>
          <a:prstGeom prst="rect">
            <a:avLst/>
          </a:prstGeom>
        </p:spPr>
        <p:txBody>
          <a:bodyPr wrap="square">
            <a:spAutoFit/>
          </a:bodyPr>
          <a:lstStyle/>
          <a:p>
            <a:pPr rtl="0"/>
            <a:r>
              <a:rPr lang="en-US" sz="2205" dirty="0">
                <a:solidFill>
                  <a:srgbClr val="09164D"/>
                </a:solidFill>
              </a:rPr>
              <a:t>Note: waste can be stored for more than a week when stored below 8° C (e.g. in a fridge or in winter with temperatures below 8 °C) </a:t>
            </a:r>
          </a:p>
          <a:p>
            <a:pPr rtl="0"/>
            <a:endParaRPr lang="en-US" sz="2205" dirty="0">
              <a:solidFill>
                <a:srgbClr val="09164D"/>
              </a:solidFill>
            </a:endParaRPr>
          </a:p>
          <a:p>
            <a:pPr rtl="0"/>
            <a:r>
              <a:rPr lang="en-US" sz="2205" dirty="0">
                <a:solidFill>
                  <a:srgbClr val="09164D"/>
                </a:solidFill>
              </a:rPr>
              <a:t>Note: sharp waste can be stored longer! It should be collected and stored for treatment when ¾ filled.</a:t>
            </a:r>
          </a:p>
          <a:p>
            <a:pPr rtl="0"/>
            <a:endParaRPr lang="en-US" sz="2205" dirty="0">
              <a:solidFill>
                <a:srgbClr val="09164D"/>
              </a:solidFill>
            </a:endParaRPr>
          </a:p>
          <a:p>
            <a:pPr rtl="0"/>
            <a:endParaRPr lang="de-DE" sz="2205" dirty="0">
              <a:solidFill>
                <a:srgbClr val="09164D"/>
              </a:solidFill>
            </a:endParaRPr>
          </a:p>
        </p:txBody>
      </p:sp>
    </p:spTree>
    <p:extLst>
      <p:ext uri="{BB962C8B-B14F-4D97-AF65-F5344CB8AC3E}">
        <p14:creationId xmlns:p14="http://schemas.microsoft.com/office/powerpoint/2010/main" val="21403840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5859" y="167510"/>
            <a:ext cx="10081683" cy="125671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US" sz="3100" dirty="0">
                <a:solidFill>
                  <a:srgbClr val="0070C0"/>
                </a:solidFill>
              </a:rPr>
              <a:t>Disposal of general waste</a:t>
            </a:r>
            <a:r>
              <a:rPr lang="de-DE" sz="3100" dirty="0">
                <a:solidFill>
                  <a:srgbClr val="0070C0"/>
                </a:solidFill>
              </a:rPr>
              <a:t>: </a:t>
            </a:r>
            <a:r>
              <a:rPr lang="en-US" sz="3100" dirty="0">
                <a:solidFill>
                  <a:srgbClr val="0070C0"/>
                </a:solidFill>
              </a:rPr>
              <a:t>Sanitary</a:t>
            </a:r>
            <a:r>
              <a:rPr lang="de-DE" sz="3100" dirty="0">
                <a:solidFill>
                  <a:srgbClr val="0070C0"/>
                </a:solidFill>
              </a:rPr>
              <a:t> </a:t>
            </a:r>
            <a:r>
              <a:rPr sz="3100" dirty="0">
                <a:solidFill>
                  <a:srgbClr val="0070C0"/>
                </a:solidFill>
              </a:rPr>
              <a:t>Landfill</a:t>
            </a:r>
            <a:r>
              <a:rPr lang="de-DE" sz="3100" dirty="0">
                <a:solidFill>
                  <a:srgbClr val="0070C0"/>
                </a:solidFill>
              </a:rPr>
              <a:t> / </a:t>
            </a:r>
            <a:r>
              <a:rPr lang="en-US" sz="3100" dirty="0">
                <a:solidFill>
                  <a:srgbClr val="0070C0"/>
                </a:solidFill>
              </a:rPr>
              <a:t>Protected</a:t>
            </a:r>
            <a:r>
              <a:rPr lang="de-DE" sz="3100" dirty="0">
                <a:solidFill>
                  <a:srgbClr val="0070C0"/>
                </a:solidFill>
              </a:rPr>
              <a:t> Pit</a:t>
            </a:r>
            <a:endParaRPr sz="3100" dirty="0">
              <a:solidFill>
                <a:srgbClr val="0070C0"/>
              </a:solidFill>
            </a:endParaRPr>
          </a:p>
        </p:txBody>
      </p:sp>
      <p:sp>
        <p:nvSpPr>
          <p:cNvPr id="3" name="Inhaltsplatzhalter 2">
            <a:extLst>
              <a:ext uri="{FF2B5EF4-FFF2-40B4-BE49-F238E27FC236}">
                <a16:creationId xmlns:a16="http://schemas.microsoft.com/office/drawing/2014/main" id="{8433EF59-3ECF-4D74-A824-BA4BF4FA4049}"/>
              </a:ext>
            </a:extLst>
          </p:cNvPr>
          <p:cNvSpPr>
            <a:spLocks noGrp="1"/>
          </p:cNvSpPr>
          <p:nvPr>
            <p:ph sz="half" idx="1"/>
          </p:nvPr>
        </p:nvSpPr>
        <p:spPr/>
        <p:txBody>
          <a:bodyPr/>
          <a:lstStyle/>
          <a:p>
            <a:r>
              <a:rPr lang="en-GB" altLang="en-US" sz="2646" dirty="0">
                <a:solidFill>
                  <a:srgbClr val="09164D"/>
                </a:solidFill>
              </a:rPr>
              <a:t>Municipality: Lined landfill to prevent leachate from contaminating the environment (preferable)</a:t>
            </a:r>
          </a:p>
          <a:p>
            <a:endParaRPr lang="de-DE" sz="2646" dirty="0">
              <a:solidFill>
                <a:srgbClr val="09164D"/>
              </a:solidFill>
            </a:endParaRPr>
          </a:p>
        </p:txBody>
      </p:sp>
      <p:sp>
        <p:nvSpPr>
          <p:cNvPr id="4" name="Inhaltsplatzhalter 3">
            <a:extLst>
              <a:ext uri="{FF2B5EF4-FFF2-40B4-BE49-F238E27FC236}">
                <a16:creationId xmlns:a16="http://schemas.microsoft.com/office/drawing/2014/main" id="{C9A6D056-94F5-4058-8732-BFC0B62568E3}"/>
              </a:ext>
            </a:extLst>
          </p:cNvPr>
          <p:cNvSpPr>
            <a:spLocks noGrp="1"/>
          </p:cNvSpPr>
          <p:nvPr>
            <p:ph sz="half" idx="2"/>
          </p:nvPr>
        </p:nvSpPr>
        <p:spPr>
          <a:xfrm>
            <a:off x="5876068" y="1764295"/>
            <a:ext cx="4721061" cy="4986583"/>
          </a:xfrm>
        </p:spPr>
        <p:txBody>
          <a:bodyPr/>
          <a:lstStyle/>
          <a:p>
            <a:r>
              <a:rPr lang="en-US" sz="2646" dirty="0">
                <a:solidFill>
                  <a:srgbClr val="09164D"/>
                </a:solidFill>
              </a:rPr>
              <a:t>Low resource setting: protected pit at the healthcare facility (interim solution)</a:t>
            </a:r>
          </a:p>
        </p:txBody>
      </p:sp>
      <p:pic>
        <p:nvPicPr>
          <p:cNvPr id="72708" name="Picture 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3196" y="3815847"/>
            <a:ext cx="5077823" cy="2650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4">
            <a:extLst>
              <a:ext uri="{FF2B5EF4-FFF2-40B4-BE49-F238E27FC236}">
                <a16:creationId xmlns:a16="http://schemas.microsoft.com/office/drawing/2014/main" id="{C389E8C2-D1F3-41A4-BC9F-B8AA7410D86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318" y="3507939"/>
            <a:ext cx="4573512" cy="2390488"/>
          </a:xfrm>
          <a:prstGeom prst="rect">
            <a:avLst/>
          </a:prstGeom>
        </p:spPr>
      </p:pic>
      <p:sp>
        <p:nvSpPr>
          <p:cNvPr id="11" name="Textfeld 10">
            <a:extLst>
              <a:ext uri="{FF2B5EF4-FFF2-40B4-BE49-F238E27FC236}">
                <a16:creationId xmlns:a16="http://schemas.microsoft.com/office/drawing/2014/main" id="{BCB69760-3205-47CC-946D-768CCC57438C}"/>
              </a:ext>
            </a:extLst>
          </p:cNvPr>
          <p:cNvSpPr txBox="1"/>
          <p:nvPr/>
        </p:nvSpPr>
        <p:spPr>
          <a:xfrm>
            <a:off x="5981873" y="5898427"/>
            <a:ext cx="3837864" cy="567591"/>
          </a:xfrm>
          <a:prstGeom prst="rect">
            <a:avLst/>
          </a:prstGeom>
          <a:noFill/>
        </p:spPr>
        <p:txBody>
          <a:bodyPr wrap="square" rtlCol="0">
            <a:spAutoFit/>
          </a:bodyPr>
          <a:lstStyle/>
          <a:p>
            <a:r>
              <a:rPr lang="de-DE" sz="1544" dirty="0">
                <a:solidFill>
                  <a:srgbClr val="09164D"/>
                </a:solidFill>
              </a:rPr>
              <a:t>Source: </a:t>
            </a:r>
            <a:r>
              <a:rPr lang="en-US" sz="1544" dirty="0">
                <a:solidFill>
                  <a:srgbClr val="09164D"/>
                </a:solidFill>
              </a:rPr>
              <a:t>Safe management of waste from health-care activities, WHO, 2014</a:t>
            </a:r>
            <a:r>
              <a:rPr lang="de-DE" sz="1544" dirty="0">
                <a:solidFill>
                  <a:srgbClr val="09164D"/>
                </a:solidFill>
              </a:rPr>
              <a:t> </a:t>
            </a:r>
            <a:endParaRPr lang="en-US" sz="1544" dirty="0">
              <a:solidFill>
                <a:srgbClr val="09164D"/>
              </a:solidFill>
            </a:endParaRPr>
          </a:p>
        </p:txBody>
      </p:sp>
    </p:spTree>
    <p:extLst>
      <p:ext uri="{BB962C8B-B14F-4D97-AF65-F5344CB8AC3E}">
        <p14:creationId xmlns:p14="http://schemas.microsoft.com/office/powerpoint/2010/main" val="2391757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sz="4410" dirty="0">
                <a:solidFill>
                  <a:srgbClr val="0070C0"/>
                </a:solidFill>
              </a:rPr>
              <a:t>What is wrong in this picture?</a:t>
            </a:r>
          </a:p>
        </p:txBody>
      </p:sp>
      <p:pic>
        <p:nvPicPr>
          <p:cNvPr id="74755" name="Picture 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746127" y="1598248"/>
            <a:ext cx="8804274" cy="555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32513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US" sz="3100" dirty="0">
                <a:solidFill>
                  <a:srgbClr val="0070C0"/>
                </a:solidFill>
              </a:rPr>
              <a:t>Disposal: Ash and Placenta Pits</a:t>
            </a:r>
          </a:p>
        </p:txBody>
      </p:sp>
      <p:graphicFrame>
        <p:nvGraphicFramePr>
          <p:cNvPr id="4" name="Objekt 3"/>
          <p:cNvGraphicFramePr>
            <a:graphicFrameLocks noChangeAspect="1"/>
          </p:cNvGraphicFramePr>
          <p:nvPr>
            <p:extLst>
              <p:ext uri="{D42A27DB-BD31-4B8C-83A1-F6EECF244321}">
                <p14:modId xmlns:p14="http://schemas.microsoft.com/office/powerpoint/2010/main" val="1501657320"/>
              </p:ext>
            </p:extLst>
          </p:nvPr>
        </p:nvGraphicFramePr>
        <p:xfrm>
          <a:off x="821347" y="1178068"/>
          <a:ext cx="4177392" cy="5404910"/>
        </p:xfrm>
        <a:graphic>
          <a:graphicData uri="http://schemas.openxmlformats.org/presentationml/2006/ole">
            <mc:AlternateContent xmlns:mc="http://schemas.openxmlformats.org/markup-compatibility/2006">
              <mc:Choice xmlns:v="urn:schemas-microsoft-com:vml" Requires="v">
                <p:oleObj spid="_x0000_s2174" r:id="rId4" imgW="7773840" imgH="10060560" progId="">
                  <p:embed/>
                </p:oleObj>
              </mc:Choice>
              <mc:Fallback>
                <p:oleObj r:id="rId4" imgW="7773840" imgH="10060560" progId="">
                  <p:embed/>
                  <p:pic>
                    <p:nvPicPr>
                      <p:cNvPr id="4" name="Objek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1347" y="1178068"/>
                        <a:ext cx="4177392" cy="5404910"/>
                      </a:xfrm>
                      <a:prstGeom prst="rect">
                        <a:avLst/>
                      </a:prstGeom>
                      <a:noFill/>
                    </p:spPr>
                  </p:pic>
                </p:oleObj>
              </mc:Fallback>
            </mc:AlternateContent>
          </a:graphicData>
        </a:graphic>
      </p:graphicFrame>
      <p:sp>
        <p:nvSpPr>
          <p:cNvPr id="6" name="Rectangle 5"/>
          <p:cNvSpPr>
            <a:spLocks noChangeArrowheads="1"/>
          </p:cNvSpPr>
          <p:nvPr/>
        </p:nvSpPr>
        <p:spPr bwMode="auto">
          <a:xfrm>
            <a:off x="305859" y="-381759"/>
            <a:ext cx="203668" cy="76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00817" tIns="50408" rIns="100817" bIns="50408" numCol="1" anchor="ctr" anchorCtr="0" compatLnSpc="1">
            <a:prstTxWarp prst="textNoShape">
              <a:avLst/>
            </a:prstTxWarp>
            <a:spAutoFit/>
          </a:bodyPr>
          <a:lstStyle/>
          <a:p>
            <a:endParaRPr lang="en-US" sz="4300"/>
          </a:p>
        </p:txBody>
      </p:sp>
      <p:graphicFrame>
        <p:nvGraphicFramePr>
          <p:cNvPr id="7" name="Objekt 6"/>
          <p:cNvGraphicFramePr>
            <a:graphicFrameLocks noChangeAspect="1"/>
          </p:cNvGraphicFramePr>
          <p:nvPr>
            <p:extLst>
              <p:ext uri="{D42A27DB-BD31-4B8C-83A1-F6EECF244321}">
                <p14:modId xmlns:p14="http://schemas.microsoft.com/office/powerpoint/2010/main" val="1075599388"/>
              </p:ext>
            </p:extLst>
          </p:nvPr>
        </p:nvGraphicFramePr>
        <p:xfrm>
          <a:off x="5926678" y="1178067"/>
          <a:ext cx="4041996" cy="5230423"/>
        </p:xfrm>
        <a:graphic>
          <a:graphicData uri="http://schemas.openxmlformats.org/presentationml/2006/ole">
            <mc:AlternateContent xmlns:mc="http://schemas.openxmlformats.org/markup-compatibility/2006">
              <mc:Choice xmlns:v="urn:schemas-microsoft-com:vml" Requires="v">
                <p:oleObj spid="_x0000_s2175" r:id="rId6" imgW="7779960" imgH="10051560" progId="AcroExch.Document.7">
                  <p:embed/>
                </p:oleObj>
              </mc:Choice>
              <mc:Fallback>
                <p:oleObj r:id="rId6" imgW="7779960" imgH="10051560" progId="AcroExch.Document.7">
                  <p:embed/>
                  <p:pic>
                    <p:nvPicPr>
                      <p:cNvPr id="7" name="Objek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26678" y="1178067"/>
                        <a:ext cx="4041996" cy="5230423"/>
                      </a:xfrm>
                      <a:prstGeom prst="rect">
                        <a:avLst/>
                      </a:prstGeom>
                      <a:noFill/>
                    </p:spPr>
                  </p:pic>
                </p:oleObj>
              </mc:Fallback>
            </mc:AlternateContent>
          </a:graphicData>
        </a:graphic>
      </p:graphicFrame>
      <p:sp>
        <p:nvSpPr>
          <p:cNvPr id="8" name="Textfeld 7"/>
          <p:cNvSpPr txBox="1"/>
          <p:nvPr/>
        </p:nvSpPr>
        <p:spPr>
          <a:xfrm>
            <a:off x="503779" y="6170108"/>
            <a:ext cx="6403933" cy="329962"/>
          </a:xfrm>
          <a:prstGeom prst="rect">
            <a:avLst/>
          </a:prstGeom>
          <a:solidFill>
            <a:schemeClr val="bg1"/>
          </a:solidFill>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rtlCol="0">
            <a:spAutoFit/>
          </a:bodyPr>
          <a:lstStyle/>
          <a:p>
            <a:r>
              <a:rPr lang="en-US" sz="1544" dirty="0">
                <a:solidFill>
                  <a:schemeClr val="tx1"/>
                </a:solidFill>
              </a:rPr>
              <a:t>Source: Technical Specifications, Health Care Without Harm / MSF</a:t>
            </a:r>
          </a:p>
        </p:txBody>
      </p:sp>
    </p:spTree>
    <p:extLst>
      <p:ext uri="{BB962C8B-B14F-4D97-AF65-F5344CB8AC3E}">
        <p14:creationId xmlns:p14="http://schemas.microsoft.com/office/powerpoint/2010/main" val="24746758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02364" y="277345"/>
            <a:ext cx="3405809" cy="872162"/>
          </a:xfrm>
          <a:prstGeom prst="rect">
            <a:avLst/>
          </a:prstGeom>
        </p:spPr>
        <p:txBody>
          <a:bodyPr vert="horz" wrap="square" lIns="0" tIns="13335" rIns="0" bIns="0" rtlCol="0" anchor="b">
            <a:spAutoFit/>
          </a:bodyPr>
          <a:lstStyle/>
          <a:p>
            <a:pPr marL="12700"/>
            <a:r>
              <a:rPr lang="en-US" sz="3100" dirty="0" err="1">
                <a:solidFill>
                  <a:srgbClr val="0070C0"/>
                </a:solidFill>
              </a:rPr>
              <a:t>Biodigestion</a:t>
            </a:r>
            <a:br>
              <a:rPr lang="en-US" sz="3100" dirty="0">
                <a:solidFill>
                  <a:srgbClr val="0070C0"/>
                </a:solidFill>
              </a:rPr>
            </a:br>
            <a:endParaRPr lang="en-US" sz="3100" dirty="0">
              <a:solidFill>
                <a:srgbClr val="0070C0"/>
              </a:solidFill>
            </a:endParaRPr>
          </a:p>
        </p:txBody>
      </p:sp>
      <p:sp>
        <p:nvSpPr>
          <p:cNvPr id="6" name="Text Placeholder 5"/>
          <p:cNvSpPr>
            <a:spLocks noGrp="1"/>
          </p:cNvSpPr>
          <p:nvPr>
            <p:ph type="body" idx="1"/>
          </p:nvPr>
        </p:nvSpPr>
        <p:spPr>
          <a:xfrm>
            <a:off x="496956" y="1319833"/>
            <a:ext cx="3284212" cy="5534850"/>
          </a:xfrm>
        </p:spPr>
        <p:txBody>
          <a:bodyPr numCol="1"/>
          <a:lstStyle/>
          <a:p>
            <a:pPr marL="342900" indent="-342900">
              <a:buFont typeface="Wingdings" panose="05000000000000000000" pitchFamily="2" charset="2"/>
              <a:buChar char="§"/>
              <a:defRPr/>
            </a:pPr>
            <a:r>
              <a:rPr lang="en-US" altLang="en-US" sz="2000" dirty="0">
                <a:solidFill>
                  <a:schemeClr val="accent2"/>
                </a:solidFill>
              </a:rPr>
              <a:t>Can treat food and pathological waste </a:t>
            </a:r>
          </a:p>
          <a:p>
            <a:pPr marL="342900" indent="-342900">
              <a:buFont typeface="Wingdings" panose="05000000000000000000" pitchFamily="2" charset="2"/>
              <a:buChar char="§"/>
              <a:defRPr/>
            </a:pPr>
            <a:r>
              <a:rPr lang="en-US" altLang="en-US" sz="2000" dirty="0">
                <a:solidFill>
                  <a:schemeClr val="accent2"/>
                </a:solidFill>
              </a:rPr>
              <a:t>Two chambers increase retention time, pathogens die naturally</a:t>
            </a:r>
          </a:p>
          <a:p>
            <a:pPr marL="342900" indent="-342900">
              <a:buFont typeface="Wingdings" panose="05000000000000000000" pitchFamily="2" charset="2"/>
              <a:buChar char="§"/>
              <a:defRPr/>
            </a:pPr>
            <a:r>
              <a:rPr lang="en-US" altLang="en-US" sz="2000" dirty="0">
                <a:solidFill>
                  <a:schemeClr val="accent2"/>
                </a:solidFill>
              </a:rPr>
              <a:t> Digested waste flows into sewers without further handling</a:t>
            </a:r>
          </a:p>
          <a:p>
            <a:pPr marL="342900" indent="-342900">
              <a:buFont typeface="Wingdings" panose="05000000000000000000" pitchFamily="2" charset="2"/>
              <a:buChar char="§"/>
              <a:defRPr/>
            </a:pPr>
            <a:r>
              <a:rPr lang="en-US" altLang="en-US" sz="2000" dirty="0">
                <a:solidFill>
                  <a:schemeClr val="accent2"/>
                </a:solidFill>
              </a:rPr>
              <a:t>Biogas can be used as fuel for cooking or water heating</a:t>
            </a:r>
          </a:p>
        </p:txBody>
      </p:sp>
      <p:pic>
        <p:nvPicPr>
          <p:cNvPr id="12" name="Picture 3" descr="C:\Users\Deogratias.Mkembela\AppData\Local\Microsoft\Windows\INetCache\Content.Word\8J0A9346.jpg"/>
          <p:cNvPicPr>
            <a:picLocks noChangeAspect="1" noChangeArrowheads="1"/>
          </p:cNvPicPr>
          <p:nvPr/>
        </p:nvPicPr>
        <p:blipFill>
          <a:blip r:embed="rId3">
            <a:extLst>
              <a:ext uri="{28A0092B-C50C-407E-A947-70E740481C1C}">
                <a14:useLocalDpi xmlns:a14="http://schemas.microsoft.com/office/drawing/2010/main" val="0"/>
              </a:ext>
            </a:extLst>
          </a:blip>
          <a:srcRect l="5528" r="3069"/>
          <a:stretch>
            <a:fillRect/>
          </a:stretch>
        </p:blipFill>
        <p:spPr bwMode="auto">
          <a:xfrm>
            <a:off x="4247261" y="132521"/>
            <a:ext cx="6446139" cy="4744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kitli.jpg"/>
          <p:cNvPicPr>
            <a:picLocks noChangeAspect="1"/>
          </p:cNvPicPr>
          <p:nvPr/>
        </p:nvPicPr>
        <p:blipFill>
          <a:blip r:embed="rId4">
            <a:extLst>
              <a:ext uri="{28A0092B-C50C-407E-A947-70E740481C1C}">
                <a14:useLocalDpi xmlns:a14="http://schemas.microsoft.com/office/drawing/2010/main" val="0"/>
              </a:ext>
            </a:extLst>
          </a:blip>
          <a:srcRect l="16016" r="18880"/>
          <a:stretch>
            <a:fillRect/>
          </a:stretch>
        </p:blipFill>
        <p:spPr bwMode="auto">
          <a:xfrm>
            <a:off x="4607381" y="5047124"/>
            <a:ext cx="5913741" cy="236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00393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5B2F60-BC79-43B2-88FA-384897244CEA}"/>
              </a:ext>
            </a:extLst>
          </p:cNvPr>
          <p:cNvSpPr>
            <a:spLocks noGrp="1"/>
          </p:cNvSpPr>
          <p:nvPr>
            <p:ph type="title"/>
          </p:nvPr>
        </p:nvSpPr>
        <p:spPr>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US" sz="3100" dirty="0">
                <a:solidFill>
                  <a:srgbClr val="0070C0"/>
                </a:solidFill>
              </a:rPr>
              <a:t>Documentation</a:t>
            </a:r>
          </a:p>
        </p:txBody>
      </p:sp>
      <p:sp>
        <p:nvSpPr>
          <p:cNvPr id="3" name="Inhaltsplatzhalter 2">
            <a:extLst>
              <a:ext uri="{FF2B5EF4-FFF2-40B4-BE49-F238E27FC236}">
                <a16:creationId xmlns:a16="http://schemas.microsoft.com/office/drawing/2014/main" id="{A9E18676-CFAC-411B-975B-D5E4E4449F04}"/>
              </a:ext>
            </a:extLst>
          </p:cNvPr>
          <p:cNvSpPr>
            <a:spLocks noGrp="1"/>
          </p:cNvSpPr>
          <p:nvPr>
            <p:ph idx="1"/>
          </p:nvPr>
        </p:nvSpPr>
        <p:spPr>
          <a:xfrm>
            <a:off x="424386" y="1398866"/>
            <a:ext cx="7236091" cy="4986583"/>
          </a:xfrm>
        </p:spPr>
        <p:txBody>
          <a:bodyPr/>
          <a:lstStyle/>
          <a:p>
            <a:r>
              <a:rPr lang="en-US" sz="2646" dirty="0">
                <a:solidFill>
                  <a:srgbClr val="09164D"/>
                </a:solidFill>
              </a:rPr>
              <a:t>The following documentation should be available:</a:t>
            </a:r>
          </a:p>
          <a:p>
            <a:pPr marL="945118" lvl="1" indent="-504063"/>
            <a:r>
              <a:rPr lang="en-US" sz="2646" dirty="0">
                <a:solidFill>
                  <a:srgbClr val="09164D"/>
                </a:solidFill>
              </a:rPr>
              <a:t>Standard Operation Procedures (SOPs) / Protocols (e.g. for segregation, collection, transport, storage, treatment, disposal, spillages):</a:t>
            </a:r>
          </a:p>
          <a:p>
            <a:pPr marL="1386173" lvl="2" indent="-504063">
              <a:spcBef>
                <a:spcPts val="0"/>
              </a:spcBef>
              <a:spcAft>
                <a:spcPts val="0"/>
              </a:spcAft>
            </a:pPr>
            <a:r>
              <a:rPr lang="en-US" sz="2205" dirty="0">
                <a:solidFill>
                  <a:srgbClr val="09164D"/>
                </a:solidFill>
              </a:rPr>
              <a:t>Possible Hazards, </a:t>
            </a:r>
          </a:p>
          <a:p>
            <a:pPr marL="1386173" lvl="2" indent="-504063">
              <a:spcBef>
                <a:spcPts val="0"/>
              </a:spcBef>
              <a:spcAft>
                <a:spcPts val="0"/>
              </a:spcAft>
            </a:pPr>
            <a:r>
              <a:rPr lang="en-US" sz="2205" dirty="0">
                <a:solidFill>
                  <a:srgbClr val="09164D"/>
                </a:solidFill>
              </a:rPr>
              <a:t>Responsible Person, Emergency Contact,</a:t>
            </a:r>
          </a:p>
          <a:p>
            <a:pPr marL="1386173" lvl="2" indent="-504063">
              <a:spcBef>
                <a:spcPts val="0"/>
              </a:spcBef>
              <a:spcAft>
                <a:spcPts val="0"/>
              </a:spcAft>
            </a:pPr>
            <a:r>
              <a:rPr lang="en-US" sz="2205" dirty="0">
                <a:solidFill>
                  <a:srgbClr val="09164D"/>
                </a:solidFill>
              </a:rPr>
              <a:t>Step for step procedure, dos and don’ts.</a:t>
            </a:r>
          </a:p>
          <a:p>
            <a:pPr marL="945118" lvl="1" indent="-504063"/>
            <a:r>
              <a:rPr lang="en-US" sz="2646" dirty="0">
                <a:solidFill>
                  <a:srgbClr val="09164D"/>
                </a:solidFill>
              </a:rPr>
              <a:t>Incident Reports (sharp incidents etc.)</a:t>
            </a:r>
          </a:p>
          <a:p>
            <a:pPr marL="945118" lvl="1" indent="-504063"/>
            <a:r>
              <a:rPr lang="en-US" sz="2646" dirty="0">
                <a:solidFill>
                  <a:srgbClr val="09164D"/>
                </a:solidFill>
              </a:rPr>
              <a:t>Weighing records of the generated infectious and sharp waste </a:t>
            </a:r>
          </a:p>
        </p:txBody>
      </p:sp>
      <p:pic>
        <p:nvPicPr>
          <p:cNvPr id="4" name="Grafik 3">
            <a:extLst>
              <a:ext uri="{FF2B5EF4-FFF2-40B4-BE49-F238E27FC236}">
                <a16:creationId xmlns:a16="http://schemas.microsoft.com/office/drawing/2014/main" id="{568D1A46-2E92-4C48-B9C7-3C238CC0F22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10896" y="2192788"/>
            <a:ext cx="2976646" cy="3373531"/>
          </a:xfrm>
          <a:prstGeom prst="rect">
            <a:avLst/>
          </a:prstGeom>
        </p:spPr>
      </p:pic>
      <p:pic>
        <p:nvPicPr>
          <p:cNvPr id="8" name="Grafik 7" descr="Klemmbrett">
            <a:extLst>
              <a:ext uri="{FF2B5EF4-FFF2-40B4-BE49-F238E27FC236}">
                <a16:creationId xmlns:a16="http://schemas.microsoft.com/office/drawing/2014/main" id="{8FAF5F97-47EF-4935-85A2-C480DB1053F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87426" y="363898"/>
            <a:ext cx="1008168" cy="1008168"/>
          </a:xfrm>
          <a:prstGeom prst="rect">
            <a:avLst/>
          </a:prstGeom>
        </p:spPr>
      </p:pic>
      <p:pic>
        <p:nvPicPr>
          <p:cNvPr id="10" name="Grafik 9" descr="Bleistift">
            <a:extLst>
              <a:ext uri="{FF2B5EF4-FFF2-40B4-BE49-F238E27FC236}">
                <a16:creationId xmlns:a16="http://schemas.microsoft.com/office/drawing/2014/main" id="{23C8A567-202B-4F0F-9221-D43640E84E8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37264" y="265890"/>
            <a:ext cx="1008168" cy="1008168"/>
          </a:xfrm>
          <a:prstGeom prst="rect">
            <a:avLst/>
          </a:prstGeom>
        </p:spPr>
      </p:pic>
    </p:spTree>
    <p:extLst>
      <p:ext uri="{BB962C8B-B14F-4D97-AF65-F5344CB8AC3E}">
        <p14:creationId xmlns:p14="http://schemas.microsoft.com/office/powerpoint/2010/main" val="5172145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C86306-A0F3-4723-A5AE-AB67DCE43099}"/>
              </a:ext>
            </a:extLst>
          </p:cNvPr>
          <p:cNvSpPr>
            <a:spLocks noGrp="1"/>
          </p:cNvSpPr>
          <p:nvPr>
            <p:ph type="title"/>
          </p:nvPr>
        </p:nvSpPr>
        <p:spPr>
          <a:xfrm>
            <a:off x="326836" y="-46062"/>
            <a:ext cx="9070014" cy="125671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US" sz="3100" dirty="0">
                <a:solidFill>
                  <a:srgbClr val="0070C0"/>
                </a:solidFill>
              </a:rPr>
              <a:t>Safe handling of waste for health care workers</a:t>
            </a:r>
          </a:p>
        </p:txBody>
      </p:sp>
      <p:sp>
        <p:nvSpPr>
          <p:cNvPr id="3" name="Inhaltsplatzhalter 2">
            <a:extLst>
              <a:ext uri="{FF2B5EF4-FFF2-40B4-BE49-F238E27FC236}">
                <a16:creationId xmlns:a16="http://schemas.microsoft.com/office/drawing/2014/main" id="{877EF0C6-967E-4E23-8B39-FA4B6A090E5F}"/>
              </a:ext>
            </a:extLst>
          </p:cNvPr>
          <p:cNvSpPr>
            <a:spLocks noGrp="1"/>
          </p:cNvSpPr>
          <p:nvPr>
            <p:ph idx="1"/>
          </p:nvPr>
        </p:nvSpPr>
        <p:spPr>
          <a:xfrm>
            <a:off x="417829" y="978263"/>
            <a:ext cx="7458908" cy="1432472"/>
          </a:xfrm>
        </p:spPr>
        <p:txBody>
          <a:bodyPr/>
          <a:lstStyle/>
          <a:p>
            <a:r>
              <a:rPr lang="en-US" sz="2646" dirty="0">
                <a:solidFill>
                  <a:srgbClr val="09164D"/>
                </a:solidFill>
              </a:rPr>
              <a:t>When handling hazardous or infectious waste, always wear personal protective equipment (PPE). It provides barriers and filters between workers and the hazard. PPE should include:</a:t>
            </a:r>
          </a:p>
          <a:p>
            <a:pPr marL="457200" indent="-457200">
              <a:buFont typeface="Arial" charset="0"/>
              <a:buChar char="•"/>
            </a:pPr>
            <a:r>
              <a:rPr lang="en-US" sz="2646" dirty="0">
                <a:solidFill>
                  <a:srgbClr val="09164D"/>
                </a:solidFill>
              </a:rPr>
              <a:t>Heavy duty gloves</a:t>
            </a:r>
          </a:p>
          <a:p>
            <a:pPr marL="457200" indent="-457200">
              <a:buFont typeface="Arial" charset="0"/>
              <a:buChar char="•"/>
            </a:pPr>
            <a:r>
              <a:rPr lang="en-US" sz="2646" dirty="0">
                <a:solidFill>
                  <a:srgbClr val="09164D"/>
                </a:solidFill>
              </a:rPr>
              <a:t>Mask/goggles or face shield</a:t>
            </a:r>
          </a:p>
          <a:p>
            <a:pPr marL="457200" indent="-457200">
              <a:buFont typeface="Arial" charset="0"/>
              <a:buChar char="•"/>
            </a:pPr>
            <a:r>
              <a:rPr lang="en-US" sz="2646" dirty="0">
                <a:solidFill>
                  <a:srgbClr val="09164D"/>
                </a:solidFill>
              </a:rPr>
              <a:t>A long sleeved gown/apron</a:t>
            </a:r>
          </a:p>
          <a:p>
            <a:pPr marL="457200" indent="-457200">
              <a:buFont typeface="Arial" charset="0"/>
              <a:buChar char="•"/>
            </a:pPr>
            <a:r>
              <a:rPr lang="en-US" sz="2646" dirty="0">
                <a:solidFill>
                  <a:srgbClr val="09164D"/>
                </a:solidFill>
              </a:rPr>
              <a:t>Closed shoes are also important</a:t>
            </a:r>
          </a:p>
          <a:p>
            <a:pPr marL="457200" indent="-457200">
              <a:buFont typeface="Arial" charset="0"/>
              <a:buChar char="•"/>
            </a:pPr>
            <a:r>
              <a:rPr lang="en-US" sz="2646" dirty="0">
                <a:solidFill>
                  <a:srgbClr val="09164D"/>
                </a:solidFill>
              </a:rPr>
              <a:t>Depending on the task a hard hat may be recommended</a:t>
            </a:r>
          </a:p>
          <a:p>
            <a:endParaRPr lang="de-DE" sz="2646" dirty="0">
              <a:solidFill>
                <a:srgbClr val="09164D"/>
              </a:solidFill>
            </a:endParaRPr>
          </a:p>
        </p:txBody>
      </p:sp>
      <p:sp>
        <p:nvSpPr>
          <p:cNvPr id="7" name="Inhaltsplatzhalter 2">
            <a:extLst>
              <a:ext uri="{FF2B5EF4-FFF2-40B4-BE49-F238E27FC236}">
                <a16:creationId xmlns:a16="http://schemas.microsoft.com/office/drawing/2014/main" id="{6C6FD158-9B80-4FD2-BBEF-39A2AB77B0AD}"/>
              </a:ext>
            </a:extLst>
          </p:cNvPr>
          <p:cNvSpPr txBox="1">
            <a:spLocks/>
          </p:cNvSpPr>
          <p:nvPr/>
        </p:nvSpPr>
        <p:spPr bwMode="auto">
          <a:xfrm>
            <a:off x="326836" y="6522366"/>
            <a:ext cx="10878720" cy="8588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9229" tIns="51599" rIns="99229" bIns="51599" numCol="1" anchor="t" anchorCtr="0" compatLnSpc="1">
            <a:prstTxWarp prst="textNoShape">
              <a:avLst/>
            </a:prstTxWarp>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000000"/>
                </a:solidFill>
                <a:latin typeface="+mn-lt"/>
                <a:ea typeface="+mn-ea"/>
                <a:cs typeface="+mn-cs"/>
              </a:defRPr>
            </a:lvl9pPr>
          </a:lstStyle>
          <a:p>
            <a:r>
              <a:rPr lang="en-US" sz="2646" kern="0" dirty="0">
                <a:solidFill>
                  <a:srgbClr val="09164D"/>
                </a:solidFill>
              </a:rPr>
              <a:t>Remove PPE and perform hand hygiene after </a:t>
            </a:r>
            <a:r>
              <a:rPr lang="en-US" sz="2646" kern="0">
                <a:solidFill>
                  <a:srgbClr val="09164D"/>
                </a:solidFill>
              </a:rPr>
              <a:t>the task/</a:t>
            </a:r>
          </a:p>
          <a:p>
            <a:r>
              <a:rPr lang="en-US" sz="2646" kern="0" dirty="0">
                <a:solidFill>
                  <a:srgbClr val="09164D"/>
                </a:solidFill>
              </a:rPr>
              <a:t>handling waste</a:t>
            </a:r>
          </a:p>
          <a:p>
            <a:endParaRPr lang="de-DE" sz="2646" kern="0" dirty="0">
              <a:solidFill>
                <a:srgbClr val="09164D"/>
              </a:solidFill>
            </a:endParaRPr>
          </a:p>
        </p:txBody>
      </p:sp>
      <p:pic>
        <p:nvPicPr>
          <p:cNvPr id="8" name="Picture 7">
            <a:extLst>
              <a:ext uri="{FF2B5EF4-FFF2-40B4-BE49-F238E27FC236}">
                <a16:creationId xmlns:a16="http://schemas.microsoft.com/office/drawing/2014/main" id="{FC801FFC-4ABC-4D1E-B327-3E7FC2AC044E}"/>
              </a:ext>
            </a:extLst>
          </p:cNvPr>
          <p:cNvPicPr>
            <a:picLocks noChangeAspect="1"/>
          </p:cNvPicPr>
          <p:nvPr/>
        </p:nvPicPr>
        <p:blipFill rotWithShape="1">
          <a:blip r:embed="rId3">
            <a:extLst>
              <a:ext uri="{28A0092B-C50C-407E-A947-70E740481C1C}">
                <a14:useLocalDpi xmlns:a14="http://schemas.microsoft.com/office/drawing/2010/main" val="0"/>
              </a:ext>
            </a:extLst>
          </a:blip>
          <a:srcRect r="28773"/>
          <a:stretch/>
        </p:blipFill>
        <p:spPr>
          <a:xfrm>
            <a:off x="7439111" y="1210648"/>
            <a:ext cx="3039419" cy="3200400"/>
          </a:xfrm>
          <a:prstGeom prst="rect">
            <a:avLst/>
          </a:prstGeom>
          <a:ln>
            <a:noFill/>
          </a:ln>
          <a:effectLst>
            <a:softEdge rad="112500"/>
          </a:effectLst>
        </p:spPr>
      </p:pic>
      <p:sp>
        <p:nvSpPr>
          <p:cNvPr id="10" name="TextBox 9">
            <a:extLst>
              <a:ext uri="{FF2B5EF4-FFF2-40B4-BE49-F238E27FC236}">
                <a16:creationId xmlns:a16="http://schemas.microsoft.com/office/drawing/2014/main" id="{DC9EC1E3-A3EB-4C0F-A106-84B719040F23}"/>
              </a:ext>
            </a:extLst>
          </p:cNvPr>
          <p:cNvSpPr txBox="1"/>
          <p:nvPr/>
        </p:nvSpPr>
        <p:spPr>
          <a:xfrm>
            <a:off x="7439111" y="4411048"/>
            <a:ext cx="2878781" cy="584775"/>
          </a:xfrm>
          <a:prstGeom prst="rect">
            <a:avLst/>
          </a:prstGeom>
          <a:noFill/>
        </p:spPr>
        <p:txBody>
          <a:bodyPr wrap="square" rtlCol="0">
            <a:spAutoFit/>
          </a:bodyPr>
          <a:lstStyle/>
          <a:p>
            <a:pPr algn="ctr"/>
            <a:r>
              <a:rPr lang="en-US" sz="1600" b="0" i="1" dirty="0"/>
              <a:t>Health care waste worker wearing PPE, Kenya</a:t>
            </a:r>
          </a:p>
        </p:txBody>
      </p:sp>
    </p:spTree>
    <p:extLst>
      <p:ext uri="{BB962C8B-B14F-4D97-AF65-F5344CB8AC3E}">
        <p14:creationId xmlns:p14="http://schemas.microsoft.com/office/powerpoint/2010/main" val="25532866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piece of paper&#10;&#10;Description generated with very high confidence">
            <a:extLst>
              <a:ext uri="{FF2B5EF4-FFF2-40B4-BE49-F238E27FC236}">
                <a16:creationId xmlns:a16="http://schemas.microsoft.com/office/drawing/2014/main" id="{C68BC2FC-3C79-484F-A096-67B5D320151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7312504" y="4081063"/>
            <a:ext cx="3894665" cy="2867126"/>
          </a:xfrm>
          <a:prstGeom prst="rect">
            <a:avLst/>
          </a:prstGeom>
          <a:ln>
            <a:noFill/>
          </a:ln>
          <a:effectLst>
            <a:softEdge rad="112500"/>
          </a:effectLst>
        </p:spPr>
      </p:pic>
      <p:sp>
        <p:nvSpPr>
          <p:cNvPr id="2" name="Titel 1">
            <a:extLst>
              <a:ext uri="{FF2B5EF4-FFF2-40B4-BE49-F238E27FC236}">
                <a16:creationId xmlns:a16="http://schemas.microsoft.com/office/drawing/2014/main" id="{174C95E9-F8DF-45AB-A141-4E56BC05CB85}"/>
              </a:ext>
            </a:extLst>
          </p:cNvPr>
          <p:cNvSpPr>
            <a:spLocks noGrp="1"/>
          </p:cNvSpPr>
          <p:nvPr>
            <p:ph type="title"/>
          </p:nvPr>
        </p:nvSpPr>
        <p:spPr>
          <a:xfrm>
            <a:off x="420999" y="405317"/>
            <a:ext cx="8892334" cy="793833"/>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US" dirty="0"/>
              <a:t>How to increase sustainability of waste practices? </a:t>
            </a:r>
          </a:p>
        </p:txBody>
      </p:sp>
      <p:sp>
        <p:nvSpPr>
          <p:cNvPr id="3" name="Inhaltsplatzhalter 2">
            <a:extLst>
              <a:ext uri="{FF2B5EF4-FFF2-40B4-BE49-F238E27FC236}">
                <a16:creationId xmlns:a16="http://schemas.microsoft.com/office/drawing/2014/main" id="{5E37E1F9-CCC4-493E-876F-CDCF6830C189}"/>
              </a:ext>
            </a:extLst>
          </p:cNvPr>
          <p:cNvSpPr>
            <a:spLocks noGrp="1"/>
          </p:cNvSpPr>
          <p:nvPr>
            <p:ph idx="1"/>
          </p:nvPr>
        </p:nvSpPr>
        <p:spPr>
          <a:xfrm>
            <a:off x="233955" y="1376658"/>
            <a:ext cx="8268189" cy="4636278"/>
          </a:xfrm>
        </p:spPr>
        <p:txBody>
          <a:bodyPr/>
          <a:lstStyle/>
          <a:p>
            <a:pPr marL="504063" indent="-504063">
              <a:buFont typeface="Arial" panose="020B0604020202020204" pitchFamily="34" charset="0"/>
              <a:buChar char="•"/>
            </a:pPr>
            <a:r>
              <a:rPr lang="en-US" sz="2400" dirty="0">
                <a:solidFill>
                  <a:srgbClr val="09164D"/>
                </a:solidFill>
              </a:rPr>
              <a:t>Stakeholders must be </a:t>
            </a:r>
            <a:r>
              <a:rPr lang="en-US" sz="2400" b="1" dirty="0">
                <a:solidFill>
                  <a:srgbClr val="09164D"/>
                </a:solidFill>
              </a:rPr>
              <a:t>convinced</a:t>
            </a:r>
            <a:r>
              <a:rPr lang="en-US" sz="2400" dirty="0">
                <a:solidFill>
                  <a:srgbClr val="09164D"/>
                </a:solidFill>
              </a:rPr>
              <a:t> that proper HCWM is important for health and environment!</a:t>
            </a:r>
          </a:p>
          <a:p>
            <a:pPr marL="504063" indent="-504063">
              <a:buFont typeface="Arial" panose="020B0604020202020204" pitchFamily="34" charset="0"/>
              <a:buChar char="•"/>
            </a:pPr>
            <a:r>
              <a:rPr lang="en-US" sz="2400" b="1" dirty="0">
                <a:solidFill>
                  <a:srgbClr val="09164D"/>
                </a:solidFill>
              </a:rPr>
              <a:t>Legal framework, rules and guidance </a:t>
            </a:r>
            <a:r>
              <a:rPr lang="en-US" sz="2400" dirty="0">
                <a:solidFill>
                  <a:srgbClr val="09164D"/>
                </a:solidFill>
              </a:rPr>
              <a:t>is available, standardized, known and available for all</a:t>
            </a:r>
          </a:p>
          <a:p>
            <a:pPr marL="504063" indent="-504063">
              <a:buFont typeface="Arial" panose="020B0604020202020204" pitchFamily="34" charset="0"/>
              <a:buChar char="•"/>
            </a:pPr>
            <a:r>
              <a:rPr lang="en-US" sz="2400" b="1" dirty="0">
                <a:solidFill>
                  <a:srgbClr val="09164D"/>
                </a:solidFill>
              </a:rPr>
              <a:t>Training</a:t>
            </a:r>
            <a:r>
              <a:rPr lang="en-US" sz="2400" dirty="0">
                <a:solidFill>
                  <a:srgbClr val="09164D"/>
                </a:solidFill>
              </a:rPr>
              <a:t> on HCWM need to be part of the country / district / facility organization / culture (institutionalization) </a:t>
            </a:r>
          </a:p>
          <a:p>
            <a:pPr marL="504063" indent="-504063">
              <a:buFont typeface="Arial" panose="020B0604020202020204" pitchFamily="34" charset="0"/>
              <a:buChar char="•"/>
            </a:pPr>
            <a:r>
              <a:rPr lang="en-US" sz="2400" dirty="0">
                <a:solidFill>
                  <a:srgbClr val="09164D"/>
                </a:solidFill>
              </a:rPr>
              <a:t>Adequate </a:t>
            </a:r>
            <a:r>
              <a:rPr lang="en-US" sz="2400" b="1" dirty="0">
                <a:solidFill>
                  <a:srgbClr val="09164D"/>
                </a:solidFill>
              </a:rPr>
              <a:t>budget </a:t>
            </a:r>
            <a:r>
              <a:rPr lang="en-US" sz="2400" dirty="0">
                <a:solidFill>
                  <a:srgbClr val="09164D"/>
                </a:solidFill>
              </a:rPr>
              <a:t>for HCWM is available</a:t>
            </a:r>
          </a:p>
          <a:p>
            <a:pPr marL="504063" indent="-504063">
              <a:buFont typeface="Arial" panose="020B0604020202020204" pitchFamily="34" charset="0"/>
              <a:buChar char="•"/>
            </a:pPr>
            <a:r>
              <a:rPr lang="en-US" sz="2400" dirty="0">
                <a:solidFill>
                  <a:srgbClr val="09164D"/>
                </a:solidFill>
              </a:rPr>
              <a:t>Equipment and infrastructure is </a:t>
            </a:r>
          </a:p>
          <a:p>
            <a:r>
              <a:rPr lang="en-US" sz="2400" b="1" dirty="0">
                <a:solidFill>
                  <a:srgbClr val="09164D"/>
                </a:solidFill>
              </a:rPr>
              <a:t>	maintenance and repaired</a:t>
            </a:r>
          </a:p>
          <a:p>
            <a:pPr marL="504063" indent="-504063">
              <a:buFont typeface="Arial" panose="020B0604020202020204" pitchFamily="34" charset="0"/>
              <a:buChar char="•"/>
            </a:pPr>
            <a:r>
              <a:rPr lang="en-US" sz="2400" dirty="0">
                <a:solidFill>
                  <a:srgbClr val="09164D"/>
                </a:solidFill>
              </a:rPr>
              <a:t>Continuous </a:t>
            </a:r>
            <a:r>
              <a:rPr lang="en-US" sz="2400" b="1" dirty="0">
                <a:solidFill>
                  <a:srgbClr val="09164D"/>
                </a:solidFill>
              </a:rPr>
              <a:t>monitoring and mentoring…</a:t>
            </a:r>
          </a:p>
        </p:txBody>
      </p:sp>
    </p:spTree>
    <p:extLst>
      <p:ext uri="{BB962C8B-B14F-4D97-AF65-F5344CB8AC3E}">
        <p14:creationId xmlns:p14="http://schemas.microsoft.com/office/powerpoint/2010/main" val="23729744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4C95E9-F8DF-45AB-A141-4E56BC05CB85}"/>
              </a:ext>
            </a:extLst>
          </p:cNvPr>
          <p:cNvSpPr>
            <a:spLocks noGrp="1"/>
          </p:cNvSpPr>
          <p:nvPr>
            <p:ph type="title"/>
          </p:nvPr>
        </p:nvSpPr>
        <p:spPr>
          <a:xfrm>
            <a:off x="420999" y="405317"/>
            <a:ext cx="10072830" cy="793833"/>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US" dirty="0"/>
              <a:t>Climate change impacts on healthcare waste management </a:t>
            </a:r>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5E37E1F9-CCC4-493E-876F-CDCF6830C189}"/>
                  </a:ext>
                </a:extLst>
              </p:cNvPr>
              <p:cNvSpPr>
                <a:spLocks noGrp="1"/>
              </p:cNvSpPr>
              <p:nvPr>
                <p:ph idx="1"/>
              </p:nvPr>
            </p:nvSpPr>
            <p:spPr>
              <a:xfrm>
                <a:off x="224020" y="1490502"/>
                <a:ext cx="10245360" cy="5256370"/>
              </a:xfrm>
            </p:spPr>
            <p:txBody>
              <a:bodyPr/>
              <a:lstStyle/>
              <a:p>
                <a:pPr marL="504063" indent="-504063">
                  <a:buFont typeface="Arial" panose="020B0604020202020204" pitchFamily="34" charset="0"/>
                  <a:buChar char="•"/>
                </a:pPr>
                <a:r>
                  <a:rPr lang="en-US" sz="2400" dirty="0">
                    <a:solidFill>
                      <a:srgbClr val="09164D"/>
                    </a:solidFill>
                  </a:rPr>
                  <a:t>Solid waste management can exacerbate negative effects on climate, due to the emission of greenhouse gasses like CO</a:t>
                </a:r>
                <a14:m>
                  <m:oMath xmlns:m="http://schemas.openxmlformats.org/officeDocument/2006/math">
                    <m:r>
                      <a:rPr lang="en-US" sz="2400" i="1" baseline="-25000" dirty="0">
                        <a:solidFill>
                          <a:srgbClr val="09164D"/>
                        </a:solidFill>
                        <a:latin typeface="Cambria Math" panose="02040503050406030204" pitchFamily="18" charset="0"/>
                      </a:rPr>
                      <m:t>2</m:t>
                    </m:r>
                  </m:oMath>
                </a14:m>
                <a:r>
                  <a:rPr lang="en-US" sz="2400" dirty="0">
                    <a:solidFill>
                      <a:srgbClr val="09164D"/>
                    </a:solidFill>
                  </a:rPr>
                  <a:t>, CH</a:t>
                </a:r>
                <a14:m>
                  <m:oMath xmlns:m="http://schemas.openxmlformats.org/officeDocument/2006/math">
                    <m:r>
                      <a:rPr lang="en-US" sz="2400" b="0" i="1" baseline="-25000" dirty="0" smtClean="0">
                        <a:solidFill>
                          <a:srgbClr val="09164D"/>
                        </a:solidFill>
                        <a:latin typeface="Cambria Math" panose="02040503050406030204" pitchFamily="18" charset="0"/>
                      </a:rPr>
                      <m:t>4</m:t>
                    </m:r>
                  </m:oMath>
                </a14:m>
                <a:r>
                  <a:rPr lang="en-US" sz="2400" dirty="0">
                    <a:solidFill>
                      <a:srgbClr val="09164D"/>
                    </a:solidFill>
                  </a:rPr>
                  <a:t> and N</a:t>
                </a:r>
                <a14:m>
                  <m:oMath xmlns:m="http://schemas.openxmlformats.org/officeDocument/2006/math">
                    <m:r>
                      <a:rPr lang="en-US" sz="2400" i="1" baseline="-25000" dirty="0">
                        <a:solidFill>
                          <a:srgbClr val="09164D"/>
                        </a:solidFill>
                        <a:latin typeface="Cambria Math" panose="02040503050406030204" pitchFamily="18" charset="0"/>
                      </a:rPr>
                      <m:t>2</m:t>
                    </m:r>
                  </m:oMath>
                </a14:m>
                <a:r>
                  <a:rPr lang="en-US" sz="2400" dirty="0">
                    <a:solidFill>
                      <a:srgbClr val="09164D"/>
                    </a:solidFill>
                  </a:rPr>
                  <a:t>O by incineration and landfilling (methane - 28x the Global Warming Potential of CO</a:t>
                </a:r>
                <a14:m>
                  <m:oMath xmlns:m="http://schemas.openxmlformats.org/officeDocument/2006/math">
                    <m:r>
                      <a:rPr lang="en-US" sz="2400" i="1" baseline="-25000" dirty="0">
                        <a:solidFill>
                          <a:srgbClr val="09164D"/>
                        </a:solidFill>
                        <a:latin typeface="Cambria Math" panose="02040503050406030204" pitchFamily="18" charset="0"/>
                      </a:rPr>
                      <m:t>2</m:t>
                    </m:r>
                  </m:oMath>
                </a14:m>
                <a:r>
                  <a:rPr lang="en-US" sz="2400" dirty="0">
                    <a:solidFill>
                      <a:srgbClr val="09164D"/>
                    </a:solidFill>
                  </a:rPr>
                  <a:t>)</a:t>
                </a:r>
              </a:p>
              <a:p>
                <a:pPr marL="504063" indent="-504063">
                  <a:buFont typeface="Arial" panose="020B0604020202020204" pitchFamily="34" charset="0"/>
                  <a:buChar char="•"/>
                </a:pPr>
                <a:r>
                  <a:rPr lang="en-US" sz="2400" dirty="0">
                    <a:solidFill>
                      <a:srgbClr val="09164D"/>
                    </a:solidFill>
                  </a:rPr>
                  <a:t>Changes in hydrology and temperature can affect the stability of waste containment structures</a:t>
                </a:r>
              </a:p>
              <a:p>
                <a:pPr marL="504063" indent="-504063">
                  <a:buFont typeface="Arial" panose="020B0604020202020204" pitchFamily="34" charset="0"/>
                  <a:buChar char="•"/>
                </a:pPr>
                <a:r>
                  <a:rPr lang="en-US" sz="2400" dirty="0">
                    <a:solidFill>
                      <a:srgbClr val="09164D"/>
                    </a:solidFill>
                  </a:rPr>
                  <a:t>Increased rainfall and flooding can affect waste containers and lead to spreading of contaminants (including hazardous). </a:t>
                </a:r>
              </a:p>
              <a:p>
                <a:pPr marL="504063" indent="-504063">
                  <a:buFont typeface="Arial" panose="020B0604020202020204" pitchFamily="34" charset="0"/>
                  <a:buChar char="•"/>
                </a:pPr>
                <a:r>
                  <a:rPr lang="en-US" sz="2400" dirty="0">
                    <a:solidFill>
                      <a:srgbClr val="09164D"/>
                    </a:solidFill>
                  </a:rPr>
                  <a:t>If there is flooding in areas near the facility (even if facility itself is not flooded), there can be disruption of the waste management chain (e.g. flooding of road, railway affect waste collection and off-site treatment). </a:t>
                </a:r>
              </a:p>
              <a:p>
                <a:pPr marL="504063" indent="-504063">
                  <a:buFont typeface="Arial" panose="020B0604020202020204" pitchFamily="34" charset="0"/>
                  <a:buChar char="•"/>
                </a:pPr>
                <a:r>
                  <a:rPr lang="en-US" sz="2400" dirty="0">
                    <a:solidFill>
                      <a:srgbClr val="09164D"/>
                    </a:solidFill>
                  </a:rPr>
                  <a:t>Low lying coastal facilities are at increasing risk from flooding. </a:t>
                </a:r>
              </a:p>
            </p:txBody>
          </p:sp>
        </mc:Choice>
        <mc:Fallback xmlns="">
          <p:sp>
            <p:nvSpPr>
              <p:cNvPr id="3" name="Inhaltsplatzhalter 2">
                <a:extLst>
                  <a:ext uri="{FF2B5EF4-FFF2-40B4-BE49-F238E27FC236}">
                    <a16:creationId xmlns:a16="http://schemas.microsoft.com/office/drawing/2014/main" id="{5E37E1F9-CCC4-493E-876F-CDCF6830C189}"/>
                  </a:ext>
                </a:extLst>
              </p:cNvPr>
              <p:cNvSpPr>
                <a:spLocks noGrp="1" noRot="1" noChangeAspect="1" noMove="1" noResize="1" noEditPoints="1" noAdjustHandles="1" noChangeArrowheads="1" noChangeShapeType="1" noTextEdit="1"/>
              </p:cNvSpPr>
              <p:nvPr>
                <p:ph idx="1"/>
              </p:nvPr>
            </p:nvSpPr>
            <p:spPr>
              <a:xfrm>
                <a:off x="224020" y="1490502"/>
                <a:ext cx="10245360" cy="5256370"/>
              </a:xfrm>
              <a:blipFill>
                <a:blip r:embed="rId4"/>
                <a:stretch>
                  <a:fillRect l="-1190" t="-1624" r="-2321" b="-12297"/>
                </a:stretch>
              </a:blipFill>
            </p:spPr>
            <p:txBody>
              <a:bodyPr/>
              <a:lstStyle/>
              <a:p>
                <a:r>
                  <a:rPr lang="en-US">
                    <a:noFill/>
                  </a:rPr>
                  <a:t> </a:t>
                </a:r>
              </a:p>
            </p:txBody>
          </p:sp>
        </mc:Fallback>
      </mc:AlternateContent>
    </p:spTree>
    <p:extLst>
      <p:ext uri="{BB962C8B-B14F-4D97-AF65-F5344CB8AC3E}">
        <p14:creationId xmlns:p14="http://schemas.microsoft.com/office/powerpoint/2010/main" val="2278213616"/>
      </p:ext>
    </p:extLst>
  </p:cSld>
  <p:clrMapOvr>
    <a:overrideClrMapping bg1="lt1" tx1="dk1" bg2="lt2" tx2="dk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4C95E9-F8DF-45AB-A141-4E56BC05CB85}"/>
              </a:ext>
            </a:extLst>
          </p:cNvPr>
          <p:cNvSpPr>
            <a:spLocks noGrp="1"/>
          </p:cNvSpPr>
          <p:nvPr>
            <p:ph type="title"/>
          </p:nvPr>
        </p:nvSpPr>
        <p:spPr>
          <a:xfrm>
            <a:off x="420999" y="405317"/>
            <a:ext cx="10072830" cy="793833"/>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US" dirty="0"/>
              <a:t>Adapting healthcare waste management in response to climate change</a:t>
            </a:r>
          </a:p>
        </p:txBody>
      </p:sp>
      <p:sp>
        <p:nvSpPr>
          <p:cNvPr id="3" name="Inhaltsplatzhalter 2">
            <a:extLst>
              <a:ext uri="{FF2B5EF4-FFF2-40B4-BE49-F238E27FC236}">
                <a16:creationId xmlns:a16="http://schemas.microsoft.com/office/drawing/2014/main" id="{5E37E1F9-CCC4-493E-876F-CDCF6830C189}"/>
              </a:ext>
            </a:extLst>
          </p:cNvPr>
          <p:cNvSpPr>
            <a:spLocks noGrp="1"/>
          </p:cNvSpPr>
          <p:nvPr>
            <p:ph idx="1"/>
          </p:nvPr>
        </p:nvSpPr>
        <p:spPr>
          <a:xfrm>
            <a:off x="238535" y="1608886"/>
            <a:ext cx="6757351" cy="5779288"/>
          </a:xfrm>
        </p:spPr>
        <p:txBody>
          <a:bodyPr/>
          <a:lstStyle/>
          <a:p>
            <a:pPr marL="504063" indent="-504063">
              <a:buFont typeface="Arial" panose="020B0604020202020204" pitchFamily="34" charset="0"/>
              <a:buChar char="•"/>
            </a:pPr>
            <a:r>
              <a:rPr lang="en-US" sz="2400" dirty="0">
                <a:solidFill>
                  <a:srgbClr val="09164D"/>
                </a:solidFill>
              </a:rPr>
              <a:t>Waste </a:t>
            </a:r>
            <a:r>
              <a:rPr lang="en-US" sz="2400" b="1" dirty="0">
                <a:solidFill>
                  <a:srgbClr val="09164D"/>
                </a:solidFill>
              </a:rPr>
              <a:t>prevention and reduction</a:t>
            </a:r>
            <a:r>
              <a:rPr lang="en-US" sz="2400" dirty="0">
                <a:solidFill>
                  <a:srgbClr val="09164D"/>
                </a:solidFill>
              </a:rPr>
              <a:t>: strategies are employed which result in a reduction in the quantity of waste generated</a:t>
            </a:r>
          </a:p>
          <a:p>
            <a:pPr marL="504063" indent="-504063">
              <a:buFont typeface="Arial" panose="020B0604020202020204" pitchFamily="34" charset="0"/>
              <a:buChar char="•"/>
            </a:pPr>
            <a:r>
              <a:rPr lang="en-US" sz="2400" dirty="0">
                <a:solidFill>
                  <a:srgbClr val="09164D"/>
                </a:solidFill>
              </a:rPr>
              <a:t>Waste </a:t>
            </a:r>
            <a:r>
              <a:rPr lang="en-US" sz="2400" b="1" dirty="0">
                <a:solidFill>
                  <a:srgbClr val="09164D"/>
                </a:solidFill>
              </a:rPr>
              <a:t>recycling</a:t>
            </a:r>
            <a:r>
              <a:rPr lang="en-US" sz="2400" dirty="0">
                <a:solidFill>
                  <a:srgbClr val="09164D"/>
                </a:solidFill>
              </a:rPr>
              <a:t>: Non-hazardous waste is safely recycled</a:t>
            </a:r>
          </a:p>
          <a:p>
            <a:pPr marL="504063" indent="-504063">
              <a:buFont typeface="Arial" panose="020B0604020202020204" pitchFamily="34" charset="0"/>
              <a:buChar char="•"/>
            </a:pPr>
            <a:r>
              <a:rPr lang="en-US" sz="2400" dirty="0">
                <a:solidFill>
                  <a:srgbClr val="09164D"/>
                </a:solidFill>
              </a:rPr>
              <a:t>Sufficient </a:t>
            </a:r>
            <a:r>
              <a:rPr lang="en-US" sz="2400" b="1" dirty="0">
                <a:solidFill>
                  <a:srgbClr val="09164D"/>
                </a:solidFill>
              </a:rPr>
              <a:t>waste containers </a:t>
            </a:r>
            <a:r>
              <a:rPr lang="en-US" sz="2400" dirty="0">
                <a:solidFill>
                  <a:srgbClr val="09164D"/>
                </a:solidFill>
              </a:rPr>
              <a:t>are in stock and/or frequency of emptying planned and resourced in case demands on health care facilities increase</a:t>
            </a:r>
          </a:p>
          <a:p>
            <a:pPr marL="504063" indent="-504063">
              <a:buFont typeface="Arial" panose="020B0604020202020204" pitchFamily="34" charset="0"/>
              <a:buChar char="•"/>
            </a:pPr>
            <a:r>
              <a:rPr lang="en-US" sz="2400" dirty="0">
                <a:solidFill>
                  <a:srgbClr val="09164D"/>
                </a:solidFill>
              </a:rPr>
              <a:t>Safe </a:t>
            </a:r>
            <a:r>
              <a:rPr lang="en-US" sz="2400" b="1" dirty="0">
                <a:solidFill>
                  <a:srgbClr val="09164D"/>
                </a:solidFill>
              </a:rPr>
              <a:t>storage</a:t>
            </a:r>
            <a:r>
              <a:rPr lang="en-US" sz="2400" dirty="0">
                <a:solidFill>
                  <a:srgbClr val="09164D"/>
                </a:solidFill>
              </a:rPr>
              <a:t> capacity is available for additional waste generated during climate-events and/or emergencies</a:t>
            </a:r>
          </a:p>
          <a:p>
            <a:endParaRPr lang="en-US" sz="2400" b="1" dirty="0">
              <a:solidFill>
                <a:srgbClr val="09164D"/>
              </a:solidFill>
            </a:endParaRPr>
          </a:p>
        </p:txBody>
      </p:sp>
      <p:pic>
        <p:nvPicPr>
          <p:cNvPr id="5" name="Picture 4">
            <a:extLst>
              <a:ext uri="{FF2B5EF4-FFF2-40B4-BE49-F238E27FC236}">
                <a16:creationId xmlns:a16="http://schemas.microsoft.com/office/drawing/2014/main" id="{650F3001-4B8C-4C87-8EAF-BEB9F2329B74}"/>
              </a:ext>
            </a:extLst>
          </p:cNvPr>
          <p:cNvPicPr>
            <a:picLocks noChangeAspect="1"/>
          </p:cNvPicPr>
          <p:nvPr/>
        </p:nvPicPr>
        <p:blipFill>
          <a:blip r:embed="rId3"/>
          <a:stretch>
            <a:fillRect/>
          </a:stretch>
        </p:blipFill>
        <p:spPr>
          <a:xfrm>
            <a:off x="7176004" y="2248694"/>
            <a:ext cx="3278861" cy="2453936"/>
          </a:xfrm>
          <a:prstGeom prst="rect">
            <a:avLst/>
          </a:prstGeom>
        </p:spPr>
      </p:pic>
      <p:sp>
        <p:nvSpPr>
          <p:cNvPr id="7" name="TextBox 6">
            <a:extLst>
              <a:ext uri="{FF2B5EF4-FFF2-40B4-BE49-F238E27FC236}">
                <a16:creationId xmlns:a16="http://schemas.microsoft.com/office/drawing/2014/main" id="{4FCE7115-31B0-44E0-89FC-FAACE1781BB9}"/>
              </a:ext>
            </a:extLst>
          </p:cNvPr>
          <p:cNvSpPr txBox="1"/>
          <p:nvPr/>
        </p:nvSpPr>
        <p:spPr>
          <a:xfrm>
            <a:off x="7214968" y="4811029"/>
            <a:ext cx="3317825" cy="738664"/>
          </a:xfrm>
          <a:prstGeom prst="rect">
            <a:avLst/>
          </a:prstGeom>
          <a:noFill/>
        </p:spPr>
        <p:txBody>
          <a:bodyPr wrap="square">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66"/>
                </a:solidFill>
                <a:effectLst/>
                <a:uLnTx/>
                <a:uFillTx/>
                <a:latin typeface="Arial" charset="0"/>
                <a:ea typeface="+mn-ea"/>
                <a:cs typeface="Arial" charset="0"/>
              </a:rPr>
              <a:t>Recovery Efforts after Dumpsite Collapse from Heavy Rains in Colombo, Sri Lanka </a:t>
            </a:r>
          </a:p>
        </p:txBody>
      </p:sp>
    </p:spTree>
    <p:extLst>
      <p:ext uri="{BB962C8B-B14F-4D97-AF65-F5344CB8AC3E}">
        <p14:creationId xmlns:p14="http://schemas.microsoft.com/office/powerpoint/2010/main" val="19650920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4C95E9-F8DF-45AB-A141-4E56BC05CB85}"/>
              </a:ext>
            </a:extLst>
          </p:cNvPr>
          <p:cNvSpPr>
            <a:spLocks noGrp="1"/>
          </p:cNvSpPr>
          <p:nvPr>
            <p:ph type="title"/>
          </p:nvPr>
        </p:nvSpPr>
        <p:spPr>
          <a:xfrm>
            <a:off x="0" y="363937"/>
            <a:ext cx="10871115" cy="793833"/>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US" dirty="0"/>
              <a:t>Healthcare waste management contribution to mitigate climate change</a:t>
            </a:r>
          </a:p>
        </p:txBody>
      </p:sp>
      <p:sp>
        <p:nvSpPr>
          <p:cNvPr id="3" name="Inhaltsplatzhalter 2">
            <a:extLst>
              <a:ext uri="{FF2B5EF4-FFF2-40B4-BE49-F238E27FC236}">
                <a16:creationId xmlns:a16="http://schemas.microsoft.com/office/drawing/2014/main" id="{5E37E1F9-CCC4-493E-876F-CDCF6830C189}"/>
              </a:ext>
            </a:extLst>
          </p:cNvPr>
          <p:cNvSpPr>
            <a:spLocks noGrp="1"/>
          </p:cNvSpPr>
          <p:nvPr>
            <p:ph idx="1"/>
          </p:nvPr>
        </p:nvSpPr>
        <p:spPr>
          <a:xfrm>
            <a:off x="160607" y="1592210"/>
            <a:ext cx="6893336" cy="5779288"/>
          </a:xfrm>
        </p:spPr>
        <p:txBody>
          <a:bodyPr/>
          <a:lstStyle/>
          <a:p>
            <a:pPr marL="504063" indent="-504063">
              <a:buFont typeface="Arial" panose="020B0604020202020204" pitchFamily="34" charset="0"/>
              <a:buChar char="•"/>
            </a:pPr>
            <a:r>
              <a:rPr lang="en-US" sz="2400" b="1" dirty="0">
                <a:solidFill>
                  <a:srgbClr val="09164D"/>
                </a:solidFill>
              </a:rPr>
              <a:t>Phase out of incineration </a:t>
            </a:r>
            <a:r>
              <a:rPr lang="en-US" sz="2400" dirty="0">
                <a:solidFill>
                  <a:srgbClr val="09164D"/>
                </a:solidFill>
              </a:rPr>
              <a:t>of medical waste: non-burn technologies are available to safely disinfect, neutralize or contain waste (e.g. autoclaves)</a:t>
            </a:r>
          </a:p>
          <a:p>
            <a:pPr marL="504063" indent="-504063">
              <a:buFont typeface="Arial" panose="020B0604020202020204" pitchFamily="34" charset="0"/>
              <a:buChar char="•"/>
            </a:pPr>
            <a:r>
              <a:rPr lang="en-US" sz="2400" dirty="0">
                <a:solidFill>
                  <a:srgbClr val="09164D"/>
                </a:solidFill>
              </a:rPr>
              <a:t>While incineration is phased out: Cardboard sharps/safety boxes are used in place of plastic boxes, to reduce harmful emissions when burned </a:t>
            </a:r>
          </a:p>
          <a:p>
            <a:pPr marL="504063" indent="-504063">
              <a:buFont typeface="Arial" panose="020B0604020202020204" pitchFamily="34" charset="0"/>
              <a:buChar char="•"/>
            </a:pPr>
            <a:r>
              <a:rPr lang="en-US" sz="2400" b="1" dirty="0">
                <a:solidFill>
                  <a:srgbClr val="09164D"/>
                </a:solidFill>
              </a:rPr>
              <a:t>Pit/waste dump: </a:t>
            </a:r>
            <a:r>
              <a:rPr lang="en-US" sz="2400" dirty="0">
                <a:solidFill>
                  <a:srgbClr val="09164D"/>
                </a:solidFill>
              </a:rPr>
              <a:t>In case of flooding, an alternative is in place including storing waste in elevated containers and/or transporting off-site</a:t>
            </a:r>
          </a:p>
          <a:p>
            <a:pPr marL="504063" indent="-504063">
              <a:buFont typeface="Arial" panose="020B0604020202020204" pitchFamily="34" charset="0"/>
              <a:buChar char="•"/>
            </a:pPr>
            <a:r>
              <a:rPr lang="en-US" sz="2400" dirty="0">
                <a:solidFill>
                  <a:srgbClr val="09164D"/>
                </a:solidFill>
              </a:rPr>
              <a:t>Waste pits are watertight to avoid flooding and are not over filled</a:t>
            </a:r>
          </a:p>
          <a:p>
            <a:pPr marL="504063" indent="-504063">
              <a:buFont typeface="Arial" panose="020B0604020202020204" pitchFamily="34" charset="0"/>
              <a:buChar char="•"/>
            </a:pPr>
            <a:endParaRPr lang="en-US" sz="2400" dirty="0">
              <a:solidFill>
                <a:srgbClr val="09164D"/>
              </a:solidFill>
            </a:endParaRPr>
          </a:p>
        </p:txBody>
      </p:sp>
      <p:sp>
        <p:nvSpPr>
          <p:cNvPr id="7" name="TextBox 6">
            <a:extLst>
              <a:ext uri="{FF2B5EF4-FFF2-40B4-BE49-F238E27FC236}">
                <a16:creationId xmlns:a16="http://schemas.microsoft.com/office/drawing/2014/main" id="{4FCE7115-31B0-44E0-89FC-FAACE1781BB9}"/>
              </a:ext>
            </a:extLst>
          </p:cNvPr>
          <p:cNvSpPr txBox="1"/>
          <p:nvPr/>
        </p:nvSpPr>
        <p:spPr>
          <a:xfrm>
            <a:off x="7214968" y="5217426"/>
            <a:ext cx="3317825" cy="523220"/>
          </a:xfrm>
          <a:prstGeom prst="rect">
            <a:avLst/>
          </a:prstGeom>
          <a:noFill/>
        </p:spPr>
        <p:txBody>
          <a:bodyPr wrap="square">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66"/>
                </a:solidFill>
                <a:effectLst/>
                <a:uLnTx/>
                <a:uFillTx/>
                <a:latin typeface="Arial" charset="0"/>
                <a:ea typeface="+mn-ea"/>
                <a:cs typeface="Arial" charset="0"/>
              </a:rPr>
              <a:t>Autoclave treatment of medical waste</a:t>
            </a:r>
          </a:p>
        </p:txBody>
      </p:sp>
      <p:pic>
        <p:nvPicPr>
          <p:cNvPr id="6" name="Picture 5">
            <a:extLst>
              <a:ext uri="{FF2B5EF4-FFF2-40B4-BE49-F238E27FC236}">
                <a16:creationId xmlns:a16="http://schemas.microsoft.com/office/drawing/2014/main" id="{414E07D6-E0A8-4717-A1C2-4E3059B04FDC}"/>
              </a:ext>
            </a:extLst>
          </p:cNvPr>
          <p:cNvPicPr>
            <a:picLocks noChangeAspect="1"/>
          </p:cNvPicPr>
          <p:nvPr/>
        </p:nvPicPr>
        <p:blipFill>
          <a:blip r:embed="rId3"/>
          <a:stretch>
            <a:fillRect/>
          </a:stretch>
        </p:blipFill>
        <p:spPr>
          <a:xfrm>
            <a:off x="7053943" y="2664726"/>
            <a:ext cx="3478432" cy="2552700"/>
          </a:xfrm>
          <a:prstGeom prst="rect">
            <a:avLst/>
          </a:prstGeom>
        </p:spPr>
      </p:pic>
    </p:spTree>
    <p:extLst>
      <p:ext uri="{BB962C8B-B14F-4D97-AF65-F5344CB8AC3E}">
        <p14:creationId xmlns:p14="http://schemas.microsoft.com/office/powerpoint/2010/main" val="42583678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DBCC9-72C1-4B4F-95CE-CF955B86D375}"/>
              </a:ext>
            </a:extLst>
          </p:cNvPr>
          <p:cNvSpPr>
            <a:spLocks noGrp="1"/>
          </p:cNvSpPr>
          <p:nvPr>
            <p:ph type="title"/>
          </p:nvPr>
        </p:nvSpPr>
        <p:spPr>
          <a:xfrm>
            <a:off x="607352" y="896569"/>
            <a:ext cx="7157000" cy="793833"/>
          </a:xfrm>
        </p:spPr>
        <p:txBody>
          <a:bodyPr/>
          <a:lstStyle/>
          <a:p>
            <a:r>
              <a:rPr lang="en-US" dirty="0"/>
              <a:t>Key takeaways</a:t>
            </a:r>
            <a:br>
              <a:rPr lang="en-US" dirty="0"/>
            </a:br>
            <a:endParaRPr lang="en-US" dirty="0">
              <a:highlight>
                <a:srgbClr val="FFFF00"/>
              </a:highlight>
            </a:endParaRPr>
          </a:p>
        </p:txBody>
      </p:sp>
      <p:sp>
        <p:nvSpPr>
          <p:cNvPr id="3" name="Content Placeholder 2">
            <a:extLst>
              <a:ext uri="{FF2B5EF4-FFF2-40B4-BE49-F238E27FC236}">
                <a16:creationId xmlns:a16="http://schemas.microsoft.com/office/drawing/2014/main" id="{03A22411-8C87-4C9F-91D2-A4D33A7D516C}"/>
              </a:ext>
            </a:extLst>
          </p:cNvPr>
          <p:cNvSpPr>
            <a:spLocks noGrp="1"/>
          </p:cNvSpPr>
          <p:nvPr>
            <p:ph idx="1"/>
          </p:nvPr>
        </p:nvSpPr>
        <p:spPr>
          <a:xfrm>
            <a:off x="607352" y="1783172"/>
            <a:ext cx="9851401" cy="4338183"/>
          </a:xfrm>
        </p:spPr>
        <p:txBody>
          <a:bodyPr/>
          <a:lstStyle/>
          <a:p>
            <a:pPr marL="342900" indent="-342900">
              <a:buAutoNum type="arabicPeriod"/>
            </a:pPr>
            <a:r>
              <a:rPr lang="en-US" sz="2400" dirty="0">
                <a:solidFill>
                  <a:srgbClr val="09164D"/>
                </a:solidFill>
              </a:rPr>
              <a:t>Segregate hazardous and non-hazardous waste at the point of generation </a:t>
            </a:r>
          </a:p>
          <a:p>
            <a:pPr marL="342900" indent="-342900">
              <a:buAutoNum type="arabicPeriod"/>
            </a:pPr>
            <a:r>
              <a:rPr lang="en-US" sz="2400" dirty="0">
                <a:solidFill>
                  <a:srgbClr val="09164D"/>
                </a:solidFill>
              </a:rPr>
              <a:t>Use sharp boxes – never recap or reuse needles</a:t>
            </a:r>
          </a:p>
          <a:p>
            <a:pPr marL="342900" indent="-342900">
              <a:buAutoNum type="arabicPeriod"/>
            </a:pPr>
            <a:r>
              <a:rPr lang="en-US" sz="2400" dirty="0">
                <a:solidFill>
                  <a:srgbClr val="09164D"/>
                </a:solidFill>
              </a:rPr>
              <a:t>Keep infectious and sharp waste away from patients and public</a:t>
            </a:r>
          </a:p>
          <a:p>
            <a:pPr marL="342900" indent="-342900">
              <a:buAutoNum type="arabicPeriod"/>
            </a:pPr>
            <a:r>
              <a:rPr lang="en-US" sz="2400" dirty="0">
                <a:solidFill>
                  <a:srgbClr val="09164D"/>
                </a:solidFill>
              </a:rPr>
              <a:t>Treat infectious and sharp waste before disposal</a:t>
            </a:r>
          </a:p>
          <a:p>
            <a:pPr marL="342900" indent="-342900">
              <a:buAutoNum type="arabicPeriod"/>
            </a:pPr>
            <a:r>
              <a:rPr lang="en-US" sz="2400" dirty="0">
                <a:solidFill>
                  <a:srgbClr val="09164D"/>
                </a:solidFill>
              </a:rPr>
              <a:t>Plan for incremental improvement of your waste management system</a:t>
            </a:r>
          </a:p>
          <a:p>
            <a:pPr marL="342900" indent="-342900">
              <a:buAutoNum type="arabicPeriod"/>
            </a:pPr>
            <a:r>
              <a:rPr lang="en-US" sz="2400" dirty="0">
                <a:solidFill>
                  <a:srgbClr val="09164D"/>
                </a:solidFill>
              </a:rPr>
              <a:t>As much as possible, adapt waste systems to reduce negative impact on climate</a:t>
            </a:r>
          </a:p>
        </p:txBody>
      </p:sp>
    </p:spTree>
    <p:extLst>
      <p:ext uri="{BB962C8B-B14F-4D97-AF65-F5344CB8AC3E}">
        <p14:creationId xmlns:p14="http://schemas.microsoft.com/office/powerpoint/2010/main" val="12702478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DDCB2A-6FE9-4743-87EE-06EDBE85BF71}"/>
              </a:ext>
            </a:extLst>
          </p:cNvPr>
          <p:cNvSpPr>
            <a:spLocks noGrp="1"/>
          </p:cNvSpPr>
          <p:nvPr>
            <p:ph idx="1"/>
          </p:nvPr>
        </p:nvSpPr>
        <p:spPr>
          <a:xfrm>
            <a:off x="425942" y="1013872"/>
            <a:ext cx="8567745" cy="5849533"/>
          </a:xfrm>
        </p:spPr>
        <p:txBody>
          <a:bodyPr/>
          <a:lstStyle/>
          <a:p>
            <a:pPr marL="315039" indent="-315039">
              <a:buFont typeface="Arial" panose="020B0604020202020204" pitchFamily="34" charset="0"/>
              <a:buChar char="•"/>
            </a:pPr>
            <a:r>
              <a:rPr lang="en-GB" sz="2000" dirty="0">
                <a:solidFill>
                  <a:srgbClr val="09164D"/>
                </a:solidFill>
              </a:rPr>
              <a:t>Note: There is no evidence that direct, unprotected human contact during the handling of health care waste has resulted in the transmission of the COVID-19 virus. </a:t>
            </a:r>
          </a:p>
          <a:p>
            <a:pPr marL="315039" indent="-315039">
              <a:buFont typeface="Arial" panose="020B0604020202020204" pitchFamily="34" charset="0"/>
              <a:buChar char="•"/>
            </a:pPr>
            <a:r>
              <a:rPr lang="en-GB" sz="2000" b="1" dirty="0">
                <a:solidFill>
                  <a:srgbClr val="09164D"/>
                </a:solidFill>
              </a:rPr>
              <a:t>Enforce or re-enforce best practices for HCWM, including assigning responsibility and sufficient human and material resources to treat and dispose of waste safely. </a:t>
            </a:r>
          </a:p>
          <a:p>
            <a:pPr marL="315039" indent="-315039">
              <a:buFont typeface="Arial" panose="020B0604020202020204" pitchFamily="34" charset="0"/>
              <a:buChar char="•"/>
            </a:pPr>
            <a:r>
              <a:rPr lang="en-US" sz="2000" dirty="0">
                <a:solidFill>
                  <a:srgbClr val="09164D"/>
                </a:solidFill>
              </a:rPr>
              <a:t>General waste: segregated from infectious in clearly marked bins, bagged and tied, and disposed as general municipal waste. </a:t>
            </a:r>
          </a:p>
          <a:p>
            <a:pPr marL="315039" indent="-315039">
              <a:buFont typeface="Arial" panose="020B0604020202020204" pitchFamily="34" charset="0"/>
              <a:buChar char="•"/>
            </a:pPr>
            <a:r>
              <a:rPr lang="en-US" sz="2000" dirty="0">
                <a:solidFill>
                  <a:srgbClr val="09164D"/>
                </a:solidFill>
              </a:rPr>
              <a:t>Infectious waste:  produced during patient care, including those with confirmed COVID-19 infection (e.g. sharps, bandages, pathological waste) - collected safely in clearly  marked lined containers and sharp boxes. </a:t>
            </a:r>
          </a:p>
          <a:p>
            <a:pPr marL="712339" lvl="1" indent="-315039"/>
            <a:r>
              <a:rPr lang="en-GB" sz="2000" dirty="0">
                <a:solidFill>
                  <a:srgbClr val="09164D"/>
                </a:solidFill>
              </a:rPr>
              <a:t>Infectious waste should be treated, preferably on-site with alternative treatment technologies like autoclaving, and then safely disposed. </a:t>
            </a:r>
          </a:p>
          <a:p>
            <a:pPr marL="315039" indent="-315039">
              <a:buFont typeface="Arial" panose="020B0604020202020204" pitchFamily="34" charset="0"/>
              <a:buChar char="•"/>
            </a:pPr>
            <a:r>
              <a:rPr lang="en-GB" sz="2000" dirty="0">
                <a:solidFill>
                  <a:srgbClr val="09164D"/>
                </a:solidFill>
              </a:rPr>
              <a:t>If waste is moved off-site, it is critical to understand where and how it will be treated and disposed. </a:t>
            </a:r>
            <a:endParaRPr lang="en-US" sz="2000" dirty="0">
              <a:solidFill>
                <a:srgbClr val="09164D"/>
              </a:solidFill>
            </a:endParaRPr>
          </a:p>
        </p:txBody>
      </p:sp>
      <p:sp>
        <p:nvSpPr>
          <p:cNvPr id="4" name="Slide Number Placeholder 3">
            <a:extLst>
              <a:ext uri="{FF2B5EF4-FFF2-40B4-BE49-F238E27FC236}">
                <a16:creationId xmlns:a16="http://schemas.microsoft.com/office/drawing/2014/main" id="{8FEC24BB-1DC3-C241-A6C4-8611D885014C}"/>
              </a:ext>
            </a:extLst>
          </p:cNvPr>
          <p:cNvSpPr>
            <a:spLocks noGrp="1"/>
          </p:cNvSpPr>
          <p:nvPr>
            <p:ph type="sldNum" sz="quarter" idx="16"/>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A74CE0EA-F3B5-4684-BA10-C594598FDB9C}" type="slidenum">
              <a:rPr kumimoji="0" lang="en-GB" sz="882" b="0" i="0" u="none" strike="noStrike" kern="1200" cap="none" spc="0" normalizeH="0" baseline="0" noProof="0" smtClean="0">
                <a:ln>
                  <a:noFill/>
                </a:ln>
                <a:solidFill>
                  <a:prstClr val="black"/>
                </a:solidFill>
                <a:effectLst/>
                <a:uLnTx/>
                <a:uFillTx/>
                <a:latin typeface="Arial"/>
                <a:ea typeface="+mn-ea"/>
                <a:cs typeface="Times New Roman" panose="02020603050405020304" pitchFamily="18" charset="0"/>
              </a:rPr>
              <a:pPr marL="0" marR="0" lvl="0" indent="0" algn="r" defTabSz="914400" rtl="1" eaLnBrk="1" fontAlgn="base" latinLnBrk="0" hangingPunct="1">
                <a:lnSpc>
                  <a:spcPct val="100000"/>
                </a:lnSpc>
                <a:spcBef>
                  <a:spcPct val="0"/>
                </a:spcBef>
                <a:spcAft>
                  <a:spcPct val="0"/>
                </a:spcAft>
                <a:buClrTx/>
                <a:buSzTx/>
                <a:buFontTx/>
                <a:buNone/>
                <a:tabLst/>
                <a:defRPr/>
              </a:pPr>
              <a:t>39</a:t>
            </a:fld>
            <a:endParaRPr kumimoji="0" lang="en-GB" sz="882" b="0" i="0" u="none" strike="noStrike" kern="1200" cap="none" spc="0" normalizeH="0" baseline="0" noProof="0">
              <a:ln>
                <a:noFill/>
              </a:ln>
              <a:solidFill>
                <a:prstClr val="black"/>
              </a:solidFill>
              <a:effectLst/>
              <a:uLnTx/>
              <a:uFillTx/>
              <a:latin typeface="Arial"/>
              <a:ea typeface="+mn-ea"/>
              <a:cs typeface="Times New Roman" panose="02020603050405020304" pitchFamily="18" charset="0"/>
            </a:endParaRPr>
          </a:p>
        </p:txBody>
      </p:sp>
      <p:sp>
        <p:nvSpPr>
          <p:cNvPr id="6" name="Title 5">
            <a:extLst>
              <a:ext uri="{FF2B5EF4-FFF2-40B4-BE49-F238E27FC236}">
                <a16:creationId xmlns:a16="http://schemas.microsoft.com/office/drawing/2014/main" id="{E511917E-F16C-7E44-8B48-5CEABB54B152}"/>
              </a:ext>
            </a:extLst>
          </p:cNvPr>
          <p:cNvSpPr>
            <a:spLocks noGrp="1"/>
          </p:cNvSpPr>
          <p:nvPr>
            <p:ph type="title"/>
          </p:nvPr>
        </p:nvSpPr>
        <p:spPr>
          <a:xfrm>
            <a:off x="512629" y="195664"/>
            <a:ext cx="9668142" cy="818208"/>
          </a:xfrm>
        </p:spPr>
        <p:txBody>
          <a:bodyPr/>
          <a:lstStyle/>
          <a:p>
            <a:r>
              <a:rPr lang="en-US" sz="3100" dirty="0">
                <a:solidFill>
                  <a:srgbClr val="0070C0"/>
                </a:solidFill>
              </a:rPr>
              <a:t>Health care waste in the context of COVID-19</a:t>
            </a:r>
          </a:p>
        </p:txBody>
      </p:sp>
      <p:pic>
        <p:nvPicPr>
          <p:cNvPr id="7" name="Picture 15" descr="Infectious">
            <a:extLst>
              <a:ext uri="{FF2B5EF4-FFF2-40B4-BE49-F238E27FC236}">
                <a16:creationId xmlns:a16="http://schemas.microsoft.com/office/drawing/2014/main" id="{9EC92F7A-5DF4-CF46-A67D-FC0EBA4381F0}"/>
              </a:ext>
            </a:extLst>
          </p:cNvPr>
          <p:cNvPicPr>
            <a:picLocks noChangeAspect="1" noChangeArrowheads="1"/>
          </p:cNvPicPr>
          <p:nvPr/>
        </p:nvPicPr>
        <p:blipFill>
          <a:blip r:embed="rId3" cstate="email">
            <a:duotone>
              <a:prstClr val="black"/>
              <a:srgbClr val="FFFF00">
                <a:tint val="45000"/>
                <a:satMod val="400000"/>
              </a:srgbClr>
            </a:duotone>
            <a:extLst>
              <a:ext uri="{BEBA8EAE-BF5A-486C-A8C5-ECC9F3942E4B}">
                <a14:imgProps xmlns:a14="http://schemas.microsoft.com/office/drawing/2010/main">
                  <a14:imgLayer r:embed="rId4">
                    <a14:imgEffect>
                      <a14:artisticPhotocopy/>
                    </a14:imgEffect>
                    <a14:imgEffect>
                      <a14:colorTemperature colorTemp="6501"/>
                    </a14:imgEffect>
                    <a14:imgEffect>
                      <a14:saturation sat="229000"/>
                    </a14:imgEffect>
                  </a14:imgLayer>
                </a14:imgProps>
              </a:ext>
              <a:ext uri="{28A0092B-C50C-407E-A947-70E740481C1C}">
                <a14:useLocalDpi xmlns:a14="http://schemas.microsoft.com/office/drawing/2010/main"/>
              </a:ext>
            </a:extLst>
          </a:blip>
          <a:srcRect/>
          <a:stretch>
            <a:fillRect/>
          </a:stretch>
        </p:blipFill>
        <p:spPr bwMode="auto">
          <a:xfrm rot="76060">
            <a:off x="8683811" y="3024799"/>
            <a:ext cx="1860217" cy="29355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581E8C65-97D8-FD48-B8EC-238001C24CA3}"/>
              </a:ext>
            </a:extLst>
          </p:cNvPr>
          <p:cNvPicPr>
            <a:picLocks noChangeAspect="1" noChangeArrowheads="1"/>
          </p:cNvPicPr>
          <p:nvPr/>
        </p:nvPicPr>
        <p:blipFill>
          <a:blip r:embed="rId5" cstate="email">
            <a:clrChange>
              <a:clrFrom>
                <a:srgbClr val="000000">
                  <a:alpha val="0"/>
                </a:srgbClr>
              </a:clrFrom>
              <a:clrTo>
                <a:srgbClr val="000000">
                  <a:alpha val="0"/>
                </a:srgbClr>
              </a:clrTo>
            </a:clrChange>
            <a:alphaModFix/>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a:ext>
            </a:extLst>
          </a:blip>
          <a:srcRect/>
          <a:stretch>
            <a:fillRect/>
          </a:stretch>
        </p:blipFill>
        <p:spPr bwMode="auto">
          <a:xfrm>
            <a:off x="9280364" y="4320437"/>
            <a:ext cx="541469" cy="4963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5009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utepieper\Documents\C_ETLog\Projekte\TJK-Tajikistan\03-KfW  EPOS\Projektarbeit\Photos\special\CIMG2261.JPG">
            <a:extLst>
              <a:ext uri="{FF2B5EF4-FFF2-40B4-BE49-F238E27FC236}">
                <a16:creationId xmlns:a16="http://schemas.microsoft.com/office/drawing/2014/main" id="{6AD575D9-8121-485E-AE67-ADDC596A5F03}"/>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88772" y="10097"/>
            <a:ext cx="4604628" cy="3452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DSCF1159">
            <a:extLst>
              <a:ext uri="{FF2B5EF4-FFF2-40B4-BE49-F238E27FC236}">
                <a16:creationId xmlns:a16="http://schemas.microsoft.com/office/drawing/2014/main" id="{EBF75FF4-0765-4CC2-A015-2CBF6DAB2620}"/>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6892" y="91222"/>
            <a:ext cx="3838261" cy="32907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 name="Picture 2" descr="C:\Users\utepieper\Documents\C_ETLog\Projekte\TJK-Tajikistan\03-KfW  EPOS\Projektarbeit\Photos\special\CIMG2222.JPG">
            <a:extLst>
              <a:ext uri="{FF2B5EF4-FFF2-40B4-BE49-F238E27FC236}">
                <a16:creationId xmlns:a16="http://schemas.microsoft.com/office/drawing/2014/main" id="{B5F2573B-A1FE-4444-B3E7-9E9B3A3D16CB}"/>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3647947"/>
            <a:ext cx="5216193" cy="3913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C:\Users\utepieper\Documents\C_ETLog\Projekte\JOR-Jordanien\01 WEBECO\01-Webeco-PPP\Projektarbeit\Photo\Mission2\wheeled_bin_broken.JPG">
            <a:extLst>
              <a:ext uri="{FF2B5EF4-FFF2-40B4-BE49-F238E27FC236}">
                <a16:creationId xmlns:a16="http://schemas.microsoft.com/office/drawing/2014/main" id="{6EE1B34A-3C0A-453B-9597-788EED6B714C}"/>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338565" y="3647947"/>
            <a:ext cx="2297476" cy="306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C:\Users\utepieper\Documents\C_ETLog\Projekte\TJK-Tajikistan\03-KfW  EPOS\Projektarbeit\Photos\special\DSCN1927.JPG">
            <a:extLst>
              <a:ext uri="{FF2B5EF4-FFF2-40B4-BE49-F238E27FC236}">
                <a16:creationId xmlns:a16="http://schemas.microsoft.com/office/drawing/2014/main" id="{A3C2BA7F-A7EA-4698-A0EF-C51D05054D75}"/>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758413" y="3637850"/>
            <a:ext cx="2934987" cy="3913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5414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DDCB2A-6FE9-4743-87EE-06EDBE85BF71}"/>
              </a:ext>
            </a:extLst>
          </p:cNvPr>
          <p:cNvSpPr>
            <a:spLocks noGrp="1"/>
          </p:cNvSpPr>
          <p:nvPr>
            <p:ph idx="1"/>
          </p:nvPr>
        </p:nvSpPr>
        <p:spPr>
          <a:xfrm>
            <a:off x="432867" y="1179756"/>
            <a:ext cx="6370695" cy="4671709"/>
          </a:xfrm>
        </p:spPr>
        <p:txBody>
          <a:bodyPr/>
          <a:lstStyle/>
          <a:p>
            <a:pPr marL="315039" indent="-315039">
              <a:buFont typeface="Arial" panose="020B0604020202020204" pitchFamily="34" charset="0"/>
              <a:buChar char="•"/>
            </a:pPr>
            <a:r>
              <a:rPr lang="en-GB" sz="2400" dirty="0">
                <a:solidFill>
                  <a:srgbClr val="09164D"/>
                </a:solidFill>
              </a:rPr>
              <a:t>Waste generated in </a:t>
            </a:r>
            <a:r>
              <a:rPr lang="en-GB" sz="2400" b="1" dirty="0">
                <a:solidFill>
                  <a:srgbClr val="09164D"/>
                </a:solidFill>
              </a:rPr>
              <a:t>waiting areas of health care facilities or at home during home based </a:t>
            </a:r>
            <a:r>
              <a:rPr lang="en-GB" sz="2400" dirty="0">
                <a:solidFill>
                  <a:srgbClr val="09164D"/>
                </a:solidFill>
              </a:rPr>
              <a:t>quarantine can be classified as</a:t>
            </a:r>
            <a:r>
              <a:rPr lang="en-GB" sz="2400" b="1" dirty="0">
                <a:solidFill>
                  <a:srgbClr val="09164D"/>
                </a:solidFill>
              </a:rPr>
              <a:t> non-hazardous </a:t>
            </a:r>
            <a:r>
              <a:rPr lang="en-GB" sz="2400" dirty="0">
                <a:solidFill>
                  <a:srgbClr val="09164D"/>
                </a:solidFill>
              </a:rPr>
              <a:t>and should be packed in strong black bags and closed properly before disposal by municipal waste services. </a:t>
            </a:r>
          </a:p>
          <a:p>
            <a:pPr marL="712339" lvl="1" indent="-315039"/>
            <a:r>
              <a:rPr lang="en-GB" sz="2400" dirty="0">
                <a:solidFill>
                  <a:srgbClr val="09164D"/>
                </a:solidFill>
              </a:rPr>
              <a:t>If waste services not available: interim solutions like safe burying or controlled burning might be considered.</a:t>
            </a:r>
          </a:p>
          <a:p>
            <a:pPr marL="315039" indent="-315039">
              <a:buFont typeface="Arial" panose="020B0604020202020204" pitchFamily="34" charset="0"/>
              <a:buChar char="•"/>
            </a:pPr>
            <a:r>
              <a:rPr lang="en-GB" sz="2400" dirty="0">
                <a:solidFill>
                  <a:srgbClr val="09164D"/>
                </a:solidFill>
              </a:rPr>
              <a:t>It is important to </a:t>
            </a:r>
            <a:r>
              <a:rPr lang="en-GB" sz="2400" b="1" dirty="0">
                <a:solidFill>
                  <a:srgbClr val="09164D"/>
                </a:solidFill>
              </a:rPr>
              <a:t>asses</a:t>
            </a:r>
            <a:r>
              <a:rPr lang="en-GB" sz="2400" dirty="0">
                <a:solidFill>
                  <a:srgbClr val="09164D"/>
                </a:solidFill>
              </a:rPr>
              <a:t> the existing waste treatment capacity as the volume of waste during an outbreak will increase (mainly PPE) and additional treatment capacity might be needed. </a:t>
            </a:r>
          </a:p>
        </p:txBody>
      </p:sp>
      <p:sp>
        <p:nvSpPr>
          <p:cNvPr id="4" name="Slide Number Placeholder 3">
            <a:extLst>
              <a:ext uri="{FF2B5EF4-FFF2-40B4-BE49-F238E27FC236}">
                <a16:creationId xmlns:a16="http://schemas.microsoft.com/office/drawing/2014/main" id="{8FEC24BB-1DC3-C241-A6C4-8611D885014C}"/>
              </a:ext>
            </a:extLst>
          </p:cNvPr>
          <p:cNvSpPr>
            <a:spLocks noGrp="1"/>
          </p:cNvSpPr>
          <p:nvPr>
            <p:ph type="sldNum" sz="quarter" idx="16"/>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A74CE0EA-F3B5-4684-BA10-C594598FDB9C}" type="slidenum">
              <a:rPr kumimoji="0" lang="en-GB" sz="882" b="0" i="0" u="none" strike="noStrike" kern="1200" cap="none" spc="0" normalizeH="0" baseline="0" noProof="0" smtClean="0">
                <a:ln>
                  <a:noFill/>
                </a:ln>
                <a:solidFill>
                  <a:prstClr val="black"/>
                </a:solidFill>
                <a:effectLst/>
                <a:uLnTx/>
                <a:uFillTx/>
                <a:latin typeface="Arial"/>
                <a:ea typeface="+mn-ea"/>
                <a:cs typeface="Times New Roman" panose="02020603050405020304" pitchFamily="18" charset="0"/>
              </a:rPr>
              <a:pPr marL="0" marR="0" lvl="0" indent="0" algn="r" defTabSz="914400" rtl="1" eaLnBrk="1" fontAlgn="base" latinLnBrk="0" hangingPunct="1">
                <a:lnSpc>
                  <a:spcPct val="100000"/>
                </a:lnSpc>
                <a:spcBef>
                  <a:spcPct val="0"/>
                </a:spcBef>
                <a:spcAft>
                  <a:spcPct val="0"/>
                </a:spcAft>
                <a:buClrTx/>
                <a:buSzTx/>
                <a:buFontTx/>
                <a:buNone/>
                <a:tabLst/>
                <a:defRPr/>
              </a:pPr>
              <a:t>40</a:t>
            </a:fld>
            <a:endParaRPr kumimoji="0" lang="en-GB" sz="882" b="0" i="0" u="none" strike="noStrike" kern="1200" cap="none" spc="0" normalizeH="0" baseline="0" noProof="0">
              <a:ln>
                <a:noFill/>
              </a:ln>
              <a:solidFill>
                <a:prstClr val="black"/>
              </a:solidFill>
              <a:effectLst/>
              <a:uLnTx/>
              <a:uFillTx/>
              <a:latin typeface="Arial"/>
              <a:ea typeface="+mn-ea"/>
              <a:cs typeface="Times New Roman" panose="02020603050405020304" pitchFamily="18" charset="0"/>
            </a:endParaRPr>
          </a:p>
        </p:txBody>
      </p:sp>
      <p:sp>
        <p:nvSpPr>
          <p:cNvPr id="5" name="Text Placeholder 4">
            <a:extLst>
              <a:ext uri="{FF2B5EF4-FFF2-40B4-BE49-F238E27FC236}">
                <a16:creationId xmlns:a16="http://schemas.microsoft.com/office/drawing/2014/main" id="{ED3DAD65-3F69-9944-B84B-0F0DA2AF6C2F}"/>
              </a:ext>
            </a:extLst>
          </p:cNvPr>
          <p:cNvSpPr>
            <a:spLocks noGrp="1"/>
          </p:cNvSpPr>
          <p:nvPr>
            <p:ph type="body" sz="quarter" idx="21"/>
          </p:nvPr>
        </p:nvSpPr>
        <p:spPr>
          <a:xfrm>
            <a:off x="293852" y="7148821"/>
            <a:ext cx="9846458" cy="229968"/>
          </a:xfrm>
        </p:spPr>
        <p:txBody>
          <a:bodyPr>
            <a:normAutofit/>
          </a:bodyPr>
          <a:lstStyle/>
          <a:p>
            <a:r>
              <a:rPr lang="en-GB" dirty="0"/>
              <a:t>For more information refer to the WHO guidance, </a:t>
            </a:r>
            <a:r>
              <a:rPr lang="en-GB" i="1" dirty="0"/>
              <a:t>Safe management of wastes from health-care activities </a:t>
            </a:r>
            <a:r>
              <a:rPr lang="en-GB" dirty="0"/>
              <a:t>(32). </a:t>
            </a:r>
          </a:p>
        </p:txBody>
      </p:sp>
      <p:sp>
        <p:nvSpPr>
          <p:cNvPr id="6" name="Title 5">
            <a:extLst>
              <a:ext uri="{FF2B5EF4-FFF2-40B4-BE49-F238E27FC236}">
                <a16:creationId xmlns:a16="http://schemas.microsoft.com/office/drawing/2014/main" id="{E511917E-F16C-7E44-8B48-5CEABB54B152}"/>
              </a:ext>
            </a:extLst>
          </p:cNvPr>
          <p:cNvSpPr>
            <a:spLocks noGrp="1"/>
          </p:cNvSpPr>
          <p:nvPr>
            <p:ph type="title"/>
          </p:nvPr>
        </p:nvSpPr>
        <p:spPr>
          <a:xfrm>
            <a:off x="686732" y="196566"/>
            <a:ext cx="9785556" cy="793833"/>
          </a:xfrm>
        </p:spPr>
        <p:txBody>
          <a:bodyPr/>
          <a:lstStyle/>
          <a:p>
            <a:r>
              <a:rPr lang="en-US" dirty="0">
                <a:latin typeface="+mn-lt"/>
              </a:rPr>
              <a:t>Prepare for extra waste generation: Increase waste management capacity!</a:t>
            </a:r>
          </a:p>
        </p:txBody>
      </p:sp>
      <p:sp>
        <p:nvSpPr>
          <p:cNvPr id="7" name="Rectangle 6">
            <a:extLst>
              <a:ext uri="{FF2B5EF4-FFF2-40B4-BE49-F238E27FC236}">
                <a16:creationId xmlns:a16="http://schemas.microsoft.com/office/drawing/2014/main" id="{5187E8D8-15B2-5843-B831-C845960192A2}"/>
              </a:ext>
            </a:extLst>
          </p:cNvPr>
          <p:cNvSpPr/>
          <p:nvPr/>
        </p:nvSpPr>
        <p:spPr>
          <a:xfrm>
            <a:off x="6950183" y="1263906"/>
            <a:ext cx="3522105" cy="5263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endParaRPr kumimoji="0" lang="en-US" sz="4300" b="1" i="0" u="none" strike="noStrike" kern="1200" cap="none" spc="0" normalizeH="0" baseline="0" noProof="0">
              <a:ln>
                <a:noFill/>
              </a:ln>
              <a:solidFill>
                <a:prstClr val="white"/>
              </a:solidFill>
              <a:effectLst/>
              <a:uLnTx/>
              <a:uFillTx/>
              <a:latin typeface="Arial"/>
              <a:ea typeface="+mn-ea"/>
              <a:cs typeface="+mn-cs"/>
            </a:endParaRPr>
          </a:p>
        </p:txBody>
      </p:sp>
      <p:sp>
        <p:nvSpPr>
          <p:cNvPr id="8" name="TextBox 7">
            <a:extLst>
              <a:ext uri="{FF2B5EF4-FFF2-40B4-BE49-F238E27FC236}">
                <a16:creationId xmlns:a16="http://schemas.microsoft.com/office/drawing/2014/main" id="{FA62BBFB-F5D4-AC41-A05C-C2B0B7DC75F7}"/>
              </a:ext>
            </a:extLst>
          </p:cNvPr>
          <p:cNvSpPr txBox="1"/>
          <p:nvPr/>
        </p:nvSpPr>
        <p:spPr>
          <a:xfrm>
            <a:off x="7096803" y="1484286"/>
            <a:ext cx="3228864" cy="2031325"/>
          </a:xfrm>
          <a:prstGeom prst="rect">
            <a:avLst/>
          </a:prstGeom>
          <a:noFill/>
        </p:spPr>
        <p:txBody>
          <a:bodyPr wrap="square" rtlCol="0">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charset="0"/>
                <a:ea typeface="+mn-ea"/>
                <a:cs typeface="Arial" charset="0"/>
              </a:rPr>
              <a:t>Waste handlers: </a:t>
            </a:r>
          </a:p>
          <a:p>
            <a:pPr marR="0" lvl="0" algn="l" defTabSz="914400" rtl="1" eaLnBrk="1" fontAlgn="base" latinLnBrk="0" hangingPunct="1">
              <a:lnSpc>
                <a:spcPct val="100000"/>
              </a:lnSpc>
              <a:spcBef>
                <a:spcPct val="0"/>
              </a:spcBef>
              <a:spcAft>
                <a:spcPct val="0"/>
              </a:spcAft>
              <a:buClrTx/>
              <a:buSzTx/>
              <a:tabLst/>
              <a:defRPr/>
            </a:pPr>
            <a:r>
              <a:rPr kumimoji="0" lang="en-GB" sz="1800" b="0" i="0" u="none" strike="noStrike" kern="1200" cap="none" spc="0" normalizeH="0" baseline="0" noProof="0" dirty="0">
                <a:ln>
                  <a:noFill/>
                </a:ln>
                <a:solidFill>
                  <a:prstClr val="white"/>
                </a:solidFill>
                <a:effectLst/>
                <a:uLnTx/>
                <a:uFillTx/>
                <a:latin typeface="Arial" charset="0"/>
                <a:ea typeface="+mn-ea"/>
                <a:cs typeface="Arial" charset="0"/>
              </a:rPr>
              <a:t>wear appropriate PPE (boots, long-sleeved gown, heavy-duty gloves, mask, and goggles or a face shield) and </a:t>
            </a:r>
          </a:p>
          <a:p>
            <a:pPr marR="0" lvl="0" algn="l" defTabSz="914400" rtl="1" eaLnBrk="1" fontAlgn="base" latinLnBrk="0" hangingPunct="1">
              <a:lnSpc>
                <a:spcPct val="100000"/>
              </a:lnSpc>
              <a:spcBef>
                <a:spcPct val="0"/>
              </a:spcBef>
              <a:spcAft>
                <a:spcPct val="0"/>
              </a:spcAft>
              <a:buClrTx/>
              <a:buSzTx/>
              <a:tabLst/>
              <a:defRPr/>
            </a:pPr>
            <a:r>
              <a:rPr kumimoji="0" lang="en-GB" sz="1800" b="0" i="0" u="none" strike="noStrike" kern="1200" cap="none" spc="0" normalizeH="0" baseline="0" noProof="0" dirty="0">
                <a:ln>
                  <a:noFill/>
                </a:ln>
                <a:solidFill>
                  <a:prstClr val="white"/>
                </a:solidFill>
                <a:effectLst/>
                <a:uLnTx/>
                <a:uFillTx/>
                <a:latin typeface="Arial" charset="0"/>
                <a:ea typeface="+mn-ea"/>
                <a:cs typeface="Arial" charset="0"/>
              </a:rPr>
              <a:t> perform hand hygiene after removing it. </a:t>
            </a:r>
          </a:p>
        </p:txBody>
      </p:sp>
      <p:sp>
        <p:nvSpPr>
          <p:cNvPr id="10" name="TextBox 7">
            <a:extLst>
              <a:ext uri="{FF2B5EF4-FFF2-40B4-BE49-F238E27FC236}">
                <a16:creationId xmlns:a16="http://schemas.microsoft.com/office/drawing/2014/main" id="{65A40278-97F9-4CF1-B9D7-7978CB084B41}"/>
              </a:ext>
            </a:extLst>
          </p:cNvPr>
          <p:cNvSpPr txBox="1"/>
          <p:nvPr/>
        </p:nvSpPr>
        <p:spPr>
          <a:xfrm>
            <a:off x="7096803" y="4005985"/>
            <a:ext cx="3228864" cy="2308324"/>
          </a:xfrm>
          <a:prstGeom prst="rect">
            <a:avLst/>
          </a:prstGeom>
          <a:noFill/>
        </p:spPr>
        <p:txBody>
          <a:bodyPr wrap="square" rtlCol="0">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Arial" charset="0"/>
                <a:ea typeface="+mn-ea"/>
                <a:cs typeface="Arial" charset="0"/>
              </a:rPr>
              <a:t>Note: </a:t>
            </a:r>
            <a:r>
              <a:rPr kumimoji="0" lang="en-US" sz="1800" b="1" i="0" u="none" strike="noStrike" kern="1200" cap="none" spc="0" normalizeH="0" baseline="0" noProof="0" dirty="0">
                <a:ln>
                  <a:noFill/>
                </a:ln>
                <a:solidFill>
                  <a:prstClr val="white"/>
                </a:solidFill>
                <a:effectLst/>
                <a:uLnTx/>
                <a:uFillTx/>
                <a:latin typeface="Arial" charset="0"/>
                <a:ea typeface="+mn-ea"/>
                <a:cs typeface="Arial" charset="0"/>
              </a:rPr>
              <a:t>. </a:t>
            </a:r>
          </a:p>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charset="0"/>
                <a:ea typeface="+mn-ea"/>
                <a:cs typeface="Arial" charset="0"/>
              </a:rPr>
              <a:t>A surgical or even a cloth mask can protect </a:t>
            </a:r>
          </a:p>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charset="0"/>
                <a:ea typeface="+mn-ea"/>
                <a:cs typeface="Arial" charset="0"/>
              </a:rPr>
              <a:t>against splashes and also help prevent workers touching their faces (N95, FFP2 or 3 masks are not essential).</a:t>
            </a:r>
            <a:r>
              <a:rPr kumimoji="0" lang="en-GB" sz="1800" b="0" i="0" u="none" strike="noStrike" kern="1200" cap="none" spc="0" normalizeH="0" baseline="0" noProof="0" dirty="0">
                <a:ln>
                  <a:noFill/>
                </a:ln>
                <a:solidFill>
                  <a:prstClr val="white"/>
                </a:solidFill>
                <a:effectLst/>
                <a:uLnTx/>
                <a:uFillTx/>
                <a:latin typeface="Arial" charset="0"/>
                <a:ea typeface="+mn-ea"/>
                <a:cs typeface="Arial" charset="0"/>
              </a:rPr>
              <a:t> </a:t>
            </a:r>
          </a:p>
        </p:txBody>
      </p:sp>
    </p:spTree>
    <p:extLst>
      <p:ext uri="{BB962C8B-B14F-4D97-AF65-F5344CB8AC3E}">
        <p14:creationId xmlns:p14="http://schemas.microsoft.com/office/powerpoint/2010/main" val="2669086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B5A6BC-997F-4131-A951-889D875AC552}"/>
              </a:ext>
            </a:extLst>
          </p:cNvPr>
          <p:cNvSpPr>
            <a:spLocks noGrp="1"/>
          </p:cNvSpPr>
          <p:nvPr>
            <p:ph type="title"/>
          </p:nvPr>
        </p:nvSpPr>
        <p:spPr>
          <a:xfrm>
            <a:off x="420998" y="405317"/>
            <a:ext cx="8260157" cy="793833"/>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9229" tIns="51599" rIns="99229" bIns="51599" numCol="1" rtlCol="0" anchor="ctr" anchorCtr="0" compatLnSpc="1">
            <a:prstTxWarp prst="textNoShape">
              <a:avLst/>
            </a:prstTxWarp>
            <a:noAutofit/>
          </a:bodyPr>
          <a:lstStyle/>
          <a:p>
            <a:r>
              <a:rPr lang="en-US" sz="3100" dirty="0">
                <a:solidFill>
                  <a:srgbClr val="0070C0"/>
                </a:solidFill>
              </a:rPr>
              <a:t>Encapsulation</a:t>
            </a:r>
            <a:r>
              <a:rPr lang="de-DE" sz="3100" dirty="0">
                <a:solidFill>
                  <a:srgbClr val="0070C0"/>
                </a:solidFill>
              </a:rPr>
              <a:t> &amp; burning pits </a:t>
            </a:r>
            <a:br>
              <a:rPr lang="de-DE" sz="3100" dirty="0">
                <a:solidFill>
                  <a:srgbClr val="0070C0"/>
                </a:solidFill>
              </a:rPr>
            </a:br>
            <a:r>
              <a:rPr lang="de-DE" sz="3100" i="1" dirty="0">
                <a:solidFill>
                  <a:srgbClr val="0070C0"/>
                </a:solidFill>
              </a:rPr>
              <a:t>A solution for emergency settings</a:t>
            </a:r>
          </a:p>
        </p:txBody>
      </p:sp>
      <p:sp>
        <p:nvSpPr>
          <p:cNvPr id="3" name="Inhaltsplatzhalter 2">
            <a:extLst>
              <a:ext uri="{FF2B5EF4-FFF2-40B4-BE49-F238E27FC236}">
                <a16:creationId xmlns:a16="http://schemas.microsoft.com/office/drawing/2014/main" id="{D8837991-37C6-4DCE-B1D0-D2C86A7D3DA5}"/>
              </a:ext>
            </a:extLst>
          </p:cNvPr>
          <p:cNvSpPr>
            <a:spLocks noGrp="1"/>
          </p:cNvSpPr>
          <p:nvPr>
            <p:ph sz="half" idx="1"/>
          </p:nvPr>
        </p:nvSpPr>
        <p:spPr/>
        <p:txBody>
          <a:bodyPr/>
          <a:lstStyle/>
          <a:p>
            <a:pPr>
              <a:spcAft>
                <a:spcPts val="1323"/>
              </a:spcAft>
              <a:buClr>
                <a:schemeClr val="accent6">
                  <a:lumMod val="50000"/>
                </a:schemeClr>
              </a:buClr>
            </a:pPr>
            <a:r>
              <a:rPr lang="en-US" altLang="en-US" sz="2400" b="1" dirty="0">
                <a:solidFill>
                  <a:srgbClr val="09164D"/>
                </a:solidFill>
              </a:rPr>
              <a:t>Encapsulation (disposal of expired vaccines &amp; medications)</a:t>
            </a:r>
            <a:endParaRPr lang="en-US" altLang="en-US" sz="2400" dirty="0">
              <a:solidFill>
                <a:srgbClr val="09164D"/>
              </a:solidFill>
            </a:endParaRPr>
          </a:p>
          <a:p>
            <a:pPr marL="199525" lvl="1" indent="0">
              <a:spcAft>
                <a:spcPts val="1323"/>
              </a:spcAft>
              <a:buClr>
                <a:schemeClr val="accent6">
                  <a:lumMod val="50000"/>
                </a:schemeClr>
              </a:buClr>
              <a:buNone/>
            </a:pPr>
            <a:r>
              <a:rPr lang="en-US" altLang="en-US" sz="2000" dirty="0">
                <a:solidFill>
                  <a:srgbClr val="09164D"/>
                </a:solidFill>
              </a:rPr>
              <a:t>Add immobilizing materials (i.e. cement) and seal the container</a:t>
            </a:r>
          </a:p>
          <a:p>
            <a:endParaRPr lang="de-DE" dirty="0">
              <a:solidFill>
                <a:srgbClr val="09164D"/>
              </a:solidFill>
            </a:endParaRPr>
          </a:p>
        </p:txBody>
      </p:sp>
      <p:sp>
        <p:nvSpPr>
          <p:cNvPr id="4" name="Inhaltsplatzhalter 3">
            <a:extLst>
              <a:ext uri="{FF2B5EF4-FFF2-40B4-BE49-F238E27FC236}">
                <a16:creationId xmlns:a16="http://schemas.microsoft.com/office/drawing/2014/main" id="{BE86A347-B391-4958-AA6F-A89AB39E96F5}"/>
              </a:ext>
            </a:extLst>
          </p:cNvPr>
          <p:cNvSpPr>
            <a:spLocks noGrp="1"/>
          </p:cNvSpPr>
          <p:nvPr>
            <p:ph sz="half" idx="2"/>
          </p:nvPr>
        </p:nvSpPr>
        <p:spPr>
          <a:xfrm>
            <a:off x="5737267" y="1764295"/>
            <a:ext cx="4760657" cy="4986583"/>
          </a:xfrm>
        </p:spPr>
        <p:txBody>
          <a:bodyPr/>
          <a:lstStyle/>
          <a:p>
            <a:r>
              <a:rPr lang="en-US" altLang="en-US" sz="2400" b="1" dirty="0">
                <a:solidFill>
                  <a:srgbClr val="09164D"/>
                </a:solidFill>
              </a:rPr>
              <a:t>Burning pit</a:t>
            </a:r>
            <a:endParaRPr lang="en-US" altLang="en-US" sz="2400" dirty="0">
              <a:solidFill>
                <a:srgbClr val="09164D"/>
              </a:solidFill>
            </a:endParaRPr>
          </a:p>
          <a:p>
            <a:pPr marL="945118" lvl="1" indent="-504063"/>
            <a:r>
              <a:rPr lang="en-US" altLang="en-US" sz="2000" dirty="0">
                <a:solidFill>
                  <a:srgbClr val="09164D"/>
                </a:solidFill>
              </a:rPr>
              <a:t>Disposal of waste </a:t>
            </a:r>
            <a:r>
              <a:rPr lang="en-US" altLang="en-US" sz="2000" u="sng" dirty="0">
                <a:solidFill>
                  <a:srgbClr val="09164D"/>
                </a:solidFill>
              </a:rPr>
              <a:t>only during emergency </a:t>
            </a:r>
            <a:r>
              <a:rPr lang="en-US" altLang="en-US" sz="2000" dirty="0">
                <a:solidFill>
                  <a:srgbClr val="09164D"/>
                </a:solidFill>
              </a:rPr>
              <a:t>in the absence of incinerators/autoclaves. </a:t>
            </a:r>
          </a:p>
          <a:p>
            <a:pPr marL="945118" lvl="1" indent="-504063"/>
            <a:r>
              <a:rPr lang="en-US" altLang="en-US" sz="2000" dirty="0">
                <a:solidFill>
                  <a:srgbClr val="09164D"/>
                </a:solidFill>
              </a:rPr>
              <a:t>It causes higher smoke pollution and other health risks </a:t>
            </a:r>
          </a:p>
          <a:p>
            <a:endParaRPr lang="de-DE" sz="2400" dirty="0">
              <a:solidFill>
                <a:srgbClr val="09164D"/>
              </a:solidFill>
            </a:endParaRPr>
          </a:p>
        </p:txBody>
      </p:sp>
      <p:pic>
        <p:nvPicPr>
          <p:cNvPr id="5" name="Grafik 4">
            <a:extLst>
              <a:ext uri="{FF2B5EF4-FFF2-40B4-BE49-F238E27FC236}">
                <a16:creationId xmlns:a16="http://schemas.microsoft.com/office/drawing/2014/main" id="{F96009DE-8661-4FCC-B2F5-DD79D074606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21778" y="4463518"/>
            <a:ext cx="3868979" cy="2561688"/>
          </a:xfrm>
          <a:prstGeom prst="rect">
            <a:avLst/>
          </a:prstGeom>
          <a:ln>
            <a:noFill/>
          </a:ln>
          <a:effectLst>
            <a:outerShdw blurRad="292100" dist="139700" dir="2700000" algn="tl" rotWithShape="0">
              <a:srgbClr val="333333">
                <a:alpha val="65000"/>
              </a:srgbClr>
            </a:outerShdw>
          </a:effectLst>
        </p:spPr>
      </p:pic>
      <p:pic>
        <p:nvPicPr>
          <p:cNvPr id="6" name="Grafik 5">
            <a:extLst>
              <a:ext uri="{FF2B5EF4-FFF2-40B4-BE49-F238E27FC236}">
                <a16:creationId xmlns:a16="http://schemas.microsoft.com/office/drawing/2014/main" id="{81F7B5D3-8BDA-4620-94A2-38449142424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09422" y="3935994"/>
            <a:ext cx="3476941" cy="3337003"/>
          </a:xfrm>
          <a:prstGeom prst="rect">
            <a:avLst/>
          </a:prstGeom>
        </p:spPr>
      </p:pic>
    </p:spTree>
    <p:extLst>
      <p:ext uri="{BB962C8B-B14F-4D97-AF65-F5344CB8AC3E}">
        <p14:creationId xmlns:p14="http://schemas.microsoft.com/office/powerpoint/2010/main" val="39680059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729521" y="3088398"/>
            <a:ext cx="7157000" cy="793833"/>
          </a:xfrm>
        </p:spPr>
        <p:txBody>
          <a:bodyPr/>
          <a:lstStyle/>
          <a:p>
            <a:pPr>
              <a:defRPr/>
            </a:pPr>
            <a:r>
              <a:rPr lang="en-GB" dirty="0"/>
              <a:t>Questions? </a:t>
            </a:r>
          </a:p>
        </p:txBody>
      </p:sp>
      <p:pic>
        <p:nvPicPr>
          <p:cNvPr id="8" name="Picture 7">
            <a:extLst>
              <a:ext uri="{FF2B5EF4-FFF2-40B4-BE49-F238E27FC236}">
                <a16:creationId xmlns:a16="http://schemas.microsoft.com/office/drawing/2014/main" id="{D265A19B-5FA9-431A-B7FA-A3F92A94001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07201" y="2426441"/>
            <a:ext cx="2378180" cy="2378180"/>
          </a:xfrm>
          <a:prstGeom prst="rect">
            <a:avLst/>
          </a:prstGeom>
        </p:spPr>
      </p:pic>
    </p:spTree>
    <p:extLst>
      <p:ext uri="{BB962C8B-B14F-4D97-AF65-F5344CB8AC3E}">
        <p14:creationId xmlns:p14="http://schemas.microsoft.com/office/powerpoint/2010/main" val="37385625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GB" dirty="0"/>
              <a:t>References</a:t>
            </a:r>
          </a:p>
        </p:txBody>
      </p:sp>
      <p:sp>
        <p:nvSpPr>
          <p:cNvPr id="8" name="Inhaltsplatzhalter 7">
            <a:extLst>
              <a:ext uri="{FF2B5EF4-FFF2-40B4-BE49-F238E27FC236}">
                <a16:creationId xmlns:a16="http://schemas.microsoft.com/office/drawing/2014/main" id="{CBFA2C59-2569-46F7-967A-99A1A0A87E03}"/>
              </a:ext>
            </a:extLst>
          </p:cNvPr>
          <p:cNvSpPr>
            <a:spLocks noGrp="1"/>
          </p:cNvSpPr>
          <p:nvPr>
            <p:ph idx="1"/>
          </p:nvPr>
        </p:nvSpPr>
        <p:spPr>
          <a:xfrm>
            <a:off x="416057" y="1199150"/>
            <a:ext cx="9851401" cy="5826683"/>
          </a:xfrm>
        </p:spPr>
        <p:txBody>
          <a:bodyPr/>
          <a:lstStyle/>
          <a:p>
            <a:r>
              <a:rPr lang="en-US" dirty="0"/>
              <a:t>UNEP (2003). Technical guidelines on the environmentally sound management of biomedical and healthcare waste. </a:t>
            </a:r>
            <a:r>
              <a:rPr lang="en-US" dirty="0">
                <a:hlinkClick r:id="rId3"/>
              </a:rPr>
              <a:t>http://archive.basel.int/pub/techguid/tech-biomedical.pdf</a:t>
            </a:r>
            <a:r>
              <a:rPr lang="en-US" dirty="0"/>
              <a:t>  </a:t>
            </a:r>
          </a:p>
          <a:p>
            <a:r>
              <a:rPr lang="en-US" dirty="0"/>
              <a:t>UNEP (2007). Guidelines on best available techniques and provisional guidance on best environmental practices relevant to Article 5 and Annex C of the Stockholm Convention on Persistent Organic Pollutant. </a:t>
            </a:r>
            <a:r>
              <a:rPr lang="en-US" dirty="0">
                <a:hlinkClick r:id="rId4"/>
              </a:rPr>
              <a:t>http://chm.pops.int/Implementation/BATandBEP/BATBEPGuidelinesArticle5/tabid/187/Default.aspx</a:t>
            </a:r>
            <a:r>
              <a:rPr lang="en-US" dirty="0"/>
              <a:t>  </a:t>
            </a:r>
          </a:p>
          <a:p>
            <a:r>
              <a:rPr lang="en-US" dirty="0"/>
              <a:t>WHO (1999). Guidelines for safe disposal of unwanted pharmaceuticals in and after emergencies. </a:t>
            </a:r>
            <a:r>
              <a:rPr lang="en-US" dirty="0">
                <a:hlinkClick r:id="rId5"/>
              </a:rPr>
              <a:t>http://apps.who.int/medicinedocs/en/d/Jwhozip51e/</a:t>
            </a:r>
            <a:r>
              <a:rPr lang="en-US" dirty="0"/>
              <a:t> </a:t>
            </a:r>
          </a:p>
          <a:p>
            <a:r>
              <a:rPr lang="en-US" dirty="0"/>
              <a:t>WHO (2003a). Aide-memoire for a strategy to protect health workers from infection with bloodborne viruses. </a:t>
            </a:r>
            <a:r>
              <a:rPr lang="en-US" dirty="0">
                <a:hlinkClick r:id="rId6"/>
              </a:rPr>
              <a:t>http://www.who.int/occupational_health/activities/1am_hcw.pdf</a:t>
            </a:r>
            <a:r>
              <a:rPr lang="en-US" dirty="0"/>
              <a:t> </a:t>
            </a:r>
          </a:p>
          <a:p>
            <a:r>
              <a:rPr lang="en-US" dirty="0"/>
              <a:t>WHO (2014). Safe management of wastes from health-care activities. </a:t>
            </a:r>
            <a:r>
              <a:rPr lang="en-US" dirty="0">
                <a:hlinkClick r:id="rId7"/>
              </a:rPr>
              <a:t>http://www.who.int/water_sanitation_health/publications/wastemanag/en/</a:t>
            </a:r>
            <a:r>
              <a:rPr lang="en-US" dirty="0"/>
              <a:t>  </a:t>
            </a:r>
          </a:p>
          <a:p>
            <a:r>
              <a:rPr lang="en-US" dirty="0"/>
              <a:t>WHO (2017). Safe management of wastes from health‑care activities - A summary;” </a:t>
            </a:r>
            <a:r>
              <a:rPr lang="en-US" dirty="0">
                <a:hlinkClick r:id="rId8"/>
              </a:rPr>
              <a:t>https://www.who.int/water_sanitation_health/publications/safe-management-of-waste-summary/en/</a:t>
            </a:r>
            <a:r>
              <a:rPr lang="en-US" dirty="0"/>
              <a:t> </a:t>
            </a:r>
            <a:endParaRPr lang="de-DE" dirty="0"/>
          </a:p>
          <a:p>
            <a:r>
              <a:rPr lang="en-US" dirty="0"/>
              <a:t>WHO (2019). Overview of technologies for the treatment of infectious and sharp waste from health care facilities”; </a:t>
            </a:r>
            <a:r>
              <a:rPr lang="en-US" dirty="0">
                <a:hlinkClick r:id="rId9"/>
              </a:rPr>
              <a:t>https://www.who.int/water_sanitation_health/publications/technologies-for-the-treatment-of-infectious-and-sharp-waste/en/index.html</a:t>
            </a:r>
            <a:r>
              <a:rPr lang="en-US" dirty="0"/>
              <a:t> </a:t>
            </a:r>
          </a:p>
        </p:txBody>
      </p:sp>
    </p:spTree>
    <p:extLst>
      <p:ext uri="{BB962C8B-B14F-4D97-AF65-F5344CB8AC3E}">
        <p14:creationId xmlns:p14="http://schemas.microsoft.com/office/powerpoint/2010/main" val="4154048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524A32-A6B2-4161-A3C7-21D3A484FC5D}"/>
              </a:ext>
            </a:extLst>
          </p:cNvPr>
          <p:cNvSpPr>
            <a:spLocks noGrp="1"/>
          </p:cNvSpPr>
          <p:nvPr>
            <p:ph type="title"/>
          </p:nvPr>
        </p:nvSpPr>
        <p:spPr>
          <a:xfrm>
            <a:off x="420998" y="405317"/>
            <a:ext cx="8393818" cy="793833"/>
          </a:xfrm>
        </p:spPr>
        <p:txBody>
          <a:bodyPr/>
          <a:lstStyle/>
          <a:p>
            <a:r>
              <a:rPr lang="en-US" dirty="0"/>
              <a:t>Health care waste indicators for WASH FIT </a:t>
            </a:r>
          </a:p>
        </p:txBody>
      </p:sp>
      <p:sp>
        <p:nvSpPr>
          <p:cNvPr id="11" name="Content Placeholder 10">
            <a:extLst>
              <a:ext uri="{FF2B5EF4-FFF2-40B4-BE49-F238E27FC236}">
                <a16:creationId xmlns:a16="http://schemas.microsoft.com/office/drawing/2014/main" id="{CCB9F83E-6B80-48A4-81BF-28DC2D623A2A}"/>
              </a:ext>
            </a:extLst>
          </p:cNvPr>
          <p:cNvSpPr>
            <a:spLocks noGrp="1"/>
          </p:cNvSpPr>
          <p:nvPr>
            <p:ph idx="1"/>
          </p:nvPr>
        </p:nvSpPr>
        <p:spPr/>
        <p:txBody>
          <a:bodyPr/>
          <a:lstStyle/>
          <a:p>
            <a:r>
              <a:rPr lang="en-US" b="1" dirty="0">
                <a:solidFill>
                  <a:srgbClr val="09164D"/>
                </a:solidFill>
              </a:rPr>
              <a:t>SEGREGATION</a:t>
            </a:r>
            <a:r>
              <a:rPr lang="en-US" dirty="0">
                <a:solidFill>
                  <a:srgbClr val="09164D"/>
                </a:solidFill>
              </a:rPr>
              <a:t>: 	Availability of bins, waste segregated correctly, guidance of waste segregation clearly 		visible </a:t>
            </a:r>
          </a:p>
          <a:p>
            <a:r>
              <a:rPr lang="en-US" b="1" dirty="0">
                <a:solidFill>
                  <a:srgbClr val="09164D"/>
                </a:solidFill>
              </a:rPr>
              <a:t>REDUCTION &amp; RECYCLING</a:t>
            </a:r>
            <a:r>
              <a:rPr lang="en-US" dirty="0">
                <a:solidFill>
                  <a:srgbClr val="09164D"/>
                </a:solidFill>
              </a:rPr>
              <a:t>: Strategies to tackle waste “at source” </a:t>
            </a:r>
          </a:p>
          <a:p>
            <a:r>
              <a:rPr lang="en-US" b="1" dirty="0">
                <a:solidFill>
                  <a:srgbClr val="09164D"/>
                </a:solidFill>
              </a:rPr>
              <a:t>STORAGE</a:t>
            </a:r>
            <a:r>
              <a:rPr lang="en-US" dirty="0">
                <a:solidFill>
                  <a:srgbClr val="09164D"/>
                </a:solidFill>
              </a:rPr>
              <a:t>: 	waste stored within safe time limit, storage areas are safe, waste stored separately 		according to type </a:t>
            </a:r>
          </a:p>
          <a:p>
            <a:r>
              <a:rPr lang="en-US" b="1" dirty="0">
                <a:solidFill>
                  <a:srgbClr val="09164D"/>
                </a:solidFill>
              </a:rPr>
              <a:t>TREATMENT</a:t>
            </a:r>
            <a:r>
              <a:rPr lang="en-US" dirty="0">
                <a:solidFill>
                  <a:srgbClr val="09164D"/>
                </a:solidFill>
              </a:rPr>
              <a:t>: 	availability and safe management of technologies; availability of fuel/energy for operation </a:t>
            </a:r>
          </a:p>
          <a:p>
            <a:r>
              <a:rPr lang="en-US" b="1" dirty="0">
                <a:solidFill>
                  <a:srgbClr val="09164D"/>
                </a:solidFill>
              </a:rPr>
              <a:t>DISPOSAL</a:t>
            </a:r>
            <a:r>
              <a:rPr lang="en-US" dirty="0">
                <a:solidFill>
                  <a:srgbClr val="09164D"/>
                </a:solidFill>
              </a:rPr>
              <a:t>: 	functional pit/waste dump or municipal pickup, pits can withstand climate emergencies, 		availability of pathological waste pit</a:t>
            </a:r>
          </a:p>
          <a:p>
            <a:r>
              <a:rPr lang="en-US" b="1" dirty="0">
                <a:solidFill>
                  <a:srgbClr val="09164D"/>
                </a:solidFill>
              </a:rPr>
              <a:t>PHARMACEUTICAL WASTE: </a:t>
            </a:r>
            <a:r>
              <a:rPr lang="en-US" dirty="0">
                <a:solidFill>
                  <a:srgbClr val="09164D"/>
                </a:solidFill>
              </a:rPr>
              <a:t>safe treatment &amp; disposal </a:t>
            </a:r>
          </a:p>
          <a:p>
            <a:r>
              <a:rPr lang="en-US" b="1" dirty="0">
                <a:solidFill>
                  <a:srgbClr val="09164D"/>
                </a:solidFill>
              </a:rPr>
              <a:t>PPE:		</a:t>
            </a:r>
            <a:r>
              <a:rPr lang="en-US" dirty="0">
                <a:solidFill>
                  <a:srgbClr val="09164D"/>
                </a:solidFill>
              </a:rPr>
              <a:t>availability of PPE and hand hygiene for waste handlers </a:t>
            </a:r>
          </a:p>
          <a:p>
            <a:r>
              <a:rPr lang="en-US" b="1" dirty="0">
                <a:solidFill>
                  <a:srgbClr val="09164D"/>
                </a:solidFill>
              </a:rPr>
              <a:t>OCCUPATIONAL HEATLH:</a:t>
            </a:r>
            <a:r>
              <a:rPr lang="en-US" dirty="0">
                <a:solidFill>
                  <a:srgbClr val="09164D"/>
                </a:solidFill>
              </a:rPr>
              <a:t> waste handlers are vaccinated </a:t>
            </a:r>
          </a:p>
          <a:p>
            <a:r>
              <a:rPr lang="en-US" dirty="0">
                <a:solidFill>
                  <a:srgbClr val="09164D"/>
                </a:solidFill>
              </a:rPr>
              <a:t> </a:t>
            </a:r>
          </a:p>
        </p:txBody>
      </p:sp>
    </p:spTree>
    <p:extLst>
      <p:ext uri="{BB962C8B-B14F-4D97-AF65-F5344CB8AC3E}">
        <p14:creationId xmlns:p14="http://schemas.microsoft.com/office/powerpoint/2010/main" val="3440513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1197858894"/>
              </p:ext>
            </p:extLst>
          </p:nvPr>
        </p:nvGraphicFramePr>
        <p:xfrm>
          <a:off x="1059734" y="1569226"/>
          <a:ext cx="8370690" cy="48429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3252" name="Picture 27"/>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4235210" y="3131685"/>
            <a:ext cx="2302372" cy="168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title"/>
          </p:nvPr>
        </p:nvSpPr>
        <p:spPr>
          <a:xfrm>
            <a:off x="225198" y="-221110"/>
            <a:ext cx="9070014" cy="1256710"/>
          </a:xfrm>
        </p:spPr>
        <p:txBody>
          <a:bodyPr/>
          <a:lstStyle/>
          <a:p>
            <a:pPr>
              <a:defRPr/>
            </a:pPr>
            <a:r>
              <a:rPr lang="en-GB" altLang="en-US" dirty="0"/>
              <a:t>Waste management process </a:t>
            </a:r>
            <a:endParaRPr altLang="en-US" dirty="0"/>
          </a:p>
        </p:txBody>
      </p:sp>
      <p:sp>
        <p:nvSpPr>
          <p:cNvPr id="2" name="TextBox 1">
            <a:extLst>
              <a:ext uri="{FF2B5EF4-FFF2-40B4-BE49-F238E27FC236}">
                <a16:creationId xmlns:a16="http://schemas.microsoft.com/office/drawing/2014/main" id="{ED5FECC0-F159-437D-978B-28893825007B}"/>
              </a:ext>
            </a:extLst>
          </p:cNvPr>
          <p:cNvSpPr txBox="1"/>
          <p:nvPr/>
        </p:nvSpPr>
        <p:spPr>
          <a:xfrm>
            <a:off x="541866" y="6657857"/>
            <a:ext cx="10693400" cy="646331"/>
          </a:xfrm>
          <a:prstGeom prst="rect">
            <a:avLst/>
          </a:prstGeom>
          <a:noFill/>
        </p:spPr>
        <p:txBody>
          <a:bodyPr wrap="square" rtlCol="0">
            <a:spAutoFit/>
          </a:bodyPr>
          <a:lstStyle/>
          <a:p>
            <a:pPr algn="ctr" rtl="0"/>
            <a:r>
              <a:rPr lang="en-US" sz="1800" b="0" dirty="0"/>
              <a:t>Segregation is the key to waste management: </a:t>
            </a:r>
          </a:p>
          <a:p>
            <a:pPr algn="ctr" rtl="0"/>
            <a:r>
              <a:rPr lang="en-US" sz="1800" b="0" dirty="0"/>
              <a:t>all other steps depend on effective segregation  </a:t>
            </a:r>
          </a:p>
        </p:txBody>
      </p:sp>
    </p:spTree>
    <p:extLst>
      <p:ext uri="{BB962C8B-B14F-4D97-AF65-F5344CB8AC3E}">
        <p14:creationId xmlns:p14="http://schemas.microsoft.com/office/powerpoint/2010/main" val="4159089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2">
            <a:extLst>
              <a:ext uri="{FF2B5EF4-FFF2-40B4-BE49-F238E27FC236}">
                <a16:creationId xmlns:a16="http://schemas.microsoft.com/office/drawing/2014/main" id="{1DCEAEFD-60DC-49AD-A708-F1D362F614A7}"/>
              </a:ext>
            </a:extLst>
          </p:cNvPr>
          <p:cNvSpPr txBox="1">
            <a:spLocks/>
          </p:cNvSpPr>
          <p:nvPr/>
        </p:nvSpPr>
        <p:spPr bwMode="gray">
          <a:xfrm>
            <a:off x="305857" y="0"/>
            <a:ext cx="10081683" cy="1256710"/>
          </a:xfrm>
          <a:prstGeom prst="rect">
            <a:avLst/>
          </a:prstGeom>
        </p:spPr>
        <p:txBody>
          <a:bodyPr vert="horz" lIns="18000" tIns="0" rIns="360000" bIns="0" rtlCol="0" anchor="b">
            <a:normAutofit/>
          </a:bodyPr>
          <a:lst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a:lstStyle>
          <a:p>
            <a:pPr fontAlgn="auto">
              <a:spcAft>
                <a:spcPts val="0"/>
              </a:spcAft>
            </a:pPr>
            <a:r>
              <a:rPr lang="en-US" dirty="0"/>
              <a:t>What is the typical composition of waste generated in a health care facility? </a:t>
            </a:r>
          </a:p>
        </p:txBody>
      </p:sp>
      <p:sp>
        <p:nvSpPr>
          <p:cNvPr id="4" name="Inhaltsplatzhalter 3"/>
          <p:cNvSpPr>
            <a:spLocks noGrp="1"/>
          </p:cNvSpPr>
          <p:nvPr>
            <p:ph sz="half" idx="1"/>
          </p:nvPr>
        </p:nvSpPr>
        <p:spPr>
          <a:xfrm>
            <a:off x="767935" y="1503839"/>
            <a:ext cx="9157529" cy="4990084"/>
          </a:xfrm>
        </p:spPr>
        <p:txBody>
          <a:bodyPr/>
          <a:lstStyle/>
          <a:p>
            <a:pPr>
              <a:spcAft>
                <a:spcPts val="1323"/>
              </a:spcAft>
            </a:pPr>
            <a:r>
              <a:rPr lang="en-US" sz="2400" dirty="0">
                <a:solidFill>
                  <a:srgbClr val="09164D"/>
                </a:solidFill>
              </a:rPr>
              <a:t>Between </a:t>
            </a:r>
            <a:r>
              <a:rPr lang="en-US" sz="2400" dirty="0">
                <a:solidFill>
                  <a:srgbClr val="FF00FF"/>
                </a:solidFill>
              </a:rPr>
              <a:t>XX% </a:t>
            </a:r>
            <a:r>
              <a:rPr lang="en-US" sz="2400" dirty="0">
                <a:solidFill>
                  <a:srgbClr val="09164D"/>
                </a:solidFill>
              </a:rPr>
              <a:t>and</a:t>
            </a:r>
            <a:r>
              <a:rPr lang="en-US" sz="2400" dirty="0">
                <a:solidFill>
                  <a:srgbClr val="FF00FF"/>
                </a:solidFill>
              </a:rPr>
              <a:t> XX% </a:t>
            </a:r>
            <a:r>
              <a:rPr lang="en-US" sz="2400" dirty="0">
                <a:solidFill>
                  <a:srgbClr val="09164D"/>
                </a:solidFill>
              </a:rPr>
              <a:t>of the waste produced is similar to domestic waste and usually called ‘</a:t>
            </a:r>
            <a:r>
              <a:rPr lang="en-US" sz="2400" dirty="0">
                <a:solidFill>
                  <a:srgbClr val="FF00FF"/>
                </a:solidFill>
              </a:rPr>
              <a:t>non-hazardous</a:t>
            </a:r>
            <a:r>
              <a:rPr lang="en-US" sz="2400" dirty="0">
                <a:solidFill>
                  <a:srgbClr val="09164D"/>
                </a:solidFill>
              </a:rPr>
              <a:t>’ or ‘</a:t>
            </a:r>
            <a:r>
              <a:rPr lang="en-US" sz="2400" dirty="0">
                <a:solidFill>
                  <a:srgbClr val="FF00FF"/>
                </a:solidFill>
              </a:rPr>
              <a:t>general</a:t>
            </a:r>
            <a:r>
              <a:rPr lang="en-US" sz="2400" dirty="0">
                <a:solidFill>
                  <a:srgbClr val="09164D"/>
                </a:solidFill>
              </a:rPr>
              <a:t> health care waste’</a:t>
            </a:r>
          </a:p>
          <a:p>
            <a:pPr>
              <a:spcAft>
                <a:spcPts val="1323"/>
              </a:spcAft>
            </a:pPr>
            <a:r>
              <a:rPr lang="en-US" sz="2400" dirty="0">
                <a:solidFill>
                  <a:srgbClr val="FF00FF"/>
                </a:solidFill>
              </a:rPr>
              <a:t>XX </a:t>
            </a:r>
            <a:r>
              <a:rPr lang="en-US" sz="2400" dirty="0">
                <a:solidFill>
                  <a:srgbClr val="09164D"/>
                </a:solidFill>
              </a:rPr>
              <a:t>- </a:t>
            </a:r>
            <a:r>
              <a:rPr lang="en-US" sz="2400" dirty="0">
                <a:solidFill>
                  <a:srgbClr val="FF00FF"/>
                </a:solidFill>
              </a:rPr>
              <a:t>XX</a:t>
            </a:r>
            <a:r>
              <a:rPr lang="en-US" sz="2400" dirty="0">
                <a:solidFill>
                  <a:srgbClr val="09164D"/>
                </a:solidFill>
              </a:rPr>
              <a:t>% of health care waste is regarded as ‘</a:t>
            </a:r>
            <a:r>
              <a:rPr lang="en-US" sz="2400" dirty="0">
                <a:solidFill>
                  <a:srgbClr val="FF00FF"/>
                </a:solidFill>
              </a:rPr>
              <a:t>hazardous</a:t>
            </a:r>
            <a:r>
              <a:rPr lang="en-US" sz="2400" dirty="0">
                <a:solidFill>
                  <a:srgbClr val="09164D"/>
                </a:solidFill>
              </a:rPr>
              <a:t>’ and may pose a variety of environmental and health risks </a:t>
            </a:r>
          </a:p>
        </p:txBody>
      </p:sp>
      <p:sp>
        <p:nvSpPr>
          <p:cNvPr id="2" name="Textfeld 1"/>
          <p:cNvSpPr txBox="1"/>
          <p:nvPr/>
        </p:nvSpPr>
        <p:spPr>
          <a:xfrm>
            <a:off x="0" y="6955903"/>
            <a:ext cx="10553957" cy="461665"/>
          </a:xfrm>
          <a:prstGeom prst="rect">
            <a:avLst/>
          </a:prstGeom>
          <a:noFill/>
        </p:spPr>
        <p:txBody>
          <a:bodyPr wrap="square" rtlCol="0">
            <a:spAutoFit/>
          </a:bodyPr>
          <a:lstStyle/>
          <a:p>
            <a:r>
              <a:rPr lang="en-US" sz="1200" b="0" dirty="0">
                <a:solidFill>
                  <a:srgbClr val="09164D"/>
                </a:solidFill>
              </a:rPr>
              <a:t>Safe management of waste from health-care activities, WHO, 2014</a:t>
            </a:r>
          </a:p>
          <a:p>
            <a:r>
              <a:rPr lang="en-US" sz="1200" dirty="0">
                <a:hlinkClick r:id="rId3"/>
              </a:rPr>
              <a:t>https://www.who.int/water_sanitation_health/publications/safe-management-of-wastes-from-healthcare-activities/en/</a:t>
            </a:r>
            <a:r>
              <a:rPr lang="de-DE" sz="1200" b="0" dirty="0">
                <a:solidFill>
                  <a:srgbClr val="09164D"/>
                </a:solidFill>
              </a:rPr>
              <a:t> </a:t>
            </a:r>
            <a:endParaRPr lang="en-US" sz="1200" b="0" dirty="0">
              <a:solidFill>
                <a:srgbClr val="09164D"/>
              </a:solidFill>
            </a:endParaRPr>
          </a:p>
        </p:txBody>
      </p:sp>
      <p:pic>
        <p:nvPicPr>
          <p:cNvPr id="1026" name="Picture 2" descr="Book cover">
            <a:extLst>
              <a:ext uri="{FF2B5EF4-FFF2-40B4-BE49-F238E27FC236}">
                <a16:creationId xmlns:a16="http://schemas.microsoft.com/office/drawing/2014/main" id="{56ACDFFF-ED2E-4E63-ACD4-D4C73FD7799B}"/>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01432" y="5779268"/>
            <a:ext cx="1152525" cy="16383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225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305857" y="0"/>
            <a:ext cx="10081683" cy="1256710"/>
          </a:xfrm>
        </p:spPr>
        <p:txBody>
          <a:bodyPr>
            <a:normAutofit/>
          </a:bodyPr>
          <a:lstStyle/>
          <a:p>
            <a:r>
              <a:rPr lang="en-US" dirty="0"/>
              <a:t>What is the typical composition of waste generated in a health care facility? </a:t>
            </a:r>
          </a:p>
        </p:txBody>
      </p:sp>
      <p:sp>
        <p:nvSpPr>
          <p:cNvPr id="4" name="Inhaltsplatzhalter 3"/>
          <p:cNvSpPr>
            <a:spLocks noGrp="1"/>
          </p:cNvSpPr>
          <p:nvPr>
            <p:ph sz="half" idx="1"/>
          </p:nvPr>
        </p:nvSpPr>
        <p:spPr>
          <a:xfrm>
            <a:off x="767935" y="1503839"/>
            <a:ext cx="9157529" cy="2337499"/>
          </a:xfrm>
        </p:spPr>
        <p:txBody>
          <a:bodyPr/>
          <a:lstStyle/>
          <a:p>
            <a:pPr>
              <a:spcAft>
                <a:spcPts val="1323"/>
              </a:spcAft>
            </a:pPr>
            <a:r>
              <a:rPr lang="en-US" sz="2400" dirty="0">
                <a:solidFill>
                  <a:srgbClr val="09164D"/>
                </a:solidFill>
              </a:rPr>
              <a:t>Between </a:t>
            </a:r>
            <a:r>
              <a:rPr lang="en-US" sz="2400" dirty="0">
                <a:solidFill>
                  <a:srgbClr val="FF00FF"/>
                </a:solidFill>
              </a:rPr>
              <a:t>75% </a:t>
            </a:r>
            <a:r>
              <a:rPr lang="en-US" sz="2400" dirty="0">
                <a:solidFill>
                  <a:srgbClr val="09164D"/>
                </a:solidFill>
              </a:rPr>
              <a:t>and</a:t>
            </a:r>
            <a:r>
              <a:rPr lang="en-US" sz="2400" dirty="0">
                <a:solidFill>
                  <a:srgbClr val="FF00FF"/>
                </a:solidFill>
              </a:rPr>
              <a:t> 90% </a:t>
            </a:r>
            <a:r>
              <a:rPr lang="en-US" sz="2400" dirty="0">
                <a:solidFill>
                  <a:srgbClr val="09164D"/>
                </a:solidFill>
              </a:rPr>
              <a:t>of the waste produced is similar to domestic waste and usually called ‘</a:t>
            </a:r>
            <a:r>
              <a:rPr lang="en-US" sz="2400" dirty="0">
                <a:solidFill>
                  <a:srgbClr val="FF00FF"/>
                </a:solidFill>
              </a:rPr>
              <a:t>non-hazardous</a:t>
            </a:r>
            <a:r>
              <a:rPr lang="en-US" sz="2400" dirty="0">
                <a:solidFill>
                  <a:srgbClr val="09164D"/>
                </a:solidFill>
              </a:rPr>
              <a:t>’ or ‘</a:t>
            </a:r>
            <a:r>
              <a:rPr lang="en-US" sz="2400" dirty="0">
                <a:solidFill>
                  <a:srgbClr val="FF00FF"/>
                </a:solidFill>
              </a:rPr>
              <a:t>general</a:t>
            </a:r>
            <a:r>
              <a:rPr lang="en-US" sz="2400" dirty="0">
                <a:solidFill>
                  <a:srgbClr val="09164D"/>
                </a:solidFill>
              </a:rPr>
              <a:t> health care waste’</a:t>
            </a:r>
          </a:p>
          <a:p>
            <a:pPr>
              <a:spcAft>
                <a:spcPts val="1323"/>
              </a:spcAft>
            </a:pPr>
            <a:r>
              <a:rPr lang="en-US" sz="2400" dirty="0">
                <a:solidFill>
                  <a:srgbClr val="FF00FF"/>
                </a:solidFill>
              </a:rPr>
              <a:t>10-25% </a:t>
            </a:r>
            <a:r>
              <a:rPr lang="en-US" sz="2400" dirty="0">
                <a:solidFill>
                  <a:srgbClr val="09164D"/>
                </a:solidFill>
              </a:rPr>
              <a:t>of health care waste is regarded as ‘</a:t>
            </a:r>
            <a:r>
              <a:rPr lang="en-US" sz="2400" dirty="0">
                <a:solidFill>
                  <a:srgbClr val="FF00FF"/>
                </a:solidFill>
              </a:rPr>
              <a:t>hazardous</a:t>
            </a:r>
            <a:r>
              <a:rPr lang="en-US" sz="2400" dirty="0">
                <a:solidFill>
                  <a:srgbClr val="09164D"/>
                </a:solidFill>
              </a:rPr>
              <a:t>’ and may pose a variety of environmental and health risks </a:t>
            </a:r>
          </a:p>
        </p:txBody>
      </p:sp>
      <p:pic>
        <p:nvPicPr>
          <p:cNvPr id="114690"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5857" y="4030086"/>
            <a:ext cx="4018647" cy="2652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feld 1">
            <a:extLst>
              <a:ext uri="{FF2B5EF4-FFF2-40B4-BE49-F238E27FC236}">
                <a16:creationId xmlns:a16="http://schemas.microsoft.com/office/drawing/2014/main" id="{57C21062-0BF8-4164-8915-684D8FC455A7}"/>
              </a:ext>
            </a:extLst>
          </p:cNvPr>
          <p:cNvSpPr txBox="1"/>
          <p:nvPr/>
        </p:nvSpPr>
        <p:spPr>
          <a:xfrm>
            <a:off x="0" y="6955903"/>
            <a:ext cx="10553957" cy="461665"/>
          </a:xfrm>
          <a:prstGeom prst="rect">
            <a:avLst/>
          </a:prstGeom>
          <a:noFill/>
        </p:spPr>
        <p:txBody>
          <a:bodyPr wrap="square" rtlCol="0">
            <a:spAutoFit/>
          </a:bodyPr>
          <a:lstStyle/>
          <a:p>
            <a:r>
              <a:rPr lang="en-US" sz="1200" b="0" dirty="0">
                <a:solidFill>
                  <a:srgbClr val="09164D"/>
                </a:solidFill>
              </a:rPr>
              <a:t>Safe management of waste from health-care activities, WHO, 2014</a:t>
            </a:r>
          </a:p>
          <a:p>
            <a:r>
              <a:rPr lang="en-US" sz="1200" dirty="0">
                <a:hlinkClick r:id="rId4"/>
              </a:rPr>
              <a:t>https://www.who.int/water_sanitation_health/publications/safe-management-of-wastes-from-healthcare-activities/en/</a:t>
            </a:r>
            <a:r>
              <a:rPr lang="de-DE" sz="1200" b="0" dirty="0">
                <a:solidFill>
                  <a:srgbClr val="09164D"/>
                </a:solidFill>
              </a:rPr>
              <a:t> </a:t>
            </a:r>
            <a:endParaRPr lang="en-US" sz="1200" b="0" dirty="0">
              <a:solidFill>
                <a:srgbClr val="09164D"/>
              </a:solidFill>
            </a:endParaRPr>
          </a:p>
        </p:txBody>
      </p:sp>
      <p:pic>
        <p:nvPicPr>
          <p:cNvPr id="7" name="Picture 2" descr="Book cover">
            <a:extLst>
              <a:ext uri="{FF2B5EF4-FFF2-40B4-BE49-F238E27FC236}">
                <a16:creationId xmlns:a16="http://schemas.microsoft.com/office/drawing/2014/main" id="{9BFF8BA5-4AA5-49A6-AAD8-9475C5788FEF}"/>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401432" y="5779268"/>
            <a:ext cx="1152525" cy="16383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Inhaltsplatzhalter 3">
            <a:extLst>
              <a:ext uri="{FF2B5EF4-FFF2-40B4-BE49-F238E27FC236}">
                <a16:creationId xmlns:a16="http://schemas.microsoft.com/office/drawing/2014/main" id="{7132463C-DDCD-44D4-A62B-641E10AD2242}"/>
              </a:ext>
            </a:extLst>
          </p:cNvPr>
          <p:cNvSpPr txBox="1">
            <a:spLocks/>
          </p:cNvSpPr>
          <p:nvPr/>
        </p:nvSpPr>
        <p:spPr bwMode="gray">
          <a:xfrm>
            <a:off x="2830158" y="4030086"/>
            <a:ext cx="9157529" cy="2337499"/>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3087"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2646"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2205"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985"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985"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fontAlgn="auto">
              <a:spcAft>
                <a:spcPts val="1323"/>
              </a:spcAft>
            </a:pPr>
            <a:endParaRPr lang="en-US" sz="2400" dirty="0">
              <a:solidFill>
                <a:srgbClr val="09164D"/>
              </a:solidFill>
            </a:endParaRPr>
          </a:p>
        </p:txBody>
      </p:sp>
      <p:sp>
        <p:nvSpPr>
          <p:cNvPr id="5" name="Rechteck 4">
            <a:extLst>
              <a:ext uri="{FF2B5EF4-FFF2-40B4-BE49-F238E27FC236}">
                <a16:creationId xmlns:a16="http://schemas.microsoft.com/office/drawing/2014/main" id="{4B79AB3C-2348-4223-B49E-5771840D7BF3}"/>
              </a:ext>
            </a:extLst>
          </p:cNvPr>
          <p:cNvSpPr/>
          <p:nvPr/>
        </p:nvSpPr>
        <p:spPr>
          <a:xfrm>
            <a:off x="4630994" y="4467135"/>
            <a:ext cx="5346700" cy="2246769"/>
          </a:xfrm>
          <a:prstGeom prst="rect">
            <a:avLst/>
          </a:prstGeom>
        </p:spPr>
        <p:txBody>
          <a:bodyPr>
            <a:spAutoFit/>
          </a:bodyPr>
          <a:lstStyle/>
          <a:p>
            <a:r>
              <a:rPr lang="en-US" sz="2000" dirty="0"/>
              <a:t>Non-hazardous waste is usually similar in characteristics to municipal solid waste. More than half of non-hazardous waste from hospitals is paper, cardboard and plastics, whilst the rest comprises discarded food, metal, glass, textiles, plastics and wood. </a:t>
            </a:r>
            <a:endParaRPr lang="de-DE" sz="2000" dirty="0"/>
          </a:p>
        </p:txBody>
      </p:sp>
    </p:spTree>
    <p:extLst>
      <p:ext uri="{BB962C8B-B14F-4D97-AF65-F5344CB8AC3E}">
        <p14:creationId xmlns:p14="http://schemas.microsoft.com/office/powerpoint/2010/main" val="764712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EC343-3787-479A-B103-E3EAC0645C80}"/>
              </a:ext>
            </a:extLst>
          </p:cNvPr>
          <p:cNvSpPr>
            <a:spLocks noGrp="1"/>
          </p:cNvSpPr>
          <p:nvPr>
            <p:ph type="title"/>
          </p:nvPr>
        </p:nvSpPr>
        <p:spPr>
          <a:xfrm>
            <a:off x="420999" y="405317"/>
            <a:ext cx="9734018" cy="793833"/>
          </a:xfrm>
        </p:spPr>
        <p:txBody>
          <a:bodyPr/>
          <a:lstStyle/>
          <a:p>
            <a:r>
              <a:rPr lang="en-US" dirty="0"/>
              <a:t>How much infectious waste is generated in a typical facility per day?  </a:t>
            </a:r>
          </a:p>
        </p:txBody>
      </p:sp>
      <p:grpSp>
        <p:nvGrpSpPr>
          <p:cNvPr id="10" name="Group 9">
            <a:extLst>
              <a:ext uri="{FF2B5EF4-FFF2-40B4-BE49-F238E27FC236}">
                <a16:creationId xmlns:a16="http://schemas.microsoft.com/office/drawing/2014/main" id="{09FE04D0-AC1A-44A5-AA63-6F41C5D26FB5}"/>
              </a:ext>
            </a:extLst>
          </p:cNvPr>
          <p:cNvGrpSpPr/>
          <p:nvPr/>
        </p:nvGrpSpPr>
        <p:grpSpPr>
          <a:xfrm>
            <a:off x="0" y="1586033"/>
            <a:ext cx="10693400" cy="2515239"/>
            <a:chOff x="0" y="2523011"/>
            <a:chExt cx="10693400" cy="2515239"/>
          </a:xfrm>
        </p:grpSpPr>
        <p:pic>
          <p:nvPicPr>
            <p:cNvPr id="6" name="Picture 5">
              <a:extLst>
                <a:ext uri="{FF2B5EF4-FFF2-40B4-BE49-F238E27FC236}">
                  <a16:creationId xmlns:a16="http://schemas.microsoft.com/office/drawing/2014/main" id="{47A3F2FB-9ADB-4F53-84CD-A4F124C39B1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2523011"/>
              <a:ext cx="10693400" cy="2515239"/>
            </a:xfrm>
            <a:prstGeom prst="rect">
              <a:avLst/>
            </a:prstGeom>
          </p:spPr>
        </p:pic>
        <p:sp>
          <p:nvSpPr>
            <p:cNvPr id="7" name="Rectangle 6">
              <a:extLst>
                <a:ext uri="{FF2B5EF4-FFF2-40B4-BE49-F238E27FC236}">
                  <a16:creationId xmlns:a16="http://schemas.microsoft.com/office/drawing/2014/main" id="{2D25F47B-C45A-4F46-B123-FDEF4E8EB4C8}"/>
                </a:ext>
              </a:extLst>
            </p:cNvPr>
            <p:cNvSpPr/>
            <p:nvPr/>
          </p:nvSpPr>
          <p:spPr>
            <a:xfrm>
              <a:off x="5892800" y="3138311"/>
              <a:ext cx="553156" cy="3499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4FA436D-72FD-41ED-84C5-B26452FC9687}"/>
                </a:ext>
              </a:extLst>
            </p:cNvPr>
            <p:cNvSpPr/>
            <p:nvPr/>
          </p:nvSpPr>
          <p:spPr>
            <a:xfrm>
              <a:off x="5768622" y="3605652"/>
              <a:ext cx="553156" cy="3499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00C824F-48EB-40E9-83FE-146C307483A5}"/>
                </a:ext>
              </a:extLst>
            </p:cNvPr>
            <p:cNvSpPr/>
            <p:nvPr/>
          </p:nvSpPr>
          <p:spPr>
            <a:xfrm>
              <a:off x="5762978" y="4081488"/>
              <a:ext cx="553156" cy="3499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B6E693C7-9638-4A26-B04D-D1735EE6616D}"/>
              </a:ext>
            </a:extLst>
          </p:cNvPr>
          <p:cNvSpPr/>
          <p:nvPr/>
        </p:nvSpPr>
        <p:spPr>
          <a:xfrm>
            <a:off x="684433" y="4776896"/>
            <a:ext cx="9207147" cy="2414059"/>
          </a:xfrm>
          <a:prstGeom prst="rect">
            <a:avLst/>
          </a:prstGeom>
        </p:spPr>
        <p:txBody>
          <a:bodyPr wrap="square">
            <a:spAutoFit/>
          </a:bodyPr>
          <a:lstStyle/>
          <a:p>
            <a:pPr rtl="0"/>
            <a:r>
              <a:rPr lang="en-US" sz="3087" dirty="0">
                <a:solidFill>
                  <a:srgbClr val="0092CC"/>
                </a:solidFill>
                <a:latin typeface="+mj-lt"/>
                <a:ea typeface="+mj-ea"/>
                <a:cs typeface="+mj-cs"/>
              </a:rPr>
              <a:t>Capacity of waste treatment technology needed </a:t>
            </a:r>
          </a:p>
          <a:p>
            <a:pPr rtl="0"/>
            <a:endParaRPr lang="en-US" sz="2400" b="0" dirty="0"/>
          </a:p>
          <a:p>
            <a:pPr rtl="0"/>
            <a:r>
              <a:rPr lang="en-US" sz="2400" b="0" u="sng" dirty="0"/>
              <a:t>Hospital</a:t>
            </a:r>
            <a:r>
              <a:rPr lang="en-US" sz="2400" b="0" dirty="0"/>
              <a:t>: Waste </a:t>
            </a:r>
            <a:r>
              <a:rPr lang="en-US" sz="2400" b="0" dirty="0">
                <a:solidFill>
                  <a:srgbClr val="FF00FF"/>
                </a:solidFill>
              </a:rPr>
              <a:t>generation rate per day </a:t>
            </a:r>
            <a:r>
              <a:rPr lang="en-US" sz="2400" b="0" dirty="0"/>
              <a:t>x the number of beds x </a:t>
            </a:r>
            <a:r>
              <a:rPr lang="en-US" sz="2400" b="0" dirty="0">
                <a:solidFill>
                  <a:srgbClr val="FF00FF"/>
                </a:solidFill>
              </a:rPr>
              <a:t>bed occupancy </a:t>
            </a:r>
            <a:r>
              <a:rPr lang="en-US" sz="2400" b="0" dirty="0"/>
              <a:t>rate</a:t>
            </a:r>
          </a:p>
          <a:p>
            <a:pPr rtl="0"/>
            <a:r>
              <a:rPr lang="en-US" sz="2400" b="0" u="sng" dirty="0"/>
              <a:t>Clinic/basic health unit</a:t>
            </a:r>
            <a:r>
              <a:rPr lang="en-US" sz="2400" b="0" dirty="0"/>
              <a:t>: Waste </a:t>
            </a:r>
            <a:r>
              <a:rPr lang="en-US" sz="2400" b="0" dirty="0">
                <a:solidFill>
                  <a:srgbClr val="FF00FF"/>
                </a:solidFill>
              </a:rPr>
              <a:t>generation rate per day </a:t>
            </a:r>
            <a:r>
              <a:rPr lang="en-US" sz="2400" b="0" dirty="0"/>
              <a:t>x the average </a:t>
            </a:r>
            <a:r>
              <a:rPr lang="en-US" sz="2400" b="0" dirty="0">
                <a:solidFill>
                  <a:srgbClr val="FF00FF"/>
                </a:solidFill>
              </a:rPr>
              <a:t>number of patients </a:t>
            </a:r>
            <a:r>
              <a:rPr lang="en-US" sz="2400" b="0" dirty="0"/>
              <a:t>/ day</a:t>
            </a:r>
          </a:p>
        </p:txBody>
      </p:sp>
      <p:sp>
        <p:nvSpPr>
          <p:cNvPr id="12" name="Arrow: Down 11">
            <a:extLst>
              <a:ext uri="{FF2B5EF4-FFF2-40B4-BE49-F238E27FC236}">
                <a16:creationId xmlns:a16="http://schemas.microsoft.com/office/drawing/2014/main" id="{80C4F0BA-80D7-49EA-A06F-E289C0111977}"/>
              </a:ext>
            </a:extLst>
          </p:cNvPr>
          <p:cNvSpPr/>
          <p:nvPr/>
        </p:nvSpPr>
        <p:spPr>
          <a:xfrm>
            <a:off x="5090450" y="3494466"/>
            <a:ext cx="395111" cy="7902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4065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InterimAGDec2018V2_CKJS" id="{96BA60F7-6675-3E46-A0AD-8DEF05DABE2E}" vid="{CC487F63-9316-CE4E-B914-91B3E63996B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323</TotalTime>
  <Words>5065</Words>
  <Application>Microsoft Office PowerPoint</Application>
  <PresentationFormat>Custom</PresentationFormat>
  <Paragraphs>548</Paragraphs>
  <Slides>43</Slides>
  <Notes>38</Notes>
  <HiddenSlides>2</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2</vt:i4>
      </vt:variant>
      <vt:variant>
        <vt:lpstr>Slide Titles</vt:lpstr>
      </vt:variant>
      <vt:variant>
        <vt:i4>43</vt:i4>
      </vt:variant>
    </vt:vector>
  </HeadingPairs>
  <TitlesOfParts>
    <vt:vector size="55" baseType="lpstr">
      <vt:lpstr>Arial</vt:lpstr>
      <vt:lpstr>Arial Narrow</vt:lpstr>
      <vt:lpstr>Calibri</vt:lpstr>
      <vt:lpstr>Calibri Light</vt:lpstr>
      <vt:lpstr>Cambria Math</vt:lpstr>
      <vt:lpstr>Ebrima</vt:lpstr>
      <vt:lpstr>Times New Roman</vt:lpstr>
      <vt:lpstr>Wingdings</vt:lpstr>
      <vt:lpstr>master</vt:lpstr>
      <vt:lpstr>1_Office Theme</vt:lpstr>
      <vt:lpstr>Photo Editor Photo</vt:lpstr>
      <vt:lpstr>AcroExch.Document.7</vt:lpstr>
      <vt:lpstr>PowerPoint Presentation</vt:lpstr>
      <vt:lpstr>Learning objectives</vt:lpstr>
      <vt:lpstr>What is wrong in this picture?</vt:lpstr>
      <vt:lpstr>PowerPoint Presentation</vt:lpstr>
      <vt:lpstr>Health care waste indicators for WASH FIT </vt:lpstr>
      <vt:lpstr>Waste management process </vt:lpstr>
      <vt:lpstr>PowerPoint Presentation</vt:lpstr>
      <vt:lpstr>What is the typical composition of waste generated in a health care facility? </vt:lpstr>
      <vt:lpstr>How much infectious waste is generated in a typical facility per day?  </vt:lpstr>
      <vt:lpstr>What are some common examples for each category of waste? </vt:lpstr>
      <vt:lpstr>What are some common examples for each category of waste?</vt:lpstr>
      <vt:lpstr>Segregation</vt:lpstr>
      <vt:lpstr>Three-bin system for basic waste categories: Example poster </vt:lpstr>
      <vt:lpstr>Non-hazardous/ general waste </vt:lpstr>
      <vt:lpstr>What are common examples of household waste found in a health care facility ? </vt:lpstr>
      <vt:lpstr>Methods for disposing of sharps</vt:lpstr>
      <vt:lpstr>Guidance for bins and containers</vt:lpstr>
      <vt:lpstr>How to select the best technology? </vt:lpstr>
      <vt:lpstr>Heirarchy of waste treatment options</vt:lpstr>
      <vt:lpstr>Alternative treatment of infectious and sharp waste</vt:lpstr>
      <vt:lpstr>Incineration: Stockholm Convention</vt:lpstr>
      <vt:lpstr>If using incineration, which items must not be incinerated?</vt:lpstr>
      <vt:lpstr>Healthcare waste staff</vt:lpstr>
      <vt:lpstr>Safe appropriate collection </vt:lpstr>
      <vt:lpstr>Safe and appropriate transport</vt:lpstr>
      <vt:lpstr>Waste storage area: non-hazardous waste</vt:lpstr>
      <vt:lpstr>Waste storage: infectious &amp; sharp waste</vt:lpstr>
      <vt:lpstr>Storage times for infectious waste and pathological waste</vt:lpstr>
      <vt:lpstr>Disposal of general waste: Sanitary Landfill / Protected Pit</vt:lpstr>
      <vt:lpstr>Disposal: Ash and Placenta Pits</vt:lpstr>
      <vt:lpstr>Biodigestion </vt:lpstr>
      <vt:lpstr>Documentation</vt:lpstr>
      <vt:lpstr>Safe handling of waste for health care workers</vt:lpstr>
      <vt:lpstr>How to increase sustainability of waste practices? </vt:lpstr>
      <vt:lpstr>Climate change impacts on healthcare waste management </vt:lpstr>
      <vt:lpstr>Adapting healthcare waste management in response to climate change</vt:lpstr>
      <vt:lpstr>Healthcare waste management contribution to mitigate climate change</vt:lpstr>
      <vt:lpstr>Key takeaways </vt:lpstr>
      <vt:lpstr>Health care waste in the context of COVID-19</vt:lpstr>
      <vt:lpstr>Prepare for extra waste generation: Increase waste management capacity!</vt:lpstr>
      <vt:lpstr>Encapsulation &amp; burning pits  A solution for emergency settings</vt:lpstr>
      <vt:lpstr>Questions? </vt:lpstr>
      <vt:lpstr>References</vt:lpstr>
    </vt:vector>
  </TitlesOfParts>
  <Company>World Health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_WHO</dc:creator>
  <cp:keywords>communication, photos, text</cp:keywords>
  <cp:lastModifiedBy>HAYTER, Arabella</cp:lastModifiedBy>
  <cp:revision>178</cp:revision>
  <dcterms:created xsi:type="dcterms:W3CDTF">2005-03-01T08:26:43Z</dcterms:created>
  <dcterms:modified xsi:type="dcterms:W3CDTF">2020-11-27T04:52:59Z</dcterms:modified>
  <cp:category>Guidelines</cp:category>
</cp:coreProperties>
</file>