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308" r:id="rId2"/>
    <p:sldId id="310" r:id="rId3"/>
    <p:sldId id="265" r:id="rId4"/>
    <p:sldId id="327" r:id="rId5"/>
    <p:sldId id="311" r:id="rId6"/>
    <p:sldId id="314" r:id="rId7"/>
    <p:sldId id="317" r:id="rId8"/>
    <p:sldId id="315" r:id="rId9"/>
    <p:sldId id="263" r:id="rId10"/>
    <p:sldId id="318" r:id="rId11"/>
    <p:sldId id="264" r:id="rId12"/>
    <p:sldId id="292" r:id="rId13"/>
    <p:sldId id="320" r:id="rId14"/>
    <p:sldId id="321" r:id="rId15"/>
    <p:sldId id="299" r:id="rId16"/>
    <p:sldId id="325" r:id="rId17"/>
    <p:sldId id="322" r:id="rId18"/>
    <p:sldId id="326" r:id="rId19"/>
    <p:sldId id="307" r:id="rId20"/>
    <p:sldId id="309" r:id="rId21"/>
    <p:sldId id="31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Montserrat" pitchFamily="2" charset="77"/>
      <p:regular r:id="rId28"/>
      <p:bold r:id="rId29"/>
      <p: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7937"/>
  </p:normalViewPr>
  <p:slideViewPr>
    <p:cSldViewPr snapToGrid="0">
      <p:cViewPr varScale="1">
        <p:scale>
          <a:sx n="126" d="100"/>
          <a:sy n="126" d="100"/>
        </p:scale>
        <p:origin x="124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This webinar is a part of the WASH in HCF initiative. </a:t>
            </a:r>
          </a:p>
          <a:p>
            <a:pPr marL="0" lvl="0" indent="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Our goal is to expand the conversation, connecting the expertise and experience of our partners and colleagues to the members of the WASH and health community who have expressed interest in “moving to action” in WASH in HCF. We welcome all to participate these webinars, whether you’re a seasoned expert on WASH in HCF, or someone for whom this topic is brand new. </a:t>
            </a:r>
          </a:p>
          <a:p>
            <a:pPr marL="0" lvl="0" indent="0">
              <a:spcBef>
                <a:spcPts val="0"/>
              </a:spcBef>
              <a:spcAft>
                <a:spcPts val="0"/>
              </a:spcAft>
              <a:buNone/>
            </a:pPr>
            <a:br>
              <a:rPr lang="en-US" sz="1200" b="0" i="0" u="none" strike="noStrike" cap="none" dirty="0">
                <a:solidFill>
                  <a:schemeClr val="dk1"/>
                </a:solidFill>
                <a:effectLst/>
                <a:latin typeface="Calibri"/>
                <a:cs typeface="Calibri"/>
                <a:sym typeface="Calibri"/>
              </a:rPr>
            </a:br>
            <a:r>
              <a:rPr lang="en-US" sz="1200" b="0" i="0" u="none" strike="noStrike" cap="none" dirty="0">
                <a:solidFill>
                  <a:schemeClr val="dk1"/>
                </a:solidFill>
                <a:effectLst/>
                <a:latin typeface="Calibri"/>
                <a:cs typeface="Calibri"/>
                <a:sym typeface="Calibri"/>
              </a:rPr>
              <a:t>REMINDER WE HAVE SIMULTANEOUS INTERPRETATION</a:t>
            </a:r>
            <a:endParaRPr dirty="0"/>
          </a:p>
        </p:txBody>
      </p:sp>
      <p:sp>
        <p:nvSpPr>
          <p:cNvPr id="106" name="Google Shape;106;p5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7244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3" name="Google Shape;16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1671193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3" name="Google Shape;16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2054604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c2ffd55cc9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gc2ffd55cc9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06" name="Google Shape;606;gc2ffd55cc9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3" name="Google Shape;16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3299361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3" name="Google Shape;16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2563465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81576303d8_0_2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000"/>
          </a:p>
        </p:txBody>
      </p:sp>
      <p:sp>
        <p:nvSpPr>
          <p:cNvPr id="513" name="Google Shape;513;g81576303d8_0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957f99b1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957f99b1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ad5dae4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ad5dae4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ad5dae4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ad5dae4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9201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ad5dae4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ad5dae4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862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ad5dae4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ad5dae4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091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ad5dae4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ad5dae4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517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Example from UNICEF experience. With gov’ts may be other sectors coming into the discussion .</a:t>
            </a:r>
            <a:endParaRPr dirty="0"/>
          </a:p>
        </p:txBody>
      </p:sp>
      <p:sp>
        <p:nvSpPr>
          <p:cNvPr id="149" name="Google Shape;149;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Gagan: Also may like to add role of communications and C4D as both Health and WASH can get sometimes hardware focussed.</a:t>
            </a:r>
            <a:endParaRPr/>
          </a:p>
        </p:txBody>
      </p:sp>
      <p:sp>
        <p:nvSpPr>
          <p:cNvPr id="179" name="Google Shape;179;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50">
                <a:solidFill>
                  <a:srgbClr val="3C4043"/>
                </a:solidFill>
                <a:highlight>
                  <a:srgbClr val="FFFFFF"/>
                </a:highlight>
                <a:latin typeface="Roboto"/>
                <a:ea typeface="Roboto"/>
                <a:cs typeface="Roboto"/>
                <a:sym typeface="Roboto"/>
              </a:rPr>
              <a:t>These IPC topics can be further amplified and supported by WASH sector, given their unique expertise (e.g., infrastructure, engineering)"</a:t>
            </a:r>
            <a:endParaRPr/>
          </a:p>
        </p:txBody>
      </p:sp>
      <p:sp>
        <p:nvSpPr>
          <p:cNvPr id="163" name="Google Shape;16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8" name="Google Shape;38;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9013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0FD37B-4D53-894C-9245-2256D383BB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477" y="0"/>
            <a:ext cx="7949045" cy="5143500"/>
          </a:xfrm>
          <a:prstGeom prst="rect">
            <a:avLst/>
          </a:prstGeom>
        </p:spPr>
      </p:pic>
    </p:spTree>
    <p:extLst>
      <p:ext uri="{BB962C8B-B14F-4D97-AF65-F5344CB8AC3E}">
        <p14:creationId xmlns:p14="http://schemas.microsoft.com/office/powerpoint/2010/main" val="4082743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p:nvPr/>
        </p:nvSpPr>
        <p:spPr>
          <a:xfrm>
            <a:off x="4758615" y="1981331"/>
            <a:ext cx="4235850" cy="2485350"/>
          </a:xfrm>
          <a:prstGeom prst="rect">
            <a:avLst/>
          </a:prstGeom>
          <a:solidFill>
            <a:srgbClr val="4A86E8"/>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182" name="Google Shape;182;p22"/>
          <p:cNvSpPr/>
          <p:nvPr/>
        </p:nvSpPr>
        <p:spPr>
          <a:xfrm>
            <a:off x="268009" y="1991644"/>
            <a:ext cx="4235850" cy="2485350"/>
          </a:xfrm>
          <a:prstGeom prst="rect">
            <a:avLst/>
          </a:prstGeom>
          <a:solidFill>
            <a:srgbClr val="4A86E8"/>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183" name="Google Shape;183;p22"/>
          <p:cNvSpPr txBox="1">
            <a:spLocks noGrp="1"/>
          </p:cNvSpPr>
          <p:nvPr>
            <p:ph type="body" idx="1"/>
          </p:nvPr>
        </p:nvSpPr>
        <p:spPr>
          <a:xfrm>
            <a:off x="336521" y="1037095"/>
            <a:ext cx="8334675" cy="805500"/>
          </a:xfrm>
          <a:prstGeom prst="rect">
            <a:avLst/>
          </a:prstGeom>
          <a:noFill/>
          <a:ln>
            <a:noFill/>
          </a:ln>
        </p:spPr>
        <p:txBody>
          <a:bodyPr spcFirstLastPara="1" wrap="square" lIns="68569" tIns="34275" rIns="68569" bIns="34275" anchor="t" anchorCtr="0">
            <a:noAutofit/>
          </a:bodyPr>
          <a:lstStyle/>
          <a:p>
            <a:pPr marL="0" indent="0">
              <a:lnSpc>
                <a:spcPct val="100000"/>
              </a:lnSpc>
              <a:spcBef>
                <a:spcPts val="0"/>
              </a:spcBef>
              <a:buSzPts val="1800"/>
              <a:buNone/>
            </a:pPr>
            <a:r>
              <a:rPr lang="en-US" sz="1650" dirty="0">
                <a:solidFill>
                  <a:schemeClr val="tx1"/>
                </a:solidFill>
              </a:rPr>
              <a:t>IPC and WASH personnel often come from different backgrounds and do not always speak the same “language”. Both skill sets are necessary to create sustainable, safe WASH in HCF. </a:t>
            </a:r>
            <a:endParaRPr sz="1650" dirty="0">
              <a:solidFill>
                <a:schemeClr val="tx1"/>
              </a:solidFill>
            </a:endParaRPr>
          </a:p>
        </p:txBody>
      </p:sp>
      <p:sp>
        <p:nvSpPr>
          <p:cNvPr id="184" name="Google Shape;184;p22"/>
          <p:cNvSpPr/>
          <p:nvPr/>
        </p:nvSpPr>
        <p:spPr>
          <a:xfrm>
            <a:off x="0" y="294724"/>
            <a:ext cx="9144000" cy="610875"/>
          </a:xfrm>
          <a:prstGeom prst="rect">
            <a:avLst/>
          </a:prstGeom>
          <a:solidFill>
            <a:srgbClr val="002060"/>
          </a:solidFill>
          <a:ln>
            <a:noFill/>
          </a:ln>
        </p:spPr>
        <p:txBody>
          <a:bodyPr spcFirstLastPara="1" wrap="square" lIns="68569" tIns="34275" rIns="68569" bIns="34275" anchor="ctr" anchorCtr="0">
            <a:noAutofit/>
          </a:bodyPr>
          <a:lstStyle/>
          <a:p>
            <a:pPr>
              <a:buSzPts val="4000"/>
            </a:pPr>
            <a:r>
              <a:rPr lang="en-US" sz="3000" b="1" dirty="0">
                <a:solidFill>
                  <a:srgbClr val="00B0F0"/>
                </a:solidFill>
              </a:rPr>
              <a:t>   Language Barriers</a:t>
            </a:r>
            <a:endParaRPr sz="3000" dirty="0">
              <a:solidFill>
                <a:srgbClr val="00B0F0"/>
              </a:solidFill>
              <a:latin typeface="Calibri"/>
              <a:ea typeface="Calibri"/>
              <a:cs typeface="Calibri"/>
              <a:sym typeface="Calibri"/>
            </a:endParaRPr>
          </a:p>
        </p:txBody>
      </p:sp>
      <p:pic>
        <p:nvPicPr>
          <p:cNvPr id="187" name="Google Shape;187;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5958" y="2248500"/>
            <a:ext cx="1951013" cy="1951013"/>
          </a:xfrm>
          <a:prstGeom prst="rect">
            <a:avLst/>
          </a:prstGeom>
          <a:noFill/>
          <a:ln>
            <a:noFill/>
          </a:ln>
        </p:spPr>
      </p:pic>
      <p:pic>
        <p:nvPicPr>
          <p:cNvPr id="188" name="Google Shape;188;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58615" y="2258804"/>
            <a:ext cx="1951013" cy="1951031"/>
          </a:xfrm>
          <a:prstGeom prst="rect">
            <a:avLst/>
          </a:prstGeom>
          <a:noFill/>
          <a:ln>
            <a:noFill/>
          </a:ln>
        </p:spPr>
      </p:pic>
      <p:sp>
        <p:nvSpPr>
          <p:cNvPr id="189" name="Google Shape;189;p22"/>
          <p:cNvSpPr txBox="1"/>
          <p:nvPr/>
        </p:nvSpPr>
        <p:spPr>
          <a:xfrm>
            <a:off x="1791709" y="2005181"/>
            <a:ext cx="2712150" cy="2437650"/>
          </a:xfrm>
          <a:prstGeom prst="rect">
            <a:avLst/>
          </a:prstGeom>
          <a:noFill/>
          <a:ln>
            <a:noFill/>
          </a:ln>
        </p:spPr>
        <p:txBody>
          <a:bodyPr spcFirstLastPara="1" wrap="square" lIns="68569" tIns="68569" rIns="68569" bIns="68569" anchor="t" anchorCtr="0">
            <a:noAutofit/>
          </a:bodyPr>
          <a:lstStyle/>
          <a:p>
            <a:pPr>
              <a:buSzPts val="2500"/>
            </a:pPr>
            <a:r>
              <a:rPr lang="en-US" sz="1875" dirty="0">
                <a:latin typeface="Calibri"/>
                <a:ea typeface="Calibri"/>
                <a:cs typeface="Calibri"/>
                <a:sym typeface="Calibri"/>
              </a:rPr>
              <a:t>IPC:</a:t>
            </a:r>
            <a:endParaRPr sz="1875" dirty="0">
              <a:latin typeface="Calibri"/>
              <a:ea typeface="Calibri"/>
              <a:cs typeface="Calibri"/>
              <a:sym typeface="Calibri"/>
            </a:endParaRPr>
          </a:p>
          <a:p>
            <a:pPr marL="342900" indent="-266700">
              <a:buSzPts val="2000"/>
              <a:buFont typeface="Calibri"/>
              <a:buChar char="-"/>
            </a:pPr>
            <a:r>
              <a:rPr lang="en-US" sz="1500" dirty="0">
                <a:latin typeface="Calibri"/>
                <a:ea typeface="Calibri"/>
                <a:cs typeface="Calibri"/>
                <a:sym typeface="Calibri"/>
              </a:rPr>
              <a:t>Often clinicians</a:t>
            </a:r>
            <a:endParaRPr sz="1500" dirty="0">
              <a:latin typeface="Calibri"/>
              <a:ea typeface="Calibri"/>
              <a:cs typeface="Calibri"/>
              <a:sym typeface="Calibri"/>
            </a:endParaRPr>
          </a:p>
          <a:p>
            <a:pPr marL="342900" indent="-266700">
              <a:buSzPts val="2000"/>
              <a:buFont typeface="Calibri"/>
              <a:buChar char="-"/>
            </a:pPr>
            <a:r>
              <a:rPr lang="en-US" sz="1500" dirty="0">
                <a:latin typeface="Calibri"/>
                <a:ea typeface="Calibri"/>
                <a:cs typeface="Calibri"/>
                <a:sym typeface="Calibri"/>
              </a:rPr>
              <a:t>View the HCF through a clinical lens focused on patient care settings </a:t>
            </a:r>
          </a:p>
          <a:p>
            <a:pPr marL="342900" indent="-266700">
              <a:buSzPts val="2000"/>
              <a:buFont typeface="Calibri"/>
              <a:buChar char="-"/>
            </a:pPr>
            <a:r>
              <a:rPr lang="en-US" sz="1500" dirty="0">
                <a:latin typeface="Calibri"/>
                <a:ea typeface="Calibri"/>
                <a:cs typeface="Calibri"/>
                <a:sym typeface="Calibri"/>
              </a:rPr>
              <a:t>Concerned about issues like PPE, surgical site infections, patient safety, etc.</a:t>
            </a:r>
            <a:endParaRPr sz="1500" dirty="0">
              <a:latin typeface="Calibri"/>
              <a:ea typeface="Calibri"/>
              <a:cs typeface="Calibri"/>
              <a:sym typeface="Calibri"/>
            </a:endParaRPr>
          </a:p>
        </p:txBody>
      </p:sp>
      <p:sp>
        <p:nvSpPr>
          <p:cNvPr id="190" name="Google Shape;190;p22"/>
          <p:cNvSpPr txBox="1"/>
          <p:nvPr/>
        </p:nvSpPr>
        <p:spPr>
          <a:xfrm>
            <a:off x="6597990" y="2015494"/>
            <a:ext cx="2396475" cy="2437650"/>
          </a:xfrm>
          <a:prstGeom prst="rect">
            <a:avLst/>
          </a:prstGeom>
          <a:noFill/>
          <a:ln>
            <a:noFill/>
          </a:ln>
        </p:spPr>
        <p:txBody>
          <a:bodyPr spcFirstLastPara="1" wrap="square" lIns="68569" tIns="68569" rIns="68569" bIns="68569" anchor="t" anchorCtr="0">
            <a:noAutofit/>
          </a:bodyPr>
          <a:lstStyle/>
          <a:p>
            <a:pPr>
              <a:buSzPts val="2500"/>
            </a:pPr>
            <a:r>
              <a:rPr lang="en-US" sz="1875" dirty="0">
                <a:latin typeface="Calibri"/>
                <a:ea typeface="Calibri"/>
                <a:cs typeface="Calibri"/>
                <a:sym typeface="Calibri"/>
              </a:rPr>
              <a:t>WASH:</a:t>
            </a:r>
            <a:endParaRPr sz="1875" dirty="0">
              <a:latin typeface="Calibri"/>
              <a:ea typeface="Calibri"/>
              <a:cs typeface="Calibri"/>
              <a:sym typeface="Calibri"/>
            </a:endParaRPr>
          </a:p>
          <a:p>
            <a:pPr marL="342900" indent="-266700">
              <a:buSzPts val="2000"/>
              <a:buFont typeface="Calibri"/>
              <a:buChar char="-"/>
            </a:pPr>
            <a:r>
              <a:rPr lang="en-US" sz="1500" dirty="0">
                <a:latin typeface="Calibri"/>
                <a:ea typeface="Calibri"/>
                <a:cs typeface="Calibri"/>
                <a:sym typeface="Calibri"/>
              </a:rPr>
              <a:t>Often engineers or WASH specialists in non-HCF settings</a:t>
            </a:r>
            <a:endParaRPr sz="1500" dirty="0">
              <a:latin typeface="Calibri"/>
              <a:ea typeface="Calibri"/>
              <a:cs typeface="Calibri"/>
              <a:sym typeface="Calibri"/>
            </a:endParaRPr>
          </a:p>
          <a:p>
            <a:pPr marL="342900" indent="-266700">
              <a:buSzPts val="2000"/>
              <a:buFont typeface="Calibri"/>
              <a:buChar char="-"/>
            </a:pPr>
            <a:r>
              <a:rPr lang="en-US" sz="1500" dirty="0">
                <a:latin typeface="Calibri"/>
                <a:ea typeface="Calibri"/>
                <a:cs typeface="Calibri"/>
                <a:sym typeface="Calibri"/>
              </a:rPr>
              <a:t>Focused on infrastructure</a:t>
            </a:r>
            <a:endParaRPr sz="1500" dirty="0">
              <a:latin typeface="Calibri"/>
              <a:ea typeface="Calibri"/>
              <a:cs typeface="Calibri"/>
              <a:sym typeface="Calibri"/>
            </a:endParaRPr>
          </a:p>
          <a:p>
            <a:pPr marL="342900" indent="-266700">
              <a:buSzPts val="2000"/>
              <a:buFont typeface="Calibri"/>
              <a:buChar char="-"/>
            </a:pPr>
            <a:r>
              <a:rPr lang="en-US" sz="1500" dirty="0">
                <a:latin typeface="Calibri"/>
                <a:ea typeface="Calibri"/>
                <a:cs typeface="Calibri"/>
                <a:sym typeface="Calibri"/>
              </a:rPr>
              <a:t>View the HCF through the environment</a:t>
            </a:r>
            <a:endParaRPr sz="1500" dirty="0">
              <a:latin typeface="Calibri"/>
              <a:ea typeface="Calibri"/>
              <a:cs typeface="Calibri"/>
              <a:sym typeface="Calibri"/>
            </a:endParaRPr>
          </a:p>
          <a:p>
            <a:pPr marL="342900" indent="-266700">
              <a:buSzPts val="2000"/>
              <a:buFont typeface="Calibri"/>
              <a:buChar char="-"/>
            </a:pPr>
            <a:r>
              <a:rPr lang="en-US" sz="1500" dirty="0">
                <a:latin typeface="Calibri"/>
                <a:ea typeface="Calibri"/>
                <a:cs typeface="Calibri"/>
                <a:sym typeface="Calibri"/>
              </a:rPr>
              <a:t>Less knowledgeable about clinical activities</a:t>
            </a:r>
            <a:endParaRPr sz="1500" dirty="0">
              <a:latin typeface="Calibri"/>
              <a:ea typeface="Calibri"/>
              <a:cs typeface="Calibri"/>
              <a:sym typeface="Calibri"/>
            </a:endParaRPr>
          </a:p>
        </p:txBody>
      </p:sp>
      <p:pic>
        <p:nvPicPr>
          <p:cNvPr id="12" name="Google Shape;136;p22">
            <a:extLst>
              <a:ext uri="{FF2B5EF4-FFF2-40B4-BE49-F238E27FC236}">
                <a16:creationId xmlns:a16="http://schemas.microsoft.com/office/drawing/2014/main" id="{2DA52F46-3637-644F-B429-8606B061AF25}"/>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700887" y="4510500"/>
            <a:ext cx="2216200" cy="63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p:nvPr/>
        </p:nvSpPr>
        <p:spPr>
          <a:xfrm>
            <a:off x="0" y="423949"/>
            <a:ext cx="9144000" cy="610875"/>
          </a:xfrm>
          <a:prstGeom prst="rect">
            <a:avLst/>
          </a:prstGeom>
          <a:solidFill>
            <a:srgbClr val="002060"/>
          </a:solidFill>
          <a:ln>
            <a:noFill/>
          </a:ln>
        </p:spPr>
        <p:txBody>
          <a:bodyPr spcFirstLastPara="1" wrap="square" lIns="68569" tIns="34275" rIns="68569" bIns="34275" anchor="ctr" anchorCtr="0">
            <a:noAutofit/>
          </a:bodyPr>
          <a:lstStyle/>
          <a:p>
            <a:pPr>
              <a:buSzPts val="4000"/>
            </a:pPr>
            <a:r>
              <a:rPr lang="en-US" sz="3000" b="1" dirty="0">
                <a:solidFill>
                  <a:srgbClr val="00B0F0"/>
                </a:solidFill>
                <a:latin typeface="+mn-lt"/>
                <a:ea typeface="Calibri"/>
                <a:cs typeface="Calibri"/>
                <a:sym typeface="Calibri"/>
              </a:rPr>
              <a:t>  Example of WASH &amp; IPC Overlap</a:t>
            </a:r>
            <a:endParaRPr sz="3000" dirty="0">
              <a:solidFill>
                <a:srgbClr val="00B0F0"/>
              </a:solidFill>
              <a:latin typeface="+mn-lt"/>
              <a:ea typeface="Calibri"/>
              <a:cs typeface="Calibri"/>
              <a:sym typeface="Calibri"/>
            </a:endParaRPr>
          </a:p>
        </p:txBody>
      </p:sp>
      <p:sp>
        <p:nvSpPr>
          <p:cNvPr id="168" name="Google Shape;168;p21"/>
          <p:cNvSpPr/>
          <p:nvPr/>
        </p:nvSpPr>
        <p:spPr>
          <a:xfrm>
            <a:off x="550044" y="2598944"/>
            <a:ext cx="2049075" cy="1977975"/>
          </a:xfrm>
          <a:prstGeom prst="ellipse">
            <a:avLst/>
          </a:prstGeom>
          <a:solidFill>
            <a:srgbClr val="FFFF00">
              <a:alpha val="61960"/>
            </a:srgbClr>
          </a:solidFill>
          <a:ln w="9525" cap="flat" cmpd="sng">
            <a:solidFill>
              <a:srgbClr val="FFFF00"/>
            </a:solidFill>
            <a:prstDash val="solid"/>
            <a:miter lim="800000"/>
            <a:headEnd type="none" w="sm" len="sm"/>
            <a:tailEnd type="none" w="sm" len="sm"/>
          </a:ln>
        </p:spPr>
        <p:txBody>
          <a:bodyPr spcFirstLastPara="1" wrap="square" lIns="68569" tIns="34275" rIns="68569" bIns="34275" anchor="ctr" anchorCtr="0">
            <a:noAutofit/>
          </a:bodyPr>
          <a:lstStyle/>
          <a:p>
            <a:pPr algn="ctr">
              <a:buSzPts val="1013"/>
            </a:pPr>
            <a:endParaRPr sz="760">
              <a:solidFill>
                <a:srgbClr val="FFFFFF"/>
              </a:solidFill>
            </a:endParaRPr>
          </a:p>
        </p:txBody>
      </p:sp>
      <p:sp>
        <p:nvSpPr>
          <p:cNvPr id="169" name="Google Shape;169;p21"/>
          <p:cNvSpPr txBox="1"/>
          <p:nvPr/>
        </p:nvSpPr>
        <p:spPr>
          <a:xfrm>
            <a:off x="1246805" y="3714569"/>
            <a:ext cx="1122075" cy="503100"/>
          </a:xfrm>
          <a:prstGeom prst="rect">
            <a:avLst/>
          </a:prstGeom>
          <a:noFill/>
          <a:ln>
            <a:noFill/>
          </a:ln>
        </p:spPr>
        <p:txBody>
          <a:bodyPr spcFirstLastPara="1" wrap="square" lIns="68569" tIns="34275" rIns="68569" bIns="34275" anchor="t" anchorCtr="0">
            <a:noAutofit/>
          </a:bodyPr>
          <a:lstStyle/>
          <a:p>
            <a:pPr>
              <a:buSzPts val="4000"/>
            </a:pPr>
            <a:r>
              <a:rPr lang="en-US" sz="3000" b="1"/>
              <a:t>IPC </a:t>
            </a:r>
            <a:endParaRPr sz="1050"/>
          </a:p>
        </p:txBody>
      </p:sp>
      <p:sp>
        <p:nvSpPr>
          <p:cNvPr id="170" name="Google Shape;170;p21"/>
          <p:cNvSpPr/>
          <p:nvPr/>
        </p:nvSpPr>
        <p:spPr>
          <a:xfrm>
            <a:off x="571143" y="1488007"/>
            <a:ext cx="2006775" cy="1977975"/>
          </a:xfrm>
          <a:prstGeom prst="ellipse">
            <a:avLst/>
          </a:prstGeom>
          <a:solidFill>
            <a:srgbClr val="00A3D9">
              <a:alpha val="45098"/>
            </a:srgbClr>
          </a:solidFill>
          <a:ln w="9525" cap="flat" cmpd="sng">
            <a:solidFill>
              <a:srgbClr val="4472C4"/>
            </a:solidFill>
            <a:prstDash val="solid"/>
            <a:miter lim="800000"/>
            <a:headEnd type="none" w="sm" len="sm"/>
            <a:tailEnd type="none" w="sm" len="sm"/>
          </a:ln>
        </p:spPr>
        <p:txBody>
          <a:bodyPr spcFirstLastPara="1" wrap="square" lIns="68569" tIns="34275" rIns="68569" bIns="34275" anchor="ctr" anchorCtr="0">
            <a:noAutofit/>
          </a:bodyPr>
          <a:lstStyle/>
          <a:p>
            <a:pPr algn="ctr">
              <a:buSzPts val="1013"/>
            </a:pPr>
            <a:endParaRPr sz="760">
              <a:solidFill>
                <a:srgbClr val="FFFFFF"/>
              </a:solidFill>
            </a:endParaRPr>
          </a:p>
        </p:txBody>
      </p:sp>
      <p:sp>
        <p:nvSpPr>
          <p:cNvPr id="171" name="Google Shape;171;p21"/>
          <p:cNvSpPr txBox="1"/>
          <p:nvPr/>
        </p:nvSpPr>
        <p:spPr>
          <a:xfrm>
            <a:off x="927790" y="1965098"/>
            <a:ext cx="1344657" cy="503100"/>
          </a:xfrm>
          <a:prstGeom prst="rect">
            <a:avLst/>
          </a:prstGeom>
          <a:noFill/>
          <a:ln>
            <a:noFill/>
          </a:ln>
        </p:spPr>
        <p:txBody>
          <a:bodyPr spcFirstLastPara="1" wrap="square" lIns="68569" tIns="34275" rIns="68569" bIns="34275" anchor="t" anchorCtr="0">
            <a:noAutofit/>
          </a:bodyPr>
          <a:lstStyle/>
          <a:p>
            <a:pPr>
              <a:buSzPts val="4000"/>
            </a:pPr>
            <a:r>
              <a:rPr lang="en-US" sz="3000" b="1"/>
              <a:t>WASH</a:t>
            </a:r>
            <a:endParaRPr sz="1050"/>
          </a:p>
        </p:txBody>
      </p:sp>
      <p:sp>
        <p:nvSpPr>
          <p:cNvPr id="172" name="Google Shape;172;p21"/>
          <p:cNvSpPr txBox="1"/>
          <p:nvPr/>
        </p:nvSpPr>
        <p:spPr>
          <a:xfrm>
            <a:off x="2753638" y="1273206"/>
            <a:ext cx="6063075" cy="2659601"/>
          </a:xfrm>
          <a:prstGeom prst="rect">
            <a:avLst/>
          </a:prstGeom>
          <a:noFill/>
          <a:ln>
            <a:noFill/>
          </a:ln>
        </p:spPr>
        <p:txBody>
          <a:bodyPr spcFirstLastPara="1" wrap="square" lIns="68569" tIns="68569" rIns="68569" bIns="68569" anchor="t" anchorCtr="0">
            <a:noAutofit/>
          </a:bodyPr>
          <a:lstStyle/>
          <a:p>
            <a:pPr>
              <a:buSzPts val="3200"/>
            </a:pPr>
            <a:r>
              <a:rPr lang="en-US" sz="2400" b="1" dirty="0">
                <a:latin typeface="Calibri"/>
                <a:ea typeface="Calibri"/>
                <a:cs typeface="Calibri"/>
                <a:sym typeface="Calibri"/>
              </a:rPr>
              <a:t>The WASH/IPC Venn Diagram</a:t>
            </a:r>
            <a:br>
              <a:rPr lang="en-US" sz="2400" b="1" dirty="0">
                <a:latin typeface="Calibri"/>
                <a:ea typeface="Calibri"/>
                <a:cs typeface="Calibri"/>
                <a:sym typeface="Calibri"/>
              </a:rPr>
            </a:br>
            <a:r>
              <a:rPr lang="en-US" sz="2000" dirty="0">
                <a:latin typeface="Calibri"/>
                <a:ea typeface="Calibri"/>
                <a:cs typeface="Calibri"/>
                <a:sym typeface="Calibri"/>
              </a:rPr>
              <a:t>Below is an example of the kinds of activities requiring both WASH services and IPC protocols:</a:t>
            </a:r>
          </a:p>
        </p:txBody>
      </p:sp>
      <p:sp>
        <p:nvSpPr>
          <p:cNvPr id="173" name="Google Shape;173;p21"/>
          <p:cNvSpPr txBox="1"/>
          <p:nvPr/>
        </p:nvSpPr>
        <p:spPr>
          <a:xfrm>
            <a:off x="3570399" y="2443540"/>
            <a:ext cx="5318826" cy="1192050"/>
          </a:xfrm>
          <a:prstGeom prst="rect">
            <a:avLst/>
          </a:prstGeom>
          <a:noFill/>
          <a:ln>
            <a:noFill/>
          </a:ln>
        </p:spPr>
        <p:txBody>
          <a:bodyPr spcFirstLastPara="1" wrap="square" lIns="68569" tIns="34275" rIns="68569" bIns="34275" anchor="t" anchorCtr="0">
            <a:noAutofit/>
          </a:bodyPr>
          <a:lstStyle/>
          <a:p>
            <a:pPr marL="19050">
              <a:lnSpc>
                <a:spcPct val="90000"/>
              </a:lnSpc>
              <a:buSzPts val="2600"/>
            </a:pPr>
            <a:r>
              <a:rPr lang="en-US" sz="2200" dirty="0">
                <a:latin typeface="+mj-lt"/>
              </a:rPr>
              <a:t>1. Hand Hygiene</a:t>
            </a:r>
          </a:p>
          <a:p>
            <a:pPr marL="19050">
              <a:lnSpc>
                <a:spcPct val="90000"/>
              </a:lnSpc>
              <a:buSzPts val="2600"/>
            </a:pPr>
            <a:r>
              <a:rPr lang="en-US" sz="2200" dirty="0">
                <a:latin typeface="+mj-lt"/>
              </a:rPr>
              <a:t>2. Environmental Cleanliness &amp; Laundry</a:t>
            </a:r>
          </a:p>
          <a:p>
            <a:pPr marL="19050">
              <a:lnSpc>
                <a:spcPct val="90000"/>
              </a:lnSpc>
              <a:buSzPts val="2600"/>
            </a:pPr>
            <a:r>
              <a:rPr lang="en-US" sz="2200" dirty="0">
                <a:latin typeface="+mj-lt"/>
              </a:rPr>
              <a:t>3. Medical Equipment Processing</a:t>
            </a:r>
          </a:p>
          <a:p>
            <a:pPr marL="19050">
              <a:lnSpc>
                <a:spcPct val="90000"/>
              </a:lnSpc>
              <a:buSzPts val="2600"/>
            </a:pPr>
            <a:r>
              <a:rPr lang="en-US" sz="2200" dirty="0">
                <a:latin typeface="+mj-lt"/>
              </a:rPr>
              <a:t>4. Healthcare Waste Management</a:t>
            </a:r>
            <a:endParaRPr sz="2200" dirty="0">
              <a:latin typeface="+mj-lt"/>
              <a:ea typeface="Calibri"/>
              <a:cs typeface="Calibri"/>
              <a:sym typeface="Calibri"/>
            </a:endParaRPr>
          </a:p>
        </p:txBody>
      </p:sp>
      <p:sp>
        <p:nvSpPr>
          <p:cNvPr id="174" name="Google Shape;174;p21"/>
          <p:cNvSpPr/>
          <p:nvPr/>
        </p:nvSpPr>
        <p:spPr>
          <a:xfrm>
            <a:off x="3115433" y="2468196"/>
            <a:ext cx="412650" cy="1192050"/>
          </a:xfrm>
          <a:prstGeom prst="leftBrace">
            <a:avLst>
              <a:gd name="adj1" fmla="val 33025"/>
              <a:gd name="adj2" fmla="val 50662"/>
            </a:avLst>
          </a:prstGeom>
          <a:noFill/>
          <a:ln w="38100"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buSzPts val="3000"/>
            </a:pPr>
            <a:endParaRPr sz="2250"/>
          </a:p>
        </p:txBody>
      </p:sp>
      <p:sp>
        <p:nvSpPr>
          <p:cNvPr id="175" name="Google Shape;175;p21"/>
          <p:cNvSpPr/>
          <p:nvPr/>
        </p:nvSpPr>
        <p:spPr>
          <a:xfrm>
            <a:off x="1858488" y="2810308"/>
            <a:ext cx="1142775" cy="507825"/>
          </a:xfrm>
          <a:prstGeom prst="rightArrow">
            <a:avLst>
              <a:gd name="adj1" fmla="val 50000"/>
              <a:gd name="adj2" fmla="val 50000"/>
            </a:avLst>
          </a:prstGeom>
          <a:solidFill>
            <a:srgbClr val="000000">
              <a:alpha val="85098"/>
            </a:srgbClr>
          </a:solidFill>
          <a:ln w="9525" cap="flat" cmpd="sng">
            <a:solidFill>
              <a:srgbClr val="000000"/>
            </a:solidFill>
            <a:prstDash val="solid"/>
            <a:miter lim="800000"/>
            <a:headEnd type="none" w="sm" len="sm"/>
            <a:tailEnd type="none" w="sm" len="sm"/>
          </a:ln>
        </p:spPr>
        <p:txBody>
          <a:bodyPr spcFirstLastPara="1" wrap="square" lIns="68569" tIns="34275" rIns="68569" bIns="34275" anchor="ctr" anchorCtr="0">
            <a:noAutofit/>
          </a:bodyPr>
          <a:lstStyle/>
          <a:p>
            <a:pPr algn="ctr">
              <a:buSzPts val="1013"/>
            </a:pPr>
            <a:endParaRPr sz="760"/>
          </a:p>
        </p:txBody>
      </p:sp>
      <p:pic>
        <p:nvPicPr>
          <p:cNvPr id="14" name="Google Shape;136;p22">
            <a:extLst>
              <a:ext uri="{FF2B5EF4-FFF2-40B4-BE49-F238E27FC236}">
                <a16:creationId xmlns:a16="http://schemas.microsoft.com/office/drawing/2014/main" id="{E615E48D-8A2F-6541-A11F-3013F5C4770A}"/>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9"/>
          <p:cNvSpPr txBox="1"/>
          <p:nvPr/>
        </p:nvSpPr>
        <p:spPr>
          <a:xfrm>
            <a:off x="1407059" y="1092610"/>
            <a:ext cx="1502431" cy="357791"/>
          </a:xfrm>
          <a:prstGeom prst="rect">
            <a:avLst/>
          </a:prstGeom>
          <a:noFill/>
          <a:ln>
            <a:noFill/>
          </a:ln>
        </p:spPr>
        <p:txBody>
          <a:bodyPr spcFirstLastPara="1" wrap="square" lIns="68569" tIns="34275" rIns="68569" bIns="34275" anchor="t" anchorCtr="0">
            <a:noAutofit/>
          </a:bodyPr>
          <a:lstStyle/>
          <a:p>
            <a:pPr>
              <a:buSzPts val="2500"/>
            </a:pPr>
            <a:r>
              <a:rPr lang="en-US" sz="1875">
                <a:solidFill>
                  <a:schemeClr val="dk1"/>
                </a:solidFill>
                <a:latin typeface="Calibri"/>
                <a:ea typeface="Calibri"/>
                <a:cs typeface="Calibri"/>
                <a:sym typeface="Calibri"/>
              </a:rPr>
              <a:t>Hand Hygiene</a:t>
            </a:r>
            <a:endParaRPr sz="1050"/>
          </a:p>
        </p:txBody>
      </p:sp>
      <p:sp>
        <p:nvSpPr>
          <p:cNvPr id="512" name="Google Shape;512;p49"/>
          <p:cNvSpPr/>
          <p:nvPr/>
        </p:nvSpPr>
        <p:spPr>
          <a:xfrm>
            <a:off x="603636" y="3723313"/>
            <a:ext cx="3125279" cy="357791"/>
          </a:xfrm>
          <a:prstGeom prst="rect">
            <a:avLst/>
          </a:prstGeom>
          <a:noFill/>
          <a:ln>
            <a:noFill/>
          </a:ln>
        </p:spPr>
        <p:txBody>
          <a:bodyPr spcFirstLastPara="1" wrap="square" lIns="68569" tIns="34275" rIns="68569" bIns="34275" anchor="t" anchorCtr="0">
            <a:noAutofit/>
          </a:bodyPr>
          <a:lstStyle/>
          <a:p>
            <a:pPr>
              <a:buSzPts val="2500"/>
            </a:pPr>
            <a:r>
              <a:rPr lang="en-US" sz="1875">
                <a:solidFill>
                  <a:schemeClr val="dk1"/>
                </a:solidFill>
                <a:latin typeface="Calibri"/>
                <a:ea typeface="Calibri"/>
                <a:cs typeface="Calibri"/>
                <a:sym typeface="Calibri"/>
              </a:rPr>
              <a:t>Medical Equipment Processing</a:t>
            </a:r>
            <a:endParaRPr sz="1050"/>
          </a:p>
        </p:txBody>
      </p:sp>
      <p:sp>
        <p:nvSpPr>
          <p:cNvPr id="513" name="Google Shape;513;p49"/>
          <p:cNvSpPr/>
          <p:nvPr/>
        </p:nvSpPr>
        <p:spPr>
          <a:xfrm>
            <a:off x="5480028" y="3723313"/>
            <a:ext cx="2704298" cy="357791"/>
          </a:xfrm>
          <a:prstGeom prst="rect">
            <a:avLst/>
          </a:prstGeom>
          <a:noFill/>
          <a:ln>
            <a:noFill/>
          </a:ln>
        </p:spPr>
        <p:txBody>
          <a:bodyPr spcFirstLastPara="1" wrap="square" lIns="68569" tIns="34275" rIns="68569" bIns="34275" anchor="t" anchorCtr="0">
            <a:noAutofit/>
          </a:bodyPr>
          <a:lstStyle/>
          <a:p>
            <a:pPr>
              <a:buSzPts val="2500"/>
            </a:pPr>
            <a:r>
              <a:rPr lang="en-US" sz="1875">
                <a:solidFill>
                  <a:schemeClr val="dk1"/>
                </a:solidFill>
                <a:latin typeface="Calibri"/>
                <a:ea typeface="Calibri"/>
                <a:cs typeface="Calibri"/>
                <a:sym typeface="Calibri"/>
              </a:rPr>
              <a:t>Environmental Cleanliness</a:t>
            </a:r>
            <a:endParaRPr sz="1050"/>
          </a:p>
        </p:txBody>
      </p:sp>
      <p:sp>
        <p:nvSpPr>
          <p:cNvPr id="514" name="Google Shape;514;p49"/>
          <p:cNvSpPr txBox="1"/>
          <p:nvPr/>
        </p:nvSpPr>
        <p:spPr>
          <a:xfrm>
            <a:off x="5286358" y="1092610"/>
            <a:ext cx="3232904" cy="357791"/>
          </a:xfrm>
          <a:prstGeom prst="rect">
            <a:avLst/>
          </a:prstGeom>
          <a:noFill/>
          <a:ln>
            <a:noFill/>
          </a:ln>
        </p:spPr>
        <p:txBody>
          <a:bodyPr spcFirstLastPara="1" wrap="square" lIns="68569" tIns="34275" rIns="68569" bIns="34275" anchor="t" anchorCtr="0">
            <a:noAutofit/>
          </a:bodyPr>
          <a:lstStyle/>
          <a:p>
            <a:pPr>
              <a:buSzPts val="2500"/>
            </a:pPr>
            <a:r>
              <a:rPr lang="en-US" sz="1875">
                <a:solidFill>
                  <a:schemeClr val="dk1"/>
                </a:solidFill>
                <a:latin typeface="Calibri"/>
                <a:ea typeface="Calibri"/>
                <a:cs typeface="Calibri"/>
                <a:sym typeface="Calibri"/>
              </a:rPr>
              <a:t>Healthcare Waste Management</a:t>
            </a:r>
            <a:endParaRPr sz="1050"/>
          </a:p>
        </p:txBody>
      </p:sp>
      <p:pic>
        <p:nvPicPr>
          <p:cNvPr id="515" name="Google Shape;515;p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778" y="-4640"/>
            <a:ext cx="4591574" cy="2585262"/>
          </a:xfrm>
          <a:prstGeom prst="rect">
            <a:avLst/>
          </a:prstGeom>
          <a:noFill/>
          <a:ln>
            <a:noFill/>
          </a:ln>
        </p:spPr>
      </p:pic>
      <p:pic>
        <p:nvPicPr>
          <p:cNvPr id="516" name="Google Shape;516;p4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34700" y="2571751"/>
            <a:ext cx="4669757" cy="2571749"/>
          </a:xfrm>
          <a:prstGeom prst="rect">
            <a:avLst/>
          </a:prstGeom>
          <a:noFill/>
          <a:ln>
            <a:noFill/>
          </a:ln>
        </p:spPr>
      </p:pic>
      <p:pic>
        <p:nvPicPr>
          <p:cNvPr id="517" name="Google Shape;517;p49" descr="A cup of coffee on a tabl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2392" y="2548031"/>
            <a:ext cx="4570810" cy="2619179"/>
          </a:xfrm>
          <a:prstGeom prst="rect">
            <a:avLst/>
          </a:prstGeom>
          <a:noFill/>
          <a:ln>
            <a:noFill/>
          </a:ln>
        </p:spPr>
      </p:pic>
      <p:pic>
        <p:nvPicPr>
          <p:cNvPr id="518" name="Google Shape;518;p49" descr="A picture containing table, indoor, sitting&#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561955" y="-9288"/>
            <a:ext cx="4635693" cy="2594550"/>
          </a:xfrm>
          <a:prstGeom prst="rect">
            <a:avLst/>
          </a:prstGeom>
          <a:noFill/>
          <a:ln>
            <a:noFill/>
          </a:ln>
        </p:spPr>
      </p:pic>
      <p:cxnSp>
        <p:nvCxnSpPr>
          <p:cNvPr id="519" name="Google Shape;519;p49"/>
          <p:cNvCxnSpPr/>
          <p:nvPr/>
        </p:nvCxnSpPr>
        <p:spPr>
          <a:xfrm>
            <a:off x="4555181" y="0"/>
            <a:ext cx="0" cy="5143500"/>
          </a:xfrm>
          <a:prstGeom prst="straightConnector1">
            <a:avLst/>
          </a:prstGeom>
          <a:noFill/>
          <a:ln w="12700" cap="flat" cmpd="sng">
            <a:solidFill>
              <a:schemeClr val="dk1"/>
            </a:solidFill>
            <a:prstDash val="solid"/>
            <a:miter lim="800000"/>
            <a:headEnd type="none" w="sm" len="sm"/>
            <a:tailEnd type="none" w="sm" len="sm"/>
          </a:ln>
        </p:spPr>
      </p:cxnSp>
      <p:cxnSp>
        <p:nvCxnSpPr>
          <p:cNvPr id="520" name="Google Shape;520;p49"/>
          <p:cNvCxnSpPr/>
          <p:nvPr/>
        </p:nvCxnSpPr>
        <p:spPr>
          <a:xfrm>
            <a:off x="1192" y="2571750"/>
            <a:ext cx="9141619"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3" name="Picture 2">
            <a:extLst>
              <a:ext uri="{FF2B5EF4-FFF2-40B4-BE49-F238E27FC236}">
                <a16:creationId xmlns:a16="http://schemas.microsoft.com/office/drawing/2014/main" id="{E83AD911-4319-E14F-8775-AA8143F005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684" y="735029"/>
            <a:ext cx="2538467" cy="3509562"/>
          </a:xfrm>
          <a:prstGeom prst="rect">
            <a:avLst/>
          </a:prstGeom>
        </p:spPr>
      </p:pic>
      <p:pic>
        <p:nvPicPr>
          <p:cNvPr id="7" name="Picture 6">
            <a:extLst>
              <a:ext uri="{FF2B5EF4-FFF2-40B4-BE49-F238E27FC236}">
                <a16:creationId xmlns:a16="http://schemas.microsoft.com/office/drawing/2014/main" id="{0F7660D6-9393-EF46-8658-3B3BBA50BC83}"/>
              </a:ext>
            </a:extLst>
          </p:cNvPr>
          <p:cNvPicPr>
            <a:picLocks noChangeAspect="1"/>
          </p:cNvPicPr>
          <p:nvPr/>
        </p:nvPicPr>
        <p:blipFill>
          <a:blip r:embed="rId4"/>
          <a:stretch>
            <a:fillRect/>
          </a:stretch>
        </p:blipFill>
        <p:spPr>
          <a:xfrm>
            <a:off x="3417624" y="46003"/>
            <a:ext cx="5370454" cy="5057764"/>
          </a:xfrm>
          <a:prstGeom prst="rect">
            <a:avLst/>
          </a:prstGeom>
        </p:spPr>
      </p:pic>
    </p:spTree>
    <p:extLst>
      <p:ext uri="{BB962C8B-B14F-4D97-AF65-F5344CB8AC3E}">
        <p14:creationId xmlns:p14="http://schemas.microsoft.com/office/powerpoint/2010/main" val="3748947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p:nvPr/>
        </p:nvSpPr>
        <p:spPr>
          <a:xfrm>
            <a:off x="0" y="423949"/>
            <a:ext cx="9144000" cy="610875"/>
          </a:xfrm>
          <a:prstGeom prst="rect">
            <a:avLst/>
          </a:prstGeom>
          <a:solidFill>
            <a:srgbClr val="002060"/>
          </a:solidFill>
          <a:ln>
            <a:noFill/>
          </a:ln>
        </p:spPr>
        <p:txBody>
          <a:bodyPr spcFirstLastPara="1" wrap="square" lIns="68569" tIns="34275" rIns="68569" bIns="34275" anchor="ctr" anchorCtr="0">
            <a:noAutofit/>
          </a:bodyPr>
          <a:lstStyle/>
          <a:p>
            <a:pPr>
              <a:buSzPts val="4000"/>
            </a:pPr>
            <a:r>
              <a:rPr lang="en-US" sz="3000" b="1" dirty="0">
                <a:solidFill>
                  <a:srgbClr val="00B0F0"/>
                </a:solidFill>
                <a:latin typeface="+mn-lt"/>
                <a:ea typeface="Calibri"/>
                <a:cs typeface="Calibri"/>
                <a:sym typeface="Calibri"/>
              </a:rPr>
              <a:t>    Health Facility Levels</a:t>
            </a:r>
            <a:endParaRPr sz="3000" dirty="0">
              <a:solidFill>
                <a:srgbClr val="00B0F0"/>
              </a:solidFill>
              <a:latin typeface="+mn-lt"/>
              <a:ea typeface="Calibri"/>
              <a:cs typeface="Calibri"/>
              <a:sym typeface="Calibri"/>
            </a:endParaRPr>
          </a:p>
        </p:txBody>
      </p:sp>
      <p:sp>
        <p:nvSpPr>
          <p:cNvPr id="168" name="Google Shape;168;p21"/>
          <p:cNvSpPr/>
          <p:nvPr/>
        </p:nvSpPr>
        <p:spPr>
          <a:xfrm>
            <a:off x="443102" y="2455105"/>
            <a:ext cx="2049075" cy="1977975"/>
          </a:xfrm>
          <a:prstGeom prst="ellipse">
            <a:avLst/>
          </a:prstGeom>
          <a:solidFill>
            <a:srgbClr val="FFFF00">
              <a:alpha val="61960"/>
            </a:srgbClr>
          </a:solidFill>
          <a:ln w="9525" cap="flat" cmpd="sng">
            <a:solidFill>
              <a:srgbClr val="FFFF00"/>
            </a:solidFill>
            <a:prstDash val="solid"/>
            <a:miter lim="800000"/>
            <a:headEnd type="none" w="sm" len="sm"/>
            <a:tailEnd type="none" w="sm" len="sm"/>
          </a:ln>
        </p:spPr>
        <p:txBody>
          <a:bodyPr spcFirstLastPara="1" wrap="square" lIns="68569" tIns="34275" rIns="68569" bIns="34275" anchor="ctr" anchorCtr="0">
            <a:noAutofit/>
          </a:bodyPr>
          <a:lstStyle/>
          <a:p>
            <a:pPr algn="ctr">
              <a:buSzPts val="1013"/>
            </a:pPr>
            <a:endParaRPr sz="760">
              <a:solidFill>
                <a:srgbClr val="FFFFFF"/>
              </a:solidFill>
            </a:endParaRPr>
          </a:p>
        </p:txBody>
      </p:sp>
      <p:sp>
        <p:nvSpPr>
          <p:cNvPr id="169" name="Google Shape;169;p21"/>
          <p:cNvSpPr txBox="1"/>
          <p:nvPr/>
        </p:nvSpPr>
        <p:spPr>
          <a:xfrm>
            <a:off x="1139863" y="3570730"/>
            <a:ext cx="1122075" cy="503100"/>
          </a:xfrm>
          <a:prstGeom prst="rect">
            <a:avLst/>
          </a:prstGeom>
          <a:noFill/>
          <a:ln>
            <a:noFill/>
          </a:ln>
        </p:spPr>
        <p:txBody>
          <a:bodyPr spcFirstLastPara="1" wrap="square" lIns="68569" tIns="34275" rIns="68569" bIns="34275" anchor="t" anchorCtr="0">
            <a:noAutofit/>
          </a:bodyPr>
          <a:lstStyle/>
          <a:p>
            <a:pPr>
              <a:buSzPts val="4000"/>
            </a:pPr>
            <a:r>
              <a:rPr lang="en-US" sz="3000" b="1"/>
              <a:t>IPC </a:t>
            </a:r>
            <a:endParaRPr sz="1050"/>
          </a:p>
        </p:txBody>
      </p:sp>
      <p:sp>
        <p:nvSpPr>
          <p:cNvPr id="170" name="Google Shape;170;p21"/>
          <p:cNvSpPr/>
          <p:nvPr/>
        </p:nvSpPr>
        <p:spPr>
          <a:xfrm>
            <a:off x="464201" y="1344168"/>
            <a:ext cx="2006775" cy="1977975"/>
          </a:xfrm>
          <a:prstGeom prst="ellipse">
            <a:avLst/>
          </a:prstGeom>
          <a:solidFill>
            <a:srgbClr val="00A3D9">
              <a:alpha val="45098"/>
            </a:srgbClr>
          </a:solidFill>
          <a:ln w="9525" cap="flat" cmpd="sng">
            <a:solidFill>
              <a:srgbClr val="4472C4"/>
            </a:solidFill>
            <a:prstDash val="solid"/>
            <a:miter lim="800000"/>
            <a:headEnd type="none" w="sm" len="sm"/>
            <a:tailEnd type="none" w="sm" len="sm"/>
          </a:ln>
        </p:spPr>
        <p:txBody>
          <a:bodyPr spcFirstLastPara="1" wrap="square" lIns="68569" tIns="34275" rIns="68569" bIns="34275" anchor="ctr" anchorCtr="0">
            <a:noAutofit/>
          </a:bodyPr>
          <a:lstStyle/>
          <a:p>
            <a:pPr algn="ctr">
              <a:buSzPts val="1013"/>
            </a:pPr>
            <a:endParaRPr sz="760">
              <a:solidFill>
                <a:srgbClr val="FFFFFF"/>
              </a:solidFill>
            </a:endParaRPr>
          </a:p>
        </p:txBody>
      </p:sp>
      <p:sp>
        <p:nvSpPr>
          <p:cNvPr id="171" name="Google Shape;171;p21"/>
          <p:cNvSpPr txBox="1"/>
          <p:nvPr/>
        </p:nvSpPr>
        <p:spPr>
          <a:xfrm>
            <a:off x="820848" y="1821259"/>
            <a:ext cx="1344657" cy="503100"/>
          </a:xfrm>
          <a:prstGeom prst="rect">
            <a:avLst/>
          </a:prstGeom>
          <a:noFill/>
          <a:ln>
            <a:noFill/>
          </a:ln>
        </p:spPr>
        <p:txBody>
          <a:bodyPr spcFirstLastPara="1" wrap="square" lIns="68569" tIns="34275" rIns="68569" bIns="34275" anchor="t" anchorCtr="0">
            <a:noAutofit/>
          </a:bodyPr>
          <a:lstStyle/>
          <a:p>
            <a:pPr>
              <a:buSzPts val="4000"/>
            </a:pPr>
            <a:r>
              <a:rPr lang="en-US" sz="3000" b="1"/>
              <a:t>WASH</a:t>
            </a:r>
            <a:endParaRPr sz="1050"/>
          </a:p>
        </p:txBody>
      </p:sp>
      <p:sp>
        <p:nvSpPr>
          <p:cNvPr id="172" name="Google Shape;172;p21"/>
          <p:cNvSpPr txBox="1"/>
          <p:nvPr/>
        </p:nvSpPr>
        <p:spPr>
          <a:xfrm>
            <a:off x="2770372" y="1344168"/>
            <a:ext cx="6063075" cy="2917574"/>
          </a:xfrm>
          <a:prstGeom prst="rect">
            <a:avLst/>
          </a:prstGeom>
          <a:noFill/>
          <a:ln>
            <a:noFill/>
          </a:ln>
        </p:spPr>
        <p:txBody>
          <a:bodyPr spcFirstLastPara="1" wrap="square" lIns="68569" tIns="68569" rIns="68569" bIns="68569" anchor="t" anchorCtr="0">
            <a:noAutofit/>
          </a:bodyPr>
          <a:lstStyle/>
          <a:p>
            <a:pPr>
              <a:buSzPts val="3200"/>
            </a:pPr>
            <a:r>
              <a:rPr lang="en-US" sz="1800" b="1" dirty="0">
                <a:latin typeface="+mn-lt"/>
                <a:ea typeface="Calibri"/>
                <a:cs typeface="Calibri"/>
                <a:sym typeface="Calibri"/>
              </a:rPr>
              <a:t>Keep in mind, different health services are provided at different types of facilities. </a:t>
            </a:r>
          </a:p>
          <a:p>
            <a:pPr>
              <a:buSzPts val="3200"/>
            </a:pPr>
            <a:endParaRPr lang="en-US" sz="1800" dirty="0">
              <a:latin typeface="+mn-lt"/>
              <a:ea typeface="Calibri"/>
              <a:cs typeface="Calibri"/>
              <a:sym typeface="Calibri"/>
            </a:endParaRPr>
          </a:p>
          <a:p>
            <a:pPr>
              <a:buSzPts val="3200"/>
            </a:pPr>
            <a:r>
              <a:rPr lang="en-US" sz="1800" dirty="0">
                <a:latin typeface="+mn-lt"/>
                <a:ea typeface="Calibri"/>
                <a:cs typeface="Calibri"/>
                <a:sym typeface="Calibri"/>
              </a:rPr>
              <a:t>Thus, the specific activities that overlap in the WASH/IPC Venn Diagram will differ in a hospital providing surgical services vs. a health center solely providing outpatient care.</a:t>
            </a:r>
          </a:p>
          <a:p>
            <a:pPr>
              <a:buSzPts val="3200"/>
            </a:pPr>
            <a:endParaRPr lang="en-US" sz="1800" dirty="0">
              <a:latin typeface="+mn-lt"/>
              <a:ea typeface="Calibri"/>
              <a:cs typeface="Calibri"/>
              <a:sym typeface="Calibri"/>
            </a:endParaRPr>
          </a:p>
          <a:p>
            <a:pPr>
              <a:buSzPts val="3200"/>
            </a:pPr>
            <a:r>
              <a:rPr lang="en-US" sz="1800" dirty="0">
                <a:latin typeface="+mn-lt"/>
                <a:ea typeface="Calibri"/>
                <a:cs typeface="Calibri"/>
                <a:sym typeface="Calibri"/>
              </a:rPr>
              <a:t>It may also impact the organization and management around IPC and the safety culture. </a:t>
            </a:r>
          </a:p>
        </p:txBody>
      </p:sp>
      <p:pic>
        <p:nvPicPr>
          <p:cNvPr id="14" name="Google Shape;136;p22">
            <a:extLst>
              <a:ext uri="{FF2B5EF4-FFF2-40B4-BE49-F238E27FC236}">
                <a16:creationId xmlns:a16="http://schemas.microsoft.com/office/drawing/2014/main" id="{E615E48D-8A2F-6541-A11F-3013F5C4770A}"/>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Tree>
    <p:extLst>
      <p:ext uri="{BB962C8B-B14F-4D97-AF65-F5344CB8AC3E}">
        <p14:creationId xmlns:p14="http://schemas.microsoft.com/office/powerpoint/2010/main" val="229569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6"/>
          <p:cNvSpPr/>
          <p:nvPr/>
        </p:nvSpPr>
        <p:spPr>
          <a:xfrm>
            <a:off x="1" y="0"/>
            <a:ext cx="9144000" cy="1529775"/>
          </a:xfrm>
          <a:prstGeom prst="rect">
            <a:avLst/>
          </a:prstGeom>
          <a:solidFill>
            <a:srgbClr val="002060"/>
          </a:solidFill>
          <a:ln w="12700" cap="flat" cmpd="sng">
            <a:solidFill>
              <a:srgbClr val="002060"/>
            </a:solidFill>
            <a:prstDash val="solid"/>
            <a:miter lim="800000"/>
            <a:headEnd type="none" w="sm" len="sm"/>
            <a:tailEnd type="none" w="sm" len="sm"/>
          </a:ln>
        </p:spPr>
        <p:txBody>
          <a:bodyPr spcFirstLastPara="1" wrap="square" lIns="68569" tIns="34275" rIns="68569" bIns="34275" anchor="ctr" anchorCtr="0">
            <a:noAutofit/>
          </a:bodyPr>
          <a:lstStyle/>
          <a:p>
            <a:pPr algn="ctr">
              <a:buSzPts val="14000"/>
            </a:pPr>
            <a:endParaRPr sz="10500" b="1">
              <a:solidFill>
                <a:srgbClr val="8296B0"/>
              </a:solidFill>
            </a:endParaRPr>
          </a:p>
        </p:txBody>
      </p:sp>
      <p:sp>
        <p:nvSpPr>
          <p:cNvPr id="609" name="Google Shape;609;p56"/>
          <p:cNvSpPr txBox="1"/>
          <p:nvPr/>
        </p:nvSpPr>
        <p:spPr>
          <a:xfrm>
            <a:off x="263820" y="2026021"/>
            <a:ext cx="8505668" cy="1122424"/>
          </a:xfrm>
          <a:prstGeom prst="rect">
            <a:avLst/>
          </a:prstGeom>
          <a:noFill/>
          <a:ln>
            <a:noFill/>
          </a:ln>
        </p:spPr>
        <p:txBody>
          <a:bodyPr spcFirstLastPara="1" wrap="square" lIns="68569" tIns="34275" rIns="68569" bIns="34275" anchor="t" anchorCtr="0">
            <a:noAutofit/>
          </a:bodyPr>
          <a:lstStyle/>
          <a:p>
            <a:pPr marL="19050" algn="ctr">
              <a:lnSpc>
                <a:spcPct val="90000"/>
              </a:lnSpc>
              <a:buSzPts val="2600"/>
            </a:pPr>
            <a:r>
              <a:rPr lang="en-US" sz="2400" dirty="0">
                <a:solidFill>
                  <a:srgbClr val="FF0000"/>
                </a:solidFill>
              </a:rPr>
              <a:t>Given that certain IPC practices require WASH services, </a:t>
            </a:r>
            <a:br>
              <a:rPr lang="en-US" sz="2400" dirty="0">
                <a:solidFill>
                  <a:srgbClr val="FF0000"/>
                </a:solidFill>
              </a:rPr>
            </a:br>
            <a:r>
              <a:rPr lang="en-US" sz="2400" b="1" dirty="0">
                <a:solidFill>
                  <a:srgbClr val="FF0000"/>
                </a:solidFill>
              </a:rPr>
              <a:t>what</a:t>
            </a:r>
            <a:r>
              <a:rPr lang="en-US" sz="2400" dirty="0">
                <a:solidFill>
                  <a:srgbClr val="FF0000"/>
                </a:solidFill>
              </a:rPr>
              <a:t> </a:t>
            </a:r>
            <a:r>
              <a:rPr lang="en-US" sz="2400" b="1" dirty="0">
                <a:solidFill>
                  <a:srgbClr val="FF0000"/>
                </a:solidFill>
              </a:rPr>
              <a:t>are the implications of inadequate WASH in healthcare facilities?</a:t>
            </a:r>
          </a:p>
        </p:txBody>
      </p:sp>
      <p:grpSp>
        <p:nvGrpSpPr>
          <p:cNvPr id="610" name="Google Shape;610;p56"/>
          <p:cNvGrpSpPr/>
          <p:nvPr/>
        </p:nvGrpSpPr>
        <p:grpSpPr>
          <a:xfrm>
            <a:off x="0" y="3679546"/>
            <a:ext cx="9141525" cy="1557675"/>
            <a:chOff x="0" y="2561299"/>
            <a:chExt cx="12188700" cy="2076900"/>
          </a:xfrm>
        </p:grpSpPr>
        <p:sp>
          <p:nvSpPr>
            <p:cNvPr id="611" name="Google Shape;611;p56"/>
            <p:cNvSpPr/>
            <p:nvPr/>
          </p:nvSpPr>
          <p:spPr>
            <a:xfrm>
              <a:off x="0" y="2561299"/>
              <a:ext cx="12188700" cy="20769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4400"/>
              </a:pPr>
              <a:endParaRPr sz="3300" b="1">
                <a:solidFill>
                  <a:schemeClr val="lt1"/>
                </a:solidFill>
                <a:latin typeface="Montserrat"/>
                <a:ea typeface="Montserrat"/>
                <a:cs typeface="Montserrat"/>
                <a:sym typeface="Montserrat"/>
              </a:endParaRPr>
            </a:p>
          </p:txBody>
        </p:sp>
        <p:pic>
          <p:nvPicPr>
            <p:cNvPr id="612" name="Google Shape;612;p5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58377" y="2774830"/>
              <a:ext cx="1522586" cy="1522586"/>
            </a:xfrm>
            <a:prstGeom prst="rect">
              <a:avLst/>
            </a:prstGeom>
            <a:noFill/>
            <a:ln>
              <a:noFill/>
            </a:ln>
          </p:spPr>
        </p:pic>
        <p:pic>
          <p:nvPicPr>
            <p:cNvPr id="613" name="Google Shape;613;p5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77899" y="2913289"/>
              <a:ext cx="1415099" cy="1415099"/>
            </a:xfrm>
            <a:prstGeom prst="rect">
              <a:avLst/>
            </a:prstGeom>
            <a:noFill/>
            <a:ln>
              <a:noFill/>
            </a:ln>
          </p:spPr>
        </p:pic>
        <p:pic>
          <p:nvPicPr>
            <p:cNvPr id="614" name="Google Shape;614;p5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19755" y="2768438"/>
              <a:ext cx="1576737" cy="1576737"/>
            </a:xfrm>
            <a:prstGeom prst="rect">
              <a:avLst/>
            </a:prstGeom>
            <a:noFill/>
            <a:ln>
              <a:noFill/>
            </a:ln>
          </p:spPr>
        </p:pic>
        <p:pic>
          <p:nvPicPr>
            <p:cNvPr id="615" name="Google Shape;615;p5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317370" y="2819499"/>
              <a:ext cx="1520129" cy="1520129"/>
            </a:xfrm>
            <a:prstGeom prst="rect">
              <a:avLst/>
            </a:prstGeom>
            <a:noFill/>
            <a:ln>
              <a:noFill/>
            </a:ln>
          </p:spPr>
        </p:pic>
        <p:pic>
          <p:nvPicPr>
            <p:cNvPr id="616" name="Google Shape;616;p56"/>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308501" y="2824404"/>
              <a:ext cx="1510321" cy="1510321"/>
            </a:xfrm>
            <a:prstGeom prst="rect">
              <a:avLst/>
            </a:prstGeom>
            <a:noFill/>
            <a:ln>
              <a:noFill/>
            </a:ln>
          </p:spPr>
        </p:pic>
        <p:pic>
          <p:nvPicPr>
            <p:cNvPr id="617" name="Google Shape;617;p5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40142" y="2768438"/>
              <a:ext cx="1622254" cy="1622254"/>
            </a:xfrm>
            <a:prstGeom prst="rect">
              <a:avLst/>
            </a:prstGeom>
            <a:noFill/>
            <a:ln>
              <a:noFill/>
            </a:ln>
          </p:spPr>
        </p:pic>
        <p:sp>
          <p:nvSpPr>
            <p:cNvPr id="618" name="Google Shape;618;p56"/>
            <p:cNvSpPr/>
            <p:nvPr/>
          </p:nvSpPr>
          <p:spPr>
            <a:xfrm>
              <a:off x="1143001" y="3482788"/>
              <a:ext cx="205800" cy="620700"/>
            </a:xfrm>
            <a:prstGeom prst="rect">
              <a:avLst/>
            </a:prstGeom>
            <a:solidFill>
              <a:srgbClr val="FF0000"/>
            </a:solid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chemeClr val="lt1"/>
                </a:solidFill>
                <a:latin typeface="Calibri"/>
                <a:ea typeface="Calibri"/>
                <a:cs typeface="Calibri"/>
                <a:sym typeface="Calibri"/>
              </a:endParaRPr>
            </a:p>
          </p:txBody>
        </p:sp>
        <p:sp>
          <p:nvSpPr>
            <p:cNvPr id="619" name="Google Shape;619;p56"/>
            <p:cNvSpPr/>
            <p:nvPr/>
          </p:nvSpPr>
          <p:spPr>
            <a:xfrm rot="5400000">
              <a:off x="1148830" y="3500103"/>
              <a:ext cx="204900" cy="585900"/>
            </a:xfrm>
            <a:prstGeom prst="rect">
              <a:avLst/>
            </a:prstGeom>
            <a:solidFill>
              <a:srgbClr val="FF0000"/>
            </a:solid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576430-800F-FA41-8DEB-D1E2D34DC5E4}"/>
              </a:ext>
            </a:extLst>
          </p:cNvPr>
          <p:cNvSpPr>
            <a:spLocks noGrp="1"/>
          </p:cNvSpPr>
          <p:nvPr>
            <p:ph type="body" idx="1"/>
          </p:nvPr>
        </p:nvSpPr>
        <p:spPr>
          <a:xfrm>
            <a:off x="4161032" y="1369219"/>
            <a:ext cx="4828855" cy="3263400"/>
          </a:xfrm>
        </p:spPr>
        <p:txBody>
          <a:bodyPr/>
          <a:lstStyle/>
          <a:p>
            <a:pPr marL="139700" indent="0">
              <a:buNone/>
            </a:pPr>
            <a:r>
              <a:rPr lang="en-US" dirty="0">
                <a:solidFill>
                  <a:schemeClr val="tx1"/>
                </a:solidFill>
              </a:rPr>
              <a:t>Additional concerns not covered in the JMP:</a:t>
            </a:r>
          </a:p>
          <a:p>
            <a:pPr>
              <a:buFontTx/>
              <a:buChar char="-"/>
            </a:pPr>
            <a:r>
              <a:rPr lang="en-US" dirty="0">
                <a:solidFill>
                  <a:schemeClr val="tx1"/>
                </a:solidFill>
              </a:rPr>
              <a:t>Water quantity</a:t>
            </a:r>
          </a:p>
          <a:p>
            <a:pPr>
              <a:buFontTx/>
              <a:buChar char="-"/>
            </a:pPr>
            <a:r>
              <a:rPr lang="en-US" dirty="0">
                <a:solidFill>
                  <a:schemeClr val="tx1"/>
                </a:solidFill>
              </a:rPr>
              <a:t>Continual water availability + seasonality</a:t>
            </a:r>
          </a:p>
          <a:p>
            <a:pPr>
              <a:buFontTx/>
              <a:buChar char="-"/>
            </a:pPr>
            <a:r>
              <a:rPr lang="en-US" dirty="0">
                <a:solidFill>
                  <a:schemeClr val="tx1"/>
                </a:solidFill>
              </a:rPr>
              <a:t>Water quality</a:t>
            </a:r>
          </a:p>
          <a:p>
            <a:pPr>
              <a:buFontTx/>
              <a:buChar char="-"/>
            </a:pPr>
            <a:r>
              <a:rPr lang="en-US" dirty="0">
                <a:solidFill>
                  <a:schemeClr val="tx1"/>
                </a:solidFill>
              </a:rPr>
              <a:t>Number of functional toilets/patient</a:t>
            </a:r>
          </a:p>
          <a:p>
            <a:pPr>
              <a:buFontTx/>
              <a:buChar char="-"/>
            </a:pPr>
            <a:r>
              <a:rPr lang="en-US" dirty="0">
                <a:solidFill>
                  <a:schemeClr val="tx1"/>
                </a:solidFill>
              </a:rPr>
              <a:t>Hygienic conditions</a:t>
            </a:r>
          </a:p>
          <a:p>
            <a:pPr>
              <a:buFontTx/>
              <a:buChar char="-"/>
            </a:pPr>
            <a:r>
              <a:rPr lang="en-US" dirty="0">
                <a:solidFill>
                  <a:schemeClr val="tx1"/>
                </a:solidFill>
              </a:rPr>
              <a:t>Climate resiliency</a:t>
            </a:r>
          </a:p>
        </p:txBody>
      </p:sp>
      <p:pic>
        <p:nvPicPr>
          <p:cNvPr id="4" name="Picture 3">
            <a:extLst>
              <a:ext uri="{FF2B5EF4-FFF2-40B4-BE49-F238E27FC236}">
                <a16:creationId xmlns:a16="http://schemas.microsoft.com/office/drawing/2014/main" id="{8CCC6235-7B53-F340-8187-073C9F1274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9710" y="1188881"/>
            <a:ext cx="3495292" cy="3675224"/>
          </a:xfrm>
          <a:prstGeom prst="rect">
            <a:avLst/>
          </a:prstGeom>
        </p:spPr>
      </p:pic>
      <p:pic>
        <p:nvPicPr>
          <p:cNvPr id="5" name="Google Shape;136;p22">
            <a:extLst>
              <a:ext uri="{FF2B5EF4-FFF2-40B4-BE49-F238E27FC236}">
                <a16:creationId xmlns:a16="http://schemas.microsoft.com/office/drawing/2014/main" id="{E07794D3-0A93-4D41-A961-6523D276D6AE}"/>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
        <p:nvSpPr>
          <p:cNvPr id="6" name="Google Shape;165;p21">
            <a:extLst>
              <a:ext uri="{FF2B5EF4-FFF2-40B4-BE49-F238E27FC236}">
                <a16:creationId xmlns:a16="http://schemas.microsoft.com/office/drawing/2014/main" id="{695CBD47-703B-3545-BD9E-BD11B6BDB00F}"/>
              </a:ext>
            </a:extLst>
          </p:cNvPr>
          <p:cNvSpPr/>
          <p:nvPr/>
        </p:nvSpPr>
        <p:spPr>
          <a:xfrm>
            <a:off x="0" y="423949"/>
            <a:ext cx="9144000" cy="610875"/>
          </a:xfrm>
          <a:prstGeom prst="rect">
            <a:avLst/>
          </a:prstGeom>
          <a:solidFill>
            <a:srgbClr val="002060"/>
          </a:solidFill>
          <a:ln>
            <a:noFill/>
          </a:ln>
        </p:spPr>
        <p:txBody>
          <a:bodyPr spcFirstLastPara="1" wrap="square" lIns="68569" tIns="34275" rIns="68569" bIns="34275" anchor="ctr" anchorCtr="0">
            <a:noAutofit/>
          </a:bodyPr>
          <a:lstStyle/>
          <a:p>
            <a:pPr>
              <a:buSzPts val="4000"/>
            </a:pPr>
            <a:r>
              <a:rPr lang="en-US" sz="3000" b="1" dirty="0">
                <a:solidFill>
                  <a:srgbClr val="00B0F0"/>
                </a:solidFill>
                <a:latin typeface="+mn-lt"/>
                <a:ea typeface="Calibri"/>
                <a:cs typeface="Calibri"/>
                <a:sym typeface="Calibri"/>
              </a:rPr>
              <a:t>    Inadequate WASH Services</a:t>
            </a:r>
            <a:endParaRPr sz="3000" dirty="0">
              <a:solidFill>
                <a:srgbClr val="00B0F0"/>
              </a:solidFill>
              <a:latin typeface="+mn-lt"/>
              <a:ea typeface="Calibri"/>
              <a:cs typeface="Calibri"/>
              <a:sym typeface="Calibri"/>
            </a:endParaRPr>
          </a:p>
        </p:txBody>
      </p:sp>
    </p:spTree>
    <p:extLst>
      <p:ext uri="{BB962C8B-B14F-4D97-AF65-F5344CB8AC3E}">
        <p14:creationId xmlns:p14="http://schemas.microsoft.com/office/powerpoint/2010/main" val="2518052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p:nvPr/>
        </p:nvSpPr>
        <p:spPr>
          <a:xfrm>
            <a:off x="0" y="423949"/>
            <a:ext cx="9144000" cy="610875"/>
          </a:xfrm>
          <a:prstGeom prst="rect">
            <a:avLst/>
          </a:prstGeom>
          <a:solidFill>
            <a:srgbClr val="002060"/>
          </a:solidFill>
          <a:ln>
            <a:noFill/>
          </a:ln>
        </p:spPr>
        <p:txBody>
          <a:bodyPr spcFirstLastPara="1" wrap="square" lIns="68569" tIns="34275" rIns="68569" bIns="34275" anchor="ctr" anchorCtr="0">
            <a:noAutofit/>
          </a:bodyPr>
          <a:lstStyle/>
          <a:p>
            <a:pPr>
              <a:buSzPts val="4000"/>
            </a:pPr>
            <a:r>
              <a:rPr lang="en-US" sz="3000" dirty="0">
                <a:solidFill>
                  <a:srgbClr val="00B0F0"/>
                </a:solidFill>
                <a:latin typeface="+mn-lt"/>
                <a:ea typeface="Calibri"/>
                <a:cs typeface="Calibri"/>
                <a:sym typeface="Calibri"/>
              </a:rPr>
              <a:t>   </a:t>
            </a:r>
            <a:r>
              <a:rPr lang="en-US" sz="3000" b="1" dirty="0">
                <a:solidFill>
                  <a:srgbClr val="00B0F0"/>
                </a:solidFill>
                <a:latin typeface="+mn-lt"/>
                <a:ea typeface="Calibri"/>
                <a:cs typeface="Calibri"/>
                <a:sym typeface="Calibri"/>
              </a:rPr>
              <a:t>Why do we need IPC/WASH Partnerships?</a:t>
            </a:r>
            <a:endParaRPr sz="3000" b="1" dirty="0">
              <a:solidFill>
                <a:srgbClr val="00B0F0"/>
              </a:solidFill>
              <a:latin typeface="+mn-lt"/>
              <a:ea typeface="Calibri"/>
              <a:cs typeface="Calibri"/>
              <a:sym typeface="Calibri"/>
            </a:endParaRPr>
          </a:p>
        </p:txBody>
      </p:sp>
      <p:sp>
        <p:nvSpPr>
          <p:cNvPr id="172" name="Google Shape;172;p21"/>
          <p:cNvSpPr txBox="1"/>
          <p:nvPr/>
        </p:nvSpPr>
        <p:spPr>
          <a:xfrm>
            <a:off x="397041" y="1185743"/>
            <a:ext cx="8007219" cy="3433782"/>
          </a:xfrm>
          <a:prstGeom prst="rect">
            <a:avLst/>
          </a:prstGeom>
          <a:noFill/>
          <a:ln>
            <a:noFill/>
          </a:ln>
        </p:spPr>
        <p:txBody>
          <a:bodyPr spcFirstLastPara="1" wrap="square" lIns="68569" tIns="68569" rIns="68569" bIns="68569" anchor="t" anchorCtr="0">
            <a:noAutofit/>
          </a:bodyPr>
          <a:lstStyle/>
          <a:p>
            <a:pPr marL="285750" lvl="1" indent="-285750">
              <a:buFont typeface="Arial" panose="020B0604020202020204" pitchFamily="34" charset="0"/>
              <a:buChar char="•"/>
            </a:pPr>
            <a:r>
              <a:rPr lang="en-US" sz="1600" dirty="0"/>
              <a:t>There has been an </a:t>
            </a:r>
            <a:r>
              <a:rPr lang="en-US" sz="1600" b="1" dirty="0"/>
              <a:t>assumption in IPC guidance </a:t>
            </a:r>
            <a:r>
              <a:rPr lang="en-US" sz="1600" dirty="0"/>
              <a:t>(particularly those originating from well-resourced countries) that </a:t>
            </a:r>
            <a:r>
              <a:rPr lang="en-US" sz="1600" b="1" dirty="0"/>
              <a:t>WASH services are readily available at HCF</a:t>
            </a:r>
            <a:r>
              <a:rPr lang="en-US" sz="1600" dirty="0"/>
              <a:t>, overlooking the challenges faced by many HCF in LMICs where</a:t>
            </a:r>
            <a:r>
              <a:rPr lang="en-US" sz="1600" b="1" dirty="0"/>
              <a:t> WASH services are limited or entirely non-existent.</a:t>
            </a:r>
            <a:br>
              <a:rPr lang="en-US" sz="1600" dirty="0"/>
            </a:br>
            <a:endParaRPr lang="en-US" sz="1600" dirty="0"/>
          </a:p>
          <a:p>
            <a:pPr marL="285750" lvl="1" indent="-285750">
              <a:buFont typeface="Arial" panose="020B0604020202020204" pitchFamily="34" charset="0"/>
              <a:buChar char="•"/>
            </a:pPr>
            <a:r>
              <a:rPr lang="en-US" sz="1600" dirty="0"/>
              <a:t>Therefore, </a:t>
            </a:r>
            <a:r>
              <a:rPr lang="en-US" sz="1600" b="1" dirty="0"/>
              <a:t>IPC policies and guidelines are incomplete </a:t>
            </a:r>
            <a:r>
              <a:rPr lang="en-US" sz="1600" dirty="0"/>
              <a:t>in these contexts and </a:t>
            </a:r>
            <a:r>
              <a:rPr lang="en-US" sz="1600" b="1" dirty="0"/>
              <a:t>HCF will struggle to ensure staff practice IPC protocols </a:t>
            </a:r>
            <a:r>
              <a:rPr lang="en-US" sz="1600" dirty="0"/>
              <a:t>so long as WASH services remain inadequate.</a:t>
            </a:r>
            <a:br>
              <a:rPr lang="en-US" sz="1600" dirty="0"/>
            </a:br>
            <a:endParaRPr lang="en-US" sz="1600" dirty="0"/>
          </a:p>
          <a:p>
            <a:pPr marL="285750" lvl="1" indent="-285750">
              <a:buFont typeface="Arial" panose="020B0604020202020204" pitchFamily="34" charset="0"/>
              <a:buChar char="•"/>
            </a:pPr>
            <a:r>
              <a:rPr lang="en-US" sz="1600" dirty="0"/>
              <a:t>Why the disconnect? Previously, there was limited data on the scope of the issue. </a:t>
            </a:r>
            <a:r>
              <a:rPr lang="en-US" sz="1600" b="1" dirty="0"/>
              <a:t>Now that we better understand the need, it is time to revisit the relationship between IPC and WASH in resource-limited HCF.</a:t>
            </a:r>
            <a:endParaRPr lang="en-US" sz="1600" dirty="0"/>
          </a:p>
        </p:txBody>
      </p:sp>
      <p:pic>
        <p:nvPicPr>
          <p:cNvPr id="14" name="Google Shape;136;p22">
            <a:extLst>
              <a:ext uri="{FF2B5EF4-FFF2-40B4-BE49-F238E27FC236}">
                <a16:creationId xmlns:a16="http://schemas.microsoft.com/office/drawing/2014/main" id="{E615E48D-8A2F-6541-A11F-3013F5C4770A}"/>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Tree>
    <p:extLst>
      <p:ext uri="{BB962C8B-B14F-4D97-AF65-F5344CB8AC3E}">
        <p14:creationId xmlns:p14="http://schemas.microsoft.com/office/powerpoint/2010/main" val="1037134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p:nvPr/>
        </p:nvSpPr>
        <p:spPr>
          <a:xfrm>
            <a:off x="0" y="423949"/>
            <a:ext cx="9144000" cy="610875"/>
          </a:xfrm>
          <a:prstGeom prst="rect">
            <a:avLst/>
          </a:prstGeom>
          <a:solidFill>
            <a:srgbClr val="002060"/>
          </a:solidFill>
          <a:ln>
            <a:noFill/>
          </a:ln>
        </p:spPr>
        <p:txBody>
          <a:bodyPr spcFirstLastPara="1" wrap="square" lIns="68569" tIns="34275" rIns="68569" bIns="34275" anchor="ctr" anchorCtr="0">
            <a:noAutofit/>
          </a:bodyPr>
          <a:lstStyle/>
          <a:p>
            <a:pPr>
              <a:buSzPts val="4000"/>
            </a:pPr>
            <a:r>
              <a:rPr lang="en-US" sz="3000" dirty="0">
                <a:solidFill>
                  <a:srgbClr val="00B0F0"/>
                </a:solidFill>
                <a:latin typeface="+mn-lt"/>
                <a:ea typeface="Calibri"/>
                <a:cs typeface="Calibri"/>
                <a:sym typeface="Calibri"/>
              </a:rPr>
              <a:t>     </a:t>
            </a:r>
            <a:r>
              <a:rPr lang="en-US" sz="3000" b="1" dirty="0">
                <a:solidFill>
                  <a:srgbClr val="00B0F0"/>
                </a:solidFill>
                <a:latin typeface="+mn-lt"/>
                <a:ea typeface="Calibri"/>
                <a:cs typeface="Calibri"/>
                <a:sym typeface="Calibri"/>
              </a:rPr>
              <a:t>Integration as a Path Forward</a:t>
            </a:r>
            <a:endParaRPr sz="3000" b="1" dirty="0">
              <a:solidFill>
                <a:srgbClr val="00B0F0"/>
              </a:solidFill>
              <a:latin typeface="+mn-lt"/>
              <a:ea typeface="Calibri"/>
              <a:cs typeface="Calibri"/>
              <a:sym typeface="Calibri"/>
            </a:endParaRPr>
          </a:p>
        </p:txBody>
      </p:sp>
      <p:pic>
        <p:nvPicPr>
          <p:cNvPr id="14" name="Google Shape;136;p22">
            <a:extLst>
              <a:ext uri="{FF2B5EF4-FFF2-40B4-BE49-F238E27FC236}">
                <a16:creationId xmlns:a16="http://schemas.microsoft.com/office/drawing/2014/main" id="{E615E48D-8A2F-6541-A11F-3013F5C4770A}"/>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pic>
        <p:nvPicPr>
          <p:cNvPr id="5" name="Picture 4">
            <a:extLst>
              <a:ext uri="{FF2B5EF4-FFF2-40B4-BE49-F238E27FC236}">
                <a16:creationId xmlns:a16="http://schemas.microsoft.com/office/drawing/2014/main" id="{0B1B9407-D36A-F647-B6F3-786A750C00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19502" y="1203862"/>
            <a:ext cx="2067518" cy="2930124"/>
          </a:xfrm>
          <a:prstGeom prst="rect">
            <a:avLst/>
          </a:prstGeom>
          <a:ln>
            <a:solidFill>
              <a:schemeClr val="tx1"/>
            </a:solidFill>
          </a:ln>
        </p:spPr>
      </p:pic>
      <p:sp>
        <p:nvSpPr>
          <p:cNvPr id="6" name="Google Shape;172;p21">
            <a:extLst>
              <a:ext uri="{FF2B5EF4-FFF2-40B4-BE49-F238E27FC236}">
                <a16:creationId xmlns:a16="http://schemas.microsoft.com/office/drawing/2014/main" id="{68A1E8CE-6225-6A40-B65E-97C6D185E17C}"/>
              </a:ext>
            </a:extLst>
          </p:cNvPr>
          <p:cNvSpPr txBox="1"/>
          <p:nvPr/>
        </p:nvSpPr>
        <p:spPr>
          <a:xfrm>
            <a:off x="397041" y="1185743"/>
            <a:ext cx="5089359" cy="3433782"/>
          </a:xfrm>
          <a:prstGeom prst="rect">
            <a:avLst/>
          </a:prstGeom>
          <a:noFill/>
          <a:ln>
            <a:noFill/>
          </a:ln>
        </p:spPr>
        <p:txBody>
          <a:bodyPr spcFirstLastPara="1" wrap="square" lIns="68569" tIns="68569" rIns="68569" bIns="68569" anchor="t" anchorCtr="0">
            <a:noAutofit/>
          </a:bodyPr>
          <a:lstStyle/>
          <a:p>
            <a:pPr lvl="1"/>
            <a:r>
              <a:rPr lang="en-US" sz="1600" dirty="0"/>
              <a:t>How can we move ahead to better align our agendas?</a:t>
            </a:r>
            <a:br>
              <a:rPr lang="en-US" sz="1600" dirty="0"/>
            </a:br>
            <a:endParaRPr lang="en-US" sz="1600" dirty="0"/>
          </a:p>
          <a:p>
            <a:pPr lvl="1"/>
            <a:r>
              <a:rPr lang="en-US" sz="1600" dirty="0"/>
              <a:t>We propose </a:t>
            </a:r>
            <a:r>
              <a:rPr lang="en-US" sz="1600" b="1" u="sng" dirty="0"/>
              <a:t>integration</a:t>
            </a:r>
            <a:r>
              <a:rPr lang="en-US" sz="1600" dirty="0"/>
              <a:t> as a path forward, ensuring WASH is integrated into IPC agendas and strategies.</a:t>
            </a:r>
            <a:br>
              <a:rPr lang="en-US" sz="1600" dirty="0"/>
            </a:br>
            <a:endParaRPr lang="en-US" sz="1600" dirty="0"/>
          </a:p>
          <a:p>
            <a:pPr marL="285750" lvl="1" indent="-285750">
              <a:buFont typeface="Arial" panose="020B0604020202020204" pitchFamily="34" charset="0"/>
              <a:buChar char="•"/>
            </a:pPr>
            <a:r>
              <a:rPr lang="en-US" sz="1600" dirty="0"/>
              <a:t>Determine the WASH service availability in HCF</a:t>
            </a:r>
          </a:p>
          <a:p>
            <a:pPr marL="285750" lvl="1" indent="-285750">
              <a:buFont typeface="Arial" panose="020B0604020202020204" pitchFamily="34" charset="0"/>
              <a:buChar char="•"/>
            </a:pPr>
            <a:r>
              <a:rPr lang="en-US" sz="1600" dirty="0"/>
              <a:t>Consider revising IPC standards and SOPs to include WASH</a:t>
            </a:r>
          </a:p>
          <a:p>
            <a:pPr marL="285750" lvl="1" indent="-285750">
              <a:buFont typeface="Arial" panose="020B0604020202020204" pitchFamily="34" charset="0"/>
              <a:buChar char="•"/>
            </a:pPr>
            <a:r>
              <a:rPr lang="en-US" sz="1600" dirty="0"/>
              <a:t>Reduce the barriers and inequities between the two sectors and improve sector coordination</a:t>
            </a:r>
          </a:p>
          <a:p>
            <a:pPr marL="285750" lvl="1" indent="-285750">
              <a:buFont typeface="Arial" panose="020B0604020202020204" pitchFamily="34" charset="0"/>
              <a:buChar char="•"/>
            </a:pPr>
            <a:endParaRPr lang="en-US" sz="1600" dirty="0"/>
          </a:p>
          <a:p>
            <a:pPr lvl="1"/>
            <a:r>
              <a:rPr lang="en-US" sz="1600" dirty="0"/>
              <a:t>Reminder: as overlapping sectors, there will remain issues that both will need to work on separately. Think about your Venn Diagram for WASH/IPC and where it makes sense to integrate!</a:t>
            </a:r>
          </a:p>
          <a:p>
            <a:pPr marL="285750" lvl="1" indent="-285750">
              <a:buFont typeface="Arial" panose="020B0604020202020204" pitchFamily="34" charset="0"/>
              <a:buChar char="•"/>
            </a:pPr>
            <a:endParaRPr lang="en-US" sz="1600" dirty="0"/>
          </a:p>
          <a:p>
            <a:pPr marL="2857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649640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5"/>
          <p:cNvSpPr txBox="1">
            <a:spLocks noGrp="1"/>
          </p:cNvSpPr>
          <p:nvPr>
            <p:ph type="body" idx="1"/>
          </p:nvPr>
        </p:nvSpPr>
        <p:spPr>
          <a:xfrm>
            <a:off x="428700" y="1183038"/>
            <a:ext cx="8286600" cy="3263400"/>
          </a:xfrm>
          <a:prstGeom prst="rect">
            <a:avLst/>
          </a:prstGeom>
          <a:noFill/>
          <a:ln>
            <a:noFill/>
          </a:ln>
        </p:spPr>
        <p:txBody>
          <a:bodyPr spcFirstLastPara="1" wrap="square" lIns="68575" tIns="34275" rIns="68575" bIns="34275" anchor="t" anchorCtr="0">
            <a:noAutofit/>
          </a:bodyPr>
          <a:lstStyle/>
          <a:p>
            <a:pPr marL="457200" lvl="0" indent="-342900" algn="l" rtl="0">
              <a:lnSpc>
                <a:spcPct val="100000"/>
              </a:lnSpc>
              <a:spcBef>
                <a:spcPts val="1000"/>
              </a:spcBef>
              <a:spcAft>
                <a:spcPts val="0"/>
              </a:spcAft>
              <a:buSzPts val="1800"/>
              <a:buChar char="•"/>
            </a:pPr>
            <a:r>
              <a:rPr lang="en-US" sz="1700" b="1" dirty="0">
                <a:solidFill>
                  <a:schemeClr val="dk1"/>
                </a:solidFill>
              </a:rPr>
              <a:t>WASH services are required for key IPC activities, </a:t>
            </a:r>
            <a:r>
              <a:rPr lang="en-US" sz="1700" dirty="0">
                <a:solidFill>
                  <a:schemeClr val="dk1"/>
                </a:solidFill>
              </a:rPr>
              <a:t>leading to an overlap of WASH and IPC within a healthcare facility (Venn Diagram example).</a:t>
            </a:r>
          </a:p>
          <a:p>
            <a:pPr marL="457200" lvl="0" indent="-342900" algn="l" rtl="0">
              <a:lnSpc>
                <a:spcPct val="100000"/>
              </a:lnSpc>
              <a:spcBef>
                <a:spcPts val="1000"/>
              </a:spcBef>
              <a:spcAft>
                <a:spcPts val="0"/>
              </a:spcAft>
              <a:buSzPts val="1800"/>
              <a:buChar char="•"/>
            </a:pPr>
            <a:r>
              <a:rPr lang="en" sz="1700" dirty="0">
                <a:solidFill>
                  <a:schemeClr val="dk1"/>
                </a:solidFill>
              </a:rPr>
              <a:t>Existing IPC guidelines often overlook the inadequacy of WASH services in HCF, compromising approaches for sustained IPC behaviors.</a:t>
            </a:r>
          </a:p>
          <a:p>
            <a:pPr lvl="0" indent="-342900">
              <a:lnSpc>
                <a:spcPct val="100000"/>
              </a:lnSpc>
              <a:spcBef>
                <a:spcPts val="1000"/>
              </a:spcBef>
              <a:spcAft>
                <a:spcPts val="1000"/>
              </a:spcAft>
              <a:buSzPts val="1800"/>
            </a:pPr>
            <a:r>
              <a:rPr lang="en" sz="1700" dirty="0">
                <a:solidFill>
                  <a:schemeClr val="dk1"/>
                </a:solidFill>
              </a:rPr>
              <a:t>Given the recent data highlighting the gaps in WASH in HCF, </a:t>
            </a:r>
            <a:r>
              <a:rPr lang="en-US" sz="1700" dirty="0">
                <a:solidFill>
                  <a:schemeClr val="dk1"/>
                </a:solidFill>
              </a:rPr>
              <a:t>it is time to </a:t>
            </a:r>
            <a:r>
              <a:rPr lang="en-US" sz="1700" b="1" dirty="0">
                <a:solidFill>
                  <a:schemeClr val="dk1"/>
                </a:solidFill>
              </a:rPr>
              <a:t>revisit the relationship between IPC and WASH to address these realities </a:t>
            </a:r>
            <a:r>
              <a:rPr lang="en-US" sz="1700" dirty="0">
                <a:solidFill>
                  <a:schemeClr val="dk1"/>
                </a:solidFill>
              </a:rPr>
              <a:t>and determine how to ensure IPC protocols can take place given these conditions.</a:t>
            </a:r>
          </a:p>
          <a:p>
            <a:pPr lvl="0" indent="-342900">
              <a:lnSpc>
                <a:spcPct val="100000"/>
              </a:lnSpc>
              <a:spcBef>
                <a:spcPts val="1000"/>
              </a:spcBef>
              <a:spcAft>
                <a:spcPts val="1000"/>
              </a:spcAft>
              <a:buSzPts val="1800"/>
            </a:pPr>
            <a:r>
              <a:rPr lang="en-US" sz="1700" b="1" dirty="0">
                <a:solidFill>
                  <a:schemeClr val="dk1"/>
                </a:solidFill>
              </a:rPr>
              <a:t>Integration is proposed as a path forward</a:t>
            </a:r>
            <a:r>
              <a:rPr lang="en-US" sz="1700" dirty="0">
                <a:solidFill>
                  <a:schemeClr val="dk1"/>
                </a:solidFill>
              </a:rPr>
              <a:t>, revising existing policies and strategies to reflect both the deficit of WASH and the expectations of IPC.</a:t>
            </a:r>
            <a:endParaRPr lang="en" sz="1700" dirty="0">
              <a:solidFill>
                <a:schemeClr val="dk1"/>
              </a:solidFill>
            </a:endParaRPr>
          </a:p>
        </p:txBody>
      </p:sp>
      <p:sp>
        <p:nvSpPr>
          <p:cNvPr id="516" name="Google Shape;516;p65"/>
          <p:cNvSpPr/>
          <p:nvPr/>
        </p:nvSpPr>
        <p:spPr>
          <a:xfrm>
            <a:off x="0" y="423949"/>
            <a:ext cx="9144000" cy="610800"/>
          </a:xfrm>
          <a:prstGeom prst="rect">
            <a:avLst/>
          </a:prstGeom>
          <a:solidFill>
            <a:srgbClr val="00206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00B0F0"/>
                </a:solidFill>
                <a:latin typeface="Arial"/>
                <a:ea typeface="Arial"/>
                <a:cs typeface="Arial"/>
                <a:sym typeface="Arial"/>
              </a:rPr>
              <a:t>      </a:t>
            </a:r>
            <a:r>
              <a:rPr lang="en" sz="3000" b="1">
                <a:solidFill>
                  <a:srgbClr val="00B0F0"/>
                </a:solidFill>
              </a:rPr>
              <a:t>Key Takeaways</a:t>
            </a:r>
            <a:endParaRPr sz="3000" b="0" i="0" u="none" strike="noStrike" cap="none">
              <a:solidFill>
                <a:srgbClr val="00B0F0"/>
              </a:solidFill>
              <a:latin typeface="Calibri"/>
              <a:ea typeface="Calibri"/>
              <a:cs typeface="Calibri"/>
              <a:sym typeface="Calibri"/>
            </a:endParaRPr>
          </a:p>
        </p:txBody>
      </p:sp>
      <p:pic>
        <p:nvPicPr>
          <p:cNvPr id="6" name="Google Shape;136;p22">
            <a:extLst>
              <a:ext uri="{FF2B5EF4-FFF2-40B4-BE49-F238E27FC236}">
                <a16:creationId xmlns:a16="http://schemas.microsoft.com/office/drawing/2014/main" id="{905DAD1C-5D8D-D046-86ED-DC7D8A58D6D2}"/>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15"/>
          <p:cNvSpPr/>
          <p:nvPr/>
        </p:nvSpPr>
        <p:spPr>
          <a:xfrm>
            <a:off x="1191" y="336337"/>
            <a:ext cx="9141619" cy="633047"/>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68569" tIns="34275" rIns="68569" bIns="34275" anchor="ctr" anchorCtr="0">
            <a:noAutofit/>
          </a:bodyPr>
          <a:lstStyle/>
          <a:p>
            <a:pPr algn="ctr"/>
            <a:endParaRPr sz="3300" b="1">
              <a:solidFill>
                <a:schemeClr val="lt1"/>
              </a:solidFill>
              <a:latin typeface="Montserrat"/>
              <a:ea typeface="Montserrat"/>
              <a:cs typeface="Montserrat"/>
              <a:sym typeface="Montserrat"/>
            </a:endParaRPr>
          </a:p>
        </p:txBody>
      </p:sp>
      <p:sp>
        <p:nvSpPr>
          <p:cNvPr id="108" name="Google Shape;108;p15"/>
          <p:cNvSpPr txBox="1">
            <a:spLocks noGrp="1"/>
          </p:cNvSpPr>
          <p:nvPr>
            <p:ph idx="1"/>
          </p:nvPr>
        </p:nvSpPr>
        <p:spPr>
          <a:xfrm>
            <a:off x="259495" y="1289185"/>
            <a:ext cx="8448525" cy="2985975"/>
          </a:xfrm>
          <a:prstGeom prst="rect">
            <a:avLst/>
          </a:prstGeom>
          <a:noFill/>
          <a:ln>
            <a:noFill/>
          </a:ln>
        </p:spPr>
        <p:txBody>
          <a:bodyPr spcFirstLastPara="1" wrap="square" lIns="68569" tIns="34275" rIns="68569" bIns="34275" anchor="t" anchorCtr="0">
            <a:noAutofit/>
          </a:bodyPr>
          <a:lstStyle/>
          <a:p>
            <a:pPr marL="0" indent="0">
              <a:spcBef>
                <a:spcPts val="0"/>
              </a:spcBef>
              <a:buSzPts val="2800"/>
              <a:buNone/>
            </a:pPr>
            <a:r>
              <a:rPr lang="en-US" sz="2100" dirty="0">
                <a:solidFill>
                  <a:schemeClr val="tx1"/>
                </a:solidFill>
              </a:rPr>
              <a:t>This Community of Practice is an action-oriented learning platform that brings together the WASH and health communities to focus on policy, evidence, and practice in WASH in HCF.</a:t>
            </a:r>
            <a:endParaRPr dirty="0">
              <a:solidFill>
                <a:schemeClr val="tx1"/>
              </a:solidFill>
            </a:endParaRPr>
          </a:p>
        </p:txBody>
      </p:sp>
      <p:pic>
        <p:nvPicPr>
          <p:cNvPr id="110" name="Google Shape;110;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1620547" y="4139671"/>
            <a:ext cx="764018" cy="764018"/>
          </a:xfrm>
          <a:prstGeom prst="rect">
            <a:avLst/>
          </a:prstGeom>
          <a:noFill/>
          <a:ln>
            <a:noFill/>
          </a:ln>
        </p:spPr>
      </p:pic>
      <p:pic>
        <p:nvPicPr>
          <p:cNvPr id="111" name="Google Shape;111;p15"/>
          <p:cNvPicPr preferRelativeResize="0"/>
          <p:nvPr/>
        </p:nvPicPr>
        <p:blipFill rotWithShape="1">
          <a:blip r:embed="rId4">
            <a:alphaModFix/>
          </a:blip>
          <a:srcRect/>
          <a:stretch/>
        </p:blipFill>
        <p:spPr>
          <a:xfrm>
            <a:off x="2648405" y="97967"/>
            <a:ext cx="3670703" cy="1157531"/>
          </a:xfrm>
          <a:prstGeom prst="rect">
            <a:avLst/>
          </a:prstGeom>
          <a:noFill/>
          <a:ln>
            <a:noFill/>
          </a:ln>
        </p:spPr>
      </p:pic>
      <p:pic>
        <p:nvPicPr>
          <p:cNvPr id="112" name="Google Shape;112;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95052" y="2400178"/>
            <a:ext cx="764018" cy="764018"/>
          </a:xfrm>
          <a:prstGeom prst="rect">
            <a:avLst/>
          </a:prstGeom>
          <a:noFill/>
          <a:ln>
            <a:noFill/>
          </a:ln>
        </p:spPr>
      </p:pic>
      <p:sp>
        <p:nvSpPr>
          <p:cNvPr id="114" name="Google Shape;114;p15"/>
          <p:cNvSpPr txBox="1"/>
          <p:nvPr/>
        </p:nvSpPr>
        <p:spPr>
          <a:xfrm>
            <a:off x="3006858" y="2610767"/>
            <a:ext cx="4661550" cy="473175"/>
          </a:xfrm>
          <a:prstGeom prst="rect">
            <a:avLst/>
          </a:prstGeom>
          <a:noFill/>
          <a:ln>
            <a:noFill/>
          </a:ln>
        </p:spPr>
        <p:txBody>
          <a:bodyPr spcFirstLastPara="1" wrap="square" lIns="68569" tIns="34275" rIns="68569" bIns="34275" anchor="t" anchorCtr="0">
            <a:noAutofit/>
          </a:bodyPr>
          <a:lstStyle/>
          <a:p>
            <a:r>
              <a:rPr lang="en-US" sz="2625" b="1" dirty="0">
                <a:solidFill>
                  <a:schemeClr val="dk1"/>
                </a:solidFill>
                <a:latin typeface="Calibri"/>
                <a:ea typeface="Calibri"/>
                <a:cs typeface="Calibri"/>
                <a:sym typeface="Calibri"/>
              </a:rPr>
              <a:t>CONNECT</a:t>
            </a:r>
            <a:r>
              <a:rPr lang="en-US" sz="2625" dirty="0">
                <a:solidFill>
                  <a:schemeClr val="dk1"/>
                </a:solidFill>
                <a:latin typeface="Calibri"/>
                <a:ea typeface="Calibri"/>
                <a:cs typeface="Calibri"/>
                <a:sym typeface="Calibri"/>
              </a:rPr>
              <a:t> partners</a:t>
            </a:r>
            <a:endParaRPr sz="1350" dirty="0">
              <a:solidFill>
                <a:schemeClr val="dk1"/>
              </a:solidFill>
              <a:latin typeface="Calibri"/>
              <a:ea typeface="Calibri"/>
              <a:cs typeface="Calibri"/>
              <a:sym typeface="Calibri"/>
            </a:endParaRPr>
          </a:p>
        </p:txBody>
      </p:sp>
      <p:sp>
        <p:nvSpPr>
          <p:cNvPr id="115" name="Google Shape;115;p15"/>
          <p:cNvSpPr txBox="1"/>
          <p:nvPr/>
        </p:nvSpPr>
        <p:spPr>
          <a:xfrm>
            <a:off x="3006858" y="3415345"/>
            <a:ext cx="3170475" cy="473175"/>
          </a:xfrm>
          <a:prstGeom prst="rect">
            <a:avLst/>
          </a:prstGeom>
          <a:noFill/>
          <a:ln>
            <a:noFill/>
          </a:ln>
        </p:spPr>
        <p:txBody>
          <a:bodyPr spcFirstLastPara="1" wrap="square" lIns="68569" tIns="34275" rIns="68569" bIns="34275" anchor="t" anchorCtr="0">
            <a:noAutofit/>
          </a:bodyPr>
          <a:lstStyle/>
          <a:p>
            <a:r>
              <a:rPr lang="en-US" sz="2625" b="1" dirty="0">
                <a:solidFill>
                  <a:schemeClr val="dk1"/>
                </a:solidFill>
                <a:latin typeface="Calibri"/>
                <a:ea typeface="Calibri"/>
                <a:cs typeface="Calibri"/>
                <a:sym typeface="Calibri"/>
              </a:rPr>
              <a:t>SHARE</a:t>
            </a:r>
            <a:r>
              <a:rPr lang="en-US" sz="2625" dirty="0">
                <a:solidFill>
                  <a:schemeClr val="dk1"/>
                </a:solidFill>
                <a:latin typeface="Calibri"/>
                <a:ea typeface="Calibri"/>
                <a:cs typeface="Calibri"/>
                <a:sym typeface="Calibri"/>
              </a:rPr>
              <a:t> experiences </a:t>
            </a:r>
            <a:endParaRPr sz="1050" dirty="0"/>
          </a:p>
        </p:txBody>
      </p:sp>
      <p:sp>
        <p:nvSpPr>
          <p:cNvPr id="116" name="Google Shape;116;p15"/>
          <p:cNvSpPr txBox="1"/>
          <p:nvPr/>
        </p:nvSpPr>
        <p:spPr>
          <a:xfrm>
            <a:off x="2986028" y="4203119"/>
            <a:ext cx="3568050" cy="473175"/>
          </a:xfrm>
          <a:prstGeom prst="rect">
            <a:avLst/>
          </a:prstGeom>
          <a:noFill/>
          <a:ln>
            <a:noFill/>
          </a:ln>
        </p:spPr>
        <p:txBody>
          <a:bodyPr spcFirstLastPara="1" wrap="square" lIns="68569" tIns="34275" rIns="68569" bIns="34275" anchor="t" anchorCtr="0">
            <a:noAutofit/>
          </a:bodyPr>
          <a:lstStyle/>
          <a:p>
            <a:r>
              <a:rPr lang="en-US" sz="2625" dirty="0">
                <a:solidFill>
                  <a:schemeClr val="dk1"/>
                </a:solidFill>
                <a:latin typeface="Calibri"/>
                <a:ea typeface="Calibri"/>
                <a:cs typeface="Calibri"/>
                <a:sym typeface="Calibri"/>
              </a:rPr>
              <a:t>Encourage groups to </a:t>
            </a:r>
            <a:r>
              <a:rPr lang="en-US" sz="2625" b="1" dirty="0">
                <a:solidFill>
                  <a:schemeClr val="dk1"/>
                </a:solidFill>
                <a:latin typeface="Calibri"/>
                <a:ea typeface="Calibri"/>
                <a:cs typeface="Calibri"/>
                <a:sym typeface="Calibri"/>
              </a:rPr>
              <a:t>ACT</a:t>
            </a:r>
            <a:endParaRPr sz="2625"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9379BB7C-34B9-B54C-A064-60B64D8A4B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6041" y="3216893"/>
            <a:ext cx="738524" cy="738524"/>
          </a:xfrm>
          <a:prstGeom prst="rect">
            <a:avLst/>
          </a:prstGeom>
        </p:spPr>
      </p:pic>
    </p:spTree>
    <p:extLst>
      <p:ext uri="{BB962C8B-B14F-4D97-AF65-F5344CB8AC3E}">
        <p14:creationId xmlns:p14="http://schemas.microsoft.com/office/powerpoint/2010/main" val="2536170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body" idx="1"/>
          </p:nvPr>
        </p:nvSpPr>
        <p:spPr>
          <a:xfrm>
            <a:off x="311700" y="1085200"/>
            <a:ext cx="8520600" cy="3563400"/>
          </a:xfrm>
          <a:prstGeom prst="rect">
            <a:avLst/>
          </a:prstGeom>
        </p:spPr>
        <p:txBody>
          <a:bodyPr spcFirstLastPara="1" wrap="square" lIns="91425" tIns="91425" rIns="91425" bIns="91425" anchor="t" anchorCtr="0">
            <a:normAutofit fontScale="92500" lnSpcReduction="10000"/>
          </a:bodyPr>
          <a:lstStyle/>
          <a:p>
            <a:pPr marL="457200" lvl="0" indent="-381000" algn="l" rtl="0">
              <a:spcBef>
                <a:spcPts val="0"/>
              </a:spcBef>
              <a:spcAft>
                <a:spcPts val="0"/>
              </a:spcAft>
              <a:buClr>
                <a:schemeClr val="dk1"/>
              </a:buClr>
              <a:buSzPts val="2400"/>
              <a:buFont typeface="Calibri"/>
              <a:buAutoNum type="arabicPeriod"/>
            </a:pPr>
            <a:r>
              <a:rPr lang="en" sz="2400" b="1" dirty="0">
                <a:solidFill>
                  <a:schemeClr val="dk1"/>
                </a:solidFill>
                <a:latin typeface="+mn-lt"/>
                <a:ea typeface="Calibri"/>
                <a:cs typeface="Calibri"/>
                <a:sym typeface="Calibri"/>
              </a:rPr>
              <a:t>Subscribe to the listserv</a:t>
            </a:r>
            <a:r>
              <a:rPr lang="en" sz="2400" dirty="0">
                <a:solidFill>
                  <a:schemeClr val="dk1"/>
                </a:solidFill>
                <a:latin typeface="+mn-lt"/>
                <a:ea typeface="Calibri"/>
                <a:cs typeface="Calibri"/>
                <a:sym typeface="Calibri"/>
              </a:rPr>
              <a:t> to receive updates on events and resources (link in chat). Join live sessions and connect with others in the space.</a:t>
            </a:r>
            <a:br>
              <a:rPr lang="en" sz="2400" dirty="0">
                <a:solidFill>
                  <a:schemeClr val="dk1"/>
                </a:solidFill>
                <a:latin typeface="+mn-lt"/>
                <a:ea typeface="Calibri"/>
                <a:cs typeface="Calibri"/>
                <a:sym typeface="Calibri"/>
              </a:rPr>
            </a:br>
            <a:endParaRPr sz="2400" dirty="0">
              <a:solidFill>
                <a:schemeClr val="dk1"/>
              </a:solidFill>
              <a:latin typeface="+mn-lt"/>
              <a:ea typeface="Calibri"/>
              <a:cs typeface="Calibri"/>
              <a:sym typeface="Calibri"/>
            </a:endParaRPr>
          </a:p>
          <a:p>
            <a:pPr marL="457200" lvl="0" indent="-381000" algn="l" rtl="0">
              <a:spcBef>
                <a:spcPts val="0"/>
              </a:spcBef>
              <a:spcAft>
                <a:spcPts val="0"/>
              </a:spcAft>
              <a:buClr>
                <a:schemeClr val="dk1"/>
              </a:buClr>
              <a:buSzPts val="2400"/>
              <a:buFont typeface="Calibri"/>
              <a:buAutoNum type="arabicPeriod"/>
            </a:pPr>
            <a:r>
              <a:rPr lang="en" sz="2400" b="1" dirty="0">
                <a:solidFill>
                  <a:schemeClr val="dk1"/>
                </a:solidFill>
                <a:latin typeface="+mn-lt"/>
                <a:ea typeface="Calibri"/>
                <a:cs typeface="Calibri"/>
                <a:sym typeface="Calibri"/>
              </a:rPr>
              <a:t>Send us topic recommendations</a:t>
            </a:r>
            <a:r>
              <a:rPr lang="en" sz="2400" dirty="0">
                <a:solidFill>
                  <a:schemeClr val="dk1"/>
                </a:solidFill>
                <a:latin typeface="+mn-lt"/>
                <a:ea typeface="Calibri"/>
                <a:cs typeface="Calibri"/>
                <a:sym typeface="Calibri"/>
              </a:rPr>
              <a:t>. We want to know what you want to learn about and discussion.</a:t>
            </a:r>
            <a:br>
              <a:rPr lang="en" sz="2400" dirty="0">
                <a:solidFill>
                  <a:schemeClr val="dk1"/>
                </a:solidFill>
                <a:latin typeface="+mn-lt"/>
                <a:ea typeface="Calibri"/>
                <a:cs typeface="Calibri"/>
                <a:sym typeface="Calibri"/>
              </a:rPr>
            </a:br>
            <a:endParaRPr sz="2400" dirty="0">
              <a:solidFill>
                <a:schemeClr val="dk1"/>
              </a:solidFill>
              <a:latin typeface="+mn-lt"/>
              <a:ea typeface="Calibri"/>
              <a:cs typeface="Calibri"/>
              <a:sym typeface="Calibri"/>
            </a:endParaRPr>
          </a:p>
          <a:p>
            <a:pPr marL="457200" lvl="0" indent="-381000" algn="l" rtl="0">
              <a:spcBef>
                <a:spcPts val="0"/>
              </a:spcBef>
              <a:spcAft>
                <a:spcPts val="0"/>
              </a:spcAft>
              <a:buClr>
                <a:schemeClr val="dk1"/>
              </a:buClr>
              <a:buSzPts val="2400"/>
              <a:buFont typeface="Calibri"/>
              <a:buAutoNum type="arabicPeriod"/>
            </a:pPr>
            <a:r>
              <a:rPr lang="en" sz="2400" b="1" dirty="0">
                <a:solidFill>
                  <a:schemeClr val="dk1"/>
                </a:solidFill>
                <a:latin typeface="+mn-lt"/>
                <a:ea typeface="Calibri"/>
                <a:cs typeface="Calibri"/>
                <a:sym typeface="Calibri"/>
              </a:rPr>
              <a:t>Nominate a success story. </a:t>
            </a:r>
            <a:r>
              <a:rPr lang="en" sz="2400" dirty="0">
                <a:solidFill>
                  <a:schemeClr val="dk1"/>
                </a:solidFill>
                <a:latin typeface="+mn-lt"/>
                <a:ea typeface="Calibri"/>
                <a:cs typeface="Calibri"/>
                <a:sym typeface="Calibri"/>
              </a:rPr>
              <a:t>Every live session + newsletters will highlight successes, big and small, in WASH in HCF.</a:t>
            </a:r>
            <a:endParaRPr sz="2400" dirty="0">
              <a:solidFill>
                <a:schemeClr val="dk1"/>
              </a:solidFill>
              <a:latin typeface="+mn-lt"/>
              <a:ea typeface="Calibri"/>
              <a:cs typeface="Calibri"/>
              <a:sym typeface="Calibri"/>
            </a:endParaRPr>
          </a:p>
        </p:txBody>
      </p:sp>
      <p:sp>
        <p:nvSpPr>
          <p:cNvPr id="142" name="Google Shape;142;p23"/>
          <p:cNvSpPr/>
          <p:nvPr/>
        </p:nvSpPr>
        <p:spPr>
          <a:xfrm>
            <a:off x="1191" y="287630"/>
            <a:ext cx="9141600" cy="633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68550" tIns="34275" rIns="68550" bIns="34275" anchor="ctr" anchorCtr="0">
            <a:noAutofit/>
          </a:bodyPr>
          <a:lstStyle/>
          <a:p>
            <a:pPr marL="0" marR="0" lvl="0" indent="0" rtl="0">
              <a:lnSpc>
                <a:spcPct val="100000"/>
              </a:lnSpc>
              <a:spcBef>
                <a:spcPts val="0"/>
              </a:spcBef>
              <a:spcAft>
                <a:spcPts val="0"/>
              </a:spcAft>
              <a:buNone/>
            </a:pPr>
            <a:r>
              <a:rPr lang="en" sz="3000" b="1" dirty="0">
                <a:solidFill>
                  <a:srgbClr val="00B0F0"/>
                </a:solidFill>
                <a:latin typeface="+mn-lt"/>
                <a:ea typeface="Calibri"/>
                <a:cs typeface="Calibri"/>
                <a:sym typeface="Calibri"/>
              </a:rPr>
              <a:t>    Ways to Get Involved</a:t>
            </a:r>
            <a:endParaRPr sz="3000" b="1" i="0" u="none" strike="noStrike" cap="none" dirty="0">
              <a:solidFill>
                <a:srgbClr val="00B0F0"/>
              </a:solidFill>
              <a:latin typeface="+mn-lt"/>
              <a:ea typeface="Calibri"/>
              <a:cs typeface="Calibri"/>
              <a:sym typeface="Calibri"/>
            </a:endParaRPr>
          </a:p>
        </p:txBody>
      </p:sp>
      <p:pic>
        <p:nvPicPr>
          <p:cNvPr id="143" name="Google Shape;143;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D410-65E1-7840-A200-52A2944CEE9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89A397D-B11B-F845-8A54-6386518BEC6F}"/>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EBFAEB95-CA64-744D-A0D9-130C27C559D6}"/>
              </a:ext>
            </a:extLst>
          </p:cNvPr>
          <p:cNvPicPr>
            <a:picLocks noChangeAspect="1"/>
          </p:cNvPicPr>
          <p:nvPr/>
        </p:nvPicPr>
        <p:blipFill>
          <a:blip r:embed="rId2"/>
          <a:stretch>
            <a:fillRect/>
          </a:stretch>
        </p:blipFill>
        <p:spPr>
          <a:xfrm>
            <a:off x="0" y="445025"/>
            <a:ext cx="9144000" cy="4275878"/>
          </a:xfrm>
          <a:prstGeom prst="rect">
            <a:avLst/>
          </a:prstGeom>
        </p:spPr>
      </p:pic>
    </p:spTree>
    <p:extLst>
      <p:ext uri="{BB962C8B-B14F-4D97-AF65-F5344CB8AC3E}">
        <p14:creationId xmlns:p14="http://schemas.microsoft.com/office/powerpoint/2010/main" val="376816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311700" y="1085200"/>
            <a:ext cx="8520600" cy="3563400"/>
          </a:xfrm>
          <a:prstGeom prst="rect">
            <a:avLst/>
          </a:prstGeom>
        </p:spPr>
        <p:txBody>
          <a:bodyPr spcFirstLastPara="1" wrap="square" lIns="91425" tIns="91425" rIns="91425" bIns="91425" anchor="t" anchorCtr="0">
            <a:normAutofit fontScale="25000" lnSpcReduction="20000"/>
          </a:bodyPr>
          <a:lstStyle/>
          <a:p>
            <a:pPr marL="457200" lvl="0" indent="-355600" algn="l" rtl="0">
              <a:lnSpc>
                <a:spcPct val="115000"/>
              </a:lnSpc>
              <a:spcBef>
                <a:spcPts val="0"/>
              </a:spcBef>
              <a:spcAft>
                <a:spcPts val="0"/>
              </a:spcAft>
              <a:buClr>
                <a:schemeClr val="dk1"/>
              </a:buClr>
              <a:buSzPct val="100000"/>
              <a:buFont typeface="Calibri"/>
              <a:buAutoNum type="arabicPeriod"/>
            </a:pPr>
            <a:r>
              <a:rPr lang="en" sz="7600" dirty="0">
                <a:solidFill>
                  <a:schemeClr val="dk1"/>
                </a:solidFill>
                <a:latin typeface="+mn-lt"/>
                <a:ea typeface="Calibri"/>
                <a:cs typeface="Calibri"/>
                <a:sym typeface="Calibri"/>
              </a:rPr>
              <a:t>WASH is a </a:t>
            </a:r>
            <a:r>
              <a:rPr lang="en" sz="7600" b="1" dirty="0">
                <a:solidFill>
                  <a:schemeClr val="dk1"/>
                </a:solidFill>
                <a:latin typeface="+mn-lt"/>
                <a:ea typeface="Calibri"/>
                <a:cs typeface="Calibri"/>
                <a:sym typeface="Calibri"/>
              </a:rPr>
              <a:t>fundamental prerequisite for quality care</a:t>
            </a:r>
            <a:r>
              <a:rPr lang="en" sz="7600" dirty="0">
                <a:solidFill>
                  <a:schemeClr val="dk1"/>
                </a:solidFill>
                <a:latin typeface="+mn-lt"/>
                <a:ea typeface="Calibri"/>
                <a:cs typeface="Calibri"/>
                <a:sym typeface="Calibri"/>
              </a:rPr>
              <a:t> within a healthcare facility and </a:t>
            </a:r>
            <a:r>
              <a:rPr lang="en" sz="7600" b="1" dirty="0">
                <a:solidFill>
                  <a:schemeClr val="dk1"/>
                </a:solidFill>
                <a:latin typeface="+mn-lt"/>
                <a:ea typeface="Calibri"/>
                <a:cs typeface="Calibri"/>
                <a:sym typeface="Calibri"/>
              </a:rPr>
              <a:t>there cannot be effective infection prevention and control </a:t>
            </a:r>
            <a:r>
              <a:rPr lang="en" sz="7600" dirty="0">
                <a:solidFill>
                  <a:schemeClr val="dk1"/>
                </a:solidFill>
                <a:latin typeface="+mn-lt"/>
                <a:ea typeface="Calibri"/>
                <a:cs typeface="Calibri"/>
                <a:sym typeface="Calibri"/>
              </a:rPr>
              <a:t>without adequate WASH.</a:t>
            </a:r>
            <a:br>
              <a:rPr lang="en" sz="7600" dirty="0">
                <a:solidFill>
                  <a:schemeClr val="dk1"/>
                </a:solidFill>
                <a:latin typeface="+mn-lt"/>
                <a:ea typeface="Calibri"/>
                <a:cs typeface="Calibri"/>
                <a:sym typeface="Calibri"/>
              </a:rPr>
            </a:br>
            <a:endParaRPr sz="7600" dirty="0">
              <a:solidFill>
                <a:schemeClr val="dk1"/>
              </a:solidFill>
              <a:latin typeface="+mn-lt"/>
              <a:ea typeface="Calibri"/>
              <a:cs typeface="Calibri"/>
              <a:sym typeface="Calibri"/>
            </a:endParaRPr>
          </a:p>
          <a:p>
            <a:pPr marL="457200" lvl="0" indent="-355600" algn="l" rtl="0">
              <a:lnSpc>
                <a:spcPct val="115000"/>
              </a:lnSpc>
              <a:spcBef>
                <a:spcPts val="0"/>
              </a:spcBef>
              <a:spcAft>
                <a:spcPts val="0"/>
              </a:spcAft>
              <a:buClr>
                <a:schemeClr val="dk1"/>
              </a:buClr>
              <a:buSzPct val="100000"/>
              <a:buFont typeface="Calibri"/>
              <a:buAutoNum type="arabicPeriod"/>
            </a:pPr>
            <a:r>
              <a:rPr lang="en" sz="7600" dirty="0">
                <a:solidFill>
                  <a:schemeClr val="dk1"/>
                </a:solidFill>
                <a:latin typeface="+mn-lt"/>
                <a:ea typeface="Calibri"/>
                <a:cs typeface="Calibri"/>
                <a:sym typeface="Calibri"/>
              </a:rPr>
              <a:t>WASH in healthcare facilities is a </a:t>
            </a:r>
            <a:r>
              <a:rPr lang="en" sz="7600" b="1" dirty="0">
                <a:solidFill>
                  <a:schemeClr val="dk1"/>
                </a:solidFill>
                <a:latin typeface="+mn-lt"/>
                <a:ea typeface="Calibri"/>
                <a:cs typeface="Calibri"/>
                <a:sym typeface="Calibri"/>
              </a:rPr>
              <a:t>solvable issue </a:t>
            </a:r>
            <a:r>
              <a:rPr lang="en" sz="7600" dirty="0">
                <a:solidFill>
                  <a:schemeClr val="dk1"/>
                </a:solidFill>
                <a:latin typeface="+mn-lt"/>
                <a:ea typeface="Calibri"/>
                <a:cs typeface="Calibri"/>
                <a:sym typeface="Calibri"/>
              </a:rPr>
              <a:t>and will require multiple systems, sectors, and stakeholders to work together to see sustainable improvements.</a:t>
            </a:r>
            <a:br>
              <a:rPr lang="en" sz="7600" dirty="0">
                <a:solidFill>
                  <a:schemeClr val="dk1"/>
                </a:solidFill>
                <a:latin typeface="+mn-lt"/>
                <a:ea typeface="Calibri"/>
                <a:cs typeface="Calibri"/>
                <a:sym typeface="Calibri"/>
              </a:rPr>
            </a:br>
            <a:endParaRPr sz="7600" dirty="0">
              <a:solidFill>
                <a:schemeClr val="dk1"/>
              </a:solidFill>
              <a:latin typeface="+mn-lt"/>
              <a:ea typeface="Calibri"/>
              <a:cs typeface="Calibri"/>
              <a:sym typeface="Calibri"/>
            </a:endParaRPr>
          </a:p>
          <a:p>
            <a:pPr marL="457200" lvl="0" indent="-355600" algn="l" rtl="0">
              <a:lnSpc>
                <a:spcPct val="115000"/>
              </a:lnSpc>
              <a:spcBef>
                <a:spcPts val="0"/>
              </a:spcBef>
              <a:spcAft>
                <a:spcPts val="0"/>
              </a:spcAft>
              <a:buClr>
                <a:schemeClr val="dk1"/>
              </a:buClr>
              <a:buSzPct val="100000"/>
              <a:buFont typeface="Calibri"/>
              <a:buAutoNum type="arabicPeriod"/>
            </a:pPr>
            <a:r>
              <a:rPr lang="en" sz="7600" dirty="0">
                <a:solidFill>
                  <a:schemeClr val="dk1"/>
                </a:solidFill>
                <a:latin typeface="+mn-lt"/>
                <a:ea typeface="Calibri"/>
                <a:cs typeface="Calibri"/>
                <a:sym typeface="Calibri"/>
              </a:rPr>
              <a:t>The Community of Practice is </a:t>
            </a:r>
            <a:r>
              <a:rPr lang="en" sz="7600" b="1" dirty="0">
                <a:solidFill>
                  <a:schemeClr val="dk1"/>
                </a:solidFill>
                <a:latin typeface="+mn-lt"/>
                <a:ea typeface="Calibri"/>
                <a:cs typeface="Calibri"/>
                <a:sym typeface="Calibri"/>
              </a:rPr>
              <a:t>open to all who seek to learn and share</a:t>
            </a:r>
            <a:r>
              <a:rPr lang="en" sz="7600" dirty="0">
                <a:solidFill>
                  <a:schemeClr val="dk1"/>
                </a:solidFill>
                <a:latin typeface="+mn-lt"/>
                <a:ea typeface="Calibri"/>
                <a:cs typeface="Calibri"/>
                <a:sym typeface="Calibri"/>
              </a:rPr>
              <a:t> about WASH in healthcare facilities. We welcome all and </a:t>
            </a:r>
            <a:r>
              <a:rPr lang="en" sz="7600" b="1" dirty="0">
                <a:solidFill>
                  <a:schemeClr val="dk1"/>
                </a:solidFill>
                <a:latin typeface="+mn-lt"/>
                <a:ea typeface="Calibri"/>
                <a:cs typeface="Calibri"/>
                <a:sym typeface="Calibri"/>
              </a:rPr>
              <a:t>respect the diversity</a:t>
            </a:r>
            <a:r>
              <a:rPr lang="en" sz="7600" dirty="0">
                <a:solidFill>
                  <a:schemeClr val="dk1"/>
                </a:solidFill>
                <a:latin typeface="+mn-lt"/>
                <a:ea typeface="Calibri"/>
                <a:cs typeface="Calibri"/>
                <a:sym typeface="Calibri"/>
              </a:rPr>
              <a:t> of perspectives who participate.</a:t>
            </a:r>
            <a:endParaRPr sz="3000" dirty="0">
              <a:latin typeface="Calibri"/>
              <a:ea typeface="Calibri"/>
              <a:cs typeface="Calibri"/>
              <a:sym typeface="Calibri"/>
            </a:endParaRPr>
          </a:p>
        </p:txBody>
      </p:sp>
      <p:sp>
        <p:nvSpPr>
          <p:cNvPr id="135" name="Google Shape;135;p22"/>
          <p:cNvSpPr/>
          <p:nvPr/>
        </p:nvSpPr>
        <p:spPr>
          <a:xfrm>
            <a:off x="1191" y="287630"/>
            <a:ext cx="9141600" cy="633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 sz="2700" b="1" dirty="0">
                <a:solidFill>
                  <a:srgbClr val="00B0F0"/>
                </a:solidFill>
                <a:latin typeface="+mj-lt"/>
                <a:ea typeface="Calibri"/>
                <a:cs typeface="Calibri"/>
                <a:sym typeface="Calibri"/>
              </a:rPr>
              <a:t>WASH in HCF Community of Practice Basic Principles</a:t>
            </a:r>
            <a:endParaRPr sz="2700" b="1" i="0" u="none" strike="noStrike" cap="none" dirty="0">
              <a:solidFill>
                <a:srgbClr val="00B0F0"/>
              </a:solidFill>
              <a:latin typeface="+mj-lt"/>
              <a:ea typeface="Calibri"/>
              <a:cs typeface="Calibri"/>
              <a:sym typeface="Calibri"/>
            </a:endParaRPr>
          </a:p>
        </p:txBody>
      </p:sp>
      <p:pic>
        <p:nvPicPr>
          <p:cNvPr id="136" name="Google Shape;13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Shape 133"/>
        <p:cNvGrpSpPr/>
        <p:nvPr/>
      </p:nvGrpSpPr>
      <p:grpSpPr>
        <a:xfrm>
          <a:off x="0" y="0"/>
          <a:ext cx="0" cy="0"/>
          <a:chOff x="0" y="0"/>
          <a:chExt cx="0" cy="0"/>
        </a:xfrm>
      </p:grpSpPr>
      <p:pic>
        <p:nvPicPr>
          <p:cNvPr id="5" name="Picture 4">
            <a:extLst>
              <a:ext uri="{FF2B5EF4-FFF2-40B4-BE49-F238E27FC236}">
                <a16:creationId xmlns:a16="http://schemas.microsoft.com/office/drawing/2014/main" id="{90EAC5A2-085E-864A-8BED-8FF2305D2CF9}"/>
              </a:ext>
            </a:extLst>
          </p:cNvPr>
          <p:cNvPicPr>
            <a:picLocks noChangeAspect="1"/>
          </p:cNvPicPr>
          <p:nvPr/>
        </p:nvPicPr>
        <p:blipFill>
          <a:blip r:embed="rId3"/>
          <a:stretch>
            <a:fillRect/>
          </a:stretch>
        </p:blipFill>
        <p:spPr>
          <a:xfrm>
            <a:off x="3439390" y="809730"/>
            <a:ext cx="4696691" cy="4157123"/>
          </a:xfrm>
          <a:prstGeom prst="rect">
            <a:avLst/>
          </a:prstGeom>
        </p:spPr>
      </p:pic>
      <p:sp>
        <p:nvSpPr>
          <p:cNvPr id="6" name="TextBox 5">
            <a:extLst>
              <a:ext uri="{FF2B5EF4-FFF2-40B4-BE49-F238E27FC236}">
                <a16:creationId xmlns:a16="http://schemas.microsoft.com/office/drawing/2014/main" id="{2A92169A-634F-1E4D-B5C5-D907F5985AC3}"/>
              </a:ext>
            </a:extLst>
          </p:cNvPr>
          <p:cNvSpPr txBox="1"/>
          <p:nvPr/>
        </p:nvSpPr>
        <p:spPr>
          <a:xfrm>
            <a:off x="6702135" y="4766798"/>
            <a:ext cx="1506683" cy="200055"/>
          </a:xfrm>
          <a:prstGeom prst="rect">
            <a:avLst/>
          </a:prstGeom>
          <a:noFill/>
        </p:spPr>
        <p:txBody>
          <a:bodyPr wrap="square" rtlCol="0">
            <a:spAutoFit/>
          </a:bodyPr>
          <a:lstStyle/>
          <a:p>
            <a:r>
              <a:rPr lang="en-US" sz="700" dirty="0"/>
              <a:t>Photo Credit: Partners in Health</a:t>
            </a:r>
          </a:p>
        </p:txBody>
      </p:sp>
      <p:sp>
        <p:nvSpPr>
          <p:cNvPr id="7" name="TextBox 6">
            <a:extLst>
              <a:ext uri="{FF2B5EF4-FFF2-40B4-BE49-F238E27FC236}">
                <a16:creationId xmlns:a16="http://schemas.microsoft.com/office/drawing/2014/main" id="{B04D2555-0C4F-E740-BB47-81F90ADE67FE}"/>
              </a:ext>
            </a:extLst>
          </p:cNvPr>
          <p:cNvSpPr txBox="1"/>
          <p:nvPr/>
        </p:nvSpPr>
        <p:spPr>
          <a:xfrm>
            <a:off x="292364" y="176647"/>
            <a:ext cx="8581472" cy="477054"/>
          </a:xfrm>
          <a:prstGeom prst="rect">
            <a:avLst/>
          </a:prstGeom>
          <a:noFill/>
        </p:spPr>
        <p:txBody>
          <a:bodyPr wrap="square" rtlCol="0">
            <a:spAutoFit/>
          </a:bodyPr>
          <a:lstStyle/>
          <a:p>
            <a:r>
              <a:rPr lang="en-US" sz="2500" b="1" dirty="0"/>
              <a:t>In Memory of Global Health Champion, Dr. Paul Farmer</a:t>
            </a:r>
          </a:p>
        </p:txBody>
      </p:sp>
      <p:sp>
        <p:nvSpPr>
          <p:cNvPr id="8" name="TextBox 7">
            <a:extLst>
              <a:ext uri="{FF2B5EF4-FFF2-40B4-BE49-F238E27FC236}">
                <a16:creationId xmlns:a16="http://schemas.microsoft.com/office/drawing/2014/main" id="{E5BEB013-B1DA-BD44-9EA1-6316868B9A75}"/>
              </a:ext>
            </a:extLst>
          </p:cNvPr>
          <p:cNvSpPr txBox="1"/>
          <p:nvPr/>
        </p:nvSpPr>
        <p:spPr>
          <a:xfrm>
            <a:off x="354710" y="1833086"/>
            <a:ext cx="2793736" cy="1477328"/>
          </a:xfrm>
          <a:prstGeom prst="rect">
            <a:avLst/>
          </a:prstGeom>
          <a:noFill/>
        </p:spPr>
        <p:txBody>
          <a:bodyPr wrap="square" rtlCol="0">
            <a:spAutoFit/>
          </a:bodyPr>
          <a:lstStyle/>
          <a:p>
            <a:r>
              <a:rPr lang="en-US" sz="1800" i="1" dirty="0"/>
              <a:t>“The essence of global health equity is the idea that something so precious as health might be viewed as a right.”</a:t>
            </a:r>
          </a:p>
        </p:txBody>
      </p:sp>
    </p:spTree>
    <p:extLst>
      <p:ext uri="{BB962C8B-B14F-4D97-AF65-F5344CB8AC3E}">
        <p14:creationId xmlns:p14="http://schemas.microsoft.com/office/powerpoint/2010/main" val="343068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504547" y="1066301"/>
            <a:ext cx="8520600" cy="356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3000" dirty="0">
              <a:latin typeface="Calibri"/>
              <a:ea typeface="Calibri"/>
              <a:cs typeface="Calibri"/>
              <a:sym typeface="Calibri"/>
            </a:endParaRPr>
          </a:p>
          <a:p>
            <a:pPr marL="0" lvl="0" indent="0" algn="l" rtl="0">
              <a:spcBef>
                <a:spcPts val="1200"/>
              </a:spcBef>
              <a:spcAft>
                <a:spcPts val="1200"/>
              </a:spcAft>
              <a:buNone/>
            </a:pPr>
            <a:endParaRPr sz="3000" dirty="0">
              <a:latin typeface="Calibri"/>
              <a:ea typeface="Calibri"/>
              <a:cs typeface="Calibri"/>
              <a:sym typeface="Calibri"/>
            </a:endParaRPr>
          </a:p>
        </p:txBody>
      </p:sp>
      <p:sp>
        <p:nvSpPr>
          <p:cNvPr id="135" name="Google Shape;135;p22"/>
          <p:cNvSpPr/>
          <p:nvPr/>
        </p:nvSpPr>
        <p:spPr>
          <a:xfrm>
            <a:off x="1191" y="287630"/>
            <a:ext cx="9141600" cy="633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68550" tIns="34275" rIns="68550" bIns="34275" anchor="ctr" anchorCtr="0">
            <a:noAutofit/>
          </a:bodyPr>
          <a:lstStyle/>
          <a:p>
            <a:pPr marL="0" marR="0" lvl="0" indent="0" rtl="0">
              <a:lnSpc>
                <a:spcPct val="100000"/>
              </a:lnSpc>
              <a:spcBef>
                <a:spcPts val="0"/>
              </a:spcBef>
              <a:spcAft>
                <a:spcPts val="0"/>
              </a:spcAft>
              <a:buNone/>
            </a:pPr>
            <a:r>
              <a:rPr lang="en" sz="3000" b="1" dirty="0">
                <a:solidFill>
                  <a:srgbClr val="00B0F0"/>
                </a:solidFill>
                <a:latin typeface="+mj-lt"/>
                <a:ea typeface="Calibri"/>
                <a:cs typeface="Calibri"/>
                <a:sym typeface="Calibri"/>
              </a:rPr>
              <a:t>      Success Corner</a:t>
            </a:r>
            <a:endParaRPr sz="3000" b="1" i="0" u="none" strike="noStrike" cap="none" dirty="0">
              <a:solidFill>
                <a:srgbClr val="00B0F0"/>
              </a:solidFill>
              <a:latin typeface="+mj-lt"/>
              <a:ea typeface="Calibri"/>
              <a:cs typeface="Calibri"/>
              <a:sym typeface="Calibri"/>
            </a:endParaRPr>
          </a:p>
        </p:txBody>
      </p:sp>
      <p:pic>
        <p:nvPicPr>
          <p:cNvPr id="136" name="Google Shape;13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
        <p:nvSpPr>
          <p:cNvPr id="7" name="TextBox 6">
            <a:extLst>
              <a:ext uri="{FF2B5EF4-FFF2-40B4-BE49-F238E27FC236}">
                <a16:creationId xmlns:a16="http://schemas.microsoft.com/office/drawing/2014/main" id="{BDDEA887-52F7-BC4A-88FD-587FAD84D875}"/>
              </a:ext>
            </a:extLst>
          </p:cNvPr>
          <p:cNvSpPr txBox="1"/>
          <p:nvPr/>
        </p:nvSpPr>
        <p:spPr>
          <a:xfrm>
            <a:off x="175321" y="1066301"/>
            <a:ext cx="7702767" cy="307777"/>
          </a:xfrm>
          <a:prstGeom prst="rect">
            <a:avLst/>
          </a:prstGeom>
          <a:noFill/>
        </p:spPr>
        <p:txBody>
          <a:bodyPr wrap="square">
            <a:spAutoFit/>
          </a:bodyPr>
          <a:lstStyle/>
          <a:p>
            <a:r>
              <a:rPr lang="en-US" b="1" i="0" u="none" strike="noStrike" dirty="0">
                <a:solidFill>
                  <a:srgbClr val="000000"/>
                </a:solidFill>
                <a:effectLst/>
                <a:latin typeface="+mn-lt"/>
              </a:rPr>
              <a:t>CRS Applies the Clean Clinic Model of Catholi</a:t>
            </a:r>
            <a:r>
              <a:rPr lang="en-US" b="1" dirty="0">
                <a:latin typeface="+mn-lt"/>
              </a:rPr>
              <a:t>c HCF in DRC during COVID:</a:t>
            </a:r>
            <a:endParaRPr lang="en-US" b="1" i="0" u="none" strike="noStrike" dirty="0">
              <a:solidFill>
                <a:srgbClr val="000000"/>
              </a:solidFill>
              <a:effectLst/>
              <a:latin typeface="+mn-lt"/>
            </a:endParaRPr>
          </a:p>
        </p:txBody>
      </p:sp>
      <p:sp>
        <p:nvSpPr>
          <p:cNvPr id="8" name="TextBox 7">
            <a:extLst>
              <a:ext uri="{FF2B5EF4-FFF2-40B4-BE49-F238E27FC236}">
                <a16:creationId xmlns:a16="http://schemas.microsoft.com/office/drawing/2014/main" id="{DDA5ADD4-DB13-8E43-8558-F7847BC3D2E5}"/>
              </a:ext>
            </a:extLst>
          </p:cNvPr>
          <p:cNvSpPr txBox="1"/>
          <p:nvPr/>
        </p:nvSpPr>
        <p:spPr>
          <a:xfrm>
            <a:off x="343975" y="1181151"/>
            <a:ext cx="5742141" cy="3754874"/>
          </a:xfrm>
          <a:prstGeom prst="rect">
            <a:avLst/>
          </a:prstGeom>
          <a:noFill/>
        </p:spPr>
        <p:txBody>
          <a:bodyPr wrap="square">
            <a:spAutoFit/>
          </a:bodyPr>
          <a:lstStyle/>
          <a:p>
            <a:pPr algn="l"/>
            <a:endParaRPr lang="en-US" b="0" i="0" u="none" strike="noStrike" dirty="0">
              <a:solidFill>
                <a:srgbClr val="000000"/>
              </a:solidFill>
              <a:effectLst/>
              <a:latin typeface="+mn-lt"/>
            </a:endParaRPr>
          </a:p>
          <a:p>
            <a:pPr algn="l"/>
            <a:r>
              <a:rPr lang="en-US" b="1" i="0" u="none" strike="noStrike" dirty="0">
                <a:solidFill>
                  <a:srgbClr val="000000"/>
                </a:solidFill>
                <a:effectLst/>
                <a:latin typeface="+mn-lt"/>
              </a:rPr>
              <a:t>Over four months, CRS:</a:t>
            </a:r>
          </a:p>
          <a:p>
            <a:pPr marL="342900" indent="-342900" algn="l">
              <a:buAutoNum type="arabicParenR"/>
            </a:pPr>
            <a:r>
              <a:rPr lang="en-US" b="0" i="0" u="none" strike="noStrike" dirty="0">
                <a:solidFill>
                  <a:srgbClr val="000000"/>
                </a:solidFill>
                <a:effectLst/>
                <a:latin typeface="+mn-lt"/>
              </a:rPr>
              <a:t>trained health workers and cleaners to enable them to effectively play their role in strengthening the WASH system in the HCF</a:t>
            </a:r>
          </a:p>
          <a:p>
            <a:pPr marL="342900" indent="-342900" algn="l">
              <a:buAutoNum type="arabicParenR"/>
            </a:pPr>
            <a:r>
              <a:rPr lang="en-US" b="0" i="0" u="none" strike="noStrike" dirty="0">
                <a:solidFill>
                  <a:srgbClr val="000000"/>
                </a:solidFill>
                <a:effectLst/>
                <a:latin typeface="+mn-lt"/>
              </a:rPr>
              <a:t>developed WASH improvement action plans based on identified gaps</a:t>
            </a:r>
          </a:p>
          <a:p>
            <a:pPr marL="342900" indent="-342900" algn="l">
              <a:buAutoNum type="arabicParenR"/>
            </a:pPr>
            <a:r>
              <a:rPr lang="en-US" b="0" i="0" u="none" strike="noStrike" dirty="0">
                <a:solidFill>
                  <a:srgbClr val="000000"/>
                </a:solidFill>
                <a:effectLst/>
                <a:latin typeface="+mn-lt"/>
              </a:rPr>
              <a:t>provided direct support to HCF through supervision visits, coaching, and inspection on COVID-19 specific IPC activities </a:t>
            </a:r>
          </a:p>
          <a:p>
            <a:pPr marL="342900" indent="-342900" algn="l">
              <a:buAutoNum type="arabicParenR"/>
            </a:pPr>
            <a:r>
              <a:rPr lang="en-US" b="0" i="0" u="none" strike="noStrike" dirty="0">
                <a:solidFill>
                  <a:srgbClr val="000000"/>
                </a:solidFill>
                <a:effectLst/>
                <a:latin typeface="+mn-lt"/>
              </a:rPr>
              <a:t>provided WASH consumables, like handwashing stations, soap and disinfectant</a:t>
            </a:r>
            <a:br>
              <a:rPr lang="en-US" b="0" i="0" u="none" strike="noStrike" dirty="0">
                <a:solidFill>
                  <a:srgbClr val="000000"/>
                </a:solidFill>
                <a:effectLst/>
                <a:latin typeface="+mn-lt"/>
              </a:rPr>
            </a:br>
            <a:endParaRPr lang="en-US" b="0" i="0" u="none" strike="noStrike" dirty="0">
              <a:solidFill>
                <a:srgbClr val="000000"/>
              </a:solidFill>
              <a:effectLst/>
              <a:latin typeface="+mn-lt"/>
            </a:endParaRPr>
          </a:p>
          <a:p>
            <a:pPr algn="l"/>
            <a:r>
              <a:rPr lang="en-US" b="1" i="0" u="none" strike="noStrike" dirty="0">
                <a:solidFill>
                  <a:srgbClr val="000000"/>
                </a:solidFill>
                <a:effectLst/>
                <a:latin typeface="+mn-lt"/>
              </a:rPr>
              <a:t>Results</a:t>
            </a:r>
            <a:r>
              <a:rPr lang="en-US" b="0" i="0" u="none" strike="noStrike" dirty="0">
                <a:solidFill>
                  <a:srgbClr val="000000"/>
                </a:solidFill>
                <a:effectLst/>
                <a:latin typeface="+mn-lt"/>
              </a:rPr>
              <a:t>: </a:t>
            </a:r>
          </a:p>
          <a:p>
            <a:pPr marL="285750" indent="-285750" algn="l">
              <a:buFont typeface="Arial" panose="020B0604020202020204" pitchFamily="34" charset="0"/>
              <a:buChar char="•"/>
            </a:pPr>
            <a:r>
              <a:rPr lang="en-US" b="0" i="0" u="none" strike="noStrike" dirty="0">
                <a:solidFill>
                  <a:srgbClr val="000000"/>
                </a:solidFill>
                <a:effectLst/>
                <a:latin typeface="+mn-lt"/>
              </a:rPr>
              <a:t>HCF developed comprehensive and efficient WASH service delivery models </a:t>
            </a:r>
          </a:p>
          <a:p>
            <a:pPr marL="285750" indent="-285750" algn="l">
              <a:buFont typeface="Arial" panose="020B0604020202020204" pitchFamily="34" charset="0"/>
              <a:buChar char="•"/>
            </a:pPr>
            <a:r>
              <a:rPr lang="en-US" b="0" i="0" u="none" strike="noStrike" dirty="0">
                <a:solidFill>
                  <a:srgbClr val="000000"/>
                </a:solidFill>
                <a:effectLst/>
                <a:latin typeface="+mn-lt"/>
              </a:rPr>
              <a:t>Improved oversight and support to HCF and the archdiocese/medical bureau has engaged staff within HCF on COVID-19 mitigation and prevention principles.</a:t>
            </a:r>
          </a:p>
        </p:txBody>
      </p:sp>
      <p:pic>
        <p:nvPicPr>
          <p:cNvPr id="4" name="Picture 3">
            <a:extLst>
              <a:ext uri="{FF2B5EF4-FFF2-40B4-BE49-F238E27FC236}">
                <a16:creationId xmlns:a16="http://schemas.microsoft.com/office/drawing/2014/main" id="{E99132B1-9846-824D-991D-6D9EE5CF56B3}"/>
              </a:ext>
            </a:extLst>
          </p:cNvPr>
          <p:cNvPicPr>
            <a:picLocks noChangeAspect="1"/>
          </p:cNvPicPr>
          <p:nvPr/>
        </p:nvPicPr>
        <p:blipFill>
          <a:blip r:embed="rId4"/>
          <a:stretch>
            <a:fillRect/>
          </a:stretch>
        </p:blipFill>
        <p:spPr>
          <a:xfrm>
            <a:off x="6415342" y="1580967"/>
            <a:ext cx="2209206" cy="2576387"/>
          </a:xfrm>
          <a:prstGeom prst="rect">
            <a:avLst/>
          </a:prstGeom>
        </p:spPr>
      </p:pic>
    </p:spTree>
    <p:extLst>
      <p:ext uri="{BB962C8B-B14F-4D97-AF65-F5344CB8AC3E}">
        <p14:creationId xmlns:p14="http://schemas.microsoft.com/office/powerpoint/2010/main" val="253694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8027468" y="1185177"/>
            <a:ext cx="3249647" cy="356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3000" dirty="0">
              <a:latin typeface="Calibri"/>
              <a:ea typeface="Calibri"/>
              <a:cs typeface="Calibri"/>
              <a:sym typeface="Calibri"/>
            </a:endParaRPr>
          </a:p>
          <a:p>
            <a:pPr marL="0" lvl="0" indent="0" algn="l" rtl="0">
              <a:spcBef>
                <a:spcPts val="1200"/>
              </a:spcBef>
              <a:spcAft>
                <a:spcPts val="1200"/>
              </a:spcAft>
              <a:buNone/>
            </a:pPr>
            <a:endParaRPr sz="3000" dirty="0">
              <a:latin typeface="Calibri"/>
              <a:ea typeface="Calibri"/>
              <a:cs typeface="Calibri"/>
              <a:sym typeface="Calibri"/>
            </a:endParaRPr>
          </a:p>
        </p:txBody>
      </p:sp>
      <p:sp>
        <p:nvSpPr>
          <p:cNvPr id="135" name="Google Shape;135;p22"/>
          <p:cNvSpPr/>
          <p:nvPr/>
        </p:nvSpPr>
        <p:spPr>
          <a:xfrm>
            <a:off x="1191" y="287630"/>
            <a:ext cx="9141600" cy="633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68550" tIns="34275" rIns="68550" bIns="34275" anchor="ctr" anchorCtr="0">
            <a:noAutofit/>
          </a:bodyPr>
          <a:lstStyle/>
          <a:p>
            <a:pPr marL="0" marR="0" lvl="0" indent="0" rtl="0">
              <a:lnSpc>
                <a:spcPct val="100000"/>
              </a:lnSpc>
              <a:spcBef>
                <a:spcPts val="0"/>
              </a:spcBef>
              <a:spcAft>
                <a:spcPts val="0"/>
              </a:spcAft>
              <a:buNone/>
            </a:pPr>
            <a:r>
              <a:rPr lang="en" sz="3000" b="1" dirty="0">
                <a:solidFill>
                  <a:srgbClr val="00B0F0"/>
                </a:solidFill>
                <a:latin typeface="+mj-lt"/>
                <a:ea typeface="Calibri"/>
                <a:cs typeface="Calibri"/>
                <a:sym typeface="Calibri"/>
              </a:rPr>
              <a:t>      New Publication Alert	</a:t>
            </a:r>
            <a:endParaRPr sz="3000" b="1" i="0" u="none" strike="noStrike" cap="none" dirty="0">
              <a:solidFill>
                <a:srgbClr val="00B0F0"/>
              </a:solidFill>
              <a:latin typeface="+mj-lt"/>
              <a:ea typeface="Calibri"/>
              <a:cs typeface="Calibri"/>
              <a:sym typeface="Calibri"/>
            </a:endParaRPr>
          </a:p>
        </p:txBody>
      </p:sp>
      <p:pic>
        <p:nvPicPr>
          <p:cNvPr id="136" name="Google Shape;13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
        <p:nvSpPr>
          <p:cNvPr id="5" name="TextBox 4">
            <a:extLst>
              <a:ext uri="{FF2B5EF4-FFF2-40B4-BE49-F238E27FC236}">
                <a16:creationId xmlns:a16="http://schemas.microsoft.com/office/drawing/2014/main" id="{6700AB4C-0666-8740-B10A-4D241CF4AAC8}"/>
              </a:ext>
            </a:extLst>
          </p:cNvPr>
          <p:cNvSpPr txBox="1"/>
          <p:nvPr/>
        </p:nvSpPr>
        <p:spPr>
          <a:xfrm>
            <a:off x="3970716" y="1200708"/>
            <a:ext cx="4918509" cy="3046988"/>
          </a:xfrm>
          <a:prstGeom prst="rect">
            <a:avLst/>
          </a:prstGeom>
          <a:noFill/>
        </p:spPr>
        <p:txBody>
          <a:bodyPr wrap="square" rtlCol="0">
            <a:spAutoFit/>
          </a:bodyPr>
          <a:lstStyle/>
          <a:p>
            <a:r>
              <a:rPr lang="en-US" sz="1600" dirty="0"/>
              <a:t>WHO published a report this month aimed at:</a:t>
            </a:r>
          </a:p>
          <a:p>
            <a:pPr marL="342900" indent="-342900">
              <a:buFont typeface="Arial" panose="020B0604020202020204" pitchFamily="34" charset="0"/>
              <a:buChar char="•"/>
            </a:pPr>
            <a:r>
              <a:rPr lang="en-US" sz="1600" dirty="0"/>
              <a:t>Quantifying the additional COVID-19 healthcare waste generated through the UN procurement system</a:t>
            </a:r>
          </a:p>
          <a:p>
            <a:pPr marL="342900" indent="-342900">
              <a:buFont typeface="Arial" panose="020B0604020202020204" pitchFamily="34" charset="0"/>
              <a:buChar char="•"/>
            </a:pPr>
            <a:r>
              <a:rPr lang="en-US" sz="1600" dirty="0"/>
              <a:t>Describe current healthcare waste management systems and their deficiencies</a:t>
            </a:r>
          </a:p>
          <a:p>
            <a:pPr marL="342900" indent="-342900">
              <a:buFont typeface="Arial" panose="020B0604020202020204" pitchFamily="34" charset="0"/>
              <a:buChar char="•"/>
            </a:pPr>
            <a:r>
              <a:rPr lang="en-US" sz="1600" dirty="0"/>
              <a:t>Summarize emerging best practices and solutions to reduce the impact of waste on human and environmental health. </a:t>
            </a:r>
          </a:p>
          <a:p>
            <a:endParaRPr lang="en-US" sz="1600" dirty="0"/>
          </a:p>
          <a:p>
            <a:r>
              <a:rPr lang="en-US" sz="1600" dirty="0"/>
              <a:t>Find it on </a:t>
            </a:r>
            <a:r>
              <a:rPr lang="en-US" sz="1600" b="1" i="1" dirty="0" err="1"/>
              <a:t>WASHinHCF.org</a:t>
            </a:r>
            <a:r>
              <a:rPr lang="en-US" sz="1600" b="1" i="1" dirty="0"/>
              <a:t>/resources </a:t>
            </a:r>
            <a:r>
              <a:rPr lang="en-US" sz="1600" dirty="0"/>
              <a:t>or in our follow up email with resources from this session</a:t>
            </a:r>
          </a:p>
        </p:txBody>
      </p:sp>
      <p:pic>
        <p:nvPicPr>
          <p:cNvPr id="7" name="Picture 6">
            <a:extLst>
              <a:ext uri="{FF2B5EF4-FFF2-40B4-BE49-F238E27FC236}">
                <a16:creationId xmlns:a16="http://schemas.microsoft.com/office/drawing/2014/main" id="{5762304E-088D-7041-9E37-09D37F210E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4684" y="1118708"/>
            <a:ext cx="2867302" cy="3696338"/>
          </a:xfrm>
          <a:prstGeom prst="rect">
            <a:avLst/>
          </a:prstGeom>
          <a:ln>
            <a:solidFill>
              <a:schemeClr val="tx1"/>
            </a:solidFill>
          </a:ln>
        </p:spPr>
      </p:pic>
    </p:spTree>
    <p:extLst>
      <p:ext uri="{BB962C8B-B14F-4D97-AF65-F5344CB8AC3E}">
        <p14:creationId xmlns:p14="http://schemas.microsoft.com/office/powerpoint/2010/main" val="9083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8027468" y="1185177"/>
            <a:ext cx="3249647" cy="356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3000" dirty="0">
              <a:latin typeface="Calibri"/>
              <a:ea typeface="Calibri"/>
              <a:cs typeface="Calibri"/>
              <a:sym typeface="Calibri"/>
            </a:endParaRPr>
          </a:p>
          <a:p>
            <a:pPr marL="0" lvl="0" indent="0" algn="l" rtl="0">
              <a:spcBef>
                <a:spcPts val="1200"/>
              </a:spcBef>
              <a:spcAft>
                <a:spcPts val="1200"/>
              </a:spcAft>
              <a:buNone/>
            </a:pPr>
            <a:endParaRPr sz="3000" dirty="0">
              <a:latin typeface="Calibri"/>
              <a:ea typeface="Calibri"/>
              <a:cs typeface="Calibri"/>
              <a:sym typeface="Calibri"/>
            </a:endParaRPr>
          </a:p>
        </p:txBody>
      </p:sp>
      <p:sp>
        <p:nvSpPr>
          <p:cNvPr id="135" name="Google Shape;135;p22"/>
          <p:cNvSpPr/>
          <p:nvPr/>
        </p:nvSpPr>
        <p:spPr>
          <a:xfrm>
            <a:off x="1191" y="287630"/>
            <a:ext cx="9141600" cy="633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68550" tIns="34275" rIns="68550" bIns="34275" anchor="ctr" anchorCtr="0">
            <a:noAutofit/>
          </a:bodyPr>
          <a:lstStyle/>
          <a:p>
            <a:pPr marL="0" marR="0" lvl="0" indent="0" rtl="0">
              <a:lnSpc>
                <a:spcPct val="100000"/>
              </a:lnSpc>
              <a:spcBef>
                <a:spcPts val="0"/>
              </a:spcBef>
              <a:spcAft>
                <a:spcPts val="0"/>
              </a:spcAft>
              <a:buNone/>
            </a:pPr>
            <a:r>
              <a:rPr lang="en" sz="3000" b="1" dirty="0">
                <a:solidFill>
                  <a:srgbClr val="00B0F0"/>
                </a:solidFill>
                <a:latin typeface="+mj-lt"/>
                <a:ea typeface="Calibri"/>
                <a:cs typeface="Calibri"/>
                <a:sym typeface="Calibri"/>
              </a:rPr>
              <a:t>   Older (but Newly Available) Publication Alert</a:t>
            </a:r>
            <a:endParaRPr sz="3000" b="1" i="0" u="none" strike="noStrike" cap="none" dirty="0">
              <a:solidFill>
                <a:srgbClr val="00B0F0"/>
              </a:solidFill>
              <a:latin typeface="+mj-lt"/>
              <a:ea typeface="Calibri"/>
              <a:cs typeface="Calibri"/>
              <a:sym typeface="Calibri"/>
            </a:endParaRPr>
          </a:p>
        </p:txBody>
      </p:sp>
      <p:pic>
        <p:nvPicPr>
          <p:cNvPr id="136" name="Google Shape;13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
        <p:nvSpPr>
          <p:cNvPr id="5" name="TextBox 4">
            <a:extLst>
              <a:ext uri="{FF2B5EF4-FFF2-40B4-BE49-F238E27FC236}">
                <a16:creationId xmlns:a16="http://schemas.microsoft.com/office/drawing/2014/main" id="{6700AB4C-0666-8740-B10A-4D241CF4AAC8}"/>
              </a:ext>
            </a:extLst>
          </p:cNvPr>
          <p:cNvSpPr txBox="1"/>
          <p:nvPr/>
        </p:nvSpPr>
        <p:spPr>
          <a:xfrm>
            <a:off x="4471620" y="1596165"/>
            <a:ext cx="4212122" cy="2585323"/>
          </a:xfrm>
          <a:prstGeom prst="rect">
            <a:avLst/>
          </a:prstGeom>
          <a:noFill/>
        </p:spPr>
        <p:txBody>
          <a:bodyPr wrap="square" rtlCol="0">
            <a:spAutoFit/>
          </a:bodyPr>
          <a:lstStyle/>
          <a:p>
            <a:r>
              <a:rPr lang="en-US" sz="1800" dirty="0"/>
              <a:t>Posted on </a:t>
            </a:r>
            <a:r>
              <a:rPr lang="en-US" sz="1800" b="1" i="1" dirty="0" err="1"/>
              <a:t>WASHinHCF.org’s</a:t>
            </a:r>
            <a:r>
              <a:rPr lang="en-US" sz="1800" b="1" i="1" dirty="0"/>
              <a:t> “Resources” </a:t>
            </a:r>
            <a:r>
              <a:rPr lang="en-US" sz="1800" dirty="0"/>
              <a:t>section</a:t>
            </a:r>
            <a:r>
              <a:rPr lang="en-US" sz="1800" b="1" i="1" dirty="0"/>
              <a:t> </a:t>
            </a:r>
            <a:r>
              <a:rPr lang="en-US" sz="1800" dirty="0"/>
              <a:t>last week: Zambia MOH’s minimum standards, guidelines/SOPs, and training manual for IPC and WASH - together! </a:t>
            </a:r>
          </a:p>
          <a:p>
            <a:endParaRPr lang="en-US" sz="1800" dirty="0"/>
          </a:p>
          <a:p>
            <a:r>
              <a:rPr lang="en-US" sz="1800" dirty="0"/>
              <a:t>Though originally published in 2018, these documents are still highly relevant.</a:t>
            </a:r>
          </a:p>
        </p:txBody>
      </p:sp>
      <p:pic>
        <p:nvPicPr>
          <p:cNvPr id="3" name="Picture 2">
            <a:extLst>
              <a:ext uri="{FF2B5EF4-FFF2-40B4-BE49-F238E27FC236}">
                <a16:creationId xmlns:a16="http://schemas.microsoft.com/office/drawing/2014/main" id="{DCFCEBAB-F8F7-A94A-8DC9-76FEC32A5C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489" y="1059298"/>
            <a:ext cx="2735448" cy="3876727"/>
          </a:xfrm>
          <a:prstGeom prst="rect">
            <a:avLst/>
          </a:prstGeom>
          <a:ln>
            <a:solidFill>
              <a:schemeClr val="tx1"/>
            </a:solidFill>
          </a:ln>
        </p:spPr>
      </p:pic>
    </p:spTree>
    <p:extLst>
      <p:ext uri="{BB962C8B-B14F-4D97-AF65-F5344CB8AC3E}">
        <p14:creationId xmlns:p14="http://schemas.microsoft.com/office/powerpoint/2010/main" val="3962073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758460-B330-7749-B1FC-1A24EB8AB2C1}"/>
              </a:ext>
            </a:extLst>
          </p:cNvPr>
          <p:cNvPicPr>
            <a:picLocks noChangeAspect="1"/>
          </p:cNvPicPr>
          <p:nvPr/>
        </p:nvPicPr>
        <p:blipFill>
          <a:blip r:embed="rId2"/>
          <a:stretch>
            <a:fillRect/>
          </a:stretch>
        </p:blipFill>
        <p:spPr>
          <a:xfrm>
            <a:off x="0" y="-482886"/>
            <a:ext cx="9268724" cy="6401309"/>
          </a:xfrm>
          <a:prstGeom prst="rect">
            <a:avLst/>
          </a:prstGeom>
        </p:spPr>
      </p:pic>
      <p:sp>
        <p:nvSpPr>
          <p:cNvPr id="5" name="Rectangle 4">
            <a:extLst>
              <a:ext uri="{FF2B5EF4-FFF2-40B4-BE49-F238E27FC236}">
                <a16:creationId xmlns:a16="http://schemas.microsoft.com/office/drawing/2014/main" id="{7004CF4B-D629-FF4A-8B56-41DB42D5E1E5}"/>
              </a:ext>
            </a:extLst>
          </p:cNvPr>
          <p:cNvSpPr/>
          <p:nvPr/>
        </p:nvSpPr>
        <p:spPr>
          <a:xfrm>
            <a:off x="-42531" y="4124021"/>
            <a:ext cx="8268774"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WASH &amp; IPC – Working Together</a:t>
            </a:r>
          </a:p>
        </p:txBody>
      </p:sp>
    </p:spTree>
    <p:extLst>
      <p:ext uri="{BB962C8B-B14F-4D97-AF65-F5344CB8AC3E}">
        <p14:creationId xmlns:p14="http://schemas.microsoft.com/office/powerpoint/2010/main" val="1793266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body" idx="1"/>
          </p:nvPr>
        </p:nvSpPr>
        <p:spPr>
          <a:xfrm>
            <a:off x="542925" y="1134741"/>
            <a:ext cx="7886700" cy="3671325"/>
          </a:xfrm>
          <a:prstGeom prst="rect">
            <a:avLst/>
          </a:prstGeom>
          <a:noFill/>
          <a:ln>
            <a:noFill/>
          </a:ln>
        </p:spPr>
        <p:txBody>
          <a:bodyPr spcFirstLastPara="1" wrap="square" lIns="68569" tIns="34275" rIns="68569" bIns="34275" anchor="t" anchorCtr="0">
            <a:noAutofit/>
          </a:bodyPr>
          <a:lstStyle/>
          <a:p>
            <a:pPr marL="342900" indent="-257175">
              <a:lnSpc>
                <a:spcPct val="115000"/>
              </a:lnSpc>
              <a:spcBef>
                <a:spcPts val="0"/>
              </a:spcBef>
              <a:buSzPts val="1800"/>
              <a:buChar char="-"/>
            </a:pPr>
            <a:r>
              <a:rPr lang="en-US" dirty="0">
                <a:solidFill>
                  <a:schemeClr val="tx1"/>
                </a:solidFill>
              </a:rPr>
              <a:t>WASH in HCF is an issue that falls between two sectors - WASH and Health.</a:t>
            </a:r>
            <a:endParaRPr dirty="0">
              <a:solidFill>
                <a:schemeClr val="tx1"/>
              </a:solidFill>
            </a:endParaRPr>
          </a:p>
          <a:p>
            <a:pPr marL="342900" indent="-257175">
              <a:lnSpc>
                <a:spcPct val="115000"/>
              </a:lnSpc>
              <a:spcBef>
                <a:spcPts val="0"/>
              </a:spcBef>
              <a:buSzPts val="1800"/>
              <a:buChar char="-"/>
            </a:pPr>
            <a:r>
              <a:rPr lang="en-US" dirty="0">
                <a:solidFill>
                  <a:schemeClr val="tx1"/>
                </a:solidFill>
              </a:rPr>
              <a:t>These two sectors often work in parallel but not may work directly with one another.</a:t>
            </a:r>
            <a:endParaRPr dirty="0">
              <a:solidFill>
                <a:schemeClr val="tx1"/>
              </a:solidFill>
            </a:endParaRPr>
          </a:p>
        </p:txBody>
      </p:sp>
      <p:sp>
        <p:nvSpPr>
          <p:cNvPr id="152" name="Google Shape;152;p20"/>
          <p:cNvSpPr/>
          <p:nvPr/>
        </p:nvSpPr>
        <p:spPr>
          <a:xfrm>
            <a:off x="0" y="423949"/>
            <a:ext cx="9144000" cy="610875"/>
          </a:xfrm>
          <a:prstGeom prst="rect">
            <a:avLst/>
          </a:prstGeom>
          <a:solidFill>
            <a:srgbClr val="002060"/>
          </a:solidFill>
          <a:ln>
            <a:noFill/>
          </a:ln>
        </p:spPr>
        <p:txBody>
          <a:bodyPr spcFirstLastPara="1" wrap="square" lIns="68569" tIns="34275" rIns="68569" bIns="34275" anchor="ctr" anchorCtr="0">
            <a:noAutofit/>
          </a:bodyPr>
          <a:lstStyle/>
          <a:p>
            <a:pPr>
              <a:buSzPts val="4000"/>
            </a:pPr>
            <a:r>
              <a:rPr lang="en-US" sz="3000" b="1" dirty="0">
                <a:solidFill>
                  <a:srgbClr val="00B0F0"/>
                </a:solidFill>
              </a:rPr>
              <a:t>  Complexities of WASH in HCF</a:t>
            </a:r>
            <a:endParaRPr sz="3000" dirty="0">
              <a:solidFill>
                <a:srgbClr val="00B0F0"/>
              </a:solidFill>
              <a:latin typeface="Calibri"/>
              <a:ea typeface="Calibri"/>
              <a:cs typeface="Calibri"/>
              <a:sym typeface="Calibri"/>
            </a:endParaRPr>
          </a:p>
        </p:txBody>
      </p:sp>
      <p:pic>
        <p:nvPicPr>
          <p:cNvPr id="155" name="Google Shape;155;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432732" y="3279328"/>
            <a:ext cx="1163831" cy="1163831"/>
          </a:xfrm>
          <a:prstGeom prst="rect">
            <a:avLst/>
          </a:prstGeom>
          <a:noFill/>
          <a:ln>
            <a:noFill/>
          </a:ln>
        </p:spPr>
      </p:pic>
      <p:pic>
        <p:nvPicPr>
          <p:cNvPr id="156" name="Google Shape;156;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948594" y="3201431"/>
            <a:ext cx="1319625" cy="1319625"/>
          </a:xfrm>
          <a:prstGeom prst="rect">
            <a:avLst/>
          </a:prstGeom>
          <a:noFill/>
          <a:ln>
            <a:noFill/>
          </a:ln>
        </p:spPr>
      </p:pic>
      <p:sp>
        <p:nvSpPr>
          <p:cNvPr id="157" name="Google Shape;157;p20"/>
          <p:cNvSpPr/>
          <p:nvPr/>
        </p:nvSpPr>
        <p:spPr>
          <a:xfrm>
            <a:off x="1039331" y="2529047"/>
            <a:ext cx="2093232" cy="1426875"/>
          </a:xfrm>
          <a:prstGeom prst="wedgeEllipseCallout">
            <a:avLst>
              <a:gd name="adj1" fmla="val 54797"/>
              <a:gd name="adj2" fmla="val 39534"/>
            </a:avLst>
          </a:prstGeom>
          <a:solidFill>
            <a:schemeClr val="lt2"/>
          </a:solidFill>
          <a:ln w="9525" cap="flat" cmpd="sng">
            <a:solidFill>
              <a:srgbClr val="000000"/>
            </a:solidFill>
            <a:prstDash val="solid"/>
            <a:round/>
            <a:headEnd type="none" w="sm" len="sm"/>
            <a:tailEnd type="none" w="sm" len="sm"/>
          </a:ln>
        </p:spPr>
        <p:txBody>
          <a:bodyPr spcFirstLastPara="1" wrap="square" lIns="68569" tIns="68569" rIns="68569" bIns="68569" anchor="ctr" anchorCtr="0">
            <a:noAutofit/>
          </a:bodyPr>
          <a:lstStyle/>
          <a:p>
            <a:pPr algn="ctr">
              <a:buSzPts val="1400"/>
            </a:pPr>
            <a:r>
              <a:rPr lang="en-US" sz="1050" dirty="0"/>
              <a:t>WASH is  responsible for WASH in HCF because you have the technical expertise.</a:t>
            </a:r>
            <a:endParaRPr sz="1050" dirty="0"/>
          </a:p>
        </p:txBody>
      </p:sp>
      <p:sp>
        <p:nvSpPr>
          <p:cNvPr id="158" name="Google Shape;158;p20"/>
          <p:cNvSpPr/>
          <p:nvPr/>
        </p:nvSpPr>
        <p:spPr>
          <a:xfrm>
            <a:off x="6268219" y="2486346"/>
            <a:ext cx="1920284" cy="1512279"/>
          </a:xfrm>
          <a:prstGeom prst="wedgeEllipseCallout">
            <a:avLst>
              <a:gd name="adj1" fmla="val -54710"/>
              <a:gd name="adj2" fmla="val 45637"/>
            </a:avLst>
          </a:prstGeom>
          <a:solidFill>
            <a:schemeClr val="lt2"/>
          </a:solidFill>
          <a:ln w="9525" cap="flat" cmpd="sng">
            <a:solidFill>
              <a:srgbClr val="000000"/>
            </a:solidFill>
            <a:prstDash val="solid"/>
            <a:round/>
            <a:headEnd type="none" w="sm" len="sm"/>
            <a:tailEnd type="none" w="sm" len="sm"/>
          </a:ln>
        </p:spPr>
        <p:txBody>
          <a:bodyPr spcFirstLastPara="1" wrap="square" lIns="68569" tIns="68569" rIns="68569" bIns="68569" anchor="ctr" anchorCtr="0">
            <a:noAutofit/>
          </a:bodyPr>
          <a:lstStyle/>
          <a:p>
            <a:pPr algn="ctr">
              <a:buSzPts val="1400"/>
            </a:pPr>
            <a:r>
              <a:rPr lang="en-US" sz="1050" dirty="0"/>
              <a:t>Health is responsible for WASH in HCF because you own the healthcare facilities.</a:t>
            </a:r>
            <a:endParaRPr sz="1050" dirty="0"/>
          </a:p>
        </p:txBody>
      </p:sp>
      <p:pic>
        <p:nvPicPr>
          <p:cNvPr id="10" name="Google Shape;136;p22">
            <a:extLst>
              <a:ext uri="{FF2B5EF4-FFF2-40B4-BE49-F238E27FC236}">
                <a16:creationId xmlns:a16="http://schemas.microsoft.com/office/drawing/2014/main" id="{B26074B3-A9CF-9E4A-832B-C3C7B6537693}"/>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4363</TotalTime>
  <Words>1340</Words>
  <Application>Microsoft Macintosh PowerPoint</Application>
  <PresentationFormat>On-screen Show (16:9)</PresentationFormat>
  <Paragraphs>115</Paragraphs>
  <Slides>21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Montserrat</vt:lpstr>
      <vt:lpstr>Roboto</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Denny, Lindsay</cp:lastModifiedBy>
  <cp:revision>25</cp:revision>
  <dcterms:modified xsi:type="dcterms:W3CDTF">2022-02-25T18:15:30Z</dcterms:modified>
</cp:coreProperties>
</file>