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37"/>
  </p:notesMasterIdLst>
  <p:sldIdLst>
    <p:sldId id="256" r:id="rId2"/>
    <p:sldId id="257" r:id="rId3"/>
    <p:sldId id="258" r:id="rId4"/>
    <p:sldId id="269" r:id="rId5"/>
    <p:sldId id="266" r:id="rId6"/>
    <p:sldId id="265" r:id="rId7"/>
    <p:sldId id="270" r:id="rId8"/>
    <p:sldId id="271" r:id="rId9"/>
    <p:sldId id="272" r:id="rId10"/>
    <p:sldId id="273" r:id="rId11"/>
    <p:sldId id="274" r:id="rId12"/>
    <p:sldId id="275" r:id="rId13"/>
    <p:sldId id="276" r:id="rId14"/>
    <p:sldId id="277" r:id="rId15"/>
    <p:sldId id="278" r:id="rId16"/>
    <p:sldId id="267" r:id="rId17"/>
    <p:sldId id="264" r:id="rId18"/>
    <p:sldId id="280" r:id="rId19"/>
    <p:sldId id="285" r:id="rId20"/>
    <p:sldId id="286" r:id="rId21"/>
    <p:sldId id="281" r:id="rId22"/>
    <p:sldId id="287" r:id="rId23"/>
    <p:sldId id="282" r:id="rId24"/>
    <p:sldId id="288" r:id="rId25"/>
    <p:sldId id="289" r:id="rId26"/>
    <p:sldId id="283" r:id="rId27"/>
    <p:sldId id="284" r:id="rId28"/>
    <p:sldId id="290" r:id="rId29"/>
    <p:sldId id="291" r:id="rId30"/>
    <p:sldId id="292" r:id="rId31"/>
    <p:sldId id="295" r:id="rId32"/>
    <p:sldId id="294" r:id="rId33"/>
    <p:sldId id="293" r:id="rId34"/>
    <p:sldId id="259" r:id="rId35"/>
    <p:sldId id="268"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9"/>
    <p:restoredTop sz="90278"/>
  </p:normalViewPr>
  <p:slideViewPr>
    <p:cSldViewPr snapToGrid="0" snapToObjects="1">
      <p:cViewPr varScale="1">
        <p:scale>
          <a:sx n="100" d="100"/>
          <a:sy n="100" d="100"/>
        </p:scale>
        <p:origin x="3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A0824-0921-BF4B-8D67-B095A1054258}" type="datetimeFigureOut">
              <a:rPr lang="it-IT" smtClean="0"/>
              <a:t>01/05/22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30B6-D5DB-4F47-B878-F9EA0BACE276}" type="slidenum">
              <a:rPr lang="it-IT" smtClean="0"/>
              <a:t>‹#›</a:t>
            </a:fld>
            <a:endParaRPr lang="it-IT"/>
          </a:p>
        </p:txBody>
      </p:sp>
    </p:spTree>
    <p:extLst>
      <p:ext uri="{BB962C8B-B14F-4D97-AF65-F5344CB8AC3E}">
        <p14:creationId xmlns:p14="http://schemas.microsoft.com/office/powerpoint/2010/main" val="244756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a:t>
            </a:fld>
            <a:endParaRPr lang="it-IT"/>
          </a:p>
        </p:txBody>
      </p:sp>
    </p:spTree>
    <p:extLst>
      <p:ext uri="{BB962C8B-B14F-4D97-AF65-F5344CB8AC3E}">
        <p14:creationId xmlns:p14="http://schemas.microsoft.com/office/powerpoint/2010/main" val="9631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endParaRPr lang="en-US" b="1" baseline="0" dirty="0"/>
          </a:p>
          <a:p>
            <a:r>
              <a:rPr lang="en-US" b="1" baseline="0"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060"/>
                </a:solidFill>
                <a:latin typeface="Arial" panose="020B0604020202020204" pitchFamily="34" charset="0"/>
                <a:cs typeface="Arial" panose="020B0604020202020204" pitchFamily="34" charset="0"/>
              </a:rPr>
              <a:t>The point of care helps to explains </a:t>
            </a:r>
            <a:r>
              <a:rPr lang="en-US" sz="1200" b="1" dirty="0">
                <a:solidFill>
                  <a:srgbClr val="002060"/>
                </a:solidFill>
                <a:latin typeface="Arial" panose="020B0604020202020204" pitchFamily="34" charset="0"/>
                <a:cs typeface="Arial" panose="020B0604020202020204" pitchFamily="34" charset="0"/>
              </a:rPr>
              <a:t>“when”</a:t>
            </a:r>
            <a:r>
              <a:rPr lang="en-US" sz="1200" dirty="0">
                <a:solidFill>
                  <a:srgbClr val="002060"/>
                </a:solidFill>
                <a:latin typeface="Arial" panose="020B0604020202020204" pitchFamily="34" charset="0"/>
                <a:cs typeface="Arial" panose="020B0604020202020204" pitchFamily="34" charset="0"/>
              </a:rPr>
              <a:t> hand hygiene should occur to keep people safe – i.e. it is about understanding that the right time for hand hygiene matters</a:t>
            </a:r>
            <a:endParaRPr lang="en-US" b="1" baseline="0" dirty="0"/>
          </a:p>
          <a:p>
            <a:pPr marL="171450" indent="-171450">
              <a:buFont typeface="Arial" panose="020B0604020202020204" pitchFamily="34" charset="0"/>
              <a:buChar char="•"/>
            </a:pPr>
            <a:r>
              <a:rPr lang="en-US" b="0" baseline="0" dirty="0"/>
              <a:t>The phrase </a:t>
            </a:r>
            <a:r>
              <a:rPr lang="en-US" b="1" baseline="0" dirty="0"/>
              <a:t>point of care </a:t>
            </a:r>
            <a:r>
              <a:rPr lang="en-US" b="0" baseline="0" dirty="0"/>
              <a:t>is important, e.g. in WASH FIT you will see this mentioned</a:t>
            </a:r>
          </a:p>
          <a:p>
            <a:pPr marL="171450" indent="-171450">
              <a:buFont typeface="Arial" panose="020B0604020202020204" pitchFamily="34" charset="0"/>
              <a:buChar char="•"/>
            </a:pPr>
            <a:r>
              <a:rPr lang="en-US" b="0" baseline="0" dirty="0"/>
              <a:t>Understanding the point of care helps to make sense of the need for a supportive and enabling infrastructure for hand hygiene – as the physician in the image asks “can I easily clean my hands to keep this child safe?” If a health worker has to leave a patient and walk a considerable distance to a hand hygiene station this reduces the likelihood of them cleaning their hands.</a:t>
            </a:r>
          </a:p>
          <a:p>
            <a:pPr marL="171450" indent="-171450">
              <a:buFont typeface="Arial" panose="020B0604020202020204" pitchFamily="34" charset="0"/>
              <a:buChar char="•"/>
            </a:pPr>
            <a:r>
              <a:rPr lang="en-US" b="0" baseline="0" dirty="0"/>
              <a:t>Performing hand hygiene at the point of care, immediately where health workers touch patients is critical, to protect those most vulnerable</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10</a:t>
            </a:fld>
            <a:endParaRPr lang="it-IT"/>
          </a:p>
        </p:txBody>
      </p:sp>
    </p:spTree>
    <p:extLst>
      <p:ext uri="{BB962C8B-B14F-4D97-AF65-F5344CB8AC3E}">
        <p14:creationId xmlns:p14="http://schemas.microsoft.com/office/powerpoint/2010/main" val="1189921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002060"/>
                </a:solidFill>
                <a:latin typeface="Arial" panose="020B0604020202020204" pitchFamily="34" charset="0"/>
                <a:cs typeface="Arial" panose="020B0604020202020204" pitchFamily="34" charset="0"/>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02060"/>
                </a:solidFill>
                <a:latin typeface="Arial" panose="020B0604020202020204" pitchFamily="34" charset="0"/>
                <a:cs typeface="Arial" panose="020B0604020202020204" pitchFamily="34" charset="0"/>
              </a:rPr>
              <a:t>W</a:t>
            </a:r>
            <a:r>
              <a:rPr lang="en-US" sz="1200" dirty="0">
                <a:solidFill>
                  <a:srgbClr val="002060"/>
                </a:solidFill>
                <a:latin typeface="Arial" panose="020B0604020202020204" pitchFamily="34" charset="0"/>
                <a:cs typeface="Arial" panose="020B0604020202020204" pitchFamily="34" charset="0"/>
              </a:rPr>
              <a:t>e</a:t>
            </a:r>
            <a:r>
              <a:rPr lang="en-US" sz="1200" baseline="0" dirty="0">
                <a:solidFill>
                  <a:srgbClr val="002060"/>
                </a:solidFill>
                <a:latin typeface="Arial" panose="020B0604020202020204" pitchFamily="34" charset="0"/>
                <a:cs typeface="Arial" panose="020B0604020202020204" pitchFamily="34" charset="0"/>
              </a:rPr>
              <a:t> will now w</a:t>
            </a:r>
            <a:r>
              <a:rPr lang="en-US" sz="1200" dirty="0">
                <a:solidFill>
                  <a:srgbClr val="002060"/>
                </a:solidFill>
                <a:latin typeface="Arial" panose="020B0604020202020204" pitchFamily="34" charset="0"/>
                <a:cs typeface="Arial" panose="020B0604020202020204" pitchFamily="34" charset="0"/>
              </a:rPr>
              <a:t>atch a short video to help understand</a:t>
            </a:r>
            <a:r>
              <a:rPr lang="en-US" sz="1200" baseline="0" dirty="0">
                <a:solidFill>
                  <a:srgbClr val="002060"/>
                </a:solidFill>
                <a:latin typeface="Arial" panose="020B0604020202020204" pitchFamily="34" charset="0"/>
                <a:cs typeface="Arial" panose="020B0604020202020204" pitchFamily="34" charset="0"/>
              </a:rPr>
              <a:t> hand hygiene in healthcare including where it should occur in the flow of work of a health worker and therefore highlighting the most important times for hand decontamination to protect patient and health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solidFill>
                  <a:srgbClr val="002060"/>
                </a:solidFill>
                <a:latin typeface="Arial" panose="020B0604020202020204" pitchFamily="34" charset="0"/>
                <a:cs typeface="Arial" panose="020B0604020202020204" pitchFamily="34" charset="0"/>
              </a:rPr>
              <a:t>Copy paste the URL into a browser and show</a:t>
            </a:r>
            <a:r>
              <a:rPr lang="en-US" sz="1200" b="1" dirty="0">
                <a:solidFill>
                  <a:srgbClr val="002060"/>
                </a:solidFill>
                <a:latin typeface="Arial" panose="020B0604020202020204" pitchFamily="34" charset="0"/>
                <a:cs typeface="Arial" panose="020B0604020202020204" pitchFamily="34" charset="0"/>
              </a:rPr>
              <a:t> from 2m44s to 6m16s to help participants visually understand the patient zone and moments for HH  - if you have time you may want to show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2060"/>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11</a:t>
            </a:fld>
            <a:endParaRPr lang="it-IT"/>
          </a:p>
        </p:txBody>
      </p:sp>
    </p:spTree>
    <p:extLst>
      <p:ext uri="{BB962C8B-B14F-4D97-AF65-F5344CB8AC3E}">
        <p14:creationId xmlns:p14="http://schemas.microsoft.com/office/powerpoint/2010/main" val="278900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r>
              <a:rPr lang="en-US" b="1" dirty="0"/>
              <a:t>SAY:</a:t>
            </a:r>
          </a:p>
          <a:p>
            <a:pPr marL="171450" indent="-171450">
              <a:buFont typeface="Arial" panose="020B0604020202020204" pitchFamily="34" charset="0"/>
              <a:buChar char="•"/>
            </a:pPr>
            <a:r>
              <a:rPr lang="en-US" b="0" dirty="0"/>
              <a:t>This builds on what has been seen about the importance of hand hygiene </a:t>
            </a:r>
            <a:r>
              <a:rPr lang="en-US" b="1" dirty="0"/>
              <a:t>at the point of care </a:t>
            </a:r>
            <a:r>
              <a:rPr lang="en-US" b="0" dirty="0"/>
              <a:t>as described in the video.</a:t>
            </a:r>
          </a:p>
          <a:p>
            <a:pPr marL="171450" indent="-171450">
              <a:buFont typeface="Arial" panose="020B0604020202020204" pitchFamily="34" charset="0"/>
              <a:buChar char="•"/>
            </a:pPr>
            <a:r>
              <a:rPr lang="en-US" b="0" dirty="0"/>
              <a:t>The </a:t>
            </a:r>
            <a:r>
              <a:rPr lang="en-US" baseline="0" dirty="0"/>
              <a:t>simplicity of the Five Moments images/pictures is that it is: </a:t>
            </a:r>
          </a:p>
          <a:p>
            <a:pPr marL="628650" lvl="1" indent="-171450">
              <a:buFont typeface="Arial" panose="020B0604020202020204" pitchFamily="34" charset="0"/>
              <a:buChar char="•"/>
            </a:pPr>
            <a:r>
              <a:rPr lang="en-US" baseline="0" dirty="0"/>
              <a:t>Is a powerful training tool </a:t>
            </a:r>
          </a:p>
          <a:p>
            <a:pPr marL="628650" lvl="1" indent="-171450">
              <a:buFont typeface="Arial" panose="020B0604020202020204" pitchFamily="34" charset="0"/>
              <a:buChar char="•"/>
            </a:pPr>
            <a:r>
              <a:rPr lang="en-US" baseline="0" dirty="0"/>
              <a:t>It can be used as a poster or reminder on the wall</a:t>
            </a:r>
          </a:p>
          <a:p>
            <a:pPr marL="628650" lvl="1" indent="-171450">
              <a:buFont typeface="Arial" panose="020B0604020202020204" pitchFamily="34" charset="0"/>
              <a:buChar char="•"/>
            </a:pPr>
            <a:r>
              <a:rPr lang="en-US" baseline="0" dirty="0"/>
              <a:t>It is based on the evidence of microbe transmission and risk of spread of microbes in a real world setting</a:t>
            </a:r>
          </a:p>
          <a:p>
            <a:pPr marL="628650" lvl="1" indent="-171450">
              <a:buFont typeface="Arial" panose="020B0604020202020204" pitchFamily="34" charset="0"/>
              <a:buChar char="•"/>
            </a:pPr>
            <a:r>
              <a:rPr lang="en-US" baseline="0" dirty="0"/>
              <a:t>It highlights the critical times when hand hygiene action will prevent infection</a:t>
            </a:r>
          </a:p>
          <a:p>
            <a:pPr marL="628650" lvl="1" indent="-171450">
              <a:buFont typeface="Arial" panose="020B0604020202020204" pitchFamily="34" charset="0"/>
              <a:buChar char="•"/>
            </a:pPr>
            <a:r>
              <a:rPr lang="en-US" baseline="0" dirty="0"/>
              <a:t>The 5 moments is a universally used approach and the evidence on its role in infection prevention is well established</a:t>
            </a:r>
          </a:p>
          <a:p>
            <a:pPr marL="628650" lvl="1" indent="-171450">
              <a:buFont typeface="Arial" panose="020B0604020202020204" pitchFamily="34" charset="0"/>
              <a:buChar char="•"/>
            </a:pPr>
            <a:r>
              <a:rPr lang="en-US" baseline="0" dirty="0"/>
              <a:t>Applying hand hygiene at the right times helps address water issues/availability (see the WASH FIT water module for more information)</a:t>
            </a:r>
          </a:p>
          <a:p>
            <a:pPr marL="171450" lvl="0" indent="-171450">
              <a:buFont typeface="Arial" panose="020B0604020202020204" pitchFamily="34" charset="0"/>
              <a:buChar char="•"/>
            </a:pPr>
            <a:r>
              <a:rPr lang="en-US" baseline="0" dirty="0"/>
              <a:t>To fully understand the 5 Moments there are other WHO documents and training slides that explain how it works in detail</a:t>
            </a:r>
            <a:endParaRPr lang="en-US" dirty="0"/>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12</a:t>
            </a:fld>
            <a:endParaRPr lang="it-IT"/>
          </a:p>
        </p:txBody>
      </p:sp>
    </p:spTree>
    <p:extLst>
      <p:ext uri="{BB962C8B-B14F-4D97-AF65-F5344CB8AC3E}">
        <p14:creationId xmlns:p14="http://schemas.microsoft.com/office/powerpoint/2010/main" val="3191105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r>
              <a:rPr lang="en-US" b="1" baseline="0"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latin typeface="Arial" panose="020B0604020202020204" pitchFamily="34" charset="0"/>
                <a:cs typeface="Arial" panose="020B0604020202020204" pitchFamily="34" charset="0"/>
              </a:rPr>
              <a:t>Here we see an example of a workflow scenario: a </a:t>
            </a:r>
            <a:r>
              <a:rPr lang="en-GB" sz="1200" dirty="0">
                <a:latin typeface="Arial" panose="020B0604020202020204" pitchFamily="34" charset="0"/>
                <a:cs typeface="Arial" panose="020B0604020202020204" pitchFamily="34" charset="0"/>
              </a:rPr>
              <a:t>visit to a family practitioner/general practitioner’s office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This </a:t>
            </a:r>
            <a:r>
              <a:rPr lang="en-US" dirty="0"/>
              <a:t>further</a:t>
            </a:r>
            <a:r>
              <a:rPr lang="en-US" baseline="0" dirty="0"/>
              <a:t> illustrates how the 5 Moments apply in a sequence of care, commonly experienced in a general practice/family practice setting. </a:t>
            </a:r>
          </a:p>
          <a:p>
            <a:pPr marL="171450" indent="-171450">
              <a:buFont typeface="Arial" panose="020B0604020202020204" pitchFamily="34" charset="0"/>
              <a:buChar char="•"/>
            </a:pPr>
            <a:r>
              <a:rPr lang="en-US" baseline="0" dirty="0"/>
              <a:t>The numbers in the orange circle represent the moment for hand hygiene according to the Five Moment</a:t>
            </a:r>
          </a:p>
          <a:p>
            <a:pPr marL="171450" indent="-171450">
              <a:buFont typeface="Arial" panose="020B0604020202020204" pitchFamily="34" charset="0"/>
              <a:buChar char="•"/>
            </a:pPr>
            <a:r>
              <a:rPr lang="en-US" u="sng" baseline="0" dirty="0"/>
              <a:t>1) the moment is: before touching a patient and  4) the moment is: after touching a patient</a:t>
            </a:r>
            <a:r>
              <a:rPr lang="en-US" u="none" baseline="0" dirty="0"/>
              <a:t> (Be sure to read these words out to </a:t>
            </a:r>
            <a:r>
              <a:rPr lang="en-US" baseline="0" dirty="0"/>
              <a:t>help explain hand hygiene within the example workflow scenario given)</a:t>
            </a:r>
          </a:p>
          <a:p>
            <a:pPr marL="171450" indent="-171450">
              <a:buFont typeface="Arial" panose="020B0604020202020204" pitchFamily="34" charset="0"/>
              <a:buChar char="•"/>
            </a:pPr>
            <a:r>
              <a:rPr lang="en-US" sz="1200" b="0" baseline="0" dirty="0">
                <a:solidFill>
                  <a:srgbClr val="002060"/>
                </a:solidFill>
                <a:latin typeface="Arial" panose="020B0604020202020204" pitchFamily="34" charset="0"/>
                <a:cs typeface="Arial" panose="020B0604020202020204" pitchFamily="34" charset="0"/>
              </a:rPr>
              <a:t>T</a:t>
            </a:r>
            <a:r>
              <a:rPr lang="en-GB" sz="1200" b="0" dirty="0" err="1">
                <a:solidFill>
                  <a:srgbClr val="002060"/>
                </a:solidFill>
                <a:latin typeface="Arial" panose="020B0604020202020204" pitchFamily="34" charset="0"/>
                <a:cs typeface="Arial" panose="020B0604020202020204" pitchFamily="34" charset="0"/>
              </a:rPr>
              <a:t>hink</a:t>
            </a:r>
            <a:r>
              <a:rPr lang="en-GB" sz="1200" b="0" dirty="0">
                <a:solidFill>
                  <a:srgbClr val="002060"/>
                </a:solidFill>
                <a:latin typeface="Arial" panose="020B0604020202020204" pitchFamily="34" charset="0"/>
                <a:cs typeface="Arial" panose="020B0604020202020204" pitchFamily="34" charset="0"/>
              </a:rPr>
              <a:t> about </a:t>
            </a:r>
            <a:r>
              <a:rPr lang="en-GB" sz="1200" dirty="0">
                <a:solidFill>
                  <a:srgbClr val="002060"/>
                </a:solidFill>
                <a:latin typeface="Arial" panose="020B0604020202020204" pitchFamily="34" charset="0"/>
                <a:cs typeface="Arial" panose="020B0604020202020204" pitchFamily="34" charset="0"/>
              </a:rPr>
              <a:t>how the Five Moments might be integrated into real life workflow examples that you can think of from the facilities where WASH FIT is being implemented. </a:t>
            </a:r>
            <a:r>
              <a:rPr lang="en-GB" sz="1200" b="0" i="1" dirty="0">
                <a:solidFill>
                  <a:srgbClr val="002060"/>
                </a:solidFill>
                <a:latin typeface="Arial" panose="020B0604020202020204" pitchFamily="34" charset="0"/>
                <a:cs typeface="Arial" panose="020B0604020202020204" pitchFamily="34" charset="0"/>
              </a:rPr>
              <a:t>An example could be attending to a pregnant woman during an antenatal check – think about all the actions and interactions that occur part in a detailed step by step way through the woman's journey and how many times she might be touched by a health worker (this aims to stimulate participants to think about different scenarios and then consider at which moments hand hygiene will be required). Shout out any examples if you wish before we move on</a:t>
            </a:r>
          </a:p>
          <a:p>
            <a:pPr marL="171450" indent="-171450">
              <a:buFont typeface="Arial" panose="020B0604020202020204" pitchFamily="34" charset="0"/>
              <a:buChar char="•"/>
            </a:pPr>
            <a:r>
              <a:rPr lang="en-GB" sz="1200" dirty="0">
                <a:solidFill>
                  <a:srgbClr val="002060"/>
                </a:solidFill>
                <a:latin typeface="Arial" panose="020B0604020202020204" pitchFamily="34" charset="0"/>
                <a:cs typeface="Arial" panose="020B0604020202020204" pitchFamily="34" charset="0"/>
              </a:rPr>
              <a:t>There is a document in the references that is available if people want to learn more about these scenarios (</a:t>
            </a:r>
            <a:r>
              <a:rPr lang="en-GB" sz="1200" dirty="0">
                <a:latin typeface="Arial" panose="020B0604020202020204" pitchFamily="34" charset="0"/>
                <a:cs typeface="Arial" panose="020B0604020202020204" pitchFamily="34" charset="0"/>
              </a:rPr>
              <a:t>WHO Hand hygiene in outpatient and home-based care and long-term care facilities: a guide to the application of the WHO multimodal hand hygiene improvement strategy and the “My 5 moments for hand hygiene” approach).</a:t>
            </a:r>
          </a:p>
          <a:p>
            <a:pPr marL="0" indent="0">
              <a:buFont typeface="Arial" panose="020B0604020202020204" pitchFamily="34" charset="0"/>
              <a:buNone/>
            </a:pPr>
            <a:r>
              <a:rPr lang="en-GB" sz="1200" b="1" baseline="0" dirty="0">
                <a:latin typeface="Arial" panose="020B0604020202020204" pitchFamily="34" charset="0"/>
                <a:cs typeface="Arial" panose="020B0604020202020204" pitchFamily="34" charset="0"/>
              </a:rPr>
              <a:t>NOTE FOR TRAINER:</a:t>
            </a:r>
          </a:p>
          <a:p>
            <a:pPr marL="0" indent="0">
              <a:buFont typeface="Arial" panose="020B0604020202020204" pitchFamily="34" charset="0"/>
              <a:buNone/>
            </a:pPr>
            <a:r>
              <a:rPr lang="en-US" b="1" baseline="0" dirty="0"/>
              <a:t>EXPLAIN THIS SLIDE, DEPENDING ON THE AUDIENCE AND YOUR CONFIDENCE IN EXPLAINING THE SCENARIO</a:t>
            </a:r>
            <a:endParaRPr lang="en-US" dirty="0"/>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13</a:t>
            </a:fld>
            <a:endParaRPr lang="it-IT"/>
          </a:p>
        </p:txBody>
      </p:sp>
    </p:spTree>
    <p:extLst>
      <p:ext uri="{BB962C8B-B14F-4D97-AF65-F5344CB8AC3E}">
        <p14:creationId xmlns:p14="http://schemas.microsoft.com/office/powerpoint/2010/main" val="3324070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Considering WHO’s 5 golden rules for hand hygiene, this is a reminder that the technique of </a:t>
            </a:r>
            <a:r>
              <a:rPr lang="en-US" dirty="0" err="1"/>
              <a:t>handrubbing</a:t>
            </a:r>
            <a:r>
              <a:rPr lang="en-US" dirty="0"/>
              <a:t> and handwashing is also an important part of ensuring hand hygiene action is effective.</a:t>
            </a:r>
          </a:p>
          <a:p>
            <a:pPr marL="171450" indent="-171450">
              <a:buFont typeface="Arial" panose="020B0604020202020204" pitchFamily="34" charset="0"/>
              <a:buChar char="•"/>
            </a:pPr>
            <a:r>
              <a:rPr lang="en-US" dirty="0"/>
              <a:t>On its own, understanding and practicing </a:t>
            </a:r>
            <a:r>
              <a:rPr lang="en-US" b="1" u="sng" dirty="0"/>
              <a:t>how </a:t>
            </a:r>
            <a:r>
              <a:rPr lang="en-US" dirty="0"/>
              <a:t>to clean hands will not ensure the safety of both patients and health workers.  </a:t>
            </a:r>
          </a:p>
          <a:p>
            <a:pPr marL="171450" indent="-171450">
              <a:buFont typeface="Arial" panose="020B0604020202020204" pitchFamily="34" charset="0"/>
              <a:buChar char="•"/>
            </a:pPr>
            <a:r>
              <a:rPr lang="en-US" dirty="0"/>
              <a:t>This is because the “when” is key. </a:t>
            </a:r>
          </a:p>
          <a:p>
            <a:pPr marL="171450" indent="-171450">
              <a:buFont typeface="Arial" panose="020B0604020202020204" pitchFamily="34" charset="0"/>
              <a:buChar char="•"/>
            </a:pPr>
            <a:r>
              <a:rPr lang="en-US" dirty="0"/>
              <a:t>Performing hand hygiene at the right time </a:t>
            </a:r>
            <a:r>
              <a:rPr lang="en-US" u="sng" dirty="0"/>
              <a:t>and</a:t>
            </a:r>
            <a:r>
              <a:rPr lang="en-US" dirty="0"/>
              <a:t> using the correct technique is what keeps people safe.</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14</a:t>
            </a:fld>
            <a:endParaRPr lang="it-IT"/>
          </a:p>
        </p:txBody>
      </p:sp>
    </p:spTree>
    <p:extLst>
      <p:ext uri="{BB962C8B-B14F-4D97-AF65-F5344CB8AC3E}">
        <p14:creationId xmlns:p14="http://schemas.microsoft.com/office/powerpoint/2010/main" val="260649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r>
              <a:rPr lang="en-US" b="1" baseline="0" dirty="0"/>
              <a:t>SAY:</a:t>
            </a:r>
            <a:endParaRPr lang="en-US" b="1" dirty="0"/>
          </a:p>
          <a:p>
            <a:pPr marL="171450" indent="-171450">
              <a:buFont typeface="Arial" panose="020B0604020202020204" pitchFamily="34" charset="0"/>
              <a:buChar char="•"/>
            </a:pPr>
            <a:r>
              <a:rPr lang="en-US" dirty="0"/>
              <a:t>The evidence tells us that to improve hand hygiene </a:t>
            </a:r>
            <a:r>
              <a:rPr lang="en-US" dirty="0" err="1"/>
              <a:t>behaviours</a:t>
            </a:r>
            <a:r>
              <a:rPr lang="en-US" dirty="0"/>
              <a:t> in health care requires more than one approach or method.</a:t>
            </a:r>
          </a:p>
          <a:p>
            <a:pPr marL="171450" indent="-171450">
              <a:buFont typeface="Arial" panose="020B0604020202020204" pitchFamily="34" charset="0"/>
              <a:buChar char="•"/>
            </a:pPr>
            <a:r>
              <a:rPr lang="en-US" dirty="0"/>
              <a:t>WHO describe this as a multimodal improvement strategy </a:t>
            </a:r>
            <a:r>
              <a:rPr lang="en-US" sz="1200" b="1" dirty="0">
                <a:solidFill>
                  <a:srgbClr val="00B0F0"/>
                </a:solidFill>
                <a:latin typeface="+mn-lt"/>
                <a:ea typeface="Ebrima" panose="02000000000000000000" pitchFamily="2" charset="0"/>
                <a:cs typeface="Arial" panose="020B0604020202020204" pitchFamily="34" charset="0"/>
              </a:rPr>
              <a:t>– </a:t>
            </a:r>
            <a:r>
              <a:rPr lang="en-US" sz="1200" b="0" dirty="0">
                <a:solidFill>
                  <a:srgbClr val="00B0F0"/>
                </a:solidFill>
                <a:latin typeface="+mn-lt"/>
                <a:ea typeface="Ebrima" panose="02000000000000000000" pitchFamily="2" charset="0"/>
                <a:cs typeface="Arial" panose="020B0604020202020204" pitchFamily="34" charset="0"/>
              </a:rPr>
              <a:t>an evidence based approach for improving hand hygiene and other infection prevention actions, which has 5 elements</a:t>
            </a:r>
          </a:p>
          <a:p>
            <a:pPr marL="0" indent="0">
              <a:buFont typeface="Arial" panose="020B0604020202020204" pitchFamily="34" charset="0"/>
              <a:buNone/>
            </a:pPr>
            <a:r>
              <a:rPr lang="en-US" sz="1200" b="1" dirty="0">
                <a:solidFill>
                  <a:srgbClr val="00B0F0"/>
                </a:solidFill>
                <a:latin typeface="+mn-lt"/>
                <a:cs typeface="Arial" panose="020B0604020202020204" pitchFamily="34" charset="0"/>
              </a:rPr>
              <a:t>NOTES FOR TRAINER:</a:t>
            </a:r>
            <a:endParaRPr lang="en-US" b="1" dirty="0"/>
          </a:p>
          <a:p>
            <a:pPr marL="171450" indent="-171450">
              <a:buFont typeface="Arial" panose="020B0604020202020204" pitchFamily="34" charset="0"/>
              <a:buChar char="•"/>
            </a:pPr>
            <a:r>
              <a:rPr lang="en-US" dirty="0"/>
              <a:t>If the multimodal video was played at the start of the session, SAY: ”think back to the first video we watched – what do each of these symbols represent?” Take one minute to wok with the person next to you and be prepared to shout out some ideas and I will capture these on a flipchart.</a:t>
            </a:r>
          </a:p>
          <a:p>
            <a:pPr marL="171450" indent="-171450">
              <a:buFont typeface="Arial" panose="020B0604020202020204" pitchFamily="34" charset="0"/>
              <a:buChar char="•"/>
            </a:pPr>
            <a:r>
              <a:rPr lang="en-US" dirty="0"/>
              <a:t>If the video was not played, SAY: Take one minute to wok with the person next to you and be prepared to shout out some ideas of what you think these 5 symbols represent, and I will capture these on a flipchart.</a:t>
            </a:r>
          </a:p>
          <a:p>
            <a:pPr marL="171450" indent="-171450">
              <a:buFont typeface="Arial" panose="020B0604020202020204" pitchFamily="34" charset="0"/>
              <a:buChar char="•"/>
            </a:pPr>
            <a:r>
              <a:rPr lang="en-US" dirty="0"/>
              <a:t>These symbols provide a clue</a:t>
            </a:r>
          </a:p>
          <a:p>
            <a:pPr marL="0" indent="0">
              <a:buFont typeface="Arial" panose="020B0604020202020204" pitchFamily="34" charset="0"/>
              <a:buNone/>
            </a:pPr>
            <a:r>
              <a:rPr lang="en-US" b="1" u="none" dirty="0"/>
              <a:t>NOTE FOR TRAINER</a:t>
            </a:r>
          </a:p>
          <a:p>
            <a:pPr marL="171450" indent="-171450">
              <a:buFont typeface="Arial" panose="020B0604020202020204" pitchFamily="34" charset="0"/>
              <a:buChar char="•"/>
            </a:pPr>
            <a:r>
              <a:rPr lang="en-US" dirty="0"/>
              <a:t>Write down the answers on flip chart.</a:t>
            </a:r>
          </a:p>
          <a:p>
            <a:pPr marL="171450" indent="-171450">
              <a:buFont typeface="Arial" panose="020B0604020202020204" pitchFamily="34" charset="0"/>
              <a:buChar char="•"/>
            </a:pPr>
            <a:r>
              <a:rPr lang="en-US" baseline="0" dirty="0"/>
              <a:t>In general the answers are (and these will be fully explained in the next slides)</a:t>
            </a:r>
          </a:p>
          <a:p>
            <a:pPr marL="628650" lvl="1" indent="-171450">
              <a:buFont typeface="Arial" panose="020B0604020202020204" pitchFamily="34" charset="0"/>
              <a:buChar char="•"/>
            </a:pPr>
            <a:r>
              <a:rPr lang="en-US" baseline="0" dirty="0"/>
              <a:t>Systems that enable hand hygiene at the point of care - that means the right infrastructure, resources and equipment in place</a:t>
            </a:r>
          </a:p>
          <a:p>
            <a:pPr marL="628650" lvl="1" indent="-171450">
              <a:buFont typeface="Arial" panose="020B0604020202020204" pitchFamily="34" charset="0"/>
              <a:buChar char="•"/>
            </a:pPr>
            <a:r>
              <a:rPr lang="en-US" baseline="0" dirty="0"/>
              <a:t>Training and education </a:t>
            </a:r>
          </a:p>
          <a:p>
            <a:pPr marL="628650" lvl="1" indent="-171450">
              <a:buFont typeface="Arial" panose="020B0604020202020204" pitchFamily="34" charset="0"/>
              <a:buChar char="•"/>
            </a:pPr>
            <a:r>
              <a:rPr lang="en-US" baseline="0" dirty="0"/>
              <a:t>Monitoring/auditing and feedback </a:t>
            </a:r>
          </a:p>
          <a:p>
            <a:pPr marL="628650" lvl="1" indent="-171450">
              <a:buFont typeface="Arial" panose="020B0604020202020204" pitchFamily="34" charset="0"/>
              <a:buChar char="•"/>
            </a:pPr>
            <a:r>
              <a:rPr lang="en-US" baseline="0" dirty="0"/>
              <a:t>Reminders and communications</a:t>
            </a:r>
          </a:p>
          <a:p>
            <a:pPr marL="628650" lvl="1" indent="-171450">
              <a:buFont typeface="Arial" panose="020B0604020202020204" pitchFamily="34" charset="0"/>
              <a:buChar char="•"/>
            </a:pPr>
            <a:r>
              <a:rPr lang="en-US" baseline="0" dirty="0"/>
              <a:t>A supportive culture in the facility</a:t>
            </a:r>
          </a:p>
          <a:p>
            <a:pPr marL="0" lvl="0" indent="0">
              <a:buFont typeface="Arial" panose="020B0604020202020204" pitchFamily="34" charset="0"/>
              <a:buNone/>
            </a:pPr>
            <a:r>
              <a:rPr lang="en-US" b="1" baseline="0" dirty="0"/>
              <a:t>FINALLY SAY:</a:t>
            </a:r>
          </a:p>
          <a:p>
            <a:pPr marL="0" lvl="0" indent="0">
              <a:buFont typeface="Arial" panose="020B0604020202020204" pitchFamily="34" charset="0"/>
              <a:buNone/>
            </a:pPr>
            <a:r>
              <a:rPr lang="en-US" baseline="0" dirty="0"/>
              <a:t>that this multimodal strategy is recommended by WHO in its evidence based hand hygiene guidance and has been tried and tested in many countries and settings. I</a:t>
            </a:r>
            <a:r>
              <a:rPr lang="en-US" sz="1200" dirty="0">
                <a:solidFill>
                  <a:srgbClr val="002060"/>
                </a:solidFill>
                <a:latin typeface="Arial" panose="020B0604020202020204" pitchFamily="34" charset="0"/>
                <a:cs typeface="Arial" panose="020B0604020202020204" pitchFamily="34" charset="0"/>
              </a:rPr>
              <a:t>mprovement in hand hygiene is achievable using a combination of many, namely 5 things, as described, each of which can be adapted to the local situation. However, if you focus on just one thing this is known not to lead to improvement in hand hygiene. E.g. running training sessions every year is good, but will not change health worker behavior on its own - why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15</a:t>
            </a:fld>
            <a:endParaRPr lang="it-IT"/>
          </a:p>
        </p:txBody>
      </p:sp>
    </p:spTree>
    <p:extLst>
      <p:ext uri="{BB962C8B-B14F-4D97-AF65-F5344CB8AC3E}">
        <p14:creationId xmlns:p14="http://schemas.microsoft.com/office/powerpoint/2010/main" val="851385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READ SLIDE</a:t>
            </a:r>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b="0" dirty="0"/>
              <a:t>Based on the previous slides and discussion it is clear that</a:t>
            </a:r>
            <a:r>
              <a:rPr lang="en-US" b="1" dirty="0"/>
              <a:t> </a:t>
            </a:r>
            <a:r>
              <a:rPr lang="en-US" dirty="0"/>
              <a:t>hand hygiene is a behavior that is influenced by many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WASH </a:t>
            </a:r>
            <a:r>
              <a:rPr lang="en-US" dirty="0"/>
              <a:t>plays an important role in </a:t>
            </a:r>
            <a:r>
              <a:rPr lang="en-US" b="1" dirty="0"/>
              <a:t>enabling and supporting </a:t>
            </a:r>
            <a:r>
              <a:rPr lang="en-US" dirty="0"/>
              <a:t>hand hygiene. </a:t>
            </a:r>
            <a:r>
              <a:rPr lang="en-GB" b="0" dirty="0"/>
              <a:t>WASH helps to build the right infrastructure and a clean safe environment that supports hand hygiene.</a:t>
            </a:r>
            <a:endParaRPr lang="en-US" b="0" dirty="0"/>
          </a:p>
          <a:p>
            <a:pPr marL="171450" indent="-171450">
              <a:buFont typeface="Arial" panose="020B0604020202020204" pitchFamily="34" charset="0"/>
              <a:buChar char="•"/>
            </a:pPr>
            <a:r>
              <a:rPr lang="en-GB" b="0" dirty="0"/>
              <a:t>The multimodal strategy </a:t>
            </a:r>
            <a:r>
              <a:rPr lang="en-GB" b="0" dirty="0" err="1"/>
              <a:t>canalso</a:t>
            </a:r>
            <a:r>
              <a:rPr lang="en-GB" b="0" dirty="0"/>
              <a:t> be summarised in these five simple phrases, as mentioned in the video (if played):</a:t>
            </a:r>
          </a:p>
          <a:p>
            <a:pPr marL="628650" lvl="1" indent="-171450">
              <a:buFont typeface="Arial" panose="020B0604020202020204" pitchFamily="34" charset="0"/>
              <a:buChar char="•"/>
            </a:pPr>
            <a:r>
              <a:rPr lang="en-GB" b="1" dirty="0"/>
              <a:t>Build it, Teach it, Check it, Sell it &amp; Live it.</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16</a:t>
            </a:fld>
            <a:endParaRPr lang="it-IT"/>
          </a:p>
        </p:txBody>
      </p:sp>
    </p:spTree>
    <p:extLst>
      <p:ext uri="{BB962C8B-B14F-4D97-AF65-F5344CB8AC3E}">
        <p14:creationId xmlns:p14="http://schemas.microsoft.com/office/powerpoint/2010/main" val="1852948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 REFER STUDENTS</a:t>
            </a:r>
            <a:r>
              <a:rPr lang="en-US" b="1" baseline="0" dirty="0"/>
              <a:t> TO THE HANDOUT EXERCISE AND READ OUT THE INSTRUCTION FROM IT TO BE SURE EVERYONE IS CLEAR ON WHAT TO DO</a:t>
            </a:r>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17</a:t>
            </a:fld>
            <a:endParaRPr lang="it-IT"/>
          </a:p>
        </p:txBody>
      </p:sp>
    </p:spTree>
    <p:extLst>
      <p:ext uri="{BB962C8B-B14F-4D97-AF65-F5344CB8AC3E}">
        <p14:creationId xmlns:p14="http://schemas.microsoft.com/office/powerpoint/2010/main" val="540747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Please read out the findings of your group discussion</a:t>
            </a:r>
            <a:r>
              <a:rPr lang="en-GB" b="0" baseline="0" dirty="0">
                <a:latin typeface="Arial" panose="020B0604020202020204" pitchFamily="34" charset="0"/>
                <a:cs typeface="Arial" panose="020B0604020202020204" pitchFamily="34" charset="0"/>
              </a:rPr>
              <a:t> so that everyone can hear.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a:latin typeface="Arial" panose="020B0604020202020204" pitchFamily="34" charset="0"/>
                <a:cs typeface="Arial" panose="020B0604020202020204" pitchFamily="34" charset="0"/>
              </a:rPr>
              <a:t>NOTES FOR TRAINER:</a:t>
            </a:r>
            <a:endParaRPr lang="en-GB"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Prompts to use if needed, especially if the feedback is limited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What does this exercise tell us about training? About monitoring/auditing? About promoting hand hygiene (posters), about hand hygiene infrastructures? About the culture? What does this tell us about there being ‘no one single magic bullet</a:t>
            </a:r>
            <a:r>
              <a:rPr lang="en-GB" baseline="0" dirty="0">
                <a:latin typeface="Arial" panose="020B0604020202020204" pitchFamily="34" charset="0"/>
                <a:cs typeface="Arial" panose="020B0604020202020204" pitchFamily="34" charset="0"/>
              </a:rPr>
              <a:t> to change hand hygiene behaviour??</a:t>
            </a:r>
            <a:endParaRPr lang="en-GB"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u="sng" dirty="0">
                <a:latin typeface="Arial" panose="020B0604020202020204" pitchFamily="34" charset="0"/>
                <a:cs typeface="Arial" panose="020B0604020202020204" pitchFamily="34" charset="0"/>
              </a:rPr>
              <a:t>When considering gaps in the current approach, here are some ideas to 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In this facility, staff are currently being trained which is positive, but how</a:t>
            </a:r>
            <a:r>
              <a:rPr lang="en-GB" baseline="0" dirty="0">
                <a:latin typeface="Arial" panose="020B0604020202020204" pitchFamily="34" charset="0"/>
                <a:cs typeface="Arial" panose="020B0604020202020204" pitchFamily="34" charset="0"/>
              </a:rPr>
              <a:t> frequent is this?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latin typeface="Arial" panose="020B0604020202020204" pitchFamily="34" charset="0"/>
                <a:cs typeface="Arial" panose="020B0604020202020204" pitchFamily="34" charset="0"/>
              </a:rPr>
              <a:t>What is included in the training? T</a:t>
            </a:r>
            <a:r>
              <a:rPr lang="en-GB" dirty="0">
                <a:latin typeface="Arial" panose="020B0604020202020204" pitchFamily="34" charset="0"/>
                <a:cs typeface="Arial" panose="020B0604020202020204" pitchFamily="34" charset="0"/>
              </a:rPr>
              <a:t>raining must be provided on the </a:t>
            </a:r>
            <a:r>
              <a:rPr lang="en-GB" b="1" dirty="0">
                <a:latin typeface="Arial" panose="020B0604020202020204" pitchFamily="34" charset="0"/>
                <a:cs typeface="Arial" panose="020B0604020202020204" pitchFamily="34" charset="0"/>
              </a:rPr>
              <a:t>why and the when </a:t>
            </a:r>
            <a:r>
              <a:rPr lang="en-GB" dirty="0">
                <a:latin typeface="Arial" panose="020B0604020202020204" pitchFamily="34" charset="0"/>
                <a:cs typeface="Arial" panose="020B0604020202020204" pitchFamily="34" charset="0"/>
              </a:rPr>
              <a:t>and not just the how.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Likewise, use of posters in the workplace to remind staff about hand hygiene is a good thing but it is useful to consider posters that promote and reinforce the </a:t>
            </a:r>
            <a:r>
              <a:rPr lang="en-GB" b="1" dirty="0">
                <a:latin typeface="Arial" panose="020B0604020202020204" pitchFamily="34" charset="0"/>
                <a:cs typeface="Arial" panose="020B0604020202020204" pitchFamily="34" charset="0"/>
              </a:rPr>
              <a:t>when</a:t>
            </a:r>
            <a:r>
              <a:rPr lang="en-GB" dirty="0">
                <a:latin typeface="Arial" panose="020B0604020202020204" pitchFamily="34" charset="0"/>
                <a:cs typeface="Arial" panose="020B0604020202020204" pitchFamily="34" charset="0"/>
              </a:rPr>
              <a:t>, i.e. </a:t>
            </a:r>
            <a:r>
              <a:rPr lang="en-GB" b="1" dirty="0">
                <a:latin typeface="Arial" panose="020B0604020202020204" pitchFamily="34" charset="0"/>
                <a:cs typeface="Arial" panose="020B0604020202020204" pitchFamily="34" charset="0"/>
              </a:rPr>
              <a:t>the moments </a:t>
            </a:r>
            <a:r>
              <a:rPr lang="en-GB" dirty="0">
                <a:latin typeface="Arial" panose="020B0604020202020204" pitchFamily="34" charset="0"/>
                <a:cs typeface="Arial" panose="020B0604020202020204" pitchFamily="34" charset="0"/>
              </a:rPr>
              <a:t>when hand hygiene should occur. Are posters</a:t>
            </a:r>
            <a:r>
              <a:rPr lang="en-GB" baseline="0" dirty="0">
                <a:latin typeface="Arial" panose="020B0604020202020204" pitchFamily="34" charset="0"/>
                <a:cs typeface="Arial" panose="020B0604020202020204" pitchFamily="34" charset="0"/>
              </a:rPr>
              <a:t> attractive to the audience? Are they changed regularly?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Audits</a:t>
            </a:r>
            <a:r>
              <a:rPr lang="en-GB" baseline="0" dirty="0">
                <a:latin typeface="Arial" panose="020B0604020202020204" pitchFamily="34" charset="0"/>
                <a:cs typeface="Arial" panose="020B0604020202020204" pitchFamily="34" charset="0"/>
              </a:rPr>
              <a:t> (checks) </a:t>
            </a:r>
            <a:r>
              <a:rPr lang="en-GB" dirty="0">
                <a:latin typeface="Arial" panose="020B0604020202020204" pitchFamily="34" charset="0"/>
                <a:cs typeface="Arial" panose="020B0604020202020204" pitchFamily="34" charset="0"/>
              </a:rPr>
              <a:t>are taking place but the senior managers do not seem to be interested in being involved, including not interested in the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This is indicative of a wider challenge here – </a:t>
            </a:r>
            <a:r>
              <a:rPr lang="en-GB" b="1" dirty="0">
                <a:latin typeface="Arial" panose="020B0604020202020204" pitchFamily="34" charset="0"/>
                <a:cs typeface="Arial" panose="020B0604020202020204" pitchFamily="34" charset="0"/>
              </a:rPr>
              <a:t>the culture </a:t>
            </a:r>
            <a:r>
              <a:rPr lang="en-GB" dirty="0">
                <a:latin typeface="Arial" panose="020B0604020202020204" pitchFamily="34" charset="0"/>
                <a:cs typeface="Arial" panose="020B0604020202020204" pitchFamily="34" charset="0"/>
              </a:rPr>
              <a:t>of the clinic does not seem to value hand hygiene. We will come back to this later in the session.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Lastly,</a:t>
            </a:r>
            <a:r>
              <a:rPr lang="en-GB" baseline="0" dirty="0">
                <a:latin typeface="Arial" panose="020B0604020202020204" pitchFamily="34" charset="0"/>
                <a:cs typeface="Arial" panose="020B0604020202020204" pitchFamily="34" charset="0"/>
              </a:rPr>
              <a:t> have questions been asked about the availability of </a:t>
            </a:r>
            <a:r>
              <a:rPr lang="en-GB" b="1" baseline="0" dirty="0">
                <a:latin typeface="Arial" panose="020B0604020202020204" pitchFamily="34" charset="0"/>
                <a:cs typeface="Arial" panose="020B0604020202020204" pitchFamily="34" charset="0"/>
              </a:rPr>
              <a:t>’infrastructure/resources</a:t>
            </a:r>
            <a:r>
              <a:rPr lang="en-GB" baseline="0" dirty="0">
                <a:latin typeface="Arial" panose="020B0604020202020204" pitchFamily="34" charset="0"/>
                <a:cs typeface="Arial" panose="020B0604020202020204" pitchFamily="34" charset="0"/>
              </a:rPr>
              <a:t>’ to support hand hygiene in the </a:t>
            </a:r>
            <a:r>
              <a:rPr lang="en-GB" b="1" baseline="0" dirty="0">
                <a:latin typeface="Arial" panose="020B0604020202020204" pitchFamily="34" charset="0"/>
                <a:cs typeface="Arial" panose="020B0604020202020204" pitchFamily="34" charset="0"/>
              </a:rPr>
              <a:t>right places </a:t>
            </a:r>
            <a:r>
              <a:rPr lang="en-GB" baseline="0" dirty="0">
                <a:latin typeface="Arial" panose="020B0604020202020204" pitchFamily="34" charset="0"/>
                <a:cs typeface="Arial" panose="020B0604020202020204" pitchFamily="34" charset="0"/>
              </a:rPr>
              <a:t>at the </a:t>
            </a:r>
            <a:r>
              <a:rPr lang="en-GB" b="1" baseline="0" dirty="0">
                <a:latin typeface="Arial" panose="020B0604020202020204" pitchFamily="34" charset="0"/>
                <a:cs typeface="Arial" panose="020B0604020202020204" pitchFamily="34" charset="0"/>
              </a:rPr>
              <a:t>right time </a:t>
            </a:r>
            <a:r>
              <a:rPr lang="en-GB" baseline="0" dirty="0">
                <a:latin typeface="Arial" panose="020B0604020202020204" pitchFamily="34" charset="0"/>
                <a:cs typeface="Arial" panose="020B0604020202020204" pitchFamily="34" charset="0"/>
              </a:rPr>
              <a:t>(alcohol </a:t>
            </a:r>
            <a:r>
              <a:rPr lang="en-GB" baseline="0" dirty="0" err="1">
                <a:latin typeface="Arial" panose="020B0604020202020204" pitchFamily="34" charset="0"/>
                <a:cs typeface="Arial" panose="020B0604020202020204" pitchFamily="34" charset="0"/>
              </a:rPr>
              <a:t>handrub</a:t>
            </a:r>
            <a:r>
              <a:rPr lang="en-GB" baseline="0" dirty="0">
                <a:latin typeface="Arial" panose="020B0604020202020204" pitchFamily="34" charset="0"/>
                <a:cs typeface="Arial" panose="020B0604020202020204" pitchFamily="34" charset="0"/>
              </a:rPr>
              <a:t>, soap, water, clean towels)?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latin typeface="Arial" panose="020B0604020202020204" pitchFamily="34" charset="0"/>
                <a:cs typeface="Arial" panose="020B0604020202020204" pitchFamily="34" charset="0"/>
              </a:rPr>
              <a:t>If people are trained to clean their hands at the point of care but there is no way to do this, the overall health system is not supportive of hand hygiene and may not be dedicating budget to this! This has an impact on the staff but also the fears of patients and potential infection risks.</a:t>
            </a: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18</a:t>
            </a:fld>
            <a:endParaRPr lang="it-IT"/>
          </a:p>
        </p:txBody>
      </p:sp>
    </p:spTree>
    <p:extLst>
      <p:ext uri="{BB962C8B-B14F-4D97-AF65-F5344CB8AC3E}">
        <p14:creationId xmlns:p14="http://schemas.microsoft.com/office/powerpoint/2010/main" val="3726448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FIRST SAY (THEN READ THE SLIDE)</a:t>
            </a: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We will now focus on learning in more detail what each element of the multimodal improvement strategy means in practice and how it fits with WASH</a:t>
            </a:r>
          </a:p>
          <a:p>
            <a:pPr marL="171450" indent="-171450">
              <a:buFont typeface="Arial" panose="020B0604020202020204" pitchFamily="34" charset="0"/>
              <a:buChar char="•"/>
            </a:pPr>
            <a:r>
              <a:rPr lang="en-US" dirty="0"/>
              <a:t>We will drill down into each of the five elements of the multimodal strategy - there is no particular order to follow for each of the 5 elements, it depends on as assessment of the local situation and what is needed.</a:t>
            </a:r>
          </a:p>
          <a:p>
            <a:pPr marL="171450" indent="-171450">
              <a:buFont typeface="Arial" panose="020B0604020202020204" pitchFamily="34" charset="0"/>
              <a:buChar char="•"/>
            </a:pPr>
            <a:r>
              <a:rPr lang="en-US" dirty="0"/>
              <a:t>This slide</a:t>
            </a:r>
            <a:r>
              <a:rPr lang="en-US" baseline="0" dirty="0"/>
              <a:t> explains how system change relates to WASH FIT.</a:t>
            </a:r>
            <a:endParaRPr lang="en-US" dirty="0"/>
          </a:p>
          <a:p>
            <a:pPr marL="171450" indent="-171450">
              <a:buFont typeface="Arial" panose="020B0604020202020204" pitchFamily="34" charset="0"/>
              <a:buChar char="•"/>
            </a:pPr>
            <a:r>
              <a:rPr lang="en-US" baseline="0" dirty="0"/>
              <a:t>These WASH FIT indicators focus on building the right infrastructure for hand hygiene which will support your improvement strategy alongside other actions. </a:t>
            </a:r>
          </a:p>
          <a:p>
            <a:pPr marL="171450" indent="-171450">
              <a:buFont typeface="Arial" panose="020B0604020202020204" pitchFamily="34" charset="0"/>
              <a:buChar char="•"/>
            </a:pPr>
            <a:r>
              <a:rPr lang="en-US" baseline="0" dirty="0"/>
              <a:t>Examples of how hand hygiene stations have been established where needed are available and you can read more in the WHO/UNICEF practical steps document and on the </a:t>
            </a:r>
            <a:r>
              <a:rPr lang="en-US" baseline="0" dirty="0" err="1"/>
              <a:t>washinhcf.org</a:t>
            </a:r>
            <a:r>
              <a:rPr lang="en-US" baseline="0" dirty="0"/>
              <a:t> web platform. </a:t>
            </a:r>
          </a:p>
          <a:p>
            <a:pPr marL="171450" indent="-171450">
              <a:buFont typeface="Arial" panose="020B0604020202020204" pitchFamily="34" charset="0"/>
              <a:buChar char="•"/>
            </a:pPr>
            <a:r>
              <a:rPr lang="en-US" baseline="0" dirty="0"/>
              <a:t>But remember, to truly influence patient and health worker safety, the infrastructure and resources must be reliably available at the point of care.</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19</a:t>
            </a:fld>
            <a:endParaRPr lang="it-IT"/>
          </a:p>
        </p:txBody>
      </p:sp>
    </p:spTree>
    <p:extLst>
      <p:ext uri="{BB962C8B-B14F-4D97-AF65-F5344CB8AC3E}">
        <p14:creationId xmlns:p14="http://schemas.microsoft.com/office/powerpoint/2010/main" val="141732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yourself if you have not already, and make sure you insert the date and location to the slide before you start</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a:t>
            </a:fld>
            <a:endParaRPr lang="it-IT"/>
          </a:p>
        </p:txBody>
      </p:sp>
    </p:spTree>
    <p:extLst>
      <p:ext uri="{BB962C8B-B14F-4D97-AF65-F5344CB8AC3E}">
        <p14:creationId xmlns:p14="http://schemas.microsoft.com/office/powerpoint/2010/main" val="4104587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t>READ SLIDE</a:t>
            </a:r>
          </a:p>
          <a:p>
            <a:pPr marL="0" indent="0">
              <a:buFont typeface="Arial" panose="020B0604020202020204" pitchFamily="34" charset="0"/>
              <a:buNone/>
            </a:pPr>
            <a:r>
              <a:rPr lang="en-US" b="1" baseline="0" dirty="0"/>
              <a:t>SAY:</a:t>
            </a:r>
          </a:p>
          <a:p>
            <a:pPr marL="171450" indent="-171450">
              <a:buFont typeface="Arial" panose="020B0604020202020204" pitchFamily="34" charset="0"/>
              <a:buChar char="•"/>
            </a:pPr>
            <a:r>
              <a:rPr lang="en-US" baseline="0" dirty="0"/>
              <a:t>These questions are key for understanding </a:t>
            </a:r>
            <a:r>
              <a:rPr lang="en-GB" baseline="0" dirty="0"/>
              <a:t>the importance of “Build It”</a:t>
            </a:r>
            <a:r>
              <a:rPr lang="is-IS" baseline="0" dirty="0"/>
              <a:t> or system change (the terms are interchangeable, which ever works to help people understand).</a:t>
            </a:r>
          </a:p>
          <a:p>
            <a:pPr marL="171450" indent="-171450">
              <a:buFont typeface="Arial" panose="020B0604020202020204" pitchFamily="34" charset="0"/>
              <a:buChar char="•"/>
            </a:pPr>
            <a:r>
              <a:rPr lang="is-IS" baseline="0" dirty="0"/>
              <a:t>Reflect for a moment, thinking about these questions and the relevence to your setting.</a:t>
            </a:r>
          </a:p>
          <a:p>
            <a:pPr marL="171450" indent="-171450">
              <a:buFont typeface="Arial" panose="020B0604020202020204" pitchFamily="34" charset="0"/>
              <a:buChar char="•"/>
            </a:pPr>
            <a:r>
              <a:rPr lang="is-IS" baseline="0" dirty="0"/>
              <a:t>From a WASH perspective, system change improvement may be critical as action may not be possible without the right infrastrucutre and resources.</a:t>
            </a:r>
          </a:p>
          <a:p>
            <a:pPr marL="171450" indent="-171450">
              <a:buFont typeface="Arial" panose="020B0604020202020204" pitchFamily="34" charset="0"/>
              <a:buChar char="•"/>
            </a:pPr>
            <a:r>
              <a:rPr lang="is-IS" baseline="0" dirty="0"/>
              <a:t>However, even where there are challenges in infrastructure – all of the other elements of the multimodal improvement strategy should still be considered to help understand everything needed for improvement.</a:t>
            </a:r>
          </a:p>
          <a:p>
            <a:pPr marL="0" indent="0">
              <a:buFont typeface="Arial" panose="020B0604020202020204" pitchFamily="34" charset="0"/>
              <a:buNone/>
            </a:pPr>
            <a:r>
              <a:rPr lang="is-IS" b="1" u="none" baseline="0" dirty="0"/>
              <a:t>NOTE FOR TRAINER:</a:t>
            </a:r>
          </a:p>
          <a:p>
            <a:pPr marL="171450" indent="-171450">
              <a:buFont typeface="Arial" panose="020B0604020202020204" pitchFamily="34" charset="0"/>
              <a:buChar char="•"/>
            </a:pPr>
            <a:r>
              <a:rPr lang="is-IS" baseline="0" dirty="0"/>
              <a:t>if participants are more interested in climate issues that affect water remember this is covered in the module on water.</a:t>
            </a:r>
            <a:endParaRPr lang="en-US" dirty="0"/>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20</a:t>
            </a:fld>
            <a:endParaRPr lang="it-IT"/>
          </a:p>
        </p:txBody>
      </p:sp>
    </p:spTree>
    <p:extLst>
      <p:ext uri="{BB962C8B-B14F-4D97-AF65-F5344CB8AC3E}">
        <p14:creationId xmlns:p14="http://schemas.microsoft.com/office/powerpoint/2010/main" val="45497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READ</a:t>
            </a:r>
            <a:r>
              <a:rPr lang="en-US" b="1" baseline="0" dirty="0"/>
              <a:t> SLIDE</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21</a:t>
            </a:fld>
            <a:endParaRPr lang="it-IT"/>
          </a:p>
        </p:txBody>
      </p:sp>
    </p:spTree>
    <p:extLst>
      <p:ext uri="{BB962C8B-B14F-4D97-AF65-F5344CB8AC3E}">
        <p14:creationId xmlns:p14="http://schemas.microsoft.com/office/powerpoint/2010/main" val="125794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READ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SAY:</a:t>
            </a:r>
          </a:p>
          <a:p>
            <a:pPr marL="171450" indent="-171450">
              <a:buFont typeface="Arial" panose="020B0604020202020204" pitchFamily="34" charset="0"/>
              <a:buChar char="•"/>
            </a:pPr>
            <a:r>
              <a:rPr lang="en-US" dirty="0"/>
              <a:t>The key message is that when we think about training and education for hand hygiene improvement we should address the training materials, the human and other resources for delivering training and the focus of the training.</a:t>
            </a:r>
          </a:p>
          <a:p>
            <a:pPr marL="171450" indent="-171450">
              <a:buFont typeface="Arial" panose="020B0604020202020204" pitchFamily="34" charset="0"/>
              <a:buChar char="•"/>
            </a:pPr>
            <a:r>
              <a:rPr lang="en-US" dirty="0"/>
              <a:t>An important clarification is when hands should be washed with soap and water and when alcohol based </a:t>
            </a:r>
            <a:r>
              <a:rPr lang="en-US" dirty="0" err="1"/>
              <a:t>handrub</a:t>
            </a:r>
            <a:r>
              <a:rPr lang="en-US" dirty="0"/>
              <a:t> can be used. WHO recommendations state that hands can safely be cleaned by alcohol </a:t>
            </a:r>
            <a:r>
              <a:rPr lang="en-US" dirty="0" err="1"/>
              <a:t>handrub</a:t>
            </a:r>
            <a:r>
              <a:rPr lang="en-US" dirty="0"/>
              <a:t> at any time except when they are visibly soiled when they should be washed with soap and water and dried.</a:t>
            </a:r>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22</a:t>
            </a:fld>
            <a:endParaRPr lang="it-IT"/>
          </a:p>
        </p:txBody>
      </p:sp>
    </p:spTree>
    <p:extLst>
      <p:ext uri="{BB962C8B-B14F-4D97-AF65-F5344CB8AC3E}">
        <p14:creationId xmlns:p14="http://schemas.microsoft.com/office/powerpoint/2010/main" val="3532758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Arial" panose="020B0604020202020204" pitchFamily="34" charset="0"/>
                <a:cs typeface="Arial" panose="020B0604020202020204" pitchFamily="34" charset="0"/>
              </a:rPr>
              <a:t>READ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Arial" panose="020B0604020202020204" pitchFamily="34" charset="0"/>
                <a:cs typeface="Arial" panose="020B0604020202020204" pitchFamily="34" charset="0"/>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Shout out some of the challenges you can think of (take just a few moments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dirty="0">
                <a:latin typeface="Arial" panose="020B0604020202020204" pitchFamily="34" charset="0"/>
                <a:cs typeface="Arial" panose="020B0604020202020204" pitchFamily="34" charset="0"/>
              </a:rPr>
              <a:t>NOTE FOR TRAINER: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S</a:t>
            </a:r>
            <a:r>
              <a:rPr lang="en-GB" sz="1200" kern="1200" dirty="0" err="1">
                <a:solidFill>
                  <a:schemeClr val="tx1"/>
                </a:solidFill>
                <a:effectLst/>
                <a:latin typeface="+mn-lt"/>
                <a:ea typeface="+mn-ea"/>
                <a:cs typeface="+mn-cs"/>
              </a:rPr>
              <a:t>ome</a:t>
            </a:r>
            <a:r>
              <a:rPr lang="en-GB" sz="1200" kern="1200" dirty="0">
                <a:solidFill>
                  <a:schemeClr val="tx1"/>
                </a:solidFill>
                <a:effectLst/>
                <a:latin typeface="+mn-lt"/>
                <a:ea typeface="+mn-ea"/>
                <a:cs typeface="+mn-cs"/>
              </a:rPr>
              <a:t> of the common challenges to share are:</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Securing support for audit from managers and leaders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Audit considered too time and resource consuming</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 realistic monitoring</a:t>
            </a:r>
            <a:r>
              <a:rPr lang="en-GB" sz="1200" kern="1200" baseline="0" dirty="0">
                <a:solidFill>
                  <a:schemeClr val="tx1"/>
                </a:solidFill>
                <a:effectLst/>
                <a:latin typeface="+mn-lt"/>
                <a:ea typeface="+mn-ea"/>
                <a:cs typeface="+mn-cs"/>
              </a:rPr>
              <a:t> schedule</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Prompt participants to think of other challenges from their area</a:t>
            </a:r>
          </a:p>
          <a:p>
            <a:pPr marL="0" lvl="0" indent="0">
              <a:buFont typeface="Arial" panose="020B0604020202020204" pitchFamily="34" charset="0"/>
              <a:buNone/>
            </a:pPr>
            <a:r>
              <a:rPr lang="en-GB" sz="1200" b="1" u="none" kern="1200" dirty="0">
                <a:solidFill>
                  <a:schemeClr val="tx1"/>
                </a:solidFill>
                <a:effectLst/>
                <a:latin typeface="+mn-lt"/>
                <a:ea typeface="+mn-ea"/>
                <a:cs typeface="+mn-cs"/>
              </a:rPr>
              <a:t>SAY:</a:t>
            </a:r>
          </a:p>
          <a:p>
            <a:pPr marL="171450" lvl="0" indent="-171450">
              <a:buFont typeface="Arial" panose="020B0604020202020204" pitchFamily="34" charset="0"/>
              <a:buChar char="•"/>
            </a:pPr>
            <a:r>
              <a:rPr lang="en-GB" sz="1200" u="none" kern="1200" dirty="0">
                <a:solidFill>
                  <a:schemeClr val="tx1"/>
                </a:solidFill>
                <a:effectLst/>
                <a:latin typeface="+mn-lt"/>
                <a:ea typeface="+mn-ea"/>
                <a:cs typeface="+mn-cs"/>
              </a:rPr>
              <a:t>Tell me whether you have any examples of solutions, </a:t>
            </a:r>
            <a:r>
              <a:rPr lang="en-GB" sz="1200" kern="1200" dirty="0">
                <a:solidFill>
                  <a:schemeClr val="tx1"/>
                </a:solidFill>
                <a:effectLst/>
                <a:latin typeface="+mn-lt"/>
                <a:ea typeface="+mn-ea"/>
                <a:cs typeface="+mn-cs"/>
              </a:rPr>
              <a:t>of how they have successfully implemented hand hygiene audits.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If WASH FIT is being implemented, it is likely that there will be some general support for associated audits, but there will still be a need for regular communication on the value of the data that will be generated. Hand hygiene audit results feed into the general facility improvement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23</a:t>
            </a:fld>
            <a:endParaRPr lang="it-IT"/>
          </a:p>
        </p:txBody>
      </p:sp>
    </p:spTree>
    <p:extLst>
      <p:ext uri="{BB962C8B-B14F-4D97-AF65-F5344CB8AC3E}">
        <p14:creationId xmlns:p14="http://schemas.microsoft.com/office/powerpoint/2010/main" val="3746184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u="none"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u="none"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t>The form on the screen shows the WHO hand hygiene observation form. This is used to check compliance and provides feedback according to the Five Moments for hand hygiene.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t>Detailed instructions are available on the back of the WHO observation form if you chose to use this.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t>The instructions can be consulted during observations and people should be</a:t>
            </a:r>
            <a:r>
              <a:rPr lang="en-US" altLang="en-US" sz="1200" baseline="0" dirty="0"/>
              <a:t> trained in how to undertake this detailed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aseline="0" dirty="0"/>
              <a:t>A WHO manual and comprehensive slide set exists on how to observe hand hygiene according to the five moments (if this is considered helpful and it is deemed a priority actions during your assessments).</a:t>
            </a:r>
            <a:endParaRPr lang="en-US" altLang="en-US" sz="1200" dirty="0"/>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24</a:t>
            </a:fld>
            <a:endParaRPr lang="it-IT"/>
          </a:p>
        </p:txBody>
      </p:sp>
    </p:spTree>
    <p:extLst>
      <p:ext uri="{BB962C8B-B14F-4D97-AF65-F5344CB8AC3E}">
        <p14:creationId xmlns:p14="http://schemas.microsoft.com/office/powerpoint/2010/main" val="3100339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u="none"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u="none"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Think of other ways hand hygiene promotion can take place to reach a health care facility, </a:t>
            </a:r>
            <a:r>
              <a:rPr lang="en-US" sz="1200" dirty="0"/>
              <a:t>e.g. information leaflets, badges and stickers, social media including podcasts, local radio, conventional media e.g. newspapers, messages on t-shirts!</a:t>
            </a: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Campaigns are also ways to promote hand hygiene, both global and local campaigns – including radio campaigns, community campaigns etc. Some of the images here relate to WHO’s annual global hand hygiene in health care day that takes place each 5 May.</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25</a:t>
            </a:fld>
            <a:endParaRPr lang="it-IT"/>
          </a:p>
        </p:txBody>
      </p:sp>
    </p:spTree>
    <p:extLst>
      <p:ext uri="{BB962C8B-B14F-4D97-AF65-F5344CB8AC3E}">
        <p14:creationId xmlns:p14="http://schemas.microsoft.com/office/powerpoint/2010/main" val="136316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u="none"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u="none" dirty="0"/>
          </a:p>
        </p:txBody>
      </p:sp>
      <p:sp>
        <p:nvSpPr>
          <p:cNvPr id="4" name="Slide Number Placeholder 3"/>
          <p:cNvSpPr>
            <a:spLocks noGrp="1"/>
          </p:cNvSpPr>
          <p:nvPr>
            <p:ph type="sldNum" sz="quarter" idx="5"/>
          </p:nvPr>
        </p:nvSpPr>
        <p:spPr/>
        <p:txBody>
          <a:bodyPr/>
          <a:lstStyle/>
          <a:p>
            <a:fld id="{2C9130B6-D5DB-4F47-B878-F9EA0BACE276}" type="slidenum">
              <a:rPr lang="it-IT" smtClean="0"/>
              <a:t>26</a:t>
            </a:fld>
            <a:endParaRPr lang="it-IT"/>
          </a:p>
        </p:txBody>
      </p:sp>
    </p:spTree>
    <p:extLst>
      <p:ext uri="{BB962C8B-B14F-4D97-AF65-F5344CB8AC3E}">
        <p14:creationId xmlns:p14="http://schemas.microsoft.com/office/powerpoint/2010/main" val="1372845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u="none"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u="sng" dirty="0"/>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27</a:t>
            </a:fld>
            <a:endParaRPr lang="it-IT"/>
          </a:p>
        </p:txBody>
      </p:sp>
    </p:spTree>
    <p:extLst>
      <p:ext uri="{BB962C8B-B14F-4D97-AF65-F5344CB8AC3E}">
        <p14:creationId xmlns:p14="http://schemas.microsoft.com/office/powerpoint/2010/main" val="968717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u="none"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u="none"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u="none" dirty="0"/>
              <a:t>This element of the multimodal strategy addresses the importance of an institutional safety climate or culture for hand hygiene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u="none" dirty="0"/>
              <a:t>The culture or safety climate of a health care facility is important for the delivery of safe, quality care – leaders and managers influence the culture/safety climate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u="none" dirty="0"/>
              <a:t>Their commitment to hand hygiene and other safety initiatives is a big driver of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u="none" dirty="0"/>
              <a:t>If leaders and managers are not committed it is unlikely that hand hygiene will be valued, supported, funded or championed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u="none" dirty="0"/>
              <a:t>How familiar are you with the idea of role models and champions – have they used this approach in relation to hand hygiene, IPC, WASH or any other initiative? (Ask people to shout out their examples)</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28</a:t>
            </a:fld>
            <a:endParaRPr lang="it-IT"/>
          </a:p>
        </p:txBody>
      </p:sp>
    </p:spTree>
    <p:extLst>
      <p:ext uri="{BB962C8B-B14F-4D97-AF65-F5344CB8AC3E}">
        <p14:creationId xmlns:p14="http://schemas.microsoft.com/office/powerpoint/2010/main" val="4135654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READ SLIDE</a:t>
            </a:r>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b="0" dirty="0"/>
              <a:t>For the next 5 minutes we will revisit the group work exercise you already read.</a:t>
            </a:r>
          </a:p>
          <a:p>
            <a:pPr marL="171450" indent="-171450">
              <a:buFont typeface="Arial" panose="020B0604020202020204" pitchFamily="34" charset="0"/>
              <a:buChar char="•"/>
            </a:pPr>
            <a:r>
              <a:rPr lang="en-US" dirty="0"/>
              <a:t>Return into your working groups and look again at the scenario.</a:t>
            </a:r>
          </a:p>
          <a:p>
            <a:pPr marL="171450" indent="-171450">
              <a:buFont typeface="Arial" panose="020B0604020202020204" pitchFamily="34" charset="0"/>
              <a:buChar char="•"/>
            </a:pPr>
            <a:r>
              <a:rPr lang="en-US" dirty="0"/>
              <a:t>A key challenge identified earlier was the lack of engagement of senior managers in hand hygiene improvement – it appears in this scenario that managers are not prioritizing hand hygiene.</a:t>
            </a:r>
          </a:p>
          <a:p>
            <a:pPr marL="171450" indent="-171450">
              <a:buFont typeface="Arial" panose="020B0604020202020204" pitchFamily="34" charset="0"/>
              <a:buChar char="•"/>
            </a:pPr>
            <a:r>
              <a:rPr lang="en-US" dirty="0"/>
              <a:t>Discuss some ideas on how managers might be engaged to take hand hygiene more seriously for a few minutes and be ready to feedback</a:t>
            </a:r>
          </a:p>
          <a:p>
            <a:pPr marL="0" indent="0">
              <a:buFont typeface="Arial" panose="020B0604020202020204" pitchFamily="34" charset="0"/>
              <a:buNone/>
            </a:pPr>
            <a:r>
              <a:rPr lang="en-US" b="1" u="none" dirty="0"/>
              <a:t>NOTE FOR TRAINER - some ideas and prompts might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Persuading managers to participate in some audits and then be part of discussing results and ideas for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Using the concerns of the female patient as a driver to engage managers and trying to secure their support to a) verbally support/promote the importance of hand hygiene to health-care workers b) authorise/mandate a hand hygiene improvement programme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possibility of the senior manager verbally supporting/promoting the improvement at high-level organizational meetings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Exploring whether it is feasible to identify a Hand Hygiene Co-ordinator/project manager to direct a renewed hand hygiene initiative with manager approval and mandate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Discussing related funding in the broader context of WASH improvements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Messages from managers being planned leaders, which should be both visible/audible and updated regularly</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Leaders seen to attend training and role model hand hygiene as per the Five Moments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Staff have WASH and IPC related responsibilities and are appraised, with high performing staff recognized &amp; rewarded and those who do not perform managed according to the local culture</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These and other ideas can be found in the WHO IPC Hand Hygiene Resources, Template Letter to Advocate Hand Hygiene to Managers (link in the reading list) and in the WASH FIT guide and assessment tool.</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29</a:t>
            </a:fld>
            <a:endParaRPr lang="it-IT"/>
          </a:p>
        </p:txBody>
      </p:sp>
    </p:spTree>
    <p:extLst>
      <p:ext uri="{BB962C8B-B14F-4D97-AF65-F5344CB8AC3E}">
        <p14:creationId xmlns:p14="http://schemas.microsoft.com/office/powerpoint/2010/main" val="264129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FOR TRAINER</a:t>
            </a:r>
            <a:r>
              <a:rPr lang="en-US" b="0" dirty="0"/>
              <a:t>: you can </a:t>
            </a:r>
            <a:r>
              <a:rPr lang="en-US" dirty="0"/>
              <a:t>make sure participants are clear on the outline of this module and what they will learn.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symbols here are ones you will se throughout the module to indicate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060"/>
                </a:solidFill>
                <a:latin typeface="Arial" panose="020B0604020202020204" pitchFamily="34" charset="0"/>
                <a:cs typeface="Arial" panose="020B0604020202020204" pitchFamily="34" charset="0"/>
              </a:rPr>
              <a:t>we</a:t>
            </a:r>
            <a:r>
              <a:rPr lang="en-US" sz="1200" baseline="0" dirty="0">
                <a:solidFill>
                  <a:srgbClr val="002060"/>
                </a:solidFill>
                <a:latin typeface="Arial" panose="020B0604020202020204" pitchFamily="34" charset="0"/>
                <a:cs typeface="Arial" panose="020B0604020202020204" pitchFamily="34" charset="0"/>
              </a:rPr>
              <a:t> will now w</a:t>
            </a:r>
            <a:r>
              <a:rPr lang="en-US" sz="1200" dirty="0">
                <a:solidFill>
                  <a:srgbClr val="002060"/>
                </a:solidFill>
                <a:latin typeface="Arial" panose="020B0604020202020204" pitchFamily="34" charset="0"/>
                <a:cs typeface="Arial" panose="020B0604020202020204" pitchFamily="34" charset="0"/>
              </a:rPr>
              <a:t>atch a short (less than 2 mins) video to introduce the main terminology and concepts that will be covered during the session, n relation to a hand hygiene improvement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Arial" panose="020B0604020202020204" pitchFamily="34" charset="0"/>
                <a:cs typeface="Arial" panose="020B0604020202020204" pitchFamily="34" charset="0"/>
              </a:rPr>
              <a:t>NOTE FOR TRAINER</a:t>
            </a:r>
            <a:r>
              <a:rPr lang="en-US" sz="1200" dirty="0">
                <a:solidFill>
                  <a:srgbClr val="002060"/>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This video is upbeat and energizing and intended to secure participants attention from the start!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The video will start automatically on the click of the slide – you should hear a drum beat and then words and images will start to appear on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3</a:t>
            </a:fld>
            <a:endParaRPr lang="it-IT"/>
          </a:p>
        </p:txBody>
      </p:sp>
    </p:spTree>
    <p:extLst>
      <p:ext uri="{BB962C8B-B14F-4D97-AF65-F5344CB8AC3E}">
        <p14:creationId xmlns:p14="http://schemas.microsoft.com/office/powerpoint/2010/main" val="1470460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a:t>
            </a:r>
            <a:r>
              <a:rPr lang="en-US" b="1" baseline="0" dirty="0"/>
              <a:t> SLIDE</a:t>
            </a:r>
            <a:endParaRPr lang="en-US" b="1" dirty="0"/>
          </a:p>
          <a:p>
            <a:r>
              <a:rPr lang="en-GB" dirty="0"/>
              <a:t>If required, </a:t>
            </a:r>
            <a:r>
              <a:rPr lang="en-GB" b="1" dirty="0"/>
              <a:t>SAY</a:t>
            </a:r>
            <a:r>
              <a:rPr lang="en-GB" dirty="0"/>
              <a:t>:</a:t>
            </a:r>
            <a:r>
              <a:rPr lang="en-GB" b="1" dirty="0"/>
              <a:t> </a:t>
            </a:r>
            <a:r>
              <a:rPr lang="en-GB" dirty="0"/>
              <a:t>this module does not specifically focus on COVID however, the information presented applies to all times and will support HH action when coronavirus or other organisms are present</a:t>
            </a:r>
          </a:p>
        </p:txBody>
      </p:sp>
      <p:sp>
        <p:nvSpPr>
          <p:cNvPr id="4" name="Slide Number Placeholder 3"/>
          <p:cNvSpPr>
            <a:spLocks noGrp="1"/>
          </p:cNvSpPr>
          <p:nvPr>
            <p:ph type="sldNum" sz="quarter" idx="5"/>
          </p:nvPr>
        </p:nvSpPr>
        <p:spPr/>
        <p:txBody>
          <a:bodyPr/>
          <a:lstStyle/>
          <a:p>
            <a:fld id="{2C9130B6-D5DB-4F47-B878-F9EA0BACE276}" type="slidenum">
              <a:rPr lang="it-IT" smtClean="0"/>
              <a:t>30</a:t>
            </a:fld>
            <a:endParaRPr lang="it-IT"/>
          </a:p>
        </p:txBody>
      </p:sp>
    </p:spTree>
    <p:extLst>
      <p:ext uri="{BB962C8B-B14F-4D97-AF65-F5344CB8AC3E}">
        <p14:creationId xmlns:p14="http://schemas.microsoft.com/office/powerpoint/2010/main" val="768097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31</a:t>
            </a:fld>
            <a:endParaRPr lang="it-IT"/>
          </a:p>
        </p:txBody>
      </p:sp>
    </p:spTree>
    <p:extLst>
      <p:ext uri="{BB962C8B-B14F-4D97-AF65-F5344CB8AC3E}">
        <p14:creationId xmlns:p14="http://schemas.microsoft.com/office/powerpoint/2010/main" val="171621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32</a:t>
            </a:fld>
            <a:endParaRPr lang="it-IT"/>
          </a:p>
        </p:txBody>
      </p:sp>
    </p:spTree>
    <p:extLst>
      <p:ext uri="{BB962C8B-B14F-4D97-AF65-F5344CB8AC3E}">
        <p14:creationId xmlns:p14="http://schemas.microsoft.com/office/powerpoint/2010/main" val="2177995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33</a:t>
            </a:fld>
            <a:endParaRPr lang="it-IT"/>
          </a:p>
        </p:txBody>
      </p:sp>
    </p:spTree>
    <p:extLst>
      <p:ext uri="{BB962C8B-B14F-4D97-AF65-F5344CB8AC3E}">
        <p14:creationId xmlns:p14="http://schemas.microsoft.com/office/powerpoint/2010/main" val="35373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TRAINER NOTE:</a:t>
            </a:r>
          </a:p>
          <a:p>
            <a:pPr marL="171450" indent="-171450">
              <a:buFont typeface="Arial" panose="020B0604020202020204" pitchFamily="34" charset="0"/>
              <a:buChar char="•"/>
            </a:pPr>
            <a:r>
              <a:rPr lang="en-US" dirty="0"/>
              <a:t>Try to answer </a:t>
            </a:r>
            <a:r>
              <a:rPr lang="en-US" dirty="0" err="1"/>
              <a:t>qus</a:t>
            </a:r>
            <a:r>
              <a:rPr lang="en-US" dirty="0"/>
              <a:t> by reiterating points covered in the session</a:t>
            </a:r>
          </a:p>
          <a:p>
            <a:pPr marL="171450" indent="-171450">
              <a:buFont typeface="Arial" panose="020B0604020202020204" pitchFamily="34" charset="0"/>
              <a:buChar char="•"/>
            </a:pPr>
            <a:r>
              <a:rPr lang="en-US" dirty="0"/>
              <a:t>Refer back to relevant slides - repeat things that have been said, if necessary verbatim, from the slides</a:t>
            </a:r>
          </a:p>
          <a:p>
            <a:pPr marL="171450" indent="-171450">
              <a:buFont typeface="Arial" panose="020B0604020202020204" pitchFamily="34" charset="0"/>
              <a:buChar char="•"/>
            </a:pPr>
            <a:r>
              <a:rPr lang="en-US" dirty="0"/>
              <a:t>Use the resources highlighted in this session to additionally support you to answer questions (this will require pre reading)</a:t>
            </a:r>
          </a:p>
          <a:p>
            <a:pPr marL="171450" indent="-171450">
              <a:buFont typeface="Arial" panose="020B0604020202020204" pitchFamily="34" charset="0"/>
              <a:buChar char="•"/>
            </a:pPr>
            <a:r>
              <a:rPr lang="en-US" dirty="0"/>
              <a:t>If questions arise that are not related to the content of this module, tell participants that you will take note of them and can attempt to find answers to share with them at a later stage</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34</a:t>
            </a:fld>
            <a:endParaRPr lang="it-IT"/>
          </a:p>
        </p:txBody>
      </p:sp>
    </p:spTree>
    <p:extLst>
      <p:ext uri="{BB962C8B-B14F-4D97-AF65-F5344CB8AC3E}">
        <p14:creationId xmlns:p14="http://schemas.microsoft.com/office/powerpoint/2010/main" val="221920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VIDEO</a:t>
            </a:r>
          </a:p>
        </p:txBody>
      </p:sp>
      <p:sp>
        <p:nvSpPr>
          <p:cNvPr id="4" name="Slide Number Placeholder 3"/>
          <p:cNvSpPr>
            <a:spLocks noGrp="1"/>
          </p:cNvSpPr>
          <p:nvPr>
            <p:ph type="sldNum" sz="quarter" idx="5"/>
          </p:nvPr>
        </p:nvSpPr>
        <p:spPr/>
        <p:txBody>
          <a:bodyPr/>
          <a:lstStyle/>
          <a:p>
            <a:fld id="{2C9130B6-D5DB-4F47-B878-F9EA0BACE276}" type="slidenum">
              <a:rPr lang="it-IT" smtClean="0"/>
              <a:t>4</a:t>
            </a:fld>
            <a:endParaRPr lang="it-IT"/>
          </a:p>
        </p:txBody>
      </p:sp>
    </p:spTree>
    <p:extLst>
      <p:ext uri="{BB962C8B-B14F-4D97-AF65-F5344CB8AC3E}">
        <p14:creationId xmlns:p14="http://schemas.microsoft.com/office/powerpoint/2010/main" val="393697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endParaRPr lang="en-US" b="0" baseline="0" dirty="0"/>
          </a:p>
          <a:p>
            <a:r>
              <a:rPr lang="en-US" b="1" baseline="0"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Hands can be contaminated by touching</a:t>
            </a:r>
            <a:r>
              <a:rPr lang="en-US" baseline="0" dirty="0"/>
              <a:t> people, i.e. patients, and the environment and then germs can transfer from hands to enter vulnerable people during different health care procedures/interventions</a:t>
            </a:r>
          </a:p>
          <a:p>
            <a:pPr marL="171450" indent="-171450">
              <a:buFont typeface="Arial" panose="020B0604020202020204" pitchFamily="34" charset="0"/>
              <a:buChar char="•"/>
            </a:pPr>
            <a:r>
              <a:rPr lang="en-US" baseline="0" dirty="0"/>
              <a:t>Microbes can become resistant to antibiotics due to </a:t>
            </a:r>
            <a:r>
              <a:rPr lang="en-US" baseline="0" dirty="0" err="1"/>
              <a:t>antibioitic</a:t>
            </a:r>
            <a:r>
              <a:rPr lang="en-US" baseline="0" dirty="0"/>
              <a:t> misuse &amp; overuse and the problem of resistance varies between health care settings and countries (this module does not cover the topic of antibiotic resistance, but it is a global challenge)</a:t>
            </a:r>
            <a:endParaRPr lang="en-US" dirty="0"/>
          </a:p>
          <a:p>
            <a:pPr marL="171450" indent="-171450">
              <a:buFont typeface="Arial" panose="020B0604020202020204" pitchFamily="34" charset="0"/>
              <a:buChar char="•"/>
            </a:pPr>
            <a:r>
              <a:rPr lang="en-US" baseline="0" dirty="0"/>
              <a:t>WHO guidelines on infection prevention and control and hand hygiene which summarize infrastructure, </a:t>
            </a:r>
            <a:r>
              <a:rPr lang="en-GB" baseline="0" noProof="0" dirty="0"/>
              <a:t>behavioural</a:t>
            </a:r>
            <a:r>
              <a:rPr lang="en-US" baseline="0" dirty="0"/>
              <a:t> and practice issues that if not applied contribute to the problem of avoidable infections in health care. You can read more on the evidence in the WHO Guidelines (listed at the end of this module),  </a:t>
            </a:r>
          </a:p>
          <a:p>
            <a:pPr marL="171450" indent="-171450">
              <a:buFont typeface="Arial" panose="020B0604020202020204" pitchFamily="34" charset="0"/>
              <a:buChar char="•"/>
            </a:pPr>
            <a:r>
              <a:rPr lang="en-US" baseline="0" dirty="0"/>
              <a:t>The link at the bottom of the slide is a short video (participants should be encouraged to watch in their own time and may find it useful to show to others to demonstrate the problem of health care associated (nosocomial) infections)</a:t>
            </a:r>
            <a:endParaRPr lang="en-US" dirty="0"/>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5</a:t>
            </a:fld>
            <a:endParaRPr lang="it-IT"/>
          </a:p>
        </p:txBody>
      </p:sp>
    </p:spTree>
    <p:extLst>
      <p:ext uri="{BB962C8B-B14F-4D97-AF65-F5344CB8AC3E}">
        <p14:creationId xmlns:p14="http://schemas.microsoft.com/office/powerpoint/2010/main" val="384290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think for a moment about the answer and shout out what you think</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FOR TRAINER: </a:t>
            </a:r>
            <a:r>
              <a:rPr lang="en-US" dirty="0"/>
              <a:t>this question is concerned with engaging the participants in the module through using a powerful, relevant piece of information</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6</a:t>
            </a:fld>
            <a:endParaRPr lang="it-IT"/>
          </a:p>
        </p:txBody>
      </p:sp>
    </p:spTree>
    <p:extLst>
      <p:ext uri="{BB962C8B-B14F-4D97-AF65-F5344CB8AC3E}">
        <p14:creationId xmlns:p14="http://schemas.microsoft.com/office/powerpoint/2010/main" val="96903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r>
              <a:rPr lang="en-US" b="1" dirty="0"/>
              <a:t>SAY:</a:t>
            </a:r>
            <a:r>
              <a:rPr lang="en-US" dirty="0"/>
              <a:t> </a:t>
            </a:r>
          </a:p>
          <a:p>
            <a:r>
              <a:rPr lang="en-US" dirty="0"/>
              <a:t>the reference at the bottom of the screen is available if you want to read more</a:t>
            </a:r>
          </a:p>
          <a:p>
            <a:r>
              <a:rPr lang="en-US" b="1" u="none" dirty="0"/>
              <a:t>NOTE FOR TRAINER:</a:t>
            </a:r>
          </a:p>
          <a:p>
            <a:pPr marL="171450" indent="-171450">
              <a:buFont typeface="Arial" panose="020B0604020202020204" pitchFamily="34" charset="0"/>
              <a:buChar char="•"/>
            </a:pPr>
            <a:r>
              <a:rPr lang="en-US" dirty="0"/>
              <a:t>If there are questions on airborne microbes, such as coronavirus, take a note of this and explain this will be returned to another time - this module focuses on stopping spread via hands and an approach to hand hygiene improvement</a:t>
            </a:r>
          </a:p>
          <a:p>
            <a:pPr marL="0" indent="0">
              <a:buFont typeface="Arial" panose="020B0604020202020204" pitchFamily="34" charset="0"/>
              <a:buNone/>
            </a:pPr>
            <a:r>
              <a:rPr lang="en-US" b="1" dirty="0"/>
              <a:t>SAY</a:t>
            </a:r>
            <a:r>
              <a:rPr lang="en-US" dirty="0"/>
              <a:t>: this module is on </a:t>
            </a:r>
            <a:r>
              <a:rPr lang="en-US" b="1" dirty="0"/>
              <a:t>microbes spread by “touch” via hands. </a:t>
            </a:r>
            <a:r>
              <a:rPr lang="en-US" dirty="0"/>
              <a:t>It is concerned with a) the importance of achieving hand hygiene action at the </a:t>
            </a:r>
            <a:r>
              <a:rPr lang="en-US" b="1" dirty="0"/>
              <a:t>right times </a:t>
            </a:r>
            <a:r>
              <a:rPr lang="en-US" dirty="0"/>
              <a:t>to prevent the spread of these microbes in health care &amp; b) encouraging participants to appreciate the importance of WASH in enabling hand hygiene at the right moment</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7</a:t>
            </a:fld>
            <a:endParaRPr lang="it-IT"/>
          </a:p>
        </p:txBody>
      </p:sp>
    </p:spTree>
    <p:extLst>
      <p:ext uri="{BB962C8B-B14F-4D97-AF65-F5344CB8AC3E}">
        <p14:creationId xmlns:p14="http://schemas.microsoft.com/office/powerpoint/2010/main" val="55141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r>
              <a:rPr lang="en-US" b="1" baseline="0" dirty="0"/>
              <a:t>SAY:</a:t>
            </a:r>
          </a:p>
          <a:p>
            <a:r>
              <a:rPr lang="en-US" b="0" baseline="0" dirty="0"/>
              <a:t>This slide </a:t>
            </a:r>
            <a:r>
              <a:rPr lang="en-US" b="0" baseline="0" dirty="0" err="1"/>
              <a:t>summarises</a:t>
            </a:r>
            <a:r>
              <a:rPr lang="en-US" b="0" baseline="0" dirty="0"/>
              <a:t> the problem and burden on health care</a:t>
            </a:r>
          </a:p>
          <a:p>
            <a:r>
              <a:rPr lang="en-US" b="0" u="none" baseline="0" dirty="0"/>
              <a:t>With reference to the problem –</a:t>
            </a:r>
            <a:r>
              <a:rPr lang="en-GB" sz="1200" u="none" kern="1200" dirty="0">
                <a:solidFill>
                  <a:schemeClr val="tx1"/>
                </a:solidFill>
                <a:effectLst/>
                <a:latin typeface="+mn-lt"/>
                <a:ea typeface="+mn-ea"/>
                <a:cs typeface="+mn-cs"/>
              </a:rPr>
              <a:t> recent </a:t>
            </a:r>
            <a:r>
              <a:rPr lang="en-GB" sz="1200" kern="1200" dirty="0">
                <a:solidFill>
                  <a:schemeClr val="tx1"/>
                </a:solidFill>
                <a:effectLst/>
                <a:latin typeface="+mn-lt"/>
                <a:ea typeface="+mn-ea"/>
                <a:cs typeface="+mn-cs"/>
              </a:rPr>
              <a:t>WHO global surveys show that many countries continue to score low in relation to a range of hand hygiene improvement efforts - t</a:t>
            </a:r>
            <a:r>
              <a:rPr lang="en-US" b="0" u="none" baseline="0" dirty="0"/>
              <a:t>he reference list will provide more information on the problem of infection in health care</a:t>
            </a:r>
          </a:p>
          <a:p>
            <a:r>
              <a:rPr lang="en-US" b="0" u="none" baseline="0" dirty="0"/>
              <a:t>We will find out more about what is required to influence hand hygiene </a:t>
            </a:r>
            <a:r>
              <a:rPr lang="en-US" b="0" u="none" baseline="0" dirty="0" err="1"/>
              <a:t>behaviour</a:t>
            </a:r>
            <a:r>
              <a:rPr lang="en-US" b="0" u="none" baseline="0" dirty="0"/>
              <a:t> as we go through the main part of this session which is about an approach to improving hand hygiene &amp; also how WASH fits into this approach</a:t>
            </a:r>
          </a:p>
          <a:p>
            <a:r>
              <a:rPr lang="en-US" b="1" u="none" baseline="0"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a:t>Please take a moment to think and then share any information you have on your own national or local hand hygiene rates - shouting examples to the whole group</a:t>
            </a:r>
          </a:p>
          <a:p>
            <a:r>
              <a:rPr lang="en-US" b="1" u="none" baseline="0" dirty="0"/>
              <a:t>NOTE FOR TRAINER </a:t>
            </a:r>
            <a:r>
              <a:rPr lang="en-US" b="0" u="none" baseline="0" dirty="0"/>
              <a:t>- additional information if needed to explain at this point, depending on the audience</a:t>
            </a:r>
            <a:r>
              <a:rPr lang="en-US" b="0" u="sng" baseline="0" dirty="0"/>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Reminder of the relevant WASH data (2021):</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One third of health care facilities do not have what is needed to clean hands where care is provided; one in four facilities lack basic water services and one in 10 have no sanitation services.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1.8 billion people use facilities lack basic water services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Across the world’s 47 least-developed countries, the problem is even greater: half of health care facilities lack basic water services. Furthermore, the extent of the problem remains hidden because major gaps in data persist, especially on environmental cleaning</a:t>
            </a:r>
            <a:r>
              <a:rPr lang="en-GB" dirty="0">
                <a:effectLst/>
              </a:rPr>
              <a:t> </a:t>
            </a:r>
          </a:p>
          <a:p>
            <a:pPr marL="628650" lvl="1" indent="-171450">
              <a:buFont typeface="Arial" panose="020B0604020202020204" pitchFamily="34" charset="0"/>
              <a:buChar char="•"/>
            </a:pPr>
            <a:r>
              <a:rPr lang="en-GB" b="0" dirty="0">
                <a:effectLst/>
              </a:rPr>
              <a:t>A clean environment goes hand in hand with effective hand hygiene – environmental cleaning reduces the burden of germs in the environment and therefore reduces the risks of health workers contaminating their hands from the environment</a:t>
            </a:r>
            <a:endParaRPr lang="en-US" b="0" u="none" baseline="0" dirty="0"/>
          </a:p>
          <a:p>
            <a:pPr marL="171450" indent="-171450">
              <a:buFont typeface="Arial" panose="020B0604020202020204" pitchFamily="34" charset="0"/>
              <a:buChar char="•"/>
            </a:pPr>
            <a:r>
              <a:rPr lang="en-US" b="0" u="none" baseline="0" dirty="0"/>
              <a:t>A key message is that both </a:t>
            </a:r>
            <a:r>
              <a:rPr lang="en-US" b="1" u="none" baseline="0" dirty="0"/>
              <a:t>WASH surveys and IPC and Hand Hygiene assessments</a:t>
            </a:r>
            <a:r>
              <a:rPr lang="en-US" b="0" u="none" baseline="0" dirty="0"/>
              <a:t> provide data to drive improvement</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8</a:t>
            </a:fld>
            <a:endParaRPr lang="it-IT"/>
          </a:p>
        </p:txBody>
      </p:sp>
    </p:spTree>
    <p:extLst>
      <p:ext uri="{BB962C8B-B14F-4D97-AF65-F5344CB8AC3E}">
        <p14:creationId xmlns:p14="http://schemas.microsoft.com/office/powerpoint/2010/main" val="36622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r>
              <a:rPr lang="en-US" b="1" dirty="0"/>
              <a:t>SAY:</a:t>
            </a:r>
            <a:endParaRPr lang="en-US" b="0" dirty="0"/>
          </a:p>
          <a:p>
            <a:pPr marL="171450" indent="-171450">
              <a:buFont typeface="Arial" panose="020B0604020202020204" pitchFamily="34" charset="0"/>
              <a:buChar char="•"/>
            </a:pPr>
            <a:r>
              <a:rPr lang="en-US" b="0" u="none" dirty="0"/>
              <a:t>this session will now focus on </a:t>
            </a:r>
            <a:r>
              <a:rPr lang="en-US" b="0" dirty="0"/>
              <a:t>what WHO describe as the five golden rules for hand hygiene.</a:t>
            </a:r>
            <a:endParaRPr lang="en-US" b="0" u="sng" dirty="0"/>
          </a:p>
          <a:p>
            <a:pPr marL="171450" indent="-171450">
              <a:buFont typeface="Arial" panose="020B0604020202020204" pitchFamily="34" charset="0"/>
              <a:buChar char="•"/>
            </a:pPr>
            <a:r>
              <a:rPr lang="en-US" b="0" dirty="0"/>
              <a:t>These rules focus on</a:t>
            </a:r>
          </a:p>
          <a:p>
            <a:pPr marL="628650" lvl="1" indent="-171450">
              <a:buFont typeface="Arial" panose="020B0604020202020204" pitchFamily="34" charset="0"/>
              <a:buChar char="•"/>
            </a:pPr>
            <a:r>
              <a:rPr lang="en-US" b="0" dirty="0"/>
              <a:t>The right times for hand hygiene, so that you can understand how key moments fit within the flow of activities that happen in a range of health care settings, and</a:t>
            </a:r>
          </a:p>
          <a:p>
            <a:pPr marL="628650" lvl="1" indent="-171450">
              <a:buFont typeface="Arial" panose="020B0604020202020204" pitchFamily="34" charset="0"/>
              <a:buChar char="•"/>
            </a:pPr>
            <a:r>
              <a:rPr lang="en-US" b="0" dirty="0"/>
              <a:t>The right technique.</a:t>
            </a:r>
          </a:p>
          <a:p>
            <a:pPr marL="171450" lvl="0" indent="-171450">
              <a:buFont typeface="Arial" panose="020B0604020202020204" pitchFamily="34" charset="0"/>
              <a:buChar char="•"/>
            </a:pPr>
            <a:r>
              <a:rPr lang="en-US" b="0" dirty="0"/>
              <a:t>For the first two rules to be met they require essential WASH services in the facility</a:t>
            </a:r>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9</a:t>
            </a:fld>
            <a:endParaRPr lang="it-IT"/>
          </a:p>
        </p:txBody>
      </p:sp>
    </p:spTree>
    <p:extLst>
      <p:ext uri="{BB962C8B-B14F-4D97-AF65-F5344CB8AC3E}">
        <p14:creationId xmlns:p14="http://schemas.microsoft.com/office/powerpoint/2010/main" val="2271473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bg>
      <p:bgRef idx="1001">
        <a:schemeClr val="bg1"/>
      </p:bgRef>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2448C31-E4AD-0D4B-AAB3-66C080573C9D}"/>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US"/>
              <a:t>Click icon to add picture</a:t>
            </a:r>
            <a:endParaRPr lang="it-IT" dirty="0"/>
          </a:p>
        </p:txBody>
      </p:sp>
      <p:pic>
        <p:nvPicPr>
          <p:cNvPr id="6" name="Immagine 5">
            <a:extLst>
              <a:ext uri="{FF2B5EF4-FFF2-40B4-BE49-F238E27FC236}">
                <a16:creationId xmlns:a16="http://schemas.microsoft.com/office/drawing/2014/main" id="{3EAC2CCC-1753-0242-9D41-361F5C5D53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Immagine 7">
            <a:extLst>
              <a:ext uri="{FF2B5EF4-FFF2-40B4-BE49-F238E27FC236}">
                <a16:creationId xmlns:a16="http://schemas.microsoft.com/office/drawing/2014/main" id="{6E94337F-32D6-6449-B5CE-B43DB386C5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magine 9">
            <a:extLst>
              <a:ext uri="{FF2B5EF4-FFF2-40B4-BE49-F238E27FC236}">
                <a16:creationId xmlns:a16="http://schemas.microsoft.com/office/drawing/2014/main" id="{624E6537-2E98-124F-A2E7-51DA14D2AE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22529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0"/>
            <a:ext cx="5257800" cy="7356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839788" y="983152"/>
            <a:ext cx="5076825" cy="5239848"/>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4" name="Segnaposto testo 3">
            <a:extLst>
              <a:ext uri="{FF2B5EF4-FFF2-40B4-BE49-F238E27FC236}">
                <a16:creationId xmlns:a16="http://schemas.microsoft.com/office/drawing/2014/main" id="{6C96F4BC-3365-4242-9C55-DCC8654F7F15}"/>
              </a:ext>
            </a:extLst>
          </p:cNvPr>
          <p:cNvSpPr>
            <a:spLocks noGrp="1"/>
          </p:cNvSpPr>
          <p:nvPr>
            <p:ph type="body" sz="quarter" idx="15" hasCustomPrompt="1"/>
          </p:nvPr>
        </p:nvSpPr>
        <p:spPr>
          <a:xfrm>
            <a:off x="839788" y="495301"/>
            <a:ext cx="4116387" cy="139700"/>
          </a:xfrm>
          <a:prstGeom prst="rect">
            <a:avLst/>
          </a:prstGeom>
        </p:spPr>
        <p:txBody>
          <a:bodyPr>
            <a:normAutofit/>
          </a:bodyPr>
          <a:lstStyle>
            <a:lvl1pPr marL="0" indent="0">
              <a:buNone/>
              <a:defRPr sz="8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Segnaposto testo 7">
            <a:extLst>
              <a:ext uri="{FF2B5EF4-FFF2-40B4-BE49-F238E27FC236}">
                <a16:creationId xmlns:a16="http://schemas.microsoft.com/office/drawing/2014/main" id="{C011188E-88C4-BC40-909A-AB449C2CE19B}"/>
              </a:ext>
            </a:extLst>
          </p:cNvPr>
          <p:cNvSpPr>
            <a:spLocks noGrp="1"/>
          </p:cNvSpPr>
          <p:nvPr>
            <p:ph type="body" sz="quarter" idx="16" hasCustomPrompt="1"/>
          </p:nvPr>
        </p:nvSpPr>
        <p:spPr>
          <a:xfrm>
            <a:off x="6240463" y="982663"/>
            <a:ext cx="5111750" cy="5232400"/>
          </a:xfrm>
          <a:prstGeom prst="rect">
            <a:avLst/>
          </a:prstGeom>
        </p:spPr>
        <p:txBody>
          <a:bodyPr/>
          <a:lstStyle>
            <a:lvl1pPr marL="0" indent="0">
              <a:buNone/>
              <a:defRPr sz="2000"/>
            </a:lvl1pPr>
          </a:lstStyle>
          <a:p>
            <a:pPr lvl="0"/>
            <a:r>
              <a:rPr lang="it-IT" dirty="0"/>
              <a:t>Text</a:t>
            </a:r>
          </a:p>
        </p:txBody>
      </p:sp>
    </p:spTree>
    <p:extLst>
      <p:ext uri="{BB962C8B-B14F-4D97-AF65-F5344CB8AC3E}">
        <p14:creationId xmlns:p14="http://schemas.microsoft.com/office/powerpoint/2010/main" val="329852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7285"/>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0"/>
            <a:ext cx="4849812"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638962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839788" y="0"/>
            <a:ext cx="10512424"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82587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D7168CD-F4E3-1A44-B227-6ABC4D0E6670}"/>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t-IT"/>
          </a:p>
        </p:txBody>
      </p:sp>
      <p:pic>
        <p:nvPicPr>
          <p:cNvPr id="5" name="Immagine 4" descr="Immagine che contiene testo, elettronico, screenshot&#10;&#10;Descrizione generata automaticamente">
            <a:extLst>
              <a:ext uri="{FF2B5EF4-FFF2-40B4-BE49-F238E27FC236}">
                <a16:creationId xmlns:a16="http://schemas.microsoft.com/office/drawing/2014/main" id="{657177D2-4B4E-AA4F-B2AF-93C404064C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magine 6" descr="Immagine che contiene testo, elettronico, screenshot&#10;&#10;Descrizione generata automaticamente">
            <a:extLst>
              <a:ext uri="{FF2B5EF4-FFF2-40B4-BE49-F238E27FC236}">
                <a16:creationId xmlns:a16="http://schemas.microsoft.com/office/drawing/2014/main" id="{7C2140A1-1B1E-5B44-A682-FB277CF6AB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855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subtitle">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6489B-8EB2-A84B-A274-DDA7E5DF6AB7}"/>
              </a:ext>
            </a:extLst>
          </p:cNvPr>
          <p:cNvSpPr>
            <a:spLocks noGrp="1"/>
          </p:cNvSpPr>
          <p:nvPr>
            <p:ph type="ctrTitle" hasCustomPrompt="1"/>
          </p:nvPr>
        </p:nvSpPr>
        <p:spPr>
          <a:xfrm>
            <a:off x="838200" y="602166"/>
            <a:ext cx="10515600" cy="3728534"/>
          </a:xfrm>
          <a:prstGeom prst="rect">
            <a:avLst/>
          </a:prstGeom>
        </p:spPr>
        <p:txBody>
          <a:bodyPr anchor="t">
            <a:noAutofit/>
          </a:bodyPr>
          <a:lstStyle>
            <a:lvl1pPr algn="ctr">
              <a:defRPr sz="8000" b="1" i="0">
                <a:latin typeface="Arial Narrow" panose="020B0604020202020204" pitchFamily="34" charset="0"/>
                <a:cs typeface="Arial Narrow" panose="020B0604020202020204" pitchFamily="34" charset="0"/>
              </a:defRPr>
            </a:lvl1pPr>
          </a:lstStyle>
          <a:p>
            <a:r>
              <a:rPr lang="it-IT" dirty="0"/>
              <a:t>WRITE TITLE HERE </a:t>
            </a:r>
            <a:br>
              <a:rPr lang="it-IT" dirty="0"/>
            </a:br>
            <a:r>
              <a:rPr lang="it-IT" dirty="0"/>
              <a:t>MAX 3 LINES</a:t>
            </a:r>
          </a:p>
        </p:txBody>
      </p:sp>
      <p:sp>
        <p:nvSpPr>
          <p:cNvPr id="3" name="Sottotitolo 2">
            <a:extLst>
              <a:ext uri="{FF2B5EF4-FFF2-40B4-BE49-F238E27FC236}">
                <a16:creationId xmlns:a16="http://schemas.microsoft.com/office/drawing/2014/main" id="{4FC83FF7-DDE8-9B44-BF67-63562A1880F3}"/>
              </a:ext>
            </a:extLst>
          </p:cNvPr>
          <p:cNvSpPr>
            <a:spLocks noGrp="1"/>
          </p:cNvSpPr>
          <p:nvPr>
            <p:ph type="subTitle" idx="1" hasCustomPrompt="1"/>
          </p:nvPr>
        </p:nvSpPr>
        <p:spPr>
          <a:xfrm>
            <a:off x="838200" y="4496373"/>
            <a:ext cx="10515600" cy="1759461"/>
          </a:xfrm>
          <a:prstGeom prst="rect">
            <a:avLst/>
          </a:prstGeom>
        </p:spPr>
        <p:txBody>
          <a:bodyPr>
            <a:normAutofit/>
          </a:bodyPr>
          <a:lstStyle>
            <a:lvl1pPr marL="0" indent="0" algn="ctr">
              <a:buNone/>
              <a:defRPr sz="2000" b="1"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Write Here </a:t>
            </a:r>
            <a:r>
              <a:rPr lang="it-IT" dirty="0" err="1"/>
              <a:t>Subtitle</a:t>
            </a:r>
            <a:r>
              <a:rPr lang="it-IT" dirty="0"/>
              <a:t> On Maximum 3 Lines</a:t>
            </a:r>
          </a:p>
        </p:txBody>
      </p:sp>
      <p:sp>
        <p:nvSpPr>
          <p:cNvPr id="7" name="Ovale 6">
            <a:extLst>
              <a:ext uri="{FF2B5EF4-FFF2-40B4-BE49-F238E27FC236}">
                <a16:creationId xmlns:a16="http://schemas.microsoft.com/office/drawing/2014/main" id="{1806D73B-3C43-CA4C-9908-DDBE9A14FBA4}"/>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Rettangolo 7">
            <a:extLst>
              <a:ext uri="{FF2B5EF4-FFF2-40B4-BE49-F238E27FC236}">
                <a16:creationId xmlns:a16="http://schemas.microsoft.com/office/drawing/2014/main" id="{1AE2AAE8-75EE-234C-B627-4898C4CE1558}"/>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511D2C4-4168-CC44-A236-E6EEAF22FE05}"/>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3">
            <a:extLst>
              <a:ext uri="{FF2B5EF4-FFF2-40B4-BE49-F238E27FC236}">
                <a16:creationId xmlns:a16="http://schemas.microsoft.com/office/drawing/2014/main" id="{ACDA8F08-7657-3E43-A222-0DD253C6A2D5}"/>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173462818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ragraph + tex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200" y="1384300"/>
            <a:ext cx="5092602"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4" name="Segnaposto testo 3">
            <a:extLst>
              <a:ext uri="{FF2B5EF4-FFF2-40B4-BE49-F238E27FC236}">
                <a16:creationId xmlns:a16="http://schemas.microsoft.com/office/drawing/2014/main" id="{2C6A36E3-63DA-454F-8F6F-7A744F531E4C}"/>
              </a:ext>
            </a:extLst>
          </p:cNvPr>
          <p:cNvSpPr>
            <a:spLocks noGrp="1"/>
          </p:cNvSpPr>
          <p:nvPr>
            <p:ph type="body" sz="quarter" idx="17" hasCustomPrompt="1"/>
          </p:nvPr>
        </p:nvSpPr>
        <p:spPr>
          <a:xfrm>
            <a:off x="6261198" y="1384300"/>
            <a:ext cx="5092602" cy="4973638"/>
          </a:xfrm>
          <a:prstGeom prst="rect">
            <a:avLst/>
          </a:prstGeom>
        </p:spPr>
        <p:txBody>
          <a:bodyPr/>
          <a:lstStyle>
            <a:lvl1pPr marL="0" indent="0" algn="l">
              <a:buNone/>
              <a:defRPr sz="2000"/>
            </a:lvl1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407467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box">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3000739"/>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219206" y="3757807"/>
            <a:ext cx="11972794" cy="3100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795F170F-C056-4245-B79C-ED59A008354C}"/>
              </a:ext>
            </a:extLst>
          </p:cNvPr>
          <p:cNvSpPr>
            <a:spLocks noGrp="1"/>
          </p:cNvSpPr>
          <p:nvPr>
            <p:ph type="body" sz="quarter" idx="13" hasCustomPrompt="1"/>
          </p:nvPr>
        </p:nvSpPr>
        <p:spPr>
          <a:xfrm>
            <a:off x="839788" y="4381500"/>
            <a:ext cx="10507661" cy="1803400"/>
          </a:xfrm>
          <a:prstGeom prst="rect">
            <a:avLst/>
          </a:prstGeom>
        </p:spPr>
        <p:txBody>
          <a:bodyPr>
            <a:normAutofit/>
          </a:bodyPr>
          <a:lstStyle>
            <a:lvl1pPr marL="0" indent="0">
              <a:buFontTx/>
              <a:buNone/>
              <a:defRPr sz="1200" b="1">
                <a:solidFill>
                  <a:schemeClr val="bg1"/>
                </a:solidFill>
              </a:defRPr>
            </a:lvl1pPr>
          </a:lstStyle>
          <a:p>
            <a:pPr lvl="0"/>
            <a:r>
              <a:rPr lang="it-IT" dirty="0"/>
              <a:t>Box text</a:t>
            </a:r>
          </a:p>
        </p:txBody>
      </p:sp>
      <p:sp>
        <p:nvSpPr>
          <p:cNvPr id="2" name="Titolo 1">
            <a:extLst>
              <a:ext uri="{FF2B5EF4-FFF2-40B4-BE49-F238E27FC236}">
                <a16:creationId xmlns:a16="http://schemas.microsoft.com/office/drawing/2014/main" id="{36ACAD63-6FFD-0F41-85E5-E49AEC5A5E62}"/>
              </a:ext>
            </a:extLst>
          </p:cNvPr>
          <p:cNvSpPr>
            <a:spLocks noGrp="1"/>
          </p:cNvSpPr>
          <p:nvPr>
            <p:ph type="title" hasCustomPrompt="1"/>
          </p:nvPr>
        </p:nvSpPr>
        <p:spPr>
          <a:xfrm>
            <a:off x="839788" y="4038600"/>
            <a:ext cx="10515600" cy="207791"/>
          </a:xfrm>
          <a:prstGeom prst="rect">
            <a:avLst/>
          </a:prstGeom>
          <a:solidFill>
            <a:schemeClr val="tx2"/>
          </a:solidFill>
        </p:spPr>
        <p:txBody>
          <a:bodyPr anchor="t">
            <a:noAutofit/>
          </a:bodyPr>
          <a:lstStyle>
            <a:lvl1pPr>
              <a:defRPr sz="1400" b="1" i="0">
                <a:solidFill>
                  <a:schemeClr val="bg1"/>
                </a:solidFill>
                <a:latin typeface="Arial" panose="020B0604020202020204" pitchFamily="34" charset="0"/>
                <a:cs typeface="Arial" panose="020B0604020202020204" pitchFamily="34" charset="0"/>
              </a:defRPr>
            </a:lvl1pPr>
          </a:lstStyle>
          <a:p>
            <a:r>
              <a:rPr lang="it-IT" dirty="0"/>
              <a:t>Box 1. Title Of The Box</a:t>
            </a:r>
          </a:p>
        </p:txBody>
      </p:sp>
      <p:sp>
        <p:nvSpPr>
          <p:cNvPr id="11" name="Rettangolo 10">
            <a:extLst>
              <a:ext uri="{FF2B5EF4-FFF2-40B4-BE49-F238E27FC236}">
                <a16:creationId xmlns:a16="http://schemas.microsoft.com/office/drawing/2014/main" id="{F095027C-EC93-8F4F-B5B0-7956BF67AF3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2F31200B-8B55-284E-B599-DAD16552B32E}"/>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266AEEEE-BDAF-794A-90D8-FF3AD85BE8B7}"/>
              </a:ext>
            </a:extLst>
          </p:cNvPr>
          <p:cNvSpPr>
            <a:spLocks noGrp="1"/>
          </p:cNvSpPr>
          <p:nvPr>
            <p:ph type="body" sz="quarter" idx="14" hasCustomPrompt="1"/>
          </p:nvPr>
        </p:nvSpPr>
        <p:spPr>
          <a:xfrm>
            <a:off x="6240463" y="584199"/>
            <a:ext cx="5106987" cy="300073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Text</a:t>
            </a:r>
          </a:p>
        </p:txBody>
      </p:sp>
      <p:sp>
        <p:nvSpPr>
          <p:cNvPr id="13" name="Ovale 12">
            <a:extLst>
              <a:ext uri="{FF2B5EF4-FFF2-40B4-BE49-F238E27FC236}">
                <a16:creationId xmlns:a16="http://schemas.microsoft.com/office/drawing/2014/main" id="{E90BFE27-BDCB-844F-A923-EC56563D8C33}"/>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04438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5078413"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374946"/>
            <a:ext cx="5078414" cy="244304"/>
          </a:xfrm>
          <a:prstGeom prst="rect">
            <a:avLst/>
          </a:prstGeom>
          <a:solidFill>
            <a:schemeClr val="tx1"/>
          </a:solidFill>
        </p:spPr>
        <p:txBody>
          <a:bodyPr/>
          <a:lstStyle>
            <a:lvl1pPr marL="0" indent="0">
              <a:buFontTx/>
              <a:buNone/>
              <a:defRPr sz="12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4" name="Segnaposto grafico 3">
            <a:extLst>
              <a:ext uri="{FF2B5EF4-FFF2-40B4-BE49-F238E27FC236}">
                <a16:creationId xmlns:a16="http://schemas.microsoft.com/office/drawing/2014/main" id="{9A365EDD-FA9F-874A-907E-26E42C0CB642}"/>
              </a:ext>
            </a:extLst>
          </p:cNvPr>
          <p:cNvSpPr>
            <a:spLocks noGrp="1"/>
          </p:cNvSpPr>
          <p:nvPr>
            <p:ph type="chart" sz="quarter" idx="15" hasCustomPrompt="1"/>
          </p:nvPr>
        </p:nvSpPr>
        <p:spPr>
          <a:xfrm>
            <a:off x="6240463" y="1739900"/>
            <a:ext cx="5113337" cy="46178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p:txBody>
      </p:sp>
      <p:sp>
        <p:nvSpPr>
          <p:cNvPr id="8" name="Rettangolo 7">
            <a:extLst>
              <a:ext uri="{FF2B5EF4-FFF2-40B4-BE49-F238E27FC236}">
                <a16:creationId xmlns:a16="http://schemas.microsoft.com/office/drawing/2014/main" id="{22D0A959-902A-E748-98B6-B13A9600D369}"/>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3038F72-D325-AF44-86B1-8EEC6CF4DDFA}"/>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85F91A17-B850-D34B-93DC-E05A191EAD67}"/>
              </a:ext>
            </a:extLst>
          </p:cNvPr>
          <p:cNvSpPr>
            <a:spLocks noGrp="1"/>
          </p:cNvSpPr>
          <p:nvPr>
            <p:ph type="body" sz="quarter" idx="16" hasCustomPrompt="1"/>
          </p:nvPr>
        </p:nvSpPr>
        <p:spPr>
          <a:xfrm>
            <a:off x="6238875" y="1374775"/>
            <a:ext cx="5113337" cy="244475"/>
          </a:xfrm>
          <a:prstGeom prst="rect">
            <a:avLst/>
          </a:prstGeom>
          <a:solidFill>
            <a:schemeClr val="tx1"/>
          </a:solidFill>
        </p:spPr>
        <p:txBody>
          <a:bodyPr/>
          <a:lstStyle>
            <a:lvl1pPr marL="0" indent="0">
              <a:buNone/>
              <a:defRPr sz="1200" b="1">
                <a:solidFill>
                  <a:schemeClr val="bg1"/>
                </a:solidFill>
                <a:latin typeface="Arial" panose="020B0604020202020204" pitchFamily="34" charset="0"/>
                <a:cs typeface="Arial" panose="020B0604020202020204" pitchFamily="34" charset="0"/>
              </a:defRPr>
            </a:lvl1pPr>
            <a:lvl2pPr marL="457200" indent="0">
              <a:buNone/>
              <a:defRPr sz="1200" b="1">
                <a:solidFill>
                  <a:schemeClr val="bg1"/>
                </a:solidFill>
                <a:latin typeface="Arial" panose="020B0604020202020204" pitchFamily="34" charset="0"/>
                <a:cs typeface="Arial" panose="020B0604020202020204" pitchFamily="34" charset="0"/>
              </a:defRPr>
            </a:lvl2pPr>
            <a:lvl3pPr marL="914400" indent="0">
              <a:buNone/>
              <a:defRPr sz="1200" b="1">
                <a:solidFill>
                  <a:schemeClr val="bg1"/>
                </a:solidFill>
                <a:latin typeface="Arial" panose="020B0604020202020204" pitchFamily="34" charset="0"/>
                <a:cs typeface="Arial" panose="020B0604020202020204" pitchFamily="34" charset="0"/>
              </a:defRPr>
            </a:lvl3pPr>
            <a:lvl4pPr marL="1371600" indent="0">
              <a:buNone/>
              <a:defRPr sz="1200" b="1">
                <a:solidFill>
                  <a:schemeClr val="bg1"/>
                </a:solidFill>
                <a:latin typeface="Arial" panose="020B0604020202020204" pitchFamily="34" charset="0"/>
                <a:cs typeface="Arial" panose="020B0604020202020204" pitchFamily="34" charset="0"/>
              </a:defRPr>
            </a:lvl4pPr>
            <a:lvl5pPr marL="1828800" indent="0">
              <a:buNone/>
              <a:defRPr sz="1200" b="1">
                <a:solidFill>
                  <a:schemeClr val="bg1"/>
                </a:solidFill>
                <a:latin typeface="Arial" panose="020B0604020202020204" pitchFamily="34" charset="0"/>
                <a:cs typeface="Arial" panose="020B0604020202020204" pitchFamily="34" charset="0"/>
              </a:defRPr>
            </a:lvl5pPr>
          </a:lstStyle>
          <a:p>
            <a:pPr lvl="0"/>
            <a:r>
              <a:rPr lang="it-IT" dirty="0" err="1"/>
              <a:t>Name</a:t>
            </a:r>
            <a:r>
              <a:rPr lang="it-IT" dirty="0"/>
              <a:t> of the </a:t>
            </a:r>
            <a:r>
              <a:rPr lang="it-IT" dirty="0" err="1"/>
              <a:t>graph</a:t>
            </a:r>
            <a:endParaRPr lang="it-IT" dirty="0"/>
          </a:p>
        </p:txBody>
      </p:sp>
      <p:sp>
        <p:nvSpPr>
          <p:cNvPr id="12" name="Ovale 11">
            <a:extLst>
              <a:ext uri="{FF2B5EF4-FFF2-40B4-BE49-F238E27FC236}">
                <a16:creationId xmlns:a16="http://schemas.microsoft.com/office/drawing/2014/main" id="{418BA77E-05E7-F842-8A3F-171271B6F6EE}"/>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36076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paragraph + 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7999"/>
            <a:ext cx="5092601"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384300"/>
            <a:ext cx="5092602" cy="234950"/>
          </a:xfrm>
          <a:prstGeom prst="rect">
            <a:avLst/>
          </a:prstGeom>
          <a:solidFill>
            <a:schemeClr val="tx1"/>
          </a:solidFill>
        </p:spPr>
        <p:txBody>
          <a:bodyPr/>
          <a:lstStyle>
            <a:lvl1pPr marL="0" indent="0">
              <a:buFontTx/>
              <a:buNone/>
              <a:defRPr sz="12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5" name="Segnaposto testo 4">
            <a:extLst>
              <a:ext uri="{FF2B5EF4-FFF2-40B4-BE49-F238E27FC236}">
                <a16:creationId xmlns:a16="http://schemas.microsoft.com/office/drawing/2014/main" id="{5455D200-1B94-7A4B-9844-C75079441D24}"/>
              </a:ext>
            </a:extLst>
          </p:cNvPr>
          <p:cNvSpPr>
            <a:spLocks noGrp="1"/>
          </p:cNvSpPr>
          <p:nvPr>
            <p:ph type="body" sz="quarter" idx="15" hasCustomPrompt="1"/>
          </p:nvPr>
        </p:nvSpPr>
        <p:spPr>
          <a:xfrm>
            <a:off x="6261198" y="1384300"/>
            <a:ext cx="5092602" cy="234950"/>
          </a:xfrm>
          <a:prstGeom prst="rect">
            <a:avLst/>
          </a:prstGeom>
          <a:noFill/>
        </p:spPr>
        <p:txBody>
          <a:bodyPr/>
          <a:lstStyle>
            <a:lvl1pPr marL="0" indent="0">
              <a:buFontTx/>
              <a:buNone/>
              <a:defRPr sz="18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a:t>Title of the </a:t>
            </a:r>
            <a:r>
              <a:rPr lang="it-IT" dirty="0" err="1"/>
              <a:t>paragraph</a:t>
            </a:r>
            <a:r>
              <a:rPr lang="it-IT" dirty="0"/>
              <a:t> </a:t>
            </a:r>
          </a:p>
          <a:p>
            <a:pPr lvl="0"/>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6261198" y="1778000"/>
            <a:ext cx="5092602" cy="45797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9" name="Rettangolo 8">
            <a:extLst>
              <a:ext uri="{FF2B5EF4-FFF2-40B4-BE49-F238E27FC236}">
                <a16:creationId xmlns:a16="http://schemas.microsoft.com/office/drawing/2014/main" id="{45A82D48-68B9-B045-9774-43749380E0D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FFF4F8E-721E-6144-A67D-5AD1643F59B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F2748495-0241-1C46-A676-5AB6971E50A2}"/>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09182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1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1" y="6363031"/>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10515599" cy="457993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374946"/>
            <a:ext cx="10515600" cy="244304"/>
          </a:xfrm>
          <a:prstGeom prst="rect">
            <a:avLst/>
          </a:prstGeom>
          <a:solidFill>
            <a:schemeClr val="tx1"/>
          </a:solidFill>
        </p:spPr>
        <p:txBody>
          <a:bodyPr/>
          <a:lstStyle>
            <a:lvl1pPr marL="0" indent="0">
              <a:buFontTx/>
              <a:buNone/>
              <a:defRPr sz="12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8" name="Rettangolo 7">
            <a:extLst>
              <a:ext uri="{FF2B5EF4-FFF2-40B4-BE49-F238E27FC236}">
                <a16:creationId xmlns:a16="http://schemas.microsoft.com/office/drawing/2014/main" id="{D30803BB-B9A9-FD4E-88E7-7CAFB4D4A89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75D3729-A04A-B242-B84C-CEFFA4403F4C}"/>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A1114575-2E12-F04D-AB74-6C6C4F5BD54C}"/>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987749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6887"/>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0" name="Ovale 9">
            <a:extLst>
              <a:ext uri="{FF2B5EF4-FFF2-40B4-BE49-F238E27FC236}">
                <a16:creationId xmlns:a16="http://schemas.microsoft.com/office/drawing/2014/main" id="{2D234BFE-A864-344E-8734-7A3AD60328F5}"/>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abella 3">
            <a:extLst>
              <a:ext uri="{FF2B5EF4-FFF2-40B4-BE49-F238E27FC236}">
                <a16:creationId xmlns:a16="http://schemas.microsoft.com/office/drawing/2014/main" id="{7BBAF19B-6028-2D4B-9293-309735FD92AD}"/>
              </a:ext>
            </a:extLst>
          </p:cNvPr>
          <p:cNvSpPr>
            <a:spLocks noGrp="1"/>
          </p:cNvSpPr>
          <p:nvPr>
            <p:ph type="tbl" sz="quarter" idx="13" hasCustomPrompt="1"/>
          </p:nvPr>
        </p:nvSpPr>
        <p:spPr>
          <a:xfrm>
            <a:off x="6240463" y="1007893"/>
            <a:ext cx="5111750" cy="5153195"/>
          </a:xfrm>
          <a:prstGeom prst="rect">
            <a:avLst/>
          </a:prstGeom>
        </p:spPr>
        <p:txBody>
          <a:bodyPr>
            <a:normAutofit/>
          </a:bodyPr>
          <a:lstStyle>
            <a:lvl1pPr marL="0" indent="0">
              <a:buFontTx/>
              <a:buNone/>
              <a:defRPr sz="2400"/>
            </a:lvl1pPr>
          </a:lstStyle>
          <a:p>
            <a:r>
              <a:rPr lang="it-IT" dirty="0"/>
              <a:t>INSERT TABLE</a:t>
            </a:r>
          </a:p>
        </p:txBody>
      </p:sp>
      <p:sp>
        <p:nvSpPr>
          <p:cNvPr id="7" name="Rettangolo 6">
            <a:extLst>
              <a:ext uri="{FF2B5EF4-FFF2-40B4-BE49-F238E27FC236}">
                <a16:creationId xmlns:a16="http://schemas.microsoft.com/office/drawing/2014/main" id="{20CA2B10-5A17-E141-A090-2089D425489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88B4AD65-6E8E-E640-B8B0-7D4D7BBD52D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E5FE4FF7-4BFE-3847-89C8-BE1DEC7E0E81}"/>
              </a:ext>
            </a:extLst>
          </p:cNvPr>
          <p:cNvSpPr>
            <a:spLocks noGrp="1"/>
          </p:cNvSpPr>
          <p:nvPr>
            <p:ph type="body" sz="quarter" idx="14" hasCustomPrompt="1"/>
          </p:nvPr>
        </p:nvSpPr>
        <p:spPr>
          <a:xfrm>
            <a:off x="6240463" y="584200"/>
            <a:ext cx="5076825" cy="227013"/>
          </a:xfrm>
          <a:prstGeom prst="rect">
            <a:avLst/>
          </a:prstGeom>
          <a:solidFill>
            <a:schemeClr val="tx2"/>
          </a:solidFill>
        </p:spPr>
        <p:txBody>
          <a:bodyPr/>
          <a:lstStyle>
            <a:lvl1pPr marL="0" indent="0">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it-IT" dirty="0" err="1"/>
              <a:t>Name</a:t>
            </a:r>
            <a:r>
              <a:rPr lang="it-IT" dirty="0"/>
              <a:t> of the </a:t>
            </a:r>
            <a:r>
              <a:rPr lang="it-IT" dirty="0" err="1"/>
              <a:t>table</a:t>
            </a:r>
            <a:endParaRPr lang="it-IT" dirty="0"/>
          </a:p>
        </p:txBody>
      </p:sp>
    </p:spTree>
    <p:extLst>
      <p:ext uri="{BB962C8B-B14F-4D97-AF65-F5344CB8AC3E}">
        <p14:creationId xmlns:p14="http://schemas.microsoft.com/office/powerpoint/2010/main" val="2712417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1"/>
            <a:ext cx="5257800" cy="3764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2" name="Titolo 1">
            <a:extLst>
              <a:ext uri="{FF2B5EF4-FFF2-40B4-BE49-F238E27FC236}">
                <a16:creationId xmlns:a16="http://schemas.microsoft.com/office/drawing/2014/main" id="{798F54C3-7A08-E147-AB5B-11B2B6AA89B7}"/>
              </a:ext>
            </a:extLst>
          </p:cNvPr>
          <p:cNvSpPr>
            <a:spLocks noGrp="1"/>
          </p:cNvSpPr>
          <p:nvPr>
            <p:ph type="title" hasCustomPrompt="1"/>
          </p:nvPr>
        </p:nvSpPr>
        <p:spPr>
          <a:xfrm>
            <a:off x="838200" y="853698"/>
            <a:ext cx="4102100" cy="2734100"/>
          </a:xfrm>
          <a:prstGeom prst="rect">
            <a:avLst/>
          </a:prstGeom>
        </p:spPr>
        <p:txBody>
          <a:bodyPr anchor="t"/>
          <a:lstStyle>
            <a:lvl1pPr algn="l">
              <a:defRPr>
                <a:solidFill>
                  <a:schemeClr val="bg1"/>
                </a:solidFill>
              </a:defRPr>
            </a:lvl1pPr>
          </a:lstStyle>
          <a:p>
            <a:r>
              <a:rPr lang="it-IT" dirty="0"/>
              <a:t>WRITE TITLE HERE</a:t>
            </a:r>
          </a:p>
        </p:txBody>
      </p:sp>
      <p:sp>
        <p:nvSpPr>
          <p:cNvPr id="7" name="Segnaposto testo 6">
            <a:extLst>
              <a:ext uri="{FF2B5EF4-FFF2-40B4-BE49-F238E27FC236}">
                <a16:creationId xmlns:a16="http://schemas.microsoft.com/office/drawing/2014/main" id="{E0D9FA45-81CD-244B-BF48-ACA53FC61C59}"/>
              </a:ext>
            </a:extLst>
          </p:cNvPr>
          <p:cNvSpPr>
            <a:spLocks noGrp="1"/>
          </p:cNvSpPr>
          <p:nvPr>
            <p:ph type="body" sz="quarter" idx="13" hasCustomPrompt="1"/>
          </p:nvPr>
        </p:nvSpPr>
        <p:spPr>
          <a:xfrm>
            <a:off x="839788" y="4038600"/>
            <a:ext cx="4418012" cy="2184400"/>
          </a:xfrm>
          <a:prstGeom prst="rect">
            <a:avLst/>
          </a:prstGeom>
        </p:spPr>
        <p:txBody>
          <a:bodyPr>
            <a:normAutofit/>
          </a:bodyPr>
          <a:lstStyle>
            <a:lvl1pPr marL="0" indent="0">
              <a:buFontTx/>
              <a:buNone/>
              <a:defRPr sz="20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err="1"/>
              <a:t>Insert</a:t>
            </a:r>
            <a:r>
              <a:rPr lang="it-IT" dirty="0"/>
              <a:t> </a:t>
            </a:r>
            <a:r>
              <a:rPr lang="it-IT" dirty="0" err="1"/>
              <a:t>subordinated</a:t>
            </a:r>
            <a:r>
              <a:rPr lang="it-IT" dirty="0"/>
              <a:t> text</a:t>
            </a:r>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5422899" y="495300"/>
            <a:ext cx="5929313" cy="5727700"/>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4" name="Segnaposto testo 3">
            <a:extLst>
              <a:ext uri="{FF2B5EF4-FFF2-40B4-BE49-F238E27FC236}">
                <a16:creationId xmlns:a16="http://schemas.microsoft.com/office/drawing/2014/main" id="{6C96F4BC-3365-4242-9C55-DCC8654F7F15}"/>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856648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5C70449-F0C5-3742-A715-2A55C17C7176}"/>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4119323391"/>
      </p:ext>
    </p:extLst>
  </p:cSld>
  <p:clrMap bg1="lt1" tx1="dk1" bg2="lt2" tx2="dk2" accent1="accent1" accent2="accent2" accent3="accent3" accent4="accent4" accent5="accent5" accent6="accent6" hlink="hlink" folHlink="folHlink"/>
  <p:sldLayoutIdLst>
    <p:sldLayoutId id="2147483706" r:id="rId1"/>
    <p:sldLayoutId id="2147483695" r:id="rId2"/>
    <p:sldLayoutId id="2147483710" r:id="rId3"/>
    <p:sldLayoutId id="2147483676" r:id="rId4"/>
    <p:sldLayoutId id="2147483709" r:id="rId5"/>
    <p:sldLayoutId id="2147483686" r:id="rId6"/>
    <p:sldLayoutId id="2147483693" r:id="rId7"/>
    <p:sldLayoutId id="2147483690" r:id="rId8"/>
    <p:sldLayoutId id="2147483689" r:id="rId9"/>
    <p:sldLayoutId id="2147483711" r:id="rId10"/>
    <p:sldLayoutId id="2147483687" r:id="rId11"/>
    <p:sldLayoutId id="2147483712" r:id="rId12"/>
    <p:sldLayoutId id="2147483713" r:id="rId1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7151" userDrawn="1">
          <p15:clr>
            <a:srgbClr val="F26B43"/>
          </p15:clr>
        </p15:guide>
        <p15:guide id="3" orient="horz" pos="368" userDrawn="1">
          <p15:clr>
            <a:srgbClr val="F26B43"/>
          </p15:clr>
        </p15:guide>
        <p15:guide id="4" orient="horz" pos="3997" userDrawn="1">
          <p15:clr>
            <a:srgbClr val="F26B43"/>
          </p15:clr>
        </p15:guide>
        <p15:guide id="5" pos="3727" userDrawn="1">
          <p15:clr>
            <a:srgbClr val="F26B43"/>
          </p15:clr>
        </p15:guide>
        <p15:guide id="6"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ideo" Target="https://www.youtube.com/embed/sa1iFq2YuUE?feature=oembed" TargetMode="External"/><Relationship Id="rId5" Type="http://schemas.openxmlformats.org/officeDocument/2006/relationships/hyperlink" Target="https://www.youtube.com/watch?v=sa1iFq2YuUE"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3" Type="http://schemas.openxmlformats.org/officeDocument/2006/relationships/image" Target="../media/image25.png"/><Relationship Id="rId7" Type="http://schemas.microsoft.com/office/2007/relationships/hdphoto" Target="../media/hdphoto5.wdp"/><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7.png"/><Relationship Id="rId11" Type="http://schemas.microsoft.com/office/2007/relationships/hdphoto" Target="../media/hdphoto7.wdp"/><Relationship Id="rId5" Type="http://schemas.openxmlformats.org/officeDocument/2006/relationships/image" Target="../media/image26.png"/><Relationship Id="rId10" Type="http://schemas.openxmlformats.org/officeDocument/2006/relationships/image" Target="../media/image29.png"/><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5.wdp"/><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7.png"/><Relationship Id="rId11" Type="http://schemas.microsoft.com/office/2007/relationships/hdphoto" Target="../media/hdphoto7.wdp"/><Relationship Id="rId5" Type="http://schemas.openxmlformats.org/officeDocument/2006/relationships/image" Target="../media/image26.png"/><Relationship Id="rId10" Type="http://schemas.openxmlformats.org/officeDocument/2006/relationships/image" Target="../media/image29.png"/><Relationship Id="rId4" Type="http://schemas.microsoft.com/office/2007/relationships/hdphoto" Target="../media/hdphoto4.wdp"/><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24.png"/><Relationship Id="rId3" Type="http://schemas.openxmlformats.org/officeDocument/2006/relationships/image" Target="../media/image32.tiff"/><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6.png"/><Relationship Id="rId2" Type="http://schemas.openxmlformats.org/officeDocument/2006/relationships/notesSlide" Target="../notesSlides/notesSlide17.xml"/><Relationship Id="rId16"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5.tiff"/><Relationship Id="rId11" Type="http://schemas.microsoft.com/office/2007/relationships/hdphoto" Target="../media/hdphoto5.wdp"/><Relationship Id="rId5" Type="http://schemas.openxmlformats.org/officeDocument/2006/relationships/image" Target="../media/image34.tiff"/><Relationship Id="rId15" Type="http://schemas.microsoft.com/office/2007/relationships/hdphoto" Target="../media/hdphoto7.wdp"/><Relationship Id="rId10" Type="http://schemas.openxmlformats.org/officeDocument/2006/relationships/image" Target="../media/image27.png"/><Relationship Id="rId4" Type="http://schemas.openxmlformats.org/officeDocument/2006/relationships/image" Target="../media/image33.tiff"/><Relationship Id="rId9" Type="http://schemas.openxmlformats.org/officeDocument/2006/relationships/image" Target="../media/image26.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7.png"/><Relationship Id="rId3" Type="http://schemas.openxmlformats.org/officeDocument/2006/relationships/image" Target="../media/image36.tiff"/><Relationship Id="rId7" Type="http://schemas.openxmlformats.org/officeDocument/2006/relationships/image" Target="../media/image27.png"/><Relationship Id="rId12"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5.png"/><Relationship Id="rId7"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8.emf"/><Relationship Id="rId5" Type="http://schemas.openxmlformats.org/officeDocument/2006/relationships/image" Target="../media/image26.png"/><Relationship Id="rId10" Type="http://schemas.openxmlformats.org/officeDocument/2006/relationships/image" Target="../media/image42.jpeg"/><Relationship Id="rId4" Type="http://schemas.microsoft.com/office/2007/relationships/hdphoto" Target="../media/hdphoto4.wdp"/><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26.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hyperlink" Target="https://www.who.int/infection-prevention/tools/hand-hygiene/workplace_reminders/en/" TargetMode="External"/><Relationship Id="rId3" Type="http://schemas.openxmlformats.org/officeDocument/2006/relationships/image" Target="../media/image27.png"/><Relationship Id="rId7"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2.tiff"/><Relationship Id="rId5" Type="http://schemas.openxmlformats.org/officeDocument/2006/relationships/image" Target="../media/image38.emf"/><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1.tiff"/><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5.tiff"/><Relationship Id="rId5" Type="http://schemas.openxmlformats.org/officeDocument/2006/relationships/image" Target="../media/image38.emf"/><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7.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38.emf"/><Relationship Id="rId4" Type="http://schemas.microsoft.com/office/2007/relationships/hdphoto" Target="../media/hdphoto7.wdp"/><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52.tiff"/><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5.tiff"/><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hyperlink" Target="https://www.dropbox.com/sh/rcw1hn9dnqu1fpl/AAC0qON71SZULyRM3j_Xkd6da?dl=0" TargetMode="External"/><Relationship Id="rId4" Type="http://schemas.openxmlformats.org/officeDocument/2006/relationships/image" Target="../media/image56.tiff"/></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hyperlink" Target="https://www.who.int/campaigns/world-hand-hygiene-day" TargetMode="External"/><Relationship Id="rId3" Type="http://schemas.openxmlformats.org/officeDocument/2006/relationships/hyperlink" Target="https://www.who.int/teams/integrated-health-services/infection-prevention-control/hand-hygiene/tools-and-resources" TargetMode="External"/><Relationship Id="rId7" Type="http://schemas.openxmlformats.org/officeDocument/2006/relationships/hyperlink" Target="https://www.nejm.org/doi/full/10.1056/nejmvcm0903599"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s://www.who.int/publications/i/item/9789240025882" TargetMode="External"/><Relationship Id="rId5" Type="http://schemas.openxmlformats.org/officeDocument/2006/relationships/hyperlink" Target="https://www.who.int/teams/integrated-health-services/infection-prevention-control/hand-hygiene/monitoring-tools" TargetMode="External"/><Relationship Id="rId10" Type="http://schemas.openxmlformats.org/officeDocument/2006/relationships/hyperlink" Target="https://openwho.org/courses/IPC-HH-en" TargetMode="External"/><Relationship Id="rId4" Type="http://schemas.openxmlformats.org/officeDocument/2006/relationships/hyperlink" Target="https://www.who.int/teams/integrated-health-services/infection-prevention-control/hand-hygiene/training-tools" TargetMode="External"/><Relationship Id="rId9" Type="http://schemas.openxmlformats.org/officeDocument/2006/relationships/hyperlink" Target="https://www.wiley.com/en-gb/Hand+Hygiene:+A+Handbook+for+Medical+Professionals-p-978111884686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dn.who.int/media/docs/default-source/integrated-health-services-(ihs)/hand-hygiene/monitoring/hhsa-framework-october-2010.pdf?sfvrsn=41ba0450_6"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apps.who.int/iris/handle/10665/78060" TargetMode="External"/><Relationship Id="rId5" Type="http://schemas.openxmlformats.org/officeDocument/2006/relationships/hyperlink" Target="https://www.who.int/publications/i/item/WHO-IER-PSP-2010.5" TargetMode="External"/><Relationship Id="rId4" Type="http://schemas.openxmlformats.org/officeDocument/2006/relationships/hyperlink" Target="https://www.who.int/teams/integrated-health-services/infection-prevention-control/hand-hygiene/monitoring-tool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openwho.org/courses/IPC-HH-en" TargetMode="External"/><Relationship Id="rId7" Type="http://schemas.openxmlformats.org/officeDocument/2006/relationships/hyperlink" Target="https://www.who.int/health-topics/antimicrobial-resistance"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apps.who.int/iris/handle/10665/341418" TargetMode="External"/><Relationship Id="rId5" Type="http://schemas.openxmlformats.org/officeDocument/2006/relationships/hyperlink" Target="https://apps.who.int/iris/handle/10665/251730" TargetMode="External"/><Relationship Id="rId4" Type="http://schemas.openxmlformats.org/officeDocument/2006/relationships/hyperlink" Target="https://apps.who.int/iris/handle/10665/33008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pcKBIltlE3c"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hyperlink" Target="https://youtu.be/K-2XWtEjfl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10</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fontScale="85000" lnSpcReduction="10000"/>
          </a:bodyPr>
          <a:lstStyle/>
          <a:p>
            <a:r>
              <a:rPr lang="en-GB" sz="3200" dirty="0"/>
              <a:t>“Point of care” – a definition</a:t>
            </a:r>
          </a:p>
        </p:txBody>
      </p:sp>
      <p:grpSp>
        <p:nvGrpSpPr>
          <p:cNvPr id="3" name="Group 2">
            <a:extLst>
              <a:ext uri="{FF2B5EF4-FFF2-40B4-BE49-F238E27FC236}">
                <a16:creationId xmlns:a16="http://schemas.microsoft.com/office/drawing/2014/main" id="{FD9CF69E-F525-A54B-B9F4-12F6A7CA1F53}"/>
              </a:ext>
            </a:extLst>
          </p:cNvPr>
          <p:cNvGrpSpPr/>
          <p:nvPr/>
        </p:nvGrpSpPr>
        <p:grpSpPr>
          <a:xfrm>
            <a:off x="4607441" y="397012"/>
            <a:ext cx="1160506" cy="486242"/>
            <a:chOff x="376952" y="1467672"/>
            <a:chExt cx="1160506" cy="486242"/>
          </a:xfrm>
        </p:grpSpPr>
        <p:sp>
          <p:nvSpPr>
            <p:cNvPr id="36" name="Oval 35">
              <a:extLst>
                <a:ext uri="{FF2B5EF4-FFF2-40B4-BE49-F238E27FC236}">
                  <a16:creationId xmlns:a16="http://schemas.microsoft.com/office/drawing/2014/main" id="{5A52D831-07A5-BA4C-B4D6-AEAA98188861}"/>
                </a:ext>
              </a:extLst>
            </p:cNvPr>
            <p:cNvSpPr/>
            <p:nvPr/>
          </p:nvSpPr>
          <p:spPr>
            <a:xfrm>
              <a:off x="727629" y="1467672"/>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40" name="TextBox 39">
              <a:extLst>
                <a:ext uri="{FF2B5EF4-FFF2-40B4-BE49-F238E27FC236}">
                  <a16:creationId xmlns:a16="http://schemas.microsoft.com/office/drawing/2014/main" id="{4CF9729E-C893-974A-AA37-D4C0FE5B01B0}"/>
                </a:ext>
              </a:extLst>
            </p:cNvPr>
            <p:cNvSpPr txBox="1"/>
            <p:nvPr/>
          </p:nvSpPr>
          <p:spPr>
            <a:xfrm>
              <a:off x="376952" y="1500783"/>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1</a:t>
              </a:r>
            </a:p>
          </p:txBody>
        </p:sp>
      </p:grpSp>
      <p:sp>
        <p:nvSpPr>
          <p:cNvPr id="24" name="Content Placeholder 2">
            <a:extLst>
              <a:ext uri="{FF2B5EF4-FFF2-40B4-BE49-F238E27FC236}">
                <a16:creationId xmlns:a16="http://schemas.microsoft.com/office/drawing/2014/main" id="{329FA4AA-AD56-FA4F-9E9F-2FE51500DB9D}"/>
              </a:ext>
            </a:extLst>
          </p:cNvPr>
          <p:cNvSpPr txBox="1">
            <a:spLocks/>
          </p:cNvSpPr>
          <p:nvPr/>
        </p:nvSpPr>
        <p:spPr>
          <a:xfrm>
            <a:off x="704795" y="1459005"/>
            <a:ext cx="5063152" cy="479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sz="2200" dirty="0"/>
              <a:t>The place where </a:t>
            </a:r>
            <a:r>
              <a:rPr lang="en-US" sz="2200" b="1" dirty="0"/>
              <a:t>three</a:t>
            </a:r>
            <a:r>
              <a:rPr lang="en-US" sz="2200" dirty="0"/>
              <a:t> </a:t>
            </a:r>
            <a:r>
              <a:rPr lang="en-US" sz="2200" b="1" dirty="0"/>
              <a:t>elements</a:t>
            </a:r>
            <a:r>
              <a:rPr lang="en-US" sz="2200" dirty="0"/>
              <a:t> occur together: </a:t>
            </a:r>
          </a:p>
          <a:p>
            <a:pPr lvl="1">
              <a:lnSpc>
                <a:spcPct val="100000"/>
              </a:lnSpc>
              <a:spcBef>
                <a:spcPts val="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the health worker</a:t>
            </a:r>
          </a:p>
          <a:p>
            <a:pPr lvl="1">
              <a:lnSpc>
                <a:spcPct val="100000"/>
              </a:lnSpc>
              <a:spcBef>
                <a:spcPts val="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the patient </a:t>
            </a:r>
          </a:p>
          <a:p>
            <a:pPr lvl="1">
              <a:lnSpc>
                <a:spcPct val="100000"/>
              </a:lnSpc>
              <a:spcBef>
                <a:spcPts val="0"/>
              </a:spcBef>
              <a:buFont typeface="Wingdings" panose="05000000000000000000" pitchFamily="2" charset="2"/>
              <a:buChar char="§"/>
            </a:pPr>
            <a:r>
              <a:rPr lang="en-US" sz="2200" dirty="0">
                <a:latin typeface="Arial" panose="020B0604020202020204" pitchFamily="34" charset="0"/>
                <a:cs typeface="Arial" panose="020B0604020202020204" pitchFamily="34" charset="0"/>
              </a:rPr>
              <a:t>care or treatment involving touch</a:t>
            </a:r>
            <a:endParaRPr lang="en-US" sz="2200" b="1" dirty="0">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sz="2200" dirty="0"/>
              <a:t>Hand hygiene </a:t>
            </a:r>
            <a:r>
              <a:rPr lang="en-US" sz="2200" b="1" dirty="0"/>
              <a:t>infrastructures and products </a:t>
            </a:r>
            <a:r>
              <a:rPr lang="en-US" sz="2200" dirty="0"/>
              <a:t>(e.g. alcohol-based </a:t>
            </a:r>
            <a:r>
              <a:rPr lang="en-US" sz="2200" dirty="0" err="1"/>
              <a:t>handrub</a:t>
            </a:r>
            <a:r>
              <a:rPr lang="en-US" sz="2200" dirty="0"/>
              <a:t> if available, water, soap, sinks) should be </a:t>
            </a:r>
            <a:r>
              <a:rPr lang="en-US" sz="2200" b="1" dirty="0"/>
              <a:t>in place &amp; easily accessible </a:t>
            </a:r>
            <a:r>
              <a:rPr lang="en-US" sz="2200" dirty="0"/>
              <a:t>at the point of care to enable health workers to clean their hands at the right moments</a:t>
            </a:r>
          </a:p>
        </p:txBody>
      </p:sp>
      <p:grpSp>
        <p:nvGrpSpPr>
          <p:cNvPr id="6" name="Group 5">
            <a:extLst>
              <a:ext uri="{FF2B5EF4-FFF2-40B4-BE49-F238E27FC236}">
                <a16:creationId xmlns:a16="http://schemas.microsoft.com/office/drawing/2014/main" id="{2F2F58E3-DC0A-564C-9A74-B4A3969674F3}"/>
              </a:ext>
            </a:extLst>
          </p:cNvPr>
          <p:cNvGrpSpPr/>
          <p:nvPr/>
        </p:nvGrpSpPr>
        <p:grpSpPr>
          <a:xfrm>
            <a:off x="5187694" y="1627746"/>
            <a:ext cx="7171310" cy="4426331"/>
            <a:chOff x="5209951" y="1618979"/>
            <a:chExt cx="7171310" cy="4426331"/>
          </a:xfrm>
        </p:grpSpPr>
        <p:sp>
          <p:nvSpPr>
            <p:cNvPr id="30" name="Arrow: Right 14">
              <a:extLst>
                <a:ext uri="{FF2B5EF4-FFF2-40B4-BE49-F238E27FC236}">
                  <a16:creationId xmlns:a16="http://schemas.microsoft.com/office/drawing/2014/main" id="{1A2E0EE3-7E35-6F4E-B181-CF8E5C1C7ECE}"/>
                </a:ext>
              </a:extLst>
            </p:cNvPr>
            <p:cNvSpPr/>
            <p:nvPr/>
          </p:nvSpPr>
          <p:spPr>
            <a:xfrm>
              <a:off x="5905500" y="3124852"/>
              <a:ext cx="1691717" cy="73292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C792DD52-9D9E-A943-9174-E040C4FD801D}"/>
                </a:ext>
              </a:extLst>
            </p:cNvPr>
            <p:cNvGrpSpPr/>
            <p:nvPr/>
          </p:nvGrpSpPr>
          <p:grpSpPr>
            <a:xfrm>
              <a:off x="5209951" y="1618979"/>
              <a:ext cx="7171310" cy="4426331"/>
              <a:chOff x="5209951" y="1618979"/>
              <a:chExt cx="7171310" cy="4426331"/>
            </a:xfrm>
          </p:grpSpPr>
          <p:grpSp>
            <p:nvGrpSpPr>
              <p:cNvPr id="25" name="Group 24">
                <a:extLst>
                  <a:ext uri="{FF2B5EF4-FFF2-40B4-BE49-F238E27FC236}">
                    <a16:creationId xmlns:a16="http://schemas.microsoft.com/office/drawing/2014/main" id="{5898D141-8C7D-D041-A7C5-9D954C10769C}"/>
                  </a:ext>
                </a:extLst>
              </p:cNvPr>
              <p:cNvGrpSpPr/>
              <p:nvPr/>
            </p:nvGrpSpPr>
            <p:grpSpPr>
              <a:xfrm>
                <a:off x="7834520" y="1618979"/>
                <a:ext cx="4546741" cy="4114008"/>
                <a:chOff x="6679767" y="1690687"/>
                <a:chExt cx="4789580" cy="4442400"/>
              </a:xfrm>
            </p:grpSpPr>
            <p:pic>
              <p:nvPicPr>
                <p:cNvPr id="26" name="Picture 25">
                  <a:extLst>
                    <a:ext uri="{FF2B5EF4-FFF2-40B4-BE49-F238E27FC236}">
                      <a16:creationId xmlns:a16="http://schemas.microsoft.com/office/drawing/2014/main" id="{029C1E60-5893-EF46-9E0A-2ADFA0E5588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6679767" y="1690687"/>
                  <a:ext cx="3767966" cy="4442400"/>
                </a:xfrm>
                <a:prstGeom prst="rect">
                  <a:avLst/>
                </a:prstGeom>
              </p:spPr>
            </p:pic>
            <p:sp>
              <p:nvSpPr>
                <p:cNvPr id="27" name="TextBox 26">
                  <a:extLst>
                    <a:ext uri="{FF2B5EF4-FFF2-40B4-BE49-F238E27FC236}">
                      <a16:creationId xmlns:a16="http://schemas.microsoft.com/office/drawing/2014/main" id="{DA1F695C-8635-A246-9CD0-6D4121CDFBBB}"/>
                    </a:ext>
                  </a:extLst>
                </p:cNvPr>
                <p:cNvSpPr txBox="1"/>
                <p:nvPr/>
              </p:nvSpPr>
              <p:spPr>
                <a:xfrm>
                  <a:off x="9523018" y="5739996"/>
                  <a:ext cx="1946329" cy="365578"/>
                </a:xfrm>
                <a:prstGeom prst="rect">
                  <a:avLst/>
                </a:prstGeom>
                <a:noFill/>
              </p:spPr>
              <p:txBody>
                <a:bodyPr wrap="square" rtlCol="0">
                  <a:spAutoFit/>
                </a:bodyPr>
                <a:lstStyle/>
                <a:p>
                  <a:r>
                    <a:rPr lang="en-US" sz="1600" b="1" dirty="0">
                      <a:solidFill>
                        <a:srgbClr val="FF00FF"/>
                      </a:solidFill>
                      <a:latin typeface="Arial" panose="020B0604020202020204" pitchFamily="34" charset="0"/>
                      <a:cs typeface="Arial" panose="020B0604020202020204" pitchFamily="34" charset="0"/>
                    </a:rPr>
                    <a:t>2</a:t>
                  </a:r>
                  <a:r>
                    <a:rPr lang="en-US" sz="1600" dirty="0">
                      <a:solidFill>
                        <a:srgbClr val="FF00FF"/>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Patient</a:t>
                  </a:r>
                </a:p>
              </p:txBody>
            </p:sp>
            <p:sp>
              <p:nvSpPr>
                <p:cNvPr id="28" name="TextBox 27">
                  <a:extLst>
                    <a:ext uri="{FF2B5EF4-FFF2-40B4-BE49-F238E27FC236}">
                      <a16:creationId xmlns:a16="http://schemas.microsoft.com/office/drawing/2014/main" id="{EB5D1C3B-634E-004C-B580-EEFCE09FC5E2}"/>
                    </a:ext>
                  </a:extLst>
                </p:cNvPr>
                <p:cNvSpPr txBox="1"/>
                <p:nvPr/>
              </p:nvSpPr>
              <p:spPr>
                <a:xfrm>
                  <a:off x="6705695" y="1704894"/>
                  <a:ext cx="1946329" cy="365578"/>
                </a:xfrm>
                <a:prstGeom prst="rect">
                  <a:avLst/>
                </a:prstGeom>
                <a:noFill/>
              </p:spPr>
              <p:txBody>
                <a:bodyPr wrap="square" rtlCol="0">
                  <a:spAutoFit/>
                </a:bodyPr>
                <a:lstStyle/>
                <a:p>
                  <a:r>
                    <a:rPr lang="en-US" sz="1600" b="1" dirty="0">
                      <a:solidFill>
                        <a:srgbClr val="FF00FF"/>
                      </a:solidFill>
                      <a:latin typeface="Arial" panose="020B0604020202020204" pitchFamily="34" charset="0"/>
                      <a:cs typeface="Arial" panose="020B0604020202020204" pitchFamily="34" charset="0"/>
                    </a:rPr>
                    <a:t>1</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Health worker</a:t>
                  </a:r>
                </a:p>
              </p:txBody>
            </p:sp>
            <p:sp>
              <p:nvSpPr>
                <p:cNvPr id="29" name="TextBox 28">
                  <a:extLst>
                    <a:ext uri="{FF2B5EF4-FFF2-40B4-BE49-F238E27FC236}">
                      <a16:creationId xmlns:a16="http://schemas.microsoft.com/office/drawing/2014/main" id="{87FDCFA8-BE30-7A48-A487-3B57DAF05AED}"/>
                    </a:ext>
                  </a:extLst>
                </p:cNvPr>
                <p:cNvSpPr txBox="1"/>
                <p:nvPr/>
              </p:nvSpPr>
              <p:spPr>
                <a:xfrm>
                  <a:off x="8531819" y="1887683"/>
                  <a:ext cx="1812065" cy="1429080"/>
                </a:xfrm>
                <a:prstGeom prst="rect">
                  <a:avLst/>
                </a:prstGeom>
                <a:noFill/>
              </p:spPr>
              <p:txBody>
                <a:bodyPr wrap="square" rtlCol="0">
                  <a:spAutoFit/>
                </a:bodyPr>
                <a:lstStyle/>
                <a:p>
                  <a:pPr algn="r"/>
                  <a:r>
                    <a:rPr lang="en-US" sz="1600" b="1" dirty="0">
                      <a:solidFill>
                        <a:srgbClr val="FF00FF"/>
                      </a:solidFill>
                      <a:latin typeface="Arial" panose="020B0604020202020204" pitchFamily="34" charset="0"/>
                      <a:cs typeface="Arial" panose="020B0604020202020204" pitchFamily="34" charset="0"/>
                    </a:rPr>
                    <a:t>3</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Care or treatment involving touching the patient</a:t>
                  </a:r>
                </a:p>
              </p:txBody>
            </p:sp>
          </p:grpSp>
          <p:sp>
            <p:nvSpPr>
              <p:cNvPr id="31" name="Rounded Rectangular Callout 30">
                <a:extLst>
                  <a:ext uri="{FF2B5EF4-FFF2-40B4-BE49-F238E27FC236}">
                    <a16:creationId xmlns:a16="http://schemas.microsoft.com/office/drawing/2014/main" id="{CABA86FD-255C-AE4D-87E9-82F0CEE18D7D}"/>
                  </a:ext>
                </a:extLst>
              </p:cNvPr>
              <p:cNvSpPr/>
              <p:nvPr/>
            </p:nvSpPr>
            <p:spPr>
              <a:xfrm rot="10800000">
                <a:off x="5209951" y="5219599"/>
                <a:ext cx="4353845" cy="825711"/>
              </a:xfrm>
              <a:prstGeom prst="wedgeRoundRectCallout">
                <a:avLst>
                  <a:gd name="adj1" fmla="val -40782"/>
                  <a:gd name="adj2" fmla="val 30702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 name="TextBox 31">
            <a:extLst>
              <a:ext uri="{FF2B5EF4-FFF2-40B4-BE49-F238E27FC236}">
                <a16:creationId xmlns:a16="http://schemas.microsoft.com/office/drawing/2014/main" id="{BD0EA380-FBEA-244A-B708-F4DCC9CC2D64}"/>
              </a:ext>
            </a:extLst>
          </p:cNvPr>
          <p:cNvSpPr txBox="1"/>
          <p:nvPr/>
        </p:nvSpPr>
        <p:spPr>
          <a:xfrm>
            <a:off x="5308195" y="5337666"/>
            <a:ext cx="4255601"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“Can I clean my hands easily to keep this child safe?”</a:t>
            </a:r>
          </a:p>
        </p:txBody>
      </p:sp>
    </p:spTree>
    <p:extLst>
      <p:ext uri="{BB962C8B-B14F-4D97-AF65-F5344CB8AC3E}">
        <p14:creationId xmlns:p14="http://schemas.microsoft.com/office/powerpoint/2010/main" val="661882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53021-F308-644D-A62D-04E9F5857929}"/>
              </a:ext>
            </a:extLst>
          </p:cNvPr>
          <p:cNvSpPr>
            <a:spLocks noGrp="1"/>
          </p:cNvSpPr>
          <p:nvPr>
            <p:ph type="sldNum" sz="quarter" idx="12"/>
          </p:nvPr>
        </p:nvSpPr>
        <p:spPr/>
        <p:txBody>
          <a:bodyPr/>
          <a:lstStyle/>
          <a:p>
            <a:fld id="{2D0AA5EB-64AB-BF41-92BE-B61D8618F692}" type="slidenum">
              <a:rPr lang="it-IT" smtClean="0"/>
              <a:t>11</a:t>
            </a:fld>
            <a:endParaRPr lang="it-IT" dirty="0"/>
          </a:p>
        </p:txBody>
      </p:sp>
      <p:pic>
        <p:nvPicPr>
          <p:cNvPr id="5" name="Online Media 3" descr="Hand Hygiene NEJM english subtitles">
            <a:hlinkClick r:id="" action="ppaction://media"/>
            <a:extLst>
              <a:ext uri="{FF2B5EF4-FFF2-40B4-BE49-F238E27FC236}">
                <a16:creationId xmlns:a16="http://schemas.microsoft.com/office/drawing/2014/main" id="{540853DA-F8A7-3848-9047-7CBCA15C631D}"/>
              </a:ext>
            </a:extLst>
          </p:cNvPr>
          <p:cNvPicPr>
            <a:picLocks noRot="1" noChangeAspect="1"/>
          </p:cNvPicPr>
          <p:nvPr>
            <a:videoFile r:link="rId1"/>
          </p:nvPr>
        </p:nvPicPr>
        <p:blipFill>
          <a:blip r:embed="rId4"/>
          <a:stretch>
            <a:fillRect/>
          </a:stretch>
        </p:blipFill>
        <p:spPr>
          <a:xfrm>
            <a:off x="3044948" y="1322519"/>
            <a:ext cx="6354923" cy="4766193"/>
          </a:xfrm>
          <a:prstGeom prst="rect">
            <a:avLst/>
          </a:prstGeom>
        </p:spPr>
      </p:pic>
      <p:sp>
        <p:nvSpPr>
          <p:cNvPr id="6" name="Content Placeholder 12">
            <a:extLst>
              <a:ext uri="{FF2B5EF4-FFF2-40B4-BE49-F238E27FC236}">
                <a16:creationId xmlns:a16="http://schemas.microsoft.com/office/drawing/2014/main" id="{95E263CB-8BAB-704B-BB12-B3689B7CB613}"/>
              </a:ext>
            </a:extLst>
          </p:cNvPr>
          <p:cNvSpPr txBox="1">
            <a:spLocks/>
          </p:cNvSpPr>
          <p:nvPr/>
        </p:nvSpPr>
        <p:spPr>
          <a:xfrm>
            <a:off x="299031" y="6357767"/>
            <a:ext cx="11593936" cy="8090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hlinkClick r:id="rId5"/>
              </a:rPr>
              <a:t>https://www.youtube.com/watch?v=sa1iFq2YuUE</a:t>
            </a:r>
            <a:r>
              <a:rPr lang="en-US" sz="1200" dirty="0"/>
              <a:t> </a:t>
            </a:r>
          </a:p>
        </p:txBody>
      </p:sp>
      <p:sp>
        <p:nvSpPr>
          <p:cNvPr id="9" name="Title 1">
            <a:extLst>
              <a:ext uri="{FF2B5EF4-FFF2-40B4-BE49-F238E27FC236}">
                <a16:creationId xmlns:a16="http://schemas.microsoft.com/office/drawing/2014/main" id="{E5F79E4D-A3D8-3047-86EE-FCD8C08E4E00}"/>
              </a:ext>
            </a:extLst>
          </p:cNvPr>
          <p:cNvSpPr txBox="1">
            <a:spLocks/>
          </p:cNvSpPr>
          <p:nvPr/>
        </p:nvSpPr>
        <p:spPr>
          <a:xfrm>
            <a:off x="1484470" y="330119"/>
            <a:ext cx="9223058" cy="109698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3200">
                <a:solidFill>
                  <a:srgbClr val="00B0F0"/>
                </a:solidFill>
                <a:latin typeface="Arial" panose="020B0604020202020204" pitchFamily="34" charset="0"/>
                <a:ea typeface="Ebrima" panose="02000000000000000000" pitchFamily="2" charset="0"/>
                <a:cs typeface="Arial" panose="020B0604020202020204" pitchFamily="34" charset="0"/>
              </a:rPr>
              <a:t>Video on hand hygiene moments (indications)</a:t>
            </a:r>
            <a:endParaRPr lang="en-US" sz="3200" dirty="0">
              <a:solidFill>
                <a:srgbClr val="00B0F0"/>
              </a:solidFill>
              <a:latin typeface="Arial" panose="020B0604020202020204" pitchFamily="34" charset="0"/>
              <a:ea typeface="Ebrima" panose="02000000000000000000" pitchFamily="2" charset="0"/>
              <a:cs typeface="Arial" panose="020B0604020202020204" pitchFamily="34" charset="0"/>
            </a:endParaRPr>
          </a:p>
        </p:txBody>
      </p:sp>
    </p:spTree>
    <p:extLst>
      <p:ext uri="{BB962C8B-B14F-4D97-AF65-F5344CB8AC3E}">
        <p14:creationId xmlns:p14="http://schemas.microsoft.com/office/powerpoint/2010/main" val="188136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12</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a:bodyPr>
          <a:lstStyle/>
          <a:p>
            <a:r>
              <a:rPr lang="en-GB" sz="3200" dirty="0"/>
              <a:t>5 Moments – right time</a:t>
            </a:r>
          </a:p>
        </p:txBody>
      </p:sp>
      <p:grpSp>
        <p:nvGrpSpPr>
          <p:cNvPr id="3" name="Group 2">
            <a:extLst>
              <a:ext uri="{FF2B5EF4-FFF2-40B4-BE49-F238E27FC236}">
                <a16:creationId xmlns:a16="http://schemas.microsoft.com/office/drawing/2014/main" id="{FD9CF69E-F525-A54B-B9F4-12F6A7CA1F53}"/>
              </a:ext>
            </a:extLst>
          </p:cNvPr>
          <p:cNvGrpSpPr/>
          <p:nvPr/>
        </p:nvGrpSpPr>
        <p:grpSpPr>
          <a:xfrm>
            <a:off x="4607441" y="397012"/>
            <a:ext cx="1160506" cy="486242"/>
            <a:chOff x="376952" y="1467672"/>
            <a:chExt cx="1160506" cy="486242"/>
          </a:xfrm>
        </p:grpSpPr>
        <p:sp>
          <p:nvSpPr>
            <p:cNvPr id="36" name="Oval 35">
              <a:extLst>
                <a:ext uri="{FF2B5EF4-FFF2-40B4-BE49-F238E27FC236}">
                  <a16:creationId xmlns:a16="http://schemas.microsoft.com/office/drawing/2014/main" id="{5A52D831-07A5-BA4C-B4D6-AEAA98188861}"/>
                </a:ext>
              </a:extLst>
            </p:cNvPr>
            <p:cNvSpPr/>
            <p:nvPr/>
          </p:nvSpPr>
          <p:spPr>
            <a:xfrm>
              <a:off x="727629" y="1467672"/>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40" name="TextBox 39">
              <a:extLst>
                <a:ext uri="{FF2B5EF4-FFF2-40B4-BE49-F238E27FC236}">
                  <a16:creationId xmlns:a16="http://schemas.microsoft.com/office/drawing/2014/main" id="{4CF9729E-C893-974A-AA37-D4C0FE5B01B0}"/>
                </a:ext>
              </a:extLst>
            </p:cNvPr>
            <p:cNvSpPr txBox="1"/>
            <p:nvPr/>
          </p:nvSpPr>
          <p:spPr>
            <a:xfrm>
              <a:off x="376952" y="1500783"/>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2</a:t>
              </a:r>
            </a:p>
          </p:txBody>
        </p:sp>
      </p:grpSp>
      <p:sp>
        <p:nvSpPr>
          <p:cNvPr id="24" name="Content Placeholder 2">
            <a:extLst>
              <a:ext uri="{FF2B5EF4-FFF2-40B4-BE49-F238E27FC236}">
                <a16:creationId xmlns:a16="http://schemas.microsoft.com/office/drawing/2014/main" id="{329FA4AA-AD56-FA4F-9E9F-2FE51500DB9D}"/>
              </a:ext>
            </a:extLst>
          </p:cNvPr>
          <p:cNvSpPr txBox="1">
            <a:spLocks/>
          </p:cNvSpPr>
          <p:nvPr/>
        </p:nvSpPr>
        <p:spPr>
          <a:xfrm>
            <a:off x="704795" y="1459005"/>
            <a:ext cx="5063152" cy="479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endParaRPr lang="en-US" sz="2200" dirty="0"/>
          </a:p>
        </p:txBody>
      </p:sp>
      <p:sp>
        <p:nvSpPr>
          <p:cNvPr id="16" name="TextBox 15">
            <a:extLst>
              <a:ext uri="{FF2B5EF4-FFF2-40B4-BE49-F238E27FC236}">
                <a16:creationId xmlns:a16="http://schemas.microsoft.com/office/drawing/2014/main" id="{4AD317AB-5C48-564A-AA9C-6CBD45B4FC29}"/>
              </a:ext>
            </a:extLst>
          </p:cNvPr>
          <p:cNvSpPr txBox="1"/>
          <p:nvPr/>
        </p:nvSpPr>
        <p:spPr>
          <a:xfrm>
            <a:off x="6122323" y="1357907"/>
            <a:ext cx="5815300" cy="4483535"/>
          </a:xfrm>
          <a:prstGeom prst="rect">
            <a:avLst/>
          </a:prstGeom>
          <a:noFill/>
        </p:spPr>
        <p:txBody>
          <a:bodyPr wrap="square" rtlCol="0">
            <a:spAutoFit/>
          </a:bodyPr>
          <a:lstStyle/>
          <a:p>
            <a:pPr>
              <a:lnSpc>
                <a:spcPct val="120000"/>
              </a:lnSpc>
            </a:pPr>
            <a:r>
              <a:rPr lang="en-US" sz="2400" b="1" dirty="0">
                <a:latin typeface="Arial" panose="020B0604020202020204" pitchFamily="34" charset="0"/>
                <a:cs typeface="Arial" panose="020B0604020202020204" pitchFamily="34" charset="0"/>
              </a:rPr>
              <a:t>Benefits </a:t>
            </a:r>
            <a:r>
              <a:rPr lang="en-US" sz="2400" dirty="0">
                <a:latin typeface="Arial" panose="020B0604020202020204" pitchFamily="34" charset="0"/>
                <a:cs typeface="Arial" panose="020B0604020202020204" pitchFamily="34" charset="0"/>
              </a:rPr>
              <a:t>of using 5 Moments approach</a:t>
            </a:r>
          </a:p>
          <a:p>
            <a:pPr marL="342900" indent="-342900">
              <a:lnSpc>
                <a:spcPct val="12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Simplifies - </a:t>
            </a:r>
            <a:r>
              <a:rPr lang="en-US" sz="2400" b="1" dirty="0">
                <a:latin typeface="Arial" panose="020B0604020202020204" pitchFamily="34" charset="0"/>
                <a:cs typeface="Arial" panose="020B0604020202020204" pitchFamily="34" charset="0"/>
              </a:rPr>
              <a:t>when</a:t>
            </a:r>
            <a:r>
              <a:rPr lang="en-US" sz="2400" dirty="0">
                <a:latin typeface="Arial" panose="020B0604020202020204" pitchFamily="34" charset="0"/>
                <a:cs typeface="Arial" panose="020B0604020202020204" pitchFamily="34" charset="0"/>
              </a:rPr>
              <a:t> to do hand hygiene in a range of settings</a:t>
            </a:r>
          </a:p>
          <a:p>
            <a:pPr marL="342900" indent="-342900">
              <a:lnSpc>
                <a:spcPct val="12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Logically - integrates hand hygiene </a:t>
            </a:r>
            <a:r>
              <a:rPr lang="en-US" sz="2400" b="1" dirty="0">
                <a:latin typeface="Arial" panose="020B0604020202020204" pitchFamily="34" charset="0"/>
                <a:cs typeface="Arial" panose="020B0604020202020204" pitchFamily="34" charset="0"/>
              </a:rPr>
              <a:t>action into the workflow </a:t>
            </a:r>
            <a:r>
              <a:rPr lang="en-US" sz="2400" dirty="0">
                <a:latin typeface="Arial" panose="020B0604020202020204" pitchFamily="34" charset="0"/>
                <a:cs typeface="Arial" panose="020B0604020202020204" pitchFamily="34" charset="0"/>
              </a:rPr>
              <a:t>of busy health workers</a:t>
            </a:r>
          </a:p>
          <a:p>
            <a:pPr marL="342900" indent="-342900">
              <a:lnSpc>
                <a:spcPct val="12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Easy - to </a:t>
            </a:r>
            <a:r>
              <a:rPr lang="en-US" sz="2400" b="1" dirty="0">
                <a:latin typeface="Arial" panose="020B0604020202020204" pitchFamily="34" charset="0"/>
                <a:cs typeface="Arial" panose="020B0604020202020204" pitchFamily="34" charset="0"/>
              </a:rPr>
              <a:t>remember</a:t>
            </a:r>
          </a:p>
          <a:p>
            <a:pPr marL="342900" indent="-342900">
              <a:lnSpc>
                <a:spcPct val="12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Encourages - a </a:t>
            </a:r>
            <a:r>
              <a:rPr lang="en-US" sz="2400" b="1" dirty="0">
                <a:latin typeface="Arial" panose="020B0604020202020204" pitchFamily="34" charset="0"/>
                <a:cs typeface="Arial" panose="020B0604020202020204" pitchFamily="34" charset="0"/>
              </a:rPr>
              <a:t>consistent </a:t>
            </a:r>
            <a:r>
              <a:rPr lang="en-US" sz="2400" dirty="0">
                <a:latin typeface="Arial" panose="020B0604020202020204" pitchFamily="34" charset="0"/>
                <a:cs typeface="Arial" panose="020B0604020202020204" pitchFamily="34" charset="0"/>
              </a:rPr>
              <a:t>approach for training, monitoring and reminders</a:t>
            </a:r>
          </a:p>
          <a:p>
            <a:pPr marL="342900" indent="-342900">
              <a:lnSpc>
                <a:spcPct val="12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Applicable - in </a:t>
            </a:r>
            <a:r>
              <a:rPr lang="en-US" sz="2400" b="1" dirty="0">
                <a:latin typeface="Arial" panose="020B0604020202020204" pitchFamily="34" charset="0"/>
                <a:cs typeface="Arial" panose="020B0604020202020204" pitchFamily="34" charset="0"/>
              </a:rPr>
              <a:t>any care setting</a:t>
            </a:r>
            <a:endParaRPr lang="en-US" sz="2400" dirty="0">
              <a:latin typeface="Arial" panose="020B0604020202020204" pitchFamily="34" charset="0"/>
              <a:cs typeface="Arial" panose="020B0604020202020204" pitchFamily="34" charset="0"/>
            </a:endParaRPr>
          </a:p>
        </p:txBody>
      </p:sp>
      <p:pic>
        <p:nvPicPr>
          <p:cNvPr id="17" name="Picture 6" descr="FIVE MOMENTS-03">
            <a:extLst>
              <a:ext uri="{FF2B5EF4-FFF2-40B4-BE49-F238E27FC236}">
                <a16:creationId xmlns:a16="http://schemas.microsoft.com/office/drawing/2014/main" id="{BEB4B5E5-E9EB-3949-A1DD-078B85CCBF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483" y="1363809"/>
            <a:ext cx="3003712" cy="2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426A6923-AAE7-5A49-B6B9-351AEF2634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310" y="4087783"/>
            <a:ext cx="2492130" cy="2184882"/>
          </a:xfrm>
          <a:prstGeom prst="rect">
            <a:avLst/>
          </a:prstGeom>
          <a:ln>
            <a:solidFill>
              <a:schemeClr val="tx1">
                <a:lumMod val="50000"/>
                <a:lumOff val="50000"/>
              </a:schemeClr>
            </a:solidFill>
          </a:ln>
        </p:spPr>
      </p:pic>
      <p:pic>
        <p:nvPicPr>
          <p:cNvPr id="19" name="Picture 18">
            <a:extLst>
              <a:ext uri="{FF2B5EF4-FFF2-40B4-BE49-F238E27FC236}">
                <a16:creationId xmlns:a16="http://schemas.microsoft.com/office/drawing/2014/main" id="{DDBC8EF5-5C09-BA4D-A415-614A74CCCC2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275036" y="1513077"/>
            <a:ext cx="2449540" cy="2019931"/>
          </a:xfrm>
          <a:prstGeom prst="rect">
            <a:avLst/>
          </a:prstGeom>
          <a:noFill/>
          <a:ln w="9525">
            <a:solidFill>
              <a:schemeClr val="bg1">
                <a:lumMod val="75000"/>
              </a:schemeClr>
            </a:solidFill>
            <a:miter lim="800000"/>
            <a:headEnd/>
            <a:tailEnd/>
          </a:ln>
          <a:extLst>
            <a:ext uri="{909E8E84-426E-40dd-AFC4-6F175D3DCCD1}">
              <a14:hiddenFill xmlns="" xmlns:a14="http://schemas.microsoft.com/office/drawing/2010/main">
                <a:solidFill>
                  <a:schemeClr val="accent1"/>
                </a:solidFill>
              </a14:hiddenFill>
            </a:ext>
          </a:extLst>
        </p:spPr>
      </p:pic>
      <p:pic>
        <p:nvPicPr>
          <p:cNvPr id="20" name="Picture 19">
            <a:extLst>
              <a:ext uri="{FF2B5EF4-FFF2-40B4-BE49-F238E27FC236}">
                <a16:creationId xmlns:a16="http://schemas.microsoft.com/office/drawing/2014/main" id="{93A75E8E-5993-844E-AB6A-69A6D647F4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4531" y="4087783"/>
            <a:ext cx="2239412" cy="2269984"/>
          </a:xfrm>
          <a:prstGeom prst="rect">
            <a:avLst/>
          </a:prstGeom>
          <a:ln>
            <a:solidFill>
              <a:schemeClr val="tx1">
                <a:lumMod val="50000"/>
                <a:lumOff val="50000"/>
              </a:schemeClr>
            </a:solidFill>
          </a:ln>
        </p:spPr>
      </p:pic>
    </p:spTree>
    <p:extLst>
      <p:ext uri="{BB962C8B-B14F-4D97-AF65-F5344CB8AC3E}">
        <p14:creationId xmlns:p14="http://schemas.microsoft.com/office/powerpoint/2010/main" val="137387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13</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fontScale="92500"/>
          </a:bodyPr>
          <a:lstStyle/>
          <a:p>
            <a:r>
              <a:rPr lang="en-GB" sz="3200" dirty="0"/>
              <a:t>Example of the right time</a:t>
            </a:r>
          </a:p>
        </p:txBody>
      </p:sp>
      <p:grpSp>
        <p:nvGrpSpPr>
          <p:cNvPr id="3" name="Group 2">
            <a:extLst>
              <a:ext uri="{FF2B5EF4-FFF2-40B4-BE49-F238E27FC236}">
                <a16:creationId xmlns:a16="http://schemas.microsoft.com/office/drawing/2014/main" id="{FD9CF69E-F525-A54B-B9F4-12F6A7CA1F53}"/>
              </a:ext>
            </a:extLst>
          </p:cNvPr>
          <p:cNvGrpSpPr/>
          <p:nvPr/>
        </p:nvGrpSpPr>
        <p:grpSpPr>
          <a:xfrm>
            <a:off x="4607441" y="397012"/>
            <a:ext cx="1160506" cy="486242"/>
            <a:chOff x="376952" y="1467672"/>
            <a:chExt cx="1160506" cy="486242"/>
          </a:xfrm>
        </p:grpSpPr>
        <p:sp>
          <p:nvSpPr>
            <p:cNvPr id="36" name="Oval 35">
              <a:extLst>
                <a:ext uri="{FF2B5EF4-FFF2-40B4-BE49-F238E27FC236}">
                  <a16:creationId xmlns:a16="http://schemas.microsoft.com/office/drawing/2014/main" id="{5A52D831-07A5-BA4C-B4D6-AEAA98188861}"/>
                </a:ext>
              </a:extLst>
            </p:cNvPr>
            <p:cNvSpPr/>
            <p:nvPr/>
          </p:nvSpPr>
          <p:spPr>
            <a:xfrm>
              <a:off x="727629" y="1467672"/>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40" name="TextBox 39">
              <a:extLst>
                <a:ext uri="{FF2B5EF4-FFF2-40B4-BE49-F238E27FC236}">
                  <a16:creationId xmlns:a16="http://schemas.microsoft.com/office/drawing/2014/main" id="{4CF9729E-C893-974A-AA37-D4C0FE5B01B0}"/>
                </a:ext>
              </a:extLst>
            </p:cNvPr>
            <p:cNvSpPr txBox="1"/>
            <p:nvPr/>
          </p:nvSpPr>
          <p:spPr>
            <a:xfrm>
              <a:off x="376952" y="1500783"/>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2</a:t>
              </a:r>
            </a:p>
          </p:txBody>
        </p:sp>
      </p:grpSp>
      <p:sp>
        <p:nvSpPr>
          <p:cNvPr id="24" name="Content Placeholder 2">
            <a:extLst>
              <a:ext uri="{FF2B5EF4-FFF2-40B4-BE49-F238E27FC236}">
                <a16:creationId xmlns:a16="http://schemas.microsoft.com/office/drawing/2014/main" id="{329FA4AA-AD56-FA4F-9E9F-2FE51500DB9D}"/>
              </a:ext>
            </a:extLst>
          </p:cNvPr>
          <p:cNvSpPr txBox="1">
            <a:spLocks/>
          </p:cNvSpPr>
          <p:nvPr/>
        </p:nvSpPr>
        <p:spPr>
          <a:xfrm>
            <a:off x="704795" y="1459005"/>
            <a:ext cx="5063152" cy="479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endParaRPr lang="en-US" sz="2200" dirty="0"/>
          </a:p>
        </p:txBody>
      </p:sp>
      <p:sp>
        <p:nvSpPr>
          <p:cNvPr id="13" name="TextBox 12">
            <a:extLst>
              <a:ext uri="{FF2B5EF4-FFF2-40B4-BE49-F238E27FC236}">
                <a16:creationId xmlns:a16="http://schemas.microsoft.com/office/drawing/2014/main" id="{B9FD6FC1-246B-8147-815B-80DCF701E568}"/>
              </a:ext>
            </a:extLst>
          </p:cNvPr>
          <p:cNvSpPr txBox="1"/>
          <p:nvPr/>
        </p:nvSpPr>
        <p:spPr>
          <a:xfrm>
            <a:off x="1823419" y="5674177"/>
            <a:ext cx="10267040" cy="769441"/>
          </a:xfrm>
          <a:prstGeom prst="rect">
            <a:avLst/>
          </a:prstGeom>
          <a:noFill/>
        </p:spPr>
        <p:txBody>
          <a:bodyPr wrap="square" rtlCol="0">
            <a:spAutoFit/>
          </a:bodyPr>
          <a:lstStyle/>
          <a:p>
            <a:r>
              <a:rPr lang="en-GB" sz="2200" dirty="0">
                <a:latin typeface="Arial" panose="020B0604020202020204" pitchFamily="34" charset="0"/>
                <a:cs typeface="Arial" panose="020B0604020202020204" pitchFamily="34" charset="0"/>
              </a:rPr>
              <a:t>Think about how the </a:t>
            </a:r>
            <a:r>
              <a:rPr lang="en-GB" sz="2200" b="1" dirty="0">
                <a:latin typeface="Arial" panose="020B0604020202020204" pitchFamily="34" charset="0"/>
                <a:cs typeface="Arial" panose="020B0604020202020204" pitchFamily="34" charset="0"/>
              </a:rPr>
              <a:t>Five Moments </a:t>
            </a:r>
            <a:r>
              <a:rPr lang="en-GB" sz="2200" dirty="0">
                <a:latin typeface="Arial" panose="020B0604020202020204" pitchFamily="34" charset="0"/>
                <a:cs typeface="Arial" panose="020B0604020202020204" pitchFamily="34" charset="0"/>
              </a:rPr>
              <a:t>might be integrated into real life workflow examples in the facilities where WASH FIT is being implemented</a:t>
            </a:r>
          </a:p>
        </p:txBody>
      </p:sp>
      <p:sp>
        <p:nvSpPr>
          <p:cNvPr id="21" name="Chevron 20">
            <a:extLst>
              <a:ext uri="{FF2B5EF4-FFF2-40B4-BE49-F238E27FC236}">
                <a16:creationId xmlns:a16="http://schemas.microsoft.com/office/drawing/2014/main" id="{3BF6CE76-464E-DD40-8EF8-B2C2F35A195D}"/>
              </a:ext>
            </a:extLst>
          </p:cNvPr>
          <p:cNvSpPr/>
          <p:nvPr/>
        </p:nvSpPr>
        <p:spPr>
          <a:xfrm rot="5400000">
            <a:off x="5162944" y="4797468"/>
            <a:ext cx="1090925" cy="901200"/>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pic>
        <p:nvPicPr>
          <p:cNvPr id="22" name="Picture 21">
            <a:extLst>
              <a:ext uri="{FF2B5EF4-FFF2-40B4-BE49-F238E27FC236}">
                <a16:creationId xmlns:a16="http://schemas.microsoft.com/office/drawing/2014/main" id="{D5069BAC-C842-1F43-8063-9A4FEA24B9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924" y="2447754"/>
            <a:ext cx="3685010" cy="2925012"/>
          </a:xfrm>
          <a:prstGeom prst="rect">
            <a:avLst/>
          </a:prstGeom>
        </p:spPr>
      </p:pic>
      <p:cxnSp>
        <p:nvCxnSpPr>
          <p:cNvPr id="25" name="Elbow Connector 24">
            <a:extLst>
              <a:ext uri="{FF2B5EF4-FFF2-40B4-BE49-F238E27FC236}">
                <a16:creationId xmlns:a16="http://schemas.microsoft.com/office/drawing/2014/main" id="{4D3FD242-16B9-7A4C-8322-A645E8F2B967}"/>
              </a:ext>
            </a:extLst>
          </p:cNvPr>
          <p:cNvCxnSpPr>
            <a:cxnSpLocks/>
          </p:cNvCxnSpPr>
          <p:nvPr/>
        </p:nvCxnSpPr>
        <p:spPr>
          <a:xfrm flipV="1">
            <a:off x="974618" y="2759582"/>
            <a:ext cx="4270388" cy="767109"/>
          </a:xfrm>
          <a:prstGeom prst="bentConnector3">
            <a:avLst>
              <a:gd name="adj1" fmla="val -2439"/>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7DC363C8-B174-6A40-8B32-B7E651EF1246}"/>
              </a:ext>
            </a:extLst>
          </p:cNvPr>
          <p:cNvCxnSpPr>
            <a:cxnSpLocks/>
          </p:cNvCxnSpPr>
          <p:nvPr/>
        </p:nvCxnSpPr>
        <p:spPr>
          <a:xfrm>
            <a:off x="4057588" y="3561128"/>
            <a:ext cx="1232703" cy="541314"/>
          </a:xfrm>
          <a:prstGeom prst="bentConnector3">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Chevron 26">
            <a:extLst>
              <a:ext uri="{FF2B5EF4-FFF2-40B4-BE49-F238E27FC236}">
                <a16:creationId xmlns:a16="http://schemas.microsoft.com/office/drawing/2014/main" id="{CEB73FAC-A9B2-214F-8CB7-3D8B54BE60A5}"/>
              </a:ext>
            </a:extLst>
          </p:cNvPr>
          <p:cNvSpPr/>
          <p:nvPr/>
        </p:nvSpPr>
        <p:spPr>
          <a:xfrm rot="5400000">
            <a:off x="5162944" y="1131446"/>
            <a:ext cx="1090924" cy="901200"/>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8" name="Chevron 27">
            <a:extLst>
              <a:ext uri="{FF2B5EF4-FFF2-40B4-BE49-F238E27FC236}">
                <a16:creationId xmlns:a16="http://schemas.microsoft.com/office/drawing/2014/main" id="{0BA4E8D9-2BE2-BE4A-99E0-00EA670CC6C5}"/>
              </a:ext>
            </a:extLst>
          </p:cNvPr>
          <p:cNvSpPr/>
          <p:nvPr/>
        </p:nvSpPr>
        <p:spPr>
          <a:xfrm rot="5400000">
            <a:off x="5162944" y="2398208"/>
            <a:ext cx="1090924" cy="901200"/>
          </a:xfrm>
          <a:prstGeom prst="chevr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9" name="Chevron 28">
            <a:extLst>
              <a:ext uri="{FF2B5EF4-FFF2-40B4-BE49-F238E27FC236}">
                <a16:creationId xmlns:a16="http://schemas.microsoft.com/office/drawing/2014/main" id="{C049D072-98E7-E742-ABAA-4F4DDCD9B1E0}"/>
              </a:ext>
            </a:extLst>
          </p:cNvPr>
          <p:cNvSpPr/>
          <p:nvPr/>
        </p:nvSpPr>
        <p:spPr>
          <a:xfrm rot="5400000">
            <a:off x="5162944" y="3591320"/>
            <a:ext cx="1090924" cy="901200"/>
          </a:xfrm>
          <a:prstGeom prst="chevr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30" name="Round Diagonal Corner Rectangle 29">
            <a:extLst>
              <a:ext uri="{FF2B5EF4-FFF2-40B4-BE49-F238E27FC236}">
                <a16:creationId xmlns:a16="http://schemas.microsoft.com/office/drawing/2014/main" id="{68EDC0F5-5F3D-1449-92CD-9A6F245952CC}"/>
              </a:ext>
            </a:extLst>
          </p:cNvPr>
          <p:cNvSpPr/>
          <p:nvPr/>
        </p:nvSpPr>
        <p:spPr>
          <a:xfrm>
            <a:off x="6159006" y="1036584"/>
            <a:ext cx="5649066" cy="844567"/>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Round Diagonal Corner Rectangle 30">
            <a:extLst>
              <a:ext uri="{FF2B5EF4-FFF2-40B4-BE49-F238E27FC236}">
                <a16:creationId xmlns:a16="http://schemas.microsoft.com/office/drawing/2014/main" id="{ED0A6C35-47C0-FC49-8183-B34046AEED1A}"/>
              </a:ext>
            </a:extLst>
          </p:cNvPr>
          <p:cNvSpPr/>
          <p:nvPr/>
        </p:nvSpPr>
        <p:spPr>
          <a:xfrm>
            <a:off x="6159006" y="2180395"/>
            <a:ext cx="5649065" cy="844567"/>
          </a:xfrm>
          <a:prstGeom prst="round2Diag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2" name="Round Diagonal Corner Rectangle 31">
            <a:extLst>
              <a:ext uri="{FF2B5EF4-FFF2-40B4-BE49-F238E27FC236}">
                <a16:creationId xmlns:a16="http://schemas.microsoft.com/office/drawing/2014/main" id="{8127C56C-91DE-8C49-82F0-C19433B701A9}"/>
              </a:ext>
            </a:extLst>
          </p:cNvPr>
          <p:cNvSpPr/>
          <p:nvPr/>
        </p:nvSpPr>
        <p:spPr>
          <a:xfrm>
            <a:off x="6159006" y="3444710"/>
            <a:ext cx="5649065" cy="844567"/>
          </a:xfrm>
          <a:prstGeom prst="round2Diag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Round Diagonal Corner Rectangle 32">
            <a:extLst>
              <a:ext uri="{FF2B5EF4-FFF2-40B4-BE49-F238E27FC236}">
                <a16:creationId xmlns:a16="http://schemas.microsoft.com/office/drawing/2014/main" id="{667ED625-3030-854B-B8CC-8F114D94A603}"/>
              </a:ext>
            </a:extLst>
          </p:cNvPr>
          <p:cNvSpPr/>
          <p:nvPr/>
        </p:nvSpPr>
        <p:spPr>
          <a:xfrm>
            <a:off x="6159006" y="4607720"/>
            <a:ext cx="5649065" cy="844567"/>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4" name="TextBox 33">
            <a:extLst>
              <a:ext uri="{FF2B5EF4-FFF2-40B4-BE49-F238E27FC236}">
                <a16:creationId xmlns:a16="http://schemas.microsoft.com/office/drawing/2014/main" id="{5BFF36F1-CDD9-0741-BCDC-95375C99C055}"/>
              </a:ext>
            </a:extLst>
          </p:cNvPr>
          <p:cNvSpPr txBox="1"/>
          <p:nvPr/>
        </p:nvSpPr>
        <p:spPr>
          <a:xfrm>
            <a:off x="6159006" y="1007124"/>
            <a:ext cx="5649065"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doctor is in his office and the patient enters the room.</a:t>
            </a:r>
          </a:p>
          <a:p>
            <a:r>
              <a:rPr lang="en-GB" sz="1400" dirty="0">
                <a:latin typeface="Arial" panose="020B0604020202020204" pitchFamily="34" charset="0"/>
                <a:cs typeface="Arial" panose="020B0604020202020204" pitchFamily="34" charset="0"/>
              </a:rPr>
              <a:t>The patient and doctor sit down and talk to each other while the doctor goes through the patient’s record.</a:t>
            </a:r>
          </a:p>
          <a:p>
            <a:r>
              <a:rPr lang="en-GB" sz="1400" dirty="0">
                <a:latin typeface="Arial" panose="020B0604020202020204" pitchFamily="34" charset="0"/>
                <a:cs typeface="Arial" panose="020B0604020202020204" pitchFamily="34" charset="0"/>
              </a:rPr>
              <a:t>The doctor asks the patient to lie down on the couch.</a:t>
            </a:r>
          </a:p>
        </p:txBody>
      </p:sp>
      <p:sp>
        <p:nvSpPr>
          <p:cNvPr id="35" name="TextBox 34">
            <a:extLst>
              <a:ext uri="{FF2B5EF4-FFF2-40B4-BE49-F238E27FC236}">
                <a16:creationId xmlns:a16="http://schemas.microsoft.com/office/drawing/2014/main" id="{D0266D8A-7610-7A42-9122-F2A77C6AE23B}"/>
              </a:ext>
            </a:extLst>
          </p:cNvPr>
          <p:cNvSpPr txBox="1"/>
          <p:nvPr/>
        </p:nvSpPr>
        <p:spPr>
          <a:xfrm>
            <a:off x="6159006" y="2188123"/>
            <a:ext cx="5649065"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doctor performs the physical examination by listening to the patient’s heart and chest, checks the patient’s tendon reflexes with a hammer, and measures the blood pressure.</a:t>
            </a:r>
          </a:p>
        </p:txBody>
      </p:sp>
      <p:sp>
        <p:nvSpPr>
          <p:cNvPr id="37" name="TextBox 36">
            <a:extLst>
              <a:ext uri="{FF2B5EF4-FFF2-40B4-BE49-F238E27FC236}">
                <a16:creationId xmlns:a16="http://schemas.microsoft.com/office/drawing/2014/main" id="{9ABDB984-6B87-8149-987B-A4C6E68A2677}"/>
              </a:ext>
            </a:extLst>
          </p:cNvPr>
          <p:cNvSpPr txBox="1"/>
          <p:nvPr/>
        </p:nvSpPr>
        <p:spPr>
          <a:xfrm>
            <a:off x="6159005" y="3444710"/>
            <a:ext cx="5649066"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At the end of the physical examination, the doctor helps the person to get up.</a:t>
            </a:r>
          </a:p>
        </p:txBody>
      </p:sp>
      <p:sp>
        <p:nvSpPr>
          <p:cNvPr id="38" name="TextBox 37">
            <a:extLst>
              <a:ext uri="{FF2B5EF4-FFF2-40B4-BE49-F238E27FC236}">
                <a16:creationId xmlns:a16="http://schemas.microsoft.com/office/drawing/2014/main" id="{F7D5DB2E-7085-C942-9364-65ADE8403D5E}"/>
              </a:ext>
            </a:extLst>
          </p:cNvPr>
          <p:cNvSpPr txBox="1"/>
          <p:nvPr/>
        </p:nvSpPr>
        <p:spPr>
          <a:xfrm>
            <a:off x="6159004" y="4609672"/>
            <a:ext cx="5817095"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doctor walks back to his desk, makes notes on a computer, and writes a prescription.</a:t>
            </a:r>
          </a:p>
          <a:p>
            <a:r>
              <a:rPr lang="en-GB" sz="1400" dirty="0">
                <a:latin typeface="Arial" panose="020B0604020202020204" pitchFamily="34" charset="0"/>
                <a:cs typeface="Arial" panose="020B0604020202020204" pitchFamily="34" charset="0"/>
              </a:rPr>
              <a:t>The patient sits down again and they discuss his condition.</a:t>
            </a:r>
          </a:p>
          <a:p>
            <a:r>
              <a:rPr lang="en-GB" sz="1400" dirty="0">
                <a:latin typeface="Arial" panose="020B0604020202020204" pitchFamily="34" charset="0"/>
                <a:cs typeface="Arial" panose="020B0604020202020204" pitchFamily="34" charset="0"/>
              </a:rPr>
              <a:t>The patient leaves and the next patient enters the room.</a:t>
            </a:r>
          </a:p>
        </p:txBody>
      </p:sp>
      <p:sp>
        <p:nvSpPr>
          <p:cNvPr id="39" name="Oval 38">
            <a:extLst>
              <a:ext uri="{FF2B5EF4-FFF2-40B4-BE49-F238E27FC236}">
                <a16:creationId xmlns:a16="http://schemas.microsoft.com/office/drawing/2014/main" id="{C1220803-2405-1340-A3B4-EB9600DE6879}"/>
              </a:ext>
            </a:extLst>
          </p:cNvPr>
          <p:cNvSpPr/>
          <p:nvPr/>
        </p:nvSpPr>
        <p:spPr>
          <a:xfrm>
            <a:off x="5346886" y="2403612"/>
            <a:ext cx="776717" cy="837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BD2FA7B8-2213-F046-A57A-26B20D7B5077}"/>
              </a:ext>
            </a:extLst>
          </p:cNvPr>
          <p:cNvSpPr txBox="1"/>
          <p:nvPr/>
        </p:nvSpPr>
        <p:spPr>
          <a:xfrm>
            <a:off x="5155265" y="2479119"/>
            <a:ext cx="1159958"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sp>
        <p:nvSpPr>
          <p:cNvPr id="42" name="Oval 41">
            <a:extLst>
              <a:ext uri="{FF2B5EF4-FFF2-40B4-BE49-F238E27FC236}">
                <a16:creationId xmlns:a16="http://schemas.microsoft.com/office/drawing/2014/main" id="{ACAC32F1-A3FC-9249-899F-428FAC3BBC45}"/>
              </a:ext>
            </a:extLst>
          </p:cNvPr>
          <p:cNvSpPr/>
          <p:nvPr/>
        </p:nvSpPr>
        <p:spPr>
          <a:xfrm>
            <a:off x="5336290" y="3644806"/>
            <a:ext cx="776717" cy="837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TextBox 42">
            <a:extLst>
              <a:ext uri="{FF2B5EF4-FFF2-40B4-BE49-F238E27FC236}">
                <a16:creationId xmlns:a16="http://schemas.microsoft.com/office/drawing/2014/main" id="{30E65115-8FCD-D943-A125-E0611E2A43D1}"/>
              </a:ext>
            </a:extLst>
          </p:cNvPr>
          <p:cNvSpPr txBox="1"/>
          <p:nvPr/>
        </p:nvSpPr>
        <p:spPr>
          <a:xfrm>
            <a:off x="5144670" y="3720312"/>
            <a:ext cx="1159958"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sp>
        <p:nvSpPr>
          <p:cNvPr id="44" name="TextBox 43">
            <a:extLst>
              <a:ext uri="{FF2B5EF4-FFF2-40B4-BE49-F238E27FC236}">
                <a16:creationId xmlns:a16="http://schemas.microsoft.com/office/drawing/2014/main" id="{E39D9599-014A-BC4E-BF22-390382C27774}"/>
              </a:ext>
            </a:extLst>
          </p:cNvPr>
          <p:cNvSpPr txBox="1"/>
          <p:nvPr/>
        </p:nvSpPr>
        <p:spPr>
          <a:xfrm>
            <a:off x="270479" y="1208392"/>
            <a:ext cx="4543556"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Visit to a family practitioner/ general practitioner’s office</a:t>
            </a:r>
          </a:p>
        </p:txBody>
      </p:sp>
      <p:pic>
        <p:nvPicPr>
          <p:cNvPr id="14" name="Picture 13">
            <a:extLst>
              <a:ext uri="{FF2B5EF4-FFF2-40B4-BE49-F238E27FC236}">
                <a16:creationId xmlns:a16="http://schemas.microsoft.com/office/drawing/2014/main" id="{368FA680-04D2-AF46-90A3-FF2DA7C30ED6}"/>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313735" y="5372766"/>
            <a:ext cx="1509684" cy="1316612"/>
          </a:xfrm>
          <a:prstGeom prst="rect">
            <a:avLst/>
          </a:prstGeom>
        </p:spPr>
      </p:pic>
    </p:spTree>
    <p:extLst>
      <p:ext uri="{BB962C8B-B14F-4D97-AF65-F5344CB8AC3E}">
        <p14:creationId xmlns:p14="http://schemas.microsoft.com/office/powerpoint/2010/main" val="2868663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14</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7" y="79512"/>
            <a:ext cx="5288936" cy="635001"/>
          </a:xfrm>
        </p:spPr>
        <p:txBody>
          <a:bodyPr>
            <a:normAutofit fontScale="85000" lnSpcReduction="10000"/>
          </a:bodyPr>
          <a:lstStyle/>
          <a:p>
            <a:r>
              <a:rPr lang="en-GB" sz="3200" dirty="0"/>
              <a:t>5 Moments – right technique</a:t>
            </a:r>
          </a:p>
        </p:txBody>
      </p:sp>
      <p:grpSp>
        <p:nvGrpSpPr>
          <p:cNvPr id="3" name="Group 2">
            <a:extLst>
              <a:ext uri="{FF2B5EF4-FFF2-40B4-BE49-F238E27FC236}">
                <a16:creationId xmlns:a16="http://schemas.microsoft.com/office/drawing/2014/main" id="{FD9CF69E-F525-A54B-B9F4-12F6A7CA1F53}"/>
              </a:ext>
            </a:extLst>
          </p:cNvPr>
          <p:cNvGrpSpPr/>
          <p:nvPr/>
        </p:nvGrpSpPr>
        <p:grpSpPr>
          <a:xfrm>
            <a:off x="4607441" y="397012"/>
            <a:ext cx="1160506" cy="486242"/>
            <a:chOff x="376952" y="1467672"/>
            <a:chExt cx="1160506" cy="486242"/>
          </a:xfrm>
        </p:grpSpPr>
        <p:sp>
          <p:nvSpPr>
            <p:cNvPr id="36" name="Oval 35">
              <a:extLst>
                <a:ext uri="{FF2B5EF4-FFF2-40B4-BE49-F238E27FC236}">
                  <a16:creationId xmlns:a16="http://schemas.microsoft.com/office/drawing/2014/main" id="{5A52D831-07A5-BA4C-B4D6-AEAA98188861}"/>
                </a:ext>
              </a:extLst>
            </p:cNvPr>
            <p:cNvSpPr/>
            <p:nvPr/>
          </p:nvSpPr>
          <p:spPr>
            <a:xfrm>
              <a:off x="727629" y="1467672"/>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40" name="TextBox 39">
              <a:extLst>
                <a:ext uri="{FF2B5EF4-FFF2-40B4-BE49-F238E27FC236}">
                  <a16:creationId xmlns:a16="http://schemas.microsoft.com/office/drawing/2014/main" id="{4CF9729E-C893-974A-AA37-D4C0FE5B01B0}"/>
                </a:ext>
              </a:extLst>
            </p:cNvPr>
            <p:cNvSpPr txBox="1"/>
            <p:nvPr/>
          </p:nvSpPr>
          <p:spPr>
            <a:xfrm>
              <a:off x="376952" y="1500783"/>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3</a:t>
              </a:r>
            </a:p>
          </p:txBody>
        </p:sp>
      </p:grpSp>
      <p:sp>
        <p:nvSpPr>
          <p:cNvPr id="24" name="Content Placeholder 2">
            <a:extLst>
              <a:ext uri="{FF2B5EF4-FFF2-40B4-BE49-F238E27FC236}">
                <a16:creationId xmlns:a16="http://schemas.microsoft.com/office/drawing/2014/main" id="{329FA4AA-AD56-FA4F-9E9F-2FE51500DB9D}"/>
              </a:ext>
            </a:extLst>
          </p:cNvPr>
          <p:cNvSpPr txBox="1">
            <a:spLocks/>
          </p:cNvSpPr>
          <p:nvPr/>
        </p:nvSpPr>
        <p:spPr>
          <a:xfrm>
            <a:off x="704795" y="1459005"/>
            <a:ext cx="5063152" cy="479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endParaRPr lang="en-US" sz="2200" dirty="0"/>
          </a:p>
        </p:txBody>
      </p:sp>
      <p:grpSp>
        <p:nvGrpSpPr>
          <p:cNvPr id="13" name="Group 12">
            <a:extLst>
              <a:ext uri="{FF2B5EF4-FFF2-40B4-BE49-F238E27FC236}">
                <a16:creationId xmlns:a16="http://schemas.microsoft.com/office/drawing/2014/main" id="{2411AB75-0871-0841-9998-959B1A064DE3}"/>
              </a:ext>
            </a:extLst>
          </p:cNvPr>
          <p:cNvGrpSpPr/>
          <p:nvPr/>
        </p:nvGrpSpPr>
        <p:grpSpPr>
          <a:xfrm>
            <a:off x="5390152" y="397012"/>
            <a:ext cx="1160506" cy="486242"/>
            <a:chOff x="376952" y="1467672"/>
            <a:chExt cx="1160506" cy="486242"/>
          </a:xfrm>
        </p:grpSpPr>
        <p:sp>
          <p:nvSpPr>
            <p:cNvPr id="14" name="Oval 13">
              <a:extLst>
                <a:ext uri="{FF2B5EF4-FFF2-40B4-BE49-F238E27FC236}">
                  <a16:creationId xmlns:a16="http://schemas.microsoft.com/office/drawing/2014/main" id="{AAC73BBE-8F09-EA41-9C79-40C9FFFA2452}"/>
                </a:ext>
              </a:extLst>
            </p:cNvPr>
            <p:cNvSpPr/>
            <p:nvPr/>
          </p:nvSpPr>
          <p:spPr>
            <a:xfrm>
              <a:off x="727629" y="1467672"/>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15" name="TextBox 14">
              <a:extLst>
                <a:ext uri="{FF2B5EF4-FFF2-40B4-BE49-F238E27FC236}">
                  <a16:creationId xmlns:a16="http://schemas.microsoft.com/office/drawing/2014/main" id="{862A3F3B-97F4-CC49-A914-9CA325AA8D40}"/>
                </a:ext>
              </a:extLst>
            </p:cNvPr>
            <p:cNvSpPr txBox="1"/>
            <p:nvPr/>
          </p:nvSpPr>
          <p:spPr>
            <a:xfrm>
              <a:off x="376952" y="1500783"/>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5</a:t>
              </a:r>
            </a:p>
          </p:txBody>
        </p:sp>
      </p:grpSp>
      <p:grpSp>
        <p:nvGrpSpPr>
          <p:cNvPr id="21" name="Group 20">
            <a:extLst>
              <a:ext uri="{FF2B5EF4-FFF2-40B4-BE49-F238E27FC236}">
                <a16:creationId xmlns:a16="http://schemas.microsoft.com/office/drawing/2014/main" id="{42AA6664-F82E-0044-A1EA-3434F12586AA}"/>
              </a:ext>
            </a:extLst>
          </p:cNvPr>
          <p:cNvGrpSpPr/>
          <p:nvPr/>
        </p:nvGrpSpPr>
        <p:grpSpPr>
          <a:xfrm>
            <a:off x="5012357" y="387057"/>
            <a:ext cx="1160506" cy="486242"/>
            <a:chOff x="376952" y="1467672"/>
            <a:chExt cx="1160506" cy="486242"/>
          </a:xfrm>
        </p:grpSpPr>
        <p:sp>
          <p:nvSpPr>
            <p:cNvPr id="22" name="Oval 21">
              <a:extLst>
                <a:ext uri="{FF2B5EF4-FFF2-40B4-BE49-F238E27FC236}">
                  <a16:creationId xmlns:a16="http://schemas.microsoft.com/office/drawing/2014/main" id="{09403F83-5C55-8C43-B239-D4EF87506A09}"/>
                </a:ext>
              </a:extLst>
            </p:cNvPr>
            <p:cNvSpPr/>
            <p:nvPr/>
          </p:nvSpPr>
          <p:spPr>
            <a:xfrm>
              <a:off x="727629" y="1467672"/>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23" name="TextBox 22">
              <a:extLst>
                <a:ext uri="{FF2B5EF4-FFF2-40B4-BE49-F238E27FC236}">
                  <a16:creationId xmlns:a16="http://schemas.microsoft.com/office/drawing/2014/main" id="{8E86B808-A0E6-C847-AF27-1E93245A805B}"/>
                </a:ext>
              </a:extLst>
            </p:cNvPr>
            <p:cNvSpPr txBox="1"/>
            <p:nvPr/>
          </p:nvSpPr>
          <p:spPr>
            <a:xfrm>
              <a:off x="376952" y="1500783"/>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4</a:t>
              </a:r>
            </a:p>
          </p:txBody>
        </p:sp>
      </p:grpSp>
      <p:grpSp>
        <p:nvGrpSpPr>
          <p:cNvPr id="25" name="Group 24">
            <a:extLst>
              <a:ext uri="{FF2B5EF4-FFF2-40B4-BE49-F238E27FC236}">
                <a16:creationId xmlns:a16="http://schemas.microsoft.com/office/drawing/2014/main" id="{3A44596C-57F5-D446-988F-EB475FBEC2FC}"/>
              </a:ext>
            </a:extLst>
          </p:cNvPr>
          <p:cNvGrpSpPr/>
          <p:nvPr/>
        </p:nvGrpSpPr>
        <p:grpSpPr>
          <a:xfrm>
            <a:off x="1737909" y="1089465"/>
            <a:ext cx="8464992" cy="5062091"/>
            <a:chOff x="5529676" y="2220783"/>
            <a:chExt cx="6331054" cy="4107992"/>
          </a:xfrm>
        </p:grpSpPr>
        <p:sp>
          <p:nvSpPr>
            <p:cNvPr id="26" name="TextBox 25">
              <a:extLst>
                <a:ext uri="{FF2B5EF4-FFF2-40B4-BE49-F238E27FC236}">
                  <a16:creationId xmlns:a16="http://schemas.microsoft.com/office/drawing/2014/main" id="{7D77B7B8-5169-5C45-A374-7FE34A012A67}"/>
                </a:ext>
              </a:extLst>
            </p:cNvPr>
            <p:cNvSpPr txBox="1"/>
            <p:nvPr/>
          </p:nvSpPr>
          <p:spPr>
            <a:xfrm>
              <a:off x="6161217" y="5703109"/>
              <a:ext cx="2371192" cy="625666"/>
            </a:xfrm>
            <a:prstGeom prst="rect">
              <a:avLst/>
            </a:prstGeom>
            <a:noFill/>
          </p:spPr>
          <p:txBody>
            <a:bodyPr wrap="square" rtlCol="0">
              <a:spAutoFit/>
            </a:bodyPr>
            <a:lstStyle/>
            <a:p>
              <a:r>
                <a:rPr lang="en-US" sz="2205" dirty="0">
                  <a:latin typeface="Arial" panose="020B0604020202020204" pitchFamily="34" charset="0"/>
                  <a:cs typeface="Arial" panose="020B0604020202020204" pitchFamily="34" charset="0"/>
                </a:rPr>
                <a:t>Alcohol based </a:t>
              </a:r>
              <a:r>
                <a:rPr lang="en-US" sz="2205" dirty="0" err="1">
                  <a:latin typeface="Arial" panose="020B0604020202020204" pitchFamily="34" charset="0"/>
                  <a:cs typeface="Arial" panose="020B0604020202020204" pitchFamily="34" charset="0"/>
                </a:rPr>
                <a:t>handrub</a:t>
              </a:r>
              <a:r>
                <a:rPr lang="en-US" sz="2205" dirty="0">
                  <a:latin typeface="Arial" panose="020B0604020202020204" pitchFamily="34" charset="0"/>
                  <a:cs typeface="Arial" panose="020B0604020202020204" pitchFamily="34" charset="0"/>
                </a:rPr>
                <a:t>: 20–30 seconds</a:t>
              </a:r>
            </a:p>
          </p:txBody>
        </p:sp>
        <p:pic>
          <p:nvPicPr>
            <p:cNvPr id="27" name="Picture 26">
              <a:extLst>
                <a:ext uri="{FF2B5EF4-FFF2-40B4-BE49-F238E27FC236}">
                  <a16:creationId xmlns:a16="http://schemas.microsoft.com/office/drawing/2014/main" id="{7A9C4861-8A6C-A84E-B34E-79808AA61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1217" y="2235495"/>
              <a:ext cx="2417629" cy="3190126"/>
            </a:xfrm>
            <a:prstGeom prst="rect">
              <a:avLst/>
            </a:prstGeom>
          </p:spPr>
        </p:pic>
        <p:pic>
          <p:nvPicPr>
            <p:cNvPr id="28" name="Picture 27">
              <a:extLst>
                <a:ext uri="{FF2B5EF4-FFF2-40B4-BE49-F238E27FC236}">
                  <a16:creationId xmlns:a16="http://schemas.microsoft.com/office/drawing/2014/main" id="{54EA467A-7C17-B145-BB3F-4F63DD39A9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85566" y="2220783"/>
              <a:ext cx="2475164" cy="3204838"/>
            </a:xfrm>
            <a:prstGeom prst="rect">
              <a:avLst/>
            </a:prstGeom>
          </p:spPr>
        </p:pic>
        <p:pic>
          <p:nvPicPr>
            <p:cNvPr id="29" name="Picture 28">
              <a:extLst>
                <a:ext uri="{FF2B5EF4-FFF2-40B4-BE49-F238E27FC236}">
                  <a16:creationId xmlns:a16="http://schemas.microsoft.com/office/drawing/2014/main" id="{51221E6A-D0E8-9A4E-8C61-066F25B0D2BE}"/>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5529676" y="5688837"/>
              <a:ext cx="631541" cy="631541"/>
            </a:xfrm>
            <a:prstGeom prst="rect">
              <a:avLst/>
            </a:prstGeom>
          </p:spPr>
        </p:pic>
        <p:sp>
          <p:nvSpPr>
            <p:cNvPr id="30" name="TextBox 29">
              <a:extLst>
                <a:ext uri="{FF2B5EF4-FFF2-40B4-BE49-F238E27FC236}">
                  <a16:creationId xmlns:a16="http://schemas.microsoft.com/office/drawing/2014/main" id="{FF7C73D6-16CB-1F47-83F2-C71F12D75FEB}"/>
                </a:ext>
              </a:extLst>
            </p:cNvPr>
            <p:cNvSpPr txBox="1"/>
            <p:nvPr/>
          </p:nvSpPr>
          <p:spPr>
            <a:xfrm>
              <a:off x="9489538" y="5703109"/>
              <a:ext cx="2371192" cy="625666"/>
            </a:xfrm>
            <a:prstGeom prst="rect">
              <a:avLst/>
            </a:prstGeom>
            <a:noFill/>
          </p:spPr>
          <p:txBody>
            <a:bodyPr wrap="square" rtlCol="0">
              <a:spAutoFit/>
            </a:bodyPr>
            <a:lstStyle/>
            <a:p>
              <a:r>
                <a:rPr lang="en-US" sz="2205" dirty="0">
                  <a:latin typeface="Arial" panose="020B0604020202020204" pitchFamily="34" charset="0"/>
                  <a:cs typeface="Arial" panose="020B0604020202020204" pitchFamily="34" charset="0"/>
                </a:rPr>
                <a:t>Water, soap and clean towels: 40–60 seconds</a:t>
              </a:r>
            </a:p>
          </p:txBody>
        </p:sp>
        <p:pic>
          <p:nvPicPr>
            <p:cNvPr id="31" name="Picture 30">
              <a:extLst>
                <a:ext uri="{FF2B5EF4-FFF2-40B4-BE49-F238E27FC236}">
                  <a16:creationId xmlns:a16="http://schemas.microsoft.com/office/drawing/2014/main" id="{3E4F7B88-525D-7846-871C-AE3B2A2B9680}"/>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8754025" y="5694442"/>
              <a:ext cx="631541" cy="631541"/>
            </a:xfrm>
            <a:prstGeom prst="rect">
              <a:avLst/>
            </a:prstGeom>
          </p:spPr>
        </p:pic>
      </p:grpSp>
    </p:spTree>
    <p:extLst>
      <p:ext uri="{BB962C8B-B14F-4D97-AF65-F5344CB8AC3E}">
        <p14:creationId xmlns:p14="http://schemas.microsoft.com/office/powerpoint/2010/main" val="683726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0E779C07-B2DF-BF42-B12E-AD8AE46C61EF}"/>
              </a:ext>
            </a:extLst>
          </p:cNvPr>
          <p:cNvGrpSpPr/>
          <p:nvPr/>
        </p:nvGrpSpPr>
        <p:grpSpPr>
          <a:xfrm>
            <a:off x="6282700" y="1903204"/>
            <a:ext cx="5702114" cy="1109282"/>
            <a:chOff x="6282700" y="1903204"/>
            <a:chExt cx="5702114" cy="1109282"/>
          </a:xfrm>
        </p:grpSpPr>
        <p:pic>
          <p:nvPicPr>
            <p:cNvPr id="19" name="Picture 18">
              <a:extLst>
                <a:ext uri="{FF2B5EF4-FFF2-40B4-BE49-F238E27FC236}">
                  <a16:creationId xmlns:a16="http://schemas.microsoft.com/office/drawing/2014/main" id="{425A3961-FD34-5C41-8588-88E9851816EF}"/>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282700" y="1997676"/>
              <a:ext cx="720000" cy="720000"/>
            </a:xfrm>
            <a:prstGeom prst="rect">
              <a:avLst/>
            </a:prstGeom>
          </p:spPr>
        </p:pic>
        <p:pic>
          <p:nvPicPr>
            <p:cNvPr id="20" name="Picture 19">
              <a:extLst>
                <a:ext uri="{FF2B5EF4-FFF2-40B4-BE49-F238E27FC236}">
                  <a16:creationId xmlns:a16="http://schemas.microsoft.com/office/drawing/2014/main" id="{8869D0DD-7BDA-8649-80AA-96E33E242FF8}"/>
                </a:ext>
              </a:extLst>
            </p:cNvPr>
            <p:cNvPicPr>
              <a:picLocks noChangeAspect="1"/>
            </p:cNvPicPr>
            <p:nvPr/>
          </p:nvPicPr>
          <p:blipFill rotWithShape="1">
            <a:blip r:embed="rId5" cstate="email">
              <a:biLevel thresh="75000"/>
              <a:extLst>
                <a:ext uri="{28A0092B-C50C-407E-A947-70E740481C1C}">
                  <a14:useLocalDpi xmlns:a14="http://schemas.microsoft.com/office/drawing/2010/main"/>
                </a:ext>
              </a:extLst>
            </a:blip>
            <a:srcRect/>
            <a:stretch/>
          </p:blipFill>
          <p:spPr>
            <a:xfrm>
              <a:off x="6946128" y="1982533"/>
              <a:ext cx="858294" cy="1029953"/>
            </a:xfrm>
            <a:prstGeom prst="rect">
              <a:avLst/>
            </a:prstGeom>
          </p:spPr>
        </p:pic>
        <p:pic>
          <p:nvPicPr>
            <p:cNvPr id="21" name="Picture 20">
              <a:extLst>
                <a:ext uri="{FF2B5EF4-FFF2-40B4-BE49-F238E27FC236}">
                  <a16:creationId xmlns:a16="http://schemas.microsoft.com/office/drawing/2014/main" id="{4F8995F3-0EEE-D143-98DA-5C5D29BF6E1A}"/>
                </a:ext>
              </a:extLst>
            </p:cNvPr>
            <p:cNvPicPr>
              <a:picLocks noChangeAspect="1"/>
            </p:cNvPicPr>
            <p:nvPr/>
          </p:nvPicPr>
          <p:blipFill rotWithShape="1">
            <a:blip r:embed="rId6" cstate="email">
              <a:biLevel thresh="7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8092150" y="2025545"/>
              <a:ext cx="862136" cy="720000"/>
            </a:xfrm>
            <a:prstGeom prst="rect">
              <a:avLst/>
            </a:prstGeom>
          </p:spPr>
        </p:pic>
        <p:pic>
          <p:nvPicPr>
            <p:cNvPr id="22" name="Picture 21">
              <a:extLst>
                <a:ext uri="{FF2B5EF4-FFF2-40B4-BE49-F238E27FC236}">
                  <a16:creationId xmlns:a16="http://schemas.microsoft.com/office/drawing/2014/main" id="{58BFEC34-CF80-3143-A8CB-090C3B8DE248}"/>
                </a:ext>
              </a:extLst>
            </p:cNvPr>
            <p:cNvPicPr>
              <a:picLocks noChangeAspect="1"/>
            </p:cNvPicPr>
            <p:nvPr/>
          </p:nvPicPr>
          <p:blipFill rotWithShape="1">
            <a:blip r:embed="rId8" cstate="email">
              <a:biLevel thresh="7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9100481" y="2025546"/>
              <a:ext cx="499553" cy="719999"/>
            </a:xfrm>
            <a:prstGeom prst="rect">
              <a:avLst/>
            </a:prstGeom>
          </p:spPr>
        </p:pic>
        <p:pic>
          <p:nvPicPr>
            <p:cNvPr id="23" name="Picture 22">
              <a:extLst>
                <a:ext uri="{FF2B5EF4-FFF2-40B4-BE49-F238E27FC236}">
                  <a16:creationId xmlns:a16="http://schemas.microsoft.com/office/drawing/2014/main" id="{352242A1-1D5E-4D4B-8D03-E9CAD0439451}"/>
                </a:ext>
              </a:extLst>
            </p:cNvPr>
            <p:cNvPicPr>
              <a:picLocks noChangeAspect="1"/>
            </p:cNvPicPr>
            <p:nvPr/>
          </p:nvPicPr>
          <p:blipFill rotWithShape="1">
            <a:blip r:embed="rId10" cstate="email">
              <a:biLevel thresh="75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10009635" y="1910462"/>
              <a:ext cx="820385" cy="720000"/>
            </a:xfrm>
            <a:prstGeom prst="rect">
              <a:avLst/>
            </a:prstGeom>
          </p:spPr>
        </p:pic>
        <p:pic>
          <p:nvPicPr>
            <p:cNvPr id="24" name="Picture 23">
              <a:extLst>
                <a:ext uri="{FF2B5EF4-FFF2-40B4-BE49-F238E27FC236}">
                  <a16:creationId xmlns:a16="http://schemas.microsoft.com/office/drawing/2014/main" id="{0A909A4E-2168-F143-9619-12D718361AA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159499" y="1903204"/>
              <a:ext cx="825315" cy="813354"/>
            </a:xfrm>
            <a:prstGeom prst="rect">
              <a:avLst/>
            </a:prstGeom>
          </p:spPr>
        </p:pic>
      </p:grpSp>
      <p:sp>
        <p:nvSpPr>
          <p:cNvPr id="3" name="Segnaposto numero diapositiva 2">
            <a:extLst>
              <a:ext uri="{FF2B5EF4-FFF2-40B4-BE49-F238E27FC236}">
                <a16:creationId xmlns:a16="http://schemas.microsoft.com/office/drawing/2014/main" id="{0E94DC33-A593-8142-A5F8-BE32AEBE3BA3}"/>
              </a:ext>
            </a:extLst>
          </p:cNvPr>
          <p:cNvSpPr>
            <a:spLocks noGrp="1"/>
          </p:cNvSpPr>
          <p:nvPr>
            <p:ph type="sldNum" sz="quarter" idx="12"/>
          </p:nvPr>
        </p:nvSpPr>
        <p:spPr/>
        <p:txBody>
          <a:bodyPr/>
          <a:lstStyle/>
          <a:p>
            <a:fld id="{2D0AA5EB-64AB-BF41-92BE-B61D8618F692}" type="slidenum">
              <a:rPr lang="it-IT" smtClean="0"/>
              <a:t>15</a:t>
            </a:fld>
            <a:endParaRPr lang="it-IT" dirty="0"/>
          </a:p>
        </p:txBody>
      </p:sp>
      <p:sp>
        <p:nvSpPr>
          <p:cNvPr id="6" name="TextBox 5">
            <a:extLst>
              <a:ext uri="{FF2B5EF4-FFF2-40B4-BE49-F238E27FC236}">
                <a16:creationId xmlns:a16="http://schemas.microsoft.com/office/drawing/2014/main" id="{8C37C7E9-F142-B247-844E-8F2B2F715038}"/>
              </a:ext>
            </a:extLst>
          </p:cNvPr>
          <p:cNvSpPr txBox="1"/>
          <p:nvPr/>
        </p:nvSpPr>
        <p:spPr>
          <a:xfrm>
            <a:off x="6813995" y="3974641"/>
            <a:ext cx="1844813"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multi</a:t>
            </a:r>
          </a:p>
        </p:txBody>
      </p:sp>
      <p:sp>
        <p:nvSpPr>
          <p:cNvPr id="9" name="TextBox 8">
            <a:extLst>
              <a:ext uri="{FF2B5EF4-FFF2-40B4-BE49-F238E27FC236}">
                <a16:creationId xmlns:a16="http://schemas.microsoft.com/office/drawing/2014/main" id="{F86BA636-0429-3844-A439-5AF3000F68A0}"/>
              </a:ext>
            </a:extLst>
          </p:cNvPr>
          <p:cNvSpPr txBox="1"/>
          <p:nvPr/>
        </p:nvSpPr>
        <p:spPr>
          <a:xfrm>
            <a:off x="559837" y="364009"/>
            <a:ext cx="11467321" cy="584775"/>
          </a:xfrm>
          <a:prstGeom prst="rect">
            <a:avLst/>
          </a:prstGeom>
          <a:noFill/>
        </p:spPr>
        <p:txBody>
          <a:bodyPr wrap="square" rtlCol="0">
            <a:spAutoFit/>
          </a:bodyPr>
          <a:lstStyle/>
          <a:p>
            <a:pPr algn="ctr"/>
            <a:r>
              <a:rPr lang="en-US" sz="3200" b="1" dirty="0">
                <a:solidFill>
                  <a:srgbClr val="00B0F0"/>
                </a:solidFill>
                <a:latin typeface="Arial" panose="020B0604020202020204" pitchFamily="34" charset="0"/>
                <a:cs typeface="Arial" panose="020B0604020202020204" pitchFamily="34" charset="0"/>
              </a:rPr>
              <a:t>The WHO multimodal improvement strategy</a:t>
            </a:r>
          </a:p>
        </p:txBody>
      </p:sp>
      <p:sp>
        <p:nvSpPr>
          <p:cNvPr id="10" name="TextBox 9">
            <a:extLst>
              <a:ext uri="{FF2B5EF4-FFF2-40B4-BE49-F238E27FC236}">
                <a16:creationId xmlns:a16="http://schemas.microsoft.com/office/drawing/2014/main" id="{D72CEA01-7D0F-5B46-8EF0-8D56A409E3C6}"/>
              </a:ext>
            </a:extLst>
          </p:cNvPr>
          <p:cNvSpPr txBox="1"/>
          <p:nvPr/>
        </p:nvSpPr>
        <p:spPr>
          <a:xfrm>
            <a:off x="8313887" y="3956788"/>
            <a:ext cx="3430301" cy="923330"/>
          </a:xfrm>
          <a:prstGeom prst="rect">
            <a:avLst/>
          </a:prstGeom>
          <a:noFill/>
        </p:spPr>
        <p:txBody>
          <a:bodyPr wrap="square" rtlCol="0">
            <a:spAutoFit/>
          </a:bodyPr>
          <a:lstStyle/>
          <a:p>
            <a:r>
              <a:rPr lang="en-US" sz="5400" dirty="0">
                <a:solidFill>
                  <a:schemeClr val="bg2"/>
                </a:solidFill>
                <a:latin typeface="Arial" panose="020B0604020202020204" pitchFamily="34" charset="0"/>
                <a:cs typeface="Arial" panose="020B0604020202020204" pitchFamily="34" charset="0"/>
              </a:rPr>
              <a:t>modal:</a:t>
            </a:r>
          </a:p>
        </p:txBody>
      </p:sp>
      <p:sp>
        <p:nvSpPr>
          <p:cNvPr id="11" name="TextBox 10">
            <a:extLst>
              <a:ext uri="{FF2B5EF4-FFF2-40B4-BE49-F238E27FC236}">
                <a16:creationId xmlns:a16="http://schemas.microsoft.com/office/drawing/2014/main" id="{2B16A911-126F-954C-84F0-5EEDA23785A6}"/>
              </a:ext>
            </a:extLst>
          </p:cNvPr>
          <p:cNvSpPr txBox="1"/>
          <p:nvPr/>
        </p:nvSpPr>
        <p:spPr>
          <a:xfrm>
            <a:off x="6770759" y="4922055"/>
            <a:ext cx="2113493"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many</a:t>
            </a:r>
          </a:p>
        </p:txBody>
      </p:sp>
      <p:sp>
        <p:nvSpPr>
          <p:cNvPr id="12" name="TextBox 11">
            <a:extLst>
              <a:ext uri="{FF2B5EF4-FFF2-40B4-BE49-F238E27FC236}">
                <a16:creationId xmlns:a16="http://schemas.microsoft.com/office/drawing/2014/main" id="{C2F32BB9-0EA5-3849-9398-935CFED8B287}"/>
              </a:ext>
            </a:extLst>
          </p:cNvPr>
          <p:cNvSpPr txBox="1"/>
          <p:nvPr/>
        </p:nvSpPr>
        <p:spPr>
          <a:xfrm>
            <a:off x="8523218" y="4913114"/>
            <a:ext cx="3048939" cy="923330"/>
          </a:xfrm>
          <a:prstGeom prst="rect">
            <a:avLst/>
          </a:prstGeom>
          <a:noFill/>
        </p:spPr>
        <p:txBody>
          <a:bodyPr wrap="square" rtlCol="0">
            <a:spAutoFit/>
          </a:bodyPr>
          <a:lstStyle/>
          <a:p>
            <a:r>
              <a:rPr lang="en-US" sz="5400" dirty="0">
                <a:solidFill>
                  <a:schemeClr val="bg2"/>
                </a:solidFill>
                <a:latin typeface="Arial" panose="020B0604020202020204" pitchFamily="34" charset="0"/>
                <a:cs typeface="Arial" panose="020B0604020202020204" pitchFamily="34" charset="0"/>
              </a:rPr>
              <a:t>methods</a:t>
            </a:r>
          </a:p>
        </p:txBody>
      </p:sp>
      <p:sp>
        <p:nvSpPr>
          <p:cNvPr id="25" name="Content Placeholder 11">
            <a:extLst>
              <a:ext uri="{FF2B5EF4-FFF2-40B4-BE49-F238E27FC236}">
                <a16:creationId xmlns:a16="http://schemas.microsoft.com/office/drawing/2014/main" id="{34326B09-DBC7-2241-9E20-097B750D6110}"/>
              </a:ext>
            </a:extLst>
          </p:cNvPr>
          <p:cNvSpPr txBox="1">
            <a:spLocks/>
          </p:cNvSpPr>
          <p:nvPr/>
        </p:nvSpPr>
        <p:spPr>
          <a:xfrm>
            <a:off x="594038" y="1991304"/>
            <a:ext cx="5289886" cy="178249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2400" dirty="0"/>
              <a:t>Q. What do you think the </a:t>
            </a:r>
            <a:r>
              <a:rPr lang="en-US" sz="2400" b="1" dirty="0"/>
              <a:t>5 symbols </a:t>
            </a:r>
            <a:r>
              <a:rPr lang="en-US" sz="2400" dirty="0"/>
              <a:t>comprising the multimodal improvement strategy represent? </a:t>
            </a:r>
          </a:p>
        </p:txBody>
      </p:sp>
      <p:sp>
        <p:nvSpPr>
          <p:cNvPr id="26" name="Rounded Rectangle 25">
            <a:extLst>
              <a:ext uri="{FF2B5EF4-FFF2-40B4-BE49-F238E27FC236}">
                <a16:creationId xmlns:a16="http://schemas.microsoft.com/office/drawing/2014/main" id="{39B42E18-71A0-7F41-869A-C41004ACF1EF}"/>
              </a:ext>
            </a:extLst>
          </p:cNvPr>
          <p:cNvSpPr/>
          <p:nvPr/>
        </p:nvSpPr>
        <p:spPr>
          <a:xfrm>
            <a:off x="739914" y="4323991"/>
            <a:ext cx="1397818" cy="2126610"/>
          </a:xfrm>
          <a:prstGeom prst="roundRect">
            <a:avLst>
              <a:gd name="adj" fmla="val 10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E9882702-6DC9-5B4B-A91C-20936F98C63E}"/>
              </a:ext>
            </a:extLst>
          </p:cNvPr>
          <p:cNvSpPr txBox="1">
            <a:spLocks/>
          </p:cNvSpPr>
          <p:nvPr/>
        </p:nvSpPr>
        <p:spPr>
          <a:xfrm>
            <a:off x="702739" y="5594400"/>
            <a:ext cx="1366790" cy="832967"/>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latin typeface="Arial" panose="020B0604020202020204" pitchFamily="34" charset="0"/>
                <a:cs typeface="Arial" panose="020B0604020202020204" pitchFamily="34" charset="0"/>
              </a:rPr>
              <a:t>2 minute exercise</a:t>
            </a:r>
          </a:p>
        </p:txBody>
      </p:sp>
      <p:grpSp>
        <p:nvGrpSpPr>
          <p:cNvPr id="38" name="Group 37">
            <a:extLst>
              <a:ext uri="{FF2B5EF4-FFF2-40B4-BE49-F238E27FC236}">
                <a16:creationId xmlns:a16="http://schemas.microsoft.com/office/drawing/2014/main" id="{AFCE1AF7-4099-CE40-BF08-69DB02078CDE}"/>
              </a:ext>
            </a:extLst>
          </p:cNvPr>
          <p:cNvGrpSpPr/>
          <p:nvPr/>
        </p:nvGrpSpPr>
        <p:grpSpPr>
          <a:xfrm>
            <a:off x="6813657" y="3147378"/>
            <a:ext cx="4926848" cy="557738"/>
            <a:chOff x="6813657" y="3147378"/>
            <a:chExt cx="4926848" cy="557738"/>
          </a:xfrm>
        </p:grpSpPr>
        <p:sp>
          <p:nvSpPr>
            <p:cNvPr id="31" name="Up Arrow 30">
              <a:extLst>
                <a:ext uri="{FF2B5EF4-FFF2-40B4-BE49-F238E27FC236}">
                  <a16:creationId xmlns:a16="http://schemas.microsoft.com/office/drawing/2014/main" id="{573CD5E5-A230-CC42-B471-5C651CAF9E23}"/>
                </a:ext>
              </a:extLst>
            </p:cNvPr>
            <p:cNvSpPr/>
            <p:nvPr/>
          </p:nvSpPr>
          <p:spPr>
            <a:xfrm>
              <a:off x="6813657" y="3161216"/>
              <a:ext cx="336696" cy="539303"/>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Up Arrow 31">
              <a:extLst>
                <a:ext uri="{FF2B5EF4-FFF2-40B4-BE49-F238E27FC236}">
                  <a16:creationId xmlns:a16="http://schemas.microsoft.com/office/drawing/2014/main" id="{FBB51FAC-CAA3-4F4E-B5A6-A8CEFD971D95}"/>
                </a:ext>
              </a:extLst>
            </p:cNvPr>
            <p:cNvSpPr/>
            <p:nvPr/>
          </p:nvSpPr>
          <p:spPr>
            <a:xfrm>
              <a:off x="8149136" y="3147378"/>
              <a:ext cx="336696" cy="539303"/>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Up Arrow 32">
              <a:extLst>
                <a:ext uri="{FF2B5EF4-FFF2-40B4-BE49-F238E27FC236}">
                  <a16:creationId xmlns:a16="http://schemas.microsoft.com/office/drawing/2014/main" id="{0C056260-AB50-844B-9DB5-8E03939574B2}"/>
                </a:ext>
              </a:extLst>
            </p:cNvPr>
            <p:cNvSpPr/>
            <p:nvPr/>
          </p:nvSpPr>
          <p:spPr>
            <a:xfrm>
              <a:off x="9181910" y="3147378"/>
              <a:ext cx="336696" cy="539303"/>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Up Arrow 33">
              <a:extLst>
                <a:ext uri="{FF2B5EF4-FFF2-40B4-BE49-F238E27FC236}">
                  <a16:creationId xmlns:a16="http://schemas.microsoft.com/office/drawing/2014/main" id="{ECB921E2-E816-CA4F-96DD-4376D4CEFE04}"/>
                </a:ext>
              </a:extLst>
            </p:cNvPr>
            <p:cNvSpPr/>
            <p:nvPr/>
          </p:nvSpPr>
          <p:spPr>
            <a:xfrm>
              <a:off x="10202687" y="3165813"/>
              <a:ext cx="336696" cy="539303"/>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Up Arrow 35">
              <a:extLst>
                <a:ext uri="{FF2B5EF4-FFF2-40B4-BE49-F238E27FC236}">
                  <a16:creationId xmlns:a16="http://schemas.microsoft.com/office/drawing/2014/main" id="{47B6AC24-BB0D-C34D-98E7-A205937AC574}"/>
                </a:ext>
              </a:extLst>
            </p:cNvPr>
            <p:cNvSpPr/>
            <p:nvPr/>
          </p:nvSpPr>
          <p:spPr>
            <a:xfrm>
              <a:off x="11403809" y="3165812"/>
              <a:ext cx="336696" cy="539303"/>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5" name="Group 34">
            <a:extLst>
              <a:ext uri="{FF2B5EF4-FFF2-40B4-BE49-F238E27FC236}">
                <a16:creationId xmlns:a16="http://schemas.microsoft.com/office/drawing/2014/main" id="{F2543681-B433-0B4B-AECB-E4EA926CAF42}"/>
              </a:ext>
            </a:extLst>
          </p:cNvPr>
          <p:cNvGrpSpPr/>
          <p:nvPr/>
        </p:nvGrpSpPr>
        <p:grpSpPr>
          <a:xfrm>
            <a:off x="2463311" y="4860298"/>
            <a:ext cx="1154355" cy="1159502"/>
            <a:chOff x="9555224" y="5116370"/>
            <a:chExt cx="1161098" cy="1171184"/>
          </a:xfrm>
        </p:grpSpPr>
        <p:pic>
          <p:nvPicPr>
            <p:cNvPr id="39" name="Picture 38" descr="Shape&#10;&#10;Description automatically generated with low confidence">
              <a:extLst>
                <a:ext uri="{FF2B5EF4-FFF2-40B4-BE49-F238E27FC236}">
                  <a16:creationId xmlns:a16="http://schemas.microsoft.com/office/drawing/2014/main" id="{4F02D9A3-AC68-4248-ACCB-6888F733393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40" name="Oval 39">
              <a:extLst>
                <a:ext uri="{FF2B5EF4-FFF2-40B4-BE49-F238E27FC236}">
                  <a16:creationId xmlns:a16="http://schemas.microsoft.com/office/drawing/2014/main" id="{F0F50A5B-EAE9-6D49-A72D-BDCE68821E33}"/>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C851B5F-F2E2-434B-957A-A38A2CFED9C2}"/>
              </a:ext>
            </a:extLst>
          </p:cNvPr>
          <p:cNvPicPr>
            <a:picLocks noChangeAspect="1"/>
          </p:cNvPicPr>
          <p:nvPr/>
        </p:nvPicPr>
        <p:blipFill>
          <a:blip r:embed="rId14" cstate="email">
            <a:biLevel thresh="75000"/>
            <a:extLst>
              <a:ext uri="{28A0092B-C50C-407E-A947-70E740481C1C}">
                <a14:useLocalDpi xmlns:a14="http://schemas.microsoft.com/office/drawing/2010/main"/>
              </a:ext>
            </a:extLst>
          </a:blip>
          <a:stretch>
            <a:fillRect/>
          </a:stretch>
        </p:blipFill>
        <p:spPr>
          <a:xfrm>
            <a:off x="976630" y="4666371"/>
            <a:ext cx="844408" cy="778219"/>
          </a:xfrm>
          <a:prstGeom prst="rect">
            <a:avLst/>
          </a:prstGeom>
        </p:spPr>
      </p:pic>
    </p:spTree>
    <p:extLst>
      <p:ext uri="{BB962C8B-B14F-4D97-AF65-F5344CB8AC3E}">
        <p14:creationId xmlns:p14="http://schemas.microsoft.com/office/powerpoint/2010/main" val="2384298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6E5ECC9-8758-AD4F-ACE6-FE4ECF50287B}"/>
              </a:ext>
            </a:extLst>
          </p:cNvPr>
          <p:cNvSpPr>
            <a:spLocks noGrp="1"/>
          </p:cNvSpPr>
          <p:nvPr>
            <p:ph type="sldNum" sz="quarter" idx="12"/>
          </p:nvPr>
        </p:nvSpPr>
        <p:spPr/>
        <p:txBody>
          <a:bodyPr/>
          <a:lstStyle/>
          <a:p>
            <a:fld id="{2D0AA5EB-64AB-BF41-92BE-B61D8618F692}" type="slidenum">
              <a:rPr lang="it-IT" smtClean="0"/>
              <a:t>16</a:t>
            </a:fld>
            <a:endParaRPr lang="it-IT" dirty="0"/>
          </a:p>
        </p:txBody>
      </p:sp>
      <p:sp>
        <p:nvSpPr>
          <p:cNvPr id="4" name="Rounded Rectangle 3">
            <a:extLst>
              <a:ext uri="{FF2B5EF4-FFF2-40B4-BE49-F238E27FC236}">
                <a16:creationId xmlns:a16="http://schemas.microsoft.com/office/drawing/2014/main" id="{29170E9C-AE61-5042-BC94-170563F2EEC0}"/>
              </a:ext>
            </a:extLst>
          </p:cNvPr>
          <p:cNvSpPr/>
          <p:nvPr/>
        </p:nvSpPr>
        <p:spPr>
          <a:xfrm>
            <a:off x="731528" y="1093268"/>
            <a:ext cx="2022563" cy="5264499"/>
          </a:xfrm>
          <a:prstGeom prst="roundRect">
            <a:avLst>
              <a:gd name="adj" fmla="val 1012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8DE62C-0069-6147-A587-FD5764FD2801}"/>
              </a:ext>
            </a:extLst>
          </p:cNvPr>
          <p:cNvGrpSpPr/>
          <p:nvPr/>
        </p:nvGrpSpPr>
        <p:grpSpPr>
          <a:xfrm>
            <a:off x="845483" y="1129845"/>
            <a:ext cx="1732240" cy="5131701"/>
            <a:chOff x="677013" y="2014126"/>
            <a:chExt cx="1732240" cy="5131701"/>
          </a:xfrm>
        </p:grpSpPr>
        <p:grpSp>
          <p:nvGrpSpPr>
            <p:cNvPr id="6" name="Group 5">
              <a:extLst>
                <a:ext uri="{FF2B5EF4-FFF2-40B4-BE49-F238E27FC236}">
                  <a16:creationId xmlns:a16="http://schemas.microsoft.com/office/drawing/2014/main" id="{E7EBC10B-85A4-4949-A61E-E127A5E39C30}"/>
                </a:ext>
              </a:extLst>
            </p:cNvPr>
            <p:cNvGrpSpPr/>
            <p:nvPr/>
          </p:nvGrpSpPr>
          <p:grpSpPr>
            <a:xfrm>
              <a:off x="677013" y="2014126"/>
              <a:ext cx="1732240" cy="4078362"/>
              <a:chOff x="9831575" y="1353208"/>
              <a:chExt cx="1571127" cy="3699038"/>
            </a:xfrm>
          </p:grpSpPr>
          <p:pic>
            <p:nvPicPr>
              <p:cNvPr id="8" name="Picture 7">
                <a:extLst>
                  <a:ext uri="{FF2B5EF4-FFF2-40B4-BE49-F238E27FC236}">
                    <a16:creationId xmlns:a16="http://schemas.microsoft.com/office/drawing/2014/main" id="{9B404B12-7272-6744-BEB8-E3D7D52CD403}"/>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831575" y="1412337"/>
                <a:ext cx="720000" cy="720000"/>
              </a:xfrm>
              <a:prstGeom prst="rect">
                <a:avLst/>
              </a:prstGeom>
            </p:spPr>
          </p:pic>
          <p:pic>
            <p:nvPicPr>
              <p:cNvPr id="9" name="Picture 8">
                <a:extLst>
                  <a:ext uri="{FF2B5EF4-FFF2-40B4-BE49-F238E27FC236}">
                    <a16:creationId xmlns:a16="http://schemas.microsoft.com/office/drawing/2014/main" id="{9FE38FE2-E83C-5043-840C-87CA601B48BA}"/>
                  </a:ext>
                </a:extLst>
              </p:cNvPr>
              <p:cNvPicPr>
                <a:picLocks noChangeAspect="1"/>
              </p:cNvPicPr>
              <p:nvPr/>
            </p:nvPicPr>
            <p:blipFill rotWithShape="1">
              <a:blip r:embed="rId5" cstate="email">
                <a:biLevel thresh="75000"/>
                <a:extLst>
                  <a:ext uri="{28A0092B-C50C-407E-A947-70E740481C1C}">
                    <a14:useLocalDpi xmlns:a14="http://schemas.microsoft.com/office/drawing/2010/main"/>
                  </a:ext>
                </a:extLst>
              </a:blip>
              <a:srcRect/>
              <a:stretch/>
            </p:blipFill>
            <p:spPr>
              <a:xfrm>
                <a:off x="10544408" y="1353208"/>
                <a:ext cx="858294" cy="1029953"/>
              </a:xfrm>
              <a:prstGeom prst="rect">
                <a:avLst/>
              </a:prstGeom>
            </p:spPr>
          </p:pic>
          <p:pic>
            <p:nvPicPr>
              <p:cNvPr id="10" name="Picture 9">
                <a:extLst>
                  <a:ext uri="{FF2B5EF4-FFF2-40B4-BE49-F238E27FC236}">
                    <a16:creationId xmlns:a16="http://schemas.microsoft.com/office/drawing/2014/main" id="{C58FA156-0082-814F-AEE9-634CB37617B1}"/>
                  </a:ext>
                </a:extLst>
              </p:cNvPr>
              <p:cNvPicPr>
                <a:picLocks noChangeAspect="1"/>
              </p:cNvPicPr>
              <p:nvPr/>
            </p:nvPicPr>
            <p:blipFill rotWithShape="1">
              <a:blip r:embed="rId6" cstate="email">
                <a:biLevel thresh="7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0243430" y="2389379"/>
                <a:ext cx="862136" cy="720000"/>
              </a:xfrm>
              <a:prstGeom prst="rect">
                <a:avLst/>
              </a:prstGeom>
            </p:spPr>
          </p:pic>
          <p:pic>
            <p:nvPicPr>
              <p:cNvPr id="11" name="Picture 10">
                <a:extLst>
                  <a:ext uri="{FF2B5EF4-FFF2-40B4-BE49-F238E27FC236}">
                    <a16:creationId xmlns:a16="http://schemas.microsoft.com/office/drawing/2014/main" id="{557BA56E-6635-0B4C-B2E4-4FFF5A35DF5A}"/>
                  </a:ext>
                </a:extLst>
              </p:cNvPr>
              <p:cNvPicPr>
                <a:picLocks noChangeAspect="1"/>
              </p:cNvPicPr>
              <p:nvPr/>
            </p:nvPicPr>
            <p:blipFill rotWithShape="1">
              <a:blip r:embed="rId8" cstate="email">
                <a:biLevel thresh="7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0315662" y="3276247"/>
                <a:ext cx="499553" cy="719999"/>
              </a:xfrm>
              <a:prstGeom prst="rect">
                <a:avLst/>
              </a:prstGeom>
            </p:spPr>
          </p:pic>
          <p:pic>
            <p:nvPicPr>
              <p:cNvPr id="12" name="Picture 11">
                <a:extLst>
                  <a:ext uri="{FF2B5EF4-FFF2-40B4-BE49-F238E27FC236}">
                    <a16:creationId xmlns:a16="http://schemas.microsoft.com/office/drawing/2014/main" id="{1D4BBD2E-25FA-084B-805C-254F6DA09022}"/>
                  </a:ext>
                </a:extLst>
              </p:cNvPr>
              <p:cNvPicPr>
                <a:picLocks noChangeAspect="1"/>
              </p:cNvPicPr>
              <p:nvPr/>
            </p:nvPicPr>
            <p:blipFill rotWithShape="1">
              <a:blip r:embed="rId10" cstate="email">
                <a:biLevel thresh="75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10118455" y="4332246"/>
                <a:ext cx="820385" cy="720000"/>
              </a:xfrm>
              <a:prstGeom prst="rect">
                <a:avLst/>
              </a:prstGeom>
            </p:spPr>
          </p:pic>
        </p:grpSp>
        <p:pic>
          <p:nvPicPr>
            <p:cNvPr id="7" name="Picture 6">
              <a:extLst>
                <a:ext uri="{FF2B5EF4-FFF2-40B4-BE49-F238E27FC236}">
                  <a16:creationId xmlns:a16="http://schemas.microsoft.com/office/drawing/2014/main" id="{18B1AAD3-D3CA-2F4F-836D-BC38E1BF49D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30616" y="6130698"/>
              <a:ext cx="1030058" cy="1015129"/>
            </a:xfrm>
            <a:prstGeom prst="rect">
              <a:avLst/>
            </a:prstGeom>
          </p:spPr>
        </p:pic>
      </p:grpSp>
      <p:sp>
        <p:nvSpPr>
          <p:cNvPr id="13" name="TextBox 12">
            <a:extLst>
              <a:ext uri="{FF2B5EF4-FFF2-40B4-BE49-F238E27FC236}">
                <a16:creationId xmlns:a16="http://schemas.microsoft.com/office/drawing/2014/main" id="{0AA18E4D-A0F2-7145-80E7-E666EB6FE125}"/>
              </a:ext>
            </a:extLst>
          </p:cNvPr>
          <p:cNvSpPr txBox="1"/>
          <p:nvPr/>
        </p:nvSpPr>
        <p:spPr>
          <a:xfrm>
            <a:off x="3198837" y="3194996"/>
            <a:ext cx="7808816" cy="1200329"/>
          </a:xfrm>
          <a:prstGeom prst="rect">
            <a:avLst/>
          </a:prstGeom>
          <a:noFill/>
        </p:spPr>
        <p:txBody>
          <a:bodyPr wrap="square" rtlCol="0">
            <a:spAutoFit/>
          </a:bodyPr>
          <a:lstStyle/>
          <a:p>
            <a:pPr>
              <a:spcAft>
                <a:spcPts val="600"/>
              </a:spcAft>
              <a:defRPr/>
            </a:pPr>
            <a:r>
              <a:rPr lang="en-US" sz="2400" b="1" dirty="0">
                <a:latin typeface="Arial" panose="020B0604020202020204" pitchFamily="34" charset="0"/>
                <a:cs typeface="Arial" panose="020B0604020202020204" pitchFamily="34" charset="0"/>
              </a:rPr>
              <a:t>Checks</a:t>
            </a:r>
            <a:r>
              <a:rPr lang="en-US" sz="2400" dirty="0">
                <a:latin typeface="Arial" panose="020B0604020202020204" pitchFamily="34" charset="0"/>
                <a:cs typeface="Arial" panose="020B0604020202020204" pitchFamily="34" charset="0"/>
              </a:rPr>
              <a:t> in place to monitor whether it is being/can be performed at the right time &amp; in the right way &amp; </a:t>
            </a:r>
            <a:r>
              <a:rPr lang="en-US" sz="2400" b="1" dirty="0">
                <a:latin typeface="Arial" panose="020B0604020202020204" pitchFamily="34" charset="0"/>
                <a:cs typeface="Arial" panose="020B0604020202020204" pitchFamily="34" charset="0"/>
              </a:rPr>
              <a:t>timely feedback </a:t>
            </a:r>
            <a:r>
              <a:rPr lang="en-US" sz="2400" dirty="0">
                <a:latin typeface="Arial" panose="020B0604020202020204" pitchFamily="34" charset="0"/>
                <a:cs typeface="Arial" panose="020B0604020202020204" pitchFamily="34" charset="0"/>
              </a:rPr>
              <a:t>so that corrective action can be addressed</a:t>
            </a:r>
          </a:p>
        </p:txBody>
      </p:sp>
      <p:sp>
        <p:nvSpPr>
          <p:cNvPr id="14" name="TextBox 13">
            <a:extLst>
              <a:ext uri="{FF2B5EF4-FFF2-40B4-BE49-F238E27FC236}">
                <a16:creationId xmlns:a16="http://schemas.microsoft.com/office/drawing/2014/main" id="{3A458429-9FB7-2F46-807D-DBE652D42994}"/>
              </a:ext>
            </a:extLst>
          </p:cNvPr>
          <p:cNvSpPr txBox="1"/>
          <p:nvPr/>
        </p:nvSpPr>
        <p:spPr>
          <a:xfrm>
            <a:off x="3227228" y="1238380"/>
            <a:ext cx="7808816" cy="830997"/>
          </a:xfrm>
          <a:prstGeom prst="rect">
            <a:avLst/>
          </a:prstGeom>
          <a:noFill/>
        </p:spPr>
        <p:txBody>
          <a:bodyPr wrap="square" rtlCol="0">
            <a:spAutoFit/>
          </a:bodyPr>
          <a:lstStyle/>
          <a:p>
            <a:pPr>
              <a:spcAft>
                <a:spcPts val="600"/>
              </a:spcAft>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infrastructure</a:t>
            </a:r>
            <a:r>
              <a:rPr lang="en-US" sz="2400" dirty="0">
                <a:latin typeface="Arial" panose="020B0604020202020204" pitchFamily="34" charset="0"/>
                <a:cs typeface="Arial" panose="020B0604020202020204" pitchFamily="34" charset="0"/>
              </a:rPr>
              <a:t> &amp; </a:t>
            </a:r>
            <a:r>
              <a:rPr lang="en-US" sz="2400" b="1" dirty="0">
                <a:latin typeface="Arial" panose="020B0604020202020204" pitchFamily="34" charset="0"/>
                <a:cs typeface="Arial" panose="020B0604020202020204" pitchFamily="34" charset="0"/>
              </a:rPr>
              <a:t>resources</a:t>
            </a:r>
            <a:r>
              <a:rPr lang="en-US" sz="2400" dirty="0">
                <a:latin typeface="Arial" panose="020B0604020202020204" pitchFamily="34" charset="0"/>
                <a:cs typeface="Arial" panose="020B0604020202020204" pitchFamily="34" charset="0"/>
              </a:rPr>
              <a:t> available to perform hand hygiene, including water, sinks, alcohol </a:t>
            </a:r>
            <a:r>
              <a:rPr lang="en-US" sz="2400" dirty="0" err="1">
                <a:latin typeface="Arial" panose="020B0604020202020204" pitchFamily="34" charset="0"/>
                <a:cs typeface="Arial" panose="020B0604020202020204" pitchFamily="34" charset="0"/>
              </a:rPr>
              <a:t>handrub</a:t>
            </a:r>
            <a:endParaRPr lang="en-US"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E632766-2200-8547-8503-273DEBF20AC4}"/>
              </a:ext>
            </a:extLst>
          </p:cNvPr>
          <p:cNvSpPr txBox="1"/>
          <p:nvPr/>
        </p:nvSpPr>
        <p:spPr>
          <a:xfrm>
            <a:off x="3217160" y="2433613"/>
            <a:ext cx="7808816" cy="461665"/>
          </a:xfrm>
          <a:prstGeom prst="rect">
            <a:avLst/>
          </a:prstGeom>
          <a:noFill/>
        </p:spPr>
        <p:txBody>
          <a:bodyPr wrap="square" rtlCol="0">
            <a:spAutoFit/>
          </a:bodyPr>
          <a:lstStyle/>
          <a:p>
            <a:pPr>
              <a:spcAft>
                <a:spcPts val="600"/>
              </a:spcAft>
              <a:defRPr/>
            </a:pPr>
            <a:r>
              <a:rPr lang="en-US" sz="2400" dirty="0">
                <a:latin typeface="Arial" panose="020B0604020202020204" pitchFamily="34" charset="0"/>
                <a:cs typeface="Arial" panose="020B0604020202020204" pitchFamily="34" charset="0"/>
              </a:rPr>
              <a:t>People </a:t>
            </a:r>
            <a:r>
              <a:rPr lang="en-US" sz="2400" b="1" dirty="0">
                <a:latin typeface="Arial" panose="020B0604020202020204" pitchFamily="34" charset="0"/>
                <a:cs typeface="Arial" panose="020B0604020202020204" pitchFamily="34" charset="0"/>
              </a:rPr>
              <a:t>trained </a:t>
            </a:r>
            <a:r>
              <a:rPr lang="en-US" sz="2400" dirty="0">
                <a:latin typeface="Arial" panose="020B0604020202020204" pitchFamily="34" charset="0"/>
                <a:cs typeface="Arial" panose="020B0604020202020204" pitchFamily="34" charset="0"/>
              </a:rPr>
              <a:t>in why, when and how for hand hygiene</a:t>
            </a:r>
          </a:p>
        </p:txBody>
      </p:sp>
      <p:sp>
        <p:nvSpPr>
          <p:cNvPr id="16" name="TextBox 15">
            <a:extLst>
              <a:ext uri="{FF2B5EF4-FFF2-40B4-BE49-F238E27FC236}">
                <a16:creationId xmlns:a16="http://schemas.microsoft.com/office/drawing/2014/main" id="{31277AA9-468E-DA4D-BB09-416E14C586CA}"/>
              </a:ext>
            </a:extLst>
          </p:cNvPr>
          <p:cNvSpPr txBox="1"/>
          <p:nvPr/>
        </p:nvSpPr>
        <p:spPr>
          <a:xfrm>
            <a:off x="3217160" y="4559917"/>
            <a:ext cx="7808816" cy="830997"/>
          </a:xfrm>
          <a:prstGeom prst="rect">
            <a:avLst/>
          </a:prstGeom>
          <a:noFill/>
        </p:spPr>
        <p:txBody>
          <a:bodyPr wrap="square" rtlCol="0">
            <a:spAutoFit/>
          </a:bodyPr>
          <a:lstStyle/>
          <a:p>
            <a:pPr>
              <a:spcAft>
                <a:spcPts val="600"/>
              </a:spcAft>
              <a:defRPr/>
            </a:pPr>
            <a:r>
              <a:rPr lang="en-US" sz="2400" b="1" dirty="0">
                <a:latin typeface="Arial" panose="020B0604020202020204" pitchFamily="34" charset="0"/>
                <a:cs typeface="Arial" panose="020B0604020202020204" pitchFamily="34" charset="0"/>
              </a:rPr>
              <a:t>Reminding</a:t>
            </a:r>
            <a:r>
              <a:rPr lang="en-US" sz="2400" dirty="0">
                <a:latin typeface="Arial" panose="020B0604020202020204" pitchFamily="34" charset="0"/>
                <a:cs typeface="Arial" panose="020B0604020202020204" pitchFamily="34" charset="0"/>
              </a:rPr>
              <a:t> people to perform hand hygiene, at the right time and in the right way</a:t>
            </a:r>
          </a:p>
        </p:txBody>
      </p:sp>
      <p:sp>
        <p:nvSpPr>
          <p:cNvPr id="17" name="TextBox 16">
            <a:extLst>
              <a:ext uri="{FF2B5EF4-FFF2-40B4-BE49-F238E27FC236}">
                <a16:creationId xmlns:a16="http://schemas.microsoft.com/office/drawing/2014/main" id="{1377C31B-70D2-A942-8E38-9284F0EF7935}"/>
              </a:ext>
            </a:extLst>
          </p:cNvPr>
          <p:cNvSpPr txBox="1"/>
          <p:nvPr/>
        </p:nvSpPr>
        <p:spPr>
          <a:xfrm>
            <a:off x="3150003" y="5507192"/>
            <a:ext cx="7808816" cy="830997"/>
          </a:xfrm>
          <a:prstGeom prst="rect">
            <a:avLst/>
          </a:prstGeom>
          <a:noFill/>
        </p:spPr>
        <p:txBody>
          <a:bodyPr wrap="square" rtlCol="0">
            <a:spAutoFit/>
          </a:bodyPr>
          <a:lstStyle/>
          <a:p>
            <a:pPr>
              <a:spcAft>
                <a:spcPts val="600"/>
              </a:spcAft>
              <a:defRPr/>
            </a:pPr>
            <a:r>
              <a:rPr lang="en-US" sz="2400" dirty="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culture</a:t>
            </a:r>
            <a:r>
              <a:rPr lang="en-US" sz="2400" dirty="0">
                <a:latin typeface="Arial" panose="020B0604020202020204" pitchFamily="34" charset="0"/>
                <a:cs typeface="Arial" panose="020B0604020202020204" pitchFamily="34" charset="0"/>
              </a:rPr>
              <a:t> within a care facility that values hand hygiene, especially the support of managers and supervisors</a:t>
            </a:r>
            <a:endParaRPr lang="en-US" sz="2400" dirty="0"/>
          </a:p>
        </p:txBody>
      </p:sp>
      <p:sp>
        <p:nvSpPr>
          <p:cNvPr id="18" name="Title 10">
            <a:extLst>
              <a:ext uri="{FF2B5EF4-FFF2-40B4-BE49-F238E27FC236}">
                <a16:creationId xmlns:a16="http://schemas.microsoft.com/office/drawing/2014/main" id="{C2994B85-9BA0-E040-9E82-2DC203327006}"/>
              </a:ext>
            </a:extLst>
          </p:cNvPr>
          <p:cNvSpPr txBox="1">
            <a:spLocks/>
          </p:cNvSpPr>
          <p:nvPr/>
        </p:nvSpPr>
        <p:spPr>
          <a:xfrm>
            <a:off x="1299572" y="297984"/>
            <a:ext cx="10834788" cy="1461495"/>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r>
              <a:rPr lang="en-US" sz="3100" dirty="0">
                <a:solidFill>
                  <a:srgbClr val="00B0F0"/>
                </a:solidFill>
                <a:latin typeface="Arial" panose="020B0604020202020204" pitchFamily="34" charset="0"/>
                <a:ea typeface="Ebrima" panose="02000000000000000000" pitchFamily="2" charset="0"/>
                <a:cs typeface="Arial" panose="020B0604020202020204" pitchFamily="34" charset="0"/>
              </a:rPr>
              <a:t>The multimodal improvement strategy explained</a:t>
            </a:r>
          </a:p>
        </p:txBody>
      </p:sp>
    </p:spTree>
    <p:extLst>
      <p:ext uri="{BB962C8B-B14F-4D97-AF65-F5344CB8AC3E}">
        <p14:creationId xmlns:p14="http://schemas.microsoft.com/office/powerpoint/2010/main" val="212963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40FC851-2C00-624A-BEB8-AC5BAEE15869}"/>
              </a:ext>
            </a:extLst>
          </p:cNvPr>
          <p:cNvSpPr>
            <a:spLocks noGrp="1"/>
          </p:cNvSpPr>
          <p:nvPr>
            <p:ph type="sldNum" sz="quarter" idx="12"/>
          </p:nvPr>
        </p:nvSpPr>
        <p:spPr/>
        <p:txBody>
          <a:bodyPr/>
          <a:lstStyle/>
          <a:p>
            <a:fld id="{2D0AA5EB-64AB-BF41-92BE-B61D8618F692}" type="slidenum">
              <a:rPr lang="it-IT" smtClean="0"/>
              <a:t>17</a:t>
            </a:fld>
            <a:endParaRPr lang="it-IT" dirty="0"/>
          </a:p>
        </p:txBody>
      </p:sp>
      <p:sp>
        <p:nvSpPr>
          <p:cNvPr id="3" name="Titolo 2">
            <a:extLst>
              <a:ext uri="{FF2B5EF4-FFF2-40B4-BE49-F238E27FC236}">
                <a16:creationId xmlns:a16="http://schemas.microsoft.com/office/drawing/2014/main" id="{E7E67B10-096F-494E-B384-B5FA7FE58AB3}"/>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Read through the scenario in your handout &amp; discuss the questions presented.</a:t>
            </a:r>
            <a:br>
              <a:rPr lang="en-US" sz="3200" dirty="0">
                <a:latin typeface="Arial" panose="020B0604020202020204" pitchFamily="34" charset="0"/>
                <a:cs typeface="Arial" panose="020B0604020202020204" pitchFamily="34" charset="0"/>
              </a:rPr>
            </a:br>
            <a:endParaRPr lang="it-IT" sz="3200" dirty="0"/>
          </a:p>
        </p:txBody>
      </p:sp>
      <p:sp>
        <p:nvSpPr>
          <p:cNvPr id="6" name="Segnaposto testo 5">
            <a:extLst>
              <a:ext uri="{FF2B5EF4-FFF2-40B4-BE49-F238E27FC236}">
                <a16:creationId xmlns:a16="http://schemas.microsoft.com/office/drawing/2014/main" id="{624294D6-9575-EF4D-A1A5-55DFB6EFEE93}"/>
              </a:ext>
            </a:extLst>
          </p:cNvPr>
          <p:cNvSpPr>
            <a:spLocks noGrp="1"/>
          </p:cNvSpPr>
          <p:nvPr>
            <p:ph type="body" sz="quarter" idx="15"/>
          </p:nvPr>
        </p:nvSpPr>
        <p:spPr>
          <a:xfrm>
            <a:off x="823913" y="271669"/>
            <a:ext cx="4116387" cy="223631"/>
          </a:xfrm>
        </p:spPr>
        <p:txBody>
          <a:bodyPr>
            <a:noAutofit/>
          </a:bodyPr>
          <a:lstStyle/>
          <a:p>
            <a:r>
              <a:rPr lang="en-GB" sz="2000"/>
              <a:t>Group work - real life example </a:t>
            </a:r>
          </a:p>
        </p:txBody>
      </p:sp>
      <p:grpSp>
        <p:nvGrpSpPr>
          <p:cNvPr id="8" name="Group 7">
            <a:extLst>
              <a:ext uri="{FF2B5EF4-FFF2-40B4-BE49-F238E27FC236}">
                <a16:creationId xmlns:a16="http://schemas.microsoft.com/office/drawing/2014/main" id="{2B2986DB-A544-8B40-8122-B3B3C0B4850C}"/>
              </a:ext>
            </a:extLst>
          </p:cNvPr>
          <p:cNvGrpSpPr/>
          <p:nvPr/>
        </p:nvGrpSpPr>
        <p:grpSpPr>
          <a:xfrm>
            <a:off x="583195" y="4231157"/>
            <a:ext cx="1434993" cy="2126610"/>
            <a:chOff x="4005776" y="2269949"/>
            <a:chExt cx="1434993" cy="2126610"/>
          </a:xfrm>
        </p:grpSpPr>
        <p:sp>
          <p:nvSpPr>
            <p:cNvPr id="9" name="Rounded Rectangle 8">
              <a:extLst>
                <a:ext uri="{FF2B5EF4-FFF2-40B4-BE49-F238E27FC236}">
                  <a16:creationId xmlns:a16="http://schemas.microsoft.com/office/drawing/2014/main" id="{A43BCB3F-5FC3-C54E-8448-C55170BDD1C4}"/>
                </a:ext>
              </a:extLst>
            </p:cNvPr>
            <p:cNvSpPr/>
            <p:nvPr/>
          </p:nvSpPr>
          <p:spPr>
            <a:xfrm>
              <a:off x="4042951" y="2269949"/>
              <a:ext cx="1397818" cy="2126610"/>
            </a:xfrm>
            <a:prstGeom prst="roundRect">
              <a:avLst>
                <a:gd name="adj" fmla="val 10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7AAF5332-D86C-234F-B063-33D5C592F3AD}"/>
                </a:ext>
              </a:extLst>
            </p:cNvPr>
            <p:cNvSpPr txBox="1">
              <a:spLocks/>
            </p:cNvSpPr>
            <p:nvPr/>
          </p:nvSpPr>
          <p:spPr>
            <a:xfrm>
              <a:off x="4005776" y="3540358"/>
              <a:ext cx="1366790" cy="832967"/>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latin typeface="Arial" panose="020B0604020202020204" pitchFamily="34" charset="0"/>
                  <a:cs typeface="Arial" panose="020B0604020202020204" pitchFamily="34" charset="0"/>
                </a:rPr>
                <a:t>10 minute exercise</a:t>
              </a:r>
            </a:p>
          </p:txBody>
        </p:sp>
      </p:grpSp>
      <p:pic>
        <p:nvPicPr>
          <p:cNvPr id="14" name="Picture 13">
            <a:extLst>
              <a:ext uri="{FF2B5EF4-FFF2-40B4-BE49-F238E27FC236}">
                <a16:creationId xmlns:a16="http://schemas.microsoft.com/office/drawing/2014/main" id="{A020E008-0840-8D45-93CD-0F1A030036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8060" y="127671"/>
            <a:ext cx="1782240" cy="2376319"/>
          </a:xfrm>
          <a:prstGeom prst="rect">
            <a:avLst/>
          </a:prstGeom>
        </p:spPr>
      </p:pic>
      <p:pic>
        <p:nvPicPr>
          <p:cNvPr id="15" name="Picture 14">
            <a:extLst>
              <a:ext uri="{FF2B5EF4-FFF2-40B4-BE49-F238E27FC236}">
                <a16:creationId xmlns:a16="http://schemas.microsoft.com/office/drawing/2014/main" id="{77A71530-795D-4F47-BAA5-87F18B449E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86027" y="127671"/>
            <a:ext cx="1796229" cy="236891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3651F5A6-C17A-E741-A7D3-C4F0A21BC0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28061" y="2682389"/>
            <a:ext cx="3754196" cy="165851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36E8BFF-53F0-CB4F-8053-ED945D6C5E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31019" y="495300"/>
            <a:ext cx="2578308" cy="3685528"/>
          </a:xfrm>
          <a:prstGeom prst="rect">
            <a:avLst/>
          </a:prstGeom>
          <a:ln>
            <a:noFill/>
          </a:ln>
          <a:effectLst>
            <a:outerShdw blurRad="292100" dist="139700" dir="2700000" algn="tl" rotWithShape="0">
              <a:srgbClr val="333333">
                <a:alpha val="65000"/>
              </a:srgbClr>
            </a:outerShdw>
          </a:effectLst>
        </p:spPr>
      </p:pic>
      <p:grpSp>
        <p:nvGrpSpPr>
          <p:cNvPr id="30" name="Group 29">
            <a:extLst>
              <a:ext uri="{FF2B5EF4-FFF2-40B4-BE49-F238E27FC236}">
                <a16:creationId xmlns:a16="http://schemas.microsoft.com/office/drawing/2014/main" id="{6D87A645-652F-874E-ACDF-4D70BE3AB7F8}"/>
              </a:ext>
            </a:extLst>
          </p:cNvPr>
          <p:cNvGrpSpPr/>
          <p:nvPr/>
        </p:nvGrpSpPr>
        <p:grpSpPr>
          <a:xfrm>
            <a:off x="5722864" y="4682227"/>
            <a:ext cx="5702114" cy="1109282"/>
            <a:chOff x="6282700" y="1903204"/>
            <a:chExt cx="5702114" cy="1109282"/>
          </a:xfrm>
        </p:grpSpPr>
        <p:pic>
          <p:nvPicPr>
            <p:cNvPr id="31" name="Picture 30">
              <a:extLst>
                <a:ext uri="{FF2B5EF4-FFF2-40B4-BE49-F238E27FC236}">
                  <a16:creationId xmlns:a16="http://schemas.microsoft.com/office/drawing/2014/main" id="{C5DF235B-3FD6-164F-AC24-AADBDF060EAB}"/>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282700" y="1997676"/>
              <a:ext cx="720000" cy="720000"/>
            </a:xfrm>
            <a:prstGeom prst="rect">
              <a:avLst/>
            </a:prstGeom>
          </p:spPr>
        </p:pic>
        <p:pic>
          <p:nvPicPr>
            <p:cNvPr id="32" name="Picture 31">
              <a:extLst>
                <a:ext uri="{FF2B5EF4-FFF2-40B4-BE49-F238E27FC236}">
                  <a16:creationId xmlns:a16="http://schemas.microsoft.com/office/drawing/2014/main" id="{3EE2A699-58E3-D84E-B0B0-F2FD2B85540C}"/>
                </a:ext>
              </a:extLst>
            </p:cNvPr>
            <p:cNvPicPr>
              <a:picLocks noChangeAspect="1"/>
            </p:cNvPicPr>
            <p:nvPr/>
          </p:nvPicPr>
          <p:blipFill rotWithShape="1">
            <a:blip r:embed="rId9" cstate="email">
              <a:biLevel thresh="75000"/>
              <a:extLst>
                <a:ext uri="{28A0092B-C50C-407E-A947-70E740481C1C}">
                  <a14:useLocalDpi xmlns:a14="http://schemas.microsoft.com/office/drawing/2010/main"/>
                </a:ext>
              </a:extLst>
            </a:blip>
            <a:srcRect/>
            <a:stretch/>
          </p:blipFill>
          <p:spPr>
            <a:xfrm>
              <a:off x="6946128" y="1982533"/>
              <a:ext cx="858294" cy="1029953"/>
            </a:xfrm>
            <a:prstGeom prst="rect">
              <a:avLst/>
            </a:prstGeom>
          </p:spPr>
        </p:pic>
        <p:pic>
          <p:nvPicPr>
            <p:cNvPr id="33" name="Picture 32">
              <a:extLst>
                <a:ext uri="{FF2B5EF4-FFF2-40B4-BE49-F238E27FC236}">
                  <a16:creationId xmlns:a16="http://schemas.microsoft.com/office/drawing/2014/main" id="{FEB25F85-5CA0-7743-A47A-83476614CF2F}"/>
                </a:ext>
              </a:extLst>
            </p:cNvPr>
            <p:cNvPicPr>
              <a:picLocks noChangeAspect="1"/>
            </p:cNvPicPr>
            <p:nvPr/>
          </p:nvPicPr>
          <p:blipFill rotWithShape="1">
            <a:blip r:embed="rId10" cstate="email">
              <a:biLevel thresh="75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8092150" y="2025545"/>
              <a:ext cx="862136" cy="720000"/>
            </a:xfrm>
            <a:prstGeom prst="rect">
              <a:avLst/>
            </a:prstGeom>
          </p:spPr>
        </p:pic>
        <p:pic>
          <p:nvPicPr>
            <p:cNvPr id="34" name="Picture 33">
              <a:extLst>
                <a:ext uri="{FF2B5EF4-FFF2-40B4-BE49-F238E27FC236}">
                  <a16:creationId xmlns:a16="http://schemas.microsoft.com/office/drawing/2014/main" id="{2E553451-F5BE-B642-B253-CA20CFBB159B}"/>
                </a:ext>
              </a:extLst>
            </p:cNvPr>
            <p:cNvPicPr>
              <a:picLocks noChangeAspect="1"/>
            </p:cNvPicPr>
            <p:nvPr/>
          </p:nvPicPr>
          <p:blipFill rotWithShape="1">
            <a:blip r:embed="rId12" cstate="email">
              <a:biLevel thresh="75000"/>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p:blipFill>
          <p:spPr>
            <a:xfrm>
              <a:off x="9100481" y="2025546"/>
              <a:ext cx="499553" cy="719999"/>
            </a:xfrm>
            <a:prstGeom prst="rect">
              <a:avLst/>
            </a:prstGeom>
          </p:spPr>
        </p:pic>
        <p:pic>
          <p:nvPicPr>
            <p:cNvPr id="35" name="Picture 34">
              <a:extLst>
                <a:ext uri="{FF2B5EF4-FFF2-40B4-BE49-F238E27FC236}">
                  <a16:creationId xmlns:a16="http://schemas.microsoft.com/office/drawing/2014/main" id="{36EADEE8-20F8-BC4C-846E-DC22EB219078}"/>
                </a:ext>
              </a:extLst>
            </p:cNvPr>
            <p:cNvPicPr>
              <a:picLocks noChangeAspect="1"/>
            </p:cNvPicPr>
            <p:nvPr/>
          </p:nvPicPr>
          <p:blipFill rotWithShape="1">
            <a:blip r:embed="rId14" cstate="email">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a:stretch/>
          </p:blipFill>
          <p:spPr>
            <a:xfrm>
              <a:off x="10009635" y="1910462"/>
              <a:ext cx="820385" cy="720000"/>
            </a:xfrm>
            <a:prstGeom prst="rect">
              <a:avLst/>
            </a:prstGeom>
          </p:spPr>
        </p:pic>
        <p:pic>
          <p:nvPicPr>
            <p:cNvPr id="36" name="Picture 35">
              <a:extLst>
                <a:ext uri="{FF2B5EF4-FFF2-40B4-BE49-F238E27FC236}">
                  <a16:creationId xmlns:a16="http://schemas.microsoft.com/office/drawing/2014/main" id="{09EAE385-792E-464E-B9E2-5D498950E66E}"/>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1159499" y="1903204"/>
              <a:ext cx="825315" cy="813354"/>
            </a:xfrm>
            <a:prstGeom prst="rect">
              <a:avLst/>
            </a:prstGeom>
          </p:spPr>
        </p:pic>
      </p:grpSp>
      <p:grpSp>
        <p:nvGrpSpPr>
          <p:cNvPr id="22" name="Group 21">
            <a:extLst>
              <a:ext uri="{FF2B5EF4-FFF2-40B4-BE49-F238E27FC236}">
                <a16:creationId xmlns:a16="http://schemas.microsoft.com/office/drawing/2014/main" id="{E3DDD30A-0AB5-1446-B692-E35603744F26}"/>
              </a:ext>
            </a:extLst>
          </p:cNvPr>
          <p:cNvGrpSpPr/>
          <p:nvPr/>
        </p:nvGrpSpPr>
        <p:grpSpPr>
          <a:xfrm>
            <a:off x="2305916" y="4790465"/>
            <a:ext cx="999213" cy="1001043"/>
            <a:chOff x="9555224" y="5116370"/>
            <a:chExt cx="1161098" cy="1171184"/>
          </a:xfrm>
        </p:grpSpPr>
        <p:pic>
          <p:nvPicPr>
            <p:cNvPr id="23" name="Picture 22" descr="Shape&#10;&#10;Description automatically generated with low confidence">
              <a:extLst>
                <a:ext uri="{FF2B5EF4-FFF2-40B4-BE49-F238E27FC236}">
                  <a16:creationId xmlns:a16="http://schemas.microsoft.com/office/drawing/2014/main" id="{51C3D2E3-425E-9E4D-A6C5-CD88E0CABB4F}"/>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4" name="Oval 23">
              <a:extLst>
                <a:ext uri="{FF2B5EF4-FFF2-40B4-BE49-F238E27FC236}">
                  <a16:creationId xmlns:a16="http://schemas.microsoft.com/office/drawing/2014/main" id="{E7D9A3C6-DF0D-6649-9A1B-76DA7C2A74E7}"/>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385A6F9F-9325-9645-8DC6-5AB0E38C384D}"/>
              </a:ext>
            </a:extLst>
          </p:cNvPr>
          <p:cNvPicPr>
            <a:picLocks noChangeAspect="1"/>
          </p:cNvPicPr>
          <p:nvPr/>
        </p:nvPicPr>
        <p:blipFill>
          <a:blip r:embed="rId18" cstate="email">
            <a:biLevel thresh="75000"/>
            <a:extLst>
              <a:ext uri="{28A0092B-C50C-407E-A947-70E740481C1C}">
                <a14:useLocalDpi xmlns:a14="http://schemas.microsoft.com/office/drawing/2010/main"/>
              </a:ext>
            </a:extLst>
          </a:blip>
          <a:stretch>
            <a:fillRect/>
          </a:stretch>
        </p:blipFill>
        <p:spPr>
          <a:xfrm>
            <a:off x="837088" y="4569864"/>
            <a:ext cx="844408" cy="778219"/>
          </a:xfrm>
          <a:prstGeom prst="rect">
            <a:avLst/>
          </a:prstGeom>
        </p:spPr>
      </p:pic>
    </p:spTree>
    <p:extLst>
      <p:ext uri="{BB962C8B-B14F-4D97-AF65-F5344CB8AC3E}">
        <p14:creationId xmlns:p14="http://schemas.microsoft.com/office/powerpoint/2010/main" val="923099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E94DC33-A593-8142-A5F8-BE32AEBE3BA3}"/>
              </a:ext>
            </a:extLst>
          </p:cNvPr>
          <p:cNvSpPr>
            <a:spLocks noGrp="1"/>
          </p:cNvSpPr>
          <p:nvPr>
            <p:ph type="sldNum" sz="quarter" idx="12"/>
          </p:nvPr>
        </p:nvSpPr>
        <p:spPr>
          <a:xfrm>
            <a:off x="1" y="6395741"/>
            <a:ext cx="12191999" cy="365125"/>
          </a:xfrm>
        </p:spPr>
        <p:txBody>
          <a:bodyPr/>
          <a:lstStyle/>
          <a:p>
            <a:fld id="{2D0AA5EB-64AB-BF41-92BE-B61D8618F692}" type="slidenum">
              <a:rPr lang="it-IT" smtClean="0"/>
              <a:t>18</a:t>
            </a:fld>
            <a:endParaRPr lang="it-IT" dirty="0"/>
          </a:p>
        </p:txBody>
      </p:sp>
      <p:sp>
        <p:nvSpPr>
          <p:cNvPr id="6" name="TextBox 5">
            <a:extLst>
              <a:ext uri="{FF2B5EF4-FFF2-40B4-BE49-F238E27FC236}">
                <a16:creationId xmlns:a16="http://schemas.microsoft.com/office/drawing/2014/main" id="{8C37C7E9-F142-B247-844E-8F2B2F715038}"/>
              </a:ext>
            </a:extLst>
          </p:cNvPr>
          <p:cNvSpPr txBox="1"/>
          <p:nvPr/>
        </p:nvSpPr>
        <p:spPr>
          <a:xfrm>
            <a:off x="6656125" y="4045236"/>
            <a:ext cx="3570598" cy="2308324"/>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Understanding of the multimodal improvement strategy supports behavior change &amp; sustainable hand hygiene</a:t>
            </a:r>
          </a:p>
        </p:txBody>
      </p:sp>
      <p:pic>
        <p:nvPicPr>
          <p:cNvPr id="9" name="Picture 8">
            <a:extLst>
              <a:ext uri="{FF2B5EF4-FFF2-40B4-BE49-F238E27FC236}">
                <a16:creationId xmlns:a16="http://schemas.microsoft.com/office/drawing/2014/main" id="{77C5324F-19A1-CA4F-A7D7-9C52269536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6723" y="4007914"/>
            <a:ext cx="1820134" cy="2660883"/>
          </a:xfrm>
          <a:prstGeom prst="rect">
            <a:avLst/>
          </a:prstGeom>
          <a:ln>
            <a:solidFill>
              <a:schemeClr val="tx1"/>
            </a:solidFill>
          </a:ln>
        </p:spPr>
      </p:pic>
      <p:sp>
        <p:nvSpPr>
          <p:cNvPr id="11" name="Text Placeholder 7">
            <a:extLst>
              <a:ext uri="{FF2B5EF4-FFF2-40B4-BE49-F238E27FC236}">
                <a16:creationId xmlns:a16="http://schemas.microsoft.com/office/drawing/2014/main" id="{066C574A-34B8-AB4C-8E09-B400DEC827B3}"/>
              </a:ext>
            </a:extLst>
          </p:cNvPr>
          <p:cNvSpPr txBox="1">
            <a:spLocks/>
          </p:cNvSpPr>
          <p:nvPr/>
        </p:nvSpPr>
        <p:spPr>
          <a:xfrm>
            <a:off x="2037589" y="359411"/>
            <a:ext cx="8189134" cy="67728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b="1" dirty="0">
                <a:solidFill>
                  <a:srgbClr val="00B0F0"/>
                </a:solidFill>
                <a:ea typeface="Ebrima" panose="02000000000000000000" pitchFamily="2" charset="0"/>
                <a:cs typeface="Ebrima" panose="02000000000000000000" pitchFamily="2" charset="0"/>
              </a:rPr>
              <a:t>Group work – feedback &amp; discussion</a:t>
            </a:r>
            <a:endParaRPr lang="en-GB" sz="3200" dirty="0"/>
          </a:p>
        </p:txBody>
      </p:sp>
      <p:grpSp>
        <p:nvGrpSpPr>
          <p:cNvPr id="15" name="Group 14">
            <a:extLst>
              <a:ext uri="{FF2B5EF4-FFF2-40B4-BE49-F238E27FC236}">
                <a16:creationId xmlns:a16="http://schemas.microsoft.com/office/drawing/2014/main" id="{B64D6264-2118-B24A-AD26-120EEE68BE85}"/>
              </a:ext>
            </a:extLst>
          </p:cNvPr>
          <p:cNvGrpSpPr/>
          <p:nvPr/>
        </p:nvGrpSpPr>
        <p:grpSpPr>
          <a:xfrm>
            <a:off x="1928508" y="1680757"/>
            <a:ext cx="1635416" cy="3614864"/>
            <a:chOff x="9644662" y="1553661"/>
            <a:chExt cx="1483308" cy="3278650"/>
          </a:xfrm>
        </p:grpSpPr>
        <p:pic>
          <p:nvPicPr>
            <p:cNvPr id="16" name="Picture 15">
              <a:extLst>
                <a:ext uri="{FF2B5EF4-FFF2-40B4-BE49-F238E27FC236}">
                  <a16:creationId xmlns:a16="http://schemas.microsoft.com/office/drawing/2014/main" id="{FF5AB8DE-1CF0-3545-B0DB-F4A59306B39F}"/>
                </a:ext>
              </a:extLst>
            </p:cNvPr>
            <p:cNvPicPr>
              <a:picLocks noChangeAspect="1"/>
            </p:cNvPicPr>
            <p:nvPr/>
          </p:nvPicPr>
          <p:blipFill>
            <a:blip r:embed="rId4" cstate="email">
              <a:biLevel thresh="75000"/>
              <a:extLst>
                <a:ext uri="{BEBA8EAE-BF5A-486C-A8C5-ECC9F3942E4B}">
                  <a14:imgProps xmlns:a14="http://schemas.microsoft.com/office/drawing/2010/main">
                    <a14:imgLayer r:embed="rId5">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644662" y="1579473"/>
              <a:ext cx="720000" cy="720000"/>
            </a:xfrm>
            <a:prstGeom prst="rect">
              <a:avLst/>
            </a:prstGeom>
          </p:spPr>
        </p:pic>
        <p:pic>
          <p:nvPicPr>
            <p:cNvPr id="17" name="Picture 16">
              <a:extLst>
                <a:ext uri="{FF2B5EF4-FFF2-40B4-BE49-F238E27FC236}">
                  <a16:creationId xmlns:a16="http://schemas.microsoft.com/office/drawing/2014/main" id="{51F35624-E418-844A-A629-668C84228F9E}"/>
                </a:ext>
              </a:extLst>
            </p:cNvPr>
            <p:cNvPicPr>
              <a:picLocks noChangeAspect="1"/>
            </p:cNvPicPr>
            <p:nvPr/>
          </p:nvPicPr>
          <p:blipFill rotWithShape="1">
            <a:blip r:embed="rId6" cstate="email">
              <a:biLevel thresh="75000"/>
              <a:extLst>
                <a:ext uri="{28A0092B-C50C-407E-A947-70E740481C1C}">
                  <a14:useLocalDpi xmlns:a14="http://schemas.microsoft.com/office/drawing/2010/main"/>
                </a:ext>
              </a:extLst>
            </a:blip>
            <a:srcRect/>
            <a:stretch/>
          </p:blipFill>
          <p:spPr>
            <a:xfrm>
              <a:off x="10269676" y="1553661"/>
              <a:ext cx="858294" cy="1029953"/>
            </a:xfrm>
            <a:prstGeom prst="rect">
              <a:avLst/>
            </a:prstGeom>
          </p:spPr>
        </p:pic>
        <p:pic>
          <p:nvPicPr>
            <p:cNvPr id="18" name="Picture 17">
              <a:extLst>
                <a:ext uri="{FF2B5EF4-FFF2-40B4-BE49-F238E27FC236}">
                  <a16:creationId xmlns:a16="http://schemas.microsoft.com/office/drawing/2014/main" id="{70AFB243-9D3B-8F41-A06E-144FA7F6AFA0}"/>
                </a:ext>
              </a:extLst>
            </p:cNvPr>
            <p:cNvPicPr>
              <a:picLocks noChangeAspect="1"/>
            </p:cNvPicPr>
            <p:nvPr/>
          </p:nvPicPr>
          <p:blipFill rotWithShape="1">
            <a:blip r:embed="rId7" cstate="email">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9965478" y="2596015"/>
              <a:ext cx="862136" cy="720000"/>
            </a:xfrm>
            <a:prstGeom prst="rect">
              <a:avLst/>
            </a:prstGeom>
          </p:spPr>
        </p:pic>
        <p:pic>
          <p:nvPicPr>
            <p:cNvPr id="19" name="Picture 18">
              <a:extLst>
                <a:ext uri="{FF2B5EF4-FFF2-40B4-BE49-F238E27FC236}">
                  <a16:creationId xmlns:a16="http://schemas.microsoft.com/office/drawing/2014/main" id="{2CF635DB-4C52-2A40-9457-595E201333D4}"/>
                </a:ext>
              </a:extLst>
            </p:cNvPr>
            <p:cNvPicPr>
              <a:picLocks noChangeAspect="1"/>
            </p:cNvPicPr>
            <p:nvPr/>
          </p:nvPicPr>
          <p:blipFill rotWithShape="1">
            <a:blip r:embed="rId9" cstate="email">
              <a:biLevel thresh="75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10004662" y="3311062"/>
              <a:ext cx="499553" cy="719999"/>
            </a:xfrm>
            <a:prstGeom prst="rect">
              <a:avLst/>
            </a:prstGeom>
          </p:spPr>
        </p:pic>
        <p:pic>
          <p:nvPicPr>
            <p:cNvPr id="20" name="Picture 19">
              <a:extLst>
                <a:ext uri="{FF2B5EF4-FFF2-40B4-BE49-F238E27FC236}">
                  <a16:creationId xmlns:a16="http://schemas.microsoft.com/office/drawing/2014/main" id="{C6596BC8-83EF-F84F-85E7-04F6B93C00D0}"/>
                </a:ext>
              </a:extLst>
            </p:cNvPr>
            <p:cNvPicPr>
              <a:picLocks noChangeAspect="1"/>
            </p:cNvPicPr>
            <p:nvPr/>
          </p:nvPicPr>
          <p:blipFill rotWithShape="1">
            <a:blip r:embed="rId11" cstate="email">
              <a:biLevel thresh="75000"/>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9915285" y="4112311"/>
              <a:ext cx="820385" cy="720000"/>
            </a:xfrm>
            <a:prstGeom prst="rect">
              <a:avLst/>
            </a:prstGeom>
          </p:spPr>
        </p:pic>
      </p:grpSp>
      <p:pic>
        <p:nvPicPr>
          <p:cNvPr id="21" name="Picture 20">
            <a:extLst>
              <a:ext uri="{FF2B5EF4-FFF2-40B4-BE49-F238E27FC236}">
                <a16:creationId xmlns:a16="http://schemas.microsoft.com/office/drawing/2014/main" id="{9D3D4815-B92F-614F-BE6E-7D591CFB4D4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68084" y="3089341"/>
            <a:ext cx="569895" cy="569895"/>
          </a:xfrm>
          <a:prstGeom prst="rect">
            <a:avLst/>
          </a:prstGeom>
        </p:spPr>
      </p:pic>
      <p:pic>
        <p:nvPicPr>
          <p:cNvPr id="22" name="Picture 21">
            <a:extLst>
              <a:ext uri="{FF2B5EF4-FFF2-40B4-BE49-F238E27FC236}">
                <a16:creationId xmlns:a16="http://schemas.microsoft.com/office/drawing/2014/main" id="{A76DCC07-130D-054F-829A-E46EC525233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68084" y="3860863"/>
            <a:ext cx="569895" cy="569895"/>
          </a:xfrm>
          <a:prstGeom prst="rect">
            <a:avLst/>
          </a:prstGeom>
        </p:spPr>
      </p:pic>
      <p:pic>
        <p:nvPicPr>
          <p:cNvPr id="23" name="Picture 22">
            <a:extLst>
              <a:ext uri="{FF2B5EF4-FFF2-40B4-BE49-F238E27FC236}">
                <a16:creationId xmlns:a16="http://schemas.microsoft.com/office/drawing/2014/main" id="{B42E8BC4-0200-8941-9C80-09AD7254964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51782" y="4728453"/>
            <a:ext cx="569895" cy="569895"/>
          </a:xfrm>
          <a:prstGeom prst="rect">
            <a:avLst/>
          </a:prstGeom>
        </p:spPr>
      </p:pic>
      <p:sp>
        <p:nvSpPr>
          <p:cNvPr id="24" name="TextBox 23">
            <a:extLst>
              <a:ext uri="{FF2B5EF4-FFF2-40B4-BE49-F238E27FC236}">
                <a16:creationId xmlns:a16="http://schemas.microsoft.com/office/drawing/2014/main" id="{A8C573D6-86B9-194C-82BD-929FC44E6653}"/>
              </a:ext>
            </a:extLst>
          </p:cNvPr>
          <p:cNvSpPr txBox="1"/>
          <p:nvPr/>
        </p:nvSpPr>
        <p:spPr>
          <a:xfrm>
            <a:off x="3778445" y="1680592"/>
            <a:ext cx="949172" cy="1025537"/>
          </a:xfrm>
          <a:prstGeom prst="rect">
            <a:avLst/>
          </a:prstGeom>
          <a:noFill/>
        </p:spPr>
        <p:txBody>
          <a:bodyPr wrap="square" rtlCol="0">
            <a:spAutoFit/>
          </a:bodyPr>
          <a:lstStyle/>
          <a:p>
            <a:pPr algn="ctr"/>
            <a:r>
              <a:rPr lang="en-US" sz="6064" dirty="0">
                <a:solidFill>
                  <a:srgbClr val="00B0F0"/>
                </a:solidFill>
                <a:latin typeface="Arial Rounded MT Bold" panose="020F0704030504030204" pitchFamily="34" charset="77"/>
              </a:rPr>
              <a:t>X</a:t>
            </a:r>
          </a:p>
        </p:txBody>
      </p:sp>
      <p:sp>
        <p:nvSpPr>
          <p:cNvPr id="25" name="TextBox 24">
            <a:extLst>
              <a:ext uri="{FF2B5EF4-FFF2-40B4-BE49-F238E27FC236}">
                <a16:creationId xmlns:a16="http://schemas.microsoft.com/office/drawing/2014/main" id="{C0DA62A3-5EDC-6344-814E-118950F37FE4}"/>
              </a:ext>
            </a:extLst>
          </p:cNvPr>
          <p:cNvSpPr txBox="1"/>
          <p:nvPr/>
        </p:nvSpPr>
        <p:spPr>
          <a:xfrm>
            <a:off x="3778445" y="5408214"/>
            <a:ext cx="949172" cy="1025537"/>
          </a:xfrm>
          <a:prstGeom prst="rect">
            <a:avLst/>
          </a:prstGeom>
          <a:noFill/>
        </p:spPr>
        <p:txBody>
          <a:bodyPr wrap="square" rtlCol="0">
            <a:spAutoFit/>
          </a:bodyPr>
          <a:lstStyle/>
          <a:p>
            <a:pPr algn="ctr"/>
            <a:r>
              <a:rPr lang="en-US" sz="6064" dirty="0">
                <a:solidFill>
                  <a:srgbClr val="00B0F0"/>
                </a:solidFill>
                <a:latin typeface="Arial Rounded MT Bold" panose="020F0704030504030204" pitchFamily="34" charset="77"/>
              </a:rPr>
              <a:t>X</a:t>
            </a:r>
          </a:p>
        </p:txBody>
      </p:sp>
      <p:pic>
        <p:nvPicPr>
          <p:cNvPr id="26" name="Picture 25">
            <a:extLst>
              <a:ext uri="{FF2B5EF4-FFF2-40B4-BE49-F238E27FC236}">
                <a16:creationId xmlns:a16="http://schemas.microsoft.com/office/drawing/2014/main" id="{9C78776B-1494-184F-BE63-BF7652BF21B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202710" y="5563175"/>
            <a:ext cx="1030058" cy="1015129"/>
          </a:xfrm>
          <a:prstGeom prst="rect">
            <a:avLst/>
          </a:prstGeom>
        </p:spPr>
      </p:pic>
    </p:spTree>
    <p:extLst>
      <p:ext uri="{BB962C8B-B14F-4D97-AF65-F5344CB8AC3E}">
        <p14:creationId xmlns:p14="http://schemas.microsoft.com/office/powerpoint/2010/main" val="577159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19</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a:bodyPr>
          <a:lstStyle/>
          <a:p>
            <a:r>
              <a:rPr lang="en-GB" sz="3200" dirty="0"/>
              <a:t>System change</a:t>
            </a:r>
          </a:p>
        </p:txBody>
      </p:sp>
      <p:sp>
        <p:nvSpPr>
          <p:cNvPr id="5" name="Rectangle 4">
            <a:extLst>
              <a:ext uri="{FF2B5EF4-FFF2-40B4-BE49-F238E27FC236}">
                <a16:creationId xmlns:a16="http://schemas.microsoft.com/office/drawing/2014/main" id="{A2AA13FD-6492-7542-81AD-D34367ED8952}"/>
              </a:ext>
            </a:extLst>
          </p:cNvPr>
          <p:cNvSpPr/>
          <p:nvPr/>
        </p:nvSpPr>
        <p:spPr>
          <a:xfrm>
            <a:off x="0" y="733174"/>
            <a:ext cx="4557914" cy="400110"/>
          </a:xfrm>
          <a:prstGeom prst="rect">
            <a:avLst/>
          </a:prstGeom>
        </p:spPr>
        <p:txBody>
          <a:bodyPr wrap="none">
            <a:spAutoFit/>
          </a:bodyPr>
          <a:lstStyle/>
          <a:p>
            <a:r>
              <a:rPr lang="en-US" sz="2000" b="1" dirty="0">
                <a:solidFill>
                  <a:srgbClr val="00A1DF"/>
                </a:solidFill>
                <a:latin typeface="Arial" panose="020B0604020202020204" pitchFamily="34" charset="0"/>
                <a:ea typeface="Ebrima" panose="02000000000000000000" pitchFamily="2" charset="0"/>
                <a:cs typeface="Arial" panose="020B0604020202020204" pitchFamily="34" charset="0"/>
              </a:rPr>
              <a:t>System change/Build it &amp; WASH FIT</a:t>
            </a:r>
            <a:endParaRPr lang="en-GB"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488031-9B9A-2B48-85D9-298A7A4432DF}"/>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842453" y="87418"/>
            <a:ext cx="793833" cy="793833"/>
          </a:xfrm>
          <a:prstGeom prst="rect">
            <a:avLst/>
          </a:prstGeom>
        </p:spPr>
      </p:pic>
      <p:pic>
        <p:nvPicPr>
          <p:cNvPr id="7" name="Picture 6">
            <a:extLst>
              <a:ext uri="{FF2B5EF4-FFF2-40B4-BE49-F238E27FC236}">
                <a16:creationId xmlns:a16="http://schemas.microsoft.com/office/drawing/2014/main" id="{9EF6C0FB-EAA4-F146-A72E-02051809C598}"/>
              </a:ext>
            </a:extLst>
          </p:cNvPr>
          <p:cNvPicPr>
            <a:picLocks noChangeAspect="1"/>
          </p:cNvPicPr>
          <p:nvPr/>
        </p:nvPicPr>
        <p:blipFill rotWithShape="1">
          <a:blip r:embed="rId5" cstate="email">
            <a:biLevel thresh="75000"/>
            <a:extLst>
              <a:ext uri="{28A0092B-C50C-407E-A947-70E740481C1C}">
                <a14:useLocalDpi xmlns:a14="http://schemas.microsoft.com/office/drawing/2010/main"/>
              </a:ext>
            </a:extLst>
          </a:blip>
          <a:srcRect/>
          <a:stretch/>
        </p:blipFill>
        <p:spPr>
          <a:xfrm>
            <a:off x="10715123" y="79512"/>
            <a:ext cx="946309" cy="1135571"/>
          </a:xfrm>
          <a:prstGeom prst="rect">
            <a:avLst/>
          </a:prstGeom>
        </p:spPr>
      </p:pic>
      <p:sp>
        <p:nvSpPr>
          <p:cNvPr id="8" name="Content Placeholder 2">
            <a:extLst>
              <a:ext uri="{FF2B5EF4-FFF2-40B4-BE49-F238E27FC236}">
                <a16:creationId xmlns:a16="http://schemas.microsoft.com/office/drawing/2014/main" id="{1B858825-49A7-A945-B24E-12FA26EF82B6}"/>
              </a:ext>
            </a:extLst>
          </p:cNvPr>
          <p:cNvSpPr txBox="1">
            <a:spLocks/>
          </p:cNvSpPr>
          <p:nvPr/>
        </p:nvSpPr>
        <p:spPr bwMode="auto">
          <a:xfrm>
            <a:off x="374772" y="1817146"/>
            <a:ext cx="11533284" cy="2262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15002" tIns="57501" rIns="115002" bIns="57501"/>
          <a:lstStyle>
            <a:lvl1pPr>
              <a:defRPr sz="2600">
                <a:solidFill>
                  <a:schemeClr val="tx1"/>
                </a:solidFill>
                <a:latin typeface="Arial" charset="0"/>
                <a:ea typeface="ＭＳ Ｐゴシック" charset="0"/>
                <a:cs typeface="Arial" charset="0"/>
              </a:defRPr>
            </a:lvl1pPr>
            <a:lvl2pPr>
              <a:defRPr sz="2200">
                <a:solidFill>
                  <a:schemeClr val="tx1"/>
                </a:solidFill>
                <a:latin typeface="Arial" charset="0"/>
                <a:ea typeface="Arial" charset="0"/>
                <a:cs typeface="Arial" charset="0"/>
              </a:defRPr>
            </a:lvl2pPr>
            <a:lvl3pPr>
              <a:defRPr sz="2000">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1830388" eaLnBrk="0" fontAlgn="base" hangingPunct="0">
              <a:spcAft>
                <a:spcPct val="0"/>
              </a:spcAft>
              <a:buFont typeface="Arial" charset="0"/>
              <a:buChar char="»"/>
              <a:defRPr>
                <a:solidFill>
                  <a:schemeClr val="tx1"/>
                </a:solidFill>
                <a:latin typeface="Arial" charset="0"/>
                <a:ea typeface="Arial" charset="0"/>
                <a:cs typeface="Arial" charset="0"/>
              </a:defRPr>
            </a:lvl6pPr>
            <a:lvl7pPr marL="2287588" eaLnBrk="0" fontAlgn="base" hangingPunct="0">
              <a:spcAft>
                <a:spcPct val="0"/>
              </a:spcAft>
              <a:buFont typeface="Arial" charset="0"/>
              <a:buChar char="»"/>
              <a:defRPr>
                <a:solidFill>
                  <a:schemeClr val="tx1"/>
                </a:solidFill>
                <a:latin typeface="Arial" charset="0"/>
                <a:ea typeface="Arial" charset="0"/>
                <a:cs typeface="Arial" charset="0"/>
              </a:defRPr>
            </a:lvl7pPr>
            <a:lvl8pPr marL="2744788" eaLnBrk="0" fontAlgn="base" hangingPunct="0">
              <a:spcAft>
                <a:spcPct val="0"/>
              </a:spcAft>
              <a:buFont typeface="Arial" charset="0"/>
              <a:buChar char="»"/>
              <a:defRPr>
                <a:solidFill>
                  <a:schemeClr val="tx1"/>
                </a:solidFill>
                <a:latin typeface="Arial" charset="0"/>
                <a:ea typeface="Arial" charset="0"/>
                <a:cs typeface="Arial" charset="0"/>
              </a:defRPr>
            </a:lvl8pPr>
            <a:lvl9pPr marL="3201988" eaLnBrk="0" fontAlgn="base" hangingPunct="0">
              <a:spcAft>
                <a:spcPct val="0"/>
              </a:spcAft>
              <a:buFont typeface="Arial" charset="0"/>
              <a:buChar char="»"/>
              <a:defRPr>
                <a:solidFill>
                  <a:schemeClr val="tx1"/>
                </a:solidFill>
                <a:latin typeface="Arial" charset="0"/>
                <a:ea typeface="Arial" charset="0"/>
                <a:cs typeface="Arial" charset="0"/>
              </a:defRPr>
            </a:lvl9pPr>
          </a:lstStyle>
          <a:p>
            <a:pPr marL="285750" indent="-285750" eaLnBrk="1" hangingPunct="1">
              <a:spcBef>
                <a:spcPct val="20000"/>
              </a:spcBef>
              <a:buClr>
                <a:srgbClr val="DE2414"/>
              </a:buClr>
              <a:buFont typeface="Arial" panose="020B0604020202020204" pitchFamily="34" charset="0"/>
              <a:buChar char="•"/>
            </a:pPr>
            <a:r>
              <a:rPr lang="en-US" sz="2400" dirty="0"/>
              <a:t>Functioning hand hygiene stations available at all </a:t>
            </a:r>
            <a:r>
              <a:rPr lang="en-US" sz="2400" b="1" dirty="0"/>
              <a:t>points of care </a:t>
            </a:r>
            <a:r>
              <a:rPr lang="en-US" sz="2400" dirty="0"/>
              <a:t>including the delivery room </a:t>
            </a:r>
          </a:p>
          <a:p>
            <a:pPr marL="285750" indent="-285750">
              <a:spcBef>
                <a:spcPct val="20000"/>
              </a:spcBef>
              <a:buClr>
                <a:srgbClr val="DE2414"/>
              </a:buClr>
              <a:buFont typeface="Arial" panose="020B0604020202020204" pitchFamily="34" charset="0"/>
              <a:buChar char="•"/>
            </a:pPr>
            <a:r>
              <a:rPr lang="en-US" sz="2400" dirty="0"/>
              <a:t>Functioning hand hygiene stations available in all waiting areas and/or public areas and in the waste disposal area</a:t>
            </a:r>
          </a:p>
          <a:p>
            <a:pPr marL="285750" indent="-285750">
              <a:spcBef>
                <a:spcPct val="20000"/>
              </a:spcBef>
              <a:buClr>
                <a:srgbClr val="DE2414"/>
              </a:buClr>
              <a:buFont typeface="Arial" panose="020B0604020202020204" pitchFamily="34" charset="0"/>
              <a:buChar char="•"/>
            </a:pPr>
            <a:r>
              <a:rPr lang="en-US" sz="2400" dirty="0"/>
              <a:t>There are functioning hand washing facilities within 5 </a:t>
            </a:r>
            <a:r>
              <a:rPr lang="en-US" sz="2400" dirty="0" err="1"/>
              <a:t>metres</a:t>
            </a:r>
            <a:r>
              <a:rPr lang="en-US" sz="2400" dirty="0"/>
              <a:t> of toilets </a:t>
            </a:r>
          </a:p>
          <a:p>
            <a:pPr marL="285750" indent="-285750">
              <a:spcBef>
                <a:spcPct val="20000"/>
              </a:spcBef>
              <a:buClr>
                <a:srgbClr val="DE2414"/>
              </a:buClr>
              <a:buFont typeface="Arial" panose="020B0604020202020204" pitchFamily="34" charset="0"/>
              <a:buChar char="•"/>
            </a:pPr>
            <a:r>
              <a:rPr lang="en-US" sz="2400" dirty="0">
                <a:latin typeface="Arial" panose="020B0604020202020204" pitchFamily="34" charset="0"/>
                <a:cs typeface="Arial" panose="020B0604020202020204" pitchFamily="34" charset="0"/>
              </a:rPr>
              <a:t>Budget is available to cover costs of cleaners and maintenance staff, IPC/WASH training, IPC/WASH consumables (e.g. soap, chlorine) and all activities listed in protocol above</a:t>
            </a:r>
          </a:p>
        </p:txBody>
      </p:sp>
      <p:sp>
        <p:nvSpPr>
          <p:cNvPr id="15" name="TextBox 14">
            <a:extLst>
              <a:ext uri="{FF2B5EF4-FFF2-40B4-BE49-F238E27FC236}">
                <a16:creationId xmlns:a16="http://schemas.microsoft.com/office/drawing/2014/main" id="{8E1AEBE0-A9DA-FC4B-9C14-4BF299B43F43}"/>
              </a:ext>
            </a:extLst>
          </p:cNvPr>
          <p:cNvSpPr txBox="1"/>
          <p:nvPr/>
        </p:nvSpPr>
        <p:spPr>
          <a:xfrm>
            <a:off x="6827277" y="5079174"/>
            <a:ext cx="5080779" cy="1323439"/>
          </a:xfrm>
          <a:prstGeom prst="rect">
            <a:avLst/>
          </a:prstGeom>
          <a:noFill/>
          <a:ln>
            <a:solidFill>
              <a:schemeClr val="tx1"/>
            </a:solidFill>
          </a:ln>
        </p:spPr>
        <p:txBody>
          <a:bodyPr wrap="square" rtlCol="0">
            <a:spAutoFit/>
          </a:bodyPr>
          <a:lstStyle/>
          <a:p>
            <a:r>
              <a:rPr lang="en-US" sz="2000" i="1" dirty="0">
                <a:latin typeface="Arial" panose="020B0604020202020204" pitchFamily="34" charset="0"/>
                <a:cs typeface="Arial" panose="020B0604020202020204" pitchFamily="34" charset="0"/>
              </a:rPr>
              <a:t>*note: indicators for an available quality water supply, waste management and human resources are also related to achieving hand hygiene</a:t>
            </a:r>
            <a:endParaRPr lang="en-US" sz="2000" i="1" dirty="0"/>
          </a:p>
        </p:txBody>
      </p:sp>
      <p:grpSp>
        <p:nvGrpSpPr>
          <p:cNvPr id="18" name="Group 17">
            <a:extLst>
              <a:ext uri="{FF2B5EF4-FFF2-40B4-BE49-F238E27FC236}">
                <a16:creationId xmlns:a16="http://schemas.microsoft.com/office/drawing/2014/main" id="{06FF8DC7-EF59-A14E-B2EA-C298730CC0B1}"/>
              </a:ext>
            </a:extLst>
          </p:cNvPr>
          <p:cNvGrpSpPr/>
          <p:nvPr/>
        </p:nvGrpSpPr>
        <p:grpSpPr>
          <a:xfrm>
            <a:off x="0" y="1233744"/>
            <a:ext cx="11923135" cy="530247"/>
            <a:chOff x="0" y="1233744"/>
            <a:chExt cx="11923135" cy="530247"/>
          </a:xfrm>
        </p:grpSpPr>
        <p:pic>
          <p:nvPicPr>
            <p:cNvPr id="3" name="Picture 2">
              <a:extLst>
                <a:ext uri="{FF2B5EF4-FFF2-40B4-BE49-F238E27FC236}">
                  <a16:creationId xmlns:a16="http://schemas.microsoft.com/office/drawing/2014/main" id="{09923962-485F-4843-B19D-0B1EB8EDAC44}"/>
                </a:ext>
              </a:extLst>
            </p:cNvPr>
            <p:cNvPicPr>
              <a:picLocks noChangeAspect="1"/>
            </p:cNvPicPr>
            <p:nvPr/>
          </p:nvPicPr>
          <p:blipFill>
            <a:blip r:embed="rId6"/>
            <a:stretch>
              <a:fillRect/>
            </a:stretch>
          </p:blipFill>
          <p:spPr>
            <a:xfrm>
              <a:off x="0" y="1233744"/>
              <a:ext cx="11923135" cy="530247"/>
            </a:xfrm>
            <a:prstGeom prst="rect">
              <a:avLst/>
            </a:prstGeom>
          </p:spPr>
        </p:pic>
        <p:sp>
          <p:nvSpPr>
            <p:cNvPr id="17" name="TextBox 16">
              <a:extLst>
                <a:ext uri="{FF2B5EF4-FFF2-40B4-BE49-F238E27FC236}">
                  <a16:creationId xmlns:a16="http://schemas.microsoft.com/office/drawing/2014/main" id="{0D74876A-F21C-EC43-83C5-E318D4359B50}"/>
                </a:ext>
              </a:extLst>
            </p:cNvPr>
            <p:cNvSpPr txBox="1"/>
            <p:nvPr/>
          </p:nvSpPr>
          <p:spPr>
            <a:xfrm>
              <a:off x="36958" y="1279405"/>
              <a:ext cx="6662421"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Related WASH FIT indicators to be assessed*:</a:t>
              </a:r>
            </a:p>
          </p:txBody>
        </p:sp>
      </p:grpSp>
      <p:grpSp>
        <p:nvGrpSpPr>
          <p:cNvPr id="20" name="Group 19">
            <a:extLst>
              <a:ext uri="{FF2B5EF4-FFF2-40B4-BE49-F238E27FC236}">
                <a16:creationId xmlns:a16="http://schemas.microsoft.com/office/drawing/2014/main" id="{3DC36A4C-F169-E44A-A4B1-7D9363A6EC62}"/>
              </a:ext>
            </a:extLst>
          </p:cNvPr>
          <p:cNvGrpSpPr/>
          <p:nvPr/>
        </p:nvGrpSpPr>
        <p:grpSpPr>
          <a:xfrm>
            <a:off x="367651" y="5164349"/>
            <a:ext cx="5517189" cy="1483225"/>
            <a:chOff x="367651" y="5164349"/>
            <a:chExt cx="5517189" cy="1483225"/>
          </a:xfrm>
        </p:grpSpPr>
        <p:pic>
          <p:nvPicPr>
            <p:cNvPr id="10" name="Image 1">
              <a:extLst>
                <a:ext uri="{FF2B5EF4-FFF2-40B4-BE49-F238E27FC236}">
                  <a16:creationId xmlns:a16="http://schemas.microsoft.com/office/drawing/2014/main" id="{465B900D-78E3-BA41-9278-E62AE21C6B0A}"/>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7651" y="5198225"/>
              <a:ext cx="1276904" cy="139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5">
              <a:extLst>
                <a:ext uri="{FF2B5EF4-FFF2-40B4-BE49-F238E27FC236}">
                  <a16:creationId xmlns:a16="http://schemas.microsoft.com/office/drawing/2014/main" id="{55130570-4A72-384E-A724-765D07F3B64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849603" y="5221000"/>
              <a:ext cx="1211625" cy="1369926"/>
            </a:xfrm>
            <a:prstGeom prst="rect">
              <a:avLst/>
            </a:prstGeom>
            <a:noFill/>
            <a:ln w="12700">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5DCD45B-DD36-DA4C-96F3-EA1C3D9E5348}"/>
                </a:ext>
              </a:extLst>
            </p:cNvPr>
            <p:cNvPicPr>
              <a:picLocks noChangeAspect="1"/>
            </p:cNvPicPr>
            <p:nvPr/>
          </p:nvPicPr>
          <p:blipFill rotWithShape="1">
            <a:blip r:embed="rId9"/>
            <a:srcRect l="59310" t="26162" r="8520" b="16217"/>
            <a:stretch/>
          </p:blipFill>
          <p:spPr>
            <a:xfrm>
              <a:off x="4559892" y="5164349"/>
              <a:ext cx="1324948" cy="1483225"/>
            </a:xfrm>
            <a:prstGeom prst="rect">
              <a:avLst/>
            </a:prstGeom>
          </p:spPr>
        </p:pic>
        <p:pic>
          <p:nvPicPr>
            <p:cNvPr id="14" name="Picture 2" descr="C:\Users\terry\Documents\1. International\WHO\WHO SL Tasks\WHO Slides\Handwashing pictures\20150416_091630.jpg">
              <a:extLst>
                <a:ext uri="{FF2B5EF4-FFF2-40B4-BE49-F238E27FC236}">
                  <a16:creationId xmlns:a16="http://schemas.microsoft.com/office/drawing/2014/main" id="{4DCF08B9-7E35-7F4E-AE13-DAE75A475E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3958" y="5220999"/>
              <a:ext cx="912081" cy="1369926"/>
            </a:xfrm>
            <a:prstGeom prst="rect">
              <a:avLst/>
            </a:prstGeom>
            <a:noFill/>
            <a:extLst>
              <a:ext uri="{909E8E84-426E-40DD-AFC4-6F175D3DCCD1}">
                <a14:hiddenFill xmlns:a14="http://schemas.microsoft.com/office/drawing/2010/main">
                  <a:solidFill>
                    <a:srgbClr val="FFFFFF"/>
                  </a:solidFill>
                </a14:hiddenFill>
              </a:ext>
            </a:extLst>
          </p:spPr>
        </p:pic>
        <p:sp>
          <p:nvSpPr>
            <p:cNvPr id="19" name="Striped Right Arrow 18">
              <a:extLst>
                <a:ext uri="{FF2B5EF4-FFF2-40B4-BE49-F238E27FC236}">
                  <a16:creationId xmlns:a16="http://schemas.microsoft.com/office/drawing/2014/main" id="{334F574F-8658-F341-ACFE-13191FC686C9}"/>
                </a:ext>
              </a:extLst>
            </p:cNvPr>
            <p:cNvSpPr/>
            <p:nvPr/>
          </p:nvSpPr>
          <p:spPr>
            <a:xfrm>
              <a:off x="4151546" y="5740893"/>
              <a:ext cx="396000" cy="35166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04615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a:xfrm>
            <a:off x="838200" y="1224466"/>
            <a:ext cx="10515600" cy="3728534"/>
          </a:xfrm>
        </p:spPr>
        <p:txBody>
          <a:bodyPr/>
          <a:lstStyle/>
          <a:p>
            <a:r>
              <a:rPr lang="it-IT" dirty="0"/>
              <a:t>HAND HYGIENE</a:t>
            </a:r>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p:txBody>
          <a:bodyPr/>
          <a:lstStyle/>
          <a:p>
            <a:r>
              <a:rPr lang="it-IT" dirty="0" err="1"/>
              <a:t>Add</a:t>
            </a:r>
            <a:r>
              <a:rPr lang="it-IT" dirty="0"/>
              <a:t> date &amp; location</a:t>
            </a:r>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p:txBody>
          <a:bodyPr/>
          <a:lstStyle/>
          <a:p>
            <a:fld id="{A5BA30F2-EADE-E847-915A-1E3BC37EDCB4}" type="slidenum">
              <a:rPr lang="it-IT" smtClean="0"/>
              <a:pPr/>
              <a:t>2</a:t>
            </a:fld>
            <a:endParaRPr lang="it-IT" dirty="0"/>
          </a:p>
        </p:txBody>
      </p:sp>
      <p:sp>
        <p:nvSpPr>
          <p:cNvPr id="5" name="Sottotitolo 2">
            <a:extLst>
              <a:ext uri="{FF2B5EF4-FFF2-40B4-BE49-F238E27FC236}">
                <a16:creationId xmlns:a16="http://schemas.microsoft.com/office/drawing/2014/main" id="{EBCBA47B-8E31-D44A-9F4E-4D6C772C3A6C}"/>
              </a:ext>
            </a:extLst>
          </p:cNvPr>
          <p:cNvSpPr txBox="1">
            <a:spLocks/>
          </p:cNvSpPr>
          <p:nvPr/>
        </p:nvSpPr>
        <p:spPr>
          <a:xfrm>
            <a:off x="1073102" y="3666901"/>
            <a:ext cx="10515600" cy="1759461"/>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i="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3200"/>
              <a:t>WASH FIT technical module</a:t>
            </a:r>
            <a:endParaRPr lang="it-IT" sz="3200" dirty="0"/>
          </a:p>
        </p:txBody>
      </p:sp>
    </p:spTree>
    <p:extLst>
      <p:ext uri="{BB962C8B-B14F-4D97-AF65-F5344CB8AC3E}">
        <p14:creationId xmlns:p14="http://schemas.microsoft.com/office/powerpoint/2010/main" val="3379139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a:bodyPr>
          <a:lstStyle/>
          <a:p>
            <a:r>
              <a:rPr lang="en-GB" sz="3200" dirty="0"/>
              <a:t>System change</a:t>
            </a:r>
          </a:p>
        </p:txBody>
      </p:sp>
      <p:sp>
        <p:nvSpPr>
          <p:cNvPr id="5" name="Rectangle 4">
            <a:extLst>
              <a:ext uri="{FF2B5EF4-FFF2-40B4-BE49-F238E27FC236}">
                <a16:creationId xmlns:a16="http://schemas.microsoft.com/office/drawing/2014/main" id="{A2AA13FD-6492-7542-81AD-D34367ED8952}"/>
              </a:ext>
            </a:extLst>
          </p:cNvPr>
          <p:cNvSpPr/>
          <p:nvPr/>
        </p:nvSpPr>
        <p:spPr>
          <a:xfrm>
            <a:off x="0" y="733174"/>
            <a:ext cx="5572359" cy="430887"/>
          </a:xfrm>
          <a:prstGeom prst="rect">
            <a:avLst/>
          </a:prstGeom>
        </p:spPr>
        <p:txBody>
          <a:bodyPr wrap="none">
            <a:spAutoFit/>
          </a:bodyPr>
          <a:lstStyle/>
          <a:p>
            <a:r>
              <a:rPr lang="en-US" sz="2200" b="1" dirty="0">
                <a:solidFill>
                  <a:srgbClr val="00A1DF"/>
                </a:solidFill>
                <a:latin typeface="Arial" panose="020B0604020202020204" pitchFamily="34" charset="0"/>
                <a:ea typeface="Ebrima" panose="02000000000000000000" pitchFamily="2" charset="0"/>
                <a:cs typeface="Arial" panose="020B0604020202020204" pitchFamily="34" charset="0"/>
              </a:rPr>
              <a:t>System change/Build it – key takeaways</a:t>
            </a:r>
            <a:endParaRPr lang="en-GB"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488031-9B9A-2B48-85D9-298A7A4432DF}"/>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842453" y="87418"/>
            <a:ext cx="793833" cy="793833"/>
          </a:xfrm>
          <a:prstGeom prst="rect">
            <a:avLst/>
          </a:prstGeom>
        </p:spPr>
      </p:pic>
      <p:pic>
        <p:nvPicPr>
          <p:cNvPr id="7" name="Picture 6">
            <a:extLst>
              <a:ext uri="{FF2B5EF4-FFF2-40B4-BE49-F238E27FC236}">
                <a16:creationId xmlns:a16="http://schemas.microsoft.com/office/drawing/2014/main" id="{9EF6C0FB-EAA4-F146-A72E-02051809C598}"/>
              </a:ext>
            </a:extLst>
          </p:cNvPr>
          <p:cNvPicPr>
            <a:picLocks noChangeAspect="1"/>
          </p:cNvPicPr>
          <p:nvPr/>
        </p:nvPicPr>
        <p:blipFill rotWithShape="1">
          <a:blip r:embed="rId5" cstate="email">
            <a:biLevel thresh="75000"/>
            <a:extLst>
              <a:ext uri="{28A0092B-C50C-407E-A947-70E740481C1C}">
                <a14:useLocalDpi xmlns:a14="http://schemas.microsoft.com/office/drawing/2010/main"/>
              </a:ext>
            </a:extLst>
          </a:blip>
          <a:srcRect/>
          <a:stretch/>
        </p:blipFill>
        <p:spPr>
          <a:xfrm>
            <a:off x="10715123" y="79512"/>
            <a:ext cx="946309" cy="1135571"/>
          </a:xfrm>
          <a:prstGeom prst="rect">
            <a:avLst/>
          </a:prstGeom>
        </p:spPr>
      </p:pic>
      <p:pic>
        <p:nvPicPr>
          <p:cNvPr id="8" name="Picture 9">
            <a:extLst>
              <a:ext uri="{FF2B5EF4-FFF2-40B4-BE49-F238E27FC236}">
                <a16:creationId xmlns:a16="http://schemas.microsoft.com/office/drawing/2014/main" id="{821EC2EF-BE93-B547-9B2B-464DC7CA6A7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9386" y="1819019"/>
            <a:ext cx="2427008" cy="1892192"/>
          </a:xfrm>
          <a:prstGeom prst="rect">
            <a:avLst/>
          </a:prstGeom>
          <a:ln>
            <a:noFill/>
          </a:ln>
          <a:effectLst/>
          <a:extLst>
            <a:ext uri="{909E8E84-426E-40dd-AFC4-6F175D3DCCD1}">
              <a14:hiddenFill xmlns=""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57383F77-BE22-1245-BDD1-EDCF774AE04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9386" y="3926890"/>
            <a:ext cx="2345290" cy="1930307"/>
          </a:xfrm>
          <a:prstGeom prst="rect">
            <a:avLst/>
          </a:prstGeom>
          <a:ln>
            <a:noFill/>
          </a:ln>
          <a:effectLst/>
          <a:extLst>
            <a:ext uri="{909E8E84-426E-40dd-AFC4-6F175D3DCCD1}">
              <a14:hiddenFill xmlns="" xmlns:a14="http://schemas.microsoft.com/office/drawing/2010/main">
                <a:solidFill>
                  <a:srgbClr val="FFFFFF"/>
                </a:solidFill>
              </a14:hiddenFill>
            </a:ext>
          </a:extLst>
        </p:spPr>
      </p:pic>
      <p:sp>
        <p:nvSpPr>
          <p:cNvPr id="10" name="Content Placeholder 5">
            <a:extLst>
              <a:ext uri="{FF2B5EF4-FFF2-40B4-BE49-F238E27FC236}">
                <a16:creationId xmlns:a16="http://schemas.microsoft.com/office/drawing/2014/main" id="{C9971279-3521-D741-899E-73B69BF5C810}"/>
              </a:ext>
            </a:extLst>
          </p:cNvPr>
          <p:cNvSpPr txBox="1">
            <a:spLocks/>
          </p:cNvSpPr>
          <p:nvPr/>
        </p:nvSpPr>
        <p:spPr>
          <a:xfrm>
            <a:off x="3305558" y="1645779"/>
            <a:ext cx="8355873" cy="3827848"/>
          </a:xfrm>
          <a:prstGeom prst="rect">
            <a:avLst/>
          </a:prstGeom>
        </p:spPr>
        <p:txBody>
          <a:bodyPr vert="horz" lIns="91440" tIns="45720" rIns="91440" bIns="45720" rtlCol="0">
            <a:noAutofit/>
          </a:bodyPr>
          <a:lstStyle>
            <a:lvl1pPr marL="252032" indent="-252032" algn="l" defTabSz="1008126" rtl="0" eaLnBrk="1" latinLnBrk="0" hangingPunct="1">
              <a:lnSpc>
                <a:spcPct val="90000"/>
              </a:lnSpc>
              <a:spcBef>
                <a:spcPts val="1103"/>
              </a:spcBef>
              <a:buFont typeface="Arial" panose="020B0604020202020204" pitchFamily="34" charset="0"/>
              <a:buChar char="•"/>
              <a:defRPr sz="3087" kern="1200">
                <a:solidFill>
                  <a:schemeClr val="tx1"/>
                </a:solidFill>
                <a:latin typeface="+mn-lt"/>
                <a:ea typeface="+mn-ea"/>
                <a:cs typeface="+mn-cs"/>
              </a:defRPr>
            </a:lvl1pPr>
            <a:lvl2pPr marL="756095" indent="-252032" algn="l" defTabSz="1008126"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58" indent="-252032" algn="l" defTabSz="1008126"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221"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284"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In the facility where WASH FIT is being implemented, ask the questions: </a:t>
            </a:r>
          </a:p>
          <a:p>
            <a:r>
              <a:rPr lang="en-US" sz="2400" dirty="0">
                <a:latin typeface="Arial" panose="020B0604020202020204" pitchFamily="34" charset="0"/>
                <a:cs typeface="Arial" panose="020B0604020202020204" pitchFamily="34" charset="0"/>
              </a:rPr>
              <a:t>can staff clean their hands easily at each (and every) point of care as per the 5 Moments? </a:t>
            </a:r>
          </a:p>
          <a:p>
            <a:r>
              <a:rPr lang="en-US" sz="2400" dirty="0">
                <a:latin typeface="Arial" panose="020B0604020202020204" pitchFamily="34" charset="0"/>
                <a:cs typeface="Arial" panose="020B0604020202020204" pitchFamily="34" charset="0"/>
              </a:rPr>
              <a:t>are the right managers and leaders engaged to ensure that system change to support hand hygiene can be achieved? </a:t>
            </a:r>
          </a:p>
          <a:p>
            <a:pPr marL="0" indent="0">
              <a:buNone/>
            </a:pPr>
            <a:r>
              <a:rPr lang="en-US" sz="2400" b="1" dirty="0">
                <a:latin typeface="Arial" panose="020B0604020202020204" pitchFamily="34" charset="0"/>
                <a:cs typeface="Arial" panose="020B0604020202020204" pitchFamily="34" charset="0"/>
              </a:rPr>
              <a:t>Remember:</a:t>
            </a:r>
          </a:p>
          <a:p>
            <a:pPr marL="285750" indent="-285750"/>
            <a:r>
              <a:rPr lang="en-US" sz="2400" dirty="0" err="1">
                <a:latin typeface="Arial" panose="020B0604020202020204" pitchFamily="34" charset="0"/>
                <a:cs typeface="Arial" panose="020B0604020202020204" pitchFamily="34" charset="0"/>
              </a:rPr>
              <a:t>Handwash</a:t>
            </a:r>
            <a:r>
              <a:rPr lang="en-US" sz="2400" dirty="0">
                <a:latin typeface="Arial" panose="020B0604020202020204" pitchFamily="34" charset="0"/>
                <a:cs typeface="Arial" panose="020B0604020202020204" pitchFamily="34" charset="0"/>
              </a:rPr>
              <a:t> with soap and water when hands are visibly dirty or following visible exposure to body fluids</a:t>
            </a:r>
          </a:p>
          <a:p>
            <a:pPr marL="285750" indent="-285750"/>
            <a:r>
              <a:rPr lang="en-US" sz="2400" dirty="0">
                <a:latin typeface="Arial" panose="020B0604020202020204" pitchFamily="34" charset="0"/>
                <a:cs typeface="Arial" panose="020B0604020202020204" pitchFamily="34" charset="0"/>
              </a:rPr>
              <a:t>Alcohol-based </a:t>
            </a:r>
            <a:r>
              <a:rPr lang="en-US" sz="2400" dirty="0" err="1">
                <a:latin typeface="Arial" panose="020B0604020202020204" pitchFamily="34" charset="0"/>
                <a:cs typeface="Arial" panose="020B0604020202020204" pitchFamily="34" charset="0"/>
              </a:rPr>
              <a:t>handrub</a:t>
            </a:r>
            <a:r>
              <a:rPr lang="en-US" sz="2400" dirty="0">
                <a:latin typeface="Arial" panose="020B0604020202020204" pitchFamily="34" charset="0"/>
                <a:cs typeface="Arial" panose="020B0604020202020204" pitchFamily="34" charset="0"/>
              </a:rPr>
              <a:t> is the gold standard for hand hygiene in all other situations</a:t>
            </a:r>
            <a:endParaRPr lang="en-US" sz="2400" dirty="0"/>
          </a:p>
        </p:txBody>
      </p:sp>
      <p:sp>
        <p:nvSpPr>
          <p:cNvPr id="12" name="Segnaposto numero diapositiva 2">
            <a:extLst>
              <a:ext uri="{FF2B5EF4-FFF2-40B4-BE49-F238E27FC236}">
                <a16:creationId xmlns:a16="http://schemas.microsoft.com/office/drawing/2014/main" id="{0B8825E7-1B5F-824E-A31B-CF061EE4FB88}"/>
              </a:ext>
            </a:extLst>
          </p:cNvPr>
          <p:cNvSpPr>
            <a:spLocks noGrp="1"/>
          </p:cNvSpPr>
          <p:nvPr>
            <p:ph type="sldNum" sz="quarter" idx="12"/>
          </p:nvPr>
        </p:nvSpPr>
        <p:spPr>
          <a:xfrm>
            <a:off x="1" y="6395741"/>
            <a:ext cx="12191999" cy="365125"/>
          </a:xfrm>
        </p:spPr>
        <p:txBody>
          <a:bodyPr/>
          <a:lstStyle/>
          <a:p>
            <a:fld id="{2D0AA5EB-64AB-BF41-92BE-B61D8618F692}" type="slidenum">
              <a:rPr lang="it-IT" smtClean="0"/>
              <a:t>20</a:t>
            </a:fld>
            <a:endParaRPr lang="it-IT" dirty="0"/>
          </a:p>
        </p:txBody>
      </p:sp>
    </p:spTree>
    <p:extLst>
      <p:ext uri="{BB962C8B-B14F-4D97-AF65-F5344CB8AC3E}">
        <p14:creationId xmlns:p14="http://schemas.microsoft.com/office/powerpoint/2010/main" val="225714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21</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a:bodyPr>
          <a:lstStyle/>
          <a:p>
            <a:r>
              <a:rPr lang="en-GB" sz="3200" dirty="0"/>
              <a:t>Training &amp; education</a:t>
            </a:r>
          </a:p>
        </p:txBody>
      </p:sp>
      <p:sp>
        <p:nvSpPr>
          <p:cNvPr id="6" name="Rectangle 5">
            <a:extLst>
              <a:ext uri="{FF2B5EF4-FFF2-40B4-BE49-F238E27FC236}">
                <a16:creationId xmlns:a16="http://schemas.microsoft.com/office/drawing/2014/main" id="{6A9F9B64-73F7-5249-8CC8-5184D5EC3DA8}"/>
              </a:ext>
            </a:extLst>
          </p:cNvPr>
          <p:cNvSpPr/>
          <p:nvPr/>
        </p:nvSpPr>
        <p:spPr>
          <a:xfrm>
            <a:off x="128338" y="714513"/>
            <a:ext cx="5294142" cy="400110"/>
          </a:xfrm>
          <a:prstGeom prst="rect">
            <a:avLst/>
          </a:prstGeom>
        </p:spPr>
        <p:txBody>
          <a:bodyPr wrap="none">
            <a:spAutoFit/>
          </a:bodyPr>
          <a:lstStyle/>
          <a:p>
            <a:r>
              <a:rPr lang="en-US" sz="2000" b="1" dirty="0">
                <a:solidFill>
                  <a:srgbClr val="00A1DF"/>
                </a:solidFill>
                <a:latin typeface="Arial" panose="020B0604020202020204" pitchFamily="34" charset="0"/>
                <a:ea typeface="Ebrima" panose="02000000000000000000" pitchFamily="2" charset="0"/>
                <a:cs typeface="Arial" panose="020B0604020202020204" pitchFamily="34" charset="0"/>
              </a:rPr>
              <a:t>Training &amp; education/Teach it &amp; WASH FIT</a:t>
            </a:r>
            <a:endParaRPr lang="en-GB"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8A25E56-D906-8148-9EBB-41CB550CD886}"/>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0848787" y="120735"/>
            <a:ext cx="950545" cy="793833"/>
          </a:xfrm>
          <a:prstGeom prst="rect">
            <a:avLst/>
          </a:prstGeom>
        </p:spPr>
      </p:pic>
      <p:grpSp>
        <p:nvGrpSpPr>
          <p:cNvPr id="7" name="Group 6">
            <a:extLst>
              <a:ext uri="{FF2B5EF4-FFF2-40B4-BE49-F238E27FC236}">
                <a16:creationId xmlns:a16="http://schemas.microsoft.com/office/drawing/2014/main" id="{5433A8FE-DDE7-A94D-8976-784106E6C464}"/>
              </a:ext>
            </a:extLst>
          </p:cNvPr>
          <p:cNvGrpSpPr/>
          <p:nvPr/>
        </p:nvGrpSpPr>
        <p:grpSpPr>
          <a:xfrm>
            <a:off x="0" y="1233744"/>
            <a:ext cx="11923135" cy="530247"/>
            <a:chOff x="0" y="1233744"/>
            <a:chExt cx="11923135" cy="530247"/>
          </a:xfrm>
        </p:grpSpPr>
        <p:pic>
          <p:nvPicPr>
            <p:cNvPr id="8" name="Picture 7">
              <a:extLst>
                <a:ext uri="{FF2B5EF4-FFF2-40B4-BE49-F238E27FC236}">
                  <a16:creationId xmlns:a16="http://schemas.microsoft.com/office/drawing/2014/main" id="{699CDC4A-6F16-144D-9C55-1F2E900870A3}"/>
                </a:ext>
              </a:extLst>
            </p:cNvPr>
            <p:cNvPicPr>
              <a:picLocks noChangeAspect="1"/>
            </p:cNvPicPr>
            <p:nvPr/>
          </p:nvPicPr>
          <p:blipFill>
            <a:blip r:embed="rId5"/>
            <a:stretch>
              <a:fillRect/>
            </a:stretch>
          </p:blipFill>
          <p:spPr>
            <a:xfrm>
              <a:off x="0" y="1233744"/>
              <a:ext cx="11923135" cy="530247"/>
            </a:xfrm>
            <a:prstGeom prst="rect">
              <a:avLst/>
            </a:prstGeom>
          </p:spPr>
        </p:pic>
        <p:sp>
          <p:nvSpPr>
            <p:cNvPr id="9" name="TextBox 8">
              <a:extLst>
                <a:ext uri="{FF2B5EF4-FFF2-40B4-BE49-F238E27FC236}">
                  <a16:creationId xmlns:a16="http://schemas.microsoft.com/office/drawing/2014/main" id="{CD9E3D26-9270-5443-BF0C-EF01D11834DB}"/>
                </a:ext>
              </a:extLst>
            </p:cNvPr>
            <p:cNvSpPr txBox="1"/>
            <p:nvPr/>
          </p:nvSpPr>
          <p:spPr>
            <a:xfrm>
              <a:off x="36958" y="1279405"/>
              <a:ext cx="6662421"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Related WASH FIT indicators to be assessed:</a:t>
              </a:r>
            </a:p>
          </p:txBody>
        </p:sp>
      </p:grpSp>
      <p:sp>
        <p:nvSpPr>
          <p:cNvPr id="10" name="TextBox 9">
            <a:extLst>
              <a:ext uri="{FF2B5EF4-FFF2-40B4-BE49-F238E27FC236}">
                <a16:creationId xmlns:a16="http://schemas.microsoft.com/office/drawing/2014/main" id="{D58B3981-5262-EC41-B9C7-233A104EB120}"/>
              </a:ext>
            </a:extLst>
          </p:cNvPr>
          <p:cNvSpPr txBox="1"/>
          <p:nvPr/>
        </p:nvSpPr>
        <p:spPr>
          <a:xfrm>
            <a:off x="158528" y="1877719"/>
            <a:ext cx="9843887" cy="1508105"/>
          </a:xfrm>
          <a:prstGeom prst="rect">
            <a:avLst/>
          </a:prstGeom>
          <a:noFill/>
          <a:ln>
            <a:noFill/>
          </a:ln>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All new auxiliary staff, including waste handlers and those who clean, receive appropriate WASH and IPC training, tailored and appropriate to their job function (including hand hygiene)</a:t>
            </a:r>
          </a:p>
          <a:p>
            <a:endParaRPr lang="en-US" sz="2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6C69563-1979-0441-9B2D-3833AE57F2AE}"/>
              </a:ext>
            </a:extLst>
          </p:cNvPr>
          <p:cNvSpPr txBox="1"/>
          <p:nvPr/>
        </p:nvSpPr>
        <p:spPr>
          <a:xfrm>
            <a:off x="388025" y="3407903"/>
            <a:ext cx="9614389" cy="3046988"/>
          </a:xfrm>
          <a:prstGeom prst="rect">
            <a:avLst/>
          </a:prstGeom>
          <a:noFill/>
          <a:ln>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Questions to ask yourself, to meet hand hygiene training and education standards: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Is someone </a:t>
            </a:r>
            <a:r>
              <a:rPr lang="en-GB" sz="2400" dirty="0">
                <a:latin typeface="Arial" panose="020B0604020202020204" pitchFamily="34" charset="0"/>
                <a:cs typeface="Arial" panose="020B0604020202020204" pitchFamily="34" charset="0"/>
              </a:rPr>
              <a:t>dedicated to checking that current training and education programmes includes the correct, up-to-date hand hygiene recommendations?</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Is there a possibility to carry out targeted training needs assessments?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2FDAA61-0FD6-4549-8B94-D950079204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78649" y="1962195"/>
            <a:ext cx="1644486" cy="2225284"/>
          </a:xfrm>
          <a:prstGeom prst="rect">
            <a:avLst/>
          </a:prstGeom>
        </p:spPr>
      </p:pic>
      <p:pic>
        <p:nvPicPr>
          <p:cNvPr id="13" name="Picture 12">
            <a:extLst>
              <a:ext uri="{FF2B5EF4-FFF2-40B4-BE49-F238E27FC236}">
                <a16:creationId xmlns:a16="http://schemas.microsoft.com/office/drawing/2014/main" id="{7D19BE87-AE74-6A4A-ABCC-61D85289BE4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78649" y="4267493"/>
            <a:ext cx="1644485" cy="2183579"/>
          </a:xfrm>
          <a:prstGeom prst="rect">
            <a:avLst/>
          </a:prstGeom>
        </p:spPr>
      </p:pic>
      <p:sp>
        <p:nvSpPr>
          <p:cNvPr id="14" name="TextBox 13">
            <a:extLst>
              <a:ext uri="{FF2B5EF4-FFF2-40B4-BE49-F238E27FC236}">
                <a16:creationId xmlns:a16="http://schemas.microsoft.com/office/drawing/2014/main" id="{CA03A64D-3D19-1B4A-8F85-083F3FD1C576}"/>
              </a:ext>
            </a:extLst>
          </p:cNvPr>
          <p:cNvSpPr txBox="1"/>
          <p:nvPr/>
        </p:nvSpPr>
        <p:spPr>
          <a:xfrm>
            <a:off x="388025" y="6476970"/>
            <a:ext cx="6496572" cy="261610"/>
          </a:xfrm>
          <a:prstGeom prst="rect">
            <a:avLst/>
          </a:prstGeom>
          <a:noFill/>
        </p:spPr>
        <p:txBody>
          <a:bodyPr wrap="square" rtlCol="0">
            <a:spAutoFit/>
          </a:bodyPr>
          <a:lstStyle/>
          <a:p>
            <a:r>
              <a:rPr lang="en-US" sz="1100" dirty="0">
                <a:latin typeface="Arial" charset="0"/>
                <a:ea typeface="Arial" charset="0"/>
                <a:cs typeface="Arial" charset="0"/>
                <a:hlinkClick r:id="rId8"/>
              </a:rPr>
              <a:t>https://www.who.int/infection-prevention/tools/hand-hygiene/workplace_reminders/en/</a:t>
            </a:r>
            <a:r>
              <a:rPr lang="en-US" sz="1100" dirty="0">
                <a:latin typeface="Arial" charset="0"/>
                <a:ea typeface="Arial" charset="0"/>
                <a:cs typeface="Arial" charset="0"/>
              </a:rPr>
              <a:t> </a:t>
            </a:r>
          </a:p>
        </p:txBody>
      </p:sp>
    </p:spTree>
    <p:extLst>
      <p:ext uri="{BB962C8B-B14F-4D97-AF65-F5344CB8AC3E}">
        <p14:creationId xmlns:p14="http://schemas.microsoft.com/office/powerpoint/2010/main" val="222085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22</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a:bodyPr>
          <a:lstStyle/>
          <a:p>
            <a:r>
              <a:rPr lang="en-GB" sz="3200" dirty="0"/>
              <a:t>Training &amp; education</a:t>
            </a:r>
          </a:p>
        </p:txBody>
      </p:sp>
      <p:sp>
        <p:nvSpPr>
          <p:cNvPr id="6" name="Rectangle 5">
            <a:extLst>
              <a:ext uri="{FF2B5EF4-FFF2-40B4-BE49-F238E27FC236}">
                <a16:creationId xmlns:a16="http://schemas.microsoft.com/office/drawing/2014/main" id="{6A9F9B64-73F7-5249-8CC8-5184D5EC3DA8}"/>
              </a:ext>
            </a:extLst>
          </p:cNvPr>
          <p:cNvSpPr/>
          <p:nvPr/>
        </p:nvSpPr>
        <p:spPr>
          <a:xfrm>
            <a:off x="0" y="745621"/>
            <a:ext cx="5805244" cy="400110"/>
          </a:xfrm>
          <a:prstGeom prst="rect">
            <a:avLst/>
          </a:prstGeom>
        </p:spPr>
        <p:txBody>
          <a:bodyPr wrap="none">
            <a:spAutoFit/>
          </a:bodyPr>
          <a:lstStyle/>
          <a:p>
            <a:r>
              <a:rPr lang="en-US" sz="2000" b="1" dirty="0">
                <a:solidFill>
                  <a:srgbClr val="00A1DF"/>
                </a:solidFill>
                <a:latin typeface="Arial" panose="020B0604020202020204" pitchFamily="34" charset="0"/>
                <a:ea typeface="Ebrima" panose="02000000000000000000" pitchFamily="2" charset="0"/>
                <a:cs typeface="Arial" panose="020B0604020202020204" pitchFamily="34" charset="0"/>
              </a:rPr>
              <a:t>Training &amp; education/Teach it – key takeaways</a:t>
            </a:r>
            <a:endParaRPr lang="en-GB"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46AC52D-BC21-D247-B686-147F86C9976C}"/>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0848787" y="120735"/>
            <a:ext cx="950545" cy="793833"/>
          </a:xfrm>
          <a:prstGeom prst="rect">
            <a:avLst/>
          </a:prstGeom>
        </p:spPr>
      </p:pic>
      <p:pic>
        <p:nvPicPr>
          <p:cNvPr id="7" name="Picture 6">
            <a:extLst>
              <a:ext uri="{FF2B5EF4-FFF2-40B4-BE49-F238E27FC236}">
                <a16:creationId xmlns:a16="http://schemas.microsoft.com/office/drawing/2014/main" id="{3AB086EA-EE58-CD4D-A4D2-C4D6489FEE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3452" y="2160512"/>
            <a:ext cx="3857497" cy="2989986"/>
          </a:xfrm>
          <a:prstGeom prst="rect">
            <a:avLst/>
          </a:prstGeom>
        </p:spPr>
      </p:pic>
      <p:sp>
        <p:nvSpPr>
          <p:cNvPr id="8" name="Content Placeholder 3">
            <a:extLst>
              <a:ext uri="{FF2B5EF4-FFF2-40B4-BE49-F238E27FC236}">
                <a16:creationId xmlns:a16="http://schemas.microsoft.com/office/drawing/2014/main" id="{881CE1CD-20A1-8A46-B21D-CB00AEC7AB47}"/>
              </a:ext>
            </a:extLst>
          </p:cNvPr>
          <p:cNvSpPr txBox="1">
            <a:spLocks/>
          </p:cNvSpPr>
          <p:nvPr/>
        </p:nvSpPr>
        <p:spPr>
          <a:xfrm>
            <a:off x="384193" y="1576949"/>
            <a:ext cx="7159259" cy="4980873"/>
          </a:xfrm>
          <a:prstGeom prst="rect">
            <a:avLst/>
          </a:prstGeom>
        </p:spPr>
        <p:txBody>
          <a:bodyPr vert="horz" lIns="91440" tIns="45720" rIns="91440" bIns="45720" rtlCol="0">
            <a:noAutofit/>
          </a:bodyPr>
          <a:lstStyle>
            <a:lvl1pPr marL="252032" indent="-252032" algn="l" defTabSz="1008126" rtl="0" eaLnBrk="1" latinLnBrk="0" hangingPunct="1">
              <a:lnSpc>
                <a:spcPct val="90000"/>
              </a:lnSpc>
              <a:spcBef>
                <a:spcPts val="1103"/>
              </a:spcBef>
              <a:buFont typeface="Arial" panose="020B0604020202020204" pitchFamily="34" charset="0"/>
              <a:buChar char="•"/>
              <a:defRPr sz="3087" kern="1200">
                <a:solidFill>
                  <a:schemeClr val="tx1"/>
                </a:solidFill>
                <a:latin typeface="+mn-lt"/>
                <a:ea typeface="+mn-ea"/>
                <a:cs typeface="+mn-cs"/>
              </a:defRPr>
            </a:lvl1pPr>
            <a:lvl2pPr marL="756095" indent="-252032" algn="l" defTabSz="1008126"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58" indent="-252032" algn="l" defTabSz="1008126"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221"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284"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r>
              <a:rPr lang="en-US" sz="2800" b="1" dirty="0">
                <a:latin typeface="Arial" panose="020B0604020202020204" pitchFamily="34" charset="0"/>
                <a:cs typeface="Arial" panose="020B0604020202020204" pitchFamily="34" charset="0"/>
              </a:rPr>
              <a:t>In the facility where WASH FIT is being implemented, ask the questions:</a:t>
            </a:r>
          </a:p>
          <a:p>
            <a:pPr lvl="1"/>
            <a:r>
              <a:rPr lang="en-US" sz="2800" dirty="0">
                <a:latin typeface="Arial" panose="020B0604020202020204" pitchFamily="34" charset="0"/>
                <a:cs typeface="Arial" panose="020B0604020202020204" pitchFamily="34" charset="0"/>
              </a:rPr>
              <a:t>Are up-to-date training package/materials available, with responsibilities allocated for delivery, as well as a rolling schedule?</a:t>
            </a:r>
          </a:p>
          <a:p>
            <a:pPr lvl="1"/>
            <a:r>
              <a:rPr lang="en-US" sz="2800" dirty="0">
                <a:latin typeface="Arial" panose="020B0604020202020204" pitchFamily="34" charset="0"/>
                <a:cs typeface="Arial" panose="020B0604020202020204" pitchFamily="34" charset="0"/>
              </a:rPr>
              <a:t>Are all health workers trained on the right moments and technique?</a:t>
            </a:r>
          </a:p>
          <a:p>
            <a:pPr lvl="1"/>
            <a:r>
              <a:rPr lang="en-US" sz="2800" dirty="0">
                <a:latin typeface="Arial" panose="020B0604020202020204" pitchFamily="34" charset="0"/>
                <a:cs typeface="Arial" panose="020B0604020202020204" pitchFamily="34" charset="0"/>
              </a:rPr>
              <a:t>Have knowledge and practice gaps been identified?</a:t>
            </a:r>
          </a:p>
        </p:txBody>
      </p:sp>
    </p:spTree>
    <p:extLst>
      <p:ext uri="{BB962C8B-B14F-4D97-AF65-F5344CB8AC3E}">
        <p14:creationId xmlns:p14="http://schemas.microsoft.com/office/powerpoint/2010/main" val="3672563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4C0464B-DD29-C14D-BAF6-7772670FBA37}"/>
              </a:ext>
            </a:extLst>
          </p:cNvPr>
          <p:cNvSpPr txBox="1"/>
          <p:nvPr/>
        </p:nvSpPr>
        <p:spPr>
          <a:xfrm>
            <a:off x="422358" y="4500241"/>
            <a:ext cx="9032500" cy="2123658"/>
          </a:xfrm>
          <a:prstGeom prst="rect">
            <a:avLst/>
          </a:prstGeom>
          <a:noFill/>
          <a:ln>
            <a:solidFill>
              <a:schemeClr val="tx1"/>
            </a:solidFill>
          </a:ln>
        </p:spPr>
        <p:txBody>
          <a:bodyPr wrap="square" rtlCol="0">
            <a:spAutoFit/>
          </a:bodyPr>
          <a:lstStyle/>
          <a:p>
            <a:r>
              <a:rPr lang="en-US" sz="2200" dirty="0">
                <a:latin typeface="Arial" panose="020B0604020202020204" pitchFamily="34" charset="0"/>
                <a:cs typeface="Arial" panose="020B0604020202020204" pitchFamily="34" charset="0"/>
              </a:rPr>
              <a:t>Q. What are some of the common </a:t>
            </a:r>
            <a:r>
              <a:rPr lang="en-US" sz="2200" b="1" dirty="0">
                <a:latin typeface="Arial" panose="020B0604020202020204" pitchFamily="34" charset="0"/>
                <a:cs typeface="Arial" panose="020B0604020202020204" pitchFamily="34" charset="0"/>
              </a:rPr>
              <a:t>challenges associated with monitoring </a:t>
            </a:r>
            <a:r>
              <a:rPr lang="en-US" sz="2200" dirty="0">
                <a:latin typeface="Arial" panose="020B0604020202020204" pitchFamily="34" charset="0"/>
                <a:cs typeface="Arial" panose="020B0604020202020204" pitchFamily="34" charset="0"/>
              </a:rPr>
              <a:t>hand hygiene compliance?</a:t>
            </a:r>
          </a:p>
          <a:p>
            <a:pPr marL="457200" indent="-457200">
              <a:buFont typeface="+mj-lt"/>
              <a:buAutoNum type="arabicPeriod"/>
            </a:pPr>
            <a:r>
              <a:rPr lang="en-US" sz="2200" dirty="0">
                <a:latin typeface="Arial" panose="020B0604020202020204" pitchFamily="34" charset="0"/>
                <a:cs typeface="Arial" panose="020B0604020202020204" pitchFamily="34" charset="0"/>
              </a:rPr>
              <a:t>How might these challenges be overcome?</a:t>
            </a:r>
          </a:p>
          <a:p>
            <a:pPr marL="457200" indent="-457200">
              <a:buFont typeface="+mj-lt"/>
              <a:buAutoNum type="arabicPeriod"/>
            </a:pPr>
            <a:r>
              <a:rPr lang="en-US" sz="2200" dirty="0">
                <a:latin typeface="Arial" panose="020B0604020202020204" pitchFamily="34" charset="0"/>
                <a:cs typeface="Arial" panose="020B0604020202020204" pitchFamily="34" charset="0"/>
              </a:rPr>
              <a:t>Are valid tools available for trained monitoring staff to use alongside templates for feedback to support improvement? If not, what would you do to overcome this?</a:t>
            </a:r>
          </a:p>
        </p:txBody>
      </p:sp>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23</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a:bodyPr>
          <a:lstStyle/>
          <a:p>
            <a:r>
              <a:rPr lang="en-GB" sz="3200" dirty="0"/>
              <a:t>Monitoring &amp; feedback</a:t>
            </a:r>
          </a:p>
        </p:txBody>
      </p:sp>
      <p:sp>
        <p:nvSpPr>
          <p:cNvPr id="3" name="Rectangle 2">
            <a:extLst>
              <a:ext uri="{FF2B5EF4-FFF2-40B4-BE49-F238E27FC236}">
                <a16:creationId xmlns:a16="http://schemas.microsoft.com/office/drawing/2014/main" id="{5ED86A75-1C10-CE4E-A26F-62E9E3700307}"/>
              </a:ext>
            </a:extLst>
          </p:cNvPr>
          <p:cNvSpPr/>
          <p:nvPr/>
        </p:nvSpPr>
        <p:spPr>
          <a:xfrm>
            <a:off x="0" y="714513"/>
            <a:ext cx="5867568" cy="400110"/>
          </a:xfrm>
          <a:prstGeom prst="rect">
            <a:avLst/>
          </a:prstGeom>
        </p:spPr>
        <p:txBody>
          <a:bodyPr wrap="none">
            <a:spAutoFit/>
          </a:bodyPr>
          <a:lstStyle/>
          <a:p>
            <a:r>
              <a:rPr lang="en-US" sz="2000" b="1" dirty="0">
                <a:solidFill>
                  <a:srgbClr val="00A1DF"/>
                </a:solidFill>
                <a:latin typeface="Arial" panose="020B0604020202020204" pitchFamily="34" charset="0"/>
                <a:ea typeface="Ebrima" panose="02000000000000000000" pitchFamily="2" charset="0"/>
                <a:cs typeface="Arial" panose="020B0604020202020204" pitchFamily="34" charset="0"/>
              </a:rPr>
              <a:t>Monitoring and feedback/Check it &amp; WASH FIT </a:t>
            </a:r>
            <a:endParaRPr lang="en-GB"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708312E-1E41-B547-AD28-B7A9FF34207C}"/>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1211360" y="83582"/>
            <a:ext cx="550780" cy="793832"/>
          </a:xfrm>
          <a:prstGeom prst="rect">
            <a:avLst/>
          </a:prstGeom>
        </p:spPr>
      </p:pic>
      <p:grpSp>
        <p:nvGrpSpPr>
          <p:cNvPr id="6" name="Group 5">
            <a:extLst>
              <a:ext uri="{FF2B5EF4-FFF2-40B4-BE49-F238E27FC236}">
                <a16:creationId xmlns:a16="http://schemas.microsoft.com/office/drawing/2014/main" id="{D54150D5-26A6-9B42-9E06-EE5794885AE0}"/>
              </a:ext>
            </a:extLst>
          </p:cNvPr>
          <p:cNvGrpSpPr/>
          <p:nvPr/>
        </p:nvGrpSpPr>
        <p:grpSpPr>
          <a:xfrm>
            <a:off x="0" y="1233744"/>
            <a:ext cx="11923135" cy="530247"/>
            <a:chOff x="0" y="1233744"/>
            <a:chExt cx="11923135" cy="530247"/>
          </a:xfrm>
        </p:grpSpPr>
        <p:pic>
          <p:nvPicPr>
            <p:cNvPr id="7" name="Picture 6">
              <a:extLst>
                <a:ext uri="{FF2B5EF4-FFF2-40B4-BE49-F238E27FC236}">
                  <a16:creationId xmlns:a16="http://schemas.microsoft.com/office/drawing/2014/main" id="{C46F4A64-557C-3648-BCCA-CCBA9E1CBE67}"/>
                </a:ext>
              </a:extLst>
            </p:cNvPr>
            <p:cNvPicPr>
              <a:picLocks noChangeAspect="1"/>
            </p:cNvPicPr>
            <p:nvPr/>
          </p:nvPicPr>
          <p:blipFill>
            <a:blip r:embed="rId5"/>
            <a:stretch>
              <a:fillRect/>
            </a:stretch>
          </p:blipFill>
          <p:spPr>
            <a:xfrm>
              <a:off x="0" y="1233744"/>
              <a:ext cx="11923135" cy="530247"/>
            </a:xfrm>
            <a:prstGeom prst="rect">
              <a:avLst/>
            </a:prstGeom>
          </p:spPr>
        </p:pic>
        <p:sp>
          <p:nvSpPr>
            <p:cNvPr id="8" name="TextBox 7">
              <a:extLst>
                <a:ext uri="{FF2B5EF4-FFF2-40B4-BE49-F238E27FC236}">
                  <a16:creationId xmlns:a16="http://schemas.microsoft.com/office/drawing/2014/main" id="{BD4625C2-CE35-BA4C-8590-7D1C3DA317CE}"/>
                </a:ext>
              </a:extLst>
            </p:cNvPr>
            <p:cNvSpPr txBox="1"/>
            <p:nvPr/>
          </p:nvSpPr>
          <p:spPr>
            <a:xfrm>
              <a:off x="36958" y="1279405"/>
              <a:ext cx="6662421"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Related WASH FIT indicators to be assessed:</a:t>
              </a:r>
            </a:p>
          </p:txBody>
        </p:sp>
      </p:grpSp>
      <p:sp>
        <p:nvSpPr>
          <p:cNvPr id="9" name="TextBox 8">
            <a:extLst>
              <a:ext uri="{FF2B5EF4-FFF2-40B4-BE49-F238E27FC236}">
                <a16:creationId xmlns:a16="http://schemas.microsoft.com/office/drawing/2014/main" id="{67325A33-9772-FD45-8AF7-6A76E073AFB8}"/>
              </a:ext>
            </a:extLst>
          </p:cNvPr>
          <p:cNvSpPr txBox="1"/>
          <p:nvPr/>
        </p:nvSpPr>
        <p:spPr>
          <a:xfrm>
            <a:off x="241392" y="1820550"/>
            <a:ext cx="9231033" cy="1938992"/>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Advanced: </a:t>
            </a:r>
            <a:r>
              <a:rPr lang="en-US" sz="2400" dirty="0">
                <a:latin typeface="Arial" panose="020B0604020202020204" pitchFamily="34" charset="0"/>
                <a:cs typeface="Arial" panose="020B0604020202020204" pitchFamily="34" charset="0"/>
              </a:rPr>
              <a:t>Hand hygiene compliance activities are undertaken at least annually</a:t>
            </a:r>
          </a:p>
          <a:p>
            <a:pPr marL="342900" indent="-342900">
              <a:buFont typeface="Arial" panose="020B0604020202020204" pitchFamily="34" charset="0"/>
              <a:buChar char="•"/>
            </a:pPr>
            <a:r>
              <a:rPr lang="en-GB" sz="2400" b="1" dirty="0">
                <a:latin typeface="Arial" panose="020B0604020202020204" pitchFamily="34" charset="0"/>
                <a:cs typeface="Arial" panose="020B0604020202020204" pitchFamily="34" charset="0"/>
              </a:rPr>
              <a:t>Advanced: </a:t>
            </a:r>
            <a:r>
              <a:rPr lang="en-GB" sz="2400" dirty="0">
                <a:latin typeface="Arial" panose="020B0604020202020204" pitchFamily="34" charset="0"/>
                <a:cs typeface="Arial" panose="020B0604020202020204" pitchFamily="34" charset="0"/>
              </a:rPr>
              <a:t>Regular ward-based audits are undertaken to assess the availability of </a:t>
            </a:r>
            <a:r>
              <a:rPr lang="en-GB" sz="2400" dirty="0" err="1">
                <a:latin typeface="Arial" panose="020B0604020202020204" pitchFamily="34" charset="0"/>
                <a:cs typeface="Arial" panose="020B0604020202020204" pitchFamily="34" charset="0"/>
              </a:rPr>
              <a:t>handrub</a:t>
            </a:r>
            <a:r>
              <a:rPr lang="en-GB" sz="2400" dirty="0">
                <a:latin typeface="Arial" panose="020B0604020202020204" pitchFamily="34" charset="0"/>
                <a:cs typeface="Arial" panose="020B0604020202020204" pitchFamily="34" charset="0"/>
              </a:rPr>
              <a:t>, soap, single use towels and other hand hygiene resources (at least 3 monthly)</a:t>
            </a:r>
          </a:p>
        </p:txBody>
      </p:sp>
      <p:pic>
        <p:nvPicPr>
          <p:cNvPr id="10" name="Picture 9">
            <a:extLst>
              <a:ext uri="{FF2B5EF4-FFF2-40B4-BE49-F238E27FC236}">
                <a16:creationId xmlns:a16="http://schemas.microsoft.com/office/drawing/2014/main" id="{96BE24DC-6DCD-F74B-B2BF-C76C8C8356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66857" y="1883112"/>
            <a:ext cx="2276231" cy="3034976"/>
          </a:xfrm>
          <a:prstGeom prst="rect">
            <a:avLst/>
          </a:prstGeom>
          <a:ln>
            <a:noFill/>
          </a:ln>
          <a:effectLst/>
        </p:spPr>
      </p:pic>
      <p:pic>
        <p:nvPicPr>
          <p:cNvPr id="12" name="Picture 11">
            <a:extLst>
              <a:ext uri="{FF2B5EF4-FFF2-40B4-BE49-F238E27FC236}">
                <a16:creationId xmlns:a16="http://schemas.microsoft.com/office/drawing/2014/main" id="{6B45B5DE-EDF0-5044-914A-F65D2F7D1210}"/>
              </a:ext>
            </a:extLst>
          </p:cNvPr>
          <p:cNvPicPr>
            <a:picLocks noChangeAspect="1"/>
          </p:cNvPicPr>
          <p:nvPr/>
        </p:nvPicPr>
        <p:blipFill>
          <a:blip r:embed="rId7">
            <a:biLevel thresh="75000"/>
          </a:blip>
          <a:stretch>
            <a:fillRect/>
          </a:stretch>
        </p:blipFill>
        <p:spPr>
          <a:xfrm>
            <a:off x="9701676" y="5307287"/>
            <a:ext cx="1509684" cy="1316612"/>
          </a:xfrm>
          <a:prstGeom prst="rect">
            <a:avLst/>
          </a:prstGeom>
        </p:spPr>
      </p:pic>
    </p:spTree>
    <p:extLst>
      <p:ext uri="{BB962C8B-B14F-4D97-AF65-F5344CB8AC3E}">
        <p14:creationId xmlns:p14="http://schemas.microsoft.com/office/powerpoint/2010/main" val="1058063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24</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a:bodyPr>
          <a:lstStyle/>
          <a:p>
            <a:r>
              <a:rPr lang="en-GB" sz="3200" dirty="0"/>
              <a:t>Monitoring &amp; feedback</a:t>
            </a:r>
          </a:p>
        </p:txBody>
      </p:sp>
      <p:sp>
        <p:nvSpPr>
          <p:cNvPr id="3" name="Rectangle 2">
            <a:extLst>
              <a:ext uri="{FF2B5EF4-FFF2-40B4-BE49-F238E27FC236}">
                <a16:creationId xmlns:a16="http://schemas.microsoft.com/office/drawing/2014/main" id="{5ED86A75-1C10-CE4E-A26F-62E9E3700307}"/>
              </a:ext>
            </a:extLst>
          </p:cNvPr>
          <p:cNvSpPr/>
          <p:nvPr/>
        </p:nvSpPr>
        <p:spPr>
          <a:xfrm>
            <a:off x="0" y="714513"/>
            <a:ext cx="5737468" cy="369332"/>
          </a:xfrm>
          <a:prstGeom prst="rect">
            <a:avLst/>
          </a:prstGeom>
        </p:spPr>
        <p:txBody>
          <a:bodyPr wrap="none">
            <a:spAutoFit/>
          </a:bodyPr>
          <a:lstStyle/>
          <a:p>
            <a:r>
              <a:rPr lang="en-US" b="1" dirty="0">
                <a:solidFill>
                  <a:srgbClr val="00A1DF"/>
                </a:solidFill>
                <a:latin typeface="Arial" panose="020B0604020202020204" pitchFamily="34" charset="0"/>
                <a:ea typeface="Ebrima" panose="02000000000000000000" pitchFamily="2" charset="0"/>
                <a:cs typeface="Arial" panose="020B0604020202020204" pitchFamily="34" charset="0"/>
              </a:rPr>
              <a:t>Monitoring and feedback/Check it – key takeaways</a:t>
            </a:r>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C133A4C-80FA-5A4B-BCD5-72EB5FE399C9}"/>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1211360" y="83582"/>
            <a:ext cx="550780" cy="793832"/>
          </a:xfrm>
          <a:prstGeom prst="rect">
            <a:avLst/>
          </a:prstGeom>
        </p:spPr>
      </p:pic>
      <p:pic>
        <p:nvPicPr>
          <p:cNvPr id="6" name="Picture 3">
            <a:extLst>
              <a:ext uri="{FF2B5EF4-FFF2-40B4-BE49-F238E27FC236}">
                <a16:creationId xmlns:a16="http://schemas.microsoft.com/office/drawing/2014/main" id="{10091120-93EC-EE41-A6B4-58D1A00D4FC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79456" y="1854198"/>
            <a:ext cx="2331974" cy="3297237"/>
          </a:xfrm>
          <a:prstGeom prst="rect">
            <a:avLst/>
          </a:prstGeom>
          <a:ln>
            <a:noFill/>
          </a:ln>
          <a:effectLst/>
          <a:extLst>
            <a:ext uri="{909E8E84-426E-40dd-AFC4-6F175D3DCCD1}">
              <a14:hiddenFill xmlns="" xmlns:a14="http://schemas.microsoft.com/office/drawing/2010/main">
                <a:solidFill>
                  <a:schemeClr val="accent1"/>
                </a:solidFill>
              </a14:hiddenFill>
            </a:ext>
          </a:extLst>
        </p:spPr>
      </p:pic>
      <p:sp>
        <p:nvSpPr>
          <p:cNvPr id="7" name="Content Placeholder 5">
            <a:extLst>
              <a:ext uri="{FF2B5EF4-FFF2-40B4-BE49-F238E27FC236}">
                <a16:creationId xmlns:a16="http://schemas.microsoft.com/office/drawing/2014/main" id="{FB41E50D-0A9D-1143-A905-7DDB7C23042D}"/>
              </a:ext>
            </a:extLst>
          </p:cNvPr>
          <p:cNvSpPr txBox="1">
            <a:spLocks/>
          </p:cNvSpPr>
          <p:nvPr/>
        </p:nvSpPr>
        <p:spPr>
          <a:xfrm>
            <a:off x="505761" y="1349514"/>
            <a:ext cx="8900829" cy="4977773"/>
          </a:xfrm>
          <a:prstGeom prst="rect">
            <a:avLst/>
          </a:prstGeom>
          <a:noFill/>
        </p:spPr>
        <p:txBody>
          <a:bodyPr vert="horz" wrap="square" lIns="91440" tIns="45720" rIns="91440" bIns="45720" rtlCol="0">
            <a:spAutoFit/>
          </a:bodyPr>
          <a:lstStyle>
            <a:lvl1pPr marL="252032" indent="-252032" algn="l" defTabSz="1008126" rtl="0" eaLnBrk="1" latinLnBrk="0" hangingPunct="1">
              <a:lnSpc>
                <a:spcPct val="90000"/>
              </a:lnSpc>
              <a:spcBef>
                <a:spcPts val="1103"/>
              </a:spcBef>
              <a:buFont typeface="Arial" panose="020B0604020202020204" pitchFamily="34" charset="0"/>
              <a:buChar char="•"/>
              <a:defRPr sz="3087" kern="1200">
                <a:solidFill>
                  <a:schemeClr val="tx1"/>
                </a:solidFill>
                <a:latin typeface="+mn-lt"/>
                <a:ea typeface="+mn-ea"/>
                <a:cs typeface="+mn-cs"/>
              </a:defRPr>
            </a:lvl1pPr>
            <a:lvl2pPr marL="756095" indent="-252032" algn="l" defTabSz="1008126"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58" indent="-252032" algn="l" defTabSz="1008126"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221"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284"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In the facility where WASH FIT is being implemented, ask the questions:</a:t>
            </a:r>
          </a:p>
          <a:p>
            <a:pPr marL="315039" lvl="1" indent="-315039">
              <a:spcBef>
                <a:spcPts val="1103"/>
              </a:spcBef>
              <a:buFont typeface="Arial"/>
              <a:buChar char="•"/>
            </a:pPr>
            <a:r>
              <a:rPr lang="en-US" sz="2400" dirty="0">
                <a:latin typeface="Arial" panose="020B0604020202020204" pitchFamily="34" charset="0"/>
                <a:cs typeface="Arial" panose="020B0604020202020204" pitchFamily="34" charset="0"/>
              </a:rPr>
              <a:t>Does the facility have dedicated trained staff to monitor hand hygiene resources and compliance among a range of health workers, including the use of valid tools and dedicated human resources with assigned responsibilities?</a:t>
            </a:r>
          </a:p>
          <a:p>
            <a:pPr marL="315039" lvl="1" indent="-315039">
              <a:spcBef>
                <a:spcPts val="1103"/>
              </a:spcBef>
              <a:buFont typeface="Arial"/>
              <a:buChar char="•"/>
            </a:pPr>
            <a:r>
              <a:rPr lang="en-US" sz="2400" dirty="0">
                <a:latin typeface="Arial" panose="020B0604020202020204" pitchFamily="34" charset="0"/>
                <a:cs typeface="Arial" panose="020B0604020202020204" pitchFamily="34" charset="0"/>
              </a:rPr>
              <a:t>Does the facility monitor hand hygiene perceptions and knowledge in a range of health workers?</a:t>
            </a:r>
          </a:p>
          <a:p>
            <a:pPr marL="315039" lvl="1" indent="-315039">
              <a:spcBef>
                <a:spcPts val="1103"/>
              </a:spcBef>
              <a:buFont typeface="Arial"/>
              <a:buChar char="•"/>
            </a:pPr>
            <a:r>
              <a:rPr lang="en-US" sz="2400" dirty="0">
                <a:latin typeface="Arial" panose="020B0604020202020204" pitchFamily="34" charset="0"/>
                <a:cs typeface="Arial" panose="020B0604020202020204" pitchFamily="34" charset="0"/>
              </a:rPr>
              <a:t>How is feedback given to support improvement? How will the facility know that an improvement has taken place (e.g. how regular is monitoring and feedback)</a:t>
            </a:r>
          </a:p>
          <a:p>
            <a:pPr marL="315039" lvl="1" indent="-315039">
              <a:spcBef>
                <a:spcPts val="1103"/>
              </a:spcBef>
              <a:buFont typeface="Arial"/>
              <a:buChar char="•"/>
            </a:pPr>
            <a:r>
              <a:rPr lang="en-US" sz="2400" dirty="0">
                <a:latin typeface="Arial" panose="020B0604020202020204" pitchFamily="34" charset="0"/>
                <a:cs typeface="Arial" panose="020B0604020202020204" pitchFamily="34" charset="0"/>
              </a:rPr>
              <a:t>Are all elements of the multimodal strategy monitored, available reminders, </a:t>
            </a:r>
            <a:r>
              <a:rPr lang="en-US" sz="2400" dirty="0" err="1">
                <a:latin typeface="Arial" panose="020B0604020202020204" pitchFamily="34" charset="0"/>
                <a:cs typeface="Arial" panose="020B0604020202020204" pitchFamily="34" charset="0"/>
              </a:rPr>
              <a:t>etc</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155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25</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7" y="79512"/>
            <a:ext cx="5096805" cy="635001"/>
          </a:xfrm>
        </p:spPr>
        <p:txBody>
          <a:bodyPr>
            <a:noAutofit/>
          </a:bodyPr>
          <a:lstStyle/>
          <a:p>
            <a:r>
              <a:rPr lang="en-GB" sz="2600" dirty="0"/>
              <a:t>Reminders &amp; communications</a:t>
            </a:r>
          </a:p>
        </p:txBody>
      </p:sp>
      <p:sp>
        <p:nvSpPr>
          <p:cNvPr id="3" name="Rectangle 2">
            <a:extLst>
              <a:ext uri="{FF2B5EF4-FFF2-40B4-BE49-F238E27FC236}">
                <a16:creationId xmlns:a16="http://schemas.microsoft.com/office/drawing/2014/main" id="{7DE06909-C6A1-0D49-AE16-213F1D6CF248}"/>
              </a:ext>
            </a:extLst>
          </p:cNvPr>
          <p:cNvSpPr/>
          <p:nvPr/>
        </p:nvSpPr>
        <p:spPr>
          <a:xfrm>
            <a:off x="0" y="714513"/>
            <a:ext cx="6451061" cy="400110"/>
          </a:xfrm>
          <a:prstGeom prst="rect">
            <a:avLst/>
          </a:prstGeom>
        </p:spPr>
        <p:txBody>
          <a:bodyPr wrap="none">
            <a:spAutoFit/>
          </a:bodyPr>
          <a:lstStyle/>
          <a:p>
            <a:r>
              <a:rPr lang="en-US" sz="2000" b="1" dirty="0">
                <a:solidFill>
                  <a:srgbClr val="00A1DF"/>
                </a:solidFill>
                <a:latin typeface="Arial" panose="020B0604020202020204" pitchFamily="34" charset="0"/>
                <a:ea typeface="Ebrima" panose="02000000000000000000" pitchFamily="2" charset="0"/>
                <a:cs typeface="Arial" panose="020B0604020202020204" pitchFamily="34" charset="0"/>
              </a:rPr>
              <a:t>Reminders and communications/Sell it &amp; WASH FIT</a:t>
            </a:r>
            <a:endParaRPr lang="en-GB"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6CA560-F14E-E045-8B43-357C895A4139}"/>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0881943" y="79512"/>
            <a:ext cx="904512" cy="793833"/>
          </a:xfrm>
          <a:prstGeom prst="rect">
            <a:avLst/>
          </a:prstGeom>
        </p:spPr>
      </p:pic>
      <p:grpSp>
        <p:nvGrpSpPr>
          <p:cNvPr id="6" name="Group 5">
            <a:extLst>
              <a:ext uri="{FF2B5EF4-FFF2-40B4-BE49-F238E27FC236}">
                <a16:creationId xmlns:a16="http://schemas.microsoft.com/office/drawing/2014/main" id="{AC69EFAA-EE8E-7248-862A-20FEEE4E48E1}"/>
              </a:ext>
            </a:extLst>
          </p:cNvPr>
          <p:cNvGrpSpPr/>
          <p:nvPr/>
        </p:nvGrpSpPr>
        <p:grpSpPr>
          <a:xfrm>
            <a:off x="0" y="1233744"/>
            <a:ext cx="11923135" cy="530247"/>
            <a:chOff x="0" y="1233744"/>
            <a:chExt cx="11923135" cy="530247"/>
          </a:xfrm>
        </p:grpSpPr>
        <p:pic>
          <p:nvPicPr>
            <p:cNvPr id="7" name="Picture 6">
              <a:extLst>
                <a:ext uri="{FF2B5EF4-FFF2-40B4-BE49-F238E27FC236}">
                  <a16:creationId xmlns:a16="http://schemas.microsoft.com/office/drawing/2014/main" id="{6AF765B3-BA32-7347-985E-63388C82D68A}"/>
                </a:ext>
              </a:extLst>
            </p:cNvPr>
            <p:cNvPicPr>
              <a:picLocks noChangeAspect="1"/>
            </p:cNvPicPr>
            <p:nvPr/>
          </p:nvPicPr>
          <p:blipFill>
            <a:blip r:embed="rId5"/>
            <a:stretch>
              <a:fillRect/>
            </a:stretch>
          </p:blipFill>
          <p:spPr>
            <a:xfrm>
              <a:off x="0" y="1233744"/>
              <a:ext cx="11923135" cy="530247"/>
            </a:xfrm>
            <a:prstGeom prst="rect">
              <a:avLst/>
            </a:prstGeom>
          </p:spPr>
        </p:pic>
        <p:sp>
          <p:nvSpPr>
            <p:cNvPr id="8" name="TextBox 7">
              <a:extLst>
                <a:ext uri="{FF2B5EF4-FFF2-40B4-BE49-F238E27FC236}">
                  <a16:creationId xmlns:a16="http://schemas.microsoft.com/office/drawing/2014/main" id="{3B86CE8C-94BF-F74E-A4F1-130995C81981}"/>
                </a:ext>
              </a:extLst>
            </p:cNvPr>
            <p:cNvSpPr txBox="1"/>
            <p:nvPr/>
          </p:nvSpPr>
          <p:spPr>
            <a:xfrm>
              <a:off x="36958" y="1279405"/>
              <a:ext cx="6662421"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Related WASH FIT indicators to be assessed:</a:t>
              </a:r>
            </a:p>
          </p:txBody>
        </p:sp>
      </p:grpSp>
      <p:sp>
        <p:nvSpPr>
          <p:cNvPr id="10" name="TextBox 9">
            <a:extLst>
              <a:ext uri="{FF2B5EF4-FFF2-40B4-BE49-F238E27FC236}">
                <a16:creationId xmlns:a16="http://schemas.microsoft.com/office/drawing/2014/main" id="{C2E7C915-5687-794F-95DF-EDF966168CE1}"/>
              </a:ext>
            </a:extLst>
          </p:cNvPr>
          <p:cNvSpPr txBox="1"/>
          <p:nvPr/>
        </p:nvSpPr>
        <p:spPr>
          <a:xfrm>
            <a:off x="427839" y="1889486"/>
            <a:ext cx="11358616"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Essential: </a:t>
            </a:r>
            <a:r>
              <a:rPr lang="en-US" sz="2200" dirty="0">
                <a:latin typeface="Arial" panose="020B0604020202020204" pitchFamily="34" charset="0"/>
                <a:cs typeface="Arial" panose="020B0604020202020204" pitchFamily="34" charset="0"/>
              </a:rPr>
              <a:t>Hand hygiene promotion materials are displayed, clearly visible and understandable in all ward/treatment areas. </a:t>
            </a:r>
          </a:p>
        </p:txBody>
      </p:sp>
      <p:grpSp>
        <p:nvGrpSpPr>
          <p:cNvPr id="11" name="Group 10">
            <a:extLst>
              <a:ext uri="{FF2B5EF4-FFF2-40B4-BE49-F238E27FC236}">
                <a16:creationId xmlns:a16="http://schemas.microsoft.com/office/drawing/2014/main" id="{9103E2DF-94CF-0141-9A18-38D16E068590}"/>
              </a:ext>
            </a:extLst>
          </p:cNvPr>
          <p:cNvGrpSpPr/>
          <p:nvPr/>
        </p:nvGrpSpPr>
        <p:grpSpPr>
          <a:xfrm>
            <a:off x="746971" y="2821744"/>
            <a:ext cx="9971354" cy="2054270"/>
            <a:chOff x="626986" y="3169138"/>
            <a:chExt cx="9971354" cy="2054270"/>
          </a:xfrm>
        </p:grpSpPr>
        <p:pic>
          <p:nvPicPr>
            <p:cNvPr id="12" name="Picture 11">
              <a:extLst>
                <a:ext uri="{FF2B5EF4-FFF2-40B4-BE49-F238E27FC236}">
                  <a16:creationId xmlns:a16="http://schemas.microsoft.com/office/drawing/2014/main" id="{66519F25-E204-5C47-B69B-13394D736A7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60978" y="3192341"/>
              <a:ext cx="1432614" cy="1996706"/>
            </a:xfrm>
            <a:prstGeom prst="rect">
              <a:avLst/>
            </a:prstGeom>
            <a:ln>
              <a:noFill/>
            </a:ln>
            <a:effectLst/>
          </p:spPr>
        </p:pic>
        <p:pic>
          <p:nvPicPr>
            <p:cNvPr id="13" name="Picture 12">
              <a:extLst>
                <a:ext uri="{FF2B5EF4-FFF2-40B4-BE49-F238E27FC236}">
                  <a16:creationId xmlns:a16="http://schemas.microsoft.com/office/drawing/2014/main" id="{B11CA184-DD5F-BF42-A118-4EA1A0F4E9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77594" y="3278140"/>
              <a:ext cx="3020746" cy="1860072"/>
            </a:xfrm>
            <a:prstGeom prst="rect">
              <a:avLst/>
            </a:prstGeom>
            <a:ln>
              <a:noFill/>
            </a:ln>
            <a:effectLst/>
          </p:spPr>
        </p:pic>
        <p:pic>
          <p:nvPicPr>
            <p:cNvPr id="14" name="Picture 13">
              <a:extLst>
                <a:ext uri="{FF2B5EF4-FFF2-40B4-BE49-F238E27FC236}">
                  <a16:creationId xmlns:a16="http://schemas.microsoft.com/office/drawing/2014/main" id="{E8117226-0C43-374B-BDD6-79820323489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09851" y="3278140"/>
              <a:ext cx="2918773" cy="1860072"/>
            </a:xfrm>
            <a:prstGeom prst="rect">
              <a:avLst/>
            </a:prstGeom>
            <a:ln>
              <a:noFill/>
            </a:ln>
            <a:effectLst/>
          </p:spPr>
        </p:pic>
        <p:pic>
          <p:nvPicPr>
            <p:cNvPr id="15" name="Picture 14">
              <a:extLst>
                <a:ext uri="{FF2B5EF4-FFF2-40B4-BE49-F238E27FC236}">
                  <a16:creationId xmlns:a16="http://schemas.microsoft.com/office/drawing/2014/main" id="{399907ED-FDDB-C841-BBAB-0C61EB0AEBE1}"/>
                </a:ext>
              </a:extLst>
            </p:cNvPr>
            <p:cNvPicPr>
              <a:picLocks noChangeAspect="1"/>
            </p:cNvPicPr>
            <p:nvPr/>
          </p:nvPicPr>
          <p:blipFill rotWithShape="1">
            <a:blip r:embed="rId9"/>
            <a:srcRect l="6432" t="6779" r="10380" b="22711"/>
            <a:stretch/>
          </p:blipFill>
          <p:spPr>
            <a:xfrm>
              <a:off x="626986" y="3169138"/>
              <a:ext cx="1817733" cy="2054270"/>
            </a:xfrm>
            <a:prstGeom prst="rect">
              <a:avLst/>
            </a:prstGeom>
          </p:spPr>
        </p:pic>
      </p:grpSp>
      <p:sp>
        <p:nvSpPr>
          <p:cNvPr id="16" name="Content Placeholder 5">
            <a:extLst>
              <a:ext uri="{FF2B5EF4-FFF2-40B4-BE49-F238E27FC236}">
                <a16:creationId xmlns:a16="http://schemas.microsoft.com/office/drawing/2014/main" id="{03224199-5C14-A84F-8C8D-1FFA26E306A4}"/>
              </a:ext>
            </a:extLst>
          </p:cNvPr>
          <p:cNvSpPr txBox="1">
            <a:spLocks/>
          </p:cNvSpPr>
          <p:nvPr/>
        </p:nvSpPr>
        <p:spPr>
          <a:xfrm>
            <a:off x="746971" y="5102820"/>
            <a:ext cx="10378181" cy="10760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sz="2400" b="1">
                <a:latin typeface="Arial" panose="020B0604020202020204" pitchFamily="34" charset="0"/>
                <a:cs typeface="Arial" panose="020B0604020202020204" pitchFamily="34" charset="0"/>
              </a:rPr>
              <a:t>Remember: </a:t>
            </a:r>
          </a:p>
          <a:p>
            <a:pPr>
              <a:lnSpc>
                <a:spcPct val="110000"/>
              </a:lnSpc>
              <a:spcBef>
                <a:spcPts val="0"/>
              </a:spcBef>
            </a:pPr>
            <a:r>
              <a:rPr lang="en-US" sz="2400">
                <a:latin typeface="Arial" panose="020B0604020202020204" pitchFamily="34" charset="0"/>
                <a:cs typeface="Arial" panose="020B0604020202020204" pitchFamily="34" charset="0"/>
              </a:rPr>
              <a:t>Promotional materials don’t just mean posters.</a:t>
            </a:r>
          </a:p>
          <a:p>
            <a:pPr>
              <a:lnSpc>
                <a:spcPct val="110000"/>
              </a:lnSpc>
              <a:spcBef>
                <a:spcPts val="0"/>
              </a:spcBef>
            </a:pPr>
            <a:r>
              <a:rPr lang="en-US" sz="2400">
                <a:latin typeface="Arial" panose="020B0604020202020204" pitchFamily="34" charset="0"/>
                <a:cs typeface="Arial" panose="020B0604020202020204" pitchFamily="34" charset="0"/>
              </a:rPr>
              <a:t>If posters are used they require regular replenishment to have an impact.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702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26</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7" y="79512"/>
            <a:ext cx="5096805" cy="635001"/>
          </a:xfrm>
        </p:spPr>
        <p:txBody>
          <a:bodyPr>
            <a:noAutofit/>
          </a:bodyPr>
          <a:lstStyle/>
          <a:p>
            <a:r>
              <a:rPr lang="en-GB" sz="2600" dirty="0"/>
              <a:t>Reminders &amp; communications</a:t>
            </a:r>
          </a:p>
        </p:txBody>
      </p:sp>
      <p:sp>
        <p:nvSpPr>
          <p:cNvPr id="3" name="Rectangle 2">
            <a:extLst>
              <a:ext uri="{FF2B5EF4-FFF2-40B4-BE49-F238E27FC236}">
                <a16:creationId xmlns:a16="http://schemas.microsoft.com/office/drawing/2014/main" id="{7DE06909-C6A1-0D49-AE16-213F1D6CF248}"/>
              </a:ext>
            </a:extLst>
          </p:cNvPr>
          <p:cNvSpPr/>
          <p:nvPr/>
        </p:nvSpPr>
        <p:spPr>
          <a:xfrm>
            <a:off x="0" y="714513"/>
            <a:ext cx="6288901" cy="369332"/>
          </a:xfrm>
          <a:prstGeom prst="rect">
            <a:avLst/>
          </a:prstGeom>
        </p:spPr>
        <p:txBody>
          <a:bodyPr wrap="none">
            <a:spAutoFit/>
          </a:bodyPr>
          <a:lstStyle/>
          <a:p>
            <a:r>
              <a:rPr lang="en-US" b="1" dirty="0">
                <a:solidFill>
                  <a:srgbClr val="00A1DF"/>
                </a:solidFill>
                <a:latin typeface="Arial" panose="020B0604020202020204" pitchFamily="34" charset="0"/>
                <a:ea typeface="Ebrima" panose="02000000000000000000" pitchFamily="2" charset="0"/>
                <a:cs typeface="Arial" panose="020B0604020202020204" pitchFamily="34" charset="0"/>
              </a:rPr>
              <a:t>Reminders and communications/Sell it – key takeaways</a:t>
            </a:r>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936A7BE-7D6D-3946-8BC3-49CD8F94D013}"/>
              </a:ext>
            </a:extLst>
          </p:cNvPr>
          <p:cNvPicPr>
            <a:picLocks noChangeAspect="1"/>
          </p:cNvPicPr>
          <p:nvPr/>
        </p:nvPicPr>
        <p:blipFill rotWithShape="1">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0881943" y="79512"/>
            <a:ext cx="904512" cy="793833"/>
          </a:xfrm>
          <a:prstGeom prst="rect">
            <a:avLst/>
          </a:prstGeom>
        </p:spPr>
      </p:pic>
      <p:sp>
        <p:nvSpPr>
          <p:cNvPr id="6" name="Content Placeholder 6">
            <a:extLst>
              <a:ext uri="{FF2B5EF4-FFF2-40B4-BE49-F238E27FC236}">
                <a16:creationId xmlns:a16="http://schemas.microsoft.com/office/drawing/2014/main" id="{1F8E89FE-BF00-E74C-94B1-DBF62736491C}"/>
              </a:ext>
            </a:extLst>
          </p:cNvPr>
          <p:cNvSpPr txBox="1">
            <a:spLocks/>
          </p:cNvSpPr>
          <p:nvPr/>
        </p:nvSpPr>
        <p:spPr>
          <a:xfrm>
            <a:off x="455253" y="1603060"/>
            <a:ext cx="8352845" cy="2334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Arial" charset="0"/>
                <a:ea typeface="Arial" charset="0"/>
                <a:cs typeface="Arial" charset="0"/>
              </a:rPr>
              <a:t>In the facility where WASH FIT is being implemented, ask the questions:</a:t>
            </a:r>
          </a:p>
          <a:p>
            <a:r>
              <a:rPr lang="en-US" sz="2400" dirty="0">
                <a:latin typeface="Arial" charset="0"/>
                <a:ea typeface="Arial" charset="0"/>
                <a:cs typeface="Arial" charset="0"/>
              </a:rPr>
              <a:t>What is the best way to publicize</a:t>
            </a:r>
            <a:r>
              <a:rPr lang="en-US" sz="2400" b="1" dirty="0">
                <a:latin typeface="Arial" charset="0"/>
                <a:ea typeface="Arial" charset="0"/>
                <a:cs typeface="Arial" charset="0"/>
              </a:rPr>
              <a:t> </a:t>
            </a:r>
            <a:r>
              <a:rPr lang="en-US" sz="2400" dirty="0">
                <a:latin typeface="Arial" charset="0"/>
                <a:ea typeface="Arial" charset="0"/>
                <a:cs typeface="Arial" charset="0"/>
              </a:rPr>
              <a:t>hand hygiene?</a:t>
            </a:r>
          </a:p>
          <a:p>
            <a:r>
              <a:rPr lang="en-US" sz="2400" dirty="0">
                <a:latin typeface="Arial" charset="0"/>
                <a:ea typeface="Arial" charset="0"/>
                <a:cs typeface="Arial" charset="0"/>
              </a:rPr>
              <a:t>Do you engage health care staff/ others to help produce a range of reminders?</a:t>
            </a:r>
          </a:p>
          <a:p>
            <a:r>
              <a:rPr lang="en-US" sz="2400" dirty="0">
                <a:latin typeface="Arial" charset="0"/>
                <a:ea typeface="Arial" charset="0"/>
                <a:cs typeface="Arial" charset="0"/>
              </a:rPr>
              <a:t>Do the posters and reminders used reinforce and promote the Five Moments related to the setting?</a:t>
            </a:r>
          </a:p>
          <a:p>
            <a:r>
              <a:rPr lang="en-US" sz="2400" dirty="0">
                <a:latin typeface="Arial" charset="0"/>
                <a:ea typeface="Arial" charset="0"/>
                <a:cs typeface="Arial" charset="0"/>
              </a:rPr>
              <a:t>Are dedicated human resources and staff engaged during placement of materials?</a:t>
            </a:r>
          </a:p>
          <a:p>
            <a:endParaRPr lang="en-US" sz="2400" dirty="0">
              <a:latin typeface="Arial" charset="0"/>
              <a:ea typeface="Arial" charset="0"/>
              <a:cs typeface="Arial" charset="0"/>
            </a:endParaRPr>
          </a:p>
        </p:txBody>
      </p:sp>
      <p:pic>
        <p:nvPicPr>
          <p:cNvPr id="7" name="Picture 6">
            <a:extLst>
              <a:ext uri="{FF2B5EF4-FFF2-40B4-BE49-F238E27FC236}">
                <a16:creationId xmlns:a16="http://schemas.microsoft.com/office/drawing/2014/main" id="{808B1C4F-A2D4-EB4F-9C2C-E3CF40168B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82691" y="1603060"/>
            <a:ext cx="2503764" cy="2260708"/>
          </a:xfrm>
          <a:prstGeom prst="rect">
            <a:avLst/>
          </a:prstGeom>
          <a:ln>
            <a:noFill/>
          </a:ln>
          <a:effectLst/>
        </p:spPr>
      </p:pic>
    </p:spTree>
    <p:extLst>
      <p:ext uri="{BB962C8B-B14F-4D97-AF65-F5344CB8AC3E}">
        <p14:creationId xmlns:p14="http://schemas.microsoft.com/office/powerpoint/2010/main" val="2486390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27</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fontScale="77500" lnSpcReduction="20000"/>
          </a:bodyPr>
          <a:lstStyle/>
          <a:p>
            <a:r>
              <a:rPr lang="en-GB" sz="3200" dirty="0"/>
              <a:t>Safety climate/culture change</a:t>
            </a:r>
          </a:p>
        </p:txBody>
      </p:sp>
      <p:sp>
        <p:nvSpPr>
          <p:cNvPr id="3" name="Rectangle 2">
            <a:extLst>
              <a:ext uri="{FF2B5EF4-FFF2-40B4-BE49-F238E27FC236}">
                <a16:creationId xmlns:a16="http://schemas.microsoft.com/office/drawing/2014/main" id="{BA00A180-6BF4-FF42-82C5-11960033E4A0}"/>
              </a:ext>
            </a:extLst>
          </p:cNvPr>
          <p:cNvSpPr/>
          <p:nvPr/>
        </p:nvSpPr>
        <p:spPr>
          <a:xfrm>
            <a:off x="0" y="714513"/>
            <a:ext cx="6234655" cy="400110"/>
          </a:xfrm>
          <a:prstGeom prst="rect">
            <a:avLst/>
          </a:prstGeom>
        </p:spPr>
        <p:txBody>
          <a:bodyPr wrap="none">
            <a:spAutoFit/>
          </a:bodyPr>
          <a:lstStyle/>
          <a:p>
            <a:r>
              <a:rPr lang="en-US" sz="2000" b="1" dirty="0">
                <a:solidFill>
                  <a:srgbClr val="00A1DF"/>
                </a:solidFill>
                <a:latin typeface="Arial" panose="020B0604020202020204" pitchFamily="34" charset="0"/>
                <a:ea typeface="Ebrima" panose="02000000000000000000" pitchFamily="2" charset="0"/>
                <a:cs typeface="Arial" panose="020B0604020202020204" pitchFamily="34" charset="0"/>
              </a:rPr>
              <a:t>Safety climate/culture change/Live it &amp; WASH FIT</a:t>
            </a:r>
            <a:endParaRPr lang="en-GB"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F239A4A-1353-514C-837A-47BC160695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94347" y="0"/>
            <a:ext cx="1030058" cy="1015129"/>
          </a:xfrm>
          <a:prstGeom prst="rect">
            <a:avLst/>
          </a:prstGeom>
        </p:spPr>
      </p:pic>
      <p:grpSp>
        <p:nvGrpSpPr>
          <p:cNvPr id="6" name="Group 5">
            <a:extLst>
              <a:ext uri="{FF2B5EF4-FFF2-40B4-BE49-F238E27FC236}">
                <a16:creationId xmlns:a16="http://schemas.microsoft.com/office/drawing/2014/main" id="{141624DA-A792-2346-9E66-E59C2D9B4EE8}"/>
              </a:ext>
            </a:extLst>
          </p:cNvPr>
          <p:cNvGrpSpPr/>
          <p:nvPr/>
        </p:nvGrpSpPr>
        <p:grpSpPr>
          <a:xfrm>
            <a:off x="0" y="1233744"/>
            <a:ext cx="11923135" cy="530247"/>
            <a:chOff x="0" y="1233744"/>
            <a:chExt cx="11923135" cy="530247"/>
          </a:xfrm>
        </p:grpSpPr>
        <p:pic>
          <p:nvPicPr>
            <p:cNvPr id="7" name="Picture 6">
              <a:extLst>
                <a:ext uri="{FF2B5EF4-FFF2-40B4-BE49-F238E27FC236}">
                  <a16:creationId xmlns:a16="http://schemas.microsoft.com/office/drawing/2014/main" id="{A10273E6-40AE-4942-986A-DD60D57A3E6F}"/>
                </a:ext>
              </a:extLst>
            </p:cNvPr>
            <p:cNvPicPr>
              <a:picLocks noChangeAspect="1"/>
            </p:cNvPicPr>
            <p:nvPr/>
          </p:nvPicPr>
          <p:blipFill>
            <a:blip r:embed="rId4"/>
            <a:stretch>
              <a:fillRect/>
            </a:stretch>
          </p:blipFill>
          <p:spPr>
            <a:xfrm>
              <a:off x="0" y="1233744"/>
              <a:ext cx="11923135" cy="530247"/>
            </a:xfrm>
            <a:prstGeom prst="rect">
              <a:avLst/>
            </a:prstGeom>
          </p:spPr>
        </p:pic>
        <p:sp>
          <p:nvSpPr>
            <p:cNvPr id="8" name="TextBox 7">
              <a:extLst>
                <a:ext uri="{FF2B5EF4-FFF2-40B4-BE49-F238E27FC236}">
                  <a16:creationId xmlns:a16="http://schemas.microsoft.com/office/drawing/2014/main" id="{E2194DCF-719A-5A4A-B04F-5FCB975A8396}"/>
                </a:ext>
              </a:extLst>
            </p:cNvPr>
            <p:cNvSpPr txBox="1"/>
            <p:nvPr/>
          </p:nvSpPr>
          <p:spPr>
            <a:xfrm>
              <a:off x="36958" y="1279405"/>
              <a:ext cx="6662421"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Related WASH FIT indicators to be assessed:</a:t>
              </a:r>
            </a:p>
          </p:txBody>
        </p:sp>
      </p:grpSp>
      <p:sp>
        <p:nvSpPr>
          <p:cNvPr id="9" name="TextBox 8">
            <a:extLst>
              <a:ext uri="{FF2B5EF4-FFF2-40B4-BE49-F238E27FC236}">
                <a16:creationId xmlns:a16="http://schemas.microsoft.com/office/drawing/2014/main" id="{60C0612E-AD41-0F4B-BC52-8EE279EB49C3}"/>
              </a:ext>
            </a:extLst>
          </p:cNvPr>
          <p:cNvSpPr txBox="1"/>
          <p:nvPr/>
        </p:nvSpPr>
        <p:spPr>
          <a:xfrm>
            <a:off x="415056" y="2016014"/>
            <a:ext cx="6284323" cy="4524315"/>
          </a:xfrm>
          <a:prstGeom prst="rect">
            <a:avLst/>
          </a:prstGeom>
          <a:noFill/>
        </p:spPr>
        <p:txBody>
          <a:bodyPr wrap="square" rtlCol="0">
            <a:spAutoFit/>
          </a:bodyPr>
          <a:lstStyle/>
          <a:p>
            <a:pPr marL="285750" indent="-285750">
              <a:buClr>
                <a:srgbClr val="FF00FF"/>
              </a:buClr>
              <a:buFont typeface="Arial" panose="020B0604020202020204" pitchFamily="34" charset="0"/>
              <a:buChar char="•"/>
            </a:pPr>
            <a:r>
              <a:rPr lang="en-US" sz="2400" dirty="0">
                <a:latin typeface="Arial" panose="020B0604020202020204" pitchFamily="34" charset="0"/>
                <a:cs typeface="Arial" panose="020B0604020202020204" pitchFamily="34" charset="0"/>
              </a:rPr>
              <a:t>Facility has a functional quality management/ quality improvement/IPC / WASH FIT team, with designated focal persons from IPC, WASH, etc. </a:t>
            </a:r>
          </a:p>
          <a:p>
            <a:pPr marL="285750" indent="-285750">
              <a:buClr>
                <a:srgbClr val="FF00FF"/>
              </a:buClr>
              <a:buFont typeface="Arial" panose="020B0604020202020204" pitchFamily="34" charset="0"/>
              <a:buChar char="•"/>
            </a:pPr>
            <a:r>
              <a:rPr lang="en-US" sz="2400" dirty="0">
                <a:latin typeface="Arial" panose="020B0604020202020204" pitchFamily="34" charset="0"/>
                <a:cs typeface="Arial" panose="020B0604020202020204" pitchFamily="34" charset="0"/>
              </a:rPr>
              <a:t>Staff are regularly appraised on their performance with high performing staff recognized/ rewarded and those that do not perform well are supported to improve.</a:t>
            </a:r>
          </a:p>
          <a:p>
            <a:pPr marL="285750" indent="-285750">
              <a:buClr>
                <a:srgbClr val="FF00FF"/>
              </a:buClr>
              <a:buFont typeface="Arial" panose="020B0604020202020204" pitchFamily="34" charset="0"/>
              <a:buChar char="•"/>
            </a:pPr>
            <a:r>
              <a:rPr lang="en-US" sz="2400" dirty="0">
                <a:latin typeface="Arial" panose="020B0604020202020204" pitchFamily="34" charset="0"/>
                <a:cs typeface="Arial" panose="020B0604020202020204" pitchFamily="34" charset="0"/>
              </a:rPr>
              <a:t>All auxiliary staff, including those who clean and waste handlers, have a clear, written job description, which outlines WASH and IPC responsibilities.</a:t>
            </a:r>
            <a:endParaRPr lang="en-GB" sz="2400" dirty="0">
              <a:highlight>
                <a:srgbClr val="FFFF00"/>
              </a:highlight>
              <a:latin typeface="Arial" panose="020B0604020202020204" pitchFamily="34" charset="0"/>
              <a:cs typeface="Arial" panose="020B0604020202020204" pitchFamily="34" charset="0"/>
            </a:endParaRPr>
          </a:p>
        </p:txBody>
      </p:sp>
      <p:pic>
        <p:nvPicPr>
          <p:cNvPr id="10" name="Picture 9" descr="A close up of a piece of paper&#10;&#10;Description generated with very high confidence">
            <a:extLst>
              <a:ext uri="{FF2B5EF4-FFF2-40B4-BE49-F238E27FC236}">
                <a16:creationId xmlns:a16="http://schemas.microsoft.com/office/drawing/2014/main" id="{44E5EAC9-F377-A144-9755-543366539D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9875644" y="2182147"/>
            <a:ext cx="2226478" cy="1671044"/>
          </a:xfrm>
          <a:prstGeom prst="rect">
            <a:avLst/>
          </a:prstGeom>
          <a:ln>
            <a:noFill/>
          </a:ln>
          <a:effectLst/>
        </p:spPr>
      </p:pic>
      <p:pic>
        <p:nvPicPr>
          <p:cNvPr id="11" name="Picture 10" descr="A picture containing outdoor&#10;&#10;Description generated with high confidence">
            <a:extLst>
              <a:ext uri="{FF2B5EF4-FFF2-40B4-BE49-F238E27FC236}">
                <a16:creationId xmlns:a16="http://schemas.microsoft.com/office/drawing/2014/main" id="{8B279891-0C0E-7F44-B339-C8FE252EC4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6900696" y="1877694"/>
            <a:ext cx="3051348" cy="2288511"/>
          </a:xfrm>
          <a:prstGeom prst="rect">
            <a:avLst/>
          </a:prstGeom>
          <a:ln>
            <a:noFill/>
          </a:ln>
          <a:effectLst/>
        </p:spPr>
      </p:pic>
      <p:sp>
        <p:nvSpPr>
          <p:cNvPr id="12" name="TextBox 11">
            <a:extLst>
              <a:ext uri="{FF2B5EF4-FFF2-40B4-BE49-F238E27FC236}">
                <a16:creationId xmlns:a16="http://schemas.microsoft.com/office/drawing/2014/main" id="{90D957CD-DDFE-3346-93FF-F23743638C2C}"/>
              </a:ext>
            </a:extLst>
          </p:cNvPr>
          <p:cNvSpPr txBox="1"/>
          <p:nvPr/>
        </p:nvSpPr>
        <p:spPr>
          <a:xfrm>
            <a:off x="6872867" y="4271348"/>
            <a:ext cx="307917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Rural HCF in Bhutan © Arabella Hayter, WHO</a:t>
            </a:r>
          </a:p>
        </p:txBody>
      </p:sp>
      <p:pic>
        <p:nvPicPr>
          <p:cNvPr id="13" name="Picture 12">
            <a:extLst>
              <a:ext uri="{FF2B5EF4-FFF2-40B4-BE49-F238E27FC236}">
                <a16:creationId xmlns:a16="http://schemas.microsoft.com/office/drawing/2014/main" id="{32206F83-6B21-464D-8E0D-7142AE710B28}"/>
              </a:ext>
            </a:extLst>
          </p:cNvPr>
          <p:cNvPicPr>
            <a:picLocks noChangeAspect="1"/>
          </p:cNvPicPr>
          <p:nvPr/>
        </p:nvPicPr>
        <p:blipFill rotWithShape="1">
          <a:blip r:embed="rId7"/>
          <a:srcRect l="23591" t="5193" r="23009"/>
          <a:stretch/>
        </p:blipFill>
        <p:spPr>
          <a:xfrm>
            <a:off x="10114211" y="4271348"/>
            <a:ext cx="1732930" cy="2051122"/>
          </a:xfrm>
          <a:prstGeom prst="rect">
            <a:avLst/>
          </a:prstGeom>
        </p:spPr>
      </p:pic>
    </p:spTree>
    <p:extLst>
      <p:ext uri="{BB962C8B-B14F-4D97-AF65-F5344CB8AC3E}">
        <p14:creationId xmlns:p14="http://schemas.microsoft.com/office/powerpoint/2010/main" val="4255618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28</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fontScale="77500" lnSpcReduction="20000"/>
          </a:bodyPr>
          <a:lstStyle/>
          <a:p>
            <a:r>
              <a:rPr lang="en-GB" sz="3200" dirty="0"/>
              <a:t>Safety climate/culture change</a:t>
            </a:r>
          </a:p>
        </p:txBody>
      </p:sp>
      <p:sp>
        <p:nvSpPr>
          <p:cNvPr id="3" name="Rectangle 2">
            <a:extLst>
              <a:ext uri="{FF2B5EF4-FFF2-40B4-BE49-F238E27FC236}">
                <a16:creationId xmlns:a16="http://schemas.microsoft.com/office/drawing/2014/main" id="{BA00A180-6BF4-FF42-82C5-11960033E4A0}"/>
              </a:ext>
            </a:extLst>
          </p:cNvPr>
          <p:cNvSpPr/>
          <p:nvPr/>
        </p:nvSpPr>
        <p:spPr>
          <a:xfrm>
            <a:off x="0" y="714513"/>
            <a:ext cx="6032421" cy="369332"/>
          </a:xfrm>
          <a:prstGeom prst="rect">
            <a:avLst/>
          </a:prstGeom>
        </p:spPr>
        <p:txBody>
          <a:bodyPr wrap="none">
            <a:spAutoFit/>
          </a:bodyPr>
          <a:lstStyle/>
          <a:p>
            <a:r>
              <a:rPr lang="en-US" b="1" dirty="0">
                <a:solidFill>
                  <a:srgbClr val="00A1DF"/>
                </a:solidFill>
                <a:latin typeface="Arial" panose="020B0604020202020204" pitchFamily="34" charset="0"/>
                <a:ea typeface="Ebrima" panose="02000000000000000000" pitchFamily="2" charset="0"/>
                <a:cs typeface="Arial" panose="020B0604020202020204" pitchFamily="34" charset="0"/>
              </a:rPr>
              <a:t>Safety climate/culture change/Live it – key takeaways</a:t>
            </a:r>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8EE753A-71DF-AE4F-B7A8-C1B6F1D702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94347" y="0"/>
            <a:ext cx="1030058" cy="1015129"/>
          </a:xfrm>
          <a:prstGeom prst="rect">
            <a:avLst/>
          </a:prstGeom>
        </p:spPr>
      </p:pic>
      <p:pic>
        <p:nvPicPr>
          <p:cNvPr id="6" name="Picture 5">
            <a:extLst>
              <a:ext uri="{FF2B5EF4-FFF2-40B4-BE49-F238E27FC236}">
                <a16:creationId xmlns:a16="http://schemas.microsoft.com/office/drawing/2014/main" id="{15EE6740-AB71-5748-9171-E1450D253F2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86596" y="2442362"/>
            <a:ext cx="2253398" cy="2587666"/>
          </a:xfrm>
          <a:prstGeom prst="rect">
            <a:avLst/>
          </a:prstGeom>
          <a:ln>
            <a:noFill/>
          </a:ln>
          <a:effectLst/>
        </p:spPr>
      </p:pic>
      <p:sp>
        <p:nvSpPr>
          <p:cNvPr id="7" name="Content Placeholder 6">
            <a:extLst>
              <a:ext uri="{FF2B5EF4-FFF2-40B4-BE49-F238E27FC236}">
                <a16:creationId xmlns:a16="http://schemas.microsoft.com/office/drawing/2014/main" id="{4774D33F-1CB4-8B43-B93C-1F2FC6B707AC}"/>
              </a:ext>
            </a:extLst>
          </p:cNvPr>
          <p:cNvSpPr txBox="1">
            <a:spLocks/>
          </p:cNvSpPr>
          <p:nvPr/>
        </p:nvSpPr>
        <p:spPr>
          <a:xfrm>
            <a:off x="294857" y="1412303"/>
            <a:ext cx="9322637" cy="5445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In the facility where WASH FIT is being implemented, ask the questions:</a:t>
            </a:r>
          </a:p>
          <a:p>
            <a:pPr lvl="1"/>
            <a:r>
              <a:rPr lang="en-US" dirty="0">
                <a:latin typeface="Arial" panose="020B0604020202020204" pitchFamily="34" charset="0"/>
                <a:cs typeface="Arial" panose="020B0604020202020204" pitchFamily="34" charset="0"/>
              </a:rPr>
              <a:t>How do you make and maintain hand hygiene as a facility priority? Is it discussed at management level/with leaders?</a:t>
            </a:r>
          </a:p>
          <a:p>
            <a:pPr lvl="1"/>
            <a:r>
              <a:rPr lang="en-US" dirty="0">
                <a:latin typeface="Arial" panose="020B0604020202020204" pitchFamily="34" charset="0"/>
                <a:cs typeface="Arial" panose="020B0604020202020204" pitchFamily="34" charset="0"/>
              </a:rPr>
              <a:t>How are senior managers, champions and opinion leaders engaged and engaging others over time?</a:t>
            </a:r>
          </a:p>
          <a:p>
            <a:pPr lvl="1"/>
            <a:r>
              <a:rPr lang="en-US" dirty="0">
                <a:latin typeface="Arial" panose="020B0604020202020204" pitchFamily="34" charset="0"/>
                <a:cs typeface="Arial" panose="020B0604020202020204" pitchFamily="34" charset="0"/>
              </a:rPr>
              <a:t>Do all levels of staff, including senior managers and other leaders understand, role model and value the Five Moments for Hand Hygiene?</a:t>
            </a:r>
          </a:p>
          <a:p>
            <a:pPr lvl="1"/>
            <a:r>
              <a:rPr lang="en-US" dirty="0">
                <a:latin typeface="Arial" panose="020B0604020202020204" pitchFamily="34" charset="0"/>
                <a:cs typeface="Arial" panose="020B0604020202020204" pitchFamily="34" charset="0"/>
              </a:rPr>
              <a:t>Can role models that would have an influence on staff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be identified and be made visible, e.g. a badge, during staff safety meetings/discussions? </a:t>
            </a:r>
          </a:p>
          <a:p>
            <a:pPr lvl="1"/>
            <a:r>
              <a:rPr lang="en-US" dirty="0">
                <a:latin typeface="Arial" panose="020B0604020202020204" pitchFamily="34" charset="0"/>
                <a:cs typeface="Arial" panose="020B0604020202020204" pitchFamily="34" charset="0"/>
              </a:rPr>
              <a:t>Are facility leaders and managers visibly demonstrating the value they place on hand hygiene in a number of ways?</a:t>
            </a:r>
          </a:p>
          <a:p>
            <a:pPr lvl="1"/>
            <a:endParaRPr lang="en-US" dirty="0">
              <a:latin typeface="Arial" panose="020B0604020202020204" pitchFamily="34" charset="0"/>
              <a:cs typeface="Arial" panose="020B0604020202020204" pitchFamily="34" charset="0"/>
            </a:endParaRPr>
          </a:p>
          <a:p>
            <a:pPr lvl="1"/>
            <a:endParaRPr lang="en-US" dirty="0"/>
          </a:p>
          <a:p>
            <a:endParaRPr lang="en-US" sz="2400"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38F4CDFE-5A7B-EC45-9F53-0E64FB996806}"/>
              </a:ext>
            </a:extLst>
          </p:cNvPr>
          <p:cNvSpPr txBox="1">
            <a:spLocks/>
          </p:cNvSpPr>
          <p:nvPr/>
        </p:nvSpPr>
        <p:spPr>
          <a:xfrm>
            <a:off x="9386596" y="5230749"/>
            <a:ext cx="2529400" cy="686234"/>
          </a:xfrm>
          <a:prstGeom prst="rect">
            <a:avLst/>
          </a:prstGeom>
        </p:spPr>
        <p:txBody>
          <a:bodyPr wrap="square" numCol="1"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GB" altLang="en-US" sz="1000" dirty="0">
                <a:solidFill>
                  <a:srgbClr val="002060"/>
                </a:solidFill>
                <a:latin typeface="Arial" panose="020B0604020202020204" pitchFamily="34" charset="0"/>
                <a:cs typeface="Arial" panose="020B0604020202020204" pitchFamily="34" charset="0"/>
              </a:rPr>
              <a:t>Image source: What Women Want Global Findings – Image from White Ribbon Alliance (</a:t>
            </a:r>
            <a:r>
              <a:rPr lang="en-GB" altLang="en-US" sz="1000" dirty="0" err="1">
                <a:solidFill>
                  <a:srgbClr val="002060"/>
                </a:solidFill>
                <a:latin typeface="Arial" panose="020B0604020202020204" pitchFamily="34" charset="0"/>
                <a:cs typeface="Arial" panose="020B0604020202020204" pitchFamily="34" charset="0"/>
              </a:rPr>
              <a:t>WhiteRibbonAlliance</a:t>
            </a:r>
            <a:r>
              <a:rPr lang="en-GB" altLang="en-US" sz="1000" dirty="0">
                <a:solidFill>
                  <a:srgbClr val="002060"/>
                </a:solidFill>
                <a:latin typeface="Arial" panose="020B0604020202020204" pitchFamily="34" charset="0"/>
                <a:cs typeface="Arial" panose="020B0604020202020204" pitchFamily="34" charset="0"/>
              </a:rPr>
              <a:t>) </a:t>
            </a:r>
          </a:p>
          <a:p>
            <a:pPr marL="0" indent="0">
              <a:spcBef>
                <a:spcPct val="0"/>
              </a:spcBef>
              <a:spcAft>
                <a:spcPct val="0"/>
              </a:spcAft>
              <a:buNone/>
            </a:pPr>
            <a:r>
              <a:rPr lang="en-GB" sz="1000" dirty="0">
                <a:solidFill>
                  <a:srgbClr val="002060"/>
                </a:solidFill>
                <a:latin typeface="Arial" panose="020B0604020202020204" pitchFamily="34" charset="0"/>
                <a:cs typeface="Arial" panose="020B0604020202020204" pitchFamily="34" charset="0"/>
                <a:hlinkClick r:id="rId5"/>
              </a:rPr>
              <a:t>https://www.dropbox.com/sh/rcw1hn9dnqu1fpl/AAC0qON71SZULyRM3j_Xkd6da?dl=0</a:t>
            </a:r>
            <a:endParaRPr lang="en-GB" alt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552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29</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fontScale="77500" lnSpcReduction="20000"/>
          </a:bodyPr>
          <a:lstStyle/>
          <a:p>
            <a:r>
              <a:rPr lang="en-GB" sz="3200" dirty="0"/>
              <a:t>Safety climate/culture change</a:t>
            </a:r>
          </a:p>
        </p:txBody>
      </p:sp>
      <p:pic>
        <p:nvPicPr>
          <p:cNvPr id="5" name="Picture 4">
            <a:extLst>
              <a:ext uri="{FF2B5EF4-FFF2-40B4-BE49-F238E27FC236}">
                <a16:creationId xmlns:a16="http://schemas.microsoft.com/office/drawing/2014/main" id="{F8EE753A-71DF-AE4F-B7A8-C1B6F1D702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94347" y="0"/>
            <a:ext cx="1030058" cy="1015129"/>
          </a:xfrm>
          <a:prstGeom prst="rect">
            <a:avLst/>
          </a:prstGeom>
        </p:spPr>
      </p:pic>
      <p:pic>
        <p:nvPicPr>
          <p:cNvPr id="10" name="Picture 9">
            <a:extLst>
              <a:ext uri="{FF2B5EF4-FFF2-40B4-BE49-F238E27FC236}">
                <a16:creationId xmlns:a16="http://schemas.microsoft.com/office/drawing/2014/main" id="{0CAFD47C-50EB-E44F-95D3-301E6A2169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44282" y="1271524"/>
            <a:ext cx="2300129" cy="3391295"/>
          </a:xfrm>
          <a:prstGeom prst="rect">
            <a:avLst/>
          </a:prstGeom>
          <a:ln>
            <a:solidFill>
              <a:schemeClr val="tx1">
                <a:lumMod val="50000"/>
                <a:lumOff val="50000"/>
              </a:schemeClr>
            </a:solidFill>
          </a:ln>
        </p:spPr>
      </p:pic>
      <p:sp>
        <p:nvSpPr>
          <p:cNvPr id="11" name="Content Placeholder 6">
            <a:extLst>
              <a:ext uri="{FF2B5EF4-FFF2-40B4-BE49-F238E27FC236}">
                <a16:creationId xmlns:a16="http://schemas.microsoft.com/office/drawing/2014/main" id="{84D2093A-6004-ED46-B3C6-EF9FC9D7744A}"/>
              </a:ext>
            </a:extLst>
          </p:cNvPr>
          <p:cNvSpPr txBox="1">
            <a:spLocks/>
          </p:cNvSpPr>
          <p:nvPr/>
        </p:nvSpPr>
        <p:spPr>
          <a:xfrm>
            <a:off x="359661" y="1243579"/>
            <a:ext cx="9101580" cy="27499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To achieve the right culture many things are required. </a:t>
            </a:r>
          </a:p>
          <a:p>
            <a:r>
              <a:rPr lang="en-US" sz="2400" dirty="0">
                <a:latin typeface="Arial" panose="020B0604020202020204" pitchFamily="34" charset="0"/>
                <a:cs typeface="Arial" panose="020B0604020202020204" pitchFamily="34" charset="0"/>
              </a:rPr>
              <a:t>These will often depend on the local setting. </a:t>
            </a:r>
          </a:p>
          <a:p>
            <a:r>
              <a:rPr lang="en-US" sz="2400" dirty="0">
                <a:latin typeface="Arial" panose="020B0604020202020204" pitchFamily="34" charset="0"/>
                <a:cs typeface="Arial" panose="020B0604020202020204" pitchFamily="34" charset="0"/>
              </a:rPr>
              <a:t>There is no one clear answer but </a:t>
            </a:r>
            <a:r>
              <a:rPr lang="en-US" sz="2400" b="1" dirty="0">
                <a:latin typeface="Arial" panose="020B0604020202020204" pitchFamily="34" charset="0"/>
                <a:cs typeface="Arial" panose="020B0604020202020204" pitchFamily="34" charset="0"/>
              </a:rPr>
              <a:t>leadership, in many forms, is known to be critical</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Human resources that facilitate quality health care delivery is also paramount.</a:t>
            </a:r>
          </a:p>
        </p:txBody>
      </p:sp>
      <p:sp>
        <p:nvSpPr>
          <p:cNvPr id="12" name="Rectangle 11">
            <a:extLst>
              <a:ext uri="{FF2B5EF4-FFF2-40B4-BE49-F238E27FC236}">
                <a16:creationId xmlns:a16="http://schemas.microsoft.com/office/drawing/2014/main" id="{CD8A99A0-226D-F94F-BC55-48CF028D6C24}"/>
              </a:ext>
            </a:extLst>
          </p:cNvPr>
          <p:cNvSpPr/>
          <p:nvPr/>
        </p:nvSpPr>
        <p:spPr>
          <a:xfrm>
            <a:off x="3955481" y="5175634"/>
            <a:ext cx="8050751" cy="830997"/>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Question: How might you better engage hospital or clinic managers in hand hygiene improvement?</a:t>
            </a:r>
          </a:p>
        </p:txBody>
      </p:sp>
      <p:grpSp>
        <p:nvGrpSpPr>
          <p:cNvPr id="14" name="Group 13">
            <a:extLst>
              <a:ext uri="{FF2B5EF4-FFF2-40B4-BE49-F238E27FC236}">
                <a16:creationId xmlns:a16="http://schemas.microsoft.com/office/drawing/2014/main" id="{42081060-2EC1-8F4C-A8E8-931A17E50B05}"/>
              </a:ext>
            </a:extLst>
          </p:cNvPr>
          <p:cNvGrpSpPr/>
          <p:nvPr/>
        </p:nvGrpSpPr>
        <p:grpSpPr>
          <a:xfrm>
            <a:off x="437344" y="4413719"/>
            <a:ext cx="1434993" cy="2126610"/>
            <a:chOff x="4005776" y="2269949"/>
            <a:chExt cx="1434993" cy="2126610"/>
          </a:xfrm>
        </p:grpSpPr>
        <p:sp>
          <p:nvSpPr>
            <p:cNvPr id="15" name="Rounded Rectangle 14">
              <a:extLst>
                <a:ext uri="{FF2B5EF4-FFF2-40B4-BE49-F238E27FC236}">
                  <a16:creationId xmlns:a16="http://schemas.microsoft.com/office/drawing/2014/main" id="{35BEEF7E-7699-304E-955D-898CD2688CA5}"/>
                </a:ext>
              </a:extLst>
            </p:cNvPr>
            <p:cNvSpPr/>
            <p:nvPr/>
          </p:nvSpPr>
          <p:spPr>
            <a:xfrm>
              <a:off x="4042951" y="2269949"/>
              <a:ext cx="1397818" cy="2126610"/>
            </a:xfrm>
            <a:prstGeom prst="roundRect">
              <a:avLst>
                <a:gd name="adj" fmla="val 10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372A221-4557-7243-AF34-0138F5E657B3}"/>
                </a:ext>
              </a:extLst>
            </p:cNvPr>
            <p:cNvSpPr txBox="1">
              <a:spLocks/>
            </p:cNvSpPr>
            <p:nvPr/>
          </p:nvSpPr>
          <p:spPr>
            <a:xfrm>
              <a:off x="4005776" y="3540358"/>
              <a:ext cx="1366790" cy="832967"/>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latin typeface="Arial" panose="020B0604020202020204" pitchFamily="34" charset="0"/>
                  <a:cs typeface="Arial" panose="020B0604020202020204" pitchFamily="34" charset="0"/>
                </a:rPr>
                <a:t>5 minute exercise</a:t>
              </a:r>
            </a:p>
          </p:txBody>
        </p:sp>
      </p:grpSp>
      <p:grpSp>
        <p:nvGrpSpPr>
          <p:cNvPr id="19" name="Group 18">
            <a:extLst>
              <a:ext uri="{FF2B5EF4-FFF2-40B4-BE49-F238E27FC236}">
                <a16:creationId xmlns:a16="http://schemas.microsoft.com/office/drawing/2014/main" id="{DA8C0F2C-5784-7E45-9736-C59B4F80054A}"/>
              </a:ext>
            </a:extLst>
          </p:cNvPr>
          <p:cNvGrpSpPr/>
          <p:nvPr/>
        </p:nvGrpSpPr>
        <p:grpSpPr>
          <a:xfrm>
            <a:off x="2127457" y="5031288"/>
            <a:ext cx="1013335" cy="1052012"/>
            <a:chOff x="9555224" y="5116370"/>
            <a:chExt cx="1161098" cy="1171184"/>
          </a:xfrm>
        </p:grpSpPr>
        <p:pic>
          <p:nvPicPr>
            <p:cNvPr id="20" name="Picture 19" descr="Shape&#10;&#10;Description automatically generated with low confidence">
              <a:extLst>
                <a:ext uri="{FF2B5EF4-FFF2-40B4-BE49-F238E27FC236}">
                  <a16:creationId xmlns:a16="http://schemas.microsoft.com/office/drawing/2014/main" id="{1DC3C3E7-5A2C-D64E-BD90-85AE856E16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1" name="Oval 20">
              <a:extLst>
                <a:ext uri="{FF2B5EF4-FFF2-40B4-BE49-F238E27FC236}">
                  <a16:creationId xmlns:a16="http://schemas.microsoft.com/office/drawing/2014/main" id="{79D8BE80-37B3-9D4F-9F6E-ADABBF891125}"/>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1584A803-3661-9C49-8772-E2705EA2DBA8}"/>
              </a:ext>
            </a:extLst>
          </p:cNvPr>
          <p:cNvPicPr>
            <a:picLocks noChangeAspect="1"/>
          </p:cNvPicPr>
          <p:nvPr/>
        </p:nvPicPr>
        <p:blipFill>
          <a:blip r:embed="rId6" cstate="email">
            <a:biLevel thresh="75000"/>
            <a:extLst>
              <a:ext uri="{28A0092B-C50C-407E-A947-70E740481C1C}">
                <a14:useLocalDpi xmlns:a14="http://schemas.microsoft.com/office/drawing/2010/main"/>
              </a:ext>
            </a:extLst>
          </a:blip>
          <a:stretch>
            <a:fillRect/>
          </a:stretch>
        </p:blipFill>
        <p:spPr>
          <a:xfrm>
            <a:off x="713322" y="4768675"/>
            <a:ext cx="844408" cy="778219"/>
          </a:xfrm>
          <a:prstGeom prst="rect">
            <a:avLst/>
          </a:prstGeom>
        </p:spPr>
      </p:pic>
    </p:spTree>
    <p:extLst>
      <p:ext uri="{BB962C8B-B14F-4D97-AF65-F5344CB8AC3E}">
        <p14:creationId xmlns:p14="http://schemas.microsoft.com/office/powerpoint/2010/main" val="301139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AC1B0B-86FA-5048-9E76-4CFB9E5893D5}"/>
              </a:ext>
            </a:extLst>
          </p:cNvPr>
          <p:cNvSpPr>
            <a:spLocks noGrp="1"/>
          </p:cNvSpPr>
          <p:nvPr>
            <p:ph type="title"/>
          </p:nvPr>
        </p:nvSpPr>
        <p:spPr/>
        <p:txBody>
          <a:bodyPr/>
          <a:lstStyle/>
          <a:p>
            <a:r>
              <a:rPr lang="it-IT" dirty="0"/>
              <a:t>Learning </a:t>
            </a:r>
            <a:r>
              <a:rPr lang="it-IT" dirty="0" err="1"/>
              <a:t>objectives</a:t>
            </a:r>
            <a:endParaRPr lang="it-IT" dirty="0"/>
          </a:p>
        </p:txBody>
      </p:sp>
      <p:sp>
        <p:nvSpPr>
          <p:cNvPr id="3" name="Segnaposto numero diapositiva 2">
            <a:extLst>
              <a:ext uri="{FF2B5EF4-FFF2-40B4-BE49-F238E27FC236}">
                <a16:creationId xmlns:a16="http://schemas.microsoft.com/office/drawing/2014/main" id="{5A34EC6E-2A09-F449-8FB4-7A896AFCEEC2}"/>
              </a:ext>
            </a:extLst>
          </p:cNvPr>
          <p:cNvSpPr>
            <a:spLocks noGrp="1"/>
          </p:cNvSpPr>
          <p:nvPr>
            <p:ph type="sldNum" sz="quarter" idx="12"/>
          </p:nvPr>
        </p:nvSpPr>
        <p:spPr/>
        <p:txBody>
          <a:bodyPr/>
          <a:lstStyle/>
          <a:p>
            <a:fld id="{2D0AA5EB-64AB-BF41-92BE-B61D8618F692}" type="slidenum">
              <a:rPr lang="it-IT" smtClean="0"/>
              <a:t>3</a:t>
            </a:fld>
            <a:endParaRPr lang="it-IT" dirty="0"/>
          </a:p>
        </p:txBody>
      </p:sp>
      <p:sp>
        <p:nvSpPr>
          <p:cNvPr id="4" name="Segnaposto testo 3">
            <a:extLst>
              <a:ext uri="{FF2B5EF4-FFF2-40B4-BE49-F238E27FC236}">
                <a16:creationId xmlns:a16="http://schemas.microsoft.com/office/drawing/2014/main" id="{D645F9C3-0FF4-C645-9B31-82A250E71FCB}"/>
              </a:ext>
            </a:extLst>
          </p:cNvPr>
          <p:cNvSpPr>
            <a:spLocks noGrp="1"/>
          </p:cNvSpPr>
          <p:nvPr>
            <p:ph type="body" sz="quarter" idx="16"/>
          </p:nvPr>
        </p:nvSpPr>
        <p:spPr>
          <a:xfrm>
            <a:off x="838200" y="1384300"/>
            <a:ext cx="9347736" cy="4973466"/>
          </a:xfrm>
        </p:spPr>
        <p:txBody>
          <a:bodyPr>
            <a:normAutofit/>
          </a:bodyPr>
          <a:lstStyle/>
          <a:p>
            <a:pPr lvl="0"/>
            <a:r>
              <a:rPr lang="en-US" sz="2400" b="1" dirty="0"/>
              <a:t>By the end of the session, participants will:</a:t>
            </a:r>
          </a:p>
          <a:p>
            <a:pPr marL="342900" lvl="0" indent="-342900">
              <a:buFont typeface="Arial" panose="020B0604020202020204" pitchFamily="34" charset="0"/>
              <a:buChar char="•"/>
            </a:pPr>
            <a:r>
              <a:rPr lang="en-US" sz="2400" dirty="0"/>
              <a:t>Understand how WASH supports the </a:t>
            </a:r>
            <a:r>
              <a:rPr lang="en-US" sz="2400" b="1" dirty="0"/>
              <a:t>five golden rules </a:t>
            </a:r>
            <a:r>
              <a:rPr lang="en-US" sz="2400" dirty="0"/>
              <a:t>for hand hygiene</a:t>
            </a:r>
          </a:p>
          <a:p>
            <a:pPr marL="342900" lvl="0" indent="-342900">
              <a:buFont typeface="Arial" panose="020B0604020202020204" pitchFamily="34" charset="0"/>
              <a:buChar char="•"/>
            </a:pPr>
            <a:r>
              <a:rPr lang="en-US" sz="2400" dirty="0"/>
              <a:t>Understand and describe the importance of using a </a:t>
            </a:r>
            <a:r>
              <a:rPr lang="en-US" sz="2400" b="1" dirty="0"/>
              <a:t>multimodal improvement strategy </a:t>
            </a:r>
            <a:r>
              <a:rPr lang="en-US" sz="2400" dirty="0"/>
              <a:t>and where WASH fits within this</a:t>
            </a:r>
          </a:p>
          <a:p>
            <a:pPr marL="342900" indent="-342900">
              <a:buFont typeface="Arial" panose="020B0604020202020204" pitchFamily="34" charset="0"/>
              <a:buChar char="•"/>
            </a:pPr>
            <a:r>
              <a:rPr lang="en-US" sz="2400" dirty="0"/>
              <a:t>Describe the importance of health workers and managers being trained and reminded on the </a:t>
            </a:r>
            <a:r>
              <a:rPr lang="en-US" sz="2400" b="1" dirty="0"/>
              <a:t>right moments </a:t>
            </a:r>
            <a:r>
              <a:rPr lang="en-US" sz="2400" dirty="0"/>
              <a:t>and </a:t>
            </a:r>
            <a:r>
              <a:rPr lang="en-US" sz="2400" b="1" dirty="0"/>
              <a:t>technique</a:t>
            </a:r>
            <a:r>
              <a:rPr lang="en-US" sz="2400" dirty="0"/>
              <a:t> for hand hygiene </a:t>
            </a:r>
          </a:p>
          <a:p>
            <a:pPr marL="342900" indent="-342900">
              <a:buFont typeface="Arial" panose="020B0604020202020204" pitchFamily="34" charset="0"/>
              <a:buChar char="•"/>
            </a:pPr>
            <a:r>
              <a:rPr lang="en-US" sz="2400" dirty="0"/>
              <a:t>State how </a:t>
            </a:r>
            <a:r>
              <a:rPr lang="en-US" sz="2400" b="1" dirty="0"/>
              <a:t>WASH FIT indicators overall support infection prevention and control (IPC) and hand hygiene efforts</a:t>
            </a:r>
            <a:r>
              <a:rPr lang="en-US" sz="2400" dirty="0"/>
              <a:t> to stop the spread of health care associated infections and antimicrobial resistance, including the infrastructure/resources necessary to support hand hygiene improvement </a:t>
            </a:r>
            <a:endParaRPr lang="en-GB" sz="2400" dirty="0"/>
          </a:p>
          <a:p>
            <a:endParaRPr lang="en-GB" sz="2400" dirty="0"/>
          </a:p>
          <a:p>
            <a:pPr marL="342900" lvl="0" indent="-342900">
              <a:buFont typeface="Arial" panose="020B0604020202020204" pitchFamily="34" charset="0"/>
              <a:buChar char="•"/>
            </a:pPr>
            <a:endParaRPr lang="en-GB" sz="2400" dirty="0"/>
          </a:p>
          <a:p>
            <a:endParaRPr lang="it-IT" sz="2400" dirty="0"/>
          </a:p>
        </p:txBody>
      </p:sp>
      <p:sp>
        <p:nvSpPr>
          <p:cNvPr id="6" name="TextBox 5">
            <a:extLst>
              <a:ext uri="{FF2B5EF4-FFF2-40B4-BE49-F238E27FC236}">
                <a16:creationId xmlns:a16="http://schemas.microsoft.com/office/drawing/2014/main" id="{B82EE16D-1BA7-B640-89F7-9CE55B255859}"/>
              </a:ext>
            </a:extLst>
          </p:cNvPr>
          <p:cNvSpPr txBox="1"/>
          <p:nvPr/>
        </p:nvSpPr>
        <p:spPr>
          <a:xfrm rot="16200000">
            <a:off x="9453185" y="4120780"/>
            <a:ext cx="5012775" cy="461665"/>
          </a:xfrm>
          <a:prstGeom prst="rect">
            <a:avLst/>
          </a:prstGeom>
          <a:solidFill>
            <a:schemeClr val="tx1"/>
          </a:solidFill>
        </p:spPr>
        <p:txBody>
          <a:bodyPr wrap="square" rtlCol="0">
            <a:spAutoFit/>
          </a:bodyPr>
          <a:lstStyle/>
          <a:p>
            <a:pPr algn="ctr" rtl="0"/>
            <a:r>
              <a:rPr lang="en-US" sz="2400" b="0" dirty="0">
                <a:solidFill>
                  <a:schemeClr val="bg1"/>
                </a:solidFill>
                <a:latin typeface="Arial" panose="020B0604020202020204" pitchFamily="34" charset="0"/>
                <a:cs typeface="Arial" panose="020B0604020202020204" pitchFamily="34" charset="0"/>
              </a:rPr>
              <a:t>Icons to look out for </a:t>
            </a:r>
          </a:p>
        </p:txBody>
      </p:sp>
      <p:grpSp>
        <p:nvGrpSpPr>
          <p:cNvPr id="7" name="Group 6">
            <a:extLst>
              <a:ext uri="{FF2B5EF4-FFF2-40B4-BE49-F238E27FC236}">
                <a16:creationId xmlns:a16="http://schemas.microsoft.com/office/drawing/2014/main" id="{478AEDFE-F4A1-BE4B-9BCA-8AEDECCADDFD}"/>
              </a:ext>
            </a:extLst>
          </p:cNvPr>
          <p:cNvGrpSpPr/>
          <p:nvPr/>
        </p:nvGrpSpPr>
        <p:grpSpPr>
          <a:xfrm>
            <a:off x="10187530" y="2138904"/>
            <a:ext cx="1414782" cy="1411301"/>
            <a:chOff x="10187530" y="2138904"/>
            <a:chExt cx="1414782" cy="1411301"/>
          </a:xfrm>
        </p:grpSpPr>
        <p:sp>
          <p:nvSpPr>
            <p:cNvPr id="5" name="TextBox 4">
              <a:extLst>
                <a:ext uri="{FF2B5EF4-FFF2-40B4-BE49-F238E27FC236}">
                  <a16:creationId xmlns:a16="http://schemas.microsoft.com/office/drawing/2014/main" id="{7895F1F0-734F-C647-8029-780DB9F71543}"/>
                </a:ext>
              </a:extLst>
            </p:cNvPr>
            <p:cNvSpPr txBox="1"/>
            <p:nvPr/>
          </p:nvSpPr>
          <p:spPr>
            <a:xfrm>
              <a:off x="10187530" y="2903874"/>
              <a:ext cx="1414782" cy="646331"/>
            </a:xfrm>
            <a:prstGeom prst="rect">
              <a:avLst/>
            </a:prstGeom>
            <a:noFill/>
          </p:spPr>
          <p:txBody>
            <a:bodyPr wrap="square" rtlCol="0">
              <a:spAutoFit/>
            </a:bodyPr>
            <a:lstStyle/>
            <a:p>
              <a:pPr algn="ctr" rtl="0"/>
              <a:r>
                <a:rPr lang="en-US" b="1" dirty="0">
                  <a:solidFill>
                    <a:schemeClr val="bg2"/>
                  </a:solidFill>
                  <a:latin typeface="Arial" panose="020B0604020202020204" pitchFamily="34" charset="0"/>
                  <a:cs typeface="Arial" panose="020B0604020202020204" pitchFamily="34" charset="0"/>
                </a:rPr>
                <a:t>Group </a:t>
              </a:r>
            </a:p>
            <a:p>
              <a:pPr algn="ctr" rtl="0"/>
              <a:r>
                <a:rPr lang="en-US" b="1" dirty="0">
                  <a:solidFill>
                    <a:schemeClr val="bg2"/>
                  </a:solidFill>
                  <a:latin typeface="Arial" panose="020B0604020202020204" pitchFamily="34" charset="0"/>
                  <a:cs typeface="Arial" panose="020B0604020202020204" pitchFamily="34" charset="0"/>
                </a:rPr>
                <a:t>work </a:t>
              </a:r>
            </a:p>
          </p:txBody>
        </p:sp>
        <p:grpSp>
          <p:nvGrpSpPr>
            <p:cNvPr id="9" name="Group 8">
              <a:extLst>
                <a:ext uri="{FF2B5EF4-FFF2-40B4-BE49-F238E27FC236}">
                  <a16:creationId xmlns:a16="http://schemas.microsoft.com/office/drawing/2014/main" id="{B89AC4E9-7D6E-3B47-9245-958D25E7722F}"/>
                </a:ext>
              </a:extLst>
            </p:cNvPr>
            <p:cNvGrpSpPr/>
            <p:nvPr/>
          </p:nvGrpSpPr>
          <p:grpSpPr>
            <a:xfrm>
              <a:off x="10523353" y="2138904"/>
              <a:ext cx="743136" cy="734102"/>
              <a:chOff x="9555224" y="5116370"/>
              <a:chExt cx="1161098" cy="1171184"/>
            </a:xfrm>
          </p:grpSpPr>
          <p:pic>
            <p:nvPicPr>
              <p:cNvPr id="10" name="Picture 9" descr="Shape&#10;&#10;Description automatically generated with low confidence">
                <a:extLst>
                  <a:ext uri="{FF2B5EF4-FFF2-40B4-BE49-F238E27FC236}">
                    <a16:creationId xmlns:a16="http://schemas.microsoft.com/office/drawing/2014/main" id="{5ABA9DD9-77F2-4145-A5A3-1A32792F6A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11" name="Oval 10">
                <a:extLst>
                  <a:ext uri="{FF2B5EF4-FFF2-40B4-BE49-F238E27FC236}">
                    <a16:creationId xmlns:a16="http://schemas.microsoft.com/office/drawing/2014/main" id="{CA49138F-7D42-424E-9A52-E56176AD719B}"/>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12">
            <a:extLst>
              <a:ext uri="{FF2B5EF4-FFF2-40B4-BE49-F238E27FC236}">
                <a16:creationId xmlns:a16="http://schemas.microsoft.com/office/drawing/2014/main" id="{C1930A7F-860B-9F4B-9546-2DDCF164696B}"/>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10465088" y="4028379"/>
            <a:ext cx="1092696" cy="952952"/>
          </a:xfrm>
          <a:prstGeom prst="rect">
            <a:avLst/>
          </a:prstGeom>
        </p:spPr>
      </p:pic>
      <p:sp>
        <p:nvSpPr>
          <p:cNvPr id="14" name="TextBox 13">
            <a:extLst>
              <a:ext uri="{FF2B5EF4-FFF2-40B4-BE49-F238E27FC236}">
                <a16:creationId xmlns:a16="http://schemas.microsoft.com/office/drawing/2014/main" id="{916B76A4-E1D9-8D44-BAA7-A223C839C416}"/>
              </a:ext>
            </a:extLst>
          </p:cNvPr>
          <p:cNvSpPr txBox="1"/>
          <p:nvPr/>
        </p:nvSpPr>
        <p:spPr>
          <a:xfrm>
            <a:off x="10222130" y="4870131"/>
            <a:ext cx="1414782" cy="646331"/>
          </a:xfrm>
          <a:prstGeom prst="rect">
            <a:avLst/>
          </a:prstGeom>
          <a:noFill/>
        </p:spPr>
        <p:txBody>
          <a:bodyPr wrap="square" rtlCol="0">
            <a:spAutoFit/>
          </a:bodyPr>
          <a:lstStyle/>
          <a:p>
            <a:pPr algn="ctr" rtl="0"/>
            <a:r>
              <a:rPr lang="en-US" b="1" dirty="0">
                <a:solidFill>
                  <a:schemeClr val="bg2"/>
                </a:solidFill>
                <a:latin typeface="Arial" panose="020B0604020202020204" pitchFamily="34" charset="0"/>
                <a:cs typeface="Arial" panose="020B0604020202020204" pitchFamily="34" charset="0"/>
              </a:rPr>
              <a:t>All group discussion</a:t>
            </a:r>
          </a:p>
        </p:txBody>
      </p:sp>
      <p:pic>
        <p:nvPicPr>
          <p:cNvPr id="15" name="Immagine 10">
            <a:extLst>
              <a:ext uri="{FF2B5EF4-FFF2-40B4-BE49-F238E27FC236}">
                <a16:creationId xmlns:a16="http://schemas.microsoft.com/office/drawing/2014/main" id="{E84F7442-912B-C244-8490-103618F601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245" y="113715"/>
            <a:ext cx="732997" cy="1171184"/>
          </a:xfrm>
          <a:prstGeom prst="rect">
            <a:avLst/>
          </a:prstGeom>
        </p:spPr>
      </p:pic>
      <p:pic>
        <p:nvPicPr>
          <p:cNvPr id="16" name="Immagine 10">
            <a:extLst>
              <a:ext uri="{FF2B5EF4-FFF2-40B4-BE49-F238E27FC236}">
                <a16:creationId xmlns:a16="http://schemas.microsoft.com/office/drawing/2014/main" id="{C3C9F19F-78AA-4742-B819-3FED8DDC91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81585" y="126415"/>
            <a:ext cx="732997" cy="1171184"/>
          </a:xfrm>
          <a:prstGeom prst="rect">
            <a:avLst/>
          </a:prstGeom>
        </p:spPr>
      </p:pic>
    </p:spTree>
    <p:extLst>
      <p:ext uri="{BB962C8B-B14F-4D97-AF65-F5344CB8AC3E}">
        <p14:creationId xmlns:p14="http://schemas.microsoft.com/office/powerpoint/2010/main" val="106370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6E5ECC9-8758-AD4F-ACE6-FE4ECF50287B}"/>
              </a:ext>
            </a:extLst>
          </p:cNvPr>
          <p:cNvSpPr>
            <a:spLocks noGrp="1"/>
          </p:cNvSpPr>
          <p:nvPr>
            <p:ph type="sldNum" sz="quarter" idx="12"/>
          </p:nvPr>
        </p:nvSpPr>
        <p:spPr/>
        <p:txBody>
          <a:bodyPr/>
          <a:lstStyle/>
          <a:p>
            <a:fld id="{2D0AA5EB-64AB-BF41-92BE-B61D8618F692}" type="slidenum">
              <a:rPr lang="it-IT" smtClean="0"/>
              <a:t>30</a:t>
            </a:fld>
            <a:endParaRPr lang="it-IT" dirty="0"/>
          </a:p>
        </p:txBody>
      </p:sp>
      <p:sp>
        <p:nvSpPr>
          <p:cNvPr id="18" name="Title 10">
            <a:extLst>
              <a:ext uri="{FF2B5EF4-FFF2-40B4-BE49-F238E27FC236}">
                <a16:creationId xmlns:a16="http://schemas.microsoft.com/office/drawing/2014/main" id="{C2994B85-9BA0-E040-9E82-2DC203327006}"/>
              </a:ext>
            </a:extLst>
          </p:cNvPr>
          <p:cNvSpPr txBox="1">
            <a:spLocks/>
          </p:cNvSpPr>
          <p:nvPr/>
        </p:nvSpPr>
        <p:spPr>
          <a:xfrm>
            <a:off x="859745" y="424984"/>
            <a:ext cx="10834788" cy="1461495"/>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3100" dirty="0">
                <a:solidFill>
                  <a:srgbClr val="00B0F0"/>
                </a:solidFill>
                <a:latin typeface="Arial" panose="020B0604020202020204" pitchFamily="34" charset="0"/>
                <a:ea typeface="Ebrima" panose="02000000000000000000" pitchFamily="2" charset="0"/>
                <a:cs typeface="Arial" panose="020B0604020202020204" pitchFamily="34" charset="0"/>
              </a:rPr>
              <a:t>Hand hygiene and WASH take-aways</a:t>
            </a:r>
          </a:p>
        </p:txBody>
      </p:sp>
      <p:sp>
        <p:nvSpPr>
          <p:cNvPr id="19" name="Content Placeholder 2">
            <a:extLst>
              <a:ext uri="{FF2B5EF4-FFF2-40B4-BE49-F238E27FC236}">
                <a16:creationId xmlns:a16="http://schemas.microsoft.com/office/drawing/2014/main" id="{6B1DD40B-092F-9247-90BB-BFFEF4F11BA2}"/>
              </a:ext>
            </a:extLst>
          </p:cNvPr>
          <p:cNvSpPr txBox="1">
            <a:spLocks/>
          </p:cNvSpPr>
          <p:nvPr/>
        </p:nvSpPr>
        <p:spPr>
          <a:xfrm>
            <a:off x="524627" y="1404425"/>
            <a:ext cx="7497458" cy="479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7071" indent="-567071">
              <a:lnSpc>
                <a:spcPct val="100000"/>
              </a:lnSpc>
              <a:buFont typeface="+mj-lt"/>
              <a:buAutoNum type="arabicPeriod"/>
            </a:pPr>
            <a:r>
              <a:rPr lang="en-US" sz="2300" dirty="0"/>
              <a:t>Without timely and effective hand hygiene, health for all (quality care) will not be realized.</a:t>
            </a:r>
          </a:p>
          <a:p>
            <a:pPr marL="567071" indent="-567071">
              <a:lnSpc>
                <a:spcPct val="100000"/>
              </a:lnSpc>
              <a:buFont typeface="+mj-lt"/>
              <a:buAutoNum type="arabicPeriod"/>
            </a:pPr>
            <a:r>
              <a:rPr lang="en-US" sz="2300" dirty="0"/>
              <a:t>An enabling environment (i.e. WASH) supports hand hygiene at the right times &amp; in the right way.</a:t>
            </a:r>
          </a:p>
          <a:p>
            <a:pPr marL="567071" indent="-567071">
              <a:lnSpc>
                <a:spcPct val="100000"/>
              </a:lnSpc>
              <a:buFont typeface="+mj-lt"/>
              <a:buAutoNum type="arabicPeriod"/>
            </a:pPr>
            <a:r>
              <a:rPr lang="en-US" sz="2300" dirty="0"/>
              <a:t>Adopting &amp; adapting a multimodal strategy will improve hand hygiene access and </a:t>
            </a:r>
            <a:r>
              <a:rPr lang="en-US" sz="2300" dirty="0" err="1"/>
              <a:t>behaviours</a:t>
            </a:r>
            <a:r>
              <a:rPr lang="en-US" sz="2300" dirty="0"/>
              <a:t>.</a:t>
            </a:r>
          </a:p>
          <a:p>
            <a:pPr marL="567071" indent="-567071">
              <a:lnSpc>
                <a:spcPct val="100000"/>
              </a:lnSpc>
              <a:buFont typeface="+mj-lt"/>
              <a:buAutoNum type="arabicPeriod"/>
            </a:pPr>
            <a:r>
              <a:rPr lang="en-US" sz="2300" dirty="0"/>
              <a:t>Hand hygiene can act as the ‘entrance door’ to wider IPC improvements and relevant WASH indicators.</a:t>
            </a:r>
          </a:p>
          <a:p>
            <a:pPr marL="567071" indent="-567071">
              <a:lnSpc>
                <a:spcPct val="100000"/>
              </a:lnSpc>
              <a:buFont typeface="+mj-lt"/>
              <a:buAutoNum type="arabicPeriod"/>
            </a:pPr>
            <a:r>
              <a:rPr lang="en-US" sz="2300" dirty="0"/>
              <a:t>Hand hygiene is a key performance indicator in reducing the burden of antimicrobial resistance, outbreaks and all avoidable health care associated infections.</a:t>
            </a:r>
          </a:p>
        </p:txBody>
      </p:sp>
      <p:pic>
        <p:nvPicPr>
          <p:cNvPr id="20" name="Picture 19">
            <a:extLst>
              <a:ext uri="{FF2B5EF4-FFF2-40B4-BE49-F238E27FC236}">
                <a16:creationId xmlns:a16="http://schemas.microsoft.com/office/drawing/2014/main" id="{8234AD24-CBA8-B043-900C-6AE7191FAD28}"/>
              </a:ext>
            </a:extLst>
          </p:cNvPr>
          <p:cNvPicPr>
            <a:picLocks noChangeAspect="1"/>
          </p:cNvPicPr>
          <p:nvPr/>
        </p:nvPicPr>
        <p:blipFill rotWithShape="1">
          <a:blip r:embed="rId3"/>
          <a:srcRect l="22817" r="23133"/>
          <a:stretch/>
        </p:blipFill>
        <p:spPr>
          <a:xfrm>
            <a:off x="8113593" y="1541496"/>
            <a:ext cx="3911789" cy="4523411"/>
          </a:xfrm>
          <a:prstGeom prst="rect">
            <a:avLst/>
          </a:prstGeom>
        </p:spPr>
      </p:pic>
    </p:spTree>
    <p:extLst>
      <p:ext uri="{BB962C8B-B14F-4D97-AF65-F5344CB8AC3E}">
        <p14:creationId xmlns:p14="http://schemas.microsoft.com/office/powerpoint/2010/main" val="3362796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6E5ECC9-8758-AD4F-ACE6-FE4ECF50287B}"/>
              </a:ext>
            </a:extLst>
          </p:cNvPr>
          <p:cNvSpPr>
            <a:spLocks noGrp="1"/>
          </p:cNvSpPr>
          <p:nvPr>
            <p:ph type="sldNum" sz="quarter" idx="12"/>
          </p:nvPr>
        </p:nvSpPr>
        <p:spPr/>
        <p:txBody>
          <a:bodyPr/>
          <a:lstStyle/>
          <a:p>
            <a:fld id="{2D0AA5EB-64AB-BF41-92BE-B61D8618F692}" type="slidenum">
              <a:rPr lang="it-IT" smtClean="0"/>
              <a:t>31</a:t>
            </a:fld>
            <a:endParaRPr lang="it-IT" dirty="0"/>
          </a:p>
        </p:txBody>
      </p:sp>
      <p:sp>
        <p:nvSpPr>
          <p:cNvPr id="18" name="Title 10">
            <a:extLst>
              <a:ext uri="{FF2B5EF4-FFF2-40B4-BE49-F238E27FC236}">
                <a16:creationId xmlns:a16="http://schemas.microsoft.com/office/drawing/2014/main" id="{C2994B85-9BA0-E040-9E82-2DC203327006}"/>
              </a:ext>
            </a:extLst>
          </p:cNvPr>
          <p:cNvSpPr txBox="1">
            <a:spLocks/>
          </p:cNvSpPr>
          <p:nvPr/>
        </p:nvSpPr>
        <p:spPr>
          <a:xfrm>
            <a:off x="558149" y="297983"/>
            <a:ext cx="10834788" cy="1461495"/>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3100" dirty="0">
                <a:solidFill>
                  <a:srgbClr val="00B0F0"/>
                </a:solidFill>
                <a:latin typeface="Arial" panose="020B0604020202020204" pitchFamily="34" charset="0"/>
                <a:ea typeface="Ebrima" panose="02000000000000000000" pitchFamily="2" charset="0"/>
                <a:cs typeface="Arial" panose="020B0604020202020204" pitchFamily="34" charset="0"/>
              </a:rPr>
              <a:t>Further reading/resources</a:t>
            </a:r>
          </a:p>
        </p:txBody>
      </p:sp>
      <p:sp>
        <p:nvSpPr>
          <p:cNvPr id="4" name="Content Placeholder 2">
            <a:extLst>
              <a:ext uri="{FF2B5EF4-FFF2-40B4-BE49-F238E27FC236}">
                <a16:creationId xmlns:a16="http://schemas.microsoft.com/office/drawing/2014/main" id="{39AF2CC0-03D4-904E-A72D-43D5C15AB6D1}"/>
              </a:ext>
            </a:extLst>
          </p:cNvPr>
          <p:cNvSpPr txBox="1">
            <a:spLocks/>
          </p:cNvSpPr>
          <p:nvPr/>
        </p:nvSpPr>
        <p:spPr>
          <a:xfrm>
            <a:off x="762001" y="1028731"/>
            <a:ext cx="10770636" cy="479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sz="1800" b="1" dirty="0">
                <a:solidFill>
                  <a:srgbClr val="002060"/>
                </a:solidFill>
              </a:rPr>
              <a:t>All WHO Hand hygiene tools and resources:</a:t>
            </a:r>
          </a:p>
          <a:p>
            <a:pPr lvl="1">
              <a:lnSpc>
                <a:spcPct val="120000"/>
              </a:lnSpc>
              <a:spcBef>
                <a:spcPts val="0"/>
              </a:spcBef>
            </a:pPr>
            <a:r>
              <a:rPr lang="en-GB" sz="1800" b="1" dirty="0">
                <a:solidFill>
                  <a:srgbClr val="002060"/>
                </a:solidFill>
                <a:latin typeface="Arial" panose="020B0604020202020204" pitchFamily="34" charset="0"/>
                <a:cs typeface="Arial" panose="020B0604020202020204" pitchFamily="34" charset="0"/>
              </a:rPr>
              <a:t>Implementation tools: </a:t>
            </a:r>
            <a:r>
              <a:rPr lang="en-GB" sz="1800" dirty="0">
                <a:solidFill>
                  <a:srgbClr val="002060"/>
                </a:solidFill>
                <a:latin typeface="Arial" panose="020B0604020202020204" pitchFamily="34" charset="0"/>
                <a:cs typeface="Arial" panose="020B0604020202020204" pitchFamily="34" charset="0"/>
                <a:hlinkClick r:id="rId3"/>
              </a:rPr>
              <a:t>https://www.who.int/teams/integrated-health-services/infection-prevention-control/hand-hygiene/tools-and-resources</a:t>
            </a:r>
            <a:r>
              <a:rPr lang="en-GB" sz="1800" dirty="0">
                <a:solidFill>
                  <a:srgbClr val="002060"/>
                </a:solidFill>
                <a:latin typeface="Arial" panose="020B0604020202020204" pitchFamily="34" charset="0"/>
                <a:cs typeface="Arial" panose="020B0604020202020204" pitchFamily="34" charset="0"/>
              </a:rPr>
              <a:t> </a:t>
            </a:r>
          </a:p>
          <a:p>
            <a:pPr lvl="1">
              <a:lnSpc>
                <a:spcPct val="120000"/>
              </a:lnSpc>
              <a:spcBef>
                <a:spcPts val="0"/>
              </a:spcBef>
            </a:pPr>
            <a:r>
              <a:rPr lang="en-GB" sz="1800" b="1" dirty="0">
                <a:solidFill>
                  <a:srgbClr val="002060"/>
                </a:solidFill>
                <a:latin typeface="Arial" panose="020B0604020202020204" pitchFamily="34" charset="0"/>
                <a:cs typeface="Arial" panose="020B0604020202020204" pitchFamily="34" charset="0"/>
              </a:rPr>
              <a:t>Training tools: </a:t>
            </a:r>
            <a:r>
              <a:rPr lang="en-GB" sz="1800" dirty="0">
                <a:solidFill>
                  <a:srgbClr val="002060"/>
                </a:solidFill>
                <a:latin typeface="Arial" panose="020B0604020202020204" pitchFamily="34" charset="0"/>
                <a:cs typeface="Arial" panose="020B0604020202020204" pitchFamily="34" charset="0"/>
                <a:hlinkClick r:id="rId4"/>
              </a:rPr>
              <a:t>https://www.who.int/teams/integrated-health-services/infection-prevention-control/hand-hygiene/training-tools</a:t>
            </a:r>
            <a:r>
              <a:rPr lang="en-GB" sz="1800" dirty="0">
                <a:solidFill>
                  <a:srgbClr val="002060"/>
                </a:solidFill>
                <a:latin typeface="Arial" panose="020B0604020202020204" pitchFamily="34" charset="0"/>
                <a:cs typeface="Arial" panose="020B0604020202020204" pitchFamily="34" charset="0"/>
              </a:rPr>
              <a:t> </a:t>
            </a:r>
          </a:p>
          <a:p>
            <a:pPr lvl="1">
              <a:lnSpc>
                <a:spcPct val="120000"/>
              </a:lnSpc>
              <a:spcBef>
                <a:spcPts val="0"/>
              </a:spcBef>
            </a:pPr>
            <a:r>
              <a:rPr lang="en-GB" sz="1800" b="1" dirty="0">
                <a:solidFill>
                  <a:srgbClr val="002060"/>
                </a:solidFill>
                <a:latin typeface="Arial" panose="020B0604020202020204" pitchFamily="34" charset="0"/>
                <a:cs typeface="Arial" panose="020B0604020202020204" pitchFamily="34" charset="0"/>
              </a:rPr>
              <a:t>Monitoring tools: </a:t>
            </a:r>
            <a:r>
              <a:rPr lang="en-GB" sz="1800" dirty="0">
                <a:solidFill>
                  <a:srgbClr val="002060"/>
                </a:solidFill>
                <a:latin typeface="Arial" panose="020B0604020202020204" pitchFamily="34" charset="0"/>
                <a:cs typeface="Arial" panose="020B0604020202020204" pitchFamily="34" charset="0"/>
                <a:hlinkClick r:id="rId5"/>
              </a:rPr>
              <a:t>https://www.who.int/teams/integrated-health-services/infection-prevention-control/hand-hygiene/monitoring-tools</a:t>
            </a:r>
            <a:r>
              <a:rPr lang="en-GB" sz="1800" dirty="0">
                <a:solidFill>
                  <a:srgbClr val="002060"/>
                </a:solidFill>
                <a:latin typeface="Arial" panose="020B0604020202020204" pitchFamily="34" charset="0"/>
                <a:cs typeface="Arial" panose="020B0604020202020204" pitchFamily="34" charset="0"/>
              </a:rPr>
              <a:t> </a:t>
            </a:r>
          </a:p>
          <a:p>
            <a:pPr lvl="1">
              <a:lnSpc>
                <a:spcPct val="120000"/>
              </a:lnSpc>
              <a:spcBef>
                <a:spcPts val="0"/>
              </a:spcBef>
            </a:pPr>
            <a:r>
              <a:rPr lang="en-GB" sz="1800" b="1" dirty="0">
                <a:solidFill>
                  <a:srgbClr val="002060"/>
                </a:solidFill>
                <a:latin typeface="Arial" panose="020B0604020202020204" pitchFamily="34" charset="0"/>
                <a:cs typeface="Arial" panose="020B0604020202020204" pitchFamily="34" charset="0"/>
              </a:rPr>
              <a:t>Resource considerations for investing in hand hygiene improvement in health care facilities: </a:t>
            </a:r>
            <a:r>
              <a:rPr lang="en-GB" sz="1800" dirty="0">
                <a:solidFill>
                  <a:srgbClr val="002060"/>
                </a:solidFill>
                <a:latin typeface="Arial" panose="020B0604020202020204" pitchFamily="34" charset="0"/>
                <a:cs typeface="Arial" panose="020B0604020202020204" pitchFamily="34" charset="0"/>
                <a:hlinkClick r:id="rId6"/>
              </a:rPr>
              <a:t>https://www.who.int/publications/i/item/9789240025882</a:t>
            </a:r>
            <a:endParaRPr lang="en-GB" sz="1800" dirty="0">
              <a:solidFill>
                <a:srgbClr val="002060"/>
              </a:solidFill>
              <a:latin typeface="Arial" panose="020B0604020202020204" pitchFamily="34" charset="0"/>
              <a:cs typeface="Arial" panose="020B0604020202020204" pitchFamily="34" charset="0"/>
            </a:endParaRPr>
          </a:p>
          <a:p>
            <a:pPr>
              <a:lnSpc>
                <a:spcPct val="120000"/>
              </a:lnSpc>
              <a:spcBef>
                <a:spcPts val="0"/>
              </a:spcBef>
            </a:pPr>
            <a:r>
              <a:rPr lang="en-US" sz="1800" b="1" dirty="0">
                <a:solidFill>
                  <a:srgbClr val="002060"/>
                </a:solidFill>
              </a:rPr>
              <a:t>New England Journal of Medicine hand hygiene video article:</a:t>
            </a:r>
          </a:p>
          <a:p>
            <a:pPr lvl="1">
              <a:lnSpc>
                <a:spcPct val="120000"/>
              </a:lnSpc>
              <a:spcBef>
                <a:spcPts val="0"/>
              </a:spcBef>
            </a:pPr>
            <a:r>
              <a:rPr lang="en-US" sz="1800" dirty="0">
                <a:solidFill>
                  <a:srgbClr val="002060"/>
                </a:solidFill>
                <a:latin typeface="Arial" panose="020B0604020202020204" pitchFamily="34" charset="0"/>
                <a:cs typeface="Arial" panose="020B0604020202020204" pitchFamily="34" charset="0"/>
              </a:rPr>
              <a:t>English: </a:t>
            </a:r>
            <a:r>
              <a:rPr lang="en-US" sz="1800" dirty="0">
                <a:solidFill>
                  <a:srgbClr val="002060"/>
                </a:solidFill>
                <a:latin typeface="Arial" panose="020B0604020202020204" pitchFamily="34" charset="0"/>
                <a:cs typeface="Arial" panose="020B0604020202020204" pitchFamily="34" charset="0"/>
                <a:hlinkClick r:id="rId7"/>
              </a:rPr>
              <a:t>https://www.nejm.org/doi/full/10.1056/nejmvcm0903599</a:t>
            </a:r>
            <a:r>
              <a:rPr lang="en-US" sz="1800" dirty="0">
                <a:solidFill>
                  <a:srgbClr val="002060"/>
                </a:solidFill>
                <a:latin typeface="Arial" panose="020B0604020202020204" pitchFamily="34" charset="0"/>
                <a:cs typeface="Arial" panose="020B0604020202020204" pitchFamily="34" charset="0"/>
              </a:rPr>
              <a:t> </a:t>
            </a:r>
          </a:p>
          <a:p>
            <a:pPr lvl="1">
              <a:lnSpc>
                <a:spcPct val="120000"/>
              </a:lnSpc>
              <a:spcBef>
                <a:spcPts val="0"/>
              </a:spcBef>
            </a:pPr>
            <a:r>
              <a:rPr lang="en-US" sz="1800" dirty="0">
                <a:latin typeface="Arial" panose="020B0604020202020204" pitchFamily="34" charset="0"/>
                <a:cs typeface="Arial" panose="020B0604020202020204" pitchFamily="34" charset="0"/>
              </a:rPr>
              <a:t>Official UN languages plus other languages: </a:t>
            </a:r>
            <a:r>
              <a:rPr lang="en-US" sz="1800" dirty="0">
                <a:solidFill>
                  <a:srgbClr val="FF0000"/>
                </a:solidFill>
                <a:latin typeface="Arial" panose="020B0604020202020204" pitchFamily="34" charset="0"/>
                <a:cs typeface="Arial" panose="020B0604020202020204" pitchFamily="34" charset="0"/>
                <a:hlinkClick r:id="rId8"/>
              </a:rPr>
              <a:t>https://www.who.int/campaigns/world-hand-hygiene-day</a:t>
            </a:r>
            <a:endParaRPr lang="en-US" sz="1800" dirty="0">
              <a:solidFill>
                <a:srgbClr val="FF0000"/>
              </a:solidFill>
              <a:latin typeface="Arial" panose="020B0604020202020204" pitchFamily="34" charset="0"/>
              <a:cs typeface="Arial" panose="020B0604020202020204" pitchFamily="34" charset="0"/>
            </a:endParaRPr>
          </a:p>
          <a:p>
            <a:pPr>
              <a:lnSpc>
                <a:spcPct val="120000"/>
              </a:lnSpc>
              <a:spcBef>
                <a:spcPts val="0"/>
              </a:spcBef>
            </a:pPr>
            <a:r>
              <a:rPr lang="en-US" sz="1800" b="1" dirty="0">
                <a:solidFill>
                  <a:srgbClr val="002060"/>
                </a:solidFill>
                <a:latin typeface="Arial" panose="020B0604020202020204" pitchFamily="34" charset="0"/>
                <a:cs typeface="Arial" panose="020B0604020202020204" pitchFamily="34" charset="0"/>
              </a:rPr>
              <a:t>Hand Hygiene: A Handbook for Medical Professionals: </a:t>
            </a:r>
            <a:r>
              <a:rPr lang="en-US" sz="1800" dirty="0">
                <a:solidFill>
                  <a:srgbClr val="002060"/>
                </a:solidFill>
                <a:latin typeface="Arial" panose="020B0604020202020204" pitchFamily="34" charset="0"/>
                <a:cs typeface="Arial" panose="020B0604020202020204" pitchFamily="34" charset="0"/>
                <a:hlinkClick r:id="rId9"/>
              </a:rPr>
              <a:t>https://www.wiley.com/en-gb/Hand+Hygiene:+A+Handbook+for+Medical+Professionals-p-9781118846865</a:t>
            </a:r>
            <a:r>
              <a:rPr lang="en-GB" sz="1800" dirty="0">
                <a:solidFill>
                  <a:srgbClr val="002060"/>
                </a:solidFill>
                <a:latin typeface="Arial" panose="020B0604020202020204" pitchFamily="34" charset="0"/>
                <a:cs typeface="Arial" panose="020B0604020202020204" pitchFamily="34" charset="0"/>
              </a:rPr>
              <a:t> </a:t>
            </a:r>
          </a:p>
          <a:p>
            <a:pPr>
              <a:lnSpc>
                <a:spcPct val="120000"/>
              </a:lnSpc>
              <a:spcBef>
                <a:spcPts val="0"/>
              </a:spcBef>
            </a:pPr>
            <a:r>
              <a:rPr lang="en-GB" sz="1800" b="1" dirty="0" err="1">
                <a:solidFill>
                  <a:srgbClr val="002060"/>
                </a:solidFill>
              </a:rPr>
              <a:t>OpenWHO</a:t>
            </a:r>
            <a:r>
              <a:rPr lang="en-GB" sz="1800" b="1" dirty="0">
                <a:solidFill>
                  <a:srgbClr val="002060"/>
                </a:solidFill>
              </a:rPr>
              <a:t> Standard Precautions Hand Hygiene module</a:t>
            </a:r>
            <a:r>
              <a:rPr lang="en-GB" sz="1800" dirty="0">
                <a:solidFill>
                  <a:srgbClr val="002060"/>
                </a:solidFill>
              </a:rPr>
              <a:t>: </a:t>
            </a:r>
            <a:r>
              <a:rPr lang="en-GB" sz="1800" dirty="0">
                <a:solidFill>
                  <a:srgbClr val="002060"/>
                </a:solidFill>
                <a:hlinkClick r:id="rId10"/>
              </a:rPr>
              <a:t>https://openwho.org/courses/IPC-HH-en</a:t>
            </a:r>
            <a:r>
              <a:rPr lang="en-GB" sz="1800" dirty="0">
                <a:solidFill>
                  <a:srgbClr val="002060"/>
                </a:solidFill>
              </a:rPr>
              <a:t> </a:t>
            </a:r>
          </a:p>
        </p:txBody>
      </p:sp>
    </p:spTree>
    <p:extLst>
      <p:ext uri="{BB962C8B-B14F-4D97-AF65-F5344CB8AC3E}">
        <p14:creationId xmlns:p14="http://schemas.microsoft.com/office/powerpoint/2010/main" val="2363237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6E5ECC9-8758-AD4F-ACE6-FE4ECF50287B}"/>
              </a:ext>
            </a:extLst>
          </p:cNvPr>
          <p:cNvSpPr>
            <a:spLocks noGrp="1"/>
          </p:cNvSpPr>
          <p:nvPr>
            <p:ph type="sldNum" sz="quarter" idx="12"/>
          </p:nvPr>
        </p:nvSpPr>
        <p:spPr/>
        <p:txBody>
          <a:bodyPr/>
          <a:lstStyle/>
          <a:p>
            <a:fld id="{2D0AA5EB-64AB-BF41-92BE-B61D8618F692}" type="slidenum">
              <a:rPr lang="it-IT" smtClean="0"/>
              <a:t>32</a:t>
            </a:fld>
            <a:endParaRPr lang="it-IT" dirty="0"/>
          </a:p>
        </p:txBody>
      </p:sp>
      <p:sp>
        <p:nvSpPr>
          <p:cNvPr id="18" name="Title 10">
            <a:extLst>
              <a:ext uri="{FF2B5EF4-FFF2-40B4-BE49-F238E27FC236}">
                <a16:creationId xmlns:a16="http://schemas.microsoft.com/office/drawing/2014/main" id="{C2994B85-9BA0-E040-9E82-2DC203327006}"/>
              </a:ext>
            </a:extLst>
          </p:cNvPr>
          <p:cNvSpPr txBox="1">
            <a:spLocks/>
          </p:cNvSpPr>
          <p:nvPr/>
        </p:nvSpPr>
        <p:spPr>
          <a:xfrm>
            <a:off x="895885" y="478964"/>
            <a:ext cx="10834788" cy="1461495"/>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3100" dirty="0">
                <a:solidFill>
                  <a:srgbClr val="00B0F0"/>
                </a:solidFill>
                <a:latin typeface="Arial" panose="020B0604020202020204" pitchFamily="34" charset="0"/>
                <a:ea typeface="Ebrima" panose="02000000000000000000" pitchFamily="2" charset="0"/>
                <a:cs typeface="Arial" panose="020B0604020202020204" pitchFamily="34" charset="0"/>
              </a:rPr>
              <a:t>Further reading/resources</a:t>
            </a:r>
          </a:p>
        </p:txBody>
      </p:sp>
      <p:sp>
        <p:nvSpPr>
          <p:cNvPr id="4" name="Content Placeholder 2">
            <a:extLst>
              <a:ext uri="{FF2B5EF4-FFF2-40B4-BE49-F238E27FC236}">
                <a16:creationId xmlns:a16="http://schemas.microsoft.com/office/drawing/2014/main" id="{9B2B3A4A-BDB8-A345-9E34-DC483170BEF8}"/>
              </a:ext>
            </a:extLst>
          </p:cNvPr>
          <p:cNvSpPr txBox="1">
            <a:spLocks/>
          </p:cNvSpPr>
          <p:nvPr/>
        </p:nvSpPr>
        <p:spPr>
          <a:xfrm>
            <a:off x="1099085" y="1209712"/>
            <a:ext cx="10004343" cy="479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sz="1800" b="1" dirty="0">
                <a:solidFill>
                  <a:srgbClr val="002060"/>
                </a:solidFill>
              </a:rPr>
              <a:t>WHO Hand Hygiene Self Assessment Framework</a:t>
            </a:r>
            <a:r>
              <a:rPr lang="en-GB" sz="1800" dirty="0">
                <a:solidFill>
                  <a:srgbClr val="002060"/>
                </a:solidFill>
              </a:rPr>
              <a:t>: </a:t>
            </a:r>
            <a:r>
              <a:rPr lang="en-GB" sz="1800" dirty="0">
                <a:solidFill>
                  <a:srgbClr val="002060"/>
                </a:solidFill>
                <a:hlinkClick r:id="rId3"/>
              </a:rPr>
              <a:t>https://cdn.who.int/media/docs/default-source/integrated-health-services-(ihs)/hand-hygiene/monitoring/hhsa-framework-october-2010.pdf?sfvrsn=41ba0450_6</a:t>
            </a:r>
            <a:r>
              <a:rPr lang="en-GB" sz="1800" dirty="0">
                <a:solidFill>
                  <a:srgbClr val="002060"/>
                </a:solidFill>
              </a:rPr>
              <a:t> </a:t>
            </a:r>
            <a:endParaRPr lang="en-GB" sz="1800" b="1" dirty="0"/>
          </a:p>
          <a:p>
            <a:pPr>
              <a:lnSpc>
                <a:spcPct val="120000"/>
              </a:lnSpc>
              <a:spcBef>
                <a:spcPts val="0"/>
              </a:spcBef>
            </a:pPr>
            <a:r>
              <a:rPr lang="en-GB" sz="1800" b="1" dirty="0"/>
              <a:t>Alcohol based hand rub:</a:t>
            </a:r>
          </a:p>
          <a:p>
            <a:pPr lvl="1">
              <a:lnSpc>
                <a:spcPct val="120000"/>
              </a:lnSpc>
              <a:spcBef>
                <a:spcPts val="0"/>
              </a:spcBef>
            </a:pPr>
            <a:r>
              <a:rPr lang="en-GB" sz="1800" dirty="0">
                <a:latin typeface="Arial" panose="020B0604020202020204" pitchFamily="34" charset="0"/>
                <a:cs typeface="Arial" panose="020B0604020202020204" pitchFamily="34" charset="0"/>
              </a:rPr>
              <a:t>WHO (2010). Alcohol-based </a:t>
            </a:r>
            <a:r>
              <a:rPr lang="en-GB" sz="1800" dirty="0" err="1">
                <a:latin typeface="Arial" panose="020B0604020202020204" pitchFamily="34" charset="0"/>
                <a:cs typeface="Arial" panose="020B0604020202020204" pitchFamily="34" charset="0"/>
              </a:rPr>
              <a:t>Handrub</a:t>
            </a:r>
            <a:r>
              <a:rPr lang="en-GB" sz="1800" dirty="0">
                <a:latin typeface="Arial" panose="020B0604020202020204" pitchFamily="34" charset="0"/>
                <a:cs typeface="Arial" panose="020B0604020202020204" pitchFamily="34" charset="0"/>
              </a:rPr>
              <a:t> planning and costing tool. </a:t>
            </a:r>
            <a:r>
              <a:rPr lang="en-GB" sz="1800" dirty="0">
                <a:latin typeface="Arial" panose="020B0604020202020204" pitchFamily="34" charset="0"/>
                <a:cs typeface="Arial" panose="020B0604020202020204" pitchFamily="34" charset="0"/>
                <a:hlinkClick r:id="rId4"/>
              </a:rPr>
              <a:t>https://www.who.int/teams/integrated-health-services/infection-prevention-control/hand-hygiene/monitoring-tools</a:t>
            </a:r>
            <a:r>
              <a:rPr lang="en-GB" sz="1800" dirty="0">
                <a:latin typeface="Arial" panose="020B0604020202020204" pitchFamily="34" charset="0"/>
                <a:cs typeface="Arial" panose="020B0604020202020204" pitchFamily="34" charset="0"/>
              </a:rPr>
              <a:t> </a:t>
            </a:r>
          </a:p>
          <a:p>
            <a:pPr lvl="1">
              <a:lnSpc>
                <a:spcPct val="120000"/>
              </a:lnSpc>
              <a:spcBef>
                <a:spcPts val="0"/>
              </a:spcBef>
            </a:pPr>
            <a:r>
              <a:rPr lang="en-GB" sz="1800" dirty="0">
                <a:latin typeface="Arial" panose="020B0604020202020204" pitchFamily="34" charset="0"/>
                <a:cs typeface="Arial" panose="020B0604020202020204" pitchFamily="34" charset="0"/>
              </a:rPr>
              <a:t>WHO (2010). Guide to local production: WHO-recommended </a:t>
            </a:r>
            <a:r>
              <a:rPr lang="en-GB" sz="1800" dirty="0" err="1">
                <a:latin typeface="Arial" panose="020B0604020202020204" pitchFamily="34" charset="0"/>
                <a:cs typeface="Arial" panose="020B0604020202020204" pitchFamily="34" charset="0"/>
              </a:rPr>
              <a:t>handrub</a:t>
            </a:r>
            <a:r>
              <a:rPr lang="en-GB" sz="1800" dirty="0">
                <a:latin typeface="Arial" panose="020B0604020202020204" pitchFamily="34" charset="0"/>
                <a:cs typeface="Arial" panose="020B0604020202020204" pitchFamily="34" charset="0"/>
              </a:rPr>
              <a:t> formulations. </a:t>
            </a:r>
            <a:r>
              <a:rPr lang="en-GB" sz="1800" dirty="0">
                <a:latin typeface="Arial" panose="020B0604020202020204" pitchFamily="34" charset="0"/>
                <a:cs typeface="Arial" panose="020B0604020202020204" pitchFamily="34" charset="0"/>
                <a:hlinkClick r:id="rId5"/>
              </a:rPr>
              <a:t>https://www.who.int/publications/i/item/WHO-IER-PSP-2010.5</a:t>
            </a:r>
            <a:r>
              <a:rPr lang="en-GB" sz="1800" dirty="0">
                <a:latin typeface="Arial" panose="020B0604020202020204" pitchFamily="34" charset="0"/>
                <a:cs typeface="Arial" panose="020B0604020202020204" pitchFamily="34" charset="0"/>
              </a:rPr>
              <a:t>  </a:t>
            </a:r>
          </a:p>
          <a:p>
            <a:pPr>
              <a:lnSpc>
                <a:spcPct val="120000"/>
              </a:lnSpc>
              <a:spcBef>
                <a:spcPts val="0"/>
              </a:spcBef>
            </a:pPr>
            <a:r>
              <a:rPr lang="en-GB" sz="1800" b="1" dirty="0"/>
              <a:t>Five moments in a range of care settings:</a:t>
            </a:r>
          </a:p>
          <a:p>
            <a:pPr lvl="1">
              <a:lnSpc>
                <a:spcPct val="120000"/>
              </a:lnSpc>
              <a:spcBef>
                <a:spcPts val="0"/>
              </a:spcBef>
            </a:pPr>
            <a:r>
              <a:rPr lang="en-GB" sz="1800" dirty="0">
                <a:latin typeface="Arial" panose="020B0604020202020204" pitchFamily="34" charset="0"/>
                <a:cs typeface="Arial" panose="020B0604020202020204" pitchFamily="34" charset="0"/>
              </a:rPr>
              <a:t>WHO (2012). Hand hygiene in outpatient and home-based care and long-term care facilities: a guide to the application of the WHO multimodal hand hygiene improvement strategy and the “My 5 moments for hand hygiene” approach. </a:t>
            </a:r>
            <a:r>
              <a:rPr lang="en-GB" sz="1800" dirty="0">
                <a:latin typeface="Arial" panose="020B0604020202020204" pitchFamily="34" charset="0"/>
                <a:cs typeface="Arial" panose="020B0604020202020204" pitchFamily="34" charset="0"/>
                <a:hlinkClick r:id="rId6"/>
              </a:rPr>
              <a:t>https://apps.who.int/iris/handle/10665/78060</a:t>
            </a: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666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6E5ECC9-8758-AD4F-ACE6-FE4ECF50287B}"/>
              </a:ext>
            </a:extLst>
          </p:cNvPr>
          <p:cNvSpPr>
            <a:spLocks noGrp="1"/>
          </p:cNvSpPr>
          <p:nvPr>
            <p:ph type="sldNum" sz="quarter" idx="12"/>
          </p:nvPr>
        </p:nvSpPr>
        <p:spPr/>
        <p:txBody>
          <a:bodyPr/>
          <a:lstStyle/>
          <a:p>
            <a:fld id="{2D0AA5EB-64AB-BF41-92BE-B61D8618F692}" type="slidenum">
              <a:rPr lang="it-IT" smtClean="0"/>
              <a:t>33</a:t>
            </a:fld>
            <a:endParaRPr lang="it-IT" dirty="0"/>
          </a:p>
        </p:txBody>
      </p:sp>
      <p:sp>
        <p:nvSpPr>
          <p:cNvPr id="18" name="Title 10">
            <a:extLst>
              <a:ext uri="{FF2B5EF4-FFF2-40B4-BE49-F238E27FC236}">
                <a16:creationId xmlns:a16="http://schemas.microsoft.com/office/drawing/2014/main" id="{C2994B85-9BA0-E040-9E82-2DC203327006}"/>
              </a:ext>
            </a:extLst>
          </p:cNvPr>
          <p:cNvSpPr txBox="1">
            <a:spLocks/>
          </p:cNvSpPr>
          <p:nvPr/>
        </p:nvSpPr>
        <p:spPr>
          <a:xfrm>
            <a:off x="678605" y="353995"/>
            <a:ext cx="10834788" cy="1461495"/>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3100" dirty="0">
                <a:solidFill>
                  <a:srgbClr val="00B0F0"/>
                </a:solidFill>
                <a:latin typeface="Arial" panose="020B0604020202020204" pitchFamily="34" charset="0"/>
                <a:ea typeface="Ebrima" panose="02000000000000000000" pitchFamily="2" charset="0"/>
                <a:cs typeface="Arial" panose="020B0604020202020204" pitchFamily="34" charset="0"/>
              </a:rPr>
              <a:t>Further reading/resources</a:t>
            </a:r>
          </a:p>
        </p:txBody>
      </p:sp>
      <p:sp>
        <p:nvSpPr>
          <p:cNvPr id="6" name="Content Placeholder 2">
            <a:extLst>
              <a:ext uri="{FF2B5EF4-FFF2-40B4-BE49-F238E27FC236}">
                <a16:creationId xmlns:a16="http://schemas.microsoft.com/office/drawing/2014/main" id="{D8C9BBD3-2A92-D24F-978D-3F3DAA2D8746}"/>
              </a:ext>
            </a:extLst>
          </p:cNvPr>
          <p:cNvSpPr txBox="1">
            <a:spLocks/>
          </p:cNvSpPr>
          <p:nvPr/>
        </p:nvSpPr>
        <p:spPr>
          <a:xfrm>
            <a:off x="959105" y="1243233"/>
            <a:ext cx="10181646" cy="47975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sz="1800" b="1" dirty="0"/>
              <a:t>Additional training materials:</a:t>
            </a:r>
          </a:p>
          <a:p>
            <a:r>
              <a:rPr lang="en-US" sz="1800" b="1" dirty="0">
                <a:latin typeface="Arial" panose="020B0604020202020204" pitchFamily="34" charset="0"/>
                <a:cs typeface="Arial" panose="020B0604020202020204" pitchFamily="34" charset="0"/>
              </a:rPr>
              <a:t>WHO IPC Training Package (e-learning): Standard Precautions; Hand Hygiene &amp; Standard Precautions; Environmental Cleaning: </a:t>
            </a:r>
            <a:r>
              <a:rPr lang="en-GB" sz="1800" dirty="0">
                <a:hlinkClick r:id="rId3"/>
              </a:rPr>
              <a:t>https://openwho.org/courses/IPC-HH-en</a:t>
            </a:r>
            <a:r>
              <a:rPr lang="en-GB" sz="1800"/>
              <a:t> </a:t>
            </a:r>
          </a:p>
          <a:p>
            <a:pPr marL="0" indent="0">
              <a:buNone/>
            </a:pPr>
            <a:endParaRPr lang="en-GB" sz="1800" dirty="0"/>
          </a:p>
          <a:p>
            <a:pPr>
              <a:lnSpc>
                <a:spcPct val="120000"/>
              </a:lnSpc>
              <a:spcBef>
                <a:spcPts val="0"/>
              </a:spcBef>
            </a:pPr>
            <a:r>
              <a:rPr lang="en-GB" sz="1800" b="1" dirty="0"/>
              <a:t>IPC (general):</a:t>
            </a:r>
          </a:p>
          <a:p>
            <a:pPr lvl="1">
              <a:lnSpc>
                <a:spcPct val="120000"/>
              </a:lnSpc>
              <a:spcBef>
                <a:spcPts val="0"/>
              </a:spcBef>
            </a:pPr>
            <a:r>
              <a:rPr lang="en-GB" sz="1800" dirty="0">
                <a:latin typeface="Arial" panose="020B0604020202020204" pitchFamily="34" charset="0"/>
                <a:cs typeface="Arial" panose="020B0604020202020204" pitchFamily="34" charset="0"/>
              </a:rPr>
              <a:t>WHO (2019). Minimum Requirements for infection prevention and control (IPC) programmes </a:t>
            </a:r>
            <a:r>
              <a:rPr lang="en-GB" sz="1800" dirty="0">
                <a:latin typeface="Arial" panose="020B0604020202020204" pitchFamily="34" charset="0"/>
                <a:cs typeface="Arial" panose="020B0604020202020204" pitchFamily="34" charset="0"/>
                <a:hlinkClick r:id="rId4"/>
              </a:rPr>
              <a:t>https://apps.who.int/iris/handle/10665/330080</a:t>
            </a:r>
            <a:r>
              <a:rPr lang="en-GB" sz="1800" dirty="0">
                <a:latin typeface="Arial" panose="020B0604020202020204" pitchFamily="34" charset="0"/>
                <a:cs typeface="Arial" panose="020B0604020202020204" pitchFamily="34" charset="0"/>
              </a:rPr>
              <a:t>  </a:t>
            </a:r>
          </a:p>
          <a:p>
            <a:pPr lvl="1">
              <a:lnSpc>
                <a:spcPct val="120000"/>
              </a:lnSpc>
              <a:spcBef>
                <a:spcPts val="0"/>
              </a:spcBef>
            </a:pPr>
            <a:r>
              <a:rPr lang="en-GB" sz="1800" dirty="0">
                <a:latin typeface="Arial" panose="020B0604020202020204" pitchFamily="34" charset="0"/>
                <a:cs typeface="Arial" panose="020B0604020202020204" pitchFamily="34" charset="0"/>
              </a:rPr>
              <a:t>WHO (2016). Guidelines on core components of infection prevention and control programmes at the national and acute health care facility level </a:t>
            </a:r>
            <a:r>
              <a:rPr lang="en-GB" sz="1800" dirty="0">
                <a:latin typeface="Arial" panose="020B0604020202020204" pitchFamily="34" charset="0"/>
                <a:cs typeface="Arial" panose="020B0604020202020204" pitchFamily="34" charset="0"/>
                <a:hlinkClick r:id="rId5"/>
              </a:rPr>
              <a:t>https://apps.who.int/iris/handle/10665/251730</a:t>
            </a:r>
            <a:r>
              <a:rPr lang="en-GB" sz="1800" dirty="0">
                <a:latin typeface="Arial" panose="020B0604020202020204" pitchFamily="34" charset="0"/>
                <a:cs typeface="Arial" panose="020B0604020202020204" pitchFamily="34" charset="0"/>
              </a:rPr>
              <a:t>  </a:t>
            </a:r>
          </a:p>
          <a:p>
            <a:pPr lvl="1">
              <a:lnSpc>
                <a:spcPct val="120000"/>
              </a:lnSpc>
              <a:spcBef>
                <a:spcPts val="0"/>
              </a:spcBef>
            </a:pPr>
            <a:r>
              <a:rPr lang="en-GB" sz="1800" dirty="0">
                <a:latin typeface="Arial" panose="020B0604020202020204" pitchFamily="34" charset="0"/>
                <a:cs typeface="Arial" panose="020B0604020202020204" pitchFamily="34" charset="0"/>
              </a:rPr>
              <a:t>WHO (2021). Aide-memoire: respiratory and hand hygiene. In: Infection prevention and control: guidance to action tools. </a:t>
            </a:r>
            <a:r>
              <a:rPr lang="en-GB" sz="1800" dirty="0">
                <a:latin typeface="Arial" panose="020B0604020202020204" pitchFamily="34" charset="0"/>
                <a:cs typeface="Arial" panose="020B0604020202020204" pitchFamily="34" charset="0"/>
                <a:hlinkClick r:id="rId6"/>
              </a:rPr>
              <a:t>https://apps.who.int/iris/handle/10665/341418</a:t>
            </a:r>
            <a:r>
              <a:rPr lang="en-GB" sz="1800" dirty="0">
                <a:latin typeface="Arial" panose="020B0604020202020204" pitchFamily="34" charset="0"/>
                <a:cs typeface="Arial" panose="020B0604020202020204" pitchFamily="34" charset="0"/>
              </a:rPr>
              <a:t> </a:t>
            </a:r>
          </a:p>
          <a:p>
            <a:pPr>
              <a:lnSpc>
                <a:spcPct val="120000"/>
              </a:lnSpc>
              <a:spcBef>
                <a:spcPts val="0"/>
              </a:spcBef>
            </a:pPr>
            <a:r>
              <a:rPr lang="en-GB" sz="1800" b="1" dirty="0"/>
              <a:t>WHO Antimicrobial resistance: </a:t>
            </a:r>
          </a:p>
          <a:p>
            <a:pPr lvl="1">
              <a:lnSpc>
                <a:spcPct val="120000"/>
              </a:lnSpc>
              <a:spcBef>
                <a:spcPts val="0"/>
              </a:spcBef>
            </a:pPr>
            <a:r>
              <a:rPr lang="en-GB" sz="1800" dirty="0">
                <a:latin typeface="Arial" panose="020B0604020202020204" pitchFamily="34" charset="0"/>
                <a:cs typeface="Arial" panose="020B0604020202020204" pitchFamily="34" charset="0"/>
              </a:rPr>
              <a:t>WHO AMR pages: </a:t>
            </a:r>
            <a:r>
              <a:rPr lang="en-GB" sz="1800" dirty="0">
                <a:latin typeface="Arial" panose="020B0604020202020204" pitchFamily="34" charset="0"/>
                <a:cs typeface="Arial" panose="020B0604020202020204" pitchFamily="34" charset="0"/>
                <a:hlinkClick r:id="rId7"/>
              </a:rPr>
              <a:t>https://www.who.int/health-topics/antimicrobial-resistance</a:t>
            </a:r>
            <a:r>
              <a:rPr lang="en-GB"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753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08DE932-E12F-354F-8E0E-BD8F8E702B6E}"/>
              </a:ext>
            </a:extLst>
          </p:cNvPr>
          <p:cNvSpPr>
            <a:spLocks noGrp="1"/>
          </p:cNvSpPr>
          <p:nvPr>
            <p:ph type="sldNum" sz="quarter" idx="12"/>
          </p:nvPr>
        </p:nvSpPr>
        <p:spPr/>
        <p:txBody>
          <a:bodyPr/>
          <a:lstStyle/>
          <a:p>
            <a:fld id="{2D0AA5EB-64AB-BF41-92BE-B61D8618F692}" type="slidenum">
              <a:rPr lang="it-IT" smtClean="0"/>
              <a:t>34</a:t>
            </a:fld>
            <a:endParaRPr lang="it-IT" dirty="0"/>
          </a:p>
        </p:txBody>
      </p:sp>
      <p:sp>
        <p:nvSpPr>
          <p:cNvPr id="7" name="Rectangle 6">
            <a:extLst>
              <a:ext uri="{FF2B5EF4-FFF2-40B4-BE49-F238E27FC236}">
                <a16:creationId xmlns:a16="http://schemas.microsoft.com/office/drawing/2014/main" id="{4752493E-EFFC-A847-A6AE-077283458A5E}"/>
              </a:ext>
            </a:extLst>
          </p:cNvPr>
          <p:cNvSpPr/>
          <p:nvPr/>
        </p:nvSpPr>
        <p:spPr>
          <a:xfrm>
            <a:off x="3888503" y="4681249"/>
            <a:ext cx="4414991" cy="1015663"/>
          </a:xfrm>
          <a:prstGeom prst="rect">
            <a:avLst/>
          </a:prstGeom>
        </p:spPr>
        <p:txBody>
          <a:bodyPr wrap="none">
            <a:spAutoFit/>
          </a:bodyPr>
          <a:lstStyle/>
          <a:p>
            <a:r>
              <a:rPr lang="en-US" sz="6000" b="1" dirty="0">
                <a:solidFill>
                  <a:schemeClr val="bg1"/>
                </a:solidFill>
                <a:latin typeface="Arial" panose="020B0604020202020204" pitchFamily="34" charset="0"/>
                <a:cs typeface="Arial" panose="020B0604020202020204" pitchFamily="34" charset="0"/>
              </a:rPr>
              <a:t>Questions?</a:t>
            </a:r>
          </a:p>
        </p:txBody>
      </p:sp>
      <p:pic>
        <p:nvPicPr>
          <p:cNvPr id="8" name="Picture 7">
            <a:extLst>
              <a:ext uri="{FF2B5EF4-FFF2-40B4-BE49-F238E27FC236}">
                <a16:creationId xmlns:a16="http://schemas.microsoft.com/office/drawing/2014/main" id="{B54CD576-F2D0-EA4B-B462-08E29FE7F1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1090" y="1019112"/>
            <a:ext cx="2099212" cy="2099212"/>
          </a:xfrm>
          <a:prstGeom prst="rect">
            <a:avLst/>
          </a:prstGeom>
        </p:spPr>
      </p:pic>
    </p:spTree>
    <p:extLst>
      <p:ext uri="{BB962C8B-B14F-4D97-AF65-F5344CB8AC3E}">
        <p14:creationId xmlns:p14="http://schemas.microsoft.com/office/powerpoint/2010/main" val="2739096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735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53021-F308-644D-A62D-04E9F5857929}"/>
              </a:ext>
            </a:extLst>
          </p:cNvPr>
          <p:cNvSpPr>
            <a:spLocks noGrp="1"/>
          </p:cNvSpPr>
          <p:nvPr>
            <p:ph type="sldNum" sz="quarter" idx="12"/>
          </p:nvPr>
        </p:nvSpPr>
        <p:spPr/>
        <p:txBody>
          <a:bodyPr/>
          <a:lstStyle/>
          <a:p>
            <a:fld id="{2D0AA5EB-64AB-BF41-92BE-B61D8618F692}" type="slidenum">
              <a:rPr lang="it-IT" smtClean="0"/>
              <a:t>4</a:t>
            </a:fld>
            <a:endParaRPr lang="it-IT" dirty="0"/>
          </a:p>
        </p:txBody>
      </p:sp>
      <p:pic>
        <p:nvPicPr>
          <p:cNvPr id="7" name="MMIS_BTCSL_2021" descr="MMIS_BTCSL_2021">
            <a:hlinkClick r:id="" action="ppaction://media"/>
            <a:extLst>
              <a:ext uri="{FF2B5EF4-FFF2-40B4-BE49-F238E27FC236}">
                <a16:creationId xmlns:a16="http://schemas.microsoft.com/office/drawing/2014/main" id="{82FAC63C-D779-AE42-92AB-322B02B600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4024" y="935665"/>
            <a:ext cx="9255752" cy="5206362"/>
          </a:xfrm>
          <a:prstGeom prst="rect">
            <a:avLst/>
          </a:prstGeom>
        </p:spPr>
      </p:pic>
      <p:sp>
        <p:nvSpPr>
          <p:cNvPr id="8" name="Content Placeholder 12">
            <a:extLst>
              <a:ext uri="{FF2B5EF4-FFF2-40B4-BE49-F238E27FC236}">
                <a16:creationId xmlns:a16="http://schemas.microsoft.com/office/drawing/2014/main" id="{56777E35-99C9-A94A-B99D-1D7010A7702A}"/>
              </a:ext>
            </a:extLst>
          </p:cNvPr>
          <p:cNvSpPr txBox="1">
            <a:spLocks/>
          </p:cNvSpPr>
          <p:nvPr/>
        </p:nvSpPr>
        <p:spPr>
          <a:xfrm>
            <a:off x="212439" y="6357767"/>
            <a:ext cx="11593936" cy="8090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WHO YouTube channel Applying the WHO multimodal strategy for successful infection prevention improvements in health care </a:t>
            </a:r>
            <a:r>
              <a:rPr lang="en-US" sz="1200" dirty="0">
                <a:hlinkClick r:id="rId6"/>
              </a:rPr>
              <a:t>https://www.youtube.com/watch?v=pcKBIltlE3c</a:t>
            </a:r>
            <a:r>
              <a:rPr lang="en-US" sz="1200" dirty="0"/>
              <a:t> </a:t>
            </a:r>
          </a:p>
        </p:txBody>
      </p:sp>
      <p:sp>
        <p:nvSpPr>
          <p:cNvPr id="5" name="Title 1">
            <a:extLst>
              <a:ext uri="{FF2B5EF4-FFF2-40B4-BE49-F238E27FC236}">
                <a16:creationId xmlns:a16="http://schemas.microsoft.com/office/drawing/2014/main" id="{76347A0E-253B-9646-BCDB-6437D13D726F}"/>
              </a:ext>
            </a:extLst>
          </p:cNvPr>
          <p:cNvSpPr txBox="1">
            <a:spLocks/>
          </p:cNvSpPr>
          <p:nvPr/>
        </p:nvSpPr>
        <p:spPr>
          <a:xfrm>
            <a:off x="176813" y="448393"/>
            <a:ext cx="9223058" cy="1096988"/>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r>
              <a:rPr lang="en-US" sz="2400" dirty="0">
                <a:solidFill>
                  <a:srgbClr val="00B0F0"/>
                </a:solidFill>
                <a:latin typeface="Arial" panose="020B0604020202020204" pitchFamily="34" charset="0"/>
                <a:ea typeface="Ebrima" panose="02000000000000000000" pitchFamily="2" charset="0"/>
                <a:cs typeface="Arial" panose="020B0604020202020204" pitchFamily="34" charset="0"/>
              </a:rPr>
              <a:t>Video</a:t>
            </a:r>
          </a:p>
        </p:txBody>
      </p:sp>
    </p:spTree>
    <p:extLst>
      <p:ext uri="{BB962C8B-B14F-4D97-AF65-F5344CB8AC3E}">
        <p14:creationId xmlns:p14="http://schemas.microsoft.com/office/powerpoint/2010/main" val="408212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25348FA-BB8D-6643-BB03-6127045D0798}"/>
              </a:ext>
            </a:extLst>
          </p:cNvPr>
          <p:cNvSpPr>
            <a:spLocks noGrp="1"/>
          </p:cNvSpPr>
          <p:nvPr>
            <p:ph type="body" idx="1"/>
          </p:nvPr>
        </p:nvSpPr>
        <p:spPr>
          <a:xfrm>
            <a:off x="541209" y="593718"/>
            <a:ext cx="5393061" cy="5577285"/>
          </a:xfrm>
        </p:spPr>
        <p:txBody>
          <a:bodyPr>
            <a:noAutofit/>
          </a:bodyPr>
          <a:lstStyle/>
          <a:p>
            <a:pPr marL="342900" indent="-342900">
              <a:lnSpc>
                <a:spcPct val="100000"/>
              </a:lnSpc>
              <a:spcBef>
                <a:spcPts val="0"/>
              </a:spcBef>
              <a:buFont typeface="Arial" panose="020B0604020202020204" pitchFamily="34" charset="0"/>
              <a:buChar char="•"/>
            </a:pPr>
            <a:r>
              <a:rPr lang="en-GB" sz="2400" dirty="0"/>
              <a:t>During care delivery, the hands of health workers are contaminated by </a:t>
            </a:r>
            <a:r>
              <a:rPr lang="en-GB" sz="2400" b="1" dirty="0"/>
              <a:t>potentially harmful microbes </a:t>
            </a:r>
            <a:r>
              <a:rPr lang="en-GB" sz="2400" dirty="0"/>
              <a:t>(also referred to as germs), from different sources </a:t>
            </a:r>
          </a:p>
          <a:p>
            <a:pPr marL="342900" indent="-342900">
              <a:lnSpc>
                <a:spcPct val="100000"/>
              </a:lnSpc>
              <a:spcBef>
                <a:spcPts val="0"/>
              </a:spcBef>
              <a:buFont typeface="Arial" panose="020B0604020202020204" pitchFamily="34" charset="0"/>
              <a:buChar char="•"/>
            </a:pPr>
            <a:r>
              <a:rPr lang="en-GB" sz="2400" dirty="0"/>
              <a:t>Some of these may be capable of causing and contributing to </a:t>
            </a:r>
            <a:r>
              <a:rPr lang="en-GB" sz="2400" b="1" dirty="0"/>
              <a:t>outbreaks</a:t>
            </a:r>
            <a:r>
              <a:rPr lang="en-GB" sz="2400" dirty="0"/>
              <a:t> &amp; some may be </a:t>
            </a:r>
            <a:r>
              <a:rPr lang="en-GB" sz="2400" b="1" dirty="0"/>
              <a:t>resistant to antibiotics</a:t>
            </a:r>
          </a:p>
          <a:p>
            <a:pPr marL="342900" indent="-342900">
              <a:lnSpc>
                <a:spcPct val="100000"/>
              </a:lnSpc>
              <a:spcBef>
                <a:spcPts val="0"/>
              </a:spcBef>
              <a:buFont typeface="Arial" panose="020B0604020202020204" pitchFamily="34" charset="0"/>
              <a:buChar char="•"/>
            </a:pPr>
            <a:r>
              <a:rPr lang="en-GB" sz="2400" b="1" dirty="0"/>
              <a:t>Hand hygiene stops the spread </a:t>
            </a:r>
            <a:r>
              <a:rPr lang="en-GB" sz="2400" dirty="0"/>
              <a:t>of these microbes – it protects patients and staff</a:t>
            </a:r>
          </a:p>
          <a:p>
            <a:pPr marL="342900" indent="-342900">
              <a:lnSpc>
                <a:spcPct val="100000"/>
              </a:lnSpc>
              <a:spcBef>
                <a:spcPts val="0"/>
              </a:spcBef>
              <a:buFont typeface="Arial" panose="020B0604020202020204" pitchFamily="34" charset="0"/>
              <a:buChar char="•"/>
            </a:pPr>
            <a:r>
              <a:rPr lang="en-GB" sz="2400" dirty="0"/>
              <a:t>Achieving hand hygiene at the right times is still </a:t>
            </a:r>
            <a:r>
              <a:rPr lang="en-GB" sz="2400" b="1" dirty="0"/>
              <a:t>a challenge everywhere</a:t>
            </a:r>
          </a:p>
          <a:p>
            <a:endParaRPr lang="it-IT" sz="2400" dirty="0"/>
          </a:p>
        </p:txBody>
      </p:sp>
      <p:sp>
        <p:nvSpPr>
          <p:cNvPr id="3" name="Segnaposto numero diapositiva 2">
            <a:extLst>
              <a:ext uri="{FF2B5EF4-FFF2-40B4-BE49-F238E27FC236}">
                <a16:creationId xmlns:a16="http://schemas.microsoft.com/office/drawing/2014/main" id="{0E94DC33-A593-8142-A5F8-BE32AEBE3BA3}"/>
              </a:ext>
            </a:extLst>
          </p:cNvPr>
          <p:cNvSpPr>
            <a:spLocks noGrp="1"/>
          </p:cNvSpPr>
          <p:nvPr>
            <p:ph type="sldNum" sz="quarter" idx="12"/>
          </p:nvPr>
        </p:nvSpPr>
        <p:spPr/>
        <p:txBody>
          <a:bodyPr/>
          <a:lstStyle/>
          <a:p>
            <a:fld id="{2D0AA5EB-64AB-BF41-92BE-B61D8618F692}" type="slidenum">
              <a:rPr lang="it-IT" smtClean="0"/>
              <a:t>5</a:t>
            </a:fld>
            <a:endParaRPr lang="it-IT" dirty="0"/>
          </a:p>
        </p:txBody>
      </p:sp>
      <p:pic>
        <p:nvPicPr>
          <p:cNvPr id="5" name="Picture 4">
            <a:extLst>
              <a:ext uri="{FF2B5EF4-FFF2-40B4-BE49-F238E27FC236}">
                <a16:creationId xmlns:a16="http://schemas.microsoft.com/office/drawing/2014/main" id="{D0560FF3-8076-FB44-9EDA-5B2BB18679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9195" y="179672"/>
            <a:ext cx="5339626" cy="3438000"/>
          </a:xfrm>
          <a:prstGeom prst="rect">
            <a:avLst/>
          </a:prstGeom>
          <a:effectLst/>
        </p:spPr>
      </p:pic>
      <p:sp>
        <p:nvSpPr>
          <p:cNvPr id="6" name="TextBox 5">
            <a:extLst>
              <a:ext uri="{FF2B5EF4-FFF2-40B4-BE49-F238E27FC236}">
                <a16:creationId xmlns:a16="http://schemas.microsoft.com/office/drawing/2014/main" id="{8C37C7E9-F142-B247-844E-8F2B2F715038}"/>
              </a:ext>
            </a:extLst>
          </p:cNvPr>
          <p:cNvSpPr txBox="1"/>
          <p:nvPr/>
        </p:nvSpPr>
        <p:spPr>
          <a:xfrm>
            <a:off x="6668853" y="3862673"/>
            <a:ext cx="5378004" cy="2246769"/>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Water, sanitation, a clean environment &amp; waste management are important to support hand hygiene improvement</a:t>
            </a:r>
          </a:p>
        </p:txBody>
      </p:sp>
      <p:sp>
        <p:nvSpPr>
          <p:cNvPr id="7" name="Text Placeholder 2">
            <a:extLst>
              <a:ext uri="{FF2B5EF4-FFF2-40B4-BE49-F238E27FC236}">
                <a16:creationId xmlns:a16="http://schemas.microsoft.com/office/drawing/2014/main" id="{89F5EF3E-6D6F-1B4B-B5AA-75D9CC0330AC}"/>
              </a:ext>
            </a:extLst>
          </p:cNvPr>
          <p:cNvSpPr txBox="1">
            <a:spLocks/>
          </p:cNvSpPr>
          <p:nvPr/>
        </p:nvSpPr>
        <p:spPr>
          <a:xfrm>
            <a:off x="269991" y="6295166"/>
            <a:ext cx="5408914" cy="427726"/>
          </a:xfrm>
          <a:prstGeom prst="rect">
            <a:avLst/>
          </a:prstGeom>
        </p:spPr>
        <p:txBody>
          <a:bodyPr wrap="square" numCol="1"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GB" altLang="en-US" sz="1200" dirty="0">
                <a:solidFill>
                  <a:srgbClr val="002060"/>
                </a:solidFill>
                <a:latin typeface="Arial" panose="020B0604020202020204" pitchFamily="34" charset="0"/>
                <a:cs typeface="Arial" panose="020B0604020202020204" pitchFamily="34" charset="0"/>
              </a:rPr>
              <a:t>Image source: WHO video: Health care without avoidable infections - peoples' lives depend on it </a:t>
            </a:r>
            <a:r>
              <a:rPr lang="en-US" altLang="en-US" sz="1200" dirty="0">
                <a:solidFill>
                  <a:srgbClr val="002060"/>
                </a:solidFill>
                <a:latin typeface="Arial" panose="020B0604020202020204" pitchFamily="34" charset="0"/>
                <a:cs typeface="Arial" panose="020B0604020202020204" pitchFamily="34" charset="0"/>
                <a:hlinkClick r:id="rId4"/>
              </a:rPr>
              <a:t>https://youtu.be/K-2XWtEjfl8</a:t>
            </a:r>
            <a:r>
              <a:rPr lang="en-US" altLang="en-US" sz="1200" dirty="0">
                <a:solidFill>
                  <a:srgbClr val="002060"/>
                </a:solidFill>
                <a:latin typeface="Arial" panose="020B0604020202020204" pitchFamily="34" charset="0"/>
                <a:cs typeface="Arial" panose="020B0604020202020204" pitchFamily="34" charset="0"/>
              </a:rPr>
              <a:t> </a:t>
            </a:r>
            <a:endParaRPr lang="fr-FR" altLang="en-US"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083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8461D3-244C-6449-8C62-5D267767EB5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7499661" y="1403179"/>
            <a:ext cx="3626603" cy="5137150"/>
          </a:xfrm>
          <a:prstGeom prst="rect">
            <a:avLst/>
          </a:prstGeom>
        </p:spPr>
      </p:pic>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6</a:t>
            </a:fld>
            <a:endParaRPr lang="it-IT" dirty="0"/>
          </a:p>
        </p:txBody>
      </p:sp>
      <p:sp>
        <p:nvSpPr>
          <p:cNvPr id="3" name="Segnaposto testo 2">
            <a:extLst>
              <a:ext uri="{FF2B5EF4-FFF2-40B4-BE49-F238E27FC236}">
                <a16:creationId xmlns:a16="http://schemas.microsoft.com/office/drawing/2014/main" id="{EAFFCB4E-E247-074F-95B9-860FCF0856DC}"/>
              </a:ext>
            </a:extLst>
          </p:cNvPr>
          <p:cNvSpPr>
            <a:spLocks noGrp="1"/>
          </p:cNvSpPr>
          <p:nvPr>
            <p:ph type="body" sz="quarter" idx="14"/>
          </p:nvPr>
        </p:nvSpPr>
        <p:spPr>
          <a:xfrm>
            <a:off x="839788" y="1395663"/>
            <a:ext cx="7999412" cy="1427747"/>
          </a:xfrm>
        </p:spPr>
        <p:txBody>
          <a:bodyPr/>
          <a:lstStyle/>
          <a:p>
            <a:r>
              <a:rPr lang="en-US" sz="2400" b="1" dirty="0"/>
              <a:t>Fact: </a:t>
            </a:r>
            <a:r>
              <a:rPr lang="en-US" sz="2400" dirty="0"/>
              <a:t>every human sheds dead skin scales/flakes every day and these can contain </a:t>
            </a:r>
            <a:r>
              <a:rPr lang="en-US" sz="2400" b="1" dirty="0"/>
              <a:t>living germs </a:t>
            </a:r>
            <a:r>
              <a:rPr lang="en-US" sz="2400" dirty="0"/>
              <a:t>(some of which may be harmful to some people).</a:t>
            </a:r>
          </a:p>
          <a:p>
            <a:endParaRPr lang="it-IT" sz="2400"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0"/>
            <a:ext cx="4827838" cy="635001"/>
          </a:xfrm>
        </p:spPr>
        <p:txBody>
          <a:bodyPr>
            <a:normAutofit/>
          </a:bodyPr>
          <a:lstStyle/>
          <a:p>
            <a:r>
              <a:rPr lang="en-GB" sz="3200"/>
              <a:t>Warm up question</a:t>
            </a:r>
          </a:p>
        </p:txBody>
      </p:sp>
      <p:sp>
        <p:nvSpPr>
          <p:cNvPr id="6" name="Rectangle 5">
            <a:extLst>
              <a:ext uri="{FF2B5EF4-FFF2-40B4-BE49-F238E27FC236}">
                <a16:creationId xmlns:a16="http://schemas.microsoft.com/office/drawing/2014/main" id="{940EE784-B0E1-3D43-A318-D2AB6C62F28F}"/>
              </a:ext>
            </a:extLst>
          </p:cNvPr>
          <p:cNvSpPr/>
          <p:nvPr/>
        </p:nvSpPr>
        <p:spPr>
          <a:xfrm>
            <a:off x="839788" y="2966114"/>
            <a:ext cx="7405854" cy="1938992"/>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Question: </a:t>
            </a:r>
            <a:r>
              <a:rPr lang="en-US" sz="2400" dirty="0">
                <a:latin typeface="Arial" panose="020B0604020202020204" pitchFamily="34" charset="0"/>
                <a:cs typeface="Arial" panose="020B0604020202020204" pitchFamily="34" charset="0"/>
              </a:rPr>
              <a:t>How many skin scales/flakes do you think the </a:t>
            </a:r>
            <a:r>
              <a:rPr lang="en-US" sz="2400" b="1" u="sng" dirty="0">
                <a:latin typeface="Arial" panose="020B0604020202020204" pitchFamily="34" charset="0"/>
                <a:cs typeface="Arial" panose="020B0604020202020204" pitchFamily="34" charset="0"/>
              </a:rPr>
              <a:t>average person </a:t>
            </a:r>
            <a:r>
              <a:rPr lang="en-US" sz="2400" dirty="0">
                <a:latin typeface="Arial" panose="020B0604020202020204" pitchFamily="34" charset="0"/>
                <a:cs typeface="Arial" panose="020B0604020202020204" pitchFamily="34" charset="0"/>
              </a:rPr>
              <a:t>sheds each day?</a:t>
            </a:r>
          </a:p>
          <a:p>
            <a:pPr marL="961263" lvl="1" indent="-457200">
              <a:buFont typeface="+mj-lt"/>
              <a:buAutoNum type="alphaLcParenR"/>
            </a:pPr>
            <a:r>
              <a:rPr lang="en-US" sz="2400" dirty="0">
                <a:latin typeface="Arial" panose="020B0604020202020204" pitchFamily="34" charset="0"/>
                <a:cs typeface="Arial" panose="020B0604020202020204" pitchFamily="34" charset="0"/>
              </a:rPr>
              <a:t>100</a:t>
            </a:r>
          </a:p>
          <a:p>
            <a:pPr marL="961263" lvl="1" indent="-457200">
              <a:buFont typeface="+mj-lt"/>
              <a:buAutoNum type="alphaLcParenR"/>
            </a:pPr>
            <a:r>
              <a:rPr lang="en-US" sz="2400" dirty="0">
                <a:latin typeface="Arial" panose="020B0604020202020204" pitchFamily="34" charset="0"/>
                <a:cs typeface="Arial" panose="020B0604020202020204" pitchFamily="34" charset="0"/>
              </a:rPr>
              <a:t>1,000</a:t>
            </a:r>
          </a:p>
          <a:p>
            <a:pPr marL="961263" lvl="1" indent="-457200">
              <a:buFont typeface="+mj-lt"/>
              <a:buAutoNum type="alphaLcParenR"/>
            </a:pPr>
            <a:r>
              <a:rPr lang="en-US" sz="2400" dirty="0">
                <a:latin typeface="Arial" panose="020B0604020202020204" pitchFamily="34" charset="0"/>
                <a:cs typeface="Arial" panose="020B0604020202020204" pitchFamily="34" charset="0"/>
              </a:rPr>
              <a:t>1,000,000</a:t>
            </a:r>
            <a:endParaRPr lang="en-GB" dirty="0"/>
          </a:p>
        </p:txBody>
      </p:sp>
      <p:pic>
        <p:nvPicPr>
          <p:cNvPr id="8" name="Picture 7">
            <a:extLst>
              <a:ext uri="{FF2B5EF4-FFF2-40B4-BE49-F238E27FC236}">
                <a16:creationId xmlns:a16="http://schemas.microsoft.com/office/drawing/2014/main" id="{6332295B-B64A-A347-AD16-31A8BEBD00CC}"/>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a:off x="10106365" y="317500"/>
            <a:ext cx="1509684" cy="1316612"/>
          </a:xfrm>
          <a:prstGeom prst="rect">
            <a:avLst/>
          </a:prstGeom>
        </p:spPr>
      </p:pic>
    </p:spTree>
    <p:extLst>
      <p:ext uri="{BB962C8B-B14F-4D97-AF65-F5344CB8AC3E}">
        <p14:creationId xmlns:p14="http://schemas.microsoft.com/office/powerpoint/2010/main" val="183221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EAFFCB4E-E247-074F-95B9-860FCF0856DC}"/>
              </a:ext>
            </a:extLst>
          </p:cNvPr>
          <p:cNvSpPr>
            <a:spLocks noGrp="1"/>
          </p:cNvSpPr>
          <p:nvPr>
            <p:ph type="body" sz="quarter" idx="14"/>
          </p:nvPr>
        </p:nvSpPr>
        <p:spPr>
          <a:xfrm>
            <a:off x="839787" y="1395663"/>
            <a:ext cx="9427159" cy="1427747"/>
          </a:xfrm>
        </p:spPr>
        <p:txBody>
          <a:bodyPr/>
          <a:lstStyle/>
          <a:p>
            <a:pPr>
              <a:spcBef>
                <a:spcPts val="4800"/>
              </a:spcBef>
              <a:spcAft>
                <a:spcPts val="1800"/>
              </a:spcAft>
            </a:pPr>
            <a:r>
              <a:rPr lang="en-US" sz="2400" dirty="0"/>
              <a:t>The average person sheds around </a:t>
            </a:r>
            <a:r>
              <a:rPr lang="en-US" sz="2400" b="1" dirty="0"/>
              <a:t>1 million </a:t>
            </a:r>
            <a:r>
              <a:rPr lang="en-US" sz="2400" dirty="0"/>
              <a:t>skin flakes each day (that’s about equal to the population of Bhutan and Barbados combined!)</a:t>
            </a:r>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0"/>
            <a:ext cx="4827838" cy="635001"/>
          </a:xfrm>
        </p:spPr>
        <p:txBody>
          <a:bodyPr>
            <a:normAutofit/>
          </a:bodyPr>
          <a:lstStyle/>
          <a:p>
            <a:r>
              <a:rPr lang="en-GB" sz="3200" dirty="0"/>
              <a:t>Answer</a:t>
            </a:r>
          </a:p>
        </p:txBody>
      </p:sp>
      <p:pic>
        <p:nvPicPr>
          <p:cNvPr id="9" name="Picture 8">
            <a:extLst>
              <a:ext uri="{FF2B5EF4-FFF2-40B4-BE49-F238E27FC236}">
                <a16:creationId xmlns:a16="http://schemas.microsoft.com/office/drawing/2014/main" id="{A0FFBEC9-6825-554B-A6E3-1A05DB0D19C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10102178" y="953787"/>
            <a:ext cx="1420615" cy="2012327"/>
          </a:xfrm>
          <a:prstGeom prst="rect">
            <a:avLst/>
          </a:prstGeom>
        </p:spPr>
      </p:pic>
      <p:sp>
        <p:nvSpPr>
          <p:cNvPr id="10" name="TextBox 9">
            <a:extLst>
              <a:ext uri="{FF2B5EF4-FFF2-40B4-BE49-F238E27FC236}">
                <a16:creationId xmlns:a16="http://schemas.microsoft.com/office/drawing/2014/main" id="{593B6AEE-304B-5449-82F5-DAA0AA389BC6}"/>
              </a:ext>
            </a:extLst>
          </p:cNvPr>
          <p:cNvSpPr txBox="1"/>
          <p:nvPr/>
        </p:nvSpPr>
        <p:spPr>
          <a:xfrm>
            <a:off x="460131" y="2781025"/>
            <a:ext cx="10352354" cy="3416320"/>
          </a:xfrm>
          <a:prstGeom prst="rect">
            <a:avLst/>
          </a:prstGeom>
          <a:noFill/>
        </p:spPr>
        <p:txBody>
          <a:bodyPr wrap="square" rtlCol="0">
            <a:spAutoFit/>
          </a:bodyPr>
          <a:lstStyle/>
          <a:p>
            <a:pPr marL="378047" indent="-378047">
              <a:buFont typeface="Arial" panose="020B0604020202020204" pitchFamily="34" charset="0"/>
              <a:buChar char="•"/>
            </a:pPr>
            <a:r>
              <a:rPr lang="en-US" sz="2400" dirty="0">
                <a:latin typeface="Arial" panose="020B0604020202020204" pitchFamily="34" charset="0"/>
                <a:cs typeface="Arial" panose="020B0604020202020204" pitchFamily="34" charset="0"/>
              </a:rPr>
              <a:t>Microbes live on </a:t>
            </a:r>
            <a:r>
              <a:rPr lang="en-US" sz="2400" b="1" dirty="0">
                <a:latin typeface="Arial" panose="020B0604020202020204" pitchFamily="34" charset="0"/>
                <a:cs typeface="Arial" panose="020B0604020202020204" pitchFamily="34" charset="0"/>
              </a:rPr>
              <a:t>peoples’ intact skin </a:t>
            </a:r>
            <a:r>
              <a:rPr lang="en-US" sz="2400" dirty="0">
                <a:latin typeface="Arial" panose="020B0604020202020204" pitchFamily="34" charset="0"/>
                <a:cs typeface="Arial" panose="020B0604020202020204" pitchFamily="34" charset="0"/>
              </a:rPr>
              <a:t>(&amp; other places too)</a:t>
            </a:r>
          </a:p>
          <a:p>
            <a:pPr marL="378047" indent="-378047">
              <a:buFont typeface="Arial" panose="020B0604020202020204" pitchFamily="34" charset="0"/>
              <a:buChar char="•"/>
            </a:pPr>
            <a:r>
              <a:rPr lang="en-US" sz="2400" dirty="0">
                <a:latin typeface="Arial" panose="020B0604020202020204" pitchFamily="34" charset="0"/>
                <a:cs typeface="Arial" panose="020B0604020202020204" pitchFamily="34" charset="0"/>
              </a:rPr>
              <a:t>Because health workers </a:t>
            </a:r>
            <a:r>
              <a:rPr lang="en-US" sz="2400" b="1" dirty="0">
                <a:latin typeface="Arial" panose="020B0604020202020204" pitchFamily="34" charset="0"/>
                <a:cs typeface="Arial" panose="020B0604020202020204" pitchFamily="34" charset="0"/>
              </a:rPr>
              <a:t>touch patients </a:t>
            </a:r>
            <a:r>
              <a:rPr lang="en-US" sz="2400" dirty="0">
                <a:latin typeface="Arial" panose="020B0604020202020204" pitchFamily="34" charset="0"/>
                <a:cs typeface="Arial" panose="020B0604020202020204" pitchFamily="34" charset="0"/>
              </a:rPr>
              <a:t>they can contaminate their hands with 1000s of germs during day to day activities (Helping patients move, taking the patient's pulse, blood pressure, or oral temperature, touching patients’ immediate surroundings)</a:t>
            </a:r>
          </a:p>
          <a:p>
            <a:pPr marL="378047" indent="-378047">
              <a:buFont typeface="Arial" panose="020B0604020202020204" pitchFamily="34" charset="0"/>
              <a:buChar char="•"/>
            </a:pPr>
            <a:r>
              <a:rPr lang="en-US" sz="2400" dirty="0">
                <a:latin typeface="Arial" panose="020B0604020202020204" pitchFamily="34" charset="0"/>
                <a:cs typeface="Arial" panose="020B0604020202020204" pitchFamily="34" charset="0"/>
              </a:rPr>
              <a:t>Some germs can </a:t>
            </a:r>
            <a:r>
              <a:rPr lang="en-US" sz="2400" b="1" dirty="0">
                <a:latin typeface="Arial" panose="020B0604020202020204" pitchFamily="34" charset="0"/>
                <a:cs typeface="Arial" panose="020B0604020202020204" pitchFamily="34" charset="0"/>
              </a:rPr>
              <a:t>survive on hands</a:t>
            </a:r>
            <a:r>
              <a:rPr lang="en-US" sz="2400" dirty="0">
                <a:latin typeface="Arial" panose="020B0604020202020204" pitchFamily="34" charset="0"/>
                <a:cs typeface="Arial" panose="020B0604020202020204" pitchFamily="34" charset="0"/>
              </a:rPr>
              <a:t> for 2 minutes, some for up to an hour</a:t>
            </a:r>
          </a:p>
          <a:p>
            <a:pPr marL="378047" indent="-378047">
              <a:buFont typeface="Arial" panose="020B0604020202020204" pitchFamily="34" charset="0"/>
              <a:buChar char="•"/>
            </a:pPr>
            <a:r>
              <a:rPr lang="en-US" sz="2400" dirty="0">
                <a:latin typeface="Arial" panose="020B0604020202020204" pitchFamily="34" charset="0"/>
                <a:cs typeface="Arial" panose="020B0604020202020204" pitchFamily="34" charset="0"/>
              </a:rPr>
              <a:t>Some germs can </a:t>
            </a:r>
            <a:r>
              <a:rPr lang="en-US" sz="2400" b="1" dirty="0">
                <a:latin typeface="Arial" panose="020B0604020202020204" pitchFamily="34" charset="0"/>
                <a:cs typeface="Arial" panose="020B0604020202020204" pitchFamily="34" charset="0"/>
              </a:rPr>
              <a:t>survive in the environment</a:t>
            </a:r>
            <a:r>
              <a:rPr lang="en-US" sz="2400" dirty="0">
                <a:latin typeface="Arial" panose="020B0604020202020204" pitchFamily="34" charset="0"/>
                <a:cs typeface="Arial" panose="020B0604020202020204" pitchFamily="34" charset="0"/>
              </a:rPr>
              <a:t> for long periods</a:t>
            </a:r>
          </a:p>
          <a:p>
            <a:pPr marL="378047" indent="-378047">
              <a:buFont typeface="Arial" panose="020B0604020202020204" pitchFamily="34" charset="0"/>
              <a:buChar char="•"/>
            </a:pPr>
            <a:r>
              <a:rPr lang="en-US" sz="2400" dirty="0">
                <a:latin typeface="Arial" panose="020B0604020202020204" pitchFamily="34" charset="0"/>
                <a:cs typeface="Arial" panose="020B0604020202020204" pitchFamily="34" charset="0"/>
              </a:rPr>
              <a:t>This module does not focus specifically on viruses that spread in the air</a:t>
            </a:r>
          </a:p>
        </p:txBody>
      </p:sp>
      <p:sp>
        <p:nvSpPr>
          <p:cNvPr id="11" name="Text Placeholder 2">
            <a:extLst>
              <a:ext uri="{FF2B5EF4-FFF2-40B4-BE49-F238E27FC236}">
                <a16:creationId xmlns:a16="http://schemas.microsoft.com/office/drawing/2014/main" id="{C0C5312C-00E9-C140-9BEF-8833CBF8CABC}"/>
              </a:ext>
            </a:extLst>
          </p:cNvPr>
          <p:cNvSpPr txBox="1">
            <a:spLocks/>
          </p:cNvSpPr>
          <p:nvPr/>
        </p:nvSpPr>
        <p:spPr>
          <a:xfrm>
            <a:off x="460131" y="6233921"/>
            <a:ext cx="5592623" cy="459488"/>
          </a:xfrm>
          <a:prstGeom prst="rect">
            <a:avLst/>
          </a:prstGeom>
        </p:spPr>
        <p:txBody>
          <a:bodyPr wrap="square" numCol="1"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fr-FR" altLang="en-US" sz="1213" dirty="0">
                <a:solidFill>
                  <a:srgbClr val="002060"/>
                </a:solidFill>
                <a:latin typeface="Arial Narrow" panose="020B0604020202020204" pitchFamily="34" charset="0"/>
              </a:rPr>
              <a:t>Source: </a:t>
            </a:r>
            <a:r>
              <a:rPr lang="fr-FR" altLang="en-US" sz="1213" dirty="0" err="1">
                <a:solidFill>
                  <a:srgbClr val="002060"/>
                </a:solidFill>
                <a:latin typeface="Arial Narrow" panose="020B0604020202020204" pitchFamily="34" charset="0"/>
              </a:rPr>
              <a:t>Pittet</a:t>
            </a:r>
            <a:r>
              <a:rPr lang="fr-FR" altLang="en-US" sz="1213" dirty="0">
                <a:solidFill>
                  <a:srgbClr val="002060"/>
                </a:solidFill>
                <a:latin typeface="Arial Narrow" panose="020B0604020202020204" pitchFamily="34" charset="0"/>
              </a:rPr>
              <a:t> D et al. Evidence-</a:t>
            </a:r>
            <a:r>
              <a:rPr lang="fr-FR" altLang="en-US" sz="1213" dirty="0" err="1">
                <a:solidFill>
                  <a:srgbClr val="002060"/>
                </a:solidFill>
                <a:latin typeface="Arial Narrow" panose="020B0604020202020204" pitchFamily="34" charset="0"/>
              </a:rPr>
              <a:t>based</a:t>
            </a:r>
            <a:r>
              <a:rPr lang="fr-FR" altLang="en-US" sz="1213" dirty="0">
                <a:solidFill>
                  <a:srgbClr val="002060"/>
                </a:solidFill>
                <a:latin typeface="Arial Narrow" panose="020B0604020202020204" pitchFamily="34" charset="0"/>
              </a:rPr>
              <a:t> model for hand transmission </a:t>
            </a:r>
            <a:r>
              <a:rPr lang="fr-FR" altLang="en-US" sz="1213" dirty="0" err="1">
                <a:solidFill>
                  <a:srgbClr val="002060"/>
                </a:solidFill>
                <a:latin typeface="Arial Narrow" panose="020B0604020202020204" pitchFamily="34" charset="0"/>
              </a:rPr>
              <a:t>during</a:t>
            </a:r>
            <a:r>
              <a:rPr lang="fr-FR" altLang="en-US" sz="1213" dirty="0">
                <a:solidFill>
                  <a:srgbClr val="002060"/>
                </a:solidFill>
                <a:latin typeface="Arial Narrow" panose="020B0604020202020204" pitchFamily="34" charset="0"/>
              </a:rPr>
              <a:t> patient care and the </a:t>
            </a:r>
            <a:r>
              <a:rPr lang="fr-FR" altLang="en-US" sz="1213" dirty="0" err="1">
                <a:solidFill>
                  <a:srgbClr val="002060"/>
                </a:solidFill>
                <a:latin typeface="Arial Narrow" panose="020B0604020202020204" pitchFamily="34" charset="0"/>
              </a:rPr>
              <a:t>role</a:t>
            </a:r>
            <a:r>
              <a:rPr lang="fr-FR" altLang="en-US" sz="1213" dirty="0">
                <a:solidFill>
                  <a:srgbClr val="002060"/>
                </a:solidFill>
                <a:latin typeface="Arial Narrow" panose="020B0604020202020204" pitchFamily="34" charset="0"/>
              </a:rPr>
              <a:t> of </a:t>
            </a:r>
            <a:r>
              <a:rPr lang="fr-FR" altLang="en-US" sz="1213" dirty="0" err="1">
                <a:solidFill>
                  <a:srgbClr val="002060"/>
                </a:solidFill>
                <a:latin typeface="Arial Narrow" panose="020B0604020202020204" pitchFamily="34" charset="0"/>
              </a:rPr>
              <a:t>improved</a:t>
            </a:r>
            <a:r>
              <a:rPr lang="fr-FR" altLang="en-US" sz="1213" dirty="0">
                <a:solidFill>
                  <a:srgbClr val="002060"/>
                </a:solidFill>
                <a:latin typeface="Arial Narrow" panose="020B0604020202020204" pitchFamily="34" charset="0"/>
              </a:rPr>
              <a:t> practices. Lancet </a:t>
            </a:r>
            <a:r>
              <a:rPr lang="fr-FR" altLang="en-US" sz="1213" dirty="0" err="1">
                <a:solidFill>
                  <a:srgbClr val="002060"/>
                </a:solidFill>
                <a:latin typeface="Arial Narrow" panose="020B0604020202020204" pitchFamily="34" charset="0"/>
              </a:rPr>
              <a:t>Infectious</a:t>
            </a:r>
            <a:r>
              <a:rPr lang="fr-FR" altLang="en-US" sz="1213" dirty="0">
                <a:solidFill>
                  <a:srgbClr val="002060"/>
                </a:solidFill>
                <a:latin typeface="Arial Narrow" panose="020B0604020202020204" pitchFamily="34" charset="0"/>
              </a:rPr>
              <a:t> </a:t>
            </a:r>
            <a:r>
              <a:rPr lang="fr-FR" altLang="en-US" sz="1213" dirty="0" err="1">
                <a:solidFill>
                  <a:srgbClr val="002060"/>
                </a:solidFill>
                <a:latin typeface="Arial Narrow" panose="020B0604020202020204" pitchFamily="34" charset="0"/>
              </a:rPr>
              <a:t>Diseases</a:t>
            </a:r>
            <a:r>
              <a:rPr lang="fr-FR" altLang="en-US" sz="1213" dirty="0">
                <a:solidFill>
                  <a:srgbClr val="002060"/>
                </a:solidFill>
                <a:latin typeface="Arial Narrow" panose="020B0604020202020204" pitchFamily="34" charset="0"/>
              </a:rPr>
              <a:t>, 2006, 6:641–652</a:t>
            </a:r>
          </a:p>
        </p:txBody>
      </p:sp>
    </p:spTree>
    <p:extLst>
      <p:ext uri="{BB962C8B-B14F-4D97-AF65-F5344CB8AC3E}">
        <p14:creationId xmlns:p14="http://schemas.microsoft.com/office/powerpoint/2010/main" val="3144848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AC1B0B-86FA-5048-9E76-4CFB9E5893D5}"/>
              </a:ext>
            </a:extLst>
          </p:cNvPr>
          <p:cNvSpPr>
            <a:spLocks noGrp="1"/>
          </p:cNvSpPr>
          <p:nvPr>
            <p:ph type="title"/>
          </p:nvPr>
        </p:nvSpPr>
        <p:spPr/>
        <p:txBody>
          <a:bodyPr/>
          <a:lstStyle/>
          <a:p>
            <a:r>
              <a:rPr lang="en-GB" dirty="0"/>
              <a:t>What do we know about the problem and solution? (i.e. data to drive improvement)</a:t>
            </a:r>
          </a:p>
        </p:txBody>
      </p:sp>
      <p:sp>
        <p:nvSpPr>
          <p:cNvPr id="3" name="Segnaposto numero diapositiva 2">
            <a:extLst>
              <a:ext uri="{FF2B5EF4-FFF2-40B4-BE49-F238E27FC236}">
                <a16:creationId xmlns:a16="http://schemas.microsoft.com/office/drawing/2014/main" id="{5A34EC6E-2A09-F449-8FB4-7A896AFCEEC2}"/>
              </a:ext>
            </a:extLst>
          </p:cNvPr>
          <p:cNvSpPr>
            <a:spLocks noGrp="1"/>
          </p:cNvSpPr>
          <p:nvPr>
            <p:ph type="sldNum" sz="quarter" idx="12"/>
          </p:nvPr>
        </p:nvSpPr>
        <p:spPr/>
        <p:txBody>
          <a:bodyPr/>
          <a:lstStyle/>
          <a:p>
            <a:fld id="{2D0AA5EB-64AB-BF41-92BE-B61D8618F692}" type="slidenum">
              <a:rPr lang="it-IT" smtClean="0"/>
              <a:t>8</a:t>
            </a:fld>
            <a:endParaRPr lang="it-IT" dirty="0"/>
          </a:p>
        </p:txBody>
      </p:sp>
      <p:grpSp>
        <p:nvGrpSpPr>
          <p:cNvPr id="10" name="Group 9">
            <a:extLst>
              <a:ext uri="{FF2B5EF4-FFF2-40B4-BE49-F238E27FC236}">
                <a16:creationId xmlns:a16="http://schemas.microsoft.com/office/drawing/2014/main" id="{414FA0D5-C62A-5143-B2F5-58BA5301CEBB}"/>
              </a:ext>
            </a:extLst>
          </p:cNvPr>
          <p:cNvGrpSpPr/>
          <p:nvPr/>
        </p:nvGrpSpPr>
        <p:grpSpPr>
          <a:xfrm>
            <a:off x="953386" y="1885004"/>
            <a:ext cx="11077862" cy="1609135"/>
            <a:chOff x="110837" y="1355738"/>
            <a:chExt cx="11077862" cy="1609135"/>
          </a:xfrm>
        </p:grpSpPr>
        <p:sp>
          <p:nvSpPr>
            <p:cNvPr id="11" name="Rounded Rectangle 10">
              <a:extLst>
                <a:ext uri="{FF2B5EF4-FFF2-40B4-BE49-F238E27FC236}">
                  <a16:creationId xmlns:a16="http://schemas.microsoft.com/office/drawing/2014/main" id="{57038429-824C-0940-9306-84A089B152F0}"/>
                </a:ext>
              </a:extLst>
            </p:cNvPr>
            <p:cNvSpPr/>
            <p:nvPr/>
          </p:nvSpPr>
          <p:spPr>
            <a:xfrm>
              <a:off x="110837" y="1355738"/>
              <a:ext cx="10446328" cy="1609135"/>
            </a:xfrm>
            <a:prstGeom prst="roundRect">
              <a:avLst>
                <a:gd name="adj" fmla="val 8918"/>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8725C5A-62CC-E749-AB22-F297F0F14FD5}"/>
                </a:ext>
              </a:extLst>
            </p:cNvPr>
            <p:cNvGrpSpPr/>
            <p:nvPr/>
          </p:nvGrpSpPr>
          <p:grpSpPr>
            <a:xfrm>
              <a:off x="215443" y="1419238"/>
              <a:ext cx="10973256" cy="1327577"/>
              <a:chOff x="215443" y="1258994"/>
              <a:chExt cx="10973256" cy="1327577"/>
            </a:xfrm>
          </p:grpSpPr>
          <p:sp>
            <p:nvSpPr>
              <p:cNvPr id="13" name="TextBox 12">
                <a:extLst>
                  <a:ext uri="{FF2B5EF4-FFF2-40B4-BE49-F238E27FC236}">
                    <a16:creationId xmlns:a16="http://schemas.microsoft.com/office/drawing/2014/main" id="{6C644F2D-9036-314B-9ECB-958571DB31B0}"/>
                  </a:ext>
                </a:extLst>
              </p:cNvPr>
              <p:cNvSpPr txBox="1"/>
              <p:nvPr/>
            </p:nvSpPr>
            <p:spPr>
              <a:xfrm>
                <a:off x="215443" y="1258994"/>
                <a:ext cx="3497575"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Health care-associated infections</a:t>
                </a:r>
              </a:p>
            </p:txBody>
          </p:sp>
          <p:sp>
            <p:nvSpPr>
              <p:cNvPr id="14" name="TextBox 13">
                <a:extLst>
                  <a:ext uri="{FF2B5EF4-FFF2-40B4-BE49-F238E27FC236}">
                    <a16:creationId xmlns:a16="http://schemas.microsoft.com/office/drawing/2014/main" id="{8E13783C-C7DA-944F-A45F-DF25BB651197}"/>
                  </a:ext>
                </a:extLst>
              </p:cNvPr>
              <p:cNvSpPr txBox="1"/>
              <p:nvPr/>
            </p:nvSpPr>
            <p:spPr>
              <a:xfrm>
                <a:off x="3906818" y="1258994"/>
                <a:ext cx="3214254"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Surgical site infections</a:t>
                </a:r>
              </a:p>
            </p:txBody>
          </p:sp>
          <p:sp>
            <p:nvSpPr>
              <p:cNvPr id="15" name="TextBox 14">
                <a:extLst>
                  <a:ext uri="{FF2B5EF4-FFF2-40B4-BE49-F238E27FC236}">
                    <a16:creationId xmlns:a16="http://schemas.microsoft.com/office/drawing/2014/main" id="{D5E3CE4F-14D8-7042-A55B-FF09E141A6E7}"/>
                  </a:ext>
                </a:extLst>
              </p:cNvPr>
              <p:cNvSpPr txBox="1"/>
              <p:nvPr/>
            </p:nvSpPr>
            <p:spPr>
              <a:xfrm>
                <a:off x="7616372" y="1269523"/>
                <a:ext cx="357232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Preventing infections</a:t>
                </a:r>
              </a:p>
            </p:txBody>
          </p:sp>
          <p:sp>
            <p:nvSpPr>
              <p:cNvPr id="16" name="TextBox 15">
                <a:extLst>
                  <a:ext uri="{FF2B5EF4-FFF2-40B4-BE49-F238E27FC236}">
                    <a16:creationId xmlns:a16="http://schemas.microsoft.com/office/drawing/2014/main" id="{63E1E444-9E3E-7B4C-BA91-9696AE00928E}"/>
                  </a:ext>
                </a:extLst>
              </p:cNvPr>
              <p:cNvSpPr txBox="1"/>
              <p:nvPr/>
            </p:nvSpPr>
            <p:spPr>
              <a:xfrm>
                <a:off x="215443" y="1540131"/>
                <a:ext cx="321425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10%</a:t>
                </a:r>
              </a:p>
            </p:txBody>
          </p:sp>
          <p:sp>
            <p:nvSpPr>
              <p:cNvPr id="17" name="TextBox 16">
                <a:extLst>
                  <a:ext uri="{FF2B5EF4-FFF2-40B4-BE49-F238E27FC236}">
                    <a16:creationId xmlns:a16="http://schemas.microsoft.com/office/drawing/2014/main" id="{7D673828-8BC9-C54A-9A2A-BE87E1709235}"/>
                  </a:ext>
                </a:extLst>
              </p:cNvPr>
              <p:cNvSpPr txBox="1"/>
              <p:nvPr/>
            </p:nvSpPr>
            <p:spPr>
              <a:xfrm>
                <a:off x="3602182" y="1542564"/>
                <a:ext cx="321425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50%</a:t>
                </a:r>
              </a:p>
            </p:txBody>
          </p:sp>
          <p:sp>
            <p:nvSpPr>
              <p:cNvPr id="18" name="TextBox 17">
                <a:extLst>
                  <a:ext uri="{FF2B5EF4-FFF2-40B4-BE49-F238E27FC236}">
                    <a16:creationId xmlns:a16="http://schemas.microsoft.com/office/drawing/2014/main" id="{6E27645A-A9B3-C54A-AF1E-FBF8B7D4B39B}"/>
                  </a:ext>
                </a:extLst>
              </p:cNvPr>
              <p:cNvSpPr txBox="1"/>
              <p:nvPr/>
            </p:nvSpPr>
            <p:spPr>
              <a:xfrm>
                <a:off x="7229681" y="1604689"/>
                <a:ext cx="321425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70%</a:t>
                </a:r>
              </a:p>
            </p:txBody>
          </p:sp>
          <p:sp>
            <p:nvSpPr>
              <p:cNvPr id="19" name="TextBox 18">
                <a:extLst>
                  <a:ext uri="{FF2B5EF4-FFF2-40B4-BE49-F238E27FC236}">
                    <a16:creationId xmlns:a16="http://schemas.microsoft.com/office/drawing/2014/main" id="{AC3D6C45-F8E1-BF4B-9B62-59022CB6F063}"/>
                  </a:ext>
                </a:extLst>
              </p:cNvPr>
              <p:cNvSpPr txBox="1"/>
              <p:nvPr/>
            </p:nvSpPr>
            <p:spPr>
              <a:xfrm>
                <a:off x="215443" y="2063351"/>
                <a:ext cx="3469866"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1 in 10 patients get an infection while receiving care</a:t>
                </a:r>
              </a:p>
            </p:txBody>
          </p:sp>
          <p:sp>
            <p:nvSpPr>
              <p:cNvPr id="20" name="TextBox 19">
                <a:extLst>
                  <a:ext uri="{FF2B5EF4-FFF2-40B4-BE49-F238E27FC236}">
                    <a16:creationId xmlns:a16="http://schemas.microsoft.com/office/drawing/2014/main" id="{367B720F-E0A6-E348-A531-BDDC8DE9069F}"/>
                  </a:ext>
                </a:extLst>
              </p:cNvPr>
              <p:cNvSpPr txBox="1"/>
              <p:nvPr/>
            </p:nvSpPr>
            <p:spPr>
              <a:xfrm>
                <a:off x="3782210" y="2047354"/>
                <a:ext cx="3214254"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More than 50% of surgical site infections can be antibiotic-resistant</a:t>
                </a:r>
              </a:p>
            </p:txBody>
          </p:sp>
          <p:sp>
            <p:nvSpPr>
              <p:cNvPr id="21" name="TextBox 20">
                <a:extLst>
                  <a:ext uri="{FF2B5EF4-FFF2-40B4-BE49-F238E27FC236}">
                    <a16:creationId xmlns:a16="http://schemas.microsoft.com/office/drawing/2014/main" id="{76943B00-DB76-8145-8E5A-60405515227B}"/>
                  </a:ext>
                </a:extLst>
              </p:cNvPr>
              <p:cNvSpPr txBox="1"/>
              <p:nvPr/>
            </p:nvSpPr>
            <p:spPr>
              <a:xfrm>
                <a:off x="7231910" y="2063351"/>
                <a:ext cx="3214254"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Effective IPC reduces health care-associated infections by up to 70%</a:t>
                </a:r>
              </a:p>
            </p:txBody>
          </p:sp>
        </p:grpSp>
      </p:grpSp>
      <p:sp>
        <p:nvSpPr>
          <p:cNvPr id="22" name="Content Placeholder 2">
            <a:extLst>
              <a:ext uri="{FF2B5EF4-FFF2-40B4-BE49-F238E27FC236}">
                <a16:creationId xmlns:a16="http://schemas.microsoft.com/office/drawing/2014/main" id="{88CF1C2F-24F0-7D49-A79B-0E4587D31452}"/>
              </a:ext>
            </a:extLst>
          </p:cNvPr>
          <p:cNvSpPr txBox="1">
            <a:spLocks/>
          </p:cNvSpPr>
          <p:nvPr/>
        </p:nvSpPr>
        <p:spPr>
          <a:xfrm>
            <a:off x="448756" y="3684330"/>
            <a:ext cx="8850030" cy="18498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2200" b="1" dirty="0">
                <a:latin typeface="Arial" charset="0"/>
                <a:ea typeface="Arial" charset="0"/>
                <a:cs typeface="Arial" charset="0"/>
              </a:rPr>
              <a:t>Problem: </a:t>
            </a:r>
            <a:r>
              <a:rPr lang="en-GB" sz="2200" dirty="0">
                <a:latin typeface="Arial" charset="0"/>
                <a:ea typeface="Arial" charset="0"/>
                <a:cs typeface="Arial" charset="0"/>
              </a:rPr>
              <a:t>‘…even in resource-rich settings, hand hygiene compliance can be as low as 0%, with levels most frequently below 40%’</a:t>
            </a:r>
            <a:r>
              <a:rPr lang="en-US" sz="2200" dirty="0">
                <a:latin typeface="Arial" charset="0"/>
                <a:ea typeface="Arial" charset="0"/>
                <a:cs typeface="Arial" charset="0"/>
              </a:rPr>
              <a:t> </a:t>
            </a:r>
          </a:p>
          <a:p>
            <a:pPr marL="0" indent="0">
              <a:lnSpc>
                <a:spcPct val="100000"/>
              </a:lnSpc>
              <a:spcBef>
                <a:spcPts val="0"/>
              </a:spcBef>
              <a:buFont typeface="Arial" panose="020B0604020202020204" pitchFamily="34" charset="0"/>
              <a:buNone/>
            </a:pPr>
            <a:r>
              <a:rPr lang="en-US" sz="2200" b="1" dirty="0">
                <a:latin typeface="Arial" charset="0"/>
                <a:ea typeface="Arial" charset="0"/>
                <a:cs typeface="Arial" charset="0"/>
              </a:rPr>
              <a:t>Solution: </a:t>
            </a:r>
            <a:r>
              <a:rPr lang="en-US" sz="2200" dirty="0">
                <a:latin typeface="Arial" charset="0"/>
                <a:ea typeface="Arial" charset="0"/>
                <a:cs typeface="Arial" charset="0"/>
              </a:rPr>
              <a:t>effective hand hygiene improvement strategies can prevent up to 50% of avoidable infections in health care and generate economic savings.</a:t>
            </a:r>
          </a:p>
        </p:txBody>
      </p:sp>
      <p:sp>
        <p:nvSpPr>
          <p:cNvPr id="23" name="TextBox 22">
            <a:extLst>
              <a:ext uri="{FF2B5EF4-FFF2-40B4-BE49-F238E27FC236}">
                <a16:creationId xmlns:a16="http://schemas.microsoft.com/office/drawing/2014/main" id="{5DB28698-7F62-8C49-AE36-791CDE28C535}"/>
              </a:ext>
            </a:extLst>
          </p:cNvPr>
          <p:cNvSpPr txBox="1"/>
          <p:nvPr/>
        </p:nvSpPr>
        <p:spPr>
          <a:xfrm>
            <a:off x="1751605" y="5683470"/>
            <a:ext cx="7392396"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Q. Are you aware of the health care-associated infection and hand hygiene rates in your country?</a:t>
            </a:r>
          </a:p>
        </p:txBody>
      </p:sp>
      <p:pic>
        <p:nvPicPr>
          <p:cNvPr id="24" name="Picture 23">
            <a:extLst>
              <a:ext uri="{FF2B5EF4-FFF2-40B4-BE49-F238E27FC236}">
                <a16:creationId xmlns:a16="http://schemas.microsoft.com/office/drawing/2014/main" id="{CFCDC3EB-FB63-7446-A093-97729BFAB9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78298" y="3898678"/>
            <a:ext cx="2539836" cy="2241031"/>
          </a:xfrm>
          <a:prstGeom prst="rect">
            <a:avLst/>
          </a:prstGeom>
        </p:spPr>
      </p:pic>
      <p:pic>
        <p:nvPicPr>
          <p:cNvPr id="25" name="Picture 24">
            <a:extLst>
              <a:ext uri="{FF2B5EF4-FFF2-40B4-BE49-F238E27FC236}">
                <a16:creationId xmlns:a16="http://schemas.microsoft.com/office/drawing/2014/main" id="{61D7AAF1-2F2F-2548-83DB-CBB1CF1F2066}"/>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357682" y="5665562"/>
            <a:ext cx="1393923" cy="1192564"/>
          </a:xfrm>
          <a:prstGeom prst="rect">
            <a:avLst/>
          </a:prstGeom>
        </p:spPr>
      </p:pic>
    </p:spTree>
    <p:extLst>
      <p:ext uri="{BB962C8B-B14F-4D97-AF65-F5344CB8AC3E}">
        <p14:creationId xmlns:p14="http://schemas.microsoft.com/office/powerpoint/2010/main" val="4102305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AD952B-4E87-8C40-BE75-D82C00CADBF4}"/>
              </a:ext>
            </a:extLst>
          </p:cNvPr>
          <p:cNvSpPr>
            <a:spLocks noGrp="1"/>
          </p:cNvSpPr>
          <p:nvPr>
            <p:ph type="sldNum" sz="quarter" idx="12"/>
          </p:nvPr>
        </p:nvSpPr>
        <p:spPr/>
        <p:txBody>
          <a:bodyPr/>
          <a:lstStyle/>
          <a:p>
            <a:fld id="{2D0AA5EB-64AB-BF41-92BE-B61D8618F692}" type="slidenum">
              <a:rPr lang="it-IT" smtClean="0"/>
              <a:t>9</a:t>
            </a:fld>
            <a:endParaRPr lang="it-IT" dirty="0"/>
          </a:p>
        </p:txBody>
      </p:sp>
      <p:sp>
        <p:nvSpPr>
          <p:cNvPr id="4" name="Segnaposto testo 3">
            <a:extLst>
              <a:ext uri="{FF2B5EF4-FFF2-40B4-BE49-F238E27FC236}">
                <a16:creationId xmlns:a16="http://schemas.microsoft.com/office/drawing/2014/main" id="{2B0A9731-5BC2-644E-970A-5F1DBB5AEB11}"/>
              </a:ext>
            </a:extLst>
          </p:cNvPr>
          <p:cNvSpPr>
            <a:spLocks noGrp="1"/>
          </p:cNvSpPr>
          <p:nvPr>
            <p:ph type="body" sz="quarter" idx="15"/>
          </p:nvPr>
        </p:nvSpPr>
        <p:spPr>
          <a:xfrm>
            <a:off x="128338" y="79512"/>
            <a:ext cx="4827838" cy="635001"/>
          </a:xfrm>
        </p:spPr>
        <p:txBody>
          <a:bodyPr>
            <a:normAutofit fontScale="77500" lnSpcReduction="20000"/>
          </a:bodyPr>
          <a:lstStyle/>
          <a:p>
            <a:r>
              <a:rPr lang="en-GB" sz="3200" dirty="0"/>
              <a:t>The five golden rules for hand hygiene</a:t>
            </a:r>
          </a:p>
        </p:txBody>
      </p:sp>
      <p:sp>
        <p:nvSpPr>
          <p:cNvPr id="36" name="Oval 35">
            <a:extLst>
              <a:ext uri="{FF2B5EF4-FFF2-40B4-BE49-F238E27FC236}">
                <a16:creationId xmlns:a16="http://schemas.microsoft.com/office/drawing/2014/main" id="{5A52D831-07A5-BA4C-B4D6-AEAA98188861}"/>
              </a:ext>
            </a:extLst>
          </p:cNvPr>
          <p:cNvSpPr/>
          <p:nvPr/>
        </p:nvSpPr>
        <p:spPr>
          <a:xfrm>
            <a:off x="727629" y="1467672"/>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40" name="TextBox 39">
            <a:extLst>
              <a:ext uri="{FF2B5EF4-FFF2-40B4-BE49-F238E27FC236}">
                <a16:creationId xmlns:a16="http://schemas.microsoft.com/office/drawing/2014/main" id="{4CF9729E-C893-974A-AA37-D4C0FE5B01B0}"/>
              </a:ext>
            </a:extLst>
          </p:cNvPr>
          <p:cNvSpPr txBox="1"/>
          <p:nvPr/>
        </p:nvSpPr>
        <p:spPr>
          <a:xfrm>
            <a:off x="376952" y="1500783"/>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54287B6-0CFD-664A-9913-B3552C444971}"/>
              </a:ext>
            </a:extLst>
          </p:cNvPr>
          <p:cNvSpPr txBox="1"/>
          <p:nvPr/>
        </p:nvSpPr>
        <p:spPr>
          <a:xfrm>
            <a:off x="1673379" y="1487030"/>
            <a:ext cx="8683881" cy="461665"/>
          </a:xfrm>
          <a:prstGeom prst="rect">
            <a:avLst/>
          </a:prstGeom>
          <a:noFill/>
        </p:spPr>
        <p:txBody>
          <a:bodyPr wrap="square" rtlCol="0">
            <a:spAutoFit/>
          </a:bodyPr>
          <a:lstStyle/>
          <a:p>
            <a:r>
              <a:rPr lang="en-GB" altLang="en-US" sz="2400" dirty="0">
                <a:latin typeface="Arial" panose="020B0604020202020204" pitchFamily="34" charset="0"/>
                <a:cs typeface="Arial" panose="020B0604020202020204" pitchFamily="34" charset="0"/>
              </a:rPr>
              <a:t>Hand hygiene must be performed at the </a:t>
            </a:r>
            <a:r>
              <a:rPr lang="en-GB" altLang="en-US" sz="2400" b="1" dirty="0">
                <a:latin typeface="Arial" panose="020B0604020202020204" pitchFamily="34" charset="0"/>
                <a:cs typeface="Arial" panose="020B0604020202020204" pitchFamily="34" charset="0"/>
              </a:rPr>
              <a:t>point-of-care*</a:t>
            </a:r>
          </a:p>
        </p:txBody>
      </p:sp>
      <p:sp>
        <p:nvSpPr>
          <p:cNvPr id="51" name="TextBox 50">
            <a:extLst>
              <a:ext uri="{FF2B5EF4-FFF2-40B4-BE49-F238E27FC236}">
                <a16:creationId xmlns:a16="http://schemas.microsoft.com/office/drawing/2014/main" id="{9CAFC4EA-6915-AF49-A913-B6DAED5C38DF}"/>
              </a:ext>
            </a:extLst>
          </p:cNvPr>
          <p:cNvSpPr txBox="1"/>
          <p:nvPr/>
        </p:nvSpPr>
        <p:spPr>
          <a:xfrm>
            <a:off x="1673381" y="2393367"/>
            <a:ext cx="7974471" cy="830997"/>
          </a:xfrm>
          <a:prstGeom prst="rect">
            <a:avLst/>
          </a:prstGeom>
          <a:noFill/>
        </p:spPr>
        <p:txBody>
          <a:bodyPr wrap="square" rtlCol="0">
            <a:spAutoFit/>
          </a:bodyPr>
          <a:lstStyle/>
          <a:p>
            <a:r>
              <a:rPr lang="en-GB" altLang="en-US" sz="2400" dirty="0">
                <a:latin typeface="Arial" panose="020B0604020202020204" pitchFamily="34" charset="0"/>
                <a:cs typeface="Arial" panose="020B0604020202020204" pitchFamily="34" charset="0"/>
              </a:rPr>
              <a:t>During care delivery, there are </a:t>
            </a:r>
            <a:r>
              <a:rPr lang="en-GB" altLang="en-US" sz="2400" b="1" dirty="0">
                <a:latin typeface="Arial" panose="020B0604020202020204" pitchFamily="34" charset="0"/>
                <a:cs typeface="Arial" panose="020B0604020202020204" pitchFamily="34" charset="0"/>
              </a:rPr>
              <a:t>five moments </a:t>
            </a:r>
            <a:r>
              <a:rPr lang="en-GB" altLang="en-US" sz="2400" dirty="0">
                <a:latin typeface="Arial" panose="020B0604020202020204" pitchFamily="34" charset="0"/>
                <a:cs typeface="Arial" panose="020B0604020202020204" pitchFamily="34" charset="0"/>
              </a:rPr>
              <a:t>when it is essential to perform hand hygiene</a:t>
            </a:r>
            <a:endParaRPr lang="en-GB" altLang="en-US" sz="2400" b="1"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2B9F6F50-866B-8E42-AF46-BAAC8B586327}"/>
              </a:ext>
            </a:extLst>
          </p:cNvPr>
          <p:cNvSpPr txBox="1"/>
          <p:nvPr/>
        </p:nvSpPr>
        <p:spPr>
          <a:xfrm>
            <a:off x="1673381" y="4954229"/>
            <a:ext cx="8207749" cy="830997"/>
          </a:xfrm>
          <a:prstGeom prst="rect">
            <a:avLst/>
          </a:prstGeom>
          <a:noFill/>
        </p:spPr>
        <p:txBody>
          <a:bodyPr wrap="square" rtlCol="0">
            <a:spAutoFit/>
          </a:bodyPr>
          <a:lstStyle/>
          <a:p>
            <a:r>
              <a:rPr lang="en-GB" altLang="en-US" sz="2400" b="1" dirty="0">
                <a:latin typeface="Arial" panose="020B0604020202020204" pitchFamily="34" charset="0"/>
                <a:cs typeface="Arial" panose="020B0604020202020204" pitchFamily="34" charset="0"/>
              </a:rPr>
              <a:t>Hand washing </a:t>
            </a:r>
            <a:r>
              <a:rPr lang="en-GB" altLang="en-US" sz="2400" dirty="0">
                <a:latin typeface="Arial" panose="020B0604020202020204" pitchFamily="34" charset="0"/>
                <a:cs typeface="Arial" panose="020B0604020202020204" pitchFamily="34" charset="0"/>
              </a:rPr>
              <a:t>with soap and water is necessary when hands are visibly soiled</a:t>
            </a:r>
          </a:p>
        </p:txBody>
      </p:sp>
      <p:sp>
        <p:nvSpPr>
          <p:cNvPr id="53" name="TextBox 52">
            <a:extLst>
              <a:ext uri="{FF2B5EF4-FFF2-40B4-BE49-F238E27FC236}">
                <a16:creationId xmlns:a16="http://schemas.microsoft.com/office/drawing/2014/main" id="{CBFA1656-1594-E441-934B-E8D04EDD1B26}"/>
              </a:ext>
            </a:extLst>
          </p:cNvPr>
          <p:cNvSpPr txBox="1"/>
          <p:nvPr/>
        </p:nvSpPr>
        <p:spPr>
          <a:xfrm>
            <a:off x="1673378" y="6015006"/>
            <a:ext cx="8313861" cy="830997"/>
          </a:xfrm>
          <a:prstGeom prst="rect">
            <a:avLst/>
          </a:prstGeom>
          <a:noFill/>
        </p:spPr>
        <p:txBody>
          <a:bodyPr wrap="square" rtlCol="0">
            <a:spAutoFit/>
          </a:bodyPr>
          <a:lstStyle/>
          <a:p>
            <a:r>
              <a:rPr lang="en-GB" altLang="en-US" sz="2400" dirty="0">
                <a:latin typeface="Arial" panose="020B0604020202020204" pitchFamily="34" charset="0"/>
                <a:cs typeface="Arial" panose="020B0604020202020204" pitchFamily="34" charset="0"/>
              </a:rPr>
              <a:t>The appropriate </a:t>
            </a:r>
            <a:r>
              <a:rPr lang="en-GB" altLang="en-US" sz="2400" b="1" dirty="0">
                <a:latin typeface="Arial" panose="020B0604020202020204" pitchFamily="34" charset="0"/>
                <a:cs typeface="Arial" panose="020B0604020202020204" pitchFamily="34" charset="0"/>
              </a:rPr>
              <a:t>technique</a:t>
            </a:r>
            <a:r>
              <a:rPr lang="en-GB" altLang="en-US" sz="2400" dirty="0">
                <a:latin typeface="Arial" panose="020B0604020202020204" pitchFamily="34" charset="0"/>
                <a:cs typeface="Arial" panose="020B0604020202020204" pitchFamily="34" charset="0"/>
              </a:rPr>
              <a:t> and time taken to clean hands is also important</a:t>
            </a:r>
          </a:p>
        </p:txBody>
      </p:sp>
      <p:sp>
        <p:nvSpPr>
          <p:cNvPr id="54" name="TextBox 53">
            <a:extLst>
              <a:ext uri="{FF2B5EF4-FFF2-40B4-BE49-F238E27FC236}">
                <a16:creationId xmlns:a16="http://schemas.microsoft.com/office/drawing/2014/main" id="{F29B73B9-EC34-C545-881E-16C414E2B41D}"/>
              </a:ext>
            </a:extLst>
          </p:cNvPr>
          <p:cNvSpPr txBox="1"/>
          <p:nvPr/>
        </p:nvSpPr>
        <p:spPr>
          <a:xfrm>
            <a:off x="1673380" y="3586429"/>
            <a:ext cx="8207750"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Hand rubbing</a:t>
            </a:r>
            <a:r>
              <a:rPr lang="en-US" sz="2400" dirty="0">
                <a:latin typeface="Arial" panose="020B0604020202020204" pitchFamily="34" charset="0"/>
                <a:cs typeface="Arial" panose="020B0604020202020204" pitchFamily="34" charset="0"/>
              </a:rPr>
              <a:t> with an alcohol-based formulation, if available, makes hand hygiene possible at the point of care, is faster, more effective and better tolerated </a:t>
            </a:r>
            <a:endParaRPr lang="en-US" sz="2400" b="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618CAA4C-935A-9445-B7BF-90D394E8FF2E}"/>
              </a:ext>
            </a:extLst>
          </p:cNvPr>
          <p:cNvSpPr txBox="1"/>
          <p:nvPr/>
        </p:nvSpPr>
        <p:spPr>
          <a:xfrm rot="16200000">
            <a:off x="9529821" y="4918323"/>
            <a:ext cx="3013487" cy="461665"/>
          </a:xfrm>
          <a:prstGeom prst="rect">
            <a:avLst/>
          </a:prstGeom>
          <a:noFill/>
        </p:spPr>
        <p:txBody>
          <a:bodyPr wrap="square" rtlCol="0">
            <a:spAutoFit/>
          </a:bodyPr>
          <a:lstStyle/>
          <a:p>
            <a:r>
              <a:rPr lang="en-GB" altLang="en-US" sz="2400" b="1" dirty="0">
                <a:latin typeface="Arial" panose="020B0604020202020204" pitchFamily="34" charset="0"/>
                <a:cs typeface="Arial" panose="020B0604020202020204" pitchFamily="34" charset="0"/>
              </a:rPr>
              <a:t>(right technique)</a:t>
            </a:r>
          </a:p>
        </p:txBody>
      </p:sp>
      <p:sp>
        <p:nvSpPr>
          <p:cNvPr id="56" name="Right Brace 55">
            <a:extLst>
              <a:ext uri="{FF2B5EF4-FFF2-40B4-BE49-F238E27FC236}">
                <a16:creationId xmlns:a16="http://schemas.microsoft.com/office/drawing/2014/main" id="{F9039910-F5E8-CE4C-AC7B-896CC88D80A1}"/>
              </a:ext>
            </a:extLst>
          </p:cNvPr>
          <p:cNvSpPr/>
          <p:nvPr/>
        </p:nvSpPr>
        <p:spPr>
          <a:xfrm>
            <a:off x="10337914" y="3764419"/>
            <a:ext cx="252248" cy="289148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Right Brace 56">
            <a:extLst>
              <a:ext uri="{FF2B5EF4-FFF2-40B4-BE49-F238E27FC236}">
                <a16:creationId xmlns:a16="http://schemas.microsoft.com/office/drawing/2014/main" id="{F44B2A4A-9077-E646-B7C5-0E3F88A4076C}"/>
              </a:ext>
            </a:extLst>
          </p:cNvPr>
          <p:cNvSpPr/>
          <p:nvPr/>
        </p:nvSpPr>
        <p:spPr>
          <a:xfrm>
            <a:off x="10337914" y="1489509"/>
            <a:ext cx="252248" cy="1757185"/>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TextBox 57">
            <a:extLst>
              <a:ext uri="{FF2B5EF4-FFF2-40B4-BE49-F238E27FC236}">
                <a16:creationId xmlns:a16="http://schemas.microsoft.com/office/drawing/2014/main" id="{7CEC41D6-BD59-9F42-805E-D1D1554FCC5A}"/>
              </a:ext>
            </a:extLst>
          </p:cNvPr>
          <p:cNvSpPr txBox="1"/>
          <p:nvPr/>
        </p:nvSpPr>
        <p:spPr>
          <a:xfrm rot="16200000">
            <a:off x="9844820" y="1739402"/>
            <a:ext cx="2397767" cy="461665"/>
          </a:xfrm>
          <a:prstGeom prst="rect">
            <a:avLst/>
          </a:prstGeom>
          <a:noFill/>
        </p:spPr>
        <p:txBody>
          <a:bodyPr wrap="square" rtlCol="0">
            <a:spAutoFit/>
          </a:bodyPr>
          <a:lstStyle/>
          <a:p>
            <a:r>
              <a:rPr lang="en-GB" altLang="en-US" sz="2400" b="1" dirty="0">
                <a:latin typeface="Arial" panose="020B0604020202020204" pitchFamily="34" charset="0"/>
                <a:cs typeface="Arial" panose="020B0604020202020204" pitchFamily="34" charset="0"/>
              </a:rPr>
              <a:t>(right time)</a:t>
            </a:r>
          </a:p>
        </p:txBody>
      </p:sp>
      <p:sp>
        <p:nvSpPr>
          <p:cNvPr id="59" name="Oval 58">
            <a:extLst>
              <a:ext uri="{FF2B5EF4-FFF2-40B4-BE49-F238E27FC236}">
                <a16:creationId xmlns:a16="http://schemas.microsoft.com/office/drawing/2014/main" id="{25DDF821-95E2-AF4A-BAF9-38B5CCFFFB7C}"/>
              </a:ext>
            </a:extLst>
          </p:cNvPr>
          <p:cNvSpPr/>
          <p:nvPr/>
        </p:nvSpPr>
        <p:spPr>
          <a:xfrm>
            <a:off x="727629" y="2640207"/>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60" name="TextBox 59">
            <a:extLst>
              <a:ext uri="{FF2B5EF4-FFF2-40B4-BE49-F238E27FC236}">
                <a16:creationId xmlns:a16="http://schemas.microsoft.com/office/drawing/2014/main" id="{3547ABEB-7099-3349-8D01-8A6A4F68B347}"/>
              </a:ext>
            </a:extLst>
          </p:cNvPr>
          <p:cNvSpPr txBox="1"/>
          <p:nvPr/>
        </p:nvSpPr>
        <p:spPr>
          <a:xfrm>
            <a:off x="376952" y="2673318"/>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2</a:t>
            </a:r>
          </a:p>
        </p:txBody>
      </p:sp>
      <p:sp>
        <p:nvSpPr>
          <p:cNvPr id="61" name="Oval 60">
            <a:extLst>
              <a:ext uri="{FF2B5EF4-FFF2-40B4-BE49-F238E27FC236}">
                <a16:creationId xmlns:a16="http://schemas.microsoft.com/office/drawing/2014/main" id="{C741FE3D-6264-B84A-921B-192DF6C5A8FD}"/>
              </a:ext>
            </a:extLst>
          </p:cNvPr>
          <p:cNvSpPr/>
          <p:nvPr/>
        </p:nvSpPr>
        <p:spPr>
          <a:xfrm>
            <a:off x="765062" y="3832552"/>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62" name="TextBox 61">
            <a:extLst>
              <a:ext uri="{FF2B5EF4-FFF2-40B4-BE49-F238E27FC236}">
                <a16:creationId xmlns:a16="http://schemas.microsoft.com/office/drawing/2014/main" id="{B7B5247D-D080-894E-80C2-D221EBF9A3C1}"/>
              </a:ext>
            </a:extLst>
          </p:cNvPr>
          <p:cNvSpPr txBox="1"/>
          <p:nvPr/>
        </p:nvSpPr>
        <p:spPr>
          <a:xfrm>
            <a:off x="414385" y="3865663"/>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3</a:t>
            </a:r>
          </a:p>
        </p:txBody>
      </p:sp>
      <p:sp>
        <p:nvSpPr>
          <p:cNvPr id="63" name="Oval 62">
            <a:extLst>
              <a:ext uri="{FF2B5EF4-FFF2-40B4-BE49-F238E27FC236}">
                <a16:creationId xmlns:a16="http://schemas.microsoft.com/office/drawing/2014/main" id="{602154D7-D4A1-C645-B6A5-76FA3EC07149}"/>
              </a:ext>
            </a:extLst>
          </p:cNvPr>
          <p:cNvSpPr/>
          <p:nvPr/>
        </p:nvSpPr>
        <p:spPr>
          <a:xfrm>
            <a:off x="765062" y="5005087"/>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64" name="TextBox 63">
            <a:extLst>
              <a:ext uri="{FF2B5EF4-FFF2-40B4-BE49-F238E27FC236}">
                <a16:creationId xmlns:a16="http://schemas.microsoft.com/office/drawing/2014/main" id="{58C85321-472C-B44B-A26E-1C81772F11E9}"/>
              </a:ext>
            </a:extLst>
          </p:cNvPr>
          <p:cNvSpPr txBox="1"/>
          <p:nvPr/>
        </p:nvSpPr>
        <p:spPr>
          <a:xfrm>
            <a:off x="414385" y="5038198"/>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4</a:t>
            </a:r>
          </a:p>
        </p:txBody>
      </p:sp>
      <p:sp>
        <p:nvSpPr>
          <p:cNvPr id="67" name="Oval 66">
            <a:extLst>
              <a:ext uri="{FF2B5EF4-FFF2-40B4-BE49-F238E27FC236}">
                <a16:creationId xmlns:a16="http://schemas.microsoft.com/office/drawing/2014/main" id="{F76FFB96-BAD3-6C43-BA24-E1D30F4D4049}"/>
              </a:ext>
            </a:extLst>
          </p:cNvPr>
          <p:cNvSpPr/>
          <p:nvPr/>
        </p:nvSpPr>
        <p:spPr>
          <a:xfrm>
            <a:off x="755765" y="6124601"/>
            <a:ext cx="459155" cy="4862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2060"/>
              </a:solidFill>
            </a:endParaRPr>
          </a:p>
        </p:txBody>
      </p:sp>
      <p:sp>
        <p:nvSpPr>
          <p:cNvPr id="68" name="TextBox 67">
            <a:extLst>
              <a:ext uri="{FF2B5EF4-FFF2-40B4-BE49-F238E27FC236}">
                <a16:creationId xmlns:a16="http://schemas.microsoft.com/office/drawing/2014/main" id="{E43C3AFC-C84E-7C49-8052-E950EF47DF60}"/>
              </a:ext>
            </a:extLst>
          </p:cNvPr>
          <p:cNvSpPr txBox="1"/>
          <p:nvPr/>
        </p:nvSpPr>
        <p:spPr>
          <a:xfrm>
            <a:off x="405088" y="6157712"/>
            <a:ext cx="1160506" cy="400110"/>
          </a:xfrm>
          <a:prstGeom prst="rect">
            <a:avLst/>
          </a:prstGeom>
          <a:noFill/>
        </p:spPr>
        <p:txBody>
          <a:bodyPr wrap="square" rtlCol="0">
            <a:spAutoFit/>
          </a:bodyPr>
          <a:lstStyle/>
          <a:p>
            <a:pPr algn="ctr"/>
            <a:r>
              <a:rPr lang="en-US" sz="2000" b="1" dirty="0">
                <a:solidFill>
                  <a:srgbClr val="00206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195453020"/>
      </p:ext>
    </p:extLst>
  </p:cSld>
  <p:clrMapOvr>
    <a:masterClrMapping/>
  </p:clrMapOvr>
</p:sld>
</file>

<file path=ppt/theme/theme1.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9000138C-4E36-6142-B2E9-B17B0FFF5A94}" vid="{EB78E096-061A-9E4A-86EF-18A3E53B23A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wash it</Template>
  <TotalTime>450</TotalTime>
  <Words>6882</Words>
  <Application>Microsoft Macintosh PowerPoint</Application>
  <PresentationFormat>Widescreen</PresentationFormat>
  <Paragraphs>502</Paragraphs>
  <Slides>35</Slides>
  <Notes>34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ＭＳ Ｐゴシック</vt:lpstr>
      <vt:lpstr>Arial</vt:lpstr>
      <vt:lpstr>Arial Narrow</vt:lpstr>
      <vt:lpstr>Arial Rounded MT Bold</vt:lpstr>
      <vt:lpstr>Calibri</vt:lpstr>
      <vt:lpstr>Ebrima</vt:lpstr>
      <vt:lpstr>Wingdings</vt:lpstr>
      <vt:lpstr>Tema wash it</vt:lpstr>
      <vt:lpstr>PowerPoint Presentation</vt:lpstr>
      <vt:lpstr>HAND HYGIENE</vt:lpstr>
      <vt:lpstr>Learning objectives</vt:lpstr>
      <vt:lpstr>PowerPoint Presentation</vt:lpstr>
      <vt:lpstr>PowerPoint Presentation</vt:lpstr>
      <vt:lpstr>PowerPoint Presentation</vt:lpstr>
      <vt:lpstr>PowerPoint Presentation</vt:lpstr>
      <vt:lpstr>What do we know about the problem and solution? (i.e. data to drive improvement)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through the scenario in your handout &amp; discuss the questions presented.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STORR</dc:creator>
  <cp:lastModifiedBy>Microsoft account</cp:lastModifiedBy>
  <cp:revision>112</cp:revision>
  <dcterms:created xsi:type="dcterms:W3CDTF">2022-01-25T13:26:00Z</dcterms:created>
  <dcterms:modified xsi:type="dcterms:W3CDTF">2022-05-01T17:07:32Z</dcterms:modified>
</cp:coreProperties>
</file>