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48"/>
  </p:notesMasterIdLst>
  <p:sldIdLst>
    <p:sldId id="256" r:id="rId2"/>
    <p:sldId id="257" r:id="rId3"/>
    <p:sldId id="258" r:id="rId4"/>
    <p:sldId id="1943" r:id="rId5"/>
    <p:sldId id="1968" r:id="rId6"/>
    <p:sldId id="1969" r:id="rId7"/>
    <p:sldId id="1690" r:id="rId8"/>
    <p:sldId id="360" r:id="rId9"/>
    <p:sldId id="344" r:id="rId10"/>
    <p:sldId id="1970" r:id="rId11"/>
    <p:sldId id="464" r:id="rId12"/>
    <p:sldId id="465" r:id="rId13"/>
    <p:sldId id="1936" r:id="rId14"/>
    <p:sldId id="1685" r:id="rId15"/>
    <p:sldId id="1686" r:id="rId16"/>
    <p:sldId id="1966" r:id="rId17"/>
    <p:sldId id="451" r:id="rId18"/>
    <p:sldId id="1977" r:id="rId19"/>
    <p:sldId id="1980" r:id="rId20"/>
    <p:sldId id="467" r:id="rId21"/>
    <p:sldId id="1688" r:id="rId22"/>
    <p:sldId id="470" r:id="rId23"/>
    <p:sldId id="479" r:id="rId24"/>
    <p:sldId id="1967" r:id="rId25"/>
    <p:sldId id="1689" r:id="rId26"/>
    <p:sldId id="484" r:id="rId27"/>
    <p:sldId id="1945" r:id="rId28"/>
    <p:sldId id="1979" r:id="rId29"/>
    <p:sldId id="439" r:id="rId30"/>
    <p:sldId id="473" r:id="rId31"/>
    <p:sldId id="1974" r:id="rId32"/>
    <p:sldId id="334" r:id="rId33"/>
    <p:sldId id="1975" r:id="rId34"/>
    <p:sldId id="1937" r:id="rId35"/>
    <p:sldId id="352" r:id="rId36"/>
    <p:sldId id="1944" r:id="rId37"/>
    <p:sldId id="1976" r:id="rId38"/>
    <p:sldId id="370" r:id="rId39"/>
    <p:sldId id="461" r:id="rId40"/>
    <p:sldId id="1932" r:id="rId41"/>
    <p:sldId id="1971" r:id="rId42"/>
    <p:sldId id="356" r:id="rId43"/>
    <p:sldId id="1972" r:id="rId44"/>
    <p:sldId id="1973" r:id="rId45"/>
    <p:sldId id="1946" r:id="rId46"/>
    <p:sldId id="268" r:id="rId4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FC0124-5D90-4865-803B-74E937827177}">
          <p14:sldIdLst>
            <p14:sldId id="256"/>
            <p14:sldId id="257"/>
            <p14:sldId id="258"/>
          </p14:sldIdLst>
        </p14:section>
        <p14:section name="Part 1: Minimum requirements" id="{45210BAF-8082-499D-BE43-2DB74E0FCCBA}">
          <p14:sldIdLst>
            <p14:sldId id="1943"/>
            <p14:sldId id="1968"/>
            <p14:sldId id="1969"/>
            <p14:sldId id="1690"/>
            <p14:sldId id="360"/>
            <p14:sldId id="344"/>
            <p14:sldId id="1970"/>
            <p14:sldId id="464"/>
            <p14:sldId id="465"/>
            <p14:sldId id="1936"/>
            <p14:sldId id="1685"/>
            <p14:sldId id="1686"/>
          </p14:sldIdLst>
        </p14:section>
        <p14:section name="Part 2: Sanitation technologies" id="{DD57506D-82A4-4231-BB74-C3C68064EDD8}">
          <p14:sldIdLst>
            <p14:sldId id="1966"/>
            <p14:sldId id="451"/>
            <p14:sldId id="1977"/>
            <p14:sldId id="1980"/>
            <p14:sldId id="467"/>
            <p14:sldId id="1688"/>
            <p14:sldId id="470"/>
            <p14:sldId id="479"/>
          </p14:sldIdLst>
        </p14:section>
        <p14:section name="Part 3: Climate change and sanitation" id="{DEE30AAB-FAB6-4769-BAD2-25F74073973B}">
          <p14:sldIdLst>
            <p14:sldId id="1967"/>
            <p14:sldId id="1689"/>
            <p14:sldId id="484"/>
            <p14:sldId id="1945"/>
            <p14:sldId id="1979"/>
            <p14:sldId id="439"/>
            <p14:sldId id="473"/>
          </p14:sldIdLst>
        </p14:section>
        <p14:section name="Part 4: Improving and maintaining sanitation services" id="{E79F1CA0-6C73-4214-9ACA-9F23C7455D0B}">
          <p14:sldIdLst>
            <p14:sldId id="1974"/>
            <p14:sldId id="334"/>
            <p14:sldId id="1975"/>
            <p14:sldId id="1937"/>
            <p14:sldId id="352"/>
            <p14:sldId id="1944"/>
            <p14:sldId id="1976"/>
            <p14:sldId id="370"/>
            <p14:sldId id="461"/>
          </p14:sldIdLst>
        </p14:section>
        <p14:section name="Supplementary resources and further reading" id="{AC8EE7EA-E5BD-4BA4-B95B-99F6841D45FA}">
          <p14:sldIdLst>
            <p14:sldId id="1932"/>
            <p14:sldId id="1971"/>
            <p14:sldId id="356"/>
            <p14:sldId id="1972"/>
            <p14:sldId id="1973"/>
            <p14:sldId id="1946"/>
            <p14:sldId id="26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STORR" initials="JS" lastIdx="17" clrIdx="0">
    <p:extLst>
      <p:ext uri="{19B8F6BF-5375-455C-9EA6-DF929625EA0E}">
        <p15:presenceInfo xmlns:p15="http://schemas.microsoft.com/office/powerpoint/2012/main" userId="JULIE STORR" providerId="None"/>
      </p:ext>
    </p:extLst>
  </p:cmAuthor>
  <p:cmAuthor id="2" name="HAYTER, Arabella" initials="HA"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CD54"/>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1" autoAdjust="0"/>
    <p:restoredTop sz="80556" autoAdjust="0"/>
  </p:normalViewPr>
  <p:slideViewPr>
    <p:cSldViewPr snapToGrid="0" snapToObjects="1">
      <p:cViewPr varScale="1">
        <p:scale>
          <a:sx n="89" d="100"/>
          <a:sy n="89" d="100"/>
        </p:scale>
        <p:origin x="88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C8BE5-07A0-4825-A583-1ABCF7C1D0F8}" type="doc">
      <dgm:prSet loTypeId="urn:microsoft.com/office/officeart/2005/8/layout/chevron1" loCatId="process" qsTypeId="urn:microsoft.com/office/officeart/2005/8/quickstyle/simple1" qsCatId="simple" csTypeId="urn:microsoft.com/office/officeart/2005/8/colors/accent0_2" csCatId="mainScheme" phldr="1"/>
      <dgm:spPr/>
    </dgm:pt>
    <dgm:pt modelId="{9BE72F29-89C4-4E39-A217-0675BD7FFC64}">
      <dgm:prSet phldrT="[Text]" custT="1"/>
      <dgm:spPr/>
      <dgm:t>
        <a:bodyPr/>
        <a:lstStyle/>
        <a:p>
          <a:r>
            <a:rPr lang="en-US" sz="2800" dirty="0">
              <a:latin typeface="Arial Narrow" panose="020B0606020202030204" pitchFamily="34" charset="0"/>
            </a:rPr>
            <a:t>Toilet</a:t>
          </a:r>
        </a:p>
      </dgm:t>
    </dgm:pt>
    <dgm:pt modelId="{1833CDEB-5F7C-438C-8C25-A5C5876E71B8}" type="parTrans" cxnId="{8A51846D-DC40-4515-B3E1-EE614E7357A2}">
      <dgm:prSet/>
      <dgm:spPr/>
      <dgm:t>
        <a:bodyPr/>
        <a:lstStyle/>
        <a:p>
          <a:endParaRPr lang="en-US" sz="3600">
            <a:latin typeface="Arial Narrow" panose="020B0606020202030204" pitchFamily="34" charset="0"/>
          </a:endParaRPr>
        </a:p>
      </dgm:t>
    </dgm:pt>
    <dgm:pt modelId="{EB215E28-4047-4413-AACF-C55581DC65B9}" type="sibTrans" cxnId="{8A51846D-DC40-4515-B3E1-EE614E7357A2}">
      <dgm:prSet/>
      <dgm:spPr/>
      <dgm:t>
        <a:bodyPr/>
        <a:lstStyle/>
        <a:p>
          <a:endParaRPr lang="en-US" sz="3600">
            <a:latin typeface="Arial Narrow" panose="020B0606020202030204" pitchFamily="34" charset="0"/>
          </a:endParaRPr>
        </a:p>
      </dgm:t>
    </dgm:pt>
    <dgm:pt modelId="{FD91E922-90BE-4676-B665-E6B2062E0FD7}">
      <dgm:prSet phldrT="[Text]" custT="1"/>
      <dgm:spPr/>
      <dgm:t>
        <a:bodyPr/>
        <a:lstStyle/>
        <a:p>
          <a:r>
            <a:rPr lang="en-US" sz="2400" dirty="0">
              <a:latin typeface="Arial Narrow" panose="020B0606020202030204" pitchFamily="34" charset="0"/>
            </a:rPr>
            <a:t>Containment – storage / on-site treatment </a:t>
          </a:r>
        </a:p>
      </dgm:t>
    </dgm:pt>
    <dgm:pt modelId="{248E7068-0C93-4A06-B637-7EFF19BF0C90}" type="parTrans" cxnId="{DBDDE004-97A8-4CF2-846F-A56C3EB778F3}">
      <dgm:prSet/>
      <dgm:spPr/>
      <dgm:t>
        <a:bodyPr/>
        <a:lstStyle/>
        <a:p>
          <a:endParaRPr lang="en-US" sz="3600">
            <a:latin typeface="Arial Narrow" panose="020B0606020202030204" pitchFamily="34" charset="0"/>
          </a:endParaRPr>
        </a:p>
      </dgm:t>
    </dgm:pt>
    <dgm:pt modelId="{58445DF3-868E-436C-BA6E-45180CDAA07A}" type="sibTrans" cxnId="{DBDDE004-97A8-4CF2-846F-A56C3EB778F3}">
      <dgm:prSet/>
      <dgm:spPr/>
      <dgm:t>
        <a:bodyPr/>
        <a:lstStyle/>
        <a:p>
          <a:endParaRPr lang="en-US" sz="3600">
            <a:latin typeface="Arial Narrow" panose="020B0606020202030204" pitchFamily="34" charset="0"/>
          </a:endParaRPr>
        </a:p>
      </dgm:t>
    </dgm:pt>
    <dgm:pt modelId="{A3F52C0A-5C26-4E57-A328-9D9AD0D98E70}">
      <dgm:prSet phldrT="[Text]" custT="1"/>
      <dgm:spPr/>
      <dgm:t>
        <a:bodyPr/>
        <a:lstStyle/>
        <a:p>
          <a:r>
            <a:rPr lang="en-US" sz="2400" dirty="0">
              <a:latin typeface="Arial Narrow" panose="020B0606020202030204" pitchFamily="34" charset="0"/>
            </a:rPr>
            <a:t>Conveyance </a:t>
          </a:r>
        </a:p>
      </dgm:t>
    </dgm:pt>
    <dgm:pt modelId="{6215918C-95D3-416A-986C-D5D4C5E9E5BF}" type="parTrans" cxnId="{78C927E4-96D4-410B-8FAB-DFD753C7899A}">
      <dgm:prSet/>
      <dgm:spPr/>
      <dgm:t>
        <a:bodyPr/>
        <a:lstStyle/>
        <a:p>
          <a:endParaRPr lang="en-US" sz="3600">
            <a:latin typeface="Arial Narrow" panose="020B0606020202030204" pitchFamily="34" charset="0"/>
          </a:endParaRPr>
        </a:p>
      </dgm:t>
    </dgm:pt>
    <dgm:pt modelId="{76813EC7-C5F6-43F7-808C-7812CA23A4F8}" type="sibTrans" cxnId="{78C927E4-96D4-410B-8FAB-DFD753C7899A}">
      <dgm:prSet/>
      <dgm:spPr/>
      <dgm:t>
        <a:bodyPr/>
        <a:lstStyle/>
        <a:p>
          <a:endParaRPr lang="en-US" sz="3600">
            <a:latin typeface="Arial Narrow" panose="020B0606020202030204" pitchFamily="34" charset="0"/>
          </a:endParaRPr>
        </a:p>
      </dgm:t>
    </dgm:pt>
    <dgm:pt modelId="{A79F3228-B0EB-4D60-BCF8-D3359B842886}">
      <dgm:prSet phldrT="[Text]" custT="1"/>
      <dgm:spPr/>
      <dgm:t>
        <a:bodyPr/>
        <a:lstStyle/>
        <a:p>
          <a:r>
            <a:rPr lang="en-US" sz="2400" dirty="0">
              <a:latin typeface="Arial Narrow" panose="020B0606020202030204" pitchFamily="34" charset="0"/>
            </a:rPr>
            <a:t>Treatment (off-site)</a:t>
          </a:r>
        </a:p>
      </dgm:t>
    </dgm:pt>
    <dgm:pt modelId="{9DD9E72F-6B68-46BB-AE16-F0ED1D8DEA5F}" type="parTrans" cxnId="{9DD42172-3482-4F1B-A52F-379E35D82AC3}">
      <dgm:prSet/>
      <dgm:spPr/>
      <dgm:t>
        <a:bodyPr/>
        <a:lstStyle/>
        <a:p>
          <a:endParaRPr lang="en-US" sz="3600">
            <a:latin typeface="Arial Narrow" panose="020B0606020202030204" pitchFamily="34" charset="0"/>
          </a:endParaRPr>
        </a:p>
      </dgm:t>
    </dgm:pt>
    <dgm:pt modelId="{5E34EC12-AC3C-44F7-9168-9780E74DCED3}" type="sibTrans" cxnId="{9DD42172-3482-4F1B-A52F-379E35D82AC3}">
      <dgm:prSet/>
      <dgm:spPr/>
      <dgm:t>
        <a:bodyPr/>
        <a:lstStyle/>
        <a:p>
          <a:endParaRPr lang="en-US" sz="3600">
            <a:latin typeface="Arial Narrow" panose="020B0606020202030204" pitchFamily="34" charset="0"/>
          </a:endParaRPr>
        </a:p>
      </dgm:t>
    </dgm:pt>
    <dgm:pt modelId="{93AEE98D-1365-476E-80E9-B999ADE5D646}">
      <dgm:prSet phldrT="[Text]" custT="1"/>
      <dgm:spPr/>
      <dgm:t>
        <a:bodyPr/>
        <a:lstStyle/>
        <a:p>
          <a:r>
            <a:rPr lang="en-US" sz="2400" dirty="0">
              <a:latin typeface="Arial Narrow" panose="020B0606020202030204" pitchFamily="34" charset="0"/>
            </a:rPr>
            <a:t>End use/ disposal</a:t>
          </a:r>
        </a:p>
      </dgm:t>
    </dgm:pt>
    <dgm:pt modelId="{DB1FBB8F-060C-4695-9875-9B2EDA4C04DD}" type="parTrans" cxnId="{951BA817-C7CC-478A-AB86-B8077C984FC3}">
      <dgm:prSet/>
      <dgm:spPr/>
      <dgm:t>
        <a:bodyPr/>
        <a:lstStyle/>
        <a:p>
          <a:endParaRPr lang="en-US" sz="3600">
            <a:latin typeface="Arial Narrow" panose="020B0606020202030204" pitchFamily="34" charset="0"/>
          </a:endParaRPr>
        </a:p>
      </dgm:t>
    </dgm:pt>
    <dgm:pt modelId="{E973F8C0-5675-402E-B6E2-A25EC6B4AFEA}" type="sibTrans" cxnId="{951BA817-C7CC-478A-AB86-B8077C984FC3}">
      <dgm:prSet/>
      <dgm:spPr/>
      <dgm:t>
        <a:bodyPr/>
        <a:lstStyle/>
        <a:p>
          <a:endParaRPr lang="en-US" sz="3600">
            <a:latin typeface="Arial Narrow" panose="020B0606020202030204" pitchFamily="34" charset="0"/>
          </a:endParaRPr>
        </a:p>
      </dgm:t>
    </dgm:pt>
    <dgm:pt modelId="{98A108BD-9A13-4CB9-9097-BBD16509D822}" type="pres">
      <dgm:prSet presAssocID="{356C8BE5-07A0-4825-A583-1ABCF7C1D0F8}" presName="Name0" presStyleCnt="0">
        <dgm:presLayoutVars>
          <dgm:dir/>
          <dgm:animLvl val="lvl"/>
          <dgm:resizeHandles val="exact"/>
        </dgm:presLayoutVars>
      </dgm:prSet>
      <dgm:spPr/>
    </dgm:pt>
    <dgm:pt modelId="{E8AB05CA-08B6-443D-A1A1-64ABB3CDD043}" type="pres">
      <dgm:prSet presAssocID="{9BE72F29-89C4-4E39-A217-0675BD7FFC64}" presName="parTxOnly" presStyleLbl="node1" presStyleIdx="0" presStyleCnt="5">
        <dgm:presLayoutVars>
          <dgm:chMax val="0"/>
          <dgm:chPref val="0"/>
          <dgm:bulletEnabled val="1"/>
        </dgm:presLayoutVars>
      </dgm:prSet>
      <dgm:spPr/>
    </dgm:pt>
    <dgm:pt modelId="{E83474C4-6575-4FFF-B936-3D9175BBE7BA}" type="pres">
      <dgm:prSet presAssocID="{EB215E28-4047-4413-AACF-C55581DC65B9}" presName="parTxOnlySpace" presStyleCnt="0"/>
      <dgm:spPr/>
    </dgm:pt>
    <dgm:pt modelId="{F141EFDB-7EEE-4758-B7E2-41E237639C59}" type="pres">
      <dgm:prSet presAssocID="{FD91E922-90BE-4676-B665-E6B2062E0FD7}" presName="parTxOnly" presStyleLbl="node1" presStyleIdx="1" presStyleCnt="5" custScaleX="112938">
        <dgm:presLayoutVars>
          <dgm:chMax val="0"/>
          <dgm:chPref val="0"/>
          <dgm:bulletEnabled val="1"/>
        </dgm:presLayoutVars>
      </dgm:prSet>
      <dgm:spPr/>
    </dgm:pt>
    <dgm:pt modelId="{31ECFC8B-8D5D-4836-895B-6DD1E93ED78C}" type="pres">
      <dgm:prSet presAssocID="{58445DF3-868E-436C-BA6E-45180CDAA07A}" presName="parTxOnlySpace" presStyleCnt="0"/>
      <dgm:spPr/>
    </dgm:pt>
    <dgm:pt modelId="{17414C93-1489-48B8-9CFB-F4A016A8810F}" type="pres">
      <dgm:prSet presAssocID="{A3F52C0A-5C26-4E57-A328-9D9AD0D98E70}" presName="parTxOnly" presStyleLbl="node1" presStyleIdx="2" presStyleCnt="5" custScaleX="108651">
        <dgm:presLayoutVars>
          <dgm:chMax val="0"/>
          <dgm:chPref val="0"/>
          <dgm:bulletEnabled val="1"/>
        </dgm:presLayoutVars>
      </dgm:prSet>
      <dgm:spPr/>
    </dgm:pt>
    <dgm:pt modelId="{25A09C28-5F59-4AC5-BB63-D5F22FDB81D0}" type="pres">
      <dgm:prSet presAssocID="{76813EC7-C5F6-43F7-808C-7812CA23A4F8}" presName="parTxOnlySpace" presStyleCnt="0"/>
      <dgm:spPr/>
    </dgm:pt>
    <dgm:pt modelId="{2CA100B9-BFBB-49C7-BFBE-275B049E5398}" type="pres">
      <dgm:prSet presAssocID="{A79F3228-B0EB-4D60-BCF8-D3359B842886}" presName="parTxOnly" presStyleLbl="node1" presStyleIdx="3" presStyleCnt="5">
        <dgm:presLayoutVars>
          <dgm:chMax val="0"/>
          <dgm:chPref val="0"/>
          <dgm:bulletEnabled val="1"/>
        </dgm:presLayoutVars>
      </dgm:prSet>
      <dgm:spPr/>
    </dgm:pt>
    <dgm:pt modelId="{2AF589FC-E6C5-41A1-99D4-0BF5A4A10CA1}" type="pres">
      <dgm:prSet presAssocID="{5E34EC12-AC3C-44F7-9168-9780E74DCED3}" presName="parTxOnlySpace" presStyleCnt="0"/>
      <dgm:spPr/>
    </dgm:pt>
    <dgm:pt modelId="{CDB16CA6-102F-437C-8658-4901B3AE6EA5}" type="pres">
      <dgm:prSet presAssocID="{93AEE98D-1365-476E-80E9-B999ADE5D646}" presName="parTxOnly" presStyleLbl="node1" presStyleIdx="4" presStyleCnt="5">
        <dgm:presLayoutVars>
          <dgm:chMax val="0"/>
          <dgm:chPref val="0"/>
          <dgm:bulletEnabled val="1"/>
        </dgm:presLayoutVars>
      </dgm:prSet>
      <dgm:spPr/>
    </dgm:pt>
  </dgm:ptLst>
  <dgm:cxnLst>
    <dgm:cxn modelId="{DBDDE004-97A8-4CF2-846F-A56C3EB778F3}" srcId="{356C8BE5-07A0-4825-A583-1ABCF7C1D0F8}" destId="{FD91E922-90BE-4676-B665-E6B2062E0FD7}" srcOrd="1" destOrd="0" parTransId="{248E7068-0C93-4A06-B637-7EFF19BF0C90}" sibTransId="{58445DF3-868E-436C-BA6E-45180CDAA07A}"/>
    <dgm:cxn modelId="{FA22FC06-FE96-4FC7-B497-81087214AD39}" type="presOf" srcId="{9BE72F29-89C4-4E39-A217-0675BD7FFC64}" destId="{E8AB05CA-08B6-443D-A1A1-64ABB3CDD043}" srcOrd="0" destOrd="0" presId="urn:microsoft.com/office/officeart/2005/8/layout/chevron1"/>
    <dgm:cxn modelId="{32401107-EC76-435E-A0CE-EE44BE098DB1}" type="presOf" srcId="{A3F52C0A-5C26-4E57-A328-9D9AD0D98E70}" destId="{17414C93-1489-48B8-9CFB-F4A016A8810F}" srcOrd="0" destOrd="0" presId="urn:microsoft.com/office/officeart/2005/8/layout/chevron1"/>
    <dgm:cxn modelId="{951BA817-C7CC-478A-AB86-B8077C984FC3}" srcId="{356C8BE5-07A0-4825-A583-1ABCF7C1D0F8}" destId="{93AEE98D-1365-476E-80E9-B999ADE5D646}" srcOrd="4" destOrd="0" parTransId="{DB1FBB8F-060C-4695-9875-9B2EDA4C04DD}" sibTransId="{E973F8C0-5675-402E-B6E2-A25EC6B4AFEA}"/>
    <dgm:cxn modelId="{C7D49537-9C36-42CB-80C3-486A785F44E2}" type="presOf" srcId="{93AEE98D-1365-476E-80E9-B999ADE5D646}" destId="{CDB16CA6-102F-437C-8658-4901B3AE6EA5}" srcOrd="0" destOrd="0" presId="urn:microsoft.com/office/officeart/2005/8/layout/chevron1"/>
    <dgm:cxn modelId="{50006752-A313-4089-81E6-33EA15B6AEA8}" type="presOf" srcId="{A79F3228-B0EB-4D60-BCF8-D3359B842886}" destId="{2CA100B9-BFBB-49C7-BFBE-275B049E5398}" srcOrd="0" destOrd="0" presId="urn:microsoft.com/office/officeart/2005/8/layout/chevron1"/>
    <dgm:cxn modelId="{8A51846D-DC40-4515-B3E1-EE614E7357A2}" srcId="{356C8BE5-07A0-4825-A583-1ABCF7C1D0F8}" destId="{9BE72F29-89C4-4E39-A217-0675BD7FFC64}" srcOrd="0" destOrd="0" parTransId="{1833CDEB-5F7C-438C-8C25-A5C5876E71B8}" sibTransId="{EB215E28-4047-4413-AACF-C55581DC65B9}"/>
    <dgm:cxn modelId="{9DD42172-3482-4F1B-A52F-379E35D82AC3}" srcId="{356C8BE5-07A0-4825-A583-1ABCF7C1D0F8}" destId="{A79F3228-B0EB-4D60-BCF8-D3359B842886}" srcOrd="3" destOrd="0" parTransId="{9DD9E72F-6B68-46BB-AE16-F0ED1D8DEA5F}" sibTransId="{5E34EC12-AC3C-44F7-9168-9780E74DCED3}"/>
    <dgm:cxn modelId="{D30DA18F-30F5-470C-A75D-78AC5E8E2033}" type="presOf" srcId="{FD91E922-90BE-4676-B665-E6B2062E0FD7}" destId="{F141EFDB-7EEE-4758-B7E2-41E237639C59}" srcOrd="0" destOrd="0" presId="urn:microsoft.com/office/officeart/2005/8/layout/chevron1"/>
    <dgm:cxn modelId="{525FEFCB-3889-45C2-A4B0-1BA13C5CA251}" type="presOf" srcId="{356C8BE5-07A0-4825-A583-1ABCF7C1D0F8}" destId="{98A108BD-9A13-4CB9-9097-BBD16509D822}" srcOrd="0" destOrd="0" presId="urn:microsoft.com/office/officeart/2005/8/layout/chevron1"/>
    <dgm:cxn modelId="{78C927E4-96D4-410B-8FAB-DFD753C7899A}" srcId="{356C8BE5-07A0-4825-A583-1ABCF7C1D0F8}" destId="{A3F52C0A-5C26-4E57-A328-9D9AD0D98E70}" srcOrd="2" destOrd="0" parTransId="{6215918C-95D3-416A-986C-D5D4C5E9E5BF}" sibTransId="{76813EC7-C5F6-43F7-808C-7812CA23A4F8}"/>
    <dgm:cxn modelId="{EB12A8B7-B646-428F-A0CC-C110028C930F}" type="presParOf" srcId="{98A108BD-9A13-4CB9-9097-BBD16509D822}" destId="{E8AB05CA-08B6-443D-A1A1-64ABB3CDD043}" srcOrd="0" destOrd="0" presId="urn:microsoft.com/office/officeart/2005/8/layout/chevron1"/>
    <dgm:cxn modelId="{97E39E93-4063-45D5-A79A-A2DBFE0DF217}" type="presParOf" srcId="{98A108BD-9A13-4CB9-9097-BBD16509D822}" destId="{E83474C4-6575-4FFF-B936-3D9175BBE7BA}" srcOrd="1" destOrd="0" presId="urn:microsoft.com/office/officeart/2005/8/layout/chevron1"/>
    <dgm:cxn modelId="{57FCE013-1403-4931-8769-C2F21F29F5B6}" type="presParOf" srcId="{98A108BD-9A13-4CB9-9097-BBD16509D822}" destId="{F141EFDB-7EEE-4758-B7E2-41E237639C59}" srcOrd="2" destOrd="0" presId="urn:microsoft.com/office/officeart/2005/8/layout/chevron1"/>
    <dgm:cxn modelId="{36FD1D0F-3A26-4396-8483-B5E0646B601A}" type="presParOf" srcId="{98A108BD-9A13-4CB9-9097-BBD16509D822}" destId="{31ECFC8B-8D5D-4836-895B-6DD1E93ED78C}" srcOrd="3" destOrd="0" presId="urn:microsoft.com/office/officeart/2005/8/layout/chevron1"/>
    <dgm:cxn modelId="{ED03330B-143D-4B59-87F6-55E608672AB3}" type="presParOf" srcId="{98A108BD-9A13-4CB9-9097-BBD16509D822}" destId="{17414C93-1489-48B8-9CFB-F4A016A8810F}" srcOrd="4" destOrd="0" presId="urn:microsoft.com/office/officeart/2005/8/layout/chevron1"/>
    <dgm:cxn modelId="{31F49AD1-5B7A-41BF-8E92-C7EC648E762D}" type="presParOf" srcId="{98A108BD-9A13-4CB9-9097-BBD16509D822}" destId="{25A09C28-5F59-4AC5-BB63-D5F22FDB81D0}" srcOrd="5" destOrd="0" presId="urn:microsoft.com/office/officeart/2005/8/layout/chevron1"/>
    <dgm:cxn modelId="{74D791E9-75BC-4FDA-B11F-0FBA8BA4867B}" type="presParOf" srcId="{98A108BD-9A13-4CB9-9097-BBD16509D822}" destId="{2CA100B9-BFBB-49C7-BFBE-275B049E5398}" srcOrd="6" destOrd="0" presId="urn:microsoft.com/office/officeart/2005/8/layout/chevron1"/>
    <dgm:cxn modelId="{2F564FA8-F829-4157-A094-C6425455F200}" type="presParOf" srcId="{98A108BD-9A13-4CB9-9097-BBD16509D822}" destId="{2AF589FC-E6C5-41A1-99D4-0BF5A4A10CA1}" srcOrd="7" destOrd="0" presId="urn:microsoft.com/office/officeart/2005/8/layout/chevron1"/>
    <dgm:cxn modelId="{93A09672-93AE-4427-BF38-E5FB41580BAC}" type="presParOf" srcId="{98A108BD-9A13-4CB9-9097-BBD16509D822}" destId="{CDB16CA6-102F-437C-8658-4901B3AE6EA5}"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AB05CA-08B6-443D-A1A1-64ABB3CDD043}">
      <dsp:nvSpPr>
        <dsp:cNvPr id="0" name=""/>
        <dsp:cNvSpPr/>
      </dsp:nvSpPr>
      <dsp:spPr>
        <a:xfrm>
          <a:off x="3515" y="613481"/>
          <a:ext cx="2396687" cy="9586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014" tIns="37338" rIns="37338" bIns="37338"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Narrow" panose="020B0606020202030204" pitchFamily="34" charset="0"/>
            </a:rPr>
            <a:t>Toilet</a:t>
          </a:r>
        </a:p>
      </dsp:txBody>
      <dsp:txXfrm>
        <a:off x="482853" y="613481"/>
        <a:ext cx="1438012" cy="958675"/>
      </dsp:txXfrm>
    </dsp:sp>
    <dsp:sp modelId="{F141EFDB-7EEE-4758-B7E2-41E237639C59}">
      <dsp:nvSpPr>
        <dsp:cNvPr id="0" name=""/>
        <dsp:cNvSpPr/>
      </dsp:nvSpPr>
      <dsp:spPr>
        <a:xfrm>
          <a:off x="2160534" y="613481"/>
          <a:ext cx="2706771" cy="9586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panose="020B0606020202030204" pitchFamily="34" charset="0"/>
            </a:rPr>
            <a:t>Containment – storage / on-site treatment </a:t>
          </a:r>
        </a:p>
      </dsp:txBody>
      <dsp:txXfrm>
        <a:off x="2639872" y="613481"/>
        <a:ext cx="1748096" cy="958675"/>
      </dsp:txXfrm>
    </dsp:sp>
    <dsp:sp modelId="{17414C93-1489-48B8-9CFB-F4A016A8810F}">
      <dsp:nvSpPr>
        <dsp:cNvPr id="0" name=""/>
        <dsp:cNvSpPr/>
      </dsp:nvSpPr>
      <dsp:spPr>
        <a:xfrm>
          <a:off x="4627637" y="613481"/>
          <a:ext cx="2604025" cy="9586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panose="020B0606020202030204" pitchFamily="34" charset="0"/>
            </a:rPr>
            <a:t>Conveyance </a:t>
          </a:r>
        </a:p>
      </dsp:txBody>
      <dsp:txXfrm>
        <a:off x="5106975" y="613481"/>
        <a:ext cx="1645350" cy="958675"/>
      </dsp:txXfrm>
    </dsp:sp>
    <dsp:sp modelId="{2CA100B9-BFBB-49C7-BFBE-275B049E5398}">
      <dsp:nvSpPr>
        <dsp:cNvPr id="0" name=""/>
        <dsp:cNvSpPr/>
      </dsp:nvSpPr>
      <dsp:spPr>
        <a:xfrm>
          <a:off x="6991993" y="613481"/>
          <a:ext cx="2396687" cy="9586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panose="020B0606020202030204" pitchFamily="34" charset="0"/>
            </a:rPr>
            <a:t>Treatment (off-site)</a:t>
          </a:r>
        </a:p>
      </dsp:txBody>
      <dsp:txXfrm>
        <a:off x="7471331" y="613481"/>
        <a:ext cx="1438012" cy="958675"/>
      </dsp:txXfrm>
    </dsp:sp>
    <dsp:sp modelId="{CDB16CA6-102F-437C-8658-4901B3AE6EA5}">
      <dsp:nvSpPr>
        <dsp:cNvPr id="0" name=""/>
        <dsp:cNvSpPr/>
      </dsp:nvSpPr>
      <dsp:spPr>
        <a:xfrm>
          <a:off x="9149012" y="613481"/>
          <a:ext cx="2396687" cy="958675"/>
        </a:xfrm>
        <a:prstGeom prst="chevron">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Narrow" panose="020B0606020202030204" pitchFamily="34" charset="0"/>
            </a:rPr>
            <a:t>End use/ disposal</a:t>
          </a:r>
        </a:p>
      </dsp:txBody>
      <dsp:txXfrm>
        <a:off x="9628350" y="613481"/>
        <a:ext cx="1438012" cy="95867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A0824-0921-BF4B-8D67-B095A1054258}" type="datetimeFigureOut">
              <a:rPr lang="it-IT" smtClean="0"/>
              <a:t>01/05/22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9130B6-D5DB-4F47-B878-F9EA0BACE276}" type="slidenum">
              <a:rPr lang="it-IT" smtClean="0"/>
              <a:t>‹#›</a:t>
            </a:fld>
            <a:endParaRPr lang="it-IT"/>
          </a:p>
        </p:txBody>
      </p:sp>
    </p:spTree>
    <p:extLst>
      <p:ext uri="{BB962C8B-B14F-4D97-AF65-F5344CB8AC3E}">
        <p14:creationId xmlns:p14="http://schemas.microsoft.com/office/powerpoint/2010/main" val="2447567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who.int/water_sanitation_health/publications/guidelines-on-sanitation-and-health/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who.int/water_sanitation_health/sanitation-waste/sanitation/sanitation-and-climate-change20190813.pdf?ua=1"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ashinhcf.org/resource/summary-of-all-who-and-related-resources-on-wash-in-hcf/"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Introduce yourself if you have not already, and make sure you insert the date and location to the slide before you start</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2</a:t>
            </a:fld>
            <a:endParaRPr lang="it-IT"/>
          </a:p>
        </p:txBody>
      </p:sp>
    </p:spTree>
    <p:extLst>
      <p:ext uri="{BB962C8B-B14F-4D97-AF65-F5344CB8AC3E}">
        <p14:creationId xmlns:p14="http://schemas.microsoft.com/office/powerpoint/2010/main" val="3565999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GB" b="1" dirty="0"/>
              <a:t>SAY:</a:t>
            </a:r>
          </a:p>
          <a:p>
            <a:pPr algn="l" rtl="0"/>
            <a:r>
              <a:rPr lang="en-GB" dirty="0"/>
              <a:t>- Take a moment to discuss these questions with the person next to you - be prepared to provide your answers which we will note down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NOTES FOR TRAINER</a:t>
            </a:r>
            <a:r>
              <a:rPr lang="en-US" b="1" dirty="0">
                <a:sym typeface="Wingdings" pitchFamily="2" charset="2"/>
              </a:rPr>
              <a:t> (TO USE WHEN TAKING FEEDBACK):</a:t>
            </a:r>
            <a:endParaRPr lang="en-US" b="1"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Consider all steps of the sanitation chain: Toilet, containment, conveyance, treatment, end use/ disposal. Note, there should be no reuse of HCF wastewater. </a:t>
            </a:r>
          </a:p>
          <a:p>
            <a:pPr algn="l" rtl="0"/>
            <a:r>
              <a:rPr lang="en-US" sz="1200" b="0" i="0" u="none" strike="noStrike" kern="1200" baseline="0" dirty="0">
                <a:solidFill>
                  <a:schemeClr val="tx1"/>
                </a:solidFill>
                <a:latin typeface="Arial" charset="0"/>
                <a:ea typeface="+mn-ea"/>
                <a:cs typeface="Arial" charset="0"/>
              </a:rPr>
              <a:t>Sanitation measures to protect public health are both single- and multi-component, and include technologies. </a:t>
            </a:r>
          </a:p>
          <a:p>
            <a:pPr algn="l" rtl="0"/>
            <a:endParaRPr lang="en-US" sz="1200" b="0" i="0" u="none" strike="noStrike" kern="1200" baseline="0" dirty="0">
              <a:solidFill>
                <a:schemeClr val="tx1"/>
              </a:solidFill>
              <a:latin typeface="Arial" charset="0"/>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Arial" charset="0"/>
                <a:ea typeface="+mn-ea"/>
                <a:cs typeface="Arial" charset="0"/>
              </a:rPr>
              <a:t>Safe sanitation systems separate human excreta from human contact at all steps of the sanitation service chain carrying excreta from the toilet to its eventual safe use or disposal. </a:t>
            </a:r>
            <a:r>
              <a:rPr lang="en-US" sz="1200" b="1" i="0" u="none" strike="noStrike" kern="1200" baseline="0" dirty="0">
                <a:solidFill>
                  <a:schemeClr val="tx1"/>
                </a:solidFill>
                <a:latin typeface="Arial" charset="0"/>
                <a:ea typeface="+mn-ea"/>
                <a:cs typeface="Arial" charset="0"/>
              </a:rPr>
              <a:t>F</a:t>
            </a:r>
            <a:r>
              <a:rPr lang="en-US" b="1" dirty="0"/>
              <a:t>ailures at any step of the sanitation chain result in negative health outcomes – and in other realms of life. </a:t>
            </a:r>
            <a:r>
              <a:rPr lang="en-US" b="0" dirty="0"/>
              <a:t>That’s why it is critical to ensure that risks are managed along the whole sanitation service chain – from toilets, to containment, to transport, treatment, and finally safe use or disposal of wastewater and </a:t>
            </a:r>
            <a:r>
              <a:rPr lang="en-US" b="0" dirty="0" err="1"/>
              <a:t>faecal</a:t>
            </a:r>
            <a:r>
              <a:rPr lang="en-US" b="0" dirty="0"/>
              <a:t> byproducts. </a:t>
            </a:r>
            <a:endParaRPr lang="en-US" sz="1200" b="0" i="0" u="none" strike="noStrike" kern="1200" baseline="0" dirty="0">
              <a:solidFill>
                <a:schemeClr val="tx1"/>
              </a:solidFill>
              <a:latin typeface="Arial" charset="0"/>
              <a:ea typeface="+mn-ea"/>
              <a:cs typeface="Arial" charset="0"/>
            </a:endParaRPr>
          </a:p>
          <a:p>
            <a:pPr algn="l" rtl="0"/>
            <a:endParaRPr lang="en-US" sz="1200" b="0" i="0" u="none" strike="noStrike" kern="1200" baseline="0" dirty="0">
              <a:solidFill>
                <a:schemeClr val="tx1"/>
              </a:solidFill>
              <a:latin typeface="Arial" charset="0"/>
              <a:ea typeface="+mn-ea"/>
              <a:cs typeface="Arial" charset="0"/>
            </a:endParaRPr>
          </a:p>
          <a:p>
            <a:pPr algn="l" rtl="0"/>
            <a:r>
              <a:rPr lang="en-US" sz="1200" b="1" i="0" u="none" strike="noStrike" kern="1200" baseline="0" dirty="0">
                <a:solidFill>
                  <a:schemeClr val="tx1"/>
                </a:solidFill>
                <a:latin typeface="Arial" charset="0"/>
                <a:ea typeface="+mn-ea"/>
                <a:cs typeface="Arial" charset="0"/>
              </a:rPr>
              <a:t>Health hazards </a:t>
            </a:r>
            <a:r>
              <a:rPr lang="en-US" sz="1200" b="0" i="0" u="none" strike="noStrike" kern="1200" baseline="0" dirty="0">
                <a:solidFill>
                  <a:schemeClr val="tx1"/>
                </a:solidFill>
                <a:latin typeface="Arial" charset="0"/>
                <a:ea typeface="+mn-ea"/>
                <a:cs typeface="Arial" charset="0"/>
              </a:rPr>
              <a:t>associated with the sanitation chain may be microbial (the focus of the WHO guidelines), chemical or physical. </a:t>
            </a:r>
          </a:p>
          <a:p>
            <a:pPr algn="l" rtl="0"/>
            <a:endParaRPr lang="en-US" sz="1200" b="0" i="0" u="none" strike="noStrike" kern="1200" baseline="0" dirty="0">
              <a:solidFill>
                <a:schemeClr val="tx1"/>
              </a:solidFill>
              <a:latin typeface="Arial" charset="0"/>
              <a:ea typeface="+mn-ea"/>
              <a:cs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Refer to Chapter 3 of Sanitation Guidelines for definitions: </a:t>
            </a:r>
            <a:r>
              <a:rPr lang="en-US" dirty="0">
                <a:hlinkClick r:id="rId3"/>
              </a:rPr>
              <a:t>https://www.who.int/water_sanitation_health/publications/guidelines-on-sanitation-and-health/en/</a:t>
            </a:r>
            <a:r>
              <a:rPr lang="en-US" dirty="0"/>
              <a:t> </a:t>
            </a:r>
          </a:p>
          <a:p>
            <a:pPr algn="l" rtl="0"/>
            <a:endParaRPr lang="en-US" sz="1200" b="0" i="0" u="none" strike="noStrike" kern="1200" baseline="0" dirty="0">
              <a:solidFill>
                <a:schemeClr val="tx1"/>
              </a:solidFill>
              <a:latin typeface="Arial" charset="0"/>
              <a:ea typeface="+mn-ea"/>
              <a:cs typeface="Arial" charset="0"/>
            </a:endParaRPr>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11</a:t>
            </a:fld>
            <a:endParaRPr lang="en-GB"/>
          </a:p>
        </p:txBody>
      </p:sp>
    </p:spTree>
    <p:extLst>
      <p:ext uri="{BB962C8B-B14F-4D97-AF65-F5344CB8AC3E}">
        <p14:creationId xmlns:p14="http://schemas.microsoft.com/office/powerpoint/2010/main" val="286272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sz="1200" b="1" dirty="0">
                <a:solidFill>
                  <a:srgbClr val="002060"/>
                </a:solidFill>
              </a:rPr>
              <a:t>READ THE SLIDE</a:t>
            </a:r>
          </a:p>
          <a:p>
            <a:pPr algn="l" rtl="0"/>
            <a:r>
              <a:rPr lang="en-US" sz="1200" b="1" dirty="0">
                <a:solidFill>
                  <a:srgbClr val="002060"/>
                </a:solidFill>
              </a:rPr>
              <a:t>SAY:</a:t>
            </a:r>
          </a:p>
          <a:p>
            <a:pPr algn="l" rtl="0"/>
            <a:r>
              <a:rPr lang="en-US" sz="1200" dirty="0">
                <a:solidFill>
                  <a:srgbClr val="002060"/>
                </a:solidFill>
              </a:rPr>
              <a:t>Safe sanitation systems must meet these requirements in a manner consistent with human rights, while also addressing co-disposal of greywater, associated hygiene practices and essential services required for the functioning of technologies.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Consider all steps of the sanitation chain: Toilet, containment, conveyance, treatment, end use/ disposal. Note, there should be no reuse of HCF wastewater. </a:t>
            </a:r>
          </a:p>
          <a:p>
            <a:pPr algn="l" rtl="0"/>
            <a:r>
              <a:rPr lang="en-US" sz="1200" b="0" i="0" u="none" strike="noStrike" kern="1200" baseline="0" dirty="0">
                <a:solidFill>
                  <a:schemeClr val="tx1"/>
                </a:solidFill>
                <a:latin typeface="Arial" charset="0"/>
                <a:ea typeface="+mn-ea"/>
                <a:cs typeface="Arial" charset="0"/>
              </a:rPr>
              <a:t>Sanitation measures to protect public health are both single- and multi-component, and include technologies. </a:t>
            </a:r>
          </a:p>
          <a:p>
            <a:pPr algn="l" rtl="0"/>
            <a:r>
              <a:rPr lang="en-US" sz="1200" b="0" i="0" u="none" strike="noStrike" kern="1200" baseline="0" dirty="0">
                <a:solidFill>
                  <a:schemeClr val="tx1"/>
                </a:solidFill>
                <a:latin typeface="Arial" charset="0"/>
                <a:ea typeface="+mn-ea"/>
                <a:cs typeface="Arial" charset="0"/>
              </a:rPr>
              <a:t>Safe sanitation systems separate human excreta from human contact at all steps of the sanitation service chain carrying excreta from the toilet to its eventual safe use or disposal. </a:t>
            </a:r>
          </a:p>
          <a:p>
            <a:pPr algn="l" rtl="0"/>
            <a:endParaRPr lang="en-US" dirty="0"/>
          </a:p>
          <a:p>
            <a:pPr algn="l" rtl="0"/>
            <a:endParaRPr lang="en-US" dirty="0"/>
          </a:p>
          <a:p>
            <a:pPr algn="l" rtl="0"/>
            <a:endParaRPr lang="en-GB"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12</a:t>
            </a:fld>
            <a:endParaRPr lang="en-GB"/>
          </a:p>
        </p:txBody>
      </p:sp>
    </p:spTree>
    <p:extLst>
      <p:ext uri="{BB962C8B-B14F-4D97-AF65-F5344CB8AC3E}">
        <p14:creationId xmlns:p14="http://schemas.microsoft.com/office/powerpoint/2010/main" val="3649222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Myriad Pro"/>
              </a:rPr>
              <a:t>SAY:</a:t>
            </a:r>
          </a:p>
          <a:p>
            <a:r>
              <a:rPr lang="en-US" sz="1800" b="0" i="0" u="none" strike="noStrike" baseline="0" dirty="0">
                <a:solidFill>
                  <a:srgbClr val="000000"/>
                </a:solidFill>
                <a:latin typeface="Myriad Pro"/>
              </a:rPr>
              <a:t>This figure is taken from the WHO Sanitation guidelines. </a:t>
            </a:r>
          </a:p>
          <a:p>
            <a:r>
              <a:rPr lang="en-US" sz="1800" b="0" i="0" u="none" strike="noStrike" baseline="0" dirty="0">
                <a:solidFill>
                  <a:srgbClr val="000000"/>
                </a:solidFill>
                <a:latin typeface="Myriad Pro"/>
              </a:rPr>
              <a:t>The transmission of excreta related pathogens can occur within many points of the sanitation chain (unclean toilets, unsafe containment-e.g. latrines which contaminate unconfined aquifers, unsafe transport through leaking trucks and by sanitation workers without sufficient PPE, unsafe treatment through septic tanks or leach fields that are not operated as designed and do not facilitate sufficient die-off of pathogens, and unsafe end use including irrigating fields with wastewater that is not sufficient treated. </a:t>
            </a:r>
          </a:p>
          <a:p>
            <a:r>
              <a:rPr lang="en-US" sz="1800" b="0" i="0" u="none" strike="noStrike" baseline="0" dirty="0">
                <a:solidFill>
                  <a:srgbClr val="000000"/>
                </a:solidFill>
                <a:latin typeface="Myriad Pro"/>
              </a:rPr>
              <a:t>Control measures (any barrier or action that can be used to prevent or eliminate a sanitation-related hazardous event or reduce it to an acceptable level of risk) are needed throughout the sanitation chain. </a:t>
            </a: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13</a:t>
            </a:fld>
            <a:endParaRPr lang="en-GB"/>
          </a:p>
        </p:txBody>
      </p:sp>
    </p:spTree>
    <p:extLst>
      <p:ext uri="{BB962C8B-B14F-4D97-AF65-F5344CB8AC3E}">
        <p14:creationId xmlns:p14="http://schemas.microsoft.com/office/powerpoint/2010/main" val="1076143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solidFill>
                  <a:srgbClr val="09164D"/>
                </a:solidFill>
              </a:rPr>
              <a:t>READ THE SLIDE</a:t>
            </a:r>
          </a:p>
          <a:p>
            <a:pPr marL="0" indent="0">
              <a:buFont typeface="Arial" panose="020B0604020202020204" pitchFamily="34" charset="0"/>
              <a:buNone/>
            </a:pPr>
            <a:r>
              <a:rPr lang="en-US" b="1" dirty="0">
                <a:solidFill>
                  <a:srgbClr val="09164D"/>
                </a:solidFill>
              </a:rPr>
              <a:t>SAY:</a:t>
            </a:r>
          </a:p>
          <a:p>
            <a:pPr marL="0" indent="0">
              <a:buFont typeface="Arial" panose="020B0604020202020204" pitchFamily="34" charset="0"/>
              <a:buNone/>
            </a:pPr>
            <a:r>
              <a:rPr lang="en-US" dirty="0">
                <a:solidFill>
                  <a:srgbClr val="09164D"/>
                </a:solidFill>
              </a:rPr>
              <a:t>Wastewater from health care facilities carries </a:t>
            </a:r>
            <a:r>
              <a:rPr lang="en-US" b="1" dirty="0">
                <a:solidFill>
                  <a:srgbClr val="09164D"/>
                </a:solidFill>
              </a:rPr>
              <a:t>higher proportions of resistant bacteria and residues</a:t>
            </a:r>
            <a:r>
              <a:rPr lang="en-US" dirty="0">
                <a:solidFill>
                  <a:srgbClr val="09164D"/>
                </a:solidFill>
              </a:rPr>
              <a:t> from last line of defense antimicrobials</a:t>
            </a:r>
          </a:p>
          <a:p>
            <a:pPr marL="342900" indent="-342900">
              <a:buFont typeface="Arial" panose="020B0604020202020204" pitchFamily="34" charset="0"/>
              <a:buChar char="•"/>
            </a:pPr>
            <a:endParaRPr lang="en-US" dirty="0">
              <a:solidFill>
                <a:srgbClr val="09164D"/>
              </a:solidFill>
            </a:endParaRPr>
          </a:p>
          <a:p>
            <a:pPr marL="342900" indent="-342900">
              <a:buFont typeface="Arial" panose="020B0604020202020204" pitchFamily="34" charset="0"/>
              <a:buChar char="•"/>
            </a:pPr>
            <a:endParaRPr lang="en-US" dirty="0">
              <a:solidFill>
                <a:srgbClr val="09164D"/>
              </a:solidFill>
            </a:endParaRP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14</a:t>
            </a:fld>
            <a:endParaRPr lang="en-GB"/>
          </a:p>
        </p:txBody>
      </p:sp>
    </p:spTree>
    <p:extLst>
      <p:ext uri="{BB962C8B-B14F-4D97-AF65-F5344CB8AC3E}">
        <p14:creationId xmlns:p14="http://schemas.microsoft.com/office/powerpoint/2010/main" val="2304438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i="0" u="none" strike="noStrike" baseline="0" dirty="0">
                <a:solidFill>
                  <a:srgbClr val="000000"/>
                </a:solidFill>
                <a:latin typeface="Myriad Pro Cond"/>
              </a:rPr>
              <a:t>READ THE SLIDE</a:t>
            </a:r>
          </a:p>
          <a:p>
            <a:r>
              <a:rPr lang="en-US" sz="1800" b="1" i="0" u="none" strike="noStrike" baseline="0" dirty="0">
                <a:solidFill>
                  <a:srgbClr val="000000"/>
                </a:solidFill>
                <a:latin typeface="Myriad Pro Cond"/>
              </a:rPr>
              <a:t>SAY:</a:t>
            </a:r>
          </a:p>
          <a:p>
            <a:r>
              <a:rPr lang="en-US" sz="1800" b="0" i="0" u="none" strike="noStrike" baseline="0" dirty="0">
                <a:solidFill>
                  <a:srgbClr val="000000"/>
                </a:solidFill>
                <a:latin typeface="Myriad Pro Cond"/>
              </a:rPr>
              <a:t>Safe sanitation systems and hygiene practices can serve as critical barriers between sources of AMR and human exposure. </a:t>
            </a:r>
          </a:p>
          <a:p>
            <a:r>
              <a:rPr lang="en-US" sz="1800" b="0" i="0" u="none" strike="noStrike" baseline="0" dirty="0">
                <a:solidFill>
                  <a:srgbClr val="000000"/>
                </a:solidFill>
                <a:latin typeface="Myriad Pro Cond"/>
              </a:rPr>
              <a:t> </a:t>
            </a:r>
          </a:p>
          <a:p>
            <a:r>
              <a:rPr lang="en-US" sz="1800" b="1" i="0" u="none" strike="noStrike" baseline="0" dirty="0">
                <a:solidFill>
                  <a:srgbClr val="000000"/>
                </a:solidFill>
                <a:latin typeface="Myriad Pro Cond"/>
              </a:rPr>
              <a:t>Hand hygiene </a:t>
            </a:r>
            <a:r>
              <a:rPr lang="en-US" sz="1800" b="0" i="0" u="none" strike="noStrike" baseline="0" dirty="0">
                <a:solidFill>
                  <a:srgbClr val="000000"/>
                </a:solidFill>
                <a:latin typeface="Myriad Pro Cond"/>
              </a:rPr>
              <a:t>can limit transmission of organisms that are antimicrobial resistant via touch, while safe toilets, containment, conveyance, treatment (of wastewater and sludge) and safe end use and disposal as well as drinking water treatment and source water protection, are all critical barriers that can prevent the transmission of AMR pathogens from </a:t>
            </a:r>
            <a:r>
              <a:rPr lang="en-US" sz="1800" b="0" i="0" u="none" strike="noStrike" baseline="0" dirty="0" err="1">
                <a:solidFill>
                  <a:srgbClr val="000000"/>
                </a:solidFill>
                <a:latin typeface="Myriad Pro Cond"/>
              </a:rPr>
              <a:t>faecal</a:t>
            </a:r>
            <a:r>
              <a:rPr lang="en-US" sz="1800" b="0" i="0" u="none" strike="noStrike" baseline="0" dirty="0">
                <a:solidFill>
                  <a:srgbClr val="000000"/>
                </a:solidFill>
                <a:latin typeface="Myriad Pro Cond"/>
              </a:rPr>
              <a:t> sources to humans. </a:t>
            </a:r>
          </a:p>
          <a:p>
            <a:endParaRPr lang="en-US" sz="1800" b="0" i="0" u="none" strike="noStrike" baseline="0" dirty="0">
              <a:solidFill>
                <a:srgbClr val="000000"/>
              </a:solidFill>
              <a:latin typeface="Myriad Pro Cond"/>
            </a:endParaRPr>
          </a:p>
          <a:p>
            <a:r>
              <a:rPr lang="en-US" sz="1800" b="0" i="0" u="none" strike="noStrike" baseline="0" dirty="0">
                <a:solidFill>
                  <a:srgbClr val="000000"/>
                </a:solidFill>
                <a:latin typeface="Myriad Pro Cond"/>
              </a:rPr>
              <a:t>In addition, </a:t>
            </a:r>
            <a:r>
              <a:rPr lang="en-US" sz="1800" b="1" i="0" u="none" strike="noStrike" baseline="0" dirty="0">
                <a:solidFill>
                  <a:srgbClr val="000000"/>
                </a:solidFill>
                <a:latin typeface="Myriad Pro Cond"/>
              </a:rPr>
              <a:t>population-level interventions </a:t>
            </a:r>
            <a:r>
              <a:rPr lang="en-US" sz="1800" b="0" i="0" u="none" strike="noStrike" baseline="0" dirty="0">
                <a:solidFill>
                  <a:srgbClr val="000000"/>
                </a:solidFill>
                <a:latin typeface="Myriad Pro Cond"/>
              </a:rPr>
              <a:t>can reduce the problem of AMR by </a:t>
            </a:r>
            <a:r>
              <a:rPr lang="en-US" sz="1800" b="1" i="0" u="none" strike="noStrike" baseline="0" dirty="0">
                <a:solidFill>
                  <a:srgbClr val="000000"/>
                </a:solidFill>
                <a:latin typeface="Myriad Pro Cond"/>
              </a:rPr>
              <a:t>limiting antibiotic prescription</a:t>
            </a:r>
            <a:r>
              <a:rPr lang="en-US" sz="1800" b="0" i="0" u="none" strike="noStrike" baseline="0" dirty="0">
                <a:solidFill>
                  <a:srgbClr val="000000"/>
                </a:solidFill>
                <a:latin typeface="Myriad Pro Cond"/>
              </a:rPr>
              <a:t>, </a:t>
            </a:r>
            <a:r>
              <a:rPr lang="en-US" sz="1800" b="1" i="0" u="none" strike="noStrike" baseline="0" dirty="0">
                <a:solidFill>
                  <a:srgbClr val="000000"/>
                </a:solidFill>
                <a:latin typeface="Myriad Pro Cond"/>
              </a:rPr>
              <a:t>increasing public outreach </a:t>
            </a:r>
            <a:r>
              <a:rPr lang="en-US" sz="1800" b="0" i="0" u="none" strike="noStrike" baseline="0" dirty="0">
                <a:solidFill>
                  <a:srgbClr val="000000"/>
                </a:solidFill>
                <a:latin typeface="Myriad Pro Cond"/>
              </a:rPr>
              <a:t>and </a:t>
            </a:r>
            <a:r>
              <a:rPr lang="en-US" sz="1800" b="1" i="0" u="none" strike="noStrike" baseline="0" dirty="0">
                <a:solidFill>
                  <a:srgbClr val="000000"/>
                </a:solidFill>
                <a:latin typeface="Myriad Pro Cond"/>
              </a:rPr>
              <a:t>communication</a:t>
            </a:r>
            <a:r>
              <a:rPr lang="en-US" sz="1800" b="0" i="0" u="none" strike="noStrike" baseline="0" dirty="0">
                <a:solidFill>
                  <a:srgbClr val="000000"/>
                </a:solidFill>
                <a:latin typeface="Myriad Pro Cond"/>
              </a:rPr>
              <a:t> about appropriate antibiotic usage, and establishing policies that </a:t>
            </a:r>
            <a:r>
              <a:rPr lang="en-US" sz="1800" b="1" i="0" u="none" strike="noStrike" baseline="0" dirty="0">
                <a:solidFill>
                  <a:srgbClr val="000000"/>
                </a:solidFill>
                <a:latin typeface="Myriad Pro Cond"/>
              </a:rPr>
              <a:t>limit unneeded antibiotic use </a:t>
            </a:r>
            <a:r>
              <a:rPr lang="en-US" sz="1800" b="0" i="0" u="none" strike="noStrike" baseline="0" dirty="0">
                <a:solidFill>
                  <a:srgbClr val="000000"/>
                </a:solidFill>
                <a:latin typeface="Myriad Pro Cond"/>
              </a:rPr>
              <a:t>or </a:t>
            </a:r>
            <a:r>
              <a:rPr lang="en-US" sz="1800" b="1" i="0" u="none" strike="noStrike" baseline="0" dirty="0">
                <a:solidFill>
                  <a:srgbClr val="000000"/>
                </a:solidFill>
                <a:latin typeface="Myriad Pro Cond"/>
              </a:rPr>
              <a:t>discharge of contaminated wastes</a:t>
            </a:r>
            <a:r>
              <a:rPr lang="en-US" sz="1800" b="0" i="0" u="none" strike="noStrike" baseline="0" dirty="0">
                <a:solidFill>
                  <a:srgbClr val="000000"/>
                </a:solidFill>
                <a:latin typeface="Myriad Pro Cond"/>
              </a:rPr>
              <a:t>. </a:t>
            </a:r>
          </a:p>
          <a:p>
            <a:endParaRPr lang="en-US" dirty="0"/>
          </a:p>
          <a:p>
            <a:r>
              <a:rPr lang="en-US" dirty="0"/>
              <a:t>It is important that all health care facilities either safely treat wastewater onsite or send fecal waste (e.g. either through well managed sewage system or sludge treatment). Secondary treatment (e.g. at least two step process with physical and biological treatment) will greatly reduce the microbiological risks (e.g. </a:t>
            </a:r>
            <a:r>
              <a:rPr lang="en-US" dirty="0" err="1"/>
              <a:t>diarrhoeal</a:t>
            </a:r>
            <a:r>
              <a:rPr lang="en-US" dirty="0"/>
              <a:t> disease, transmission of AMR infections). Where there is additional risks either from contamination (e.g. heavy metals, toxic substances) and/or possible re-use of wastewater more advanced treatment (tertiary) is needed. Health care facility managers and staff should seek to understand their sanitation system and engage with sanitary experts to incrementally improve the safety of the system where deficiencies are found.</a:t>
            </a: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15</a:t>
            </a:fld>
            <a:endParaRPr lang="en-GB"/>
          </a:p>
        </p:txBody>
      </p:sp>
    </p:spTree>
    <p:extLst>
      <p:ext uri="{BB962C8B-B14F-4D97-AF65-F5344CB8AC3E}">
        <p14:creationId xmlns:p14="http://schemas.microsoft.com/office/powerpoint/2010/main" val="248262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16</a:t>
            </a:fld>
            <a:endParaRPr lang="it-IT"/>
          </a:p>
        </p:txBody>
      </p:sp>
    </p:spTree>
    <p:extLst>
      <p:ext uri="{BB962C8B-B14F-4D97-AF65-F5344CB8AC3E}">
        <p14:creationId xmlns:p14="http://schemas.microsoft.com/office/powerpoint/2010/main" val="3124587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endParaRPr lang="en-US" b="1" dirty="0"/>
          </a:p>
          <a:p>
            <a:r>
              <a:rPr lang="en-US" b="1" dirty="0"/>
              <a:t>SAY:</a:t>
            </a:r>
          </a:p>
          <a:p>
            <a:r>
              <a:rPr lang="en-US" dirty="0"/>
              <a:t>The sanitation system fact sheets (Annex 1 of the WHO guidelines) provide guidance on some of the most frequently-used sanitation systems. Each describes the applicability of the system in different contexts; design, operation and maintenance considerations; and mechanisms for protecting public health at each step of the sanitation service chain. Depending on the setting, various sanitation technology and infrastructure options can be designed, combined, operated and managed at different scales to form a functional service chain. </a:t>
            </a:r>
          </a:p>
          <a:p>
            <a:endParaRPr lang="en-US" dirty="0"/>
          </a:p>
          <a:p>
            <a:r>
              <a:rPr lang="en-US" sz="1800" b="0" i="0" u="none" strike="noStrike" baseline="0" dirty="0">
                <a:solidFill>
                  <a:srgbClr val="000000"/>
                </a:solidFill>
                <a:latin typeface="Myriad Pro"/>
              </a:rPr>
              <a:t>A </a:t>
            </a:r>
            <a:r>
              <a:rPr lang="en-US" sz="1800" b="1" i="0" u="none" strike="noStrike" baseline="0" dirty="0">
                <a:solidFill>
                  <a:srgbClr val="000000"/>
                </a:solidFill>
                <a:latin typeface="Myriad Pro"/>
              </a:rPr>
              <a:t>sanitary inspection </a:t>
            </a:r>
            <a:r>
              <a:rPr lang="en-US" sz="1800" b="0" i="0" u="none" strike="noStrike" baseline="0" dirty="0">
                <a:solidFill>
                  <a:srgbClr val="000000"/>
                </a:solidFill>
                <a:latin typeface="Myriad Pro"/>
              </a:rPr>
              <a:t>is an on-site inspection and evaluation, by qualified individuals, of all conditions, devices, and practices in the sanitation system that pose an actual or potential danger to the health and well-being of the various exposure groups. It is a fact-finding activity that should identify system deficiencies - not only potential sources of hazardous events, but also inadequacies and lack of integrity in the system or that could lead to hazardous events </a:t>
            </a: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17</a:t>
            </a:fld>
            <a:endParaRPr lang="en-GB"/>
          </a:p>
        </p:txBody>
      </p:sp>
    </p:spTree>
    <p:extLst>
      <p:ext uri="{BB962C8B-B14F-4D97-AF65-F5344CB8AC3E}">
        <p14:creationId xmlns:p14="http://schemas.microsoft.com/office/powerpoint/2010/main" val="3793471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18</a:t>
            </a:fld>
            <a:endParaRPr lang="it-IT"/>
          </a:p>
        </p:txBody>
      </p:sp>
    </p:spTree>
    <p:extLst>
      <p:ext uri="{BB962C8B-B14F-4D97-AF65-F5344CB8AC3E}">
        <p14:creationId xmlns:p14="http://schemas.microsoft.com/office/powerpoint/2010/main" val="2576950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pour flush toilet is more suited in areas where there is a regular water supply, higher usage and an available septic tank to receive and treat the liquid waste. A biogas reactor can alternatively be used to treat the waste. This type of treatment may require more regular operation and maintenance but as the added advantage of producing gas which can be used for cooking or heating. It is best where there is sufficient personnel to manage and an on-site need for the gas.</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19</a:t>
            </a:fld>
            <a:endParaRPr lang="it-IT"/>
          </a:p>
        </p:txBody>
      </p:sp>
    </p:spTree>
    <p:extLst>
      <p:ext uri="{BB962C8B-B14F-4D97-AF65-F5344CB8AC3E}">
        <p14:creationId xmlns:p14="http://schemas.microsoft.com/office/powerpoint/2010/main" val="372579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b="1" dirty="0"/>
              <a:t>SAY:</a:t>
            </a:r>
          </a:p>
          <a:p>
            <a:pPr algn="l" rtl="0"/>
            <a:r>
              <a:rPr lang="en-US" dirty="0"/>
              <a:t>Sanitation systems fall into two broad categories: </a:t>
            </a:r>
            <a:r>
              <a:rPr lang="en-US" b="1" dirty="0"/>
              <a:t>onsite</a:t>
            </a:r>
            <a:r>
              <a:rPr lang="en-US" dirty="0"/>
              <a:t> and </a:t>
            </a:r>
            <a:r>
              <a:rPr lang="en-US" b="1" dirty="0"/>
              <a:t>offsite</a:t>
            </a:r>
            <a:r>
              <a:rPr lang="en-US" dirty="0"/>
              <a:t> systems. </a:t>
            </a:r>
            <a:r>
              <a:rPr lang="en-US" b="1" dirty="0"/>
              <a:t>Onsite treatment is:</a:t>
            </a:r>
            <a:r>
              <a:rPr lang="en-US" dirty="0"/>
              <a:t> a sanitation technology or system in which excreta (referred to as </a:t>
            </a:r>
            <a:r>
              <a:rPr lang="en-US" dirty="0" err="1"/>
              <a:t>faecal</a:t>
            </a:r>
            <a:r>
              <a:rPr lang="en-US" dirty="0"/>
              <a:t> sludge) is collected and stored and emptied from or treated on the plot where they are generated.</a:t>
            </a:r>
          </a:p>
          <a:p>
            <a:pPr algn="l" rtl="0"/>
            <a:endParaRPr lang="en-US" dirty="0"/>
          </a:p>
          <a:p>
            <a:pPr algn="l" rtl="0"/>
            <a:r>
              <a:rPr lang="en-US" dirty="0"/>
              <a:t>Safe containment ensures products generated from the toilet are retained within the containment technology and/or discharged to the local environment in a manner that does not expose anyone to the hazard or contaminate water sources. </a:t>
            </a:r>
          </a:p>
          <a:p>
            <a:pPr algn="l" rtl="0"/>
            <a:endParaRPr lang="en-US" dirty="0"/>
          </a:p>
          <a:p>
            <a:pPr algn="l" rtl="0"/>
            <a:r>
              <a:rPr lang="en-US" dirty="0"/>
              <a:t>For rural primary care facilities with plenty of space/land, few patients and few resources a single, ventilated pit latrine may be the best option. It is important that the latrine is upgradient and at a safe distance (&gt; 15 m) from a water source. Once the pit is full, it either needs to be emptied using hand tools, vacuum truck or pumping systems and taken off site for further treatment or covered and a new pit dug.</a:t>
            </a:r>
          </a:p>
          <a:p>
            <a:pPr algn="l" rtl="0"/>
            <a:endParaRPr lang="en-US" dirty="0"/>
          </a:p>
          <a:p>
            <a:pPr algn="l" rtl="0"/>
            <a:r>
              <a:rPr lang="en-US" i="1" dirty="0"/>
              <a:t>Refer to Sanitation System fact sheets in the WHO Guidelines for more information.  </a:t>
            </a:r>
            <a:r>
              <a:rPr lang="en-US" sz="1200" b="0" i="1" dirty="0"/>
              <a:t>Source: Compendium of Sanitation Technologies. </a:t>
            </a:r>
            <a:r>
              <a:rPr lang="en-US" sz="1200" b="0" i="1" dirty="0" err="1"/>
              <a:t>Eawag</a:t>
            </a:r>
            <a:r>
              <a:rPr lang="en-US" sz="1200" b="0" i="1" dirty="0"/>
              <a:t>, Switzerland. 2018. </a:t>
            </a:r>
            <a:endParaRPr lang="en-GB" sz="1200" b="0" i="1" dirty="0"/>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20</a:t>
            </a:fld>
            <a:endParaRPr lang="en-GB"/>
          </a:p>
        </p:txBody>
      </p:sp>
    </p:spTree>
    <p:extLst>
      <p:ext uri="{BB962C8B-B14F-4D97-AF65-F5344CB8AC3E}">
        <p14:creationId xmlns:p14="http://schemas.microsoft.com/office/powerpoint/2010/main" val="130647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3</a:t>
            </a:fld>
            <a:endParaRPr lang="it-IT"/>
          </a:p>
        </p:txBody>
      </p:sp>
    </p:spTree>
    <p:extLst>
      <p:ext uri="{BB962C8B-B14F-4D97-AF65-F5344CB8AC3E}">
        <p14:creationId xmlns:p14="http://schemas.microsoft.com/office/powerpoint/2010/main" val="426524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noProof="0" dirty="0"/>
              <a:t>SAY:</a:t>
            </a:r>
          </a:p>
          <a:p>
            <a:r>
              <a:rPr lang="en-US" b="1" noProof="0" dirty="0"/>
              <a:t>Off-site systems definition:</a:t>
            </a:r>
            <a:r>
              <a:rPr lang="en-US" noProof="0" dirty="0"/>
              <a:t> a sanitation system in which excreta (referred to as wastewater) is collected and transported away from the plot where they are generated. An off-site sanitation system relies on a sewer technology for transport.</a:t>
            </a:r>
          </a:p>
          <a:p>
            <a:endParaRPr lang="en-US" noProof="0" dirty="0"/>
          </a:p>
          <a:p>
            <a:r>
              <a:rPr lang="en-US" b="1" noProof="0" dirty="0"/>
              <a:t>Manual and motorized emptying and transport </a:t>
            </a:r>
            <a:r>
              <a:rPr lang="en-US" noProof="0" dirty="0"/>
              <a:t>refers to the different ways by which </a:t>
            </a:r>
            <a:r>
              <a:rPr lang="en-US" noProof="0" dirty="0" err="1"/>
              <a:t>faecal</a:t>
            </a:r>
            <a:r>
              <a:rPr lang="en-US" noProof="0" dirty="0"/>
              <a:t> sludge can be removed from the facility location.</a:t>
            </a:r>
          </a:p>
          <a:p>
            <a:endParaRPr lang="en-US" noProof="0" dirty="0"/>
          </a:p>
          <a:p>
            <a:r>
              <a:rPr lang="en-US" b="1" noProof="0" dirty="0"/>
              <a:t>(Top left) Motorized emptying and transport </a:t>
            </a:r>
            <a:r>
              <a:rPr lang="en-US" noProof="0" dirty="0"/>
              <a:t>(also known as mechanical emptying and transport) refers to the use of any vehicle or device equipped with a motorized pump and a storage tank for emptying and transporting </a:t>
            </a:r>
            <a:r>
              <a:rPr lang="en-US" noProof="0" dirty="0" err="1"/>
              <a:t>faecal</a:t>
            </a:r>
            <a:r>
              <a:rPr lang="en-US" noProof="0" dirty="0"/>
              <a:t> sludge. People are required to operate the pump and maneuver the hose, but the </a:t>
            </a:r>
            <a:r>
              <a:rPr lang="en-US" noProof="0" dirty="0" err="1"/>
              <a:t>faecal</a:t>
            </a:r>
            <a:r>
              <a:rPr lang="en-US" noProof="0" dirty="0"/>
              <a:t> sludge is not manually lifted or transported. Wet systems such as septic tanks and fully lined tanks are commonly emptied using motorized emptying and transport. </a:t>
            </a:r>
          </a:p>
          <a:p>
            <a:endParaRPr lang="en-US" noProof="0" dirty="0"/>
          </a:p>
          <a:p>
            <a:r>
              <a:rPr lang="en-US" noProof="0" dirty="0"/>
              <a:t>Motorized collection is more suitable in urban areas where sludge can be taken to a sludge treatment facility. The sludge truck depending on the size and access to the toilet may have difficulty in accessing the toilet and this should be taken into consideration. A number of smaller sludge removal technologies now exist for use in dense urban areas.</a:t>
            </a:r>
          </a:p>
          <a:p>
            <a:endParaRPr lang="en-US" noProof="0" dirty="0"/>
          </a:p>
          <a:p>
            <a:r>
              <a:rPr lang="en-US" b="1" noProof="0" dirty="0"/>
              <a:t>(Bottom left) Sewer-based systems </a:t>
            </a:r>
            <a:r>
              <a:rPr lang="en-US" noProof="0" dirty="0"/>
              <a:t>comprise networks of underground pipes. Types of sewerage include:</a:t>
            </a:r>
          </a:p>
          <a:p>
            <a:r>
              <a:rPr lang="en-US" noProof="0" dirty="0"/>
              <a:t>• conventional gravity sewers: convey blackwater from toilets and greywater along with, in many cases, industrial effluents and storm water through large diameter pipes to a treatment facility, using</a:t>
            </a:r>
          </a:p>
          <a:p>
            <a:r>
              <a:rPr lang="en-US" noProof="0" dirty="0"/>
              <a:t>gravity (and pumps when necessary)</a:t>
            </a:r>
          </a:p>
          <a:p>
            <a:r>
              <a:rPr lang="en-US" noProof="0" dirty="0"/>
              <a:t>• simplified sewers: a lower cost design installed using smaller pipes at a lower depth and shallower gradient than conventional gravity sewers.</a:t>
            </a:r>
          </a:p>
          <a:p>
            <a:r>
              <a:rPr lang="en-US" noProof="0" dirty="0"/>
              <a:t>• solids-free sewers: similar design to simplified sewers but including pre-treatment of sludge to remove solids.</a:t>
            </a:r>
          </a:p>
          <a:p>
            <a:endParaRPr lang="en-US" noProof="0" dirty="0"/>
          </a:p>
          <a:p>
            <a:r>
              <a:rPr lang="en-US" b="1" noProof="0" dirty="0"/>
              <a:t>Gravity sewer</a:t>
            </a:r>
          </a:p>
          <a:p>
            <a:r>
              <a:rPr lang="en-US" noProof="0" dirty="0"/>
              <a:t>A gravity sewer is one of the easiest means by which a health care facility can transport waste and is the most common system in high income countries. However in many low and middle income countries well managed sewage systems do not exist. Health care facility managers can advocate for increased investments by utilities to prioritize servicing health care facilities. Large sewer systems may be difficult to maintain and costly (in terms of pipes and energy for pumping) and increasingly cities are looking at smaller, satellite type treatments.</a:t>
            </a:r>
          </a:p>
          <a:p>
            <a:endParaRPr lang="en-US" noProof="0" dirty="0"/>
          </a:p>
          <a:p>
            <a:r>
              <a:rPr lang="en-US" b="1" noProof="0" dirty="0"/>
              <a:t>Waste stabilization pond</a:t>
            </a:r>
          </a:p>
          <a:p>
            <a:r>
              <a:rPr lang="en-US" noProof="0" dirty="0"/>
              <a:t>This type of treatment system consists of several ponds in series which allow for settling and removal of biological material through anerobic and aerobic processes. It may be used by a city, a university or even a large hospital.  They are especially suitable in warm climates and where there are few resources for a more technologically advanced treatment system.  These ponds use natural biological treatment which take time because removal rates are slow and is not effective in removing pathogens and nutrients. They require a large amount of space and thus are not appropriate in dense urban areas. If well designed, operation and maintenance are minimal. It does not require power.</a:t>
            </a:r>
          </a:p>
          <a:p>
            <a:endParaRPr lang="en-US" b="1" noProof="0" dirty="0"/>
          </a:p>
          <a:p>
            <a:r>
              <a:rPr lang="en-US" b="1" noProof="0" dirty="0"/>
              <a:t>Anaerobic filter</a:t>
            </a:r>
          </a:p>
          <a:p>
            <a:r>
              <a:rPr lang="en-US" noProof="0" dirty="0"/>
              <a:t>This is a more sophisticated system where wastewater flows through filters that traps particles and because of an active biomass also biodegrade organic matter. It has only a moderate area requirement and a long service life. Like waste stabilization ponds, has low reduction in pathogens and nutrients and requires expert design and construction.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i="1" noProof="0" dirty="0"/>
              <a:t>Source: Compendium of Sanitation Technologies. </a:t>
            </a:r>
            <a:r>
              <a:rPr lang="en-US" sz="1200" i="1" noProof="0" dirty="0" err="1"/>
              <a:t>Eawag</a:t>
            </a:r>
            <a:r>
              <a:rPr lang="en-US" sz="1200" i="1" noProof="0" dirty="0"/>
              <a:t>, Switzerland. 2018.</a:t>
            </a:r>
          </a:p>
          <a:p>
            <a:r>
              <a:rPr lang="en-US" noProof="0" dirty="0"/>
              <a: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21</a:t>
            </a:fld>
            <a:endParaRPr lang="en-GB"/>
          </a:p>
        </p:txBody>
      </p:sp>
    </p:spTree>
    <p:extLst>
      <p:ext uri="{BB962C8B-B14F-4D97-AF65-F5344CB8AC3E}">
        <p14:creationId xmlns:p14="http://schemas.microsoft.com/office/powerpoint/2010/main" val="909819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READ THE SLIDE </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22</a:t>
            </a:fld>
            <a:endParaRPr lang="it-IT"/>
          </a:p>
        </p:txBody>
      </p:sp>
    </p:spTree>
    <p:extLst>
      <p:ext uri="{BB962C8B-B14F-4D97-AF65-F5344CB8AC3E}">
        <p14:creationId xmlns:p14="http://schemas.microsoft.com/office/powerpoint/2010/main" val="24461245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b="1" dirty="0"/>
              <a:t>READ THE SLIDE </a:t>
            </a:r>
          </a:p>
          <a:p>
            <a:pPr algn="l" rtl="0"/>
            <a:r>
              <a:rPr lang="en-US" b="1" dirty="0"/>
              <a:t>SAY:</a:t>
            </a:r>
          </a:p>
          <a:p>
            <a:pPr algn="l" rtl="0"/>
            <a:r>
              <a:rPr lang="en-US" b="1" dirty="0"/>
              <a:t>Co</a:t>
            </a:r>
            <a:r>
              <a:rPr lang="en-US" sz="1800" b="1" i="0" u="none" strike="noStrike" baseline="0" dirty="0">
                <a:solidFill>
                  <a:srgbClr val="000000"/>
                </a:solidFill>
                <a:latin typeface="Myriad Pro"/>
              </a:rPr>
              <a:t>nveyance</a:t>
            </a:r>
            <a:r>
              <a:rPr lang="en-US" sz="1800" b="0" i="0" u="none" strike="noStrike" baseline="0" dirty="0">
                <a:solidFill>
                  <a:srgbClr val="000000"/>
                </a:solidFill>
                <a:latin typeface="Myriad Pro"/>
              </a:rPr>
              <a:t> describes the transport of products from either the toilet or containment step to the treatment step of the sanitation service chain. </a:t>
            </a:r>
          </a:p>
          <a:p>
            <a:pPr algn="l" rtl="0"/>
            <a:r>
              <a:rPr lang="en-US" sz="1800" b="0" i="0" u="none" strike="noStrike" baseline="0" dirty="0">
                <a:solidFill>
                  <a:srgbClr val="000000"/>
                </a:solidFill>
                <a:latin typeface="Myriad Pro"/>
              </a:rPr>
              <a:t>	For example, where sewer-based technologies transport wastewater from toilets to wastewater treatment plants </a:t>
            </a:r>
          </a:p>
          <a:p>
            <a:pPr algn="l" rtl="0"/>
            <a:endParaRPr lang="en-US" sz="1800" b="0" i="0" u="none" strike="noStrike" baseline="0" dirty="0">
              <a:solidFill>
                <a:srgbClr val="000000"/>
              </a:solidFill>
              <a:latin typeface="Myriad Pro"/>
            </a:endParaRPr>
          </a:p>
          <a:p>
            <a:pPr algn="l" rtl="0"/>
            <a:r>
              <a:rPr lang="en-US" dirty="0"/>
              <a:t>Safe conveyance  limits exposure of the workers carrying out operation and maintenance, the community living and working in the vicinity of the work, and wider community who could each be exposed to pathogens through ingestion and inhalation of </a:t>
            </a:r>
            <a:r>
              <a:rPr lang="en-US" dirty="0" err="1"/>
              <a:t>faecal</a:t>
            </a:r>
            <a:r>
              <a:rPr lang="en-US" dirty="0"/>
              <a:t> pathogens.  </a:t>
            </a:r>
          </a:p>
          <a:p>
            <a:pPr algn="l" rtl="0"/>
            <a:endParaRPr lang="en-US" dirty="0"/>
          </a:p>
          <a:p>
            <a:pPr algn="l" rtl="0"/>
            <a:r>
              <a:rPr lang="en-US" dirty="0"/>
              <a:t>Worker safety is incredibly important and those handling fecal sludge are exposed to dangerous pathogens, chemical agents and often working in dark, confined and dangerous spaces.  In addition to infectious disease, they can suffer from eye and skin burns, musculoskeletal disorders, puncture wounds and even death by asphyxiation. Standard operating procedures and guidelines, accompanied by  training and mentoring, appropriate PPE and formalization of the workforce (e.g. a contract with regular salary) can help prevent many of the most common health risks and ensure this important part of the workforce is healthy and can optimally complete their jobs.</a:t>
            </a:r>
          </a:p>
          <a:p>
            <a:pPr algn="l" rtl="0"/>
            <a:endParaRPr lang="en-US" dirty="0"/>
          </a:p>
          <a:p>
            <a:pPr algn="l" rtl="0"/>
            <a:endParaRPr lang="en-US" dirty="0"/>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23</a:t>
            </a:fld>
            <a:endParaRPr lang="en-GB"/>
          </a:p>
        </p:txBody>
      </p:sp>
    </p:spTree>
    <p:extLst>
      <p:ext uri="{BB962C8B-B14F-4D97-AF65-F5344CB8AC3E}">
        <p14:creationId xmlns:p14="http://schemas.microsoft.com/office/powerpoint/2010/main" val="20557293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r>
              <a:rPr lang="en-US" dirty="0"/>
              <a:t>: this section of the training will address each of these three areas.</a:t>
            </a:r>
          </a:p>
        </p:txBody>
      </p:sp>
      <p:sp>
        <p:nvSpPr>
          <p:cNvPr id="4" name="Slide Number Placeholder 3"/>
          <p:cNvSpPr>
            <a:spLocks noGrp="1"/>
          </p:cNvSpPr>
          <p:nvPr>
            <p:ph type="sldNum" sz="quarter" idx="5"/>
          </p:nvPr>
        </p:nvSpPr>
        <p:spPr/>
        <p:txBody>
          <a:bodyPr/>
          <a:lstStyle/>
          <a:p>
            <a:fld id="{2C9130B6-D5DB-4F47-B878-F9EA0BACE276}" type="slidenum">
              <a:rPr lang="it-IT" smtClean="0"/>
              <a:t>24</a:t>
            </a:fld>
            <a:endParaRPr lang="it-IT"/>
          </a:p>
        </p:txBody>
      </p:sp>
    </p:spTree>
    <p:extLst>
      <p:ext uri="{BB962C8B-B14F-4D97-AF65-F5344CB8AC3E}">
        <p14:creationId xmlns:p14="http://schemas.microsoft.com/office/powerpoint/2010/main" val="1007437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Sanitation is an important vehicle for indirect climate change impacts on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FF"/>
                </a:solidFill>
              </a:rPr>
              <a:t>What are the health impacts of each of these problems? </a:t>
            </a:r>
          </a:p>
          <a:p>
            <a:endParaRPr lang="en-US" dirty="0"/>
          </a:p>
          <a:p>
            <a:r>
              <a:rPr lang="en-US" dirty="0"/>
              <a:t>The </a:t>
            </a:r>
            <a:r>
              <a:rPr lang="en-US" b="1" dirty="0"/>
              <a:t>health consequences </a:t>
            </a:r>
            <a:r>
              <a:rPr lang="en-US" dirty="0"/>
              <a:t>arising from climate impacts on sanitation systems include </a:t>
            </a:r>
          </a:p>
          <a:p>
            <a:pPr marL="171450" indent="-171450">
              <a:buFontTx/>
              <a:buChar char="-"/>
            </a:pPr>
            <a:r>
              <a:rPr lang="en-US" dirty="0"/>
              <a:t>increased risk of disease/illness from exposure to pathogens and hazardous substances via environmental contamination, </a:t>
            </a:r>
          </a:p>
          <a:p>
            <a:pPr marL="171450" indent="-171450">
              <a:buFontTx/>
              <a:buChar char="-"/>
            </a:pPr>
            <a:r>
              <a:rPr lang="en-US" dirty="0"/>
              <a:t>and/or increased risk of disease/illness resulting from a lack of adequate sanitation where systems have been destroyed or damaged. </a:t>
            </a:r>
          </a:p>
          <a:p>
            <a:pPr marL="171450" indent="-171450">
              <a:buFontTx/>
              <a:buChar char="-"/>
            </a:pPr>
            <a:r>
              <a:rPr lang="en-US" dirty="0"/>
              <a:t>Poor and vulnerable groups without access to good quality health care and fundamental public services experience overlapping forms of disadvantage and are likely to face the worst effects </a:t>
            </a:r>
          </a:p>
          <a:p>
            <a:pPr marL="171450" indent="-171450">
              <a:buFontTx/>
              <a:buChar char="-"/>
            </a:pPr>
            <a:endParaRPr lang="en-US" dirty="0"/>
          </a:p>
          <a:p>
            <a:pPr marL="0" indent="0">
              <a:buFontTx/>
              <a:buNone/>
            </a:pPr>
            <a:r>
              <a:rPr lang="en-US" b="1" dirty="0"/>
              <a:t>More rain:</a:t>
            </a: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Increased risks of water- and </a:t>
            </a:r>
            <a:r>
              <a:rPr lang="en-US" sz="1200" dirty="0" err="1">
                <a:effectLst/>
              </a:rPr>
              <a:t>vectorborne</a:t>
            </a:r>
            <a:r>
              <a:rPr lang="en-US" sz="1200" dirty="0">
                <a:effectLst/>
              </a:rPr>
              <a:t> diseases and antimicrobial resistance spread.</a:t>
            </a:r>
            <a:endParaRPr lang="en-US" sz="1400" dirty="0">
              <a:effectLst/>
            </a:endParaRP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Increased risks of health impacts associated with undernutrition</a:t>
            </a:r>
          </a:p>
          <a:p>
            <a:pPr marL="342900" marR="0" lvl="0" indent="-342900">
              <a:lnSpc>
                <a:spcPct val="100000"/>
              </a:lnSpc>
              <a:spcBef>
                <a:spcPts val="0"/>
              </a:spcBef>
              <a:spcAft>
                <a:spcPts val="600"/>
              </a:spcAft>
              <a:buFont typeface="Symbol" panose="05050102010706020507" pitchFamily="18" charset="2"/>
              <a:buChar char=""/>
            </a:pPr>
            <a:endParaRPr lang="en-US" sz="1200" b="1" dirty="0">
              <a:effectLst/>
            </a:endParaRPr>
          </a:p>
          <a:p>
            <a:pPr marL="0" marR="0" lvl="0" indent="0">
              <a:lnSpc>
                <a:spcPct val="100000"/>
              </a:lnSpc>
              <a:spcBef>
                <a:spcPts val="0"/>
              </a:spcBef>
              <a:spcAft>
                <a:spcPts val="600"/>
              </a:spcAft>
              <a:buFont typeface="Symbol" panose="05050102010706020507" pitchFamily="18" charset="2"/>
              <a:buNone/>
            </a:pPr>
            <a:r>
              <a:rPr lang="en-US" b="1" dirty="0"/>
              <a:t>Less rain: </a:t>
            </a: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Increased risks of water- and </a:t>
            </a:r>
            <a:r>
              <a:rPr lang="en-US" sz="1200" dirty="0" err="1">
                <a:effectLst/>
              </a:rPr>
              <a:t>vectorborne</a:t>
            </a:r>
            <a:r>
              <a:rPr lang="en-US" sz="1200" dirty="0">
                <a:effectLst/>
              </a:rPr>
              <a:t> diseases (e.g. due to a lack of water for cleaning, resulting in poor sanitary conditions and poor hygiene).</a:t>
            </a:r>
            <a:endParaRPr lang="en-US" sz="1400" dirty="0">
              <a:effectLst/>
            </a:endParaRP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Increased risks associated with undernutrition resulting from interaction with diminished food production and intake in poor regions, and increases in diseases associated with undernutrition.</a:t>
            </a:r>
            <a:endParaRPr lang="en-US" sz="1400" dirty="0">
              <a:effectLst/>
            </a:endParaRP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Increased risk of water- and vector- borne diseases linked to untreated wastewater use for food production</a:t>
            </a:r>
          </a:p>
          <a:p>
            <a:pPr marL="342900" marR="0" lvl="0" indent="-342900">
              <a:lnSpc>
                <a:spcPct val="100000"/>
              </a:lnSpc>
              <a:spcBef>
                <a:spcPts val="0"/>
              </a:spcBef>
              <a:spcAft>
                <a:spcPts val="600"/>
              </a:spcAft>
              <a:buFont typeface="Symbol" panose="05050102010706020507" pitchFamily="18" charset="2"/>
              <a:buChar char=""/>
            </a:pPr>
            <a:endParaRPr lang="en-US" dirty="0"/>
          </a:p>
          <a:p>
            <a:pPr marL="0" indent="0">
              <a:buFontTx/>
              <a:buNone/>
            </a:pPr>
            <a:r>
              <a:rPr lang="en-US" b="1" dirty="0"/>
              <a:t>Higher temperatures:</a:t>
            </a:r>
          </a:p>
          <a:p>
            <a:pPr marL="342900" marR="0" lvl="0" indent="-342900">
              <a:lnSpc>
                <a:spcPct val="100000"/>
              </a:lnSpc>
              <a:spcBef>
                <a:spcPts val="0"/>
              </a:spcBef>
              <a:spcAft>
                <a:spcPts val="600"/>
              </a:spcAft>
              <a:buFont typeface="Symbol" panose="05050102010706020507" pitchFamily="18" charset="2"/>
              <a:buChar char=""/>
            </a:pPr>
            <a:r>
              <a:rPr lang="en-US" sz="1200" dirty="0">
                <a:effectLst/>
              </a:rPr>
              <a:t>Health impacts resulting from unsafe use or non-use of sanitation systems (e.g. physical or mental conditions arising from suppressed urge to urinate/defecate).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25</a:t>
            </a:fld>
            <a:endParaRPr lang="en-GB"/>
          </a:p>
        </p:txBody>
      </p:sp>
    </p:spTree>
    <p:extLst>
      <p:ext uri="{BB962C8B-B14F-4D97-AF65-F5344CB8AC3E}">
        <p14:creationId xmlns:p14="http://schemas.microsoft.com/office/powerpoint/2010/main" val="11952161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r>
              <a:rPr lang="en-US" b="1" dirty="0"/>
              <a:t>Adaptation measures </a:t>
            </a:r>
            <a:r>
              <a:rPr lang="en-US" dirty="0"/>
              <a:t>for building sanitation system’s climate resilience could be designed under six broad categories: </a:t>
            </a:r>
          </a:p>
          <a:p>
            <a:pPr marL="228600" indent="-228600">
              <a:buFont typeface="+mj-lt"/>
              <a:buAutoNum type="arabicPeriod"/>
            </a:pPr>
            <a:r>
              <a:rPr lang="en-US" dirty="0"/>
              <a:t>Technologies and infrastructure</a:t>
            </a:r>
          </a:p>
          <a:p>
            <a:pPr marL="228600" indent="-228600">
              <a:buFont typeface="+mj-lt"/>
              <a:buAutoNum type="arabicPeriod"/>
            </a:pPr>
            <a:r>
              <a:rPr lang="en-US" dirty="0"/>
              <a:t>Financing, </a:t>
            </a:r>
          </a:p>
          <a:p>
            <a:pPr marL="228600" indent="-228600">
              <a:buFont typeface="+mj-lt"/>
              <a:buAutoNum type="arabicPeriod"/>
            </a:pPr>
            <a:r>
              <a:rPr lang="en-US" dirty="0"/>
              <a:t>Policy and governance</a:t>
            </a:r>
          </a:p>
          <a:p>
            <a:pPr marL="228600" indent="-228600">
              <a:buFont typeface="+mj-lt"/>
              <a:buAutoNum type="arabicPeriod"/>
            </a:pPr>
            <a:r>
              <a:rPr lang="en-US" dirty="0"/>
              <a:t>Workforce, </a:t>
            </a:r>
          </a:p>
          <a:p>
            <a:pPr marL="228600" indent="-228600">
              <a:buFont typeface="+mj-lt"/>
              <a:buAutoNum type="arabicPeriod"/>
            </a:pPr>
            <a:r>
              <a:rPr lang="en-US" dirty="0"/>
              <a:t>Information systems </a:t>
            </a:r>
          </a:p>
          <a:p>
            <a:pPr marL="228600" indent="-228600">
              <a:buFont typeface="+mj-lt"/>
              <a:buAutoNum type="arabicPeriod"/>
            </a:pPr>
            <a:r>
              <a:rPr lang="en-US" dirty="0"/>
              <a:t>Service delivery</a:t>
            </a:r>
          </a:p>
          <a:p>
            <a:pPr marL="0" indent="0">
              <a:buFont typeface="+mj-lt"/>
              <a:buNone/>
            </a:pPr>
            <a:endParaRPr lang="en-US" dirty="0"/>
          </a:p>
          <a:p>
            <a:pPr marL="0" indent="0">
              <a:buFont typeface="+mj-lt"/>
              <a:buNone/>
            </a:pPr>
            <a:r>
              <a:rPr lang="en-US" dirty="0"/>
              <a:t>Measures such as data collection and monitoring systems, disaster response and rehabilitation plans, and behaviour change programmes can support effective adaptation. Communities, who have existing experience in adaptation for sanitation, should be actively engaged in sanitation system planning processes. </a:t>
            </a:r>
          </a:p>
          <a:p>
            <a:pPr marL="0" indent="0">
              <a:buFont typeface="+mj-lt"/>
              <a:buNone/>
            </a:pPr>
            <a:endParaRPr lang="en-US" dirty="0"/>
          </a:p>
          <a:p>
            <a:pPr marL="0" marR="0" lvl="0" indent="0" algn="l" defTabSz="914400" rtl="0" eaLnBrk="1" fontAlgn="base" latinLnBrk="0" hangingPunct="1">
              <a:lnSpc>
                <a:spcPct val="100000"/>
              </a:lnSpc>
              <a:spcBef>
                <a:spcPct val="30000"/>
              </a:spcBef>
              <a:spcAft>
                <a:spcPct val="0"/>
              </a:spcAft>
              <a:buClrTx/>
              <a:buSzTx/>
              <a:buFont typeface="+mj-lt"/>
              <a:buNone/>
              <a:tabLst/>
              <a:defRPr/>
            </a:pPr>
            <a:r>
              <a:rPr lang="en-US" sz="1200" b="0" dirty="0"/>
              <a:t>Source: WHO, 2019. Discussion paper on sanitation, climate change and health. </a:t>
            </a:r>
            <a:r>
              <a:rPr lang="en-US" sz="1200" b="0" dirty="0">
                <a:hlinkClick r:id="rId3"/>
              </a:rPr>
              <a:t>https://www.who.int/water_sanitation_health/sanitation-waste/sanitation/sanitation-and-climate-change20190813.pdf?ua=1</a:t>
            </a:r>
            <a:r>
              <a:rPr lang="en-US" sz="1200" b="0" dirty="0"/>
              <a:t> </a:t>
            </a:r>
            <a:endParaRPr lang="en-GB" sz="1200" b="0" dirty="0"/>
          </a:p>
          <a:p>
            <a:pPr marL="0" indent="0">
              <a:buFont typeface="+mj-lt"/>
              <a:buNone/>
            </a:pPr>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26</a:t>
            </a:fld>
            <a:endParaRPr lang="en-GB"/>
          </a:p>
        </p:txBody>
      </p:sp>
    </p:spTree>
    <p:extLst>
      <p:ext uri="{BB962C8B-B14F-4D97-AF65-F5344CB8AC3E}">
        <p14:creationId xmlns:p14="http://schemas.microsoft.com/office/powerpoint/2010/main" val="1292920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27</a:t>
            </a:fld>
            <a:endParaRPr lang="it-IT"/>
          </a:p>
        </p:txBody>
      </p:sp>
    </p:spTree>
    <p:extLst>
      <p:ext uri="{BB962C8B-B14F-4D97-AF65-F5344CB8AC3E}">
        <p14:creationId xmlns:p14="http://schemas.microsoft.com/office/powerpoint/2010/main" val="1824428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28</a:t>
            </a:fld>
            <a:endParaRPr lang="it-IT"/>
          </a:p>
        </p:txBody>
      </p:sp>
    </p:spTree>
    <p:extLst>
      <p:ext uri="{BB962C8B-B14F-4D97-AF65-F5344CB8AC3E}">
        <p14:creationId xmlns:p14="http://schemas.microsoft.com/office/powerpoint/2010/main" val="1973077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each question with the people next to you for a few moments and then we will take feedback to discuss as a whole group</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29</a:t>
            </a:fld>
            <a:endParaRPr lang="en-GB"/>
          </a:p>
        </p:txBody>
      </p:sp>
    </p:spTree>
    <p:extLst>
      <p:ext uri="{BB962C8B-B14F-4D97-AF65-F5344CB8AC3E}">
        <p14:creationId xmlns:p14="http://schemas.microsoft.com/office/powerpoint/2010/main" val="569975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30</a:t>
            </a:fld>
            <a:endParaRPr lang="en-GB"/>
          </a:p>
        </p:txBody>
      </p:sp>
    </p:spTree>
    <p:extLst>
      <p:ext uri="{BB962C8B-B14F-4D97-AF65-F5344CB8AC3E}">
        <p14:creationId xmlns:p14="http://schemas.microsoft.com/office/powerpoint/2010/main" val="1519990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4</a:t>
            </a:fld>
            <a:endParaRPr lang="it-IT"/>
          </a:p>
        </p:txBody>
      </p:sp>
    </p:spTree>
    <p:extLst>
      <p:ext uri="{BB962C8B-B14F-4D97-AF65-F5344CB8AC3E}">
        <p14:creationId xmlns:p14="http://schemas.microsoft.com/office/powerpoint/2010/main" val="4285191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31</a:t>
            </a:fld>
            <a:endParaRPr lang="it-IT"/>
          </a:p>
        </p:txBody>
      </p:sp>
    </p:spTree>
    <p:extLst>
      <p:ext uri="{BB962C8B-B14F-4D97-AF65-F5344CB8AC3E}">
        <p14:creationId xmlns:p14="http://schemas.microsoft.com/office/powerpoint/2010/main" val="41208287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a:p>
            <a:r>
              <a:rPr lang="en-US" b="1" dirty="0"/>
              <a:t>SAY:</a:t>
            </a:r>
          </a:p>
          <a:p>
            <a:r>
              <a:rPr lang="en-US" dirty="0"/>
              <a:t> why are sanitation services a challenge for these groups? What are some common problems that these users face?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32</a:t>
            </a:fld>
            <a:endParaRPr lang="en-GB"/>
          </a:p>
        </p:txBody>
      </p:sp>
    </p:spTree>
    <p:extLst>
      <p:ext uri="{BB962C8B-B14F-4D97-AF65-F5344CB8AC3E}">
        <p14:creationId xmlns:p14="http://schemas.microsoft.com/office/powerpoint/2010/main" val="1223240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33</a:t>
            </a:fld>
            <a:endParaRPr lang="en-GB"/>
          </a:p>
        </p:txBody>
      </p:sp>
    </p:spTree>
    <p:extLst>
      <p:ext uri="{BB962C8B-B14F-4D97-AF65-F5344CB8AC3E}">
        <p14:creationId xmlns:p14="http://schemas.microsoft.com/office/powerpoint/2010/main" val="27171328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dirty="0"/>
              <a:t>All criteria are included in the WASH FIT indicator “At least one functional improved toilet meets the needs of people with reduced mobility”</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34</a:t>
            </a:fld>
            <a:endParaRPr lang="en-GB"/>
          </a:p>
        </p:txBody>
      </p:sp>
    </p:spTree>
    <p:extLst>
      <p:ext uri="{BB962C8B-B14F-4D97-AF65-F5344CB8AC3E}">
        <p14:creationId xmlns:p14="http://schemas.microsoft.com/office/powerpoint/2010/main" val="11625158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marL="0" indent="0" algn="l" rtl="0">
              <a:buFontTx/>
              <a:buNone/>
            </a:pPr>
            <a:r>
              <a:rPr lang="en-US" b="1" dirty="0"/>
              <a:t>READ THE SLIDE </a:t>
            </a:r>
          </a:p>
          <a:p>
            <a:pPr marL="0" indent="0" algn="l" rtl="0">
              <a:buFontTx/>
              <a:buNone/>
            </a:pPr>
            <a:r>
              <a:rPr lang="en-US" b="1" dirty="0"/>
              <a:t>SAY:</a:t>
            </a:r>
          </a:p>
          <a:p>
            <a:pPr marL="0" indent="0" algn="l" rtl="0">
              <a:buFontTx/>
              <a:buNone/>
            </a:pPr>
            <a:r>
              <a:rPr lang="en-US" b="1" dirty="0"/>
              <a:t> </a:t>
            </a:r>
            <a:r>
              <a:rPr lang="en-US" b="0" dirty="0"/>
              <a:t>in what way could </a:t>
            </a:r>
            <a:r>
              <a:rPr lang="en-US" sz="1800" b="0" i="0" u="none" strike="noStrike" baseline="0" dirty="0">
                <a:solidFill>
                  <a:srgbClr val="000000"/>
                </a:solidFill>
                <a:latin typeface="Myriad Pro"/>
              </a:rPr>
              <a:t>toilets increase the likelihood or severity of disease or other problems? </a:t>
            </a:r>
            <a:endParaRPr lang="en-US" b="1" dirty="0"/>
          </a:p>
          <a:p>
            <a:pPr marL="171450" indent="-171450" algn="l" rtl="0">
              <a:buFontTx/>
              <a:buChar char="-"/>
            </a:pPr>
            <a:r>
              <a:rPr lang="en-US" sz="1800" b="0" i="0" u="none" strike="noStrike" baseline="0" dirty="0">
                <a:solidFill>
                  <a:srgbClr val="000000"/>
                </a:solidFill>
                <a:latin typeface="Myriad Pro"/>
              </a:rPr>
              <a:t>Toilets that are not well constructed and/or made of a non-durable material that prevents cleaning of the slab (or pedestal). </a:t>
            </a:r>
          </a:p>
          <a:p>
            <a:pPr marL="171450" indent="-171450" algn="l" rtl="0">
              <a:buFontTx/>
              <a:buChar char="-"/>
            </a:pPr>
            <a:r>
              <a:rPr lang="en-US" sz="1800" b="0" i="0" u="none" strike="noStrike" baseline="0" dirty="0">
                <a:solidFill>
                  <a:srgbClr val="000000"/>
                </a:solidFill>
                <a:latin typeface="Myriad Pro"/>
              </a:rPr>
              <a:t>Toilets that are not kept clean and where excreta remain on the toilet and/or surfaces of the room housing the toilet. </a:t>
            </a:r>
          </a:p>
          <a:p>
            <a:pPr marL="171450" indent="-171450" algn="l" rtl="0">
              <a:buFontTx/>
              <a:buChar char="-"/>
            </a:pPr>
            <a:r>
              <a:rPr lang="en-US" sz="1800" b="0" i="0" u="none" strike="noStrike" baseline="0" dirty="0">
                <a:solidFill>
                  <a:srgbClr val="000000"/>
                </a:solidFill>
                <a:latin typeface="Myriad Pro"/>
              </a:rPr>
              <a:t>Toilets where no anal cleansing products, and/or handwashing facilities and/or facilities for disposal of menstrual hygiene products are available. </a:t>
            </a:r>
          </a:p>
          <a:p>
            <a:pPr marL="171450" indent="-171450" algn="l" rtl="0">
              <a:buFontTx/>
              <a:buChar char="-"/>
            </a:pPr>
            <a:r>
              <a:rPr lang="en-US" sz="1800" b="0" i="0" u="none" strike="noStrike" baseline="0" dirty="0">
                <a:solidFill>
                  <a:srgbClr val="000000"/>
                </a:solidFill>
                <a:latin typeface="Myriad Pro"/>
              </a:rPr>
              <a:t>Toilets that are kept locked for long periods of the day or night, and/or do not offer sufficient security and/or privacy. </a:t>
            </a:r>
            <a:endParaRPr lang="en-US" b="1" dirty="0"/>
          </a:p>
          <a:p>
            <a:pPr marL="0" indent="0" algn="l" rtl="0">
              <a:buFontTx/>
              <a:buNone/>
            </a:pPr>
            <a:endParaRPr lang="en-US" b="1" dirty="0"/>
          </a:p>
          <a:p>
            <a:pPr marL="0" indent="0" algn="l" rtl="0">
              <a:buFontTx/>
              <a:buNone/>
            </a:pPr>
            <a:r>
              <a:rPr lang="en-US" b="1" dirty="0"/>
              <a:t>Steps to take to ensure toilets protect human health: </a:t>
            </a:r>
          </a:p>
          <a:p>
            <a:pPr marL="171450" indent="-171450" algn="l" rtl="0">
              <a:buFontTx/>
              <a:buChar char="-"/>
            </a:pPr>
            <a:r>
              <a:rPr lang="en-US" b="1" dirty="0"/>
              <a:t>Cleanliness</a:t>
            </a:r>
            <a:r>
              <a:rPr lang="en-US" dirty="0"/>
              <a:t>: the toilet and all surfaces of the room that it is in (e.g. bathroom, washroom, rest room, cubicle etc.) should be kept clean and free of excreta. </a:t>
            </a:r>
          </a:p>
          <a:p>
            <a:pPr marL="171450" indent="-171450" algn="l" rtl="0">
              <a:buFontTx/>
              <a:buChar char="-"/>
            </a:pPr>
            <a:r>
              <a:rPr lang="en-US" b="1" dirty="0"/>
              <a:t>Cleaning arrangements: </a:t>
            </a:r>
            <a:r>
              <a:rPr lang="en-US" dirty="0"/>
              <a:t>Locally-available cleaning materials should be safely stored and used, and all people carrying out cleaning should observe safe working practices. Where the toilet is public or shared, a regular cleaning schedule should be in place, with provision made for supply of cleaning materials and personal protective equipment (PPE). </a:t>
            </a:r>
          </a:p>
          <a:p>
            <a:pPr marL="171450" indent="-171450" algn="l" rtl="0">
              <a:buFontTx/>
              <a:buChar char="-"/>
            </a:pPr>
            <a:r>
              <a:rPr lang="en-US" dirty="0"/>
              <a:t>Where dry toilets are used, a ready supply of ash, soil, lime or sawdust should be available within the facility, with which users can cover </a:t>
            </a:r>
            <a:r>
              <a:rPr lang="en-US" dirty="0" err="1"/>
              <a:t>faeces</a:t>
            </a:r>
            <a:r>
              <a:rPr lang="en-US" dirty="0"/>
              <a:t> after defecating. This helps to prevent flies and minimize </a:t>
            </a:r>
            <a:r>
              <a:rPr lang="en-US" dirty="0" err="1"/>
              <a:t>odours</a:t>
            </a:r>
            <a:r>
              <a:rPr lang="en-US" dirty="0"/>
              <a:t>.</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35</a:t>
            </a:fld>
            <a:endParaRPr lang="en-GB"/>
          </a:p>
        </p:txBody>
      </p:sp>
    </p:spTree>
    <p:extLst>
      <p:ext uri="{BB962C8B-B14F-4D97-AF65-F5344CB8AC3E}">
        <p14:creationId xmlns:p14="http://schemas.microsoft.com/office/powerpoint/2010/main" val="14153132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dirty="0"/>
              <a:t>The sanitation management advice sheets provide more detailed inputs on considerations for operating, maintaining and repairing key sanitation risks. </a:t>
            </a:r>
          </a:p>
          <a:p>
            <a:r>
              <a:rPr lang="en-US" dirty="0"/>
              <a:t>The most important are having regular checks to ensure small problems are caught before they lead to significant harms, wastage of resources or inability for users to access toilets-the latter can result in open defecation in and around health care facilities.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36</a:t>
            </a:fld>
            <a:endParaRPr lang="en-GB"/>
          </a:p>
        </p:txBody>
      </p:sp>
    </p:spTree>
    <p:extLst>
      <p:ext uri="{BB962C8B-B14F-4D97-AF65-F5344CB8AC3E}">
        <p14:creationId xmlns:p14="http://schemas.microsoft.com/office/powerpoint/2010/main" val="4114318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a:t>
            </a:r>
          </a:p>
          <a:p>
            <a:r>
              <a:rPr lang="en-US" dirty="0"/>
              <a:t>The sanitation management advice sheets provide more detailed inputs on considerations for operating, maintaining and repairing key sanitation risks. https://www.who.int/teams/environment-climate-change-and-health/water-sanitation-and-health/sanitation-safety/sanitation-inspection-packages</a:t>
            </a:r>
          </a:p>
          <a:p>
            <a:endParaRPr lang="en-US" dirty="0"/>
          </a:p>
          <a:p>
            <a:r>
              <a:rPr lang="en-US" dirty="0"/>
              <a:t>The most important are having regular checks to ensure small problems are caught before they lead to significant harms, wastage of resources or inability for users to access toilets-the latter can result in open defecation in and around health care facilities. </a:t>
            </a:r>
          </a:p>
          <a:p>
            <a:endParaRPr lang="en-US" dirty="0"/>
          </a:p>
          <a:p>
            <a:r>
              <a:rPr lang="en-US" dirty="0"/>
              <a:t>The picture of the sewer connection on the left meets the standards whereas the right, with pooling water/wastewater does not.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37</a:t>
            </a:fld>
            <a:endParaRPr lang="en-GB"/>
          </a:p>
        </p:txBody>
      </p:sp>
    </p:spTree>
    <p:extLst>
      <p:ext uri="{BB962C8B-B14F-4D97-AF65-F5344CB8AC3E}">
        <p14:creationId xmlns:p14="http://schemas.microsoft.com/office/powerpoint/2010/main" val="27018731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 </a:t>
            </a:r>
          </a:p>
          <a:p>
            <a:r>
              <a:rPr lang="en-US" b="1" dirty="0"/>
              <a:t>SAY: </a:t>
            </a:r>
            <a:r>
              <a:rPr lang="en-US" b="0" dirty="0"/>
              <a:t>take a few moments to review these photos and discuss in a small group the questions posed.</a:t>
            </a:r>
          </a:p>
          <a:p>
            <a:endParaRPr lang="en-US" b="1" dirty="0"/>
          </a:p>
          <a:p>
            <a:r>
              <a:rPr lang="en-US" b="1" dirty="0"/>
              <a:t>NOTES FOR TRAINER:</a:t>
            </a:r>
          </a:p>
          <a:p>
            <a:r>
              <a:rPr lang="en-US" dirty="0"/>
              <a:t>Depending on how much time is available, participants could focus on one picture or discuss more than one.</a:t>
            </a:r>
          </a:p>
          <a:p>
            <a:endParaRPr lang="en-US" dirty="0"/>
          </a:p>
          <a:p>
            <a:r>
              <a:rPr lang="en-US" b="1" dirty="0"/>
              <a:t>TAKE FEEDBACK AND SAY:</a:t>
            </a:r>
          </a:p>
          <a:p>
            <a:r>
              <a:rPr lang="en-US" b="1" dirty="0"/>
              <a:t>Left: </a:t>
            </a:r>
          </a:p>
          <a:p>
            <a:pPr marL="171450" indent="-171450">
              <a:buFontTx/>
              <a:buChar char="-"/>
            </a:pPr>
            <a:r>
              <a:rPr lang="en-US" b="0" dirty="0"/>
              <a:t>T</a:t>
            </a:r>
            <a:r>
              <a:rPr lang="en-US" dirty="0"/>
              <a:t>oilets are down a steep hill which makes access difficult for many users. </a:t>
            </a:r>
          </a:p>
          <a:p>
            <a:pPr marL="171450" indent="-171450">
              <a:buFontTx/>
              <a:buChar char="-"/>
            </a:pPr>
            <a:r>
              <a:rPr lang="en-US" dirty="0"/>
              <a:t>No clear pathway or ramp. </a:t>
            </a:r>
          </a:p>
          <a:p>
            <a:pPr marL="171450" indent="-171450">
              <a:buFontTx/>
              <a:buChar char="-"/>
            </a:pPr>
            <a:r>
              <a:rPr lang="en-US" dirty="0"/>
              <a:t>Handwashing station (left hand side) is within 5m of toilets (have to assume if water/soap available)</a:t>
            </a:r>
          </a:p>
          <a:p>
            <a:pPr marL="171450" indent="-171450">
              <a:buFontTx/>
              <a:buChar char="-"/>
            </a:pPr>
            <a:r>
              <a:rPr lang="en-US" dirty="0"/>
              <a:t>Cannot tell from picture if cubicles are separated for male/female. Improvement: Ensure each cubicle is clearly labelled </a:t>
            </a:r>
          </a:p>
          <a:p>
            <a:pPr marL="171450" indent="-171450">
              <a:buFontTx/>
              <a:buChar char="-"/>
            </a:pPr>
            <a:endParaRPr lang="en-US" dirty="0"/>
          </a:p>
          <a:p>
            <a:pPr marL="0" indent="0">
              <a:buFontTx/>
              <a:buNone/>
            </a:pPr>
            <a:r>
              <a:rPr lang="en-US" b="1" dirty="0"/>
              <a:t>Middle:</a:t>
            </a:r>
          </a:p>
          <a:p>
            <a:pPr marL="171450" indent="-171450">
              <a:buFontTx/>
              <a:buChar char="-"/>
            </a:pPr>
            <a:r>
              <a:rPr lang="en-US" b="0" dirty="0"/>
              <a:t>Toilet is well maintained, lighting is adequate, it is clean and there are no obvious cracks, leaks or standing water </a:t>
            </a:r>
          </a:p>
          <a:p>
            <a:pPr marL="171450" indent="-171450">
              <a:buFontTx/>
              <a:buChar char="-"/>
            </a:pPr>
            <a:r>
              <a:rPr lang="en-US" b="0" dirty="0"/>
              <a:t>Bin for disposing of MHM </a:t>
            </a:r>
          </a:p>
          <a:p>
            <a:pPr marL="171450" indent="-171450">
              <a:buFontTx/>
              <a:buChar char="-"/>
            </a:pPr>
            <a:r>
              <a:rPr lang="en-US" b="0" dirty="0"/>
              <a:t>Not accessible (lack of grab rails, no ramp). Improvement: install low-cost ramp </a:t>
            </a:r>
          </a:p>
          <a:p>
            <a:pPr marL="171450" indent="-171450">
              <a:buFontTx/>
              <a:buChar char="-"/>
            </a:pPr>
            <a:r>
              <a:rPr lang="en-US" b="0" dirty="0"/>
              <a:t>Limited privacy (only curtain, not possibly to lock toilet)</a:t>
            </a:r>
          </a:p>
          <a:p>
            <a:pPr marL="171450" indent="-171450">
              <a:buFontTx/>
              <a:buChar char="-"/>
            </a:pPr>
            <a:endParaRPr lang="en-US" b="0" dirty="0"/>
          </a:p>
          <a:p>
            <a:pPr marL="0" indent="0">
              <a:buFontTx/>
              <a:buNone/>
            </a:pPr>
            <a:r>
              <a:rPr lang="en-US" b="1" dirty="0"/>
              <a:t>Right</a:t>
            </a:r>
          </a:p>
          <a:p>
            <a:pPr marL="171450" indent="-171450">
              <a:buFontTx/>
              <a:buChar char="-"/>
            </a:pPr>
            <a:r>
              <a:rPr lang="en-US" b="0" dirty="0"/>
              <a:t>Toilet dirty &amp; blocked </a:t>
            </a:r>
          </a:p>
          <a:p>
            <a:pPr marL="171450" indent="-171450">
              <a:buFontTx/>
              <a:buChar char="-"/>
            </a:pPr>
            <a:r>
              <a:rPr lang="en-US" b="0" dirty="0"/>
              <a:t>No provision of MHM </a:t>
            </a:r>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38</a:t>
            </a:fld>
            <a:endParaRPr lang="en-GB"/>
          </a:p>
        </p:txBody>
      </p:sp>
    </p:spTree>
    <p:extLst>
      <p:ext uri="{BB962C8B-B14F-4D97-AF65-F5344CB8AC3E}">
        <p14:creationId xmlns:p14="http://schemas.microsoft.com/office/powerpoint/2010/main" val="14895143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READ THE SLIDE</a:t>
            </a:r>
          </a:p>
        </p:txBody>
      </p:sp>
      <p:sp>
        <p:nvSpPr>
          <p:cNvPr id="4" name="Slide Number Placeholder 3"/>
          <p:cNvSpPr>
            <a:spLocks noGrp="1"/>
          </p:cNvSpPr>
          <p:nvPr>
            <p:ph type="sldNum" sz="quarter" idx="5"/>
          </p:nvPr>
        </p:nvSpPr>
        <p:spPr/>
        <p:txBody>
          <a:bodyPr/>
          <a:lstStyle/>
          <a:p>
            <a:fld id="{2C9130B6-D5DB-4F47-B878-F9EA0BACE276}" type="slidenum">
              <a:rPr lang="it-IT" smtClean="0"/>
              <a:t>39</a:t>
            </a:fld>
            <a:endParaRPr lang="it-IT"/>
          </a:p>
        </p:txBody>
      </p:sp>
    </p:spTree>
    <p:extLst>
      <p:ext uri="{BB962C8B-B14F-4D97-AF65-F5344CB8AC3E}">
        <p14:creationId xmlns:p14="http://schemas.microsoft.com/office/powerpoint/2010/main" val="611163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out for the sanitation icon at the top right of the slide – this appears throughout the WASH FIT guide and highlights any examples linked to sanitation.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40</a:t>
            </a:fld>
            <a:endParaRPr lang="en-GB"/>
          </a:p>
        </p:txBody>
      </p:sp>
    </p:spTree>
    <p:extLst>
      <p:ext uri="{BB962C8B-B14F-4D97-AF65-F5344CB8AC3E}">
        <p14:creationId xmlns:p14="http://schemas.microsoft.com/office/powerpoint/2010/main" val="207352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1" dirty="0"/>
              <a:t>SAY:</a:t>
            </a:r>
          </a:p>
          <a:p>
            <a:pPr algn="l" rtl="0"/>
            <a:r>
              <a:rPr lang="en-GB" dirty="0"/>
              <a:t>- spend 5 minutes discussing the questions/statements with the person next to you and be ready to shout out answers after a few moments</a:t>
            </a:r>
          </a:p>
        </p:txBody>
      </p:sp>
      <p:sp>
        <p:nvSpPr>
          <p:cNvPr id="4" name="Slide Number Placeholder 3"/>
          <p:cNvSpPr>
            <a:spLocks noGrp="1"/>
          </p:cNvSpPr>
          <p:nvPr>
            <p:ph type="sldNum" sz="quarter" idx="5"/>
          </p:nvPr>
        </p:nvSpPr>
        <p:spPr/>
        <p:txBody>
          <a:bodyPr/>
          <a:lstStyle/>
          <a:p>
            <a:fld id="{2C9130B6-D5DB-4F47-B878-F9EA0BACE276}" type="slidenum">
              <a:rPr lang="it-IT" smtClean="0"/>
              <a:t>5</a:t>
            </a:fld>
            <a:endParaRPr lang="it-IT"/>
          </a:p>
        </p:txBody>
      </p:sp>
    </p:spTree>
    <p:extLst>
      <p:ext uri="{BB962C8B-B14F-4D97-AF65-F5344CB8AC3E}">
        <p14:creationId xmlns:p14="http://schemas.microsoft.com/office/powerpoint/2010/main" val="3471568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READ THE SLIDE</a:t>
            </a: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41</a:t>
            </a:fld>
            <a:endParaRPr lang="en-GB"/>
          </a:p>
        </p:txBody>
      </p:sp>
    </p:spTree>
    <p:extLst>
      <p:ext uri="{BB962C8B-B14F-4D97-AF65-F5344CB8AC3E}">
        <p14:creationId xmlns:p14="http://schemas.microsoft.com/office/powerpoint/2010/main" val="27718002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2588" y="1228725"/>
            <a:ext cx="58975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rtl="0"/>
            <a:endParaRPr lang="en-US" altLang="en-US" sz="1200" dirty="0">
              <a:solidFill>
                <a:schemeClr val="bg1"/>
              </a:solidFill>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1 May 2022</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42</a:t>
            </a:fld>
            <a:endParaRPr lang="en-US" altLang="en-US">
              <a:solidFill>
                <a:prstClr val="black"/>
              </a:solidFill>
            </a:endParaRPr>
          </a:p>
        </p:txBody>
      </p:sp>
    </p:spTree>
    <p:extLst>
      <p:ext uri="{BB962C8B-B14F-4D97-AF65-F5344CB8AC3E}">
        <p14:creationId xmlns:p14="http://schemas.microsoft.com/office/powerpoint/2010/main" val="16690350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82588" y="1228725"/>
            <a:ext cx="5897562" cy="3317875"/>
          </a:xfrm>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altLang="en-US" b="1" dirty="0">
                <a:ea typeface="ＭＳ Ｐゴシック" pitchFamily="34" charset="-128"/>
              </a:rPr>
              <a:t>SAY: </a:t>
            </a:r>
            <a:r>
              <a:rPr lang="en-US" dirty="0">
                <a:latin typeface="Arial" panose="020B0604020202020204" pitchFamily="34" charset="0"/>
                <a:cs typeface="Arial" panose="020B0604020202020204" pitchFamily="34" charset="0"/>
              </a:rPr>
              <a:t>Full list of relevant reading available at:</a:t>
            </a:r>
          </a:p>
          <a:p>
            <a:pPr algn="ctr"/>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https://washinhcf.org/resource/summary-of-all-who-and-related-resources-on-wash-in-hcf/</a:t>
            </a:r>
            <a:r>
              <a:rPr lang="en-US" dirty="0">
                <a:latin typeface="Arial" panose="020B0604020202020204" pitchFamily="34" charset="0"/>
                <a:cs typeface="Arial" panose="020B0604020202020204" pitchFamily="34" charset="0"/>
              </a:rPr>
              <a:t>   </a:t>
            </a:r>
            <a:endParaRPr lang="en-GB" altLang="en-US" dirty="0">
              <a:latin typeface="Arial" panose="020B0604020202020204" pitchFamily="34" charset="0"/>
              <a:ea typeface="ＭＳ Ｐゴシック" pitchFamily="34" charset="-128"/>
              <a:cs typeface="Arial" panose="020B0604020202020204" pitchFamily="34" charset="0"/>
            </a:endParaRPr>
          </a:p>
          <a:p>
            <a:pPr algn="ctr" rtl="0"/>
            <a:endParaRPr lang="en-GB" altLang="en-US" dirty="0">
              <a:ea typeface="ＭＳ Ｐゴシック" pitchFamily="34" charset="-128"/>
            </a:endParaRPr>
          </a:p>
        </p:txBody>
      </p:sp>
      <p:sp>
        <p:nvSpPr>
          <p:cNvPr id="4" name="Header Placeholder 3"/>
          <p:cNvSpPr>
            <a:spLocks noGrp="1"/>
          </p:cNvSpPr>
          <p:nvPr>
            <p:ph type="hdr" sz="quarter"/>
          </p:nvPr>
        </p:nvSpPr>
        <p:spPr/>
        <p:txBody>
          <a:bodyPr/>
          <a:lstStyle/>
          <a:p>
            <a:pPr>
              <a:defRPr/>
            </a:pPr>
            <a:r>
              <a:rPr lang="en-US">
                <a:solidFill>
                  <a:prstClr val="black"/>
                </a:solidFill>
              </a:rPr>
              <a:t>World Health Organization</a:t>
            </a:r>
          </a:p>
        </p:txBody>
      </p:sp>
      <p:sp>
        <p:nvSpPr>
          <p:cNvPr id="297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94B58E4E-369D-4FD2-8211-6A43E2360679}" type="datetime3">
              <a:rPr lang="en-US" altLang="en-US" smtClean="0">
                <a:solidFill>
                  <a:prstClr val="black"/>
                </a:solidFill>
              </a:rPr>
              <a:pPr eaLnBrk="1" hangingPunct="1">
                <a:spcBef>
                  <a:spcPct val="0"/>
                </a:spcBef>
              </a:pPr>
              <a:t>1 May 2022</a:t>
            </a:fld>
            <a:endParaRPr lang="en-US" altLang="en-US">
              <a:solidFill>
                <a:prstClr val="black"/>
              </a:solidFill>
            </a:endParaRPr>
          </a:p>
        </p:txBody>
      </p:sp>
      <p:sp>
        <p:nvSpPr>
          <p:cNvPr id="297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5009" eaLnBrk="0" hangingPunct="0">
              <a:spcBef>
                <a:spcPct val="30000"/>
              </a:spcBef>
              <a:defRPr sz="1200">
                <a:solidFill>
                  <a:schemeClr val="tx1"/>
                </a:solidFill>
                <a:latin typeface="Arial" charset="0"/>
                <a:ea typeface="ＭＳ Ｐゴシック" pitchFamily="34" charset="-128"/>
                <a:cs typeface="Arial" charset="0"/>
              </a:defRPr>
            </a:lvl1pPr>
            <a:lvl2pPr marL="757066" indent="-291179" defTabSz="935009" eaLnBrk="0" hangingPunct="0">
              <a:spcBef>
                <a:spcPct val="30000"/>
              </a:spcBef>
              <a:defRPr sz="1200">
                <a:solidFill>
                  <a:schemeClr val="tx1"/>
                </a:solidFill>
                <a:latin typeface="Arial" charset="0"/>
                <a:ea typeface="Arial" charset="0"/>
                <a:cs typeface="Arial" charset="0"/>
              </a:defRPr>
            </a:lvl2pPr>
            <a:lvl3pPr marL="1164717" indent="-232943" defTabSz="935009" eaLnBrk="0" hangingPunct="0">
              <a:spcBef>
                <a:spcPct val="30000"/>
              </a:spcBef>
              <a:defRPr sz="1200">
                <a:solidFill>
                  <a:schemeClr val="tx1"/>
                </a:solidFill>
                <a:latin typeface="Arial" charset="0"/>
                <a:ea typeface="Arial" charset="0"/>
                <a:cs typeface="Arial" charset="0"/>
              </a:defRPr>
            </a:lvl3pPr>
            <a:lvl4pPr marL="1630604" indent="-232943" defTabSz="935009" eaLnBrk="0" hangingPunct="0">
              <a:spcBef>
                <a:spcPct val="30000"/>
              </a:spcBef>
              <a:defRPr sz="1200">
                <a:solidFill>
                  <a:schemeClr val="tx1"/>
                </a:solidFill>
                <a:latin typeface="Arial" charset="0"/>
                <a:ea typeface="Arial" charset="0"/>
                <a:cs typeface="Arial" charset="0"/>
              </a:defRPr>
            </a:lvl4pPr>
            <a:lvl5pPr marL="2096491" indent="-232943" defTabSz="935009" eaLnBrk="0" hangingPunct="0">
              <a:spcBef>
                <a:spcPct val="30000"/>
              </a:spcBef>
              <a:defRPr sz="1200">
                <a:solidFill>
                  <a:schemeClr val="tx1"/>
                </a:solidFill>
                <a:latin typeface="Arial" charset="0"/>
                <a:ea typeface="Arial" charset="0"/>
                <a:cs typeface="Arial" charset="0"/>
              </a:defRPr>
            </a:lvl5pPr>
            <a:lvl6pPr marL="2562377" indent="-232943" defTabSz="935009" eaLnBrk="0" fontAlgn="base" hangingPunct="0">
              <a:spcBef>
                <a:spcPct val="30000"/>
              </a:spcBef>
              <a:spcAft>
                <a:spcPct val="0"/>
              </a:spcAft>
              <a:defRPr sz="1200">
                <a:solidFill>
                  <a:schemeClr val="tx1"/>
                </a:solidFill>
                <a:latin typeface="Arial" charset="0"/>
                <a:ea typeface="Arial" charset="0"/>
                <a:cs typeface="Arial" charset="0"/>
              </a:defRPr>
            </a:lvl6pPr>
            <a:lvl7pPr marL="3028264" indent="-232943" defTabSz="935009" eaLnBrk="0" fontAlgn="base" hangingPunct="0">
              <a:spcBef>
                <a:spcPct val="30000"/>
              </a:spcBef>
              <a:spcAft>
                <a:spcPct val="0"/>
              </a:spcAft>
              <a:defRPr sz="1200">
                <a:solidFill>
                  <a:schemeClr val="tx1"/>
                </a:solidFill>
                <a:latin typeface="Arial" charset="0"/>
                <a:ea typeface="Arial" charset="0"/>
                <a:cs typeface="Arial" charset="0"/>
              </a:defRPr>
            </a:lvl7pPr>
            <a:lvl8pPr marL="3494151" indent="-232943" defTabSz="935009" eaLnBrk="0" fontAlgn="base" hangingPunct="0">
              <a:spcBef>
                <a:spcPct val="30000"/>
              </a:spcBef>
              <a:spcAft>
                <a:spcPct val="0"/>
              </a:spcAft>
              <a:defRPr sz="1200">
                <a:solidFill>
                  <a:schemeClr val="tx1"/>
                </a:solidFill>
                <a:latin typeface="Arial" charset="0"/>
                <a:ea typeface="Arial" charset="0"/>
                <a:cs typeface="Arial" charset="0"/>
              </a:defRPr>
            </a:lvl8pPr>
            <a:lvl9pPr marL="3960038" indent="-232943" defTabSz="935009" eaLnBrk="0" fontAlgn="base" hangingPunct="0">
              <a:spcBef>
                <a:spcPct val="30000"/>
              </a:spcBef>
              <a:spcAft>
                <a:spcPct val="0"/>
              </a:spcAft>
              <a:defRPr sz="1200">
                <a:solidFill>
                  <a:schemeClr val="tx1"/>
                </a:solidFill>
                <a:latin typeface="Arial" charset="0"/>
                <a:ea typeface="Arial" charset="0"/>
                <a:cs typeface="Arial" charset="0"/>
              </a:defRPr>
            </a:lvl9pPr>
          </a:lstStyle>
          <a:p>
            <a:pPr eaLnBrk="1" hangingPunct="1">
              <a:spcBef>
                <a:spcPct val="0"/>
              </a:spcBef>
            </a:pPr>
            <a:fld id="{1E79F9C9-5D04-41F5-BB04-7C4CFF4F29D1}" type="slidenum">
              <a:rPr lang="en-US" altLang="en-US" smtClean="0">
                <a:solidFill>
                  <a:prstClr val="black"/>
                </a:solidFill>
              </a:rPr>
              <a:pPr eaLnBrk="1" hangingPunct="1">
                <a:spcBef>
                  <a:spcPct val="0"/>
                </a:spcBef>
              </a:pPr>
              <a:t>43</a:t>
            </a:fld>
            <a:endParaRPr lang="en-US" altLang="en-US">
              <a:solidFill>
                <a:prstClr val="black"/>
              </a:solidFill>
            </a:endParaRPr>
          </a:p>
        </p:txBody>
      </p:sp>
    </p:spTree>
    <p:extLst>
      <p:ext uri="{BB962C8B-B14F-4D97-AF65-F5344CB8AC3E}">
        <p14:creationId xmlns:p14="http://schemas.microsoft.com/office/powerpoint/2010/main" val="14416760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from the slide and explain that this section of the training will address each of these three areas.</a:t>
            </a:r>
          </a:p>
        </p:txBody>
      </p:sp>
      <p:sp>
        <p:nvSpPr>
          <p:cNvPr id="4" name="Slide Number Placeholder 3"/>
          <p:cNvSpPr>
            <a:spLocks noGrp="1"/>
          </p:cNvSpPr>
          <p:nvPr>
            <p:ph type="sldNum" sz="quarter" idx="5"/>
          </p:nvPr>
        </p:nvSpPr>
        <p:spPr/>
        <p:txBody>
          <a:bodyPr/>
          <a:lstStyle/>
          <a:p>
            <a:fld id="{2C9130B6-D5DB-4F47-B878-F9EA0BACE276}" type="slidenum">
              <a:rPr lang="it-IT" smtClean="0"/>
              <a:t>44</a:t>
            </a:fld>
            <a:endParaRPr lang="it-IT"/>
          </a:p>
        </p:txBody>
      </p:sp>
    </p:spTree>
    <p:extLst>
      <p:ext uri="{BB962C8B-B14F-4D97-AF65-F5344CB8AC3E}">
        <p14:creationId xmlns:p14="http://schemas.microsoft.com/office/powerpoint/2010/main" val="2454394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is only a small selection of the excreta-related pathogens. It highlights that there are many different types (bacteria, viruses and protozoa) for which the health significance and transmission pathways vary as well. Safely managed sanitation is important for ensuring that health care facilities do not amplify or become a source of outbreaks. This has been the case with cholera where health care facilities lack safely managed toilets which are regularly cleaned and available to all patients.</a:t>
            </a:r>
          </a:p>
          <a:p>
            <a:endParaRPr lang="en-US" dirty="0"/>
          </a:p>
        </p:txBody>
      </p:sp>
      <p:sp>
        <p:nvSpPr>
          <p:cNvPr id="4" name="Header Placeholder 3"/>
          <p:cNvSpPr>
            <a:spLocks noGrp="1"/>
          </p:cNvSpPr>
          <p:nvPr>
            <p:ph type="hdr" sz="quarter"/>
          </p:nvPr>
        </p:nvSpPr>
        <p:spPr/>
        <p:txBody>
          <a:bodyPr/>
          <a:lstStyle/>
          <a:p>
            <a:r>
              <a:rPr lang="en-GB"/>
              <a:t>World Health Organization</a:t>
            </a:r>
          </a:p>
        </p:txBody>
      </p:sp>
      <p:sp>
        <p:nvSpPr>
          <p:cNvPr id="5" name="Date Placeholder 4"/>
          <p:cNvSpPr>
            <a:spLocks noGrp="1"/>
          </p:cNvSpPr>
          <p:nvPr>
            <p:ph type="dt" idx="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5"/>
          </p:nvPr>
        </p:nvSpPr>
        <p:spPr/>
        <p:txBody>
          <a:bodyPr/>
          <a:lstStyle/>
          <a:p>
            <a:fld id="{56EBA302-80AB-4EFD-A21F-6592AEBC50DA}" type="slidenum">
              <a:rPr lang="en-GB" smtClean="0"/>
              <a:pPr/>
              <a:t>45</a:t>
            </a:fld>
            <a:endParaRPr lang="en-GB"/>
          </a:p>
        </p:txBody>
      </p:sp>
    </p:spTree>
    <p:extLst>
      <p:ext uri="{BB962C8B-B14F-4D97-AF65-F5344CB8AC3E}">
        <p14:creationId xmlns:p14="http://schemas.microsoft.com/office/powerpoint/2010/main" val="2916590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b="1" dirty="0"/>
              <a:t>READ THE SLIDE </a:t>
            </a:r>
          </a:p>
          <a:p>
            <a:pPr algn="l" rtl="0"/>
            <a:r>
              <a:rPr lang="en-GB" b="1" dirty="0"/>
              <a:t>SAY:</a:t>
            </a:r>
          </a:p>
          <a:p>
            <a:pPr algn="l" rtl="0"/>
            <a:endParaRPr lang="en-GB" dirty="0"/>
          </a:p>
          <a:p>
            <a:pPr algn="l" rtl="0"/>
            <a:r>
              <a:rPr lang="en-GB" dirty="0"/>
              <a:t>1. Latest JMP data (2020), published in 2020: </a:t>
            </a:r>
            <a:r>
              <a:rPr lang="en-US" sz="1200" b="1" i="0" u="none" strike="noStrike" kern="1200" dirty="0">
                <a:solidFill>
                  <a:schemeClr val="tx1"/>
                </a:solidFill>
                <a:effectLst/>
                <a:latin typeface="Arial" charset="0"/>
                <a:ea typeface="+mn-ea"/>
                <a:cs typeface="Arial" charset="0"/>
              </a:rPr>
              <a:t>72%</a:t>
            </a:r>
            <a:r>
              <a:rPr lang="en-US" sz="1200" b="0" i="0" u="none" strike="noStrike" kern="1200" dirty="0">
                <a:solidFill>
                  <a:schemeClr val="tx1"/>
                </a:solidFill>
                <a:effectLst/>
                <a:latin typeface="Arial" charset="0"/>
                <a:ea typeface="+mn-ea"/>
                <a:cs typeface="Arial" charset="0"/>
              </a:rPr>
              <a:t> </a:t>
            </a:r>
            <a:r>
              <a:rPr lang="en-US" sz="1200" b="1" i="0" u="none" strike="noStrike" kern="1200" dirty="0">
                <a:solidFill>
                  <a:schemeClr val="tx1"/>
                </a:solidFill>
                <a:effectLst/>
                <a:latin typeface="Arial" charset="0"/>
                <a:ea typeface="+mn-ea"/>
                <a:cs typeface="Arial" charset="0"/>
              </a:rPr>
              <a:t>of health care facilities worldwide had access to improved and usable latrines in 2019</a:t>
            </a:r>
            <a:r>
              <a:rPr lang="en-US" sz="1200" b="0" i="0" u="none" strike="noStrike" kern="1200" dirty="0">
                <a:solidFill>
                  <a:schemeClr val="tx1"/>
                </a:solidFill>
                <a:effectLst/>
                <a:latin typeface="Arial" charset="0"/>
                <a:ea typeface="+mn-ea"/>
                <a:cs typeface="Arial" charset="0"/>
              </a:rPr>
              <a:t>. However, one in ten health care facilities globally, and three out of ten in sub-Saharan Africa, had no sanitation service in 2019. </a:t>
            </a:r>
            <a:endParaRPr lang="en-US" dirty="0"/>
          </a:p>
          <a:p>
            <a:endParaRPr lang="en-US" dirty="0"/>
          </a:p>
          <a:p>
            <a:r>
              <a:rPr lang="en-US" dirty="0"/>
              <a:t>3. Hand washing stations at toilets should have soap and water, rather than alcohol-based handrub, as ABHR does not remove fecal matter from hands. </a:t>
            </a:r>
          </a:p>
          <a:p>
            <a:endParaRPr lang="en-US" dirty="0"/>
          </a:p>
          <a:p>
            <a:r>
              <a:rPr lang="en-US" dirty="0"/>
              <a:t>5. Toilets should be cleaned at least once a day, and more if needed due to soiling, high patient load, etc. A record of cleaning should be pinned to the wall to encourage accountability. </a:t>
            </a:r>
          </a:p>
        </p:txBody>
      </p:sp>
      <p:sp>
        <p:nvSpPr>
          <p:cNvPr id="4" name="Slide Number Placeholder 3"/>
          <p:cNvSpPr>
            <a:spLocks noGrp="1"/>
          </p:cNvSpPr>
          <p:nvPr>
            <p:ph type="sldNum" sz="quarter" idx="5"/>
          </p:nvPr>
        </p:nvSpPr>
        <p:spPr/>
        <p:txBody>
          <a:bodyPr/>
          <a:lstStyle/>
          <a:p>
            <a:fld id="{2C9130B6-D5DB-4F47-B878-F9EA0BACE276}" type="slidenum">
              <a:rPr lang="it-IT" smtClean="0"/>
              <a:t>6</a:t>
            </a:fld>
            <a:endParaRPr lang="it-IT"/>
          </a:p>
        </p:txBody>
      </p:sp>
    </p:spTree>
    <p:extLst>
      <p:ext uri="{BB962C8B-B14F-4D97-AF65-F5344CB8AC3E}">
        <p14:creationId xmlns:p14="http://schemas.microsoft.com/office/powerpoint/2010/main" val="2880875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READ THE SLIDE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1" dirty="0"/>
              <a:t>SAY: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 toilet/latrine should have a door which is unlocked when not in use (or for which a key is available) and can be locked from the inside during use, there should be no major holes in the structure, the hole or pit should not be blocked, water should be available for flush/pour flush toilets, and there should be no cracks, or leaks in the toilet structure. It should be within the grounds of the facility</a:t>
            </a:r>
            <a:r>
              <a:rPr lang="en-US" sz="1200" b="1" dirty="0"/>
              <a:t> </a:t>
            </a:r>
            <a:r>
              <a:rPr lang="en-US" sz="1200" dirty="0"/>
              <a:t>and it should be clean as noted by absence of waste, visible dirt and excreta and insects)</a:t>
            </a:r>
            <a:r>
              <a:rPr lang="en-GB" sz="1200" dirty="0"/>
              <a:t>.</a:t>
            </a:r>
          </a:p>
          <a:p>
            <a:pPr algn="l" rtl="0"/>
            <a:endParaRPr lang="en-GB" dirty="0"/>
          </a:p>
          <a:p>
            <a:pPr algn="l" rtl="0"/>
            <a:r>
              <a:rPr lang="en-GB" dirty="0"/>
              <a:t>Toilets should have hand </a:t>
            </a:r>
            <a:r>
              <a:rPr lang="en-GB" b="1" dirty="0"/>
              <a:t>washing </a:t>
            </a:r>
            <a:r>
              <a:rPr lang="en-GB" b="0" dirty="0"/>
              <a:t>stations (of </a:t>
            </a:r>
            <a:r>
              <a:rPr lang="en-GB" b="1" dirty="0"/>
              <a:t>water and soap</a:t>
            </a:r>
            <a:r>
              <a:rPr lang="en-GB" b="0" dirty="0"/>
              <a:t>), rather than alcohol-based hand rub which does not remove faecal matter from hands. </a:t>
            </a:r>
            <a:endParaRPr lang="en-GB" b="1" dirty="0"/>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9474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rtl="0"/>
            <a:r>
              <a:rPr lang="en-US" b="1" dirty="0"/>
              <a:t>READ THE SLIDE </a:t>
            </a:r>
          </a:p>
          <a:p>
            <a:pPr algn="l" rtl="0"/>
            <a:r>
              <a:rPr lang="en-US" b="1" dirty="0"/>
              <a:t>SAY:</a:t>
            </a:r>
          </a:p>
          <a:p>
            <a:pPr algn="l" rtl="0"/>
            <a:r>
              <a:rPr lang="en-US" dirty="0"/>
              <a:t> the minimum number of facilities is 2, this is to be realistic about what really small health care facilities can provide. For bigger facilities, there should be more toilets available. </a:t>
            </a:r>
          </a:p>
        </p:txBody>
      </p:sp>
      <p:sp>
        <p:nvSpPr>
          <p:cNvPr id="4" name="Header Placeholder 3"/>
          <p:cNvSpPr>
            <a:spLocks noGrp="1"/>
          </p:cNvSpPr>
          <p:nvPr>
            <p:ph type="hdr"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charset="0"/>
                <a:ea typeface="+mn-ea"/>
                <a:cs typeface="Arial" charset="0"/>
              </a:rPr>
              <a:t>World Health Organization</a:t>
            </a:r>
          </a:p>
        </p:txBody>
      </p:sp>
      <p:sp>
        <p:nvSpPr>
          <p:cNvPr id="5" name="Date Placeholder 4"/>
          <p:cNvSpPr>
            <a:spLocks noGrp="1"/>
          </p:cNvSpPr>
          <p:nvPr>
            <p:ph type="dt" idx="11"/>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C127BA38-178D-4AF7-B89D-37B34DD3D943}"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1 May, 2022</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14400" rtl="1" eaLnBrk="1" fontAlgn="base" latinLnBrk="0" hangingPunct="1">
              <a:lnSpc>
                <a:spcPct val="100000"/>
              </a:lnSpc>
              <a:spcBef>
                <a:spcPct val="0"/>
              </a:spcBef>
              <a:spcAft>
                <a:spcPct val="0"/>
              </a:spcAft>
              <a:buClrTx/>
              <a:buSzTx/>
              <a:buFontTx/>
              <a:buNone/>
              <a:tabLst/>
              <a:defRPr/>
            </a:pPr>
            <a:fld id="{56EBA302-80AB-4EFD-A21F-6592AEBC50DA}"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1"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93773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563" y="738188"/>
            <a:ext cx="6551612" cy="3686175"/>
          </a:xfrm>
        </p:spPr>
      </p:sp>
      <p:sp>
        <p:nvSpPr>
          <p:cNvPr id="3" name="Notes Placeholder 2"/>
          <p:cNvSpPr>
            <a:spLocks noGrp="1"/>
          </p:cNvSpPr>
          <p:nvPr>
            <p:ph type="body" idx="1"/>
          </p:nvPr>
        </p:nvSpPr>
        <p:spPr/>
        <p:txBody>
          <a:bodyPr/>
          <a:lstStyle/>
          <a:p>
            <a:pPr algn="l"/>
            <a:r>
              <a:rPr lang="en-US" b="1" dirty="0"/>
              <a:t>READ THE SLIDE</a:t>
            </a:r>
          </a:p>
          <a:p>
            <a:pPr algn="l"/>
            <a:r>
              <a:rPr lang="en-US" b="1" dirty="0"/>
              <a:t>SAY:</a:t>
            </a:r>
          </a:p>
          <a:p>
            <a:pPr algn="l"/>
            <a:r>
              <a:rPr lang="en-US" dirty="0"/>
              <a:t>Sanitation in all spheres of life is a human right.  </a:t>
            </a: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2060"/>
                </a:solidFill>
              </a:rPr>
              <a:t>Safe sanitation that meets users physical and cultural needs (through accessibility, privacy, culturally appropriate anal cleaning etc.) is essential: lack of sanitation can deter women form choosing to give birth in a health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human right to sanitation also include the right to be negatively impacted by unmanaged sanitation from others (e.g. excreta leaked into communities contaminating open ground, open drains, irrigation water and food crops, fishing and swimming areas). This is particularly important for health facilities where wastewater and faecal </a:t>
            </a:r>
            <a:r>
              <a:rPr lang="en-US" dirty="0" err="1"/>
              <a:t>sudge</a:t>
            </a:r>
            <a:r>
              <a:rPr lang="en-US" dirty="0"/>
              <a:t> is likely to carry a higher load of pathogens (including resistant bugs) than the surrounding community. </a:t>
            </a:r>
          </a:p>
        </p:txBody>
      </p:sp>
      <p:sp>
        <p:nvSpPr>
          <p:cNvPr id="4" name="Header Placeholder 3"/>
          <p:cNvSpPr>
            <a:spLocks noGrp="1"/>
          </p:cNvSpPr>
          <p:nvPr>
            <p:ph type="hdr" sz="quarter" idx="10"/>
          </p:nvPr>
        </p:nvSpPr>
        <p:spPr/>
        <p:txBody>
          <a:bodyPr/>
          <a:lstStyle/>
          <a:p>
            <a:r>
              <a:rPr lang="en-GB"/>
              <a:t>World Health Organization</a:t>
            </a:r>
          </a:p>
        </p:txBody>
      </p:sp>
      <p:sp>
        <p:nvSpPr>
          <p:cNvPr id="5" name="Date Placeholder 4"/>
          <p:cNvSpPr>
            <a:spLocks noGrp="1"/>
          </p:cNvSpPr>
          <p:nvPr>
            <p:ph type="dt" idx="11"/>
          </p:nvPr>
        </p:nvSpPr>
        <p:spPr/>
        <p:txBody>
          <a:bodyPr/>
          <a:lstStyle/>
          <a:p>
            <a:fld id="{C127BA38-178D-4AF7-B89D-37B34DD3D943}" type="datetime3">
              <a:rPr lang="en-GB" smtClean="0"/>
              <a:pPr/>
              <a:t>1 May, 2022</a:t>
            </a:fld>
            <a:endParaRPr lang="en-GB"/>
          </a:p>
        </p:txBody>
      </p:sp>
      <p:sp>
        <p:nvSpPr>
          <p:cNvPr id="6" name="Slide Number Placeholder 5"/>
          <p:cNvSpPr>
            <a:spLocks noGrp="1"/>
          </p:cNvSpPr>
          <p:nvPr>
            <p:ph type="sldNum" sz="quarter" idx="12"/>
          </p:nvPr>
        </p:nvSpPr>
        <p:spPr/>
        <p:txBody>
          <a:bodyPr/>
          <a:lstStyle/>
          <a:p>
            <a:fld id="{56EBA302-80AB-4EFD-A21F-6592AEBC50DA}" type="slidenum">
              <a:rPr lang="en-GB" smtClean="0"/>
              <a:pPr/>
              <a:t>9</a:t>
            </a:fld>
            <a:endParaRPr lang="en-GB"/>
          </a:p>
        </p:txBody>
      </p:sp>
    </p:spTree>
    <p:extLst>
      <p:ext uri="{BB962C8B-B14F-4D97-AF65-F5344CB8AC3E}">
        <p14:creationId xmlns:p14="http://schemas.microsoft.com/office/powerpoint/2010/main" val="245042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dirty="0"/>
              <a:t>SAY:</a:t>
            </a:r>
          </a:p>
          <a:p>
            <a:pPr algn="l"/>
            <a:r>
              <a:rPr lang="en-US" dirty="0" err="1"/>
              <a:t>Diarrhoea</a:t>
            </a:r>
            <a:r>
              <a:rPr lang="en-US" dirty="0"/>
              <a:t>, a major public health concern and a leading cause of disease and death among children under five years in low- and middle income countries (</a:t>
            </a:r>
            <a:r>
              <a:rPr lang="en-US" dirty="0" err="1"/>
              <a:t>Prüss-Üstün</a:t>
            </a:r>
            <a:r>
              <a:rPr lang="en-US" dirty="0"/>
              <a:t> et al. 2016); </a:t>
            </a:r>
          </a:p>
          <a:p>
            <a:pPr algn="l"/>
            <a:r>
              <a:rPr lang="en-US" dirty="0"/>
              <a:t>Neglected tropical diseases such as soil-transmitted helminth infections, schistosomiasis and trachoma that cause a significant burden globally (WHO, 2017); and </a:t>
            </a:r>
          </a:p>
          <a:p>
            <a:pPr algn="l"/>
            <a:r>
              <a:rPr lang="en-US" dirty="0"/>
              <a:t>Vector-borne diseases such as West Nile Virus or lymphatic filariasis (Curtis et al., 2002; van den Berg, Kelly-Hope &amp; Lindsay, 2013), through poor sanitation facilitating the proliferation of Culex mosquitos. </a:t>
            </a:r>
          </a:p>
          <a:p>
            <a:pPr algn="l"/>
            <a:r>
              <a:rPr lang="en-US" dirty="0"/>
              <a:t>Unsanitary conditions have been linked with stunting (</a:t>
            </a:r>
            <a:r>
              <a:rPr lang="en-US" dirty="0" err="1"/>
              <a:t>Danaei</a:t>
            </a:r>
            <a:r>
              <a:rPr lang="en-US" dirty="0"/>
              <a:t> et al., 2016), which affects almost one quarter of children under-five globally (UNICEF/ WHO/World Bank, 2018) through several mechanisms including repeated diarrhoea (Richard et al., 2013), helminth infections (</a:t>
            </a:r>
            <a:r>
              <a:rPr lang="en-US" dirty="0" err="1"/>
              <a:t>Ziegelbauer</a:t>
            </a:r>
            <a:r>
              <a:rPr lang="en-US" dirty="0"/>
              <a:t> et al., 2012) and environmental enteric dysfunction (Humphrey, 2009; </a:t>
            </a:r>
            <a:r>
              <a:rPr lang="en-US" dirty="0" err="1"/>
              <a:t>Keusch</a:t>
            </a:r>
            <a:r>
              <a:rPr lang="en-US" dirty="0"/>
              <a:t> et al., 2014; Crane et al., 2015) </a:t>
            </a:r>
          </a:p>
          <a:p>
            <a:pPr algn="l"/>
            <a:endParaRPr lang="en-US" dirty="0"/>
          </a:p>
          <a:p>
            <a:pPr algn="l"/>
            <a:r>
              <a:rPr lang="en-US" dirty="0"/>
              <a:t>Spread of AMR is mostly linked to antibiotics but the term antimicrobial is preferred as it covers antivirals, anthelminthics and antifungals.  </a:t>
            </a:r>
          </a:p>
          <a:p>
            <a:endParaRPr lang="en-US" dirty="0"/>
          </a:p>
        </p:txBody>
      </p:sp>
      <p:sp>
        <p:nvSpPr>
          <p:cNvPr id="4" name="Slide Number Placeholder 3"/>
          <p:cNvSpPr>
            <a:spLocks noGrp="1"/>
          </p:cNvSpPr>
          <p:nvPr>
            <p:ph type="sldNum" sz="quarter" idx="5"/>
          </p:nvPr>
        </p:nvSpPr>
        <p:spPr/>
        <p:txBody>
          <a:bodyPr/>
          <a:lstStyle/>
          <a:p>
            <a:fld id="{2C9130B6-D5DB-4F47-B878-F9EA0BACE276}" type="slidenum">
              <a:rPr lang="it-IT" smtClean="0"/>
              <a:t>10</a:t>
            </a:fld>
            <a:endParaRPr lang="it-IT"/>
          </a:p>
        </p:txBody>
      </p:sp>
    </p:spTree>
    <p:extLst>
      <p:ext uri="{BB962C8B-B14F-4D97-AF65-F5344CB8AC3E}">
        <p14:creationId xmlns:p14="http://schemas.microsoft.com/office/powerpoint/2010/main" val="2789571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Ref idx="1001">
        <a:schemeClr val="bg1"/>
      </p:bgRef>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B2448C31-E4AD-0D4B-AAB3-66C080573C9D}"/>
              </a:ext>
            </a:extLst>
          </p:cNvPr>
          <p:cNvSpPr>
            <a:spLocks noGrp="1"/>
          </p:cNvSpPr>
          <p:nvPr>
            <p:ph type="pic" sz="quarter" idx="10"/>
          </p:nvPr>
        </p:nvSpPr>
        <p:spPr>
          <a:xfrm>
            <a:off x="0" y="0"/>
            <a:ext cx="12192000" cy="6858000"/>
          </a:xfrm>
          <a:prstGeom prst="rect">
            <a:avLst/>
          </a:prstGeom>
        </p:spPr>
        <p:txBody>
          <a:bodyPr/>
          <a:lstStyle>
            <a:lvl1pPr marL="0" indent="0">
              <a:buNone/>
              <a:defRPr/>
            </a:lvl1pPr>
          </a:lstStyle>
          <a:p>
            <a:r>
              <a:rPr lang="en-US"/>
              <a:t>Click icon to add picture</a:t>
            </a:r>
            <a:endParaRPr lang="it-IT" dirty="0"/>
          </a:p>
        </p:txBody>
      </p:sp>
      <p:pic>
        <p:nvPicPr>
          <p:cNvPr id="6" name="Immagine 5">
            <a:extLst>
              <a:ext uri="{FF2B5EF4-FFF2-40B4-BE49-F238E27FC236}">
                <a16:creationId xmlns:a16="http://schemas.microsoft.com/office/drawing/2014/main" id="{3EAC2CCC-1753-0242-9D41-361F5C5D534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Immagine 7">
            <a:extLst>
              <a:ext uri="{FF2B5EF4-FFF2-40B4-BE49-F238E27FC236}">
                <a16:creationId xmlns:a16="http://schemas.microsoft.com/office/drawing/2014/main" id="{6E94337F-32D6-6449-B5CE-B43DB386C5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Immagine 9">
            <a:extLst>
              <a:ext uri="{FF2B5EF4-FFF2-40B4-BE49-F238E27FC236}">
                <a16:creationId xmlns:a16="http://schemas.microsoft.com/office/drawing/2014/main" id="{624E6537-2E98-124F-A2E7-51DA14D2AEE8}"/>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Immagine 3">
            <a:extLst>
              <a:ext uri="{FF2B5EF4-FFF2-40B4-BE49-F238E27FC236}">
                <a16:creationId xmlns:a16="http://schemas.microsoft.com/office/drawing/2014/main" id="{273AD308-B796-D244-B841-12D8A98763E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8225294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1"/>
            <a:ext cx="5257800" cy="37640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2" name="Titolo 1">
            <a:extLst>
              <a:ext uri="{FF2B5EF4-FFF2-40B4-BE49-F238E27FC236}">
                <a16:creationId xmlns:a16="http://schemas.microsoft.com/office/drawing/2014/main" id="{798F54C3-7A08-E147-AB5B-11B2B6AA89B7}"/>
              </a:ext>
            </a:extLst>
          </p:cNvPr>
          <p:cNvSpPr>
            <a:spLocks noGrp="1"/>
          </p:cNvSpPr>
          <p:nvPr>
            <p:ph type="title" hasCustomPrompt="1"/>
          </p:nvPr>
        </p:nvSpPr>
        <p:spPr>
          <a:xfrm>
            <a:off x="838200" y="853698"/>
            <a:ext cx="4102100" cy="2734100"/>
          </a:xfrm>
          <a:prstGeom prst="rect">
            <a:avLst/>
          </a:prstGeom>
        </p:spPr>
        <p:txBody>
          <a:bodyPr anchor="t"/>
          <a:lstStyle>
            <a:lvl1pPr algn="l">
              <a:defRPr>
                <a:solidFill>
                  <a:schemeClr val="bg1"/>
                </a:solidFill>
              </a:defRPr>
            </a:lvl1pPr>
          </a:lstStyle>
          <a:p>
            <a:r>
              <a:rPr lang="it-IT" dirty="0"/>
              <a:t>WRITE TITLE HERE</a:t>
            </a:r>
          </a:p>
        </p:txBody>
      </p:sp>
      <p:sp>
        <p:nvSpPr>
          <p:cNvPr id="7" name="Segnaposto testo 6">
            <a:extLst>
              <a:ext uri="{FF2B5EF4-FFF2-40B4-BE49-F238E27FC236}">
                <a16:creationId xmlns:a16="http://schemas.microsoft.com/office/drawing/2014/main" id="{E0D9FA45-81CD-244B-BF48-ACA53FC61C59}"/>
              </a:ext>
            </a:extLst>
          </p:cNvPr>
          <p:cNvSpPr>
            <a:spLocks noGrp="1"/>
          </p:cNvSpPr>
          <p:nvPr>
            <p:ph type="body" sz="quarter" idx="13" hasCustomPrompt="1"/>
          </p:nvPr>
        </p:nvSpPr>
        <p:spPr>
          <a:xfrm>
            <a:off x="839788" y="4038600"/>
            <a:ext cx="4418012" cy="2184400"/>
          </a:xfrm>
          <a:prstGeom prst="rect">
            <a:avLst/>
          </a:prstGeom>
        </p:spPr>
        <p:txBody>
          <a:bodyPr>
            <a:normAutofit/>
          </a:bodyPr>
          <a:lstStyle>
            <a:lvl1pPr marL="0" indent="0">
              <a:buFontTx/>
              <a:buNone/>
              <a:defRPr sz="24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err="1"/>
              <a:t>Insert</a:t>
            </a:r>
            <a:r>
              <a:rPr lang="it-IT" dirty="0"/>
              <a:t> </a:t>
            </a:r>
            <a:r>
              <a:rPr lang="it-IT" dirty="0" err="1"/>
              <a:t>subordinated</a:t>
            </a:r>
            <a:r>
              <a:rPr lang="it-IT" dirty="0"/>
              <a:t> text</a:t>
            </a:r>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5422899" y="495300"/>
            <a:ext cx="5929313" cy="5727700"/>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4" name="Segnaposto testo 3">
            <a:extLst>
              <a:ext uri="{FF2B5EF4-FFF2-40B4-BE49-F238E27FC236}">
                <a16:creationId xmlns:a16="http://schemas.microsoft.com/office/drawing/2014/main" id="{6C96F4BC-3365-4242-9C55-DCC8654F7F15}"/>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856648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1 Stories_title + text">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B59F58D3-7068-F34D-8D78-464CA804824C}"/>
              </a:ext>
            </a:extLst>
          </p:cNvPr>
          <p:cNvSpPr/>
          <p:nvPr userDrawn="1"/>
        </p:nvSpPr>
        <p:spPr>
          <a:xfrm>
            <a:off x="0" y="0"/>
            <a:ext cx="5257800" cy="7891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8960C2D8-5BAE-8848-BD3A-AC2C2544D9D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9" name="Segnaposto testo 8">
            <a:extLst>
              <a:ext uri="{FF2B5EF4-FFF2-40B4-BE49-F238E27FC236}">
                <a16:creationId xmlns:a16="http://schemas.microsoft.com/office/drawing/2014/main" id="{EF982C4F-8147-0A44-9573-4CF4AD17288C}"/>
              </a:ext>
            </a:extLst>
          </p:cNvPr>
          <p:cNvSpPr>
            <a:spLocks noGrp="1"/>
          </p:cNvSpPr>
          <p:nvPr>
            <p:ph type="body" sz="quarter" idx="14" hasCustomPrompt="1"/>
          </p:nvPr>
        </p:nvSpPr>
        <p:spPr>
          <a:xfrm>
            <a:off x="839788" y="983152"/>
            <a:ext cx="5076825" cy="5239848"/>
          </a:xfrm>
          <a:prstGeom prst="rect">
            <a:avLst/>
          </a:prstGeom>
        </p:spPr>
        <p:txBody>
          <a:bodyPr/>
          <a:lstStyle>
            <a:lvl1pPr marL="0" indent="0">
              <a:buFontTx/>
              <a:buNone/>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stStyle>
          <a:p>
            <a:pPr lvl="0"/>
            <a:r>
              <a:rPr lang="it-IT" dirty="0"/>
              <a:t>Text</a:t>
            </a:r>
          </a:p>
        </p:txBody>
      </p:sp>
      <p:sp>
        <p:nvSpPr>
          <p:cNvPr id="10" name="Rettangolo 9">
            <a:extLst>
              <a:ext uri="{FF2B5EF4-FFF2-40B4-BE49-F238E27FC236}">
                <a16:creationId xmlns:a16="http://schemas.microsoft.com/office/drawing/2014/main" id="{B981F025-A70E-544E-AAB5-CF17584E7A6F}"/>
              </a:ext>
            </a:extLst>
          </p:cNvPr>
          <p:cNvSpPr/>
          <p:nvPr userDrawn="1"/>
        </p:nvSpPr>
        <p:spPr>
          <a:xfrm>
            <a:off x="0" y="3770945"/>
            <a:ext cx="215900" cy="30939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id="{1A3DBAB4-C5C8-3942-972D-6368DD2D49D7}"/>
              </a:ext>
            </a:extLst>
          </p:cNvPr>
          <p:cNvSpPr/>
          <p:nvPr userDrawn="1"/>
        </p:nvSpPr>
        <p:spPr>
          <a:xfrm>
            <a:off x="11976100" y="0"/>
            <a:ext cx="215900" cy="1079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257592A7-D082-D041-976E-1BBCB92876FD}"/>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Segnaposto testo 7">
            <a:extLst>
              <a:ext uri="{FF2B5EF4-FFF2-40B4-BE49-F238E27FC236}">
                <a16:creationId xmlns:a16="http://schemas.microsoft.com/office/drawing/2014/main" id="{C011188E-88C4-BC40-909A-AB449C2CE19B}"/>
              </a:ext>
            </a:extLst>
          </p:cNvPr>
          <p:cNvSpPr>
            <a:spLocks noGrp="1"/>
          </p:cNvSpPr>
          <p:nvPr>
            <p:ph type="body" sz="quarter" idx="16" hasCustomPrompt="1"/>
          </p:nvPr>
        </p:nvSpPr>
        <p:spPr>
          <a:xfrm>
            <a:off x="6240463" y="982663"/>
            <a:ext cx="5111750" cy="5232400"/>
          </a:xfrm>
          <a:prstGeom prst="rect">
            <a:avLst/>
          </a:prstGeom>
        </p:spPr>
        <p:txBody>
          <a:bodyPr/>
          <a:lstStyle>
            <a:lvl1pPr marL="0" indent="0">
              <a:buNone/>
              <a:defRPr sz="2000"/>
            </a:lvl1pPr>
          </a:lstStyle>
          <a:p>
            <a:pPr lvl="0"/>
            <a:r>
              <a:rPr lang="it-IT" dirty="0"/>
              <a:t>Text</a:t>
            </a:r>
          </a:p>
        </p:txBody>
      </p:sp>
      <p:sp>
        <p:nvSpPr>
          <p:cNvPr id="13" name="Segnaposto testo 3">
            <a:extLst>
              <a:ext uri="{FF2B5EF4-FFF2-40B4-BE49-F238E27FC236}">
                <a16:creationId xmlns:a16="http://schemas.microsoft.com/office/drawing/2014/main" id="{29F59DC1-79B9-9541-A394-EBC15C880EDA}"/>
              </a:ext>
            </a:extLst>
          </p:cNvPr>
          <p:cNvSpPr>
            <a:spLocks noGrp="1"/>
          </p:cNvSpPr>
          <p:nvPr>
            <p:ph type="body" sz="quarter" idx="15" hasCustomPrompt="1"/>
          </p:nvPr>
        </p:nvSpPr>
        <p:spPr>
          <a:xfrm>
            <a:off x="839788" y="495300"/>
            <a:ext cx="4116387" cy="223631"/>
          </a:xfrm>
          <a:prstGeom prst="rect">
            <a:avLst/>
          </a:prstGeom>
        </p:spPr>
        <p:txBody>
          <a:bodyPr>
            <a:normAutofit/>
          </a:bodyPr>
          <a:lstStyle>
            <a:lvl1pPr marL="0" indent="0">
              <a:buNone/>
              <a:defRPr sz="1400" b="1" i="0">
                <a:solidFill>
                  <a:schemeClr val="bg2"/>
                </a:solidFill>
                <a:latin typeface="Arial" panose="020B0604020202020204" pitchFamily="34" charset="0"/>
                <a:cs typeface="Arial" panose="020B0604020202020204" pitchFamily="34" charset="0"/>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it-IT" dirty="0"/>
              <a:t>#1 Story: </a:t>
            </a:r>
            <a:r>
              <a:rPr lang="it-IT" dirty="0" err="1"/>
              <a:t>name</a:t>
            </a:r>
            <a:r>
              <a:rPr lang="it-IT" dirty="0"/>
              <a:t> of the story</a:t>
            </a:r>
          </a:p>
        </p:txBody>
      </p:sp>
    </p:spTree>
    <p:extLst>
      <p:ext uri="{BB962C8B-B14F-4D97-AF65-F5344CB8AC3E}">
        <p14:creationId xmlns:p14="http://schemas.microsoft.com/office/powerpoint/2010/main" val="329852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7285"/>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0"/>
            <a:ext cx="4849812"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638962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 + Title + text">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1400432"/>
            <a:ext cx="5076825" cy="4761053"/>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6502400" y="3771900"/>
            <a:ext cx="5689600" cy="30861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6502400" y="1400432"/>
            <a:ext cx="4849812" cy="4761052"/>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esto 3">
            <a:extLst>
              <a:ext uri="{FF2B5EF4-FFF2-40B4-BE49-F238E27FC236}">
                <a16:creationId xmlns:a16="http://schemas.microsoft.com/office/drawing/2014/main" id="{44775C27-CA16-B444-9F75-4EC773D89F67}"/>
              </a:ext>
            </a:extLst>
          </p:cNvPr>
          <p:cNvSpPr>
            <a:spLocks noGrp="1"/>
          </p:cNvSpPr>
          <p:nvPr>
            <p:ph type="body" sz="quarter" idx="14" hasCustomPrompt="1"/>
          </p:nvPr>
        </p:nvSpPr>
        <p:spPr>
          <a:xfrm>
            <a:off x="839788" y="356992"/>
            <a:ext cx="10512425" cy="722508"/>
          </a:xfrm>
          <a:prstGeom prst="rect">
            <a:avLst/>
          </a:prstGeom>
        </p:spPr>
        <p:txBody>
          <a:bodyPr/>
          <a:lstStyle>
            <a:lvl1pPr marL="0" indent="0" algn="ctr">
              <a:buNone/>
              <a:defRPr sz="4400" b="1" i="0">
                <a:solidFill>
                  <a:schemeClr val="tx2"/>
                </a:solidFill>
                <a:latin typeface="Arial Narrow" panose="020B0604020202020204" pitchFamily="34" charset="0"/>
                <a:cs typeface="Arial Narrow" panose="020B0604020202020204" pitchFamily="34" charset="0"/>
              </a:defRPr>
            </a:lvl1pPr>
          </a:lstStyle>
          <a:p>
            <a:pPr lvl="0"/>
            <a:r>
              <a:rPr lang="it-IT" dirty="0"/>
              <a:t>Write </a:t>
            </a:r>
            <a:r>
              <a:rPr lang="it-IT" dirty="0" err="1"/>
              <a:t>here</a:t>
            </a:r>
            <a:r>
              <a:rPr lang="it-IT" dirty="0"/>
              <a:t> </a:t>
            </a:r>
            <a:r>
              <a:rPr lang="it-IT" dirty="0" err="1"/>
              <a:t>title</a:t>
            </a:r>
            <a:r>
              <a:rPr lang="it-IT" dirty="0"/>
              <a:t> </a:t>
            </a:r>
          </a:p>
        </p:txBody>
      </p:sp>
    </p:spTree>
    <p:extLst>
      <p:ext uri="{BB962C8B-B14F-4D97-AF65-F5344CB8AC3E}">
        <p14:creationId xmlns:p14="http://schemas.microsoft.com/office/powerpoint/2010/main" val="535932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5" name="Segnaposto immagine 4">
            <a:extLst>
              <a:ext uri="{FF2B5EF4-FFF2-40B4-BE49-F238E27FC236}">
                <a16:creationId xmlns:a16="http://schemas.microsoft.com/office/drawing/2014/main" id="{33D88AA1-2508-0747-BB40-D2D7B35F4294}"/>
              </a:ext>
            </a:extLst>
          </p:cNvPr>
          <p:cNvSpPr>
            <a:spLocks noGrp="1"/>
          </p:cNvSpPr>
          <p:nvPr>
            <p:ph type="pic" sz="quarter" idx="13" hasCustomPrompt="1"/>
          </p:nvPr>
        </p:nvSpPr>
        <p:spPr>
          <a:xfrm>
            <a:off x="839788" y="0"/>
            <a:ext cx="10512424" cy="6161484"/>
          </a:xfrm>
          <a:prstGeom prst="rect">
            <a:avLst/>
          </a:prstGeom>
        </p:spPr>
        <p:txBody>
          <a:bodyPr/>
          <a:lstStyle>
            <a:lvl1pPr marL="0" indent="0">
              <a:buFontTx/>
              <a:buNone/>
              <a:defRPr/>
            </a:lvl1pPr>
          </a:lstStyle>
          <a:p>
            <a:r>
              <a:rPr lang="it-IT" dirty="0"/>
              <a:t>INSERT IMAGE</a:t>
            </a:r>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8258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cons">
    <p:spTree>
      <p:nvGrpSpPr>
        <p:cNvPr id="1" name=""/>
        <p:cNvGrpSpPr/>
        <p:nvPr/>
      </p:nvGrpSpPr>
      <p:grpSpPr>
        <a:xfrm>
          <a:off x="0" y="0"/>
          <a:ext cx="0" cy="0"/>
          <a:chOff x="0" y="0"/>
          <a:chExt cx="0" cy="0"/>
        </a:xfrm>
      </p:grpSpPr>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7" name="Rettangolo 6">
            <a:extLst>
              <a:ext uri="{FF2B5EF4-FFF2-40B4-BE49-F238E27FC236}">
                <a16:creationId xmlns:a16="http://schemas.microsoft.com/office/drawing/2014/main" id="{4E39DF3D-FE0A-9144-A4EC-161122CADD7F}"/>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A633DFF3-E7DB-3047-BBC8-AC022101D09F}"/>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E74272A0-ED7F-0943-811A-E61654D43587}"/>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pic>
        <p:nvPicPr>
          <p:cNvPr id="9" name="Immagine 8">
            <a:extLst>
              <a:ext uri="{FF2B5EF4-FFF2-40B4-BE49-F238E27FC236}">
                <a16:creationId xmlns:a16="http://schemas.microsoft.com/office/drawing/2014/main" id="{F1E0AACF-D32C-D243-84C0-F7671E7DF95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38732" y="2870113"/>
            <a:ext cx="896712" cy="1171184"/>
          </a:xfrm>
          <a:prstGeom prst="rect">
            <a:avLst/>
          </a:prstGeom>
        </p:spPr>
      </p:pic>
      <p:pic>
        <p:nvPicPr>
          <p:cNvPr id="12" name="Immagine 11" descr="Immagine che contiene cielo notturno&#10;&#10;Descrizione generata automaticamente">
            <a:extLst>
              <a:ext uri="{FF2B5EF4-FFF2-40B4-BE49-F238E27FC236}">
                <a16:creationId xmlns:a16="http://schemas.microsoft.com/office/drawing/2014/main" id="{E5C25321-86A8-674A-A75C-8912FAB7C6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89834" y="1056043"/>
            <a:ext cx="1009814" cy="1171184"/>
          </a:xfrm>
          <a:prstGeom prst="rect">
            <a:avLst/>
          </a:prstGeom>
        </p:spPr>
      </p:pic>
      <p:pic>
        <p:nvPicPr>
          <p:cNvPr id="14" name="Immagine 13">
            <a:extLst>
              <a:ext uri="{FF2B5EF4-FFF2-40B4-BE49-F238E27FC236}">
                <a16:creationId xmlns:a16="http://schemas.microsoft.com/office/drawing/2014/main" id="{D0D9F28F-A9AD-3D4A-8B2B-12D1E486017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33657" y="1056043"/>
            <a:ext cx="1146627" cy="1171184"/>
          </a:xfrm>
          <a:prstGeom prst="rect">
            <a:avLst/>
          </a:prstGeom>
        </p:spPr>
      </p:pic>
      <p:pic>
        <p:nvPicPr>
          <p:cNvPr id="16" name="Immagine 15" descr="Immagine che contiene testo, cielo notturno&#10;&#10;Descrizione generata automaticamente">
            <a:extLst>
              <a:ext uri="{FF2B5EF4-FFF2-40B4-BE49-F238E27FC236}">
                <a16:creationId xmlns:a16="http://schemas.microsoft.com/office/drawing/2014/main" id="{5A2F5019-3545-2746-96A6-0E3C3A6A098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613097" y="1049283"/>
            <a:ext cx="965804" cy="1171184"/>
          </a:xfrm>
          <a:prstGeom prst="rect">
            <a:avLst/>
          </a:prstGeom>
        </p:spPr>
      </p:pic>
      <p:pic>
        <p:nvPicPr>
          <p:cNvPr id="18" name="Immagine 17" descr="Immagine che contiene elettronico, altoparlante&#10;&#10;Descrizione generata automaticamente">
            <a:extLst>
              <a:ext uri="{FF2B5EF4-FFF2-40B4-BE49-F238E27FC236}">
                <a16:creationId xmlns:a16="http://schemas.microsoft.com/office/drawing/2014/main" id="{4945B9CA-09E5-A64A-B4F0-A3C632E1B3F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885523" y="1012568"/>
            <a:ext cx="969930" cy="1171184"/>
          </a:xfrm>
          <a:prstGeom prst="rect">
            <a:avLst/>
          </a:prstGeom>
        </p:spPr>
      </p:pic>
      <p:pic>
        <p:nvPicPr>
          <p:cNvPr id="20" name="Immagine 19">
            <a:extLst>
              <a:ext uri="{FF2B5EF4-FFF2-40B4-BE49-F238E27FC236}">
                <a16:creationId xmlns:a16="http://schemas.microsoft.com/office/drawing/2014/main" id="{92A4A704-40A0-6D4E-8B9C-FB1F28A43BB4}"/>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147621" y="1012568"/>
            <a:ext cx="847930" cy="1171184"/>
          </a:xfrm>
          <a:prstGeom prst="rect">
            <a:avLst/>
          </a:prstGeom>
        </p:spPr>
      </p:pic>
      <p:pic>
        <p:nvPicPr>
          <p:cNvPr id="22" name="Immagine 21">
            <a:extLst>
              <a:ext uri="{FF2B5EF4-FFF2-40B4-BE49-F238E27FC236}">
                <a16:creationId xmlns:a16="http://schemas.microsoft.com/office/drawing/2014/main" id="{A651B629-4E32-F64A-B606-99106F743143}"/>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1070926" y="2966674"/>
            <a:ext cx="1171184" cy="1171184"/>
          </a:xfrm>
          <a:prstGeom prst="rect">
            <a:avLst/>
          </a:prstGeom>
        </p:spPr>
      </p:pic>
      <p:pic>
        <p:nvPicPr>
          <p:cNvPr id="24" name="Immagine 23">
            <a:extLst>
              <a:ext uri="{FF2B5EF4-FFF2-40B4-BE49-F238E27FC236}">
                <a16:creationId xmlns:a16="http://schemas.microsoft.com/office/drawing/2014/main" id="{67A0BAA9-0EC5-7D48-8A03-DCEE74005B23}"/>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305434" y="2897837"/>
            <a:ext cx="732997" cy="1171184"/>
          </a:xfrm>
          <a:prstGeom prst="rect">
            <a:avLst/>
          </a:prstGeom>
        </p:spPr>
      </p:pic>
      <p:pic>
        <p:nvPicPr>
          <p:cNvPr id="26" name="Immagine 25">
            <a:extLst>
              <a:ext uri="{FF2B5EF4-FFF2-40B4-BE49-F238E27FC236}">
                <a16:creationId xmlns:a16="http://schemas.microsoft.com/office/drawing/2014/main" id="{5355F9EE-01D4-7842-807B-8F88432E9C22}"/>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582146" y="2870113"/>
            <a:ext cx="896712" cy="1171184"/>
          </a:xfrm>
          <a:prstGeom prst="rect">
            <a:avLst/>
          </a:prstGeom>
        </p:spPr>
      </p:pic>
      <p:pic>
        <p:nvPicPr>
          <p:cNvPr id="28" name="Immagine 27" descr="Immagine che contiene silhouette, cielo notturno&#10;&#10;Descrizione generata automaticamente">
            <a:extLst>
              <a:ext uri="{FF2B5EF4-FFF2-40B4-BE49-F238E27FC236}">
                <a16:creationId xmlns:a16="http://schemas.microsoft.com/office/drawing/2014/main" id="{4C8EAA8C-1544-F34C-B3E1-9FCA02D3393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10044310" y="2931392"/>
            <a:ext cx="1054552" cy="1171184"/>
          </a:xfrm>
          <a:prstGeom prst="rect">
            <a:avLst/>
          </a:prstGeom>
        </p:spPr>
      </p:pic>
      <p:pic>
        <p:nvPicPr>
          <p:cNvPr id="30" name="Immagine 29">
            <a:extLst>
              <a:ext uri="{FF2B5EF4-FFF2-40B4-BE49-F238E27FC236}">
                <a16:creationId xmlns:a16="http://schemas.microsoft.com/office/drawing/2014/main" id="{8A7AD6BC-604D-E145-9C68-3BBDD8CC9CBB}"/>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3065755" y="4739631"/>
            <a:ext cx="1312602" cy="1171184"/>
          </a:xfrm>
          <a:prstGeom prst="rect">
            <a:avLst/>
          </a:prstGeom>
        </p:spPr>
      </p:pic>
      <p:pic>
        <p:nvPicPr>
          <p:cNvPr id="32" name="Immagine 31">
            <a:extLst>
              <a:ext uri="{FF2B5EF4-FFF2-40B4-BE49-F238E27FC236}">
                <a16:creationId xmlns:a16="http://schemas.microsoft.com/office/drawing/2014/main" id="{2D9CCC17-7974-574C-9E36-876DBB5A701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420089" y="4819034"/>
            <a:ext cx="1220826" cy="1171184"/>
          </a:xfrm>
          <a:prstGeom prst="rect">
            <a:avLst/>
          </a:prstGeom>
        </p:spPr>
      </p:pic>
      <p:pic>
        <p:nvPicPr>
          <p:cNvPr id="34" name="Immagine 33">
            <a:extLst>
              <a:ext uri="{FF2B5EF4-FFF2-40B4-BE49-F238E27FC236}">
                <a16:creationId xmlns:a16="http://schemas.microsoft.com/office/drawing/2014/main" id="{9BA41951-D853-E24D-BB3C-CD005FC26B5E}"/>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886252" y="4631401"/>
            <a:ext cx="1001671" cy="1171184"/>
          </a:xfrm>
          <a:prstGeom prst="rect">
            <a:avLst/>
          </a:prstGeom>
        </p:spPr>
      </p:pic>
    </p:spTree>
    <p:extLst>
      <p:ext uri="{BB962C8B-B14F-4D97-AF65-F5344CB8AC3E}">
        <p14:creationId xmlns:p14="http://schemas.microsoft.com/office/powerpoint/2010/main" val="1536689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tx1"/>
        </a:solidFill>
        <a:effectLst/>
      </p:bgPr>
    </p:bg>
    <p:spTree>
      <p:nvGrpSpPr>
        <p:cNvPr id="1" name=""/>
        <p:cNvGrpSpPr/>
        <p:nvPr/>
      </p:nvGrpSpPr>
      <p:grpSpPr>
        <a:xfrm>
          <a:off x="0" y="0"/>
          <a:ext cx="0" cy="0"/>
          <a:chOff x="0" y="0"/>
          <a:chExt cx="0" cy="0"/>
        </a:xfrm>
      </p:grpSpPr>
      <p:sp>
        <p:nvSpPr>
          <p:cNvPr id="3" name="Segnaposto immagine 2">
            <a:extLst>
              <a:ext uri="{FF2B5EF4-FFF2-40B4-BE49-F238E27FC236}">
                <a16:creationId xmlns:a16="http://schemas.microsoft.com/office/drawing/2014/main" id="{3D7168CD-F4E3-1A44-B227-6ABC4D0E6670}"/>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endParaRPr lang="it-IT"/>
          </a:p>
        </p:txBody>
      </p:sp>
      <p:pic>
        <p:nvPicPr>
          <p:cNvPr id="5" name="Immagine 4" descr="Immagine che contiene testo, elettronico, screenshot&#10;&#10;Descrizione generata automaticamente">
            <a:extLst>
              <a:ext uri="{FF2B5EF4-FFF2-40B4-BE49-F238E27FC236}">
                <a16:creationId xmlns:a16="http://schemas.microsoft.com/office/drawing/2014/main" id="{657177D2-4B4E-AA4F-B2AF-93C404064CB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Immagine 6" descr="Immagine che contiene testo, elettronico, screenshot&#10;&#10;Descrizione generata automaticamente">
            <a:extLst>
              <a:ext uri="{FF2B5EF4-FFF2-40B4-BE49-F238E27FC236}">
                <a16:creationId xmlns:a16="http://schemas.microsoft.com/office/drawing/2014/main" id="{7C2140A1-1B1E-5B44-A682-FB277CF6ABD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18555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9164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a:t>
            </a:fld>
            <a:endParaRPr lang="en-GB">
              <a:solidFill>
                <a:prstClr val="black"/>
              </a:solidFill>
            </a:endParaRPr>
          </a:p>
        </p:txBody>
      </p:sp>
      <p:sp>
        <p:nvSpPr>
          <p:cNvPr id="8" name="Rectangle 7"/>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lIns="94020" tIns="47010" rIns="94020" bIns="47010" anchor="ctr"/>
          <a:lstStyle/>
          <a:p>
            <a:pPr algn="ctr" defTabSz="940121" rtl="0" fontAlgn="auto">
              <a:spcBef>
                <a:spcPts val="0"/>
              </a:spcBef>
              <a:spcAft>
                <a:spcPts val="0"/>
              </a:spcAft>
              <a:defRPr/>
            </a:pPr>
            <a:endParaRPr lang="en-GB" sz="1904" b="0">
              <a:solidFill>
                <a:prstClr val="white"/>
              </a:solidFill>
            </a:endParaRPr>
          </a:p>
        </p:txBody>
      </p:sp>
      <p:sp>
        <p:nvSpPr>
          <p:cNvPr id="9" name="Rectangle 8"/>
          <p:cNvSpPr/>
          <p:nvPr userDrawn="1"/>
        </p:nvSpPr>
        <p:spPr>
          <a:xfrm>
            <a:off x="0" y="1412875"/>
            <a:ext cx="12192000" cy="0"/>
          </a:xfrm>
          <a:prstGeom prst="rect">
            <a:avLst/>
          </a:prstGeom>
          <a:solidFill>
            <a:srgbClr val="3366FF"/>
          </a:solidFill>
          <a:ln>
            <a:noFill/>
          </a:ln>
        </p:spPr>
        <p:style>
          <a:lnRef idx="2">
            <a:schemeClr val="accent1">
              <a:shade val="50000"/>
            </a:schemeClr>
          </a:lnRef>
          <a:fillRef idx="1">
            <a:schemeClr val="accent1"/>
          </a:fillRef>
          <a:effectRef idx="0">
            <a:schemeClr val="accent1"/>
          </a:effectRef>
          <a:fontRef idx="minor">
            <a:schemeClr val="lt1"/>
          </a:fontRef>
        </p:style>
        <p:txBody>
          <a:bodyPr lIns="94020" tIns="47010" rIns="94020" bIns="47010" anchor="ctr"/>
          <a:lstStyle/>
          <a:p>
            <a:pPr algn="ctr" defTabSz="940121" rtl="0" fontAlgn="auto">
              <a:spcBef>
                <a:spcPts val="0"/>
              </a:spcBef>
              <a:spcAft>
                <a:spcPts val="0"/>
              </a:spcAft>
              <a:defRPr/>
            </a:pPr>
            <a:endParaRPr lang="en-GB" sz="1904" b="0">
              <a:solidFill>
                <a:prstClr val="white"/>
              </a:solidFill>
            </a:endParaRPr>
          </a:p>
        </p:txBody>
      </p:sp>
    </p:spTree>
    <p:extLst>
      <p:ext uri="{BB962C8B-B14F-4D97-AF65-F5344CB8AC3E}">
        <p14:creationId xmlns:p14="http://schemas.microsoft.com/office/powerpoint/2010/main" val="300566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whit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a:xfrm>
            <a:off x="0" y="1"/>
            <a:ext cx="12192000" cy="6858000"/>
          </a:xfrm>
          <a:solidFill>
            <a:schemeClr val="bg1"/>
          </a:solidFill>
        </p:spPr>
        <p:txBody>
          <a:bodyPr bIns="1224000" anchor="ctr">
            <a:normAutofit/>
          </a:bodyPr>
          <a:lstStyle>
            <a:lvl1pPr marL="0" marR="0" indent="0" algn="ctr" defTabSz="914269" rtl="0" eaLnBrk="1" fontAlgn="auto" latinLnBrk="0" hangingPunct="1">
              <a:lnSpc>
                <a:spcPct val="110000"/>
              </a:lnSpc>
              <a:spcBef>
                <a:spcPts val="1000"/>
              </a:spcBef>
              <a:spcAft>
                <a:spcPts val="600"/>
              </a:spcAft>
              <a:buClr>
                <a:schemeClr val="tx1"/>
              </a:buClr>
              <a:buSzPct val="80000"/>
              <a:buFontTx/>
              <a:buNone/>
              <a:tabLst/>
              <a:defRPr sz="1400" baseline="0">
                <a:solidFill>
                  <a:schemeClr val="accent6"/>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a:p>
            <a:endParaRPr lang="en-GB" noProof="0" dirty="0"/>
          </a:p>
        </p:txBody>
      </p:sp>
      <p:sp>
        <p:nvSpPr>
          <p:cNvPr id="2" name="Title 1"/>
          <p:cNvSpPr>
            <a:spLocks noGrp="1"/>
          </p:cNvSpPr>
          <p:nvPr>
            <p:ph type="ctrTitle"/>
          </p:nvPr>
        </p:nvSpPr>
        <p:spPr>
          <a:xfrm>
            <a:off x="0" y="485184"/>
            <a:ext cx="7344000" cy="1119158"/>
          </a:xfrm>
          <a:noFill/>
        </p:spPr>
        <p:txBody>
          <a:bodyPr lIns="360000" tIns="72000" rIns="450000" bIns="180000" anchor="t" anchorCtr="0">
            <a:noAutofit/>
          </a:bodyPr>
          <a:lstStyle>
            <a:lvl1pPr algn="l">
              <a:lnSpc>
                <a:spcPct val="85000"/>
              </a:lnSpc>
              <a:defRPr sz="4200">
                <a:solidFill>
                  <a:srgbClr val="0092CC"/>
                </a:solidFill>
                <a:latin typeface="+mj-lt"/>
              </a:defRPr>
            </a:lvl1pPr>
          </a:lstStyle>
          <a:p>
            <a:r>
              <a:rPr lang="en-GB" noProof="0" dirty="0"/>
              <a:t>Click to edit Master title style</a:t>
            </a:r>
          </a:p>
        </p:txBody>
      </p:sp>
      <p:sp>
        <p:nvSpPr>
          <p:cNvPr id="36" name="Text Placeholder 35"/>
          <p:cNvSpPr>
            <a:spLocks noGrp="1"/>
          </p:cNvSpPr>
          <p:nvPr>
            <p:ph type="body" sz="quarter" idx="10" hasCustomPrompt="1"/>
          </p:nvPr>
        </p:nvSpPr>
        <p:spPr>
          <a:xfrm>
            <a:off x="480001" y="6507006"/>
            <a:ext cx="5971600" cy="247650"/>
          </a:xfrm>
        </p:spPr>
        <p:txBody>
          <a:bodyPr lIns="0" anchor="ctr">
            <a:noAutofit/>
          </a:bodyPr>
          <a:lstStyle>
            <a:lvl1pPr>
              <a:defRPr sz="1000" b="0">
                <a:solidFill>
                  <a:schemeClr val="tx1"/>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a:xfrm>
            <a:off x="9495914" y="6476048"/>
            <a:ext cx="2195259" cy="247650"/>
          </a:xfrm>
        </p:spPr>
        <p:txBody>
          <a:bodyPr rIns="0" anchor="ctr">
            <a:noAutofit/>
          </a:bodyPr>
          <a:lstStyle>
            <a:lvl1pPr algn="ctr">
              <a:defRPr sz="1600" b="1" spc="0" baseline="0">
                <a:solidFill>
                  <a:schemeClr val="tx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www.who.int</a:t>
            </a:r>
          </a:p>
        </p:txBody>
      </p:sp>
      <p:sp>
        <p:nvSpPr>
          <p:cNvPr id="3" name="Subtitle 2"/>
          <p:cNvSpPr>
            <a:spLocks noGrp="1"/>
          </p:cNvSpPr>
          <p:nvPr>
            <p:ph type="subTitle" idx="1"/>
          </p:nvPr>
        </p:nvSpPr>
        <p:spPr>
          <a:xfrm>
            <a:off x="3" y="4482003"/>
            <a:ext cx="12191999" cy="1656000"/>
          </a:xfrm>
          <a:solidFill>
            <a:schemeClr val="tx2"/>
          </a:solidFill>
        </p:spPr>
        <p:txBody>
          <a:bodyPr lIns="360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135" indent="0" algn="ctr">
              <a:buNone/>
              <a:defRPr sz="2000"/>
            </a:lvl2pPr>
            <a:lvl3pPr marL="914269" indent="0" algn="ctr">
              <a:buNone/>
              <a:defRPr sz="1800"/>
            </a:lvl3pPr>
            <a:lvl4pPr marL="1371404" indent="0" algn="ctr">
              <a:buNone/>
              <a:defRPr sz="1600"/>
            </a:lvl4pPr>
            <a:lvl5pPr marL="1828539" indent="0" algn="ctr">
              <a:buNone/>
              <a:defRPr sz="1600"/>
            </a:lvl5pPr>
            <a:lvl6pPr marL="2285674" indent="0" algn="ctr">
              <a:buNone/>
              <a:defRPr sz="1600"/>
            </a:lvl6pPr>
            <a:lvl7pPr marL="2742808" indent="0" algn="ctr">
              <a:buNone/>
              <a:defRPr sz="1600"/>
            </a:lvl7pPr>
            <a:lvl8pPr marL="3199943" indent="0" algn="ctr">
              <a:buNone/>
              <a:defRPr sz="1600"/>
            </a:lvl8pPr>
            <a:lvl9pPr marL="3657078" indent="0" algn="ctr">
              <a:buNone/>
              <a:defRPr sz="1600"/>
            </a:lvl9pPr>
          </a:lstStyle>
          <a:p>
            <a:r>
              <a:rPr lang="en-GB" noProof="0" dirty="0"/>
              <a:t>Click to edit Master subtitle style</a:t>
            </a:r>
          </a:p>
        </p:txBody>
      </p:sp>
      <p:sp>
        <p:nvSpPr>
          <p:cNvPr id="62" name="Text Placeholder 35"/>
          <p:cNvSpPr>
            <a:spLocks noGrp="1"/>
          </p:cNvSpPr>
          <p:nvPr>
            <p:ph type="body" sz="quarter" idx="15" hasCustomPrompt="1"/>
          </p:nvPr>
        </p:nvSpPr>
        <p:spPr>
          <a:xfrm>
            <a:off x="480000" y="5440856"/>
            <a:ext cx="11211172" cy="288000"/>
          </a:xfrm>
          <a:noFill/>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sp>
        <p:nvSpPr>
          <p:cNvPr id="37" name="Picture Placeholder 8"/>
          <p:cNvSpPr>
            <a:spLocks noGrp="1"/>
          </p:cNvSpPr>
          <p:nvPr>
            <p:ph type="pic" sz="quarter" idx="22" hasCustomPrompt="1"/>
          </p:nvPr>
        </p:nvSpPr>
        <p:spPr>
          <a:xfrm>
            <a:off x="7460679" y="485186"/>
            <a:ext cx="4230495" cy="11124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lgn="ctr">
              <a:defRPr sz="100">
                <a:solidFill>
                  <a:schemeClr val="bg1"/>
                </a:solidFill>
              </a:defRPr>
            </a:lvl1pPr>
          </a:lstStyle>
          <a:p>
            <a:r>
              <a:rPr lang="en-GB" noProof="0"/>
              <a:t>.</a:t>
            </a:r>
          </a:p>
        </p:txBody>
      </p:sp>
    </p:spTree>
    <p:extLst>
      <p:ext uri="{BB962C8B-B14F-4D97-AF65-F5344CB8AC3E}">
        <p14:creationId xmlns:p14="http://schemas.microsoft.com/office/powerpoint/2010/main" val="1906868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white">
    <p:spTree>
      <p:nvGrpSpPr>
        <p:cNvPr id="1" name=""/>
        <p:cNvGrpSpPr/>
        <p:nvPr/>
      </p:nvGrpSpPr>
      <p:grpSpPr>
        <a:xfrm>
          <a:off x="0" y="0"/>
          <a:ext cx="0" cy="0"/>
          <a:chOff x="0" y="0"/>
          <a:chExt cx="0" cy="0"/>
        </a:xfrm>
      </p:grpSpPr>
      <p:sp>
        <p:nvSpPr>
          <p:cNvPr id="3" name="Content Placeholder 2"/>
          <p:cNvSpPr>
            <a:spLocks noGrp="1"/>
          </p:cNvSpPr>
          <p:nvPr>
            <p:ph idx="1"/>
          </p:nvPr>
        </p:nvSpPr>
        <p:spPr>
          <a:xfrm>
            <a:off x="480001" y="1800002"/>
            <a:ext cx="11232001"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Text Placeholder 7"/>
          <p:cNvSpPr>
            <a:spLocks noGrp="1"/>
          </p:cNvSpPr>
          <p:nvPr>
            <p:ph type="body" sz="quarter" idx="13" hasCustomPrompt="1"/>
          </p:nvPr>
        </p:nvSpPr>
        <p:spPr>
          <a:xfrm>
            <a:off x="480486" y="1188004"/>
            <a:ext cx="8160000" cy="288925"/>
          </a:xfrm>
        </p:spPr>
        <p:txBody>
          <a:bodyPr lIns="18000" anchor="ctr">
            <a:normAutofit/>
          </a:bodyPr>
          <a:lstStyle>
            <a:lvl1pPr>
              <a:defRPr sz="1600" b="0">
                <a:solidFill>
                  <a:schemeClr val="tx1"/>
                </a:solidFill>
                <a:latin typeface="+mj-lt"/>
              </a:defRPr>
            </a:lvl1pPr>
          </a:lstStyle>
          <a:p>
            <a:pPr lvl="0"/>
            <a:r>
              <a:rPr lang="en-GB" noProof="0" dirty="0"/>
              <a:t>One line Subtitle (optional)</a:t>
            </a:r>
          </a:p>
        </p:txBody>
      </p:sp>
      <p:sp>
        <p:nvSpPr>
          <p:cNvPr id="6" name="Slide Number Placeholder 5"/>
          <p:cNvSpPr>
            <a:spLocks noGrp="1"/>
          </p:cNvSpPr>
          <p:nvPr>
            <p:ph type="sldNum" sz="quarter" idx="16"/>
          </p:nvPr>
        </p:nvSpPr>
        <p:spPr/>
        <p:txBody>
          <a:bodyPr/>
          <a:lstStyle/>
          <a:p>
            <a:fld id="{A74CE0EA-F3B5-4684-BA10-C594598FDB9C}" type="slidenum">
              <a:rPr lang="en-GB" smtClean="0">
                <a:solidFill>
                  <a:prstClr val="black"/>
                </a:solidFill>
              </a:rPr>
              <a:pPr/>
              <a:t>‹#›</a:t>
            </a:fld>
            <a:endParaRPr lang="en-GB">
              <a:solidFill>
                <a:prstClr val="black"/>
              </a:solidFill>
            </a:endParaRP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190332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subtitle">
    <p:bg>
      <p:bgRef idx="1001">
        <a:schemeClr val="bg1"/>
      </p:bgRef>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166489B-8EB2-A84B-A274-DDA7E5DF6AB7}"/>
              </a:ext>
            </a:extLst>
          </p:cNvPr>
          <p:cNvSpPr>
            <a:spLocks noGrp="1"/>
          </p:cNvSpPr>
          <p:nvPr>
            <p:ph type="ctrTitle" hasCustomPrompt="1"/>
          </p:nvPr>
        </p:nvSpPr>
        <p:spPr>
          <a:xfrm>
            <a:off x="838200" y="602166"/>
            <a:ext cx="10515600" cy="3728534"/>
          </a:xfrm>
          <a:prstGeom prst="rect">
            <a:avLst/>
          </a:prstGeom>
        </p:spPr>
        <p:txBody>
          <a:bodyPr anchor="t">
            <a:noAutofit/>
          </a:bodyPr>
          <a:lstStyle>
            <a:lvl1pPr algn="ctr">
              <a:defRPr sz="8000" b="1" i="0">
                <a:latin typeface="Arial Narrow" panose="020B0604020202020204" pitchFamily="34" charset="0"/>
                <a:cs typeface="Arial Narrow" panose="020B0604020202020204" pitchFamily="34" charset="0"/>
              </a:defRPr>
            </a:lvl1pPr>
          </a:lstStyle>
          <a:p>
            <a:r>
              <a:rPr lang="it-IT" dirty="0"/>
              <a:t>WRITE TITLE HERE </a:t>
            </a:r>
            <a:br>
              <a:rPr lang="it-IT" dirty="0"/>
            </a:br>
            <a:r>
              <a:rPr lang="it-IT" dirty="0"/>
              <a:t>MAX 3 LINES</a:t>
            </a:r>
          </a:p>
        </p:txBody>
      </p:sp>
      <p:sp>
        <p:nvSpPr>
          <p:cNvPr id="3" name="Sottotitolo 2">
            <a:extLst>
              <a:ext uri="{FF2B5EF4-FFF2-40B4-BE49-F238E27FC236}">
                <a16:creationId xmlns:a16="http://schemas.microsoft.com/office/drawing/2014/main" id="{4FC83FF7-DDE8-9B44-BF67-63562A1880F3}"/>
              </a:ext>
            </a:extLst>
          </p:cNvPr>
          <p:cNvSpPr>
            <a:spLocks noGrp="1"/>
          </p:cNvSpPr>
          <p:nvPr>
            <p:ph type="subTitle" idx="1" hasCustomPrompt="1"/>
          </p:nvPr>
        </p:nvSpPr>
        <p:spPr>
          <a:xfrm>
            <a:off x="838200" y="4496373"/>
            <a:ext cx="10515600" cy="1759461"/>
          </a:xfrm>
          <a:prstGeom prst="rect">
            <a:avLst/>
          </a:prstGeom>
        </p:spPr>
        <p:txBody>
          <a:bodyPr>
            <a:normAutofit/>
          </a:bodyPr>
          <a:lstStyle>
            <a:lvl1pPr marL="0" indent="0" algn="ctr">
              <a:buNone/>
              <a:defRPr sz="2400" b="1" i="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Write Here </a:t>
            </a:r>
            <a:r>
              <a:rPr lang="it-IT" dirty="0" err="1"/>
              <a:t>Subtitle</a:t>
            </a:r>
            <a:r>
              <a:rPr lang="it-IT" dirty="0"/>
              <a:t> On Maximum 3 Lines</a:t>
            </a:r>
          </a:p>
        </p:txBody>
      </p:sp>
      <p:sp>
        <p:nvSpPr>
          <p:cNvPr id="7" name="Ovale 6">
            <a:extLst>
              <a:ext uri="{FF2B5EF4-FFF2-40B4-BE49-F238E27FC236}">
                <a16:creationId xmlns:a16="http://schemas.microsoft.com/office/drawing/2014/main" id="{1806D73B-3C43-CA4C-9908-DDBE9A14FBA4}"/>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8" name="Rettangolo 7">
            <a:extLst>
              <a:ext uri="{FF2B5EF4-FFF2-40B4-BE49-F238E27FC236}">
                <a16:creationId xmlns:a16="http://schemas.microsoft.com/office/drawing/2014/main" id="{1AE2AAE8-75EE-234C-B627-4898C4CE1558}"/>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511D2C4-4168-CC44-A236-E6EEAF22FE05}"/>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Segnaposto numero diapositiva 3">
            <a:extLst>
              <a:ext uri="{FF2B5EF4-FFF2-40B4-BE49-F238E27FC236}">
                <a16:creationId xmlns:a16="http://schemas.microsoft.com/office/drawing/2014/main" id="{ACDA8F08-7657-3E43-A222-0DD253C6A2D5}"/>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173462818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whit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79999" y="1800002"/>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Content Placeholder 3"/>
          <p:cNvSpPr>
            <a:spLocks noGrp="1"/>
          </p:cNvSpPr>
          <p:nvPr>
            <p:ph sz="half" idx="2"/>
          </p:nvPr>
        </p:nvSpPr>
        <p:spPr>
          <a:xfrm>
            <a:off x="6234364" y="1800002"/>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Text Placeholder 7"/>
          <p:cNvSpPr>
            <a:spLocks noGrp="1"/>
          </p:cNvSpPr>
          <p:nvPr>
            <p:ph type="body" sz="quarter" idx="13" hasCustomPrompt="1"/>
          </p:nvPr>
        </p:nvSpPr>
        <p:spPr>
          <a:xfrm>
            <a:off x="480486" y="1188004"/>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
        <p:nvSpPr>
          <p:cNvPr id="2" name="Title 1"/>
          <p:cNvSpPr>
            <a:spLocks noGrp="1"/>
          </p:cNvSpPr>
          <p:nvPr>
            <p:ph type="title"/>
          </p:nvPr>
        </p:nvSpPr>
        <p:spPr/>
        <p:txBody>
          <a:bodyPr/>
          <a:lstStyle/>
          <a:p>
            <a:r>
              <a:rPr lang="en-GB" noProof="0"/>
              <a:t>Click to edit Master title style</a:t>
            </a:r>
          </a:p>
        </p:txBody>
      </p:sp>
    </p:spTree>
    <p:extLst>
      <p:ext uri="{BB962C8B-B14F-4D97-AF65-F5344CB8AC3E}">
        <p14:creationId xmlns:p14="http://schemas.microsoft.com/office/powerpoint/2010/main" val="1930581315"/>
      </p:ext>
    </p:extLst>
  </p:cSld>
  <p:clrMapOvr>
    <a:masterClrMapping/>
  </p:clrMapOvr>
  <p:extLst>
    <p:ext uri="{DCECCB84-F9BA-43D5-87BE-67443E8EF086}">
      <p15:sldGuideLst xmlns:p15="http://schemas.microsoft.com/office/powerpoint/2012/main">
        <p15:guide id="1" pos="362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mage left / Text right white">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34364" y="1800002"/>
            <a:ext cx="5472000" cy="4237200"/>
          </a:xfrm>
        </p:spPr>
        <p:txBody>
          <a:bodyPr/>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Picture Placeholder 5"/>
          <p:cNvSpPr>
            <a:spLocks noGrp="1"/>
          </p:cNvSpPr>
          <p:nvPr>
            <p:ph type="pic" sz="quarter" idx="17" hasCustomPrompt="1"/>
          </p:nvPr>
        </p:nvSpPr>
        <p:spPr>
          <a:xfrm>
            <a:off x="479999" y="1800002"/>
            <a:ext cx="5472000" cy="4237200"/>
          </a:xfrm>
          <a:solidFill>
            <a:schemeClr val="bg1">
              <a:lumMod val="85000"/>
            </a:schemeClr>
          </a:solidFill>
        </p:spPr>
        <p:txBody>
          <a:bodyPr bIns="1980000" anchor="ctr"/>
          <a:lstStyle>
            <a:lvl1pPr marL="0" marR="0" indent="0" algn="ctr" defTabSz="914269" rtl="0" eaLnBrk="1" fontAlgn="auto" latinLnBrk="0" hangingPunct="1">
              <a:lnSpc>
                <a:spcPct val="110000"/>
              </a:lnSpc>
              <a:spcBef>
                <a:spcPts val="1000"/>
              </a:spcBef>
              <a:spcAft>
                <a:spcPts val="600"/>
              </a:spcAft>
              <a:buClr>
                <a:schemeClr val="tx1"/>
              </a:buClr>
              <a:buSzPct val="80000"/>
              <a:buFontTx/>
              <a:buNone/>
              <a:tabLst/>
              <a:defRPr sz="1400" baseline="0">
                <a:solidFill>
                  <a:schemeClr val="bg1"/>
                </a:solidFill>
              </a:defRPr>
            </a:lvl1pPr>
          </a:lstStyle>
          <a:p>
            <a:pPr marL="0" marR="0" lvl="0" indent="0" algn="ctr" defTabSz="914269" rtl="0" eaLnBrk="1" fontAlgn="auto" latinLnBrk="0" hangingPunct="1">
              <a:lnSpc>
                <a:spcPct val="110000"/>
              </a:lnSpc>
              <a:spcBef>
                <a:spcPts val="1000"/>
              </a:spcBef>
              <a:spcAft>
                <a:spcPts val="60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15" name="Title 14"/>
          <p:cNvSpPr>
            <a:spLocks noGrp="1"/>
          </p:cNvSpPr>
          <p:nvPr>
            <p:ph type="title"/>
          </p:nvPr>
        </p:nvSpPr>
        <p:spPr/>
        <p:txBody>
          <a:bodyPr/>
          <a:lstStyle/>
          <a:p>
            <a:r>
              <a:rPr lang="en-GB" noProof="0"/>
              <a:t>Click to edit Master title style</a:t>
            </a:r>
          </a:p>
        </p:txBody>
      </p:sp>
      <p:sp>
        <p:nvSpPr>
          <p:cNvPr id="16" name="Text Placeholder 7"/>
          <p:cNvSpPr>
            <a:spLocks noGrp="1"/>
          </p:cNvSpPr>
          <p:nvPr>
            <p:ph type="body" sz="quarter" idx="13" hasCustomPrompt="1"/>
          </p:nvPr>
        </p:nvSpPr>
        <p:spPr>
          <a:xfrm>
            <a:off x="480486" y="1188004"/>
            <a:ext cx="8160000" cy="288925"/>
          </a:xfrm>
        </p:spPr>
        <p:txBody>
          <a:bodyPr lIns="18000" anchor="ctr">
            <a:normAutofit/>
          </a:bodyPr>
          <a:lstStyle>
            <a:lvl1pPr>
              <a:defRPr sz="1600" b="0">
                <a:solidFill>
                  <a:schemeClr val="tx1"/>
                </a:solidFill>
                <a:latin typeface="+mj-lt"/>
              </a:defRPr>
            </a:lvl1pPr>
          </a:lstStyle>
          <a:p>
            <a:pPr lvl="0"/>
            <a:r>
              <a:rPr lang="en-GB" noProof="0"/>
              <a:t>One line Subtitle (optional)</a:t>
            </a:r>
          </a:p>
        </p:txBody>
      </p:sp>
    </p:spTree>
    <p:extLst>
      <p:ext uri="{BB962C8B-B14F-4D97-AF65-F5344CB8AC3E}">
        <p14:creationId xmlns:p14="http://schemas.microsoft.com/office/powerpoint/2010/main" val="185983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08" y="4407379"/>
            <a:ext cx="10363924" cy="1362097"/>
          </a:xfrm>
        </p:spPr>
        <p:txBody>
          <a:bodyPr anchor="t"/>
          <a:lstStyle>
            <a:lvl1pPr algn="l">
              <a:defRPr sz="3628" b="1" cap="all"/>
            </a:lvl1pPr>
          </a:lstStyle>
          <a:p>
            <a:r>
              <a:rPr lang="en-US"/>
              <a:t>Click to edit Master title style</a:t>
            </a:r>
            <a:endParaRPr lang="en-GB"/>
          </a:p>
        </p:txBody>
      </p:sp>
      <p:sp>
        <p:nvSpPr>
          <p:cNvPr id="3" name="Text Placeholder 2"/>
          <p:cNvSpPr>
            <a:spLocks noGrp="1"/>
          </p:cNvSpPr>
          <p:nvPr>
            <p:ph type="body" idx="1"/>
          </p:nvPr>
        </p:nvSpPr>
        <p:spPr>
          <a:xfrm>
            <a:off x="962908" y="2907057"/>
            <a:ext cx="10363924" cy="1500322"/>
          </a:xfrm>
        </p:spPr>
        <p:txBody>
          <a:bodyPr anchor="b"/>
          <a:lstStyle>
            <a:lvl1pPr marL="0" indent="0">
              <a:buNone/>
              <a:defRPr sz="1814"/>
            </a:lvl1pPr>
            <a:lvl2pPr marL="414635" indent="0">
              <a:buNone/>
              <a:defRPr sz="1632"/>
            </a:lvl2pPr>
            <a:lvl3pPr marL="829269" indent="0">
              <a:buNone/>
              <a:defRPr sz="1451"/>
            </a:lvl3pPr>
            <a:lvl4pPr marL="1243904" indent="0">
              <a:buNone/>
              <a:defRPr sz="1270"/>
            </a:lvl4pPr>
            <a:lvl5pPr marL="1658539" indent="0">
              <a:buNone/>
              <a:defRPr sz="1270"/>
            </a:lvl5pPr>
            <a:lvl6pPr marL="2073173" indent="0">
              <a:buNone/>
              <a:defRPr sz="1270"/>
            </a:lvl6pPr>
            <a:lvl7pPr marL="2487808" indent="0">
              <a:buNone/>
              <a:defRPr sz="1270"/>
            </a:lvl7pPr>
            <a:lvl8pPr marL="2902443" indent="0">
              <a:buNone/>
              <a:defRPr sz="1270"/>
            </a:lvl8pPr>
            <a:lvl9pPr marL="3317077" indent="0">
              <a:buNone/>
              <a:defRPr sz="1270"/>
            </a:lvl9pPr>
          </a:lstStyle>
          <a:p>
            <a:pPr lvl="0"/>
            <a:r>
              <a:rPr lang="en-US"/>
              <a:t>Click to edit Master text styles</a:t>
            </a:r>
          </a:p>
        </p:txBody>
      </p:sp>
    </p:spTree>
    <p:extLst>
      <p:ext uri="{BB962C8B-B14F-4D97-AF65-F5344CB8AC3E}">
        <p14:creationId xmlns:p14="http://schemas.microsoft.com/office/powerpoint/2010/main" val="2160828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ragraph + text double coloumn">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200" y="1384300"/>
            <a:ext cx="5092602"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4" name="Segnaposto testo 3">
            <a:extLst>
              <a:ext uri="{FF2B5EF4-FFF2-40B4-BE49-F238E27FC236}">
                <a16:creationId xmlns:a16="http://schemas.microsoft.com/office/drawing/2014/main" id="{2C6A36E3-63DA-454F-8F6F-7A744F531E4C}"/>
              </a:ext>
            </a:extLst>
          </p:cNvPr>
          <p:cNvSpPr>
            <a:spLocks noGrp="1"/>
          </p:cNvSpPr>
          <p:nvPr>
            <p:ph type="body" sz="quarter" idx="17" hasCustomPrompt="1"/>
          </p:nvPr>
        </p:nvSpPr>
        <p:spPr>
          <a:xfrm>
            <a:off x="6261198" y="1384300"/>
            <a:ext cx="5092602" cy="4973638"/>
          </a:xfrm>
          <a:prstGeom prst="rect">
            <a:avLst/>
          </a:prstGeom>
        </p:spPr>
        <p:txBody>
          <a:bodyPr/>
          <a:lstStyle>
            <a:lvl1pPr marL="0" indent="0" algn="l">
              <a:buNone/>
              <a:defRPr sz="2000"/>
            </a:lvl1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407467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aragraph + text">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838199" y="1384300"/>
            <a:ext cx="10514013" cy="49734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10" name="Rettangolo 9">
            <a:extLst>
              <a:ext uri="{FF2B5EF4-FFF2-40B4-BE49-F238E27FC236}">
                <a16:creationId xmlns:a16="http://schemas.microsoft.com/office/drawing/2014/main" id="{AC671013-D3A7-3642-BEF4-A4E0E505B13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17B82A31-9C11-704E-B670-D8D13BC736C0}"/>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Ovale 14">
            <a:extLst>
              <a:ext uri="{FF2B5EF4-FFF2-40B4-BE49-F238E27FC236}">
                <a16:creationId xmlns:a16="http://schemas.microsoft.com/office/drawing/2014/main" id="{37A1F803-C41B-6446-8E7C-6A678EE0148B}"/>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74228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box">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3000739"/>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9" name="Rettangolo 8">
            <a:extLst>
              <a:ext uri="{FF2B5EF4-FFF2-40B4-BE49-F238E27FC236}">
                <a16:creationId xmlns:a16="http://schemas.microsoft.com/office/drawing/2014/main" id="{82F4F23D-7677-8C41-8C86-C1382EB0CE20}"/>
              </a:ext>
            </a:extLst>
          </p:cNvPr>
          <p:cNvSpPr/>
          <p:nvPr userDrawn="1"/>
        </p:nvSpPr>
        <p:spPr>
          <a:xfrm>
            <a:off x="219206" y="3757807"/>
            <a:ext cx="11972794" cy="31001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8" name="Segnaposto testo 7">
            <a:extLst>
              <a:ext uri="{FF2B5EF4-FFF2-40B4-BE49-F238E27FC236}">
                <a16:creationId xmlns:a16="http://schemas.microsoft.com/office/drawing/2014/main" id="{795F170F-C056-4245-B79C-ED59A008354C}"/>
              </a:ext>
            </a:extLst>
          </p:cNvPr>
          <p:cNvSpPr>
            <a:spLocks noGrp="1"/>
          </p:cNvSpPr>
          <p:nvPr>
            <p:ph type="body" sz="quarter" idx="13" hasCustomPrompt="1"/>
          </p:nvPr>
        </p:nvSpPr>
        <p:spPr>
          <a:xfrm>
            <a:off x="839788" y="4381500"/>
            <a:ext cx="10507661" cy="1803400"/>
          </a:xfrm>
          <a:prstGeom prst="rect">
            <a:avLst/>
          </a:prstGeom>
        </p:spPr>
        <p:txBody>
          <a:bodyPr>
            <a:normAutofit/>
          </a:bodyPr>
          <a:lstStyle>
            <a:lvl1pPr marL="0" indent="0">
              <a:buFontTx/>
              <a:buNone/>
              <a:defRPr sz="1200" b="1">
                <a:solidFill>
                  <a:schemeClr val="bg1"/>
                </a:solidFill>
              </a:defRPr>
            </a:lvl1pPr>
          </a:lstStyle>
          <a:p>
            <a:pPr lvl="0"/>
            <a:r>
              <a:rPr lang="it-IT" dirty="0"/>
              <a:t>Box text</a:t>
            </a:r>
          </a:p>
        </p:txBody>
      </p:sp>
      <p:sp>
        <p:nvSpPr>
          <p:cNvPr id="2" name="Titolo 1">
            <a:extLst>
              <a:ext uri="{FF2B5EF4-FFF2-40B4-BE49-F238E27FC236}">
                <a16:creationId xmlns:a16="http://schemas.microsoft.com/office/drawing/2014/main" id="{36ACAD63-6FFD-0F41-85E5-E49AEC5A5E62}"/>
              </a:ext>
            </a:extLst>
          </p:cNvPr>
          <p:cNvSpPr>
            <a:spLocks noGrp="1"/>
          </p:cNvSpPr>
          <p:nvPr>
            <p:ph type="title" hasCustomPrompt="1"/>
          </p:nvPr>
        </p:nvSpPr>
        <p:spPr>
          <a:xfrm>
            <a:off x="839788" y="4038600"/>
            <a:ext cx="10515600" cy="207791"/>
          </a:xfrm>
          <a:prstGeom prst="rect">
            <a:avLst/>
          </a:prstGeom>
          <a:solidFill>
            <a:schemeClr val="tx2"/>
          </a:solidFill>
        </p:spPr>
        <p:txBody>
          <a:bodyPr anchor="t">
            <a:noAutofit/>
          </a:bodyPr>
          <a:lstStyle>
            <a:lvl1pPr>
              <a:defRPr sz="1400" b="1" i="0">
                <a:solidFill>
                  <a:schemeClr val="bg1"/>
                </a:solidFill>
                <a:latin typeface="Arial" panose="020B0604020202020204" pitchFamily="34" charset="0"/>
                <a:cs typeface="Arial" panose="020B0604020202020204" pitchFamily="34" charset="0"/>
              </a:defRPr>
            </a:lvl1pPr>
          </a:lstStyle>
          <a:p>
            <a:r>
              <a:rPr lang="it-IT" dirty="0"/>
              <a:t>Box 1. Title Of The Box</a:t>
            </a:r>
          </a:p>
        </p:txBody>
      </p:sp>
      <p:sp>
        <p:nvSpPr>
          <p:cNvPr id="11" name="Rettangolo 10">
            <a:extLst>
              <a:ext uri="{FF2B5EF4-FFF2-40B4-BE49-F238E27FC236}">
                <a16:creationId xmlns:a16="http://schemas.microsoft.com/office/drawing/2014/main" id="{F095027C-EC93-8F4F-B5B0-7956BF67AF3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id="{2F31200B-8B55-284E-B599-DAD16552B32E}"/>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266AEEEE-BDAF-794A-90D8-FF3AD85BE8B7}"/>
              </a:ext>
            </a:extLst>
          </p:cNvPr>
          <p:cNvSpPr>
            <a:spLocks noGrp="1"/>
          </p:cNvSpPr>
          <p:nvPr>
            <p:ph type="body" sz="quarter" idx="14" hasCustomPrompt="1"/>
          </p:nvPr>
        </p:nvSpPr>
        <p:spPr>
          <a:xfrm>
            <a:off x="6240463" y="584199"/>
            <a:ext cx="5106987" cy="3000739"/>
          </a:xfrm>
          <a:prstGeom prst="rect">
            <a:avLst/>
          </a:prstGeom>
        </p:spPr>
        <p:txBody>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it-IT" dirty="0"/>
              <a:t>Text</a:t>
            </a:r>
          </a:p>
        </p:txBody>
      </p:sp>
      <p:sp>
        <p:nvSpPr>
          <p:cNvPr id="13" name="Ovale 12">
            <a:extLst>
              <a:ext uri="{FF2B5EF4-FFF2-40B4-BE49-F238E27FC236}">
                <a16:creationId xmlns:a16="http://schemas.microsoft.com/office/drawing/2014/main" id="{E90BFE27-BDCB-844F-A923-EC56563D8C33}"/>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04438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2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5078413"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78414"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4" name="Segnaposto grafico 3">
            <a:extLst>
              <a:ext uri="{FF2B5EF4-FFF2-40B4-BE49-F238E27FC236}">
                <a16:creationId xmlns:a16="http://schemas.microsoft.com/office/drawing/2014/main" id="{9A365EDD-FA9F-874A-907E-26E42C0CB642}"/>
              </a:ext>
            </a:extLst>
          </p:cNvPr>
          <p:cNvSpPr>
            <a:spLocks noGrp="1"/>
          </p:cNvSpPr>
          <p:nvPr>
            <p:ph type="chart" sz="quarter" idx="15" hasCustomPrompt="1"/>
          </p:nvPr>
        </p:nvSpPr>
        <p:spPr>
          <a:xfrm>
            <a:off x="6240463" y="1739900"/>
            <a:ext cx="5113337" cy="46178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p:txBody>
      </p:sp>
      <p:sp>
        <p:nvSpPr>
          <p:cNvPr id="8" name="Rettangolo 7">
            <a:extLst>
              <a:ext uri="{FF2B5EF4-FFF2-40B4-BE49-F238E27FC236}">
                <a16:creationId xmlns:a16="http://schemas.microsoft.com/office/drawing/2014/main" id="{22D0A959-902A-E748-98B6-B13A9600D369}"/>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3038F72-D325-AF44-86B1-8EEC6CF4DDFA}"/>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85F91A17-B850-D34B-93DC-E05A191EAD67}"/>
              </a:ext>
            </a:extLst>
          </p:cNvPr>
          <p:cNvSpPr>
            <a:spLocks noGrp="1"/>
          </p:cNvSpPr>
          <p:nvPr>
            <p:ph type="body" sz="quarter" idx="16" hasCustomPrompt="1"/>
          </p:nvPr>
        </p:nvSpPr>
        <p:spPr>
          <a:xfrm>
            <a:off x="6238875" y="1253869"/>
            <a:ext cx="5113337" cy="365381"/>
          </a:xfrm>
          <a:prstGeom prst="rect">
            <a:avLst/>
          </a:prstGeom>
          <a:solidFill>
            <a:schemeClr val="tx1"/>
          </a:solidFill>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vl2pPr marL="457200" indent="0">
              <a:buNone/>
              <a:defRPr sz="1200" b="1">
                <a:solidFill>
                  <a:schemeClr val="bg1"/>
                </a:solidFill>
                <a:latin typeface="Arial" panose="020B0604020202020204" pitchFamily="34" charset="0"/>
                <a:cs typeface="Arial" panose="020B0604020202020204" pitchFamily="34" charset="0"/>
              </a:defRPr>
            </a:lvl2pPr>
            <a:lvl3pPr marL="914400" indent="0">
              <a:buNone/>
              <a:defRPr sz="1200" b="1">
                <a:solidFill>
                  <a:schemeClr val="bg1"/>
                </a:solidFill>
                <a:latin typeface="Arial" panose="020B0604020202020204" pitchFamily="34" charset="0"/>
                <a:cs typeface="Arial" panose="020B0604020202020204" pitchFamily="34" charset="0"/>
              </a:defRPr>
            </a:lvl3pPr>
            <a:lvl4pPr marL="1371600" indent="0">
              <a:buNone/>
              <a:defRPr sz="1200" b="1">
                <a:solidFill>
                  <a:schemeClr val="bg1"/>
                </a:solidFill>
                <a:latin typeface="Arial" panose="020B0604020202020204" pitchFamily="34" charset="0"/>
                <a:cs typeface="Arial" panose="020B0604020202020204" pitchFamily="34" charset="0"/>
              </a:defRPr>
            </a:lvl4pPr>
            <a:lvl5pPr marL="1828800" indent="0">
              <a:buNone/>
              <a:defRPr sz="1200" b="1">
                <a:solidFill>
                  <a:schemeClr val="bg1"/>
                </a:solidFill>
                <a:latin typeface="Arial" panose="020B0604020202020204" pitchFamily="34" charset="0"/>
                <a:cs typeface="Arial" panose="020B0604020202020204" pitchFamily="34" charset="0"/>
              </a:defRPr>
            </a:lvl5pPr>
          </a:lstStyle>
          <a:p>
            <a:pPr lvl="0"/>
            <a:r>
              <a:rPr lang="it-IT" dirty="0" err="1"/>
              <a:t>Name</a:t>
            </a:r>
            <a:r>
              <a:rPr lang="it-IT" dirty="0"/>
              <a:t> of the </a:t>
            </a:r>
            <a:r>
              <a:rPr lang="it-IT" dirty="0" err="1"/>
              <a:t>graph</a:t>
            </a:r>
            <a:endParaRPr lang="it-IT" dirty="0"/>
          </a:p>
        </p:txBody>
      </p:sp>
      <p:sp>
        <p:nvSpPr>
          <p:cNvPr id="12" name="Ovale 11">
            <a:extLst>
              <a:ext uri="{FF2B5EF4-FFF2-40B4-BE49-F238E27FC236}">
                <a16:creationId xmlns:a16="http://schemas.microsoft.com/office/drawing/2014/main" id="{418BA77E-05E7-F842-8A3F-171271B6F6EE}"/>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3360763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paragraph + 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7999"/>
            <a:ext cx="5092601" cy="4579767"/>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5092602"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5" name="Segnaposto testo 4">
            <a:extLst>
              <a:ext uri="{FF2B5EF4-FFF2-40B4-BE49-F238E27FC236}">
                <a16:creationId xmlns:a16="http://schemas.microsoft.com/office/drawing/2014/main" id="{5455D200-1B94-7A4B-9844-C75079441D24}"/>
              </a:ext>
            </a:extLst>
          </p:cNvPr>
          <p:cNvSpPr>
            <a:spLocks noGrp="1"/>
          </p:cNvSpPr>
          <p:nvPr>
            <p:ph type="body" sz="quarter" idx="15" hasCustomPrompt="1"/>
          </p:nvPr>
        </p:nvSpPr>
        <p:spPr>
          <a:xfrm>
            <a:off x="6261198" y="1254125"/>
            <a:ext cx="5092602" cy="365125"/>
          </a:xfrm>
          <a:prstGeom prst="rect">
            <a:avLst/>
          </a:prstGeom>
          <a:noFill/>
        </p:spPr>
        <p:txBody>
          <a:bodyPr/>
          <a:lstStyle>
            <a:lvl1pPr marL="0" indent="0">
              <a:buFontTx/>
              <a:buNone/>
              <a:defRPr sz="2000" b="1" i="0">
                <a:solidFill>
                  <a:schemeClr val="tx2"/>
                </a:solidFill>
                <a:latin typeface="Arial Narrow" panose="020B0604020202020204" pitchFamily="34" charset="0"/>
                <a:cs typeface="Arial Narrow" panose="020B0604020202020204" pitchFamily="34" charset="0"/>
              </a:defRPr>
            </a:lvl1pPr>
            <a:lvl2pPr marL="457200" indent="0">
              <a:buFontTx/>
              <a:buNone/>
              <a:defRPr sz="1400"/>
            </a:lvl2pPr>
            <a:lvl3pPr marL="914400" indent="0">
              <a:buFontTx/>
              <a:buNone/>
              <a:defRPr sz="1400"/>
            </a:lvl3pPr>
            <a:lvl4pPr marL="1371600" indent="0">
              <a:buFontTx/>
              <a:buNone/>
              <a:defRPr sz="1400"/>
            </a:lvl4pPr>
            <a:lvl5pPr marL="1828800" indent="0">
              <a:buFontTx/>
              <a:buNone/>
              <a:defRPr sz="1400"/>
            </a:lvl5pPr>
          </a:lstStyle>
          <a:p>
            <a:pPr lvl="0"/>
            <a:r>
              <a:rPr lang="it-IT" dirty="0"/>
              <a:t>Title of the </a:t>
            </a:r>
            <a:r>
              <a:rPr lang="it-IT" dirty="0" err="1"/>
              <a:t>paragraph</a:t>
            </a:r>
            <a:r>
              <a:rPr lang="it-IT" dirty="0"/>
              <a:t> </a:t>
            </a:r>
          </a:p>
          <a:p>
            <a:pPr lvl="0"/>
            <a:endParaRPr lang="it-IT" dirty="0"/>
          </a:p>
        </p:txBody>
      </p:sp>
      <p:sp>
        <p:nvSpPr>
          <p:cNvPr id="8" name="Segnaposto testo 7">
            <a:extLst>
              <a:ext uri="{FF2B5EF4-FFF2-40B4-BE49-F238E27FC236}">
                <a16:creationId xmlns:a16="http://schemas.microsoft.com/office/drawing/2014/main" id="{A6DF8388-B969-8C4D-AA7A-E30B263821D7}"/>
              </a:ext>
            </a:extLst>
          </p:cNvPr>
          <p:cNvSpPr>
            <a:spLocks noGrp="1"/>
          </p:cNvSpPr>
          <p:nvPr>
            <p:ph type="body" sz="quarter" idx="16" hasCustomPrompt="1"/>
          </p:nvPr>
        </p:nvSpPr>
        <p:spPr>
          <a:xfrm>
            <a:off x="6261198" y="1778000"/>
            <a:ext cx="5092602" cy="4579766"/>
          </a:xfrm>
          <a:prstGeom prst="rect">
            <a:avLst/>
          </a:prstGeom>
        </p:spPr>
        <p:txBody>
          <a:bodyPr>
            <a:normAutofit/>
          </a:bodyPr>
          <a:lstStyle>
            <a:lvl1pPr marL="0" indent="0">
              <a:buFontTx/>
              <a:buNone/>
              <a:defRPr sz="20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it-IT" dirty="0"/>
              <a:t>Text</a:t>
            </a:r>
          </a:p>
        </p:txBody>
      </p:sp>
      <p:sp>
        <p:nvSpPr>
          <p:cNvPr id="9" name="Rettangolo 8">
            <a:extLst>
              <a:ext uri="{FF2B5EF4-FFF2-40B4-BE49-F238E27FC236}">
                <a16:creationId xmlns:a16="http://schemas.microsoft.com/office/drawing/2014/main" id="{45A82D48-68B9-B045-9774-43749380E0D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EFFF4F8E-721E-6144-A67D-5AD1643F59B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e 11">
            <a:extLst>
              <a:ext uri="{FF2B5EF4-FFF2-40B4-BE49-F238E27FC236}">
                <a16:creationId xmlns:a16="http://schemas.microsoft.com/office/drawing/2014/main" id="{F2748495-0241-1C46-A676-5AB6971E50A2}"/>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1091822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1 graphs">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3655A9-ED93-4D46-BE79-4D57F9FD64AB}"/>
              </a:ext>
            </a:extLst>
          </p:cNvPr>
          <p:cNvSpPr>
            <a:spLocks noGrp="1"/>
          </p:cNvSpPr>
          <p:nvPr>
            <p:ph type="title" hasCustomPrompt="1"/>
          </p:nvPr>
        </p:nvSpPr>
        <p:spPr>
          <a:xfrm>
            <a:off x="838200" y="365125"/>
            <a:ext cx="10515600" cy="714375"/>
          </a:xfrm>
          <a:prstGeom prst="rect">
            <a:avLst/>
          </a:prstGeom>
        </p:spPr>
        <p:txBody>
          <a:bodyPr/>
          <a:lstStyle>
            <a:lvl1pPr algn="ctr">
              <a:defRPr>
                <a:solidFill>
                  <a:schemeClr val="tx2"/>
                </a:solidFill>
              </a:defRPr>
            </a:lvl1pPr>
          </a:lstStyle>
          <a:p>
            <a:r>
              <a:rPr lang="it-IT" dirty="0"/>
              <a:t>Write </a:t>
            </a:r>
            <a:r>
              <a:rPr lang="it-IT" dirty="0" err="1"/>
              <a:t>here</a:t>
            </a:r>
            <a:r>
              <a:rPr lang="it-IT" dirty="0"/>
              <a:t> </a:t>
            </a:r>
            <a:r>
              <a:rPr lang="it-IT" dirty="0" err="1"/>
              <a:t>title</a:t>
            </a:r>
            <a:r>
              <a:rPr lang="it-IT" dirty="0"/>
              <a:t> of the slide</a:t>
            </a:r>
          </a:p>
        </p:txBody>
      </p:sp>
      <p:sp>
        <p:nvSpPr>
          <p:cNvPr id="7" name="Segnaposto numero diapositiva 6">
            <a:extLst>
              <a:ext uri="{FF2B5EF4-FFF2-40B4-BE49-F238E27FC236}">
                <a16:creationId xmlns:a16="http://schemas.microsoft.com/office/drawing/2014/main" id="{A5E8307D-6CE3-7845-967C-5FE71FFEBF2C}"/>
              </a:ext>
            </a:extLst>
          </p:cNvPr>
          <p:cNvSpPr>
            <a:spLocks noGrp="1"/>
          </p:cNvSpPr>
          <p:nvPr>
            <p:ph type="sldNum" sz="quarter" idx="12"/>
          </p:nvPr>
        </p:nvSpPr>
        <p:spPr>
          <a:xfrm>
            <a:off x="1" y="6363031"/>
            <a:ext cx="12191999" cy="365125"/>
          </a:xfrm>
          <a:prstGeom prst="rect">
            <a:avLst/>
          </a:prstGeom>
        </p:spPr>
        <p:txBody>
          <a:bodyPr/>
          <a:lstStyle/>
          <a:p>
            <a:fld id="{2D0AA5EB-64AB-BF41-92BE-B61D8618F692}" type="slidenum">
              <a:rPr lang="it-IT" smtClean="0"/>
              <a:t>‹#›</a:t>
            </a:fld>
            <a:endParaRPr lang="it-IT"/>
          </a:p>
        </p:txBody>
      </p:sp>
      <p:sp>
        <p:nvSpPr>
          <p:cNvPr id="11" name="Segnaposto grafico 10">
            <a:extLst>
              <a:ext uri="{FF2B5EF4-FFF2-40B4-BE49-F238E27FC236}">
                <a16:creationId xmlns:a16="http://schemas.microsoft.com/office/drawing/2014/main" id="{D935046F-8CF1-E04E-9577-14A6B5F4A7C3}"/>
              </a:ext>
            </a:extLst>
          </p:cNvPr>
          <p:cNvSpPr>
            <a:spLocks noGrp="1"/>
          </p:cNvSpPr>
          <p:nvPr>
            <p:ph type="chart" sz="quarter" idx="13" hasCustomPrompt="1"/>
          </p:nvPr>
        </p:nvSpPr>
        <p:spPr>
          <a:xfrm>
            <a:off x="838200" y="1778000"/>
            <a:ext cx="10515599" cy="4579938"/>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2000"/>
            </a:lvl1pPr>
          </a:lstStyle>
          <a:p>
            <a:pPr marL="0" marR="0" lvl="0" indent="0" algn="l" defTabSz="914400" rtl="0" eaLnBrk="1" fontAlgn="auto" latinLnBrk="0" hangingPunct="1">
              <a:lnSpc>
                <a:spcPct val="90000"/>
              </a:lnSpc>
              <a:spcBef>
                <a:spcPts val="1000"/>
              </a:spcBef>
              <a:spcAft>
                <a:spcPts val="0"/>
              </a:spcAft>
              <a:buClrTx/>
              <a:buSzTx/>
              <a:buFontTx/>
              <a:buNone/>
              <a:tabLst/>
              <a:defRPr/>
            </a:pPr>
            <a:r>
              <a:rPr lang="it-IT" dirty="0"/>
              <a:t>INSERT GRAPH</a:t>
            </a:r>
          </a:p>
          <a:p>
            <a:endParaRPr lang="it-IT" dirty="0"/>
          </a:p>
        </p:txBody>
      </p:sp>
      <p:sp>
        <p:nvSpPr>
          <p:cNvPr id="13" name="Segnaposto testo 12">
            <a:extLst>
              <a:ext uri="{FF2B5EF4-FFF2-40B4-BE49-F238E27FC236}">
                <a16:creationId xmlns:a16="http://schemas.microsoft.com/office/drawing/2014/main" id="{FD529521-B478-814D-B661-5AD2CA66C51A}"/>
              </a:ext>
            </a:extLst>
          </p:cNvPr>
          <p:cNvSpPr>
            <a:spLocks noGrp="1"/>
          </p:cNvSpPr>
          <p:nvPr>
            <p:ph type="body" sz="quarter" idx="14" hasCustomPrompt="1"/>
          </p:nvPr>
        </p:nvSpPr>
        <p:spPr>
          <a:xfrm>
            <a:off x="838199" y="1254125"/>
            <a:ext cx="10515600" cy="365125"/>
          </a:xfrm>
          <a:prstGeom prst="rect">
            <a:avLst/>
          </a:prstGeom>
          <a:solidFill>
            <a:schemeClr val="tx1"/>
          </a:solidFill>
        </p:spPr>
        <p:txBody>
          <a:bodyPr/>
          <a:lstStyle>
            <a:lvl1pPr marL="0" indent="0">
              <a:buFontTx/>
              <a:buNone/>
              <a:defRPr sz="1800" b="1">
                <a:solidFill>
                  <a:schemeClr val="bg1"/>
                </a:solidFill>
              </a:defRPr>
            </a:lvl1pPr>
            <a:lvl2pPr marL="457200" indent="0">
              <a:buFontTx/>
              <a:buNone/>
              <a:defRPr sz="1200"/>
            </a:lvl2pPr>
            <a:lvl3pPr marL="914400" indent="0">
              <a:buFontTx/>
              <a:buNone/>
              <a:defRPr/>
            </a:lvl3pPr>
            <a:lvl4pPr marL="1371600" indent="0">
              <a:buFontTx/>
              <a:buNone/>
              <a:defRPr/>
            </a:lvl4pPr>
            <a:lvl5pPr marL="1828800" indent="0">
              <a:buFontTx/>
              <a:buNone/>
              <a:defRPr/>
            </a:lvl5pPr>
          </a:lstStyle>
          <a:p>
            <a:pPr lvl="0"/>
            <a:r>
              <a:rPr lang="it-IT" dirty="0" err="1"/>
              <a:t>Name</a:t>
            </a:r>
            <a:r>
              <a:rPr lang="it-IT" dirty="0"/>
              <a:t> of the </a:t>
            </a:r>
            <a:r>
              <a:rPr lang="it-IT" dirty="0" err="1"/>
              <a:t>graph</a:t>
            </a:r>
            <a:endParaRPr lang="it-IT" dirty="0"/>
          </a:p>
        </p:txBody>
      </p:sp>
      <p:sp>
        <p:nvSpPr>
          <p:cNvPr id="8" name="Rettangolo 7">
            <a:extLst>
              <a:ext uri="{FF2B5EF4-FFF2-40B4-BE49-F238E27FC236}">
                <a16:creationId xmlns:a16="http://schemas.microsoft.com/office/drawing/2014/main" id="{D30803BB-B9A9-FD4E-88E7-7CAFB4D4A89E}"/>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E75D3729-A04A-B242-B84C-CEFFA4403F4C}"/>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A1114575-2E12-F04D-AB74-6C6C4F5BD54C}"/>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Tree>
    <p:extLst>
      <p:ext uri="{BB962C8B-B14F-4D97-AF65-F5344CB8AC3E}">
        <p14:creationId xmlns:p14="http://schemas.microsoft.com/office/powerpoint/2010/main" val="298774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table">
    <p:spTree>
      <p:nvGrpSpPr>
        <p:cNvPr id="1" name=""/>
        <p:cNvGrpSpPr/>
        <p:nvPr/>
      </p:nvGrpSpPr>
      <p:grpSpPr>
        <a:xfrm>
          <a:off x="0" y="0"/>
          <a:ext cx="0" cy="0"/>
          <a:chOff x="0" y="0"/>
          <a:chExt cx="0" cy="0"/>
        </a:xfrm>
      </p:grpSpPr>
      <p:sp>
        <p:nvSpPr>
          <p:cNvPr id="3" name="Segnaposto testo 2">
            <a:extLst>
              <a:ext uri="{FF2B5EF4-FFF2-40B4-BE49-F238E27FC236}">
                <a16:creationId xmlns:a16="http://schemas.microsoft.com/office/drawing/2014/main" id="{8BFBC3A3-0783-5C49-AC0F-542DBA473B45}"/>
              </a:ext>
            </a:extLst>
          </p:cNvPr>
          <p:cNvSpPr>
            <a:spLocks noGrp="1"/>
          </p:cNvSpPr>
          <p:nvPr>
            <p:ph type="body" idx="1" hasCustomPrompt="1"/>
          </p:nvPr>
        </p:nvSpPr>
        <p:spPr>
          <a:xfrm>
            <a:off x="839788" y="584200"/>
            <a:ext cx="5076825" cy="5576887"/>
          </a:xfrm>
          <a:prstGeom prst="rect">
            <a:avLst/>
          </a:prstGeom>
        </p:spPr>
        <p:txBody>
          <a:bodyPr>
            <a:normAutofit/>
          </a:bodyPr>
          <a:lstStyle>
            <a:lvl1pPr marL="0" indent="0">
              <a:buNone/>
              <a:defRPr sz="2000" b="0" i="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Text</a:t>
            </a:r>
          </a:p>
        </p:txBody>
      </p:sp>
      <p:sp>
        <p:nvSpPr>
          <p:cNvPr id="6" name="Segnaposto numero diapositiva 5">
            <a:extLst>
              <a:ext uri="{FF2B5EF4-FFF2-40B4-BE49-F238E27FC236}">
                <a16:creationId xmlns:a16="http://schemas.microsoft.com/office/drawing/2014/main" id="{74597521-F166-9648-B036-84AC9A749EBB}"/>
              </a:ext>
            </a:extLst>
          </p:cNvPr>
          <p:cNvSpPr>
            <a:spLocks noGrp="1"/>
          </p:cNvSpPr>
          <p:nvPr>
            <p:ph type="sldNum" sz="quarter" idx="12"/>
          </p:nvPr>
        </p:nvSpPr>
        <p:spPr>
          <a:xfrm>
            <a:off x="0" y="6357767"/>
            <a:ext cx="12191999" cy="365125"/>
          </a:xfrm>
          <a:prstGeom prst="rect">
            <a:avLst/>
          </a:prstGeom>
        </p:spPr>
        <p:txBody>
          <a:bodyPr/>
          <a:lstStyle/>
          <a:p>
            <a:fld id="{2D0AA5EB-64AB-BF41-92BE-B61D8618F692}" type="slidenum">
              <a:rPr lang="it-IT" smtClean="0"/>
              <a:t>‹#›</a:t>
            </a:fld>
            <a:endParaRPr lang="it-IT" dirty="0"/>
          </a:p>
        </p:txBody>
      </p:sp>
      <p:sp>
        <p:nvSpPr>
          <p:cNvPr id="10" name="Ovale 9">
            <a:extLst>
              <a:ext uri="{FF2B5EF4-FFF2-40B4-BE49-F238E27FC236}">
                <a16:creationId xmlns:a16="http://schemas.microsoft.com/office/drawing/2014/main" id="{2D234BFE-A864-344E-8734-7A3AD60328F5}"/>
              </a:ext>
            </a:extLst>
          </p:cNvPr>
          <p:cNvSpPr/>
          <p:nvPr userDrawn="1"/>
        </p:nvSpPr>
        <p:spPr>
          <a:xfrm>
            <a:off x="5968240" y="6412570"/>
            <a:ext cx="255520" cy="255520"/>
          </a:xfrm>
          <a:prstGeom prst="ellipse">
            <a:avLst/>
          </a:prstGeom>
          <a:noFill/>
          <a:ln>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noFill/>
            </a:endParaRPr>
          </a:p>
        </p:txBody>
      </p:sp>
      <p:sp>
        <p:nvSpPr>
          <p:cNvPr id="4" name="Segnaposto tabella 3">
            <a:extLst>
              <a:ext uri="{FF2B5EF4-FFF2-40B4-BE49-F238E27FC236}">
                <a16:creationId xmlns:a16="http://schemas.microsoft.com/office/drawing/2014/main" id="{7BBAF19B-6028-2D4B-9293-309735FD92AD}"/>
              </a:ext>
            </a:extLst>
          </p:cNvPr>
          <p:cNvSpPr>
            <a:spLocks noGrp="1"/>
          </p:cNvSpPr>
          <p:nvPr>
            <p:ph type="tbl" sz="quarter" idx="13" hasCustomPrompt="1"/>
          </p:nvPr>
        </p:nvSpPr>
        <p:spPr>
          <a:xfrm>
            <a:off x="6240463" y="1161535"/>
            <a:ext cx="5111750" cy="4999553"/>
          </a:xfrm>
          <a:prstGeom prst="rect">
            <a:avLst/>
          </a:prstGeom>
        </p:spPr>
        <p:txBody>
          <a:bodyPr>
            <a:normAutofit/>
          </a:bodyPr>
          <a:lstStyle>
            <a:lvl1pPr marL="0" indent="0">
              <a:buFontTx/>
              <a:buNone/>
              <a:defRPr sz="2400"/>
            </a:lvl1pPr>
          </a:lstStyle>
          <a:p>
            <a:r>
              <a:rPr lang="it-IT" dirty="0"/>
              <a:t>INSERT TABLE</a:t>
            </a:r>
          </a:p>
        </p:txBody>
      </p:sp>
      <p:sp>
        <p:nvSpPr>
          <p:cNvPr id="7" name="Rettangolo 6">
            <a:extLst>
              <a:ext uri="{FF2B5EF4-FFF2-40B4-BE49-F238E27FC236}">
                <a16:creationId xmlns:a16="http://schemas.microsoft.com/office/drawing/2014/main" id="{20CA2B10-5A17-E141-A090-2089D425489A}"/>
              </a:ext>
            </a:extLst>
          </p:cNvPr>
          <p:cNvSpPr/>
          <p:nvPr userDrawn="1"/>
        </p:nvSpPr>
        <p:spPr>
          <a:xfrm>
            <a:off x="0" y="3759200"/>
            <a:ext cx="215900" cy="30988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88B4AD65-6E8E-E640-B8B0-7D4D7BBD52D9}"/>
              </a:ext>
            </a:extLst>
          </p:cNvPr>
          <p:cNvSpPr/>
          <p:nvPr userDrawn="1"/>
        </p:nvSpPr>
        <p:spPr>
          <a:xfrm>
            <a:off x="11976100" y="0"/>
            <a:ext cx="215900" cy="1079500"/>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Segnaposto testo 4">
            <a:extLst>
              <a:ext uri="{FF2B5EF4-FFF2-40B4-BE49-F238E27FC236}">
                <a16:creationId xmlns:a16="http://schemas.microsoft.com/office/drawing/2014/main" id="{E5FE4FF7-4BFE-3847-89C8-BE1DEC7E0E81}"/>
              </a:ext>
            </a:extLst>
          </p:cNvPr>
          <p:cNvSpPr>
            <a:spLocks noGrp="1"/>
          </p:cNvSpPr>
          <p:nvPr>
            <p:ph type="body" sz="quarter" idx="14" hasCustomPrompt="1"/>
          </p:nvPr>
        </p:nvSpPr>
        <p:spPr>
          <a:xfrm>
            <a:off x="6240463" y="584200"/>
            <a:ext cx="5076825" cy="313724"/>
          </a:xfrm>
          <a:prstGeom prst="rect">
            <a:avLst/>
          </a:prstGeom>
          <a:solidFill>
            <a:schemeClr val="tx2"/>
          </a:solidFill>
        </p:spPr>
        <p:txBody>
          <a:bodyPr/>
          <a:lstStyle>
            <a:lvl1pPr marL="0" indent="0">
              <a:buNone/>
              <a:defRPr sz="1800" b="1">
                <a:solidFill>
                  <a:schemeClr val="bg1"/>
                </a:solidFill>
              </a:defRPr>
            </a:lvl1pPr>
            <a:lvl2pPr marL="457200" indent="0">
              <a:buNone/>
              <a:defRPr sz="1200" b="1">
                <a:solidFill>
                  <a:schemeClr val="bg1"/>
                </a:solidFill>
              </a:defRPr>
            </a:lvl2pPr>
            <a:lvl3pPr marL="914400" indent="0">
              <a:buNone/>
              <a:defRPr sz="1200" b="1">
                <a:solidFill>
                  <a:schemeClr val="bg1"/>
                </a:solidFill>
              </a:defRPr>
            </a:lvl3pPr>
            <a:lvl4pPr marL="1371600" indent="0">
              <a:buNone/>
              <a:defRPr sz="1200" b="1">
                <a:solidFill>
                  <a:schemeClr val="bg1"/>
                </a:solidFill>
              </a:defRPr>
            </a:lvl4pPr>
            <a:lvl5pPr marL="1828800" indent="0">
              <a:buNone/>
              <a:defRPr sz="1200" b="1">
                <a:solidFill>
                  <a:schemeClr val="bg1"/>
                </a:solidFill>
              </a:defRPr>
            </a:lvl5pPr>
          </a:lstStyle>
          <a:p>
            <a:pPr lvl="0"/>
            <a:r>
              <a:rPr lang="it-IT" dirty="0" err="1"/>
              <a:t>Name</a:t>
            </a:r>
            <a:r>
              <a:rPr lang="it-IT" dirty="0"/>
              <a:t> of the </a:t>
            </a:r>
            <a:r>
              <a:rPr lang="it-IT" dirty="0" err="1"/>
              <a:t>table</a:t>
            </a:r>
            <a:endParaRPr lang="it-IT" dirty="0"/>
          </a:p>
        </p:txBody>
      </p:sp>
    </p:spTree>
    <p:extLst>
      <p:ext uri="{BB962C8B-B14F-4D97-AF65-F5344CB8AC3E}">
        <p14:creationId xmlns:p14="http://schemas.microsoft.com/office/powerpoint/2010/main" val="271241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E5C70449-F0C5-3742-A715-2A55C17C7176}"/>
              </a:ext>
            </a:extLst>
          </p:cNvPr>
          <p:cNvSpPr>
            <a:spLocks noGrp="1"/>
          </p:cNvSpPr>
          <p:nvPr>
            <p:ph type="sldNum" sz="quarter" idx="4"/>
          </p:nvPr>
        </p:nvSpPr>
        <p:spPr>
          <a:xfrm>
            <a:off x="5861098" y="6356350"/>
            <a:ext cx="469804" cy="365125"/>
          </a:xfrm>
          <a:prstGeom prst="rect">
            <a:avLst/>
          </a:prstGeom>
        </p:spPr>
        <p:txBody>
          <a:bodyPr vert="horz" lIns="91440" tIns="45720" rIns="91440" bIns="45720" rtlCol="0" anchor="ctr"/>
          <a:lstStyle>
            <a:lvl1pPr algn="ctr">
              <a:defRPr sz="1000">
                <a:solidFill>
                  <a:schemeClr val="tx2"/>
                </a:solidFill>
                <a:latin typeface="Arial" panose="020B0604020202020204" pitchFamily="34" charset="0"/>
                <a:cs typeface="Arial" panose="020B0604020202020204" pitchFamily="34" charset="0"/>
              </a:defRPr>
            </a:lvl1pPr>
          </a:lstStyle>
          <a:p>
            <a:fld id="{A5BA30F2-EADE-E847-915A-1E3BC37EDCB4}" type="slidenum">
              <a:rPr lang="it-IT" smtClean="0"/>
              <a:pPr/>
              <a:t>‹#›</a:t>
            </a:fld>
            <a:endParaRPr lang="it-IT" dirty="0"/>
          </a:p>
        </p:txBody>
      </p:sp>
    </p:spTree>
    <p:extLst>
      <p:ext uri="{BB962C8B-B14F-4D97-AF65-F5344CB8AC3E}">
        <p14:creationId xmlns:p14="http://schemas.microsoft.com/office/powerpoint/2010/main" val="4119323391"/>
      </p:ext>
    </p:extLst>
  </p:cSld>
  <p:clrMap bg1="lt1" tx1="dk1" bg2="lt2" tx2="dk2" accent1="accent1" accent2="accent2" accent3="accent3" accent4="accent4" accent5="accent5" accent6="accent6" hlink="hlink" folHlink="folHlink"/>
  <p:sldLayoutIdLst>
    <p:sldLayoutId id="2147483706" r:id="rId1"/>
    <p:sldLayoutId id="2147483695" r:id="rId2"/>
    <p:sldLayoutId id="2147483710" r:id="rId3"/>
    <p:sldLayoutId id="2147483715" r:id="rId4"/>
    <p:sldLayoutId id="2147483676" r:id="rId5"/>
    <p:sldLayoutId id="2147483709" r:id="rId6"/>
    <p:sldLayoutId id="2147483686" r:id="rId7"/>
    <p:sldLayoutId id="2147483693" r:id="rId8"/>
    <p:sldLayoutId id="2147483690" r:id="rId9"/>
    <p:sldLayoutId id="2147483689" r:id="rId10"/>
    <p:sldLayoutId id="2147483711" r:id="rId11"/>
    <p:sldLayoutId id="2147483687" r:id="rId12"/>
    <p:sldLayoutId id="2147483714" r:id="rId13"/>
    <p:sldLayoutId id="2147483712" r:id="rId14"/>
    <p:sldLayoutId id="2147483716" r:id="rId15"/>
    <p:sldLayoutId id="2147483713" r:id="rId16"/>
    <p:sldLayoutId id="2147483717" r:id="rId17"/>
    <p:sldLayoutId id="2147483718" r:id="rId18"/>
    <p:sldLayoutId id="2147483719" r:id="rId19"/>
    <p:sldLayoutId id="2147483720" r:id="rId20"/>
    <p:sldLayoutId id="2147483721" r:id="rId21"/>
    <p:sldLayoutId id="2147483722" r:id="rId22"/>
  </p:sldLayoutIdLst>
  <p:hf hdr="0" ftr="0" dt="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368" userDrawn="1">
          <p15:clr>
            <a:srgbClr val="F26B43"/>
          </p15:clr>
        </p15:guide>
        <p15:guide id="4" orient="horz" pos="3997" userDrawn="1">
          <p15:clr>
            <a:srgbClr val="F26B43"/>
          </p15:clr>
        </p15:guide>
        <p15:guide id="5" pos="3727" userDrawn="1">
          <p15:clr>
            <a:srgbClr val="F26B43"/>
          </p15:clr>
        </p15:guide>
        <p15:guide id="6" pos="393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who.int/teams/environment-climate-change-and-health/water-sanitation-and-health/sanitation-safety/sanitation-inspection-packages" TargetMode="External"/><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51.jpe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8.xml"/><Relationship Id="rId1" Type="http://schemas.openxmlformats.org/officeDocument/2006/relationships/slideLayout" Target="../slideLayouts/slideLayout10.xml"/><Relationship Id="rId5" Type="http://schemas.openxmlformats.org/officeDocument/2006/relationships/image" Target="../media/image55.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1.png"/><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58.jpe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3.jpeg"/></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4.jpeg"/><Relationship Id="rId7"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66.jpeg"/><Relationship Id="rId4" Type="http://schemas.openxmlformats.org/officeDocument/2006/relationships/image" Target="../media/image6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8" Type="http://schemas.openxmlformats.org/officeDocument/2006/relationships/hyperlink" Target="https://www.who.int/es/publications/i/item/guidelines-on-sanitation-and-health" TargetMode="External"/><Relationship Id="rId13" Type="http://schemas.openxmlformats.org/officeDocument/2006/relationships/hyperlink" Target="https://sswm.info/sites/default/files/reference_attachments/PEAL%202010%20Hygiene%20and%20Sanitation%20Software.%20An%20overview%20of%20approaches.pdf" TargetMode="External"/><Relationship Id="rId3" Type="http://schemas.openxmlformats.org/officeDocument/2006/relationships/hyperlink" Target="https://www.who.int/publications/i/item/9789241547239" TargetMode="External"/><Relationship Id="rId7" Type="http://schemas.openxmlformats.org/officeDocument/2006/relationships/hyperlink" Target="https://www.who.int/ru/publications/i/item/9789241514705" TargetMode="External"/><Relationship Id="rId12" Type="http://schemas.openxmlformats.org/officeDocument/2006/relationships/hyperlink" Target="http://www.who.int/water_sanitation_health/publications/ssp-manual/en/"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 Id="rId6" Type="http://schemas.openxmlformats.org/officeDocument/2006/relationships/hyperlink" Target="https://www.who.int/fr/publications/i/item/9789241514705" TargetMode="External"/><Relationship Id="rId11" Type="http://schemas.openxmlformats.org/officeDocument/2006/relationships/hyperlink" Target="https://www.eawag.ch/en/department/sandec/publications/compendium/" TargetMode="External"/><Relationship Id="rId5" Type="http://schemas.openxmlformats.org/officeDocument/2006/relationships/hyperlink" Target="https://www.who.int/ar/publications/i/item/9789241514705" TargetMode="External"/><Relationship Id="rId15" Type="http://schemas.openxmlformats.org/officeDocument/2006/relationships/hyperlink" Target="https://www.joinforwater.ngo/sites/default/files/library_assets/360_NWP_E2_Smart_Sanitation.pdf" TargetMode="External"/><Relationship Id="rId10" Type="http://schemas.openxmlformats.org/officeDocument/2006/relationships/hyperlink" Target="https://documents.worldbank.org/en/publication/documents-reports/documentdetail/316451573511660715/health-safety-and-dignity-of-sanitation-workers-an-initial-assessment" TargetMode="External"/><Relationship Id="rId4" Type="http://schemas.openxmlformats.org/officeDocument/2006/relationships/hyperlink" Target="https://www.who.int/publications/i/item/9789241514705" TargetMode="External"/><Relationship Id="rId9" Type="http://schemas.openxmlformats.org/officeDocument/2006/relationships/hyperlink" Target="https://www.who.int/publications/i/item/9789240014473" TargetMode="External"/><Relationship Id="rId14" Type="http://schemas.openxmlformats.org/officeDocument/2006/relationships/hyperlink" Target="https://www.youtube.com/watch?v=uuORuwb4cfs&amp;t=3s"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s://www.who.int/teams/environment-climate-change-and-health/water-sanitation-and-health/environmental-health-in-emergencies/technical-notes-on-wash-in-emergencies" TargetMode="External"/><Relationship Id="rId3" Type="http://schemas.openxmlformats.org/officeDocument/2006/relationships/hyperlink" Target="https://www.who.int/publications/i/item/9789240006416" TargetMode="External"/><Relationship Id="rId7" Type="http://schemas.openxmlformats.org/officeDocument/2006/relationships/hyperlink" Target="http://www.who.int/water_sanitation_health/publications/2011/tn9_how_much_water_en.pdf" TargetMode="External"/><Relationship Id="rId2" Type="http://schemas.openxmlformats.org/officeDocument/2006/relationships/notesSlide" Target="../notesSlides/notesSlide42.xml"/><Relationship Id="rId1" Type="http://schemas.openxmlformats.org/officeDocument/2006/relationships/slideLayout" Target="../slideLayouts/slideLayout19.xml"/><Relationship Id="rId6" Type="http://schemas.openxmlformats.org/officeDocument/2006/relationships/hyperlink" Target="https://apps.who.int/iris/handle/10665/325006" TargetMode="External"/><Relationship Id="rId11" Type="http://schemas.openxmlformats.org/officeDocument/2006/relationships/hyperlink" Target="https://cdn.who.int/media/docs/default-source/integrated-health-services-(ihs)/amr/ipc_amr_a4.pdf?sfvrsn=ede4a5cd_7" TargetMode="External"/><Relationship Id="rId5" Type="http://schemas.openxmlformats.org/officeDocument/2006/relationships/hyperlink" Target="https://amrcountryprogress.org/" TargetMode="External"/><Relationship Id="rId10" Type="http://schemas.openxmlformats.org/officeDocument/2006/relationships/hyperlink" Target="https://washinhcf.org/wp-content/uploads/2021/07/WASH_IPC_AMR_techbriefOct2020.pdf" TargetMode="External"/><Relationship Id="rId4" Type="http://schemas.openxmlformats.org/officeDocument/2006/relationships/hyperlink" Target="https://www.who.int/publications/i/item/turning-plans-into-action-for-antimicrobial-resistance-(-amr)-working-paper-2.0-implementation-and-coordination" TargetMode="External"/><Relationship Id="rId9" Type="http://schemas.openxmlformats.org/officeDocument/2006/relationships/hyperlink" Target="https://www.who.int/publications-detail-redirect/WHO-2019-nCoV-IPC-WASH-2020.4"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98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74309-7035-442E-8F38-3CF5439D3D31}"/>
              </a:ext>
            </a:extLst>
          </p:cNvPr>
          <p:cNvSpPr>
            <a:spLocks noGrp="1"/>
          </p:cNvSpPr>
          <p:nvPr>
            <p:ph type="title"/>
          </p:nvPr>
        </p:nvSpPr>
        <p:spPr>
          <a:xfrm>
            <a:off x="668027" y="226395"/>
            <a:ext cx="10515600" cy="714375"/>
          </a:xfrm>
        </p:spPr>
        <p:txBody>
          <a:bodyPr/>
          <a:lstStyle/>
          <a:p>
            <a:r>
              <a:rPr lang="en-US" dirty="0"/>
              <a:t>Health hazards of inadequate sanitation</a:t>
            </a:r>
          </a:p>
        </p:txBody>
      </p:sp>
      <p:sp>
        <p:nvSpPr>
          <p:cNvPr id="3" name="Slide Number Placeholder 2">
            <a:extLst>
              <a:ext uri="{FF2B5EF4-FFF2-40B4-BE49-F238E27FC236}">
                <a16:creationId xmlns:a16="http://schemas.microsoft.com/office/drawing/2014/main" id="{85AFCE88-DD2E-4584-9447-E0979CB88665}"/>
              </a:ext>
            </a:extLst>
          </p:cNvPr>
          <p:cNvSpPr>
            <a:spLocks noGrp="1"/>
          </p:cNvSpPr>
          <p:nvPr>
            <p:ph type="sldNum" sz="quarter" idx="12"/>
          </p:nvPr>
        </p:nvSpPr>
        <p:spPr/>
        <p:txBody>
          <a:bodyPr/>
          <a:lstStyle/>
          <a:p>
            <a:fld id="{2D0AA5EB-64AB-BF41-92BE-B61D8618F692}" type="slidenum">
              <a:rPr lang="it-IT" smtClean="0"/>
              <a:t>10</a:t>
            </a:fld>
            <a:endParaRPr lang="it-IT" dirty="0"/>
          </a:p>
        </p:txBody>
      </p:sp>
      <p:sp>
        <p:nvSpPr>
          <p:cNvPr id="4" name="Text Placeholder 3">
            <a:extLst>
              <a:ext uri="{FF2B5EF4-FFF2-40B4-BE49-F238E27FC236}">
                <a16:creationId xmlns:a16="http://schemas.microsoft.com/office/drawing/2014/main" id="{CFDC8A82-72D5-426E-AEF0-274F55EF618A}"/>
              </a:ext>
            </a:extLst>
          </p:cNvPr>
          <p:cNvSpPr>
            <a:spLocks noGrp="1"/>
          </p:cNvSpPr>
          <p:nvPr>
            <p:ph type="body" sz="quarter" idx="16"/>
          </p:nvPr>
        </p:nvSpPr>
        <p:spPr>
          <a:xfrm>
            <a:off x="367990" y="1384299"/>
            <a:ext cx="4795026" cy="5194909"/>
          </a:xfrm>
        </p:spPr>
        <p:txBody>
          <a:bodyPr>
            <a:normAutofit/>
          </a:bodyPr>
          <a:lstStyle/>
          <a:p>
            <a:pPr>
              <a:spcAft>
                <a:spcPts val="0"/>
              </a:spcAft>
            </a:pPr>
            <a:r>
              <a:rPr lang="en-GB" sz="2400" b="1" dirty="0">
                <a:solidFill>
                  <a:srgbClr val="002060"/>
                </a:solidFill>
                <a:latin typeface="Arial" panose="020B0604020202020204" pitchFamily="34" charset="0"/>
                <a:cs typeface="Arial" panose="020B0604020202020204" pitchFamily="34" charset="0"/>
              </a:rPr>
              <a:t>Diarrhoea </a:t>
            </a:r>
          </a:p>
          <a:p>
            <a:pPr>
              <a:spcAft>
                <a:spcPts val="0"/>
              </a:spcAft>
            </a:pPr>
            <a:endParaRPr lang="en-GB" sz="2400" b="1" dirty="0">
              <a:solidFill>
                <a:srgbClr val="002060"/>
              </a:solidFill>
              <a:latin typeface="Arial" panose="020B0604020202020204" pitchFamily="34" charset="0"/>
              <a:cs typeface="Arial" panose="020B0604020202020204" pitchFamily="34" charset="0"/>
            </a:endParaRPr>
          </a:p>
          <a:p>
            <a:pPr>
              <a:spcAft>
                <a:spcPts val="0"/>
              </a:spcAft>
            </a:pPr>
            <a:r>
              <a:rPr lang="en-GB" sz="2400" b="1" dirty="0">
                <a:solidFill>
                  <a:srgbClr val="002060"/>
                </a:solidFill>
                <a:latin typeface="Arial" panose="020B0604020202020204" pitchFamily="34" charset="0"/>
                <a:cs typeface="Arial" panose="020B0604020202020204" pitchFamily="34" charset="0"/>
              </a:rPr>
              <a:t>Neglected tropical diseases </a:t>
            </a:r>
            <a:endParaRPr lang="en-GB" sz="2400" dirty="0">
              <a:solidFill>
                <a:srgbClr val="002060"/>
              </a:solidFill>
              <a:latin typeface="Arial" panose="020B0604020202020204" pitchFamily="34" charset="0"/>
              <a:cs typeface="Arial" panose="020B0604020202020204" pitchFamily="34" charset="0"/>
            </a:endParaRPr>
          </a:p>
          <a:p>
            <a:pPr>
              <a:spcAft>
                <a:spcPts val="0"/>
              </a:spcAft>
            </a:pPr>
            <a:endParaRPr lang="en-GB" sz="2400" b="1" dirty="0">
              <a:solidFill>
                <a:srgbClr val="002060"/>
              </a:solidFill>
              <a:latin typeface="Arial" panose="020B0604020202020204" pitchFamily="34" charset="0"/>
              <a:cs typeface="Arial" panose="020B0604020202020204" pitchFamily="34" charset="0"/>
            </a:endParaRPr>
          </a:p>
          <a:p>
            <a:pPr>
              <a:spcAft>
                <a:spcPts val="0"/>
              </a:spcAft>
            </a:pPr>
            <a:r>
              <a:rPr lang="en-GB" sz="2400" b="1" dirty="0">
                <a:solidFill>
                  <a:srgbClr val="002060"/>
                </a:solidFill>
                <a:latin typeface="Arial" panose="020B0604020202020204" pitchFamily="34" charset="0"/>
                <a:cs typeface="Arial" panose="020B0604020202020204" pitchFamily="34" charset="0"/>
              </a:rPr>
              <a:t>Vector borne diseases </a:t>
            </a:r>
          </a:p>
          <a:p>
            <a:pPr>
              <a:spcAft>
                <a:spcPts val="0"/>
              </a:spcAft>
            </a:pPr>
            <a:endParaRPr lang="en-GB" sz="2400" b="1" dirty="0">
              <a:solidFill>
                <a:srgbClr val="002060"/>
              </a:solidFill>
              <a:latin typeface="Arial" panose="020B0604020202020204" pitchFamily="34" charset="0"/>
              <a:cs typeface="Arial" panose="020B0604020202020204" pitchFamily="34" charset="0"/>
            </a:endParaRPr>
          </a:p>
          <a:p>
            <a:pPr>
              <a:spcAft>
                <a:spcPts val="0"/>
              </a:spcAft>
            </a:pPr>
            <a:r>
              <a:rPr lang="en-GB" sz="2400" b="1" dirty="0">
                <a:solidFill>
                  <a:srgbClr val="002060"/>
                </a:solidFill>
                <a:latin typeface="Arial" panose="020B0604020202020204" pitchFamily="34" charset="0"/>
                <a:cs typeface="Arial" panose="020B0604020202020204" pitchFamily="34" charset="0"/>
              </a:rPr>
              <a:t>Spread of antimicrobial resistance </a:t>
            </a:r>
          </a:p>
          <a:p>
            <a:pPr>
              <a:spcAft>
                <a:spcPts val="0"/>
              </a:spcAft>
            </a:pPr>
            <a:endParaRPr lang="en-GB" sz="2400" dirty="0">
              <a:solidFill>
                <a:srgbClr val="002060"/>
              </a:solidFill>
              <a:latin typeface="Arial" panose="020B0604020202020204" pitchFamily="34" charset="0"/>
              <a:cs typeface="Arial" panose="020B0604020202020204" pitchFamily="34" charset="0"/>
            </a:endParaRPr>
          </a:p>
          <a:p>
            <a:pPr>
              <a:spcAft>
                <a:spcPts val="0"/>
              </a:spcAft>
            </a:pPr>
            <a:r>
              <a:rPr lang="en-GB" sz="2400" dirty="0">
                <a:solidFill>
                  <a:srgbClr val="002060"/>
                </a:solidFill>
                <a:latin typeface="Arial" panose="020B0604020202020204" pitchFamily="34" charset="0"/>
                <a:cs typeface="Arial" panose="020B0604020202020204" pitchFamily="34" charset="0"/>
              </a:rPr>
              <a:t>Patient and health worker </a:t>
            </a:r>
            <a:r>
              <a:rPr lang="en-GB" sz="2400" b="1" dirty="0">
                <a:solidFill>
                  <a:srgbClr val="002060"/>
                </a:solidFill>
                <a:latin typeface="Arial" panose="020B0604020202020204" pitchFamily="34" charset="0"/>
                <a:cs typeface="Arial" panose="020B0604020202020204" pitchFamily="34" charset="0"/>
              </a:rPr>
              <a:t>wellbeing, dignity and safety</a:t>
            </a:r>
            <a:endParaRPr lang="en-GB" sz="2400" dirty="0"/>
          </a:p>
        </p:txBody>
      </p:sp>
      <p:sp>
        <p:nvSpPr>
          <p:cNvPr id="5" name="Text Placeholder 3">
            <a:extLst>
              <a:ext uri="{FF2B5EF4-FFF2-40B4-BE49-F238E27FC236}">
                <a16:creationId xmlns:a16="http://schemas.microsoft.com/office/drawing/2014/main" id="{AFEC7629-21DA-4709-8B00-3F0DF43D4CC3}"/>
              </a:ext>
            </a:extLst>
          </p:cNvPr>
          <p:cNvSpPr txBox="1">
            <a:spLocks/>
          </p:cNvSpPr>
          <p:nvPr/>
        </p:nvSpPr>
        <p:spPr>
          <a:xfrm>
            <a:off x="5397189" y="1304696"/>
            <a:ext cx="6623825" cy="5274512"/>
          </a:xfrm>
          <a:prstGeom prst="rect">
            <a:avLst/>
          </a:prstGeom>
        </p:spPr>
        <p:txBody>
          <a:bodyPr>
            <a:normAutofit/>
          </a:bodyPr>
          <a:lstStyle>
            <a:lvl1pPr marL="0" indent="0" algn="l" defTabSz="914400" rtl="0" eaLnBrk="1" latinLnBrk="0" hangingPunct="1">
              <a:lnSpc>
                <a:spcPct val="90000"/>
              </a:lnSpc>
              <a:spcBef>
                <a:spcPts val="1000"/>
              </a:spcBef>
              <a:buFontTx/>
              <a:buNone/>
              <a:defRPr sz="2000" b="0" i="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solidFill>
                  <a:srgbClr val="002060"/>
                </a:solidFill>
              </a:rPr>
              <a:t>leading cause of disease and death for children &gt; 5 years</a:t>
            </a:r>
          </a:p>
          <a:p>
            <a:r>
              <a:rPr lang="en-GB" sz="2400" dirty="0">
                <a:solidFill>
                  <a:srgbClr val="002060"/>
                </a:solidFill>
              </a:rPr>
              <a:t>e.g. helminth infections, trachoma, schistosomiasis</a:t>
            </a:r>
          </a:p>
          <a:p>
            <a:endParaRPr lang="en-GB" sz="2400" dirty="0">
              <a:solidFill>
                <a:srgbClr val="002060"/>
              </a:solidFill>
            </a:endParaRPr>
          </a:p>
          <a:p>
            <a:r>
              <a:rPr lang="en-GB" sz="2400" dirty="0">
                <a:solidFill>
                  <a:srgbClr val="002060"/>
                </a:solidFill>
              </a:rPr>
              <a:t>e.g. Lymphatic filariasis, West Nile Virus, malaria, Zika</a:t>
            </a:r>
          </a:p>
          <a:p>
            <a:r>
              <a:rPr lang="en-GB" sz="2400" dirty="0">
                <a:solidFill>
                  <a:srgbClr val="002060"/>
                </a:solidFill>
              </a:rPr>
              <a:t>through diarrhoea + use of antimicrobials, and in environment when faecal waste inadequately treated</a:t>
            </a:r>
          </a:p>
          <a:p>
            <a:endParaRPr lang="en-GB" sz="2400" dirty="0">
              <a:solidFill>
                <a:srgbClr val="002060"/>
              </a:solidFill>
            </a:endParaRPr>
          </a:p>
          <a:p>
            <a:r>
              <a:rPr lang="en-GB" sz="2400" dirty="0">
                <a:solidFill>
                  <a:srgbClr val="002060"/>
                </a:solidFill>
              </a:rPr>
              <a:t>compromised with inadequate sanitation.</a:t>
            </a:r>
          </a:p>
        </p:txBody>
      </p:sp>
      <p:cxnSp>
        <p:nvCxnSpPr>
          <p:cNvPr id="7" name="Straight Arrow Connector 6">
            <a:extLst>
              <a:ext uri="{FF2B5EF4-FFF2-40B4-BE49-F238E27FC236}">
                <a16:creationId xmlns:a16="http://schemas.microsoft.com/office/drawing/2014/main" id="{112597FB-D315-4BD4-AA0B-4B10E782FDFC}"/>
              </a:ext>
            </a:extLst>
          </p:cNvPr>
          <p:cNvCxnSpPr>
            <a:cxnSpLocks/>
          </p:cNvCxnSpPr>
          <p:nvPr/>
        </p:nvCxnSpPr>
        <p:spPr>
          <a:xfrm>
            <a:off x="2219093" y="1538869"/>
            <a:ext cx="3044282" cy="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2ABC45D-C8BC-4B0A-B2DE-EF9D2A34B519}"/>
              </a:ext>
            </a:extLst>
          </p:cNvPr>
          <p:cNvCxnSpPr>
            <a:cxnSpLocks/>
          </p:cNvCxnSpPr>
          <p:nvPr/>
        </p:nvCxnSpPr>
        <p:spPr>
          <a:xfrm>
            <a:off x="4538546" y="2494156"/>
            <a:ext cx="858643" cy="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C59F839-194C-4C2C-BC5B-0E3E141DFAF2}"/>
              </a:ext>
            </a:extLst>
          </p:cNvPr>
          <p:cNvCxnSpPr>
            <a:cxnSpLocks/>
          </p:cNvCxnSpPr>
          <p:nvPr/>
        </p:nvCxnSpPr>
        <p:spPr>
          <a:xfrm>
            <a:off x="4070195" y="3551664"/>
            <a:ext cx="1326994" cy="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CC3C825-BF97-402F-A9CF-08AFEEF05AED}"/>
              </a:ext>
            </a:extLst>
          </p:cNvPr>
          <p:cNvCxnSpPr>
            <a:cxnSpLocks/>
          </p:cNvCxnSpPr>
          <p:nvPr/>
        </p:nvCxnSpPr>
        <p:spPr>
          <a:xfrm>
            <a:off x="4070195" y="4341542"/>
            <a:ext cx="1326994" cy="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BEB964-794A-464B-8086-1F6A00E7DE46}"/>
              </a:ext>
            </a:extLst>
          </p:cNvPr>
          <p:cNvCxnSpPr>
            <a:cxnSpLocks/>
          </p:cNvCxnSpPr>
          <p:nvPr/>
        </p:nvCxnSpPr>
        <p:spPr>
          <a:xfrm>
            <a:off x="4293220" y="5679689"/>
            <a:ext cx="970155" cy="0"/>
          </a:xfrm>
          <a:prstGeom prst="straightConnector1">
            <a:avLst/>
          </a:prstGeom>
          <a:ln w="5715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31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E4429A1-A6F6-4792-BE2F-CDF6DE36E96D}"/>
              </a:ext>
            </a:extLst>
          </p:cNvPr>
          <p:cNvSpPr>
            <a:spLocks noGrp="1"/>
          </p:cNvSpPr>
          <p:nvPr>
            <p:ph type="body" sz="quarter" idx="14"/>
          </p:nvPr>
        </p:nvSpPr>
        <p:spPr>
          <a:xfrm>
            <a:off x="5422899" y="2330604"/>
            <a:ext cx="5929313" cy="3892395"/>
          </a:xfrm>
        </p:spPr>
        <p:txBody>
          <a:bodyPr/>
          <a:lstStyle/>
          <a:p>
            <a:pPr marL="414635" indent="-414635" defTabSz="829269">
              <a:spcAft>
                <a:spcPts val="544"/>
              </a:spcAft>
              <a:buFontTx/>
              <a:buAutoNum type="arabicPeriod"/>
            </a:pPr>
            <a:r>
              <a:rPr lang="en-US" sz="2400" b="0" dirty="0">
                <a:solidFill>
                  <a:srgbClr val="09164D"/>
                </a:solidFill>
                <a:latin typeface="Arial" panose="020B0604020202020204" pitchFamily="34" charset="0"/>
                <a:ea typeface="+mn-ea"/>
                <a:cs typeface="Arial" panose="020B0604020202020204" pitchFamily="34" charset="0"/>
              </a:rPr>
              <a:t>What is the </a:t>
            </a:r>
            <a:r>
              <a:rPr lang="en-US" sz="2400" b="1" dirty="0">
                <a:solidFill>
                  <a:schemeClr val="bg2"/>
                </a:solidFill>
                <a:latin typeface="Arial" panose="020B0604020202020204" pitchFamily="34" charset="0"/>
                <a:ea typeface="+mn-ea"/>
                <a:cs typeface="Arial" panose="020B0604020202020204" pitchFamily="34" charset="0"/>
              </a:rPr>
              <a:t>sanitation chain </a:t>
            </a:r>
            <a:r>
              <a:rPr lang="en-US" sz="2400" b="0" dirty="0">
                <a:solidFill>
                  <a:srgbClr val="09164D"/>
                </a:solidFill>
                <a:latin typeface="Arial" panose="020B0604020202020204" pitchFamily="34" charset="0"/>
                <a:ea typeface="+mn-ea"/>
                <a:cs typeface="Arial" panose="020B0604020202020204" pitchFamily="34" charset="0"/>
              </a:rPr>
              <a:t>and what are the five elements? </a:t>
            </a:r>
          </a:p>
          <a:p>
            <a:pPr marL="414635" indent="-414635" defTabSz="829269">
              <a:spcAft>
                <a:spcPts val="544"/>
              </a:spcAft>
              <a:buFontTx/>
              <a:buAutoNum type="arabicPeriod"/>
            </a:pPr>
            <a:endParaRPr lang="en-US" sz="2400" b="0" dirty="0">
              <a:solidFill>
                <a:srgbClr val="09164D"/>
              </a:solidFill>
              <a:latin typeface="Arial" panose="020B0604020202020204" pitchFamily="34" charset="0"/>
              <a:ea typeface="+mn-ea"/>
              <a:cs typeface="Arial" panose="020B0604020202020204" pitchFamily="34" charset="0"/>
            </a:endParaRPr>
          </a:p>
          <a:p>
            <a:pPr marL="414635" indent="-414635" defTabSz="829269">
              <a:spcAft>
                <a:spcPts val="544"/>
              </a:spcAft>
              <a:buAutoNum type="arabicPeriod"/>
            </a:pPr>
            <a:r>
              <a:rPr lang="en-US" sz="2400" b="0" dirty="0">
                <a:solidFill>
                  <a:srgbClr val="09164D"/>
                </a:solidFill>
                <a:latin typeface="Arial" panose="020B0604020202020204" pitchFamily="34" charset="0"/>
                <a:ea typeface="+mn-ea"/>
                <a:cs typeface="Arial" panose="020B0604020202020204" pitchFamily="34" charset="0"/>
              </a:rPr>
              <a:t>Can you define a </a:t>
            </a:r>
            <a:r>
              <a:rPr lang="en-US" sz="2400" b="1" dirty="0">
                <a:solidFill>
                  <a:schemeClr val="bg2"/>
                </a:solidFill>
                <a:latin typeface="Arial" panose="020B0604020202020204" pitchFamily="34" charset="0"/>
                <a:ea typeface="+mn-ea"/>
                <a:cs typeface="Arial" panose="020B0604020202020204" pitchFamily="34" charset="0"/>
              </a:rPr>
              <a:t>“safe sanitation system”</a:t>
            </a:r>
            <a:r>
              <a:rPr lang="en-US" sz="2400" b="0" dirty="0">
                <a:solidFill>
                  <a:srgbClr val="09164D"/>
                </a:solidFill>
                <a:latin typeface="Arial" panose="020B0604020202020204" pitchFamily="34" charset="0"/>
                <a:ea typeface="+mn-ea"/>
                <a:cs typeface="Arial" panose="020B0604020202020204" pitchFamily="34" charset="0"/>
              </a:rPr>
              <a:t>?</a:t>
            </a:r>
          </a:p>
          <a:p>
            <a:pPr marL="414635" indent="-414635" defTabSz="829269">
              <a:spcAft>
                <a:spcPts val="544"/>
              </a:spcAft>
              <a:buAutoNum type="arabicPeriod"/>
            </a:pPr>
            <a:endParaRPr lang="en-US" sz="2400" b="0" dirty="0">
              <a:solidFill>
                <a:srgbClr val="09164D"/>
              </a:solidFill>
              <a:latin typeface="Arial" panose="020B0604020202020204" pitchFamily="34" charset="0"/>
              <a:ea typeface="+mn-ea"/>
              <a:cs typeface="Arial" panose="020B0604020202020204" pitchFamily="34" charset="0"/>
            </a:endParaRPr>
          </a:p>
          <a:p>
            <a:pPr indent="-207317" defTabSz="829269">
              <a:spcAft>
                <a:spcPts val="544"/>
              </a:spcAft>
              <a:buFont typeface="Arial" panose="020B0604020202020204" pitchFamily="34" charset="0"/>
              <a:buChar char="•"/>
            </a:pPr>
            <a:endParaRPr lang="en-US" sz="2400" dirty="0">
              <a:solidFill>
                <a:srgbClr val="09164D"/>
              </a:solidFill>
              <a:latin typeface="Arial" panose="020B0604020202020204" pitchFamily="34" charset="0"/>
              <a:ea typeface="+mn-ea"/>
              <a:cs typeface="Arial" panose="020B0604020202020204" pitchFamily="34" charset="0"/>
            </a:endParaRPr>
          </a:p>
          <a:p>
            <a:endParaRPr lang="en-US" sz="2400" dirty="0"/>
          </a:p>
        </p:txBody>
      </p:sp>
      <p:sp>
        <p:nvSpPr>
          <p:cNvPr id="7" name="Text Placeholder 6">
            <a:extLst>
              <a:ext uri="{FF2B5EF4-FFF2-40B4-BE49-F238E27FC236}">
                <a16:creationId xmlns:a16="http://schemas.microsoft.com/office/drawing/2014/main" id="{FF3CD2B6-ADCD-4C2D-BC4F-8085FD4F95FA}"/>
              </a:ext>
            </a:extLst>
          </p:cNvPr>
          <p:cNvSpPr>
            <a:spLocks noGrp="1"/>
          </p:cNvSpPr>
          <p:nvPr>
            <p:ph type="body" sz="quarter" idx="15"/>
          </p:nvPr>
        </p:nvSpPr>
        <p:spPr>
          <a:xfrm>
            <a:off x="839788" y="495300"/>
            <a:ext cx="4116387" cy="714290"/>
          </a:xfrm>
        </p:spPr>
        <p:txBody>
          <a:bodyPr>
            <a:normAutofit/>
          </a:bodyPr>
          <a:lstStyle/>
          <a:p>
            <a:r>
              <a:rPr lang="en-US" sz="4400" dirty="0"/>
              <a:t>BRAINSTORM</a:t>
            </a:r>
          </a:p>
        </p:txBody>
      </p:sp>
      <p:sp>
        <p:nvSpPr>
          <p:cNvPr id="10" name="Title 1">
            <a:extLst>
              <a:ext uri="{FF2B5EF4-FFF2-40B4-BE49-F238E27FC236}">
                <a16:creationId xmlns:a16="http://schemas.microsoft.com/office/drawing/2014/main" id="{BB901C19-2904-45BF-B3F7-369A70C01799}"/>
              </a:ext>
            </a:extLst>
          </p:cNvPr>
          <p:cNvSpPr txBox="1">
            <a:spLocks/>
          </p:cNvSpPr>
          <p:nvPr/>
        </p:nvSpPr>
        <p:spPr bwMode="gray">
          <a:xfrm>
            <a:off x="882795" y="2490783"/>
            <a:ext cx="4012910" cy="3562972"/>
          </a:xfrm>
          <a:prstGeom prst="rect">
            <a:avLst/>
          </a:prstGeom>
        </p:spPr>
        <p:txBody>
          <a:bodyPr vert="horz" lIns="82931" tIns="41465" rIns="82931" bIns="41465" rtlCol="0">
            <a:norm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indent="-207317" defTabSz="829269">
              <a:spcAft>
                <a:spcPts val="544"/>
              </a:spcAft>
              <a:buFont typeface="Arial" panose="020B0604020202020204" pitchFamily="34" charset="0"/>
              <a:buChar char="•"/>
            </a:pPr>
            <a:endParaRPr lang="en-US" sz="2400" dirty="0">
              <a:solidFill>
                <a:srgbClr val="09164D"/>
              </a:solidFill>
              <a:latin typeface="Arial" panose="020B0604020202020204" pitchFamily="34" charset="0"/>
              <a:ea typeface="+mn-ea"/>
              <a:cs typeface="Arial" panose="020B0604020202020204" pitchFamily="34" charset="0"/>
            </a:endParaRPr>
          </a:p>
        </p:txBody>
      </p:sp>
      <p:pic>
        <p:nvPicPr>
          <p:cNvPr id="4" name="Picture 3" descr="A truck traveling down a dirt road&#10;&#10;Description generated with very high confidence">
            <a:extLst>
              <a:ext uri="{FF2B5EF4-FFF2-40B4-BE49-F238E27FC236}">
                <a16:creationId xmlns:a16="http://schemas.microsoft.com/office/drawing/2014/main" id="{2AB356BF-6D5D-4453-A546-E487B1233C1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5395" y="2330604"/>
            <a:ext cx="4450310" cy="4150961"/>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0BA401E-D607-4AAD-99BF-7A176D3F6B38}"/>
              </a:ext>
            </a:extLst>
          </p:cNvPr>
          <p:cNvSpPr txBox="1"/>
          <p:nvPr/>
        </p:nvSpPr>
        <p:spPr>
          <a:xfrm>
            <a:off x="-408779" y="6565594"/>
            <a:ext cx="2745686" cy="259751"/>
          </a:xfrm>
          <a:prstGeom prst="rect">
            <a:avLst/>
          </a:prstGeom>
          <a:noFill/>
        </p:spPr>
        <p:txBody>
          <a:bodyPr wrap="square" rtlCol="0">
            <a:spAutoFit/>
          </a:bodyPr>
          <a:lstStyle/>
          <a:p>
            <a:pPr algn="ctr"/>
            <a:r>
              <a:rPr lang="en-US" sz="1088" dirty="0"/>
              <a:t>© Linda </a:t>
            </a:r>
            <a:r>
              <a:rPr lang="en-US" sz="1088" dirty="0" err="1"/>
              <a:t>Strande</a:t>
            </a:r>
            <a:r>
              <a:rPr lang="en-US" sz="1088" dirty="0"/>
              <a:t> </a:t>
            </a:r>
          </a:p>
        </p:txBody>
      </p:sp>
      <p:grpSp>
        <p:nvGrpSpPr>
          <p:cNvPr id="13" name="Group 12">
            <a:extLst>
              <a:ext uri="{FF2B5EF4-FFF2-40B4-BE49-F238E27FC236}">
                <a16:creationId xmlns:a16="http://schemas.microsoft.com/office/drawing/2014/main" id="{F5DC4E62-B4DB-47D4-8149-43725E139E51}"/>
              </a:ext>
            </a:extLst>
          </p:cNvPr>
          <p:cNvGrpSpPr/>
          <p:nvPr/>
        </p:nvGrpSpPr>
        <p:grpSpPr>
          <a:xfrm>
            <a:off x="8766561" y="232928"/>
            <a:ext cx="1161098" cy="1171184"/>
            <a:chOff x="9555224" y="5116370"/>
            <a:chExt cx="1161098" cy="1171184"/>
          </a:xfrm>
        </p:grpSpPr>
        <p:pic>
          <p:nvPicPr>
            <p:cNvPr id="14" name="Picture 13" descr="Shape&#10;&#10;Description automatically generated with low confidence">
              <a:extLst>
                <a:ext uri="{FF2B5EF4-FFF2-40B4-BE49-F238E27FC236}">
                  <a16:creationId xmlns:a16="http://schemas.microsoft.com/office/drawing/2014/main" id="{20CC6C22-C942-4CC9-BA0A-FD73888E49A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5" name="Oval 14">
              <a:extLst>
                <a:ext uri="{FF2B5EF4-FFF2-40B4-BE49-F238E27FC236}">
                  <a16:creationId xmlns:a16="http://schemas.microsoft.com/office/drawing/2014/main" id="{82083738-BC88-4C2F-BDA2-BAE88100F164}"/>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A1186227-87D9-4C2E-8C2C-9527303EA00F}"/>
              </a:ext>
            </a:extLst>
          </p:cNvPr>
          <p:cNvGrpSpPr/>
          <p:nvPr/>
        </p:nvGrpSpPr>
        <p:grpSpPr>
          <a:xfrm>
            <a:off x="10134797" y="222033"/>
            <a:ext cx="1608259" cy="1845309"/>
            <a:chOff x="10513379" y="275913"/>
            <a:chExt cx="1458677" cy="1673679"/>
          </a:xfrm>
        </p:grpSpPr>
        <p:pic>
          <p:nvPicPr>
            <p:cNvPr id="17" name="Picture 16">
              <a:extLst>
                <a:ext uri="{FF2B5EF4-FFF2-40B4-BE49-F238E27FC236}">
                  <a16:creationId xmlns:a16="http://schemas.microsoft.com/office/drawing/2014/main" id="{F04213AC-E547-484B-A50A-055CDAF501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8" name="Content Placeholder 2">
              <a:extLst>
                <a:ext uri="{FF2B5EF4-FFF2-40B4-BE49-F238E27FC236}">
                  <a16:creationId xmlns:a16="http://schemas.microsoft.com/office/drawing/2014/main" id="{5D5190EC-1F86-44DD-B584-89D2174FE211}"/>
                </a:ext>
              </a:extLst>
            </p:cNvPr>
            <p:cNvSpPr txBox="1">
              <a:spLocks/>
            </p:cNvSpPr>
            <p:nvPr/>
          </p:nvSpPr>
          <p:spPr>
            <a:xfrm>
              <a:off x="10513379" y="1396586"/>
              <a:ext cx="1458677" cy="553006"/>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2 mins</a:t>
              </a:r>
            </a:p>
          </p:txBody>
        </p:sp>
      </p:grpSp>
      <p:sp>
        <p:nvSpPr>
          <p:cNvPr id="8" name="Slide Number Placeholder 7">
            <a:extLst>
              <a:ext uri="{FF2B5EF4-FFF2-40B4-BE49-F238E27FC236}">
                <a16:creationId xmlns:a16="http://schemas.microsoft.com/office/drawing/2014/main" id="{192CAE9D-7EE7-4CF8-BB86-DDF608E888D6}"/>
              </a:ext>
            </a:extLst>
          </p:cNvPr>
          <p:cNvSpPr>
            <a:spLocks noGrp="1"/>
          </p:cNvSpPr>
          <p:nvPr>
            <p:ph type="sldNum" sz="quarter" idx="12"/>
          </p:nvPr>
        </p:nvSpPr>
        <p:spPr/>
        <p:txBody>
          <a:bodyPr/>
          <a:lstStyle/>
          <a:p>
            <a:fld id="{2D0AA5EB-64AB-BF41-92BE-B61D8618F692}" type="slidenum">
              <a:rPr lang="it-IT" smtClean="0"/>
              <a:t>11</a:t>
            </a:fld>
            <a:endParaRPr lang="it-IT" dirty="0"/>
          </a:p>
        </p:txBody>
      </p:sp>
    </p:spTree>
    <p:extLst>
      <p:ext uri="{BB962C8B-B14F-4D97-AF65-F5344CB8AC3E}">
        <p14:creationId xmlns:p14="http://schemas.microsoft.com/office/powerpoint/2010/main" val="38140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FEC14-32A2-4529-A9FE-37C302FB1A91}"/>
              </a:ext>
            </a:extLst>
          </p:cNvPr>
          <p:cNvSpPr>
            <a:spLocks noGrp="1"/>
          </p:cNvSpPr>
          <p:nvPr>
            <p:ph type="body" idx="1"/>
          </p:nvPr>
        </p:nvSpPr>
        <p:spPr>
          <a:xfrm>
            <a:off x="367416" y="1200497"/>
            <a:ext cx="6312164" cy="2384442"/>
          </a:xfrm>
        </p:spPr>
        <p:txBody>
          <a:bodyPr>
            <a:normAutofit fontScale="92500" lnSpcReduction="20000"/>
          </a:bodyPr>
          <a:lstStyle/>
          <a:p>
            <a:r>
              <a:rPr lang="en-GB" sz="2400" dirty="0">
                <a:solidFill>
                  <a:srgbClr val="002060"/>
                </a:solidFill>
              </a:rPr>
              <a:t>Are toilets connected to a sewer and treatment plant or on-site treatment?</a:t>
            </a:r>
          </a:p>
          <a:p>
            <a:r>
              <a:rPr lang="en-GB" sz="2400" b="1" dirty="0">
                <a:solidFill>
                  <a:schemeClr val="bg2">
                    <a:lumMod val="75000"/>
                  </a:schemeClr>
                </a:solidFill>
              </a:rPr>
              <a:t>A primary barrier </a:t>
            </a:r>
            <a:r>
              <a:rPr lang="en-GB" sz="2400" dirty="0">
                <a:solidFill>
                  <a:srgbClr val="002060"/>
                </a:solidFill>
              </a:rPr>
              <a:t>that </a:t>
            </a:r>
            <a:r>
              <a:rPr lang="en-GB" sz="2400" b="1" dirty="0">
                <a:solidFill>
                  <a:schemeClr val="bg2">
                    <a:lumMod val="75000"/>
                  </a:schemeClr>
                </a:solidFill>
              </a:rPr>
              <a:t>breaks transmission </a:t>
            </a:r>
            <a:r>
              <a:rPr lang="en-GB" sz="2400" dirty="0">
                <a:solidFill>
                  <a:srgbClr val="002060"/>
                </a:solidFill>
              </a:rPr>
              <a:t>within health facilities and to the surrounding community (also avoiding environmental pollution) </a:t>
            </a:r>
          </a:p>
          <a:p>
            <a:r>
              <a:rPr lang="en-GB" sz="2400" dirty="0">
                <a:solidFill>
                  <a:srgbClr val="002060"/>
                </a:solidFill>
              </a:rPr>
              <a:t>Safely </a:t>
            </a:r>
            <a:r>
              <a:rPr lang="en-GB" sz="2400" b="1" dirty="0">
                <a:solidFill>
                  <a:schemeClr val="bg2">
                    <a:lumMod val="75000"/>
                  </a:schemeClr>
                </a:solidFill>
              </a:rPr>
              <a:t>contain</a:t>
            </a:r>
            <a:r>
              <a:rPr lang="en-GB" sz="2400" dirty="0">
                <a:solidFill>
                  <a:srgbClr val="002060"/>
                </a:solidFill>
              </a:rPr>
              <a:t> and </a:t>
            </a:r>
            <a:r>
              <a:rPr lang="en-GB" sz="2400" b="1" dirty="0">
                <a:solidFill>
                  <a:schemeClr val="bg2">
                    <a:lumMod val="75000"/>
                  </a:schemeClr>
                </a:solidFill>
              </a:rPr>
              <a:t>treat excreta </a:t>
            </a:r>
            <a:r>
              <a:rPr lang="en-GB" sz="2400" dirty="0">
                <a:solidFill>
                  <a:srgbClr val="002060"/>
                </a:solidFill>
              </a:rPr>
              <a:t>at all steps of the sanitation chain</a:t>
            </a:r>
            <a:endParaRPr lang="en-US" sz="2400" dirty="0">
              <a:solidFill>
                <a:srgbClr val="002060"/>
              </a:solidFill>
            </a:endParaRPr>
          </a:p>
          <a:p>
            <a:pPr lvl="1" indent="0">
              <a:buNone/>
            </a:pPr>
            <a:endParaRPr lang="en-US" sz="2400" dirty="0">
              <a:solidFill>
                <a:srgbClr val="002060"/>
              </a:solidFill>
              <a:highlight>
                <a:srgbClr val="FFFF00"/>
              </a:highlight>
            </a:endParaRPr>
          </a:p>
        </p:txBody>
      </p:sp>
      <p:sp>
        <p:nvSpPr>
          <p:cNvPr id="2" name="Title 1">
            <a:extLst>
              <a:ext uri="{FF2B5EF4-FFF2-40B4-BE49-F238E27FC236}">
                <a16:creationId xmlns:a16="http://schemas.microsoft.com/office/drawing/2014/main" id="{53F21E70-25F2-48BB-A49E-32A2AAE28D41}"/>
              </a:ext>
            </a:extLst>
          </p:cNvPr>
          <p:cNvSpPr>
            <a:spLocks noGrp="1"/>
          </p:cNvSpPr>
          <p:nvPr>
            <p:ph type="title"/>
          </p:nvPr>
        </p:nvSpPr>
        <p:spPr>
          <a:xfrm>
            <a:off x="460646" y="4038600"/>
            <a:ext cx="10515600" cy="488795"/>
          </a:xfrm>
        </p:spPr>
        <p:txBody>
          <a:bodyPr/>
          <a:lstStyle/>
          <a:p>
            <a:r>
              <a:rPr lang="en-US" sz="2400" dirty="0"/>
              <a:t>The sanitation chain</a:t>
            </a:r>
          </a:p>
        </p:txBody>
      </p:sp>
      <p:sp>
        <p:nvSpPr>
          <p:cNvPr id="5" name="Text Placeholder 4">
            <a:extLst>
              <a:ext uri="{FF2B5EF4-FFF2-40B4-BE49-F238E27FC236}">
                <a16:creationId xmlns:a16="http://schemas.microsoft.com/office/drawing/2014/main" id="{8BB0064A-D0F6-4778-BCEA-DDDD1C3C3F84}"/>
              </a:ext>
            </a:extLst>
          </p:cNvPr>
          <p:cNvSpPr>
            <a:spLocks noGrp="1"/>
          </p:cNvSpPr>
          <p:nvPr>
            <p:ph type="body" sz="quarter" idx="14"/>
          </p:nvPr>
        </p:nvSpPr>
        <p:spPr>
          <a:xfrm>
            <a:off x="7225990" y="1151018"/>
            <a:ext cx="4598594" cy="2433920"/>
          </a:xfrm>
        </p:spPr>
        <p:txBody>
          <a:bodyPr/>
          <a:lstStyle/>
          <a:p>
            <a:r>
              <a:rPr lang="en-US" sz="2000" i="1" dirty="0">
                <a:solidFill>
                  <a:srgbClr val="002060"/>
                </a:solidFill>
              </a:rPr>
              <a:t>Designed and used to separate human excreta from human contact &amp; the environment, including groundwater, land used for farming</a:t>
            </a:r>
          </a:p>
          <a:p>
            <a:endParaRPr lang="en-US" dirty="0"/>
          </a:p>
        </p:txBody>
      </p:sp>
      <p:sp>
        <p:nvSpPr>
          <p:cNvPr id="11" name="Title 1">
            <a:extLst>
              <a:ext uri="{FF2B5EF4-FFF2-40B4-BE49-F238E27FC236}">
                <a16:creationId xmlns:a16="http://schemas.microsoft.com/office/drawing/2014/main" id="{79FAB6D0-3774-4D32-8347-7F3F084E1FB9}"/>
              </a:ext>
            </a:extLst>
          </p:cNvPr>
          <p:cNvSpPr txBox="1">
            <a:spLocks/>
          </p:cNvSpPr>
          <p:nvPr/>
        </p:nvSpPr>
        <p:spPr bwMode="gray">
          <a:xfrm>
            <a:off x="367416" y="431056"/>
            <a:ext cx="8075310" cy="719962"/>
          </a:xfrm>
          <a:prstGeom prst="rect">
            <a:avLst/>
          </a:prstGeom>
        </p:spPr>
        <p:txBody>
          <a:bodyPr vert="horz" lIns="16325" tIns="0" rIns="326500" bIns="0" rtlCol="0" anchor="b">
            <a:no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endParaRPr lang="en-US" sz="2800" dirty="0"/>
          </a:p>
        </p:txBody>
      </p:sp>
      <p:sp>
        <p:nvSpPr>
          <p:cNvPr id="6" name="TextBox 5">
            <a:extLst>
              <a:ext uri="{FF2B5EF4-FFF2-40B4-BE49-F238E27FC236}">
                <a16:creationId xmlns:a16="http://schemas.microsoft.com/office/drawing/2014/main" id="{2EE3CB01-0F64-49F8-B461-F8C670B3EDE8}"/>
              </a:ext>
            </a:extLst>
          </p:cNvPr>
          <p:cNvSpPr txBox="1"/>
          <p:nvPr/>
        </p:nvSpPr>
        <p:spPr>
          <a:xfrm>
            <a:off x="367416" y="258042"/>
            <a:ext cx="11904515" cy="769441"/>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rPr>
              <a:t>Safely management sanitation systems</a:t>
            </a:r>
          </a:p>
        </p:txBody>
      </p:sp>
      <p:graphicFrame>
        <p:nvGraphicFramePr>
          <p:cNvPr id="7" name="Diagram 6">
            <a:extLst>
              <a:ext uri="{FF2B5EF4-FFF2-40B4-BE49-F238E27FC236}">
                <a16:creationId xmlns:a16="http://schemas.microsoft.com/office/drawing/2014/main" id="{EF315855-1531-4439-A3EA-F4278620F353}"/>
              </a:ext>
            </a:extLst>
          </p:cNvPr>
          <p:cNvGraphicFramePr/>
          <p:nvPr>
            <p:extLst>
              <p:ext uri="{D42A27DB-BD31-4B8C-83A1-F6EECF244321}">
                <p14:modId xmlns:p14="http://schemas.microsoft.com/office/powerpoint/2010/main" val="461784587"/>
              </p:ext>
            </p:extLst>
          </p:nvPr>
        </p:nvGraphicFramePr>
        <p:xfrm>
          <a:off x="460647" y="4527394"/>
          <a:ext cx="11549216" cy="2185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a:extLst>
              <a:ext uri="{FF2B5EF4-FFF2-40B4-BE49-F238E27FC236}">
                <a16:creationId xmlns:a16="http://schemas.microsoft.com/office/drawing/2014/main" id="{95A41871-0653-48BA-BF3B-37BB1F3D0998}"/>
              </a:ext>
            </a:extLst>
          </p:cNvPr>
          <p:cNvSpPr>
            <a:spLocks noGrp="1"/>
          </p:cNvSpPr>
          <p:nvPr>
            <p:ph type="sldNum" sz="quarter" idx="12"/>
          </p:nvPr>
        </p:nvSpPr>
        <p:spPr/>
        <p:txBody>
          <a:bodyPr/>
          <a:lstStyle/>
          <a:p>
            <a:fld id="{2D0AA5EB-64AB-BF41-92BE-B61D8618F692}" type="slidenum">
              <a:rPr lang="it-IT" smtClean="0"/>
              <a:t>12</a:t>
            </a:fld>
            <a:endParaRPr lang="it-IT" dirty="0"/>
          </a:p>
        </p:txBody>
      </p:sp>
    </p:spTree>
    <p:extLst>
      <p:ext uri="{BB962C8B-B14F-4D97-AF65-F5344CB8AC3E}">
        <p14:creationId xmlns:p14="http://schemas.microsoft.com/office/powerpoint/2010/main" val="3273345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26061-7884-441C-BAF7-296A5251EE52}"/>
              </a:ext>
            </a:extLst>
          </p:cNvPr>
          <p:cNvSpPr>
            <a:spLocks noGrp="1"/>
          </p:cNvSpPr>
          <p:nvPr>
            <p:ph type="title"/>
          </p:nvPr>
        </p:nvSpPr>
        <p:spPr>
          <a:xfrm>
            <a:off x="838199" y="148050"/>
            <a:ext cx="10515600" cy="714375"/>
          </a:xfrm>
        </p:spPr>
        <p:txBody>
          <a:bodyPr/>
          <a:lstStyle/>
          <a:p>
            <a:r>
              <a:rPr lang="en-US" sz="4400" dirty="0"/>
              <a:t>Transmission of excreta-related pathogens</a:t>
            </a:r>
            <a:endParaRPr lang="en-US" dirty="0"/>
          </a:p>
        </p:txBody>
      </p:sp>
      <p:sp>
        <p:nvSpPr>
          <p:cNvPr id="5" name="TextBox 4">
            <a:extLst>
              <a:ext uri="{FF2B5EF4-FFF2-40B4-BE49-F238E27FC236}">
                <a16:creationId xmlns:a16="http://schemas.microsoft.com/office/drawing/2014/main" id="{5958F6C3-5101-470F-85D6-91AD32B23D60}"/>
              </a:ext>
            </a:extLst>
          </p:cNvPr>
          <p:cNvSpPr txBox="1"/>
          <p:nvPr/>
        </p:nvSpPr>
        <p:spPr>
          <a:xfrm>
            <a:off x="838200" y="5891097"/>
            <a:ext cx="10707029" cy="461665"/>
          </a:xfrm>
          <a:prstGeom prst="rect">
            <a:avLst/>
          </a:prstGeom>
          <a:solidFill>
            <a:schemeClr val="tx1"/>
          </a:solidFill>
        </p:spPr>
        <p:txBody>
          <a:bodyPr wrap="square" rtlCol="0">
            <a:spAutoFit/>
          </a:bodyPr>
          <a:lstStyle/>
          <a:p>
            <a:pPr algn="ctr"/>
            <a:r>
              <a:rPr lang="en-US" sz="2400" dirty="0">
                <a:solidFill>
                  <a:schemeClr val="bg1"/>
                </a:solidFill>
                <a:latin typeface="Arial Narrow" panose="020B0606020202030204" pitchFamily="34" charset="0"/>
              </a:rPr>
              <a:t>Sanitation is a primary barrier to this transmission </a:t>
            </a:r>
          </a:p>
        </p:txBody>
      </p:sp>
      <p:sp>
        <p:nvSpPr>
          <p:cNvPr id="6" name="Slide Number Placeholder 5">
            <a:extLst>
              <a:ext uri="{FF2B5EF4-FFF2-40B4-BE49-F238E27FC236}">
                <a16:creationId xmlns:a16="http://schemas.microsoft.com/office/drawing/2014/main" id="{BBC59AC0-8654-4D5E-B1E2-D998315D34DF}"/>
              </a:ext>
            </a:extLst>
          </p:cNvPr>
          <p:cNvSpPr>
            <a:spLocks noGrp="1"/>
          </p:cNvSpPr>
          <p:nvPr>
            <p:ph type="sldNum" sz="quarter" idx="12"/>
          </p:nvPr>
        </p:nvSpPr>
        <p:spPr/>
        <p:txBody>
          <a:bodyPr/>
          <a:lstStyle/>
          <a:p>
            <a:fld id="{2D0AA5EB-64AB-BF41-92BE-B61D8618F692}" type="slidenum">
              <a:rPr lang="it-IT" smtClean="0"/>
              <a:t>13</a:t>
            </a:fld>
            <a:endParaRPr lang="it-IT" dirty="0"/>
          </a:p>
        </p:txBody>
      </p:sp>
      <p:grpSp>
        <p:nvGrpSpPr>
          <p:cNvPr id="8" name="Group 7">
            <a:extLst>
              <a:ext uri="{FF2B5EF4-FFF2-40B4-BE49-F238E27FC236}">
                <a16:creationId xmlns:a16="http://schemas.microsoft.com/office/drawing/2014/main" id="{7E98928E-AF4D-41CB-B82F-817468702023}"/>
              </a:ext>
            </a:extLst>
          </p:cNvPr>
          <p:cNvGrpSpPr/>
          <p:nvPr/>
        </p:nvGrpSpPr>
        <p:grpSpPr>
          <a:xfrm>
            <a:off x="1451944" y="965303"/>
            <a:ext cx="9375890" cy="4927394"/>
            <a:chOff x="1451944" y="965303"/>
            <a:chExt cx="9375890" cy="4927394"/>
          </a:xfrm>
        </p:grpSpPr>
        <p:pic>
          <p:nvPicPr>
            <p:cNvPr id="3" name="Picture 2">
              <a:extLst>
                <a:ext uri="{FF2B5EF4-FFF2-40B4-BE49-F238E27FC236}">
                  <a16:creationId xmlns:a16="http://schemas.microsoft.com/office/drawing/2014/main" id="{BA6DD709-FE71-4499-9C49-B24D88C37D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51944" y="965303"/>
              <a:ext cx="9288111" cy="4927394"/>
            </a:xfrm>
            <a:prstGeom prst="rect">
              <a:avLst/>
            </a:prstGeom>
          </p:spPr>
        </p:pic>
        <p:sp>
          <p:nvSpPr>
            <p:cNvPr id="7" name="Rectangle 6">
              <a:extLst>
                <a:ext uri="{FF2B5EF4-FFF2-40B4-BE49-F238E27FC236}">
                  <a16:creationId xmlns:a16="http://schemas.microsoft.com/office/drawing/2014/main" id="{4C91D918-7963-4FAA-AA89-1D128C20A3B8}"/>
                </a:ext>
              </a:extLst>
            </p:cNvPr>
            <p:cNvSpPr/>
            <p:nvPr/>
          </p:nvSpPr>
          <p:spPr>
            <a:xfrm>
              <a:off x="9534293" y="2018371"/>
              <a:ext cx="1293541" cy="4616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1667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WHO AMR">
            <a:extLst>
              <a:ext uri="{FF2B5EF4-FFF2-40B4-BE49-F238E27FC236}">
                <a16:creationId xmlns:a16="http://schemas.microsoft.com/office/drawing/2014/main" id="{E187924A-F76B-4CA9-A435-91A0B00A473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6965" y="1322762"/>
            <a:ext cx="4838723" cy="4838723"/>
          </a:xfrm>
          <a:prstGeom prst="rect">
            <a:avLst/>
          </a:prstGeom>
          <a:ln>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56027AF-11BE-4BF0-AFC1-EFC53EFAFAA6}"/>
              </a:ext>
            </a:extLst>
          </p:cNvPr>
          <p:cNvSpPr txBox="1"/>
          <p:nvPr/>
        </p:nvSpPr>
        <p:spPr>
          <a:xfrm>
            <a:off x="256479" y="1120676"/>
            <a:ext cx="6456555" cy="2308324"/>
          </a:xfrm>
          <a:custGeom>
            <a:avLst/>
            <a:gdLst>
              <a:gd name="connsiteX0" fmla="*/ 0 w 6456555"/>
              <a:gd name="connsiteY0" fmla="*/ 0 h 2308324"/>
              <a:gd name="connsiteX1" fmla="*/ 645656 w 6456555"/>
              <a:gd name="connsiteY1" fmla="*/ 0 h 2308324"/>
              <a:gd name="connsiteX2" fmla="*/ 1097614 w 6456555"/>
              <a:gd name="connsiteY2" fmla="*/ 0 h 2308324"/>
              <a:gd name="connsiteX3" fmla="*/ 1807835 w 6456555"/>
              <a:gd name="connsiteY3" fmla="*/ 0 h 2308324"/>
              <a:gd name="connsiteX4" fmla="*/ 2453491 w 6456555"/>
              <a:gd name="connsiteY4" fmla="*/ 0 h 2308324"/>
              <a:gd name="connsiteX5" fmla="*/ 3163712 w 6456555"/>
              <a:gd name="connsiteY5" fmla="*/ 0 h 2308324"/>
              <a:gd name="connsiteX6" fmla="*/ 3938499 w 6456555"/>
              <a:gd name="connsiteY6" fmla="*/ 0 h 2308324"/>
              <a:gd name="connsiteX7" fmla="*/ 4390457 w 6456555"/>
              <a:gd name="connsiteY7" fmla="*/ 0 h 2308324"/>
              <a:gd name="connsiteX8" fmla="*/ 5165244 w 6456555"/>
              <a:gd name="connsiteY8" fmla="*/ 0 h 2308324"/>
              <a:gd name="connsiteX9" fmla="*/ 5681768 w 6456555"/>
              <a:gd name="connsiteY9" fmla="*/ 0 h 2308324"/>
              <a:gd name="connsiteX10" fmla="*/ 6456555 w 6456555"/>
              <a:gd name="connsiteY10" fmla="*/ 0 h 2308324"/>
              <a:gd name="connsiteX11" fmla="*/ 6456555 w 6456555"/>
              <a:gd name="connsiteY11" fmla="*/ 507831 h 2308324"/>
              <a:gd name="connsiteX12" fmla="*/ 6456555 w 6456555"/>
              <a:gd name="connsiteY12" fmla="*/ 1131079 h 2308324"/>
              <a:gd name="connsiteX13" fmla="*/ 6456555 w 6456555"/>
              <a:gd name="connsiteY13" fmla="*/ 1638910 h 2308324"/>
              <a:gd name="connsiteX14" fmla="*/ 6456555 w 6456555"/>
              <a:gd name="connsiteY14" fmla="*/ 2308324 h 2308324"/>
              <a:gd name="connsiteX15" fmla="*/ 5875465 w 6456555"/>
              <a:gd name="connsiteY15" fmla="*/ 2308324 h 2308324"/>
              <a:gd name="connsiteX16" fmla="*/ 5423506 w 6456555"/>
              <a:gd name="connsiteY16" fmla="*/ 2308324 h 2308324"/>
              <a:gd name="connsiteX17" fmla="*/ 4906982 w 6456555"/>
              <a:gd name="connsiteY17" fmla="*/ 2308324 h 2308324"/>
              <a:gd name="connsiteX18" fmla="*/ 4261326 w 6456555"/>
              <a:gd name="connsiteY18" fmla="*/ 2308324 h 2308324"/>
              <a:gd name="connsiteX19" fmla="*/ 3744802 w 6456555"/>
              <a:gd name="connsiteY19" fmla="*/ 2308324 h 2308324"/>
              <a:gd name="connsiteX20" fmla="*/ 3163712 w 6456555"/>
              <a:gd name="connsiteY20" fmla="*/ 2308324 h 2308324"/>
              <a:gd name="connsiteX21" fmla="*/ 2582622 w 6456555"/>
              <a:gd name="connsiteY21" fmla="*/ 2308324 h 2308324"/>
              <a:gd name="connsiteX22" fmla="*/ 2001532 w 6456555"/>
              <a:gd name="connsiteY22" fmla="*/ 2308324 h 2308324"/>
              <a:gd name="connsiteX23" fmla="*/ 1226745 w 6456555"/>
              <a:gd name="connsiteY23" fmla="*/ 2308324 h 2308324"/>
              <a:gd name="connsiteX24" fmla="*/ 581090 w 6456555"/>
              <a:gd name="connsiteY24" fmla="*/ 2308324 h 2308324"/>
              <a:gd name="connsiteX25" fmla="*/ 0 w 6456555"/>
              <a:gd name="connsiteY25" fmla="*/ 2308324 h 2308324"/>
              <a:gd name="connsiteX26" fmla="*/ 0 w 6456555"/>
              <a:gd name="connsiteY26" fmla="*/ 1708160 h 2308324"/>
              <a:gd name="connsiteX27" fmla="*/ 0 w 6456555"/>
              <a:gd name="connsiteY27" fmla="*/ 1177245 h 2308324"/>
              <a:gd name="connsiteX28" fmla="*/ 0 w 6456555"/>
              <a:gd name="connsiteY28" fmla="*/ 577081 h 2308324"/>
              <a:gd name="connsiteX29" fmla="*/ 0 w 6456555"/>
              <a:gd name="connsiteY29"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456555" h="2308324" extrusionOk="0">
                <a:moveTo>
                  <a:pt x="0" y="0"/>
                </a:moveTo>
                <a:cubicBezTo>
                  <a:pt x="288342" y="-18841"/>
                  <a:pt x="512839" y="28826"/>
                  <a:pt x="645656" y="0"/>
                </a:cubicBezTo>
                <a:cubicBezTo>
                  <a:pt x="778473" y="-28826"/>
                  <a:pt x="984511" y="-20620"/>
                  <a:pt x="1097614" y="0"/>
                </a:cubicBezTo>
                <a:cubicBezTo>
                  <a:pt x="1210717" y="20620"/>
                  <a:pt x="1649233" y="-31213"/>
                  <a:pt x="1807835" y="0"/>
                </a:cubicBezTo>
                <a:cubicBezTo>
                  <a:pt x="1966437" y="31213"/>
                  <a:pt x="2226453" y="22746"/>
                  <a:pt x="2453491" y="0"/>
                </a:cubicBezTo>
                <a:cubicBezTo>
                  <a:pt x="2680529" y="-22746"/>
                  <a:pt x="2982840" y="2259"/>
                  <a:pt x="3163712" y="0"/>
                </a:cubicBezTo>
                <a:cubicBezTo>
                  <a:pt x="3344584" y="-2259"/>
                  <a:pt x="3685947" y="-3795"/>
                  <a:pt x="3938499" y="0"/>
                </a:cubicBezTo>
                <a:cubicBezTo>
                  <a:pt x="4191051" y="3795"/>
                  <a:pt x="4232573" y="1569"/>
                  <a:pt x="4390457" y="0"/>
                </a:cubicBezTo>
                <a:cubicBezTo>
                  <a:pt x="4548341" y="-1569"/>
                  <a:pt x="4907877" y="-20447"/>
                  <a:pt x="5165244" y="0"/>
                </a:cubicBezTo>
                <a:cubicBezTo>
                  <a:pt x="5422611" y="20447"/>
                  <a:pt x="5457382" y="-24454"/>
                  <a:pt x="5681768" y="0"/>
                </a:cubicBezTo>
                <a:cubicBezTo>
                  <a:pt x="5906154" y="24454"/>
                  <a:pt x="6177136" y="6145"/>
                  <a:pt x="6456555" y="0"/>
                </a:cubicBezTo>
                <a:cubicBezTo>
                  <a:pt x="6453603" y="188176"/>
                  <a:pt x="6467455" y="300417"/>
                  <a:pt x="6456555" y="507831"/>
                </a:cubicBezTo>
                <a:cubicBezTo>
                  <a:pt x="6445655" y="715245"/>
                  <a:pt x="6444953" y="909381"/>
                  <a:pt x="6456555" y="1131079"/>
                </a:cubicBezTo>
                <a:cubicBezTo>
                  <a:pt x="6468157" y="1352777"/>
                  <a:pt x="6475318" y="1459971"/>
                  <a:pt x="6456555" y="1638910"/>
                </a:cubicBezTo>
                <a:cubicBezTo>
                  <a:pt x="6437792" y="1817849"/>
                  <a:pt x="6483735" y="2002433"/>
                  <a:pt x="6456555" y="2308324"/>
                </a:cubicBezTo>
                <a:cubicBezTo>
                  <a:pt x="6266999" y="2295854"/>
                  <a:pt x="6099397" y="2288487"/>
                  <a:pt x="5875465" y="2308324"/>
                </a:cubicBezTo>
                <a:cubicBezTo>
                  <a:pt x="5651533" y="2328162"/>
                  <a:pt x="5567129" y="2294594"/>
                  <a:pt x="5423506" y="2308324"/>
                </a:cubicBezTo>
                <a:cubicBezTo>
                  <a:pt x="5279883" y="2322054"/>
                  <a:pt x="5064596" y="2314649"/>
                  <a:pt x="4906982" y="2308324"/>
                </a:cubicBezTo>
                <a:cubicBezTo>
                  <a:pt x="4749368" y="2301999"/>
                  <a:pt x="4555772" y="2334280"/>
                  <a:pt x="4261326" y="2308324"/>
                </a:cubicBezTo>
                <a:cubicBezTo>
                  <a:pt x="3966880" y="2282368"/>
                  <a:pt x="3891011" y="2325903"/>
                  <a:pt x="3744802" y="2308324"/>
                </a:cubicBezTo>
                <a:cubicBezTo>
                  <a:pt x="3598593" y="2290745"/>
                  <a:pt x="3388851" y="2305034"/>
                  <a:pt x="3163712" y="2308324"/>
                </a:cubicBezTo>
                <a:cubicBezTo>
                  <a:pt x="2938573" y="2311615"/>
                  <a:pt x="2732968" y="2281609"/>
                  <a:pt x="2582622" y="2308324"/>
                </a:cubicBezTo>
                <a:cubicBezTo>
                  <a:pt x="2432276" y="2335040"/>
                  <a:pt x="2151378" y="2299946"/>
                  <a:pt x="2001532" y="2308324"/>
                </a:cubicBezTo>
                <a:cubicBezTo>
                  <a:pt x="1851686" y="2316703"/>
                  <a:pt x="1498255" y="2306288"/>
                  <a:pt x="1226745" y="2308324"/>
                </a:cubicBezTo>
                <a:cubicBezTo>
                  <a:pt x="955235" y="2310360"/>
                  <a:pt x="872777" y="2324244"/>
                  <a:pt x="581090" y="2308324"/>
                </a:cubicBezTo>
                <a:cubicBezTo>
                  <a:pt x="289403" y="2292404"/>
                  <a:pt x="185411" y="2326078"/>
                  <a:pt x="0" y="2308324"/>
                </a:cubicBezTo>
                <a:cubicBezTo>
                  <a:pt x="-11356" y="2075088"/>
                  <a:pt x="19901" y="1999960"/>
                  <a:pt x="0" y="1708160"/>
                </a:cubicBezTo>
                <a:cubicBezTo>
                  <a:pt x="-19901" y="1416360"/>
                  <a:pt x="-10751" y="1352037"/>
                  <a:pt x="0" y="1177245"/>
                </a:cubicBezTo>
                <a:cubicBezTo>
                  <a:pt x="10751" y="1002454"/>
                  <a:pt x="19492" y="776957"/>
                  <a:pt x="0" y="577081"/>
                </a:cubicBezTo>
                <a:cubicBezTo>
                  <a:pt x="-19492" y="377205"/>
                  <a:pt x="4474" y="246164"/>
                  <a:pt x="0" y="0"/>
                </a:cubicBezTo>
                <a:close/>
              </a:path>
            </a:pathLst>
          </a:custGeom>
          <a:noFill/>
          <a:ln>
            <a:solidFill>
              <a:schemeClr val="tx1"/>
            </a:solidFill>
            <a:extLst>
              <a:ext uri="{C807C97D-BFC1-408E-A445-0C87EB9F89A2}">
                <ask:lineSketchStyleProps xmlns:ask="http://schemas.microsoft.com/office/drawing/2018/sketchyshapes" xmlns="" sd="2746137505">
                  <a:prstGeom prst="rect">
                    <a:avLst/>
                  </a:prstGeom>
                  <ask:type>
                    <ask:lineSketchFreehand/>
                  </ask:type>
                </ask:lineSketchStyleProps>
              </a:ext>
            </a:extLst>
          </a:ln>
        </p:spPr>
        <p:txBody>
          <a:bodyPr wrap="square" rtlCol="0">
            <a:spAutoFit/>
          </a:bodyPr>
          <a:lstStyle/>
          <a:p>
            <a:pPr algn="ctr" rtl="0"/>
            <a:r>
              <a:rPr lang="en-US" sz="2400" b="1" dirty="0">
                <a:solidFill>
                  <a:srgbClr val="09164D"/>
                </a:solidFill>
                <a:latin typeface="Arial" panose="020B0604020202020204" pitchFamily="34" charset="0"/>
              </a:rPr>
              <a:t>What is AMR?</a:t>
            </a:r>
          </a:p>
          <a:p>
            <a:pPr algn="ctr" rtl="0"/>
            <a:r>
              <a:rPr lang="en-US" sz="2400" dirty="0">
                <a:solidFill>
                  <a:srgbClr val="09164D"/>
                </a:solidFill>
                <a:latin typeface="Arial" panose="020B0604020202020204" pitchFamily="34" charset="0"/>
              </a:rPr>
              <a:t>When </a:t>
            </a:r>
            <a:r>
              <a:rPr lang="en-US" sz="2400" b="1" dirty="0">
                <a:solidFill>
                  <a:schemeClr val="bg2">
                    <a:lumMod val="75000"/>
                  </a:schemeClr>
                </a:solidFill>
                <a:latin typeface="Arial" panose="020B0604020202020204" pitchFamily="34" charset="0"/>
              </a:rPr>
              <a:t>bacteria, viruses, fungi and parasites change over time </a:t>
            </a:r>
            <a:r>
              <a:rPr lang="en-US" sz="2400" dirty="0">
                <a:solidFill>
                  <a:srgbClr val="09164D"/>
                </a:solidFill>
                <a:latin typeface="Arial" panose="020B0604020202020204" pitchFamily="34" charset="0"/>
              </a:rPr>
              <a:t>and no longer respond to medicines making infections harder to treat and increasing the risk of disease spread, severe illness and death.</a:t>
            </a:r>
          </a:p>
        </p:txBody>
      </p:sp>
      <p:sp>
        <p:nvSpPr>
          <p:cNvPr id="22" name="TextBox 21">
            <a:extLst>
              <a:ext uri="{FF2B5EF4-FFF2-40B4-BE49-F238E27FC236}">
                <a16:creationId xmlns:a16="http://schemas.microsoft.com/office/drawing/2014/main" id="{8C190474-3B1D-4C63-818E-183D497CE491}"/>
              </a:ext>
            </a:extLst>
          </p:cNvPr>
          <p:cNvSpPr txBox="1"/>
          <p:nvPr/>
        </p:nvSpPr>
        <p:spPr>
          <a:xfrm>
            <a:off x="416312" y="3853161"/>
            <a:ext cx="5816312" cy="2677656"/>
          </a:xfrm>
          <a:custGeom>
            <a:avLst/>
            <a:gdLst>
              <a:gd name="connsiteX0" fmla="*/ 0 w 5816312"/>
              <a:gd name="connsiteY0" fmla="*/ 0 h 2308324"/>
              <a:gd name="connsiteX1" fmla="*/ 646257 w 5816312"/>
              <a:gd name="connsiteY1" fmla="*/ 0 h 2308324"/>
              <a:gd name="connsiteX2" fmla="*/ 1118024 w 5816312"/>
              <a:gd name="connsiteY2" fmla="*/ 0 h 2308324"/>
              <a:gd name="connsiteX3" fmla="*/ 1822444 w 5816312"/>
              <a:gd name="connsiteY3" fmla="*/ 0 h 2308324"/>
              <a:gd name="connsiteX4" fmla="*/ 2468701 w 5816312"/>
              <a:gd name="connsiteY4" fmla="*/ 0 h 2308324"/>
              <a:gd name="connsiteX5" fmla="*/ 3173121 w 5816312"/>
              <a:gd name="connsiteY5" fmla="*/ 0 h 2308324"/>
              <a:gd name="connsiteX6" fmla="*/ 3935704 w 5816312"/>
              <a:gd name="connsiteY6" fmla="*/ 0 h 2308324"/>
              <a:gd name="connsiteX7" fmla="*/ 4407472 w 5816312"/>
              <a:gd name="connsiteY7" fmla="*/ 0 h 2308324"/>
              <a:gd name="connsiteX8" fmla="*/ 5170055 w 5816312"/>
              <a:gd name="connsiteY8" fmla="*/ 0 h 2308324"/>
              <a:gd name="connsiteX9" fmla="*/ 5816312 w 5816312"/>
              <a:gd name="connsiteY9" fmla="*/ 0 h 2308324"/>
              <a:gd name="connsiteX10" fmla="*/ 5816312 w 5816312"/>
              <a:gd name="connsiteY10" fmla="*/ 577081 h 2308324"/>
              <a:gd name="connsiteX11" fmla="*/ 5816312 w 5816312"/>
              <a:gd name="connsiteY11" fmla="*/ 1084912 h 2308324"/>
              <a:gd name="connsiteX12" fmla="*/ 5816312 w 5816312"/>
              <a:gd name="connsiteY12" fmla="*/ 1708160 h 2308324"/>
              <a:gd name="connsiteX13" fmla="*/ 5816312 w 5816312"/>
              <a:gd name="connsiteY13" fmla="*/ 2308324 h 2308324"/>
              <a:gd name="connsiteX14" fmla="*/ 5228218 w 5816312"/>
              <a:gd name="connsiteY14" fmla="*/ 2308324 h 2308324"/>
              <a:gd name="connsiteX15" fmla="*/ 4465635 w 5816312"/>
              <a:gd name="connsiteY15" fmla="*/ 2308324 h 2308324"/>
              <a:gd name="connsiteX16" fmla="*/ 3993868 w 5816312"/>
              <a:gd name="connsiteY16" fmla="*/ 2308324 h 2308324"/>
              <a:gd name="connsiteX17" fmla="*/ 3463937 w 5816312"/>
              <a:gd name="connsiteY17" fmla="*/ 2308324 h 2308324"/>
              <a:gd name="connsiteX18" fmla="*/ 2817680 w 5816312"/>
              <a:gd name="connsiteY18" fmla="*/ 2308324 h 2308324"/>
              <a:gd name="connsiteX19" fmla="*/ 2287749 w 5816312"/>
              <a:gd name="connsiteY19" fmla="*/ 2308324 h 2308324"/>
              <a:gd name="connsiteX20" fmla="*/ 1699656 w 5816312"/>
              <a:gd name="connsiteY20" fmla="*/ 2308324 h 2308324"/>
              <a:gd name="connsiteX21" fmla="*/ 1111562 w 5816312"/>
              <a:gd name="connsiteY21" fmla="*/ 2308324 h 2308324"/>
              <a:gd name="connsiteX22" fmla="*/ 0 w 5816312"/>
              <a:gd name="connsiteY22" fmla="*/ 2308324 h 2308324"/>
              <a:gd name="connsiteX23" fmla="*/ 0 w 5816312"/>
              <a:gd name="connsiteY23" fmla="*/ 1685077 h 2308324"/>
              <a:gd name="connsiteX24" fmla="*/ 0 w 5816312"/>
              <a:gd name="connsiteY24" fmla="*/ 1154162 h 2308324"/>
              <a:gd name="connsiteX25" fmla="*/ 0 w 5816312"/>
              <a:gd name="connsiteY25" fmla="*/ 600164 h 2308324"/>
              <a:gd name="connsiteX26" fmla="*/ 0 w 5816312"/>
              <a:gd name="connsiteY26"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16312" h="2308324" extrusionOk="0">
                <a:moveTo>
                  <a:pt x="0" y="0"/>
                </a:moveTo>
                <a:cubicBezTo>
                  <a:pt x="149911" y="-10731"/>
                  <a:pt x="470078" y="-12538"/>
                  <a:pt x="646257" y="0"/>
                </a:cubicBezTo>
                <a:cubicBezTo>
                  <a:pt x="822436" y="12538"/>
                  <a:pt x="923209" y="-11647"/>
                  <a:pt x="1118024" y="0"/>
                </a:cubicBezTo>
                <a:cubicBezTo>
                  <a:pt x="1312839" y="11647"/>
                  <a:pt x="1633165" y="-14034"/>
                  <a:pt x="1822444" y="0"/>
                </a:cubicBezTo>
                <a:cubicBezTo>
                  <a:pt x="2011723" y="14034"/>
                  <a:pt x="2323913" y="-10198"/>
                  <a:pt x="2468701" y="0"/>
                </a:cubicBezTo>
                <a:cubicBezTo>
                  <a:pt x="2613489" y="10198"/>
                  <a:pt x="2820950" y="-11052"/>
                  <a:pt x="3173121" y="0"/>
                </a:cubicBezTo>
                <a:cubicBezTo>
                  <a:pt x="3525292" y="11052"/>
                  <a:pt x="3694754" y="-17774"/>
                  <a:pt x="3935704" y="0"/>
                </a:cubicBezTo>
                <a:cubicBezTo>
                  <a:pt x="4176654" y="17774"/>
                  <a:pt x="4295765" y="-4995"/>
                  <a:pt x="4407472" y="0"/>
                </a:cubicBezTo>
                <a:cubicBezTo>
                  <a:pt x="4519179" y="4995"/>
                  <a:pt x="4828144" y="-11127"/>
                  <a:pt x="5170055" y="0"/>
                </a:cubicBezTo>
                <a:cubicBezTo>
                  <a:pt x="5511966" y="11127"/>
                  <a:pt x="5672962" y="-4770"/>
                  <a:pt x="5816312" y="0"/>
                </a:cubicBezTo>
                <a:cubicBezTo>
                  <a:pt x="5802049" y="288028"/>
                  <a:pt x="5814191" y="323728"/>
                  <a:pt x="5816312" y="577081"/>
                </a:cubicBezTo>
                <a:cubicBezTo>
                  <a:pt x="5818433" y="830434"/>
                  <a:pt x="5827212" y="877498"/>
                  <a:pt x="5816312" y="1084912"/>
                </a:cubicBezTo>
                <a:cubicBezTo>
                  <a:pt x="5805412" y="1292326"/>
                  <a:pt x="5804710" y="1486462"/>
                  <a:pt x="5816312" y="1708160"/>
                </a:cubicBezTo>
                <a:cubicBezTo>
                  <a:pt x="5827914" y="1929858"/>
                  <a:pt x="5812463" y="2139100"/>
                  <a:pt x="5816312" y="2308324"/>
                </a:cubicBezTo>
                <a:cubicBezTo>
                  <a:pt x="5586378" y="2296204"/>
                  <a:pt x="5361726" y="2318612"/>
                  <a:pt x="5228218" y="2308324"/>
                </a:cubicBezTo>
                <a:cubicBezTo>
                  <a:pt x="5094710" y="2298036"/>
                  <a:pt x="4755358" y="2321196"/>
                  <a:pt x="4465635" y="2308324"/>
                </a:cubicBezTo>
                <a:cubicBezTo>
                  <a:pt x="4175912" y="2295452"/>
                  <a:pt x="4134546" y="2323239"/>
                  <a:pt x="3993868" y="2308324"/>
                </a:cubicBezTo>
                <a:cubicBezTo>
                  <a:pt x="3853190" y="2293409"/>
                  <a:pt x="3708984" y="2305524"/>
                  <a:pt x="3463937" y="2308324"/>
                </a:cubicBezTo>
                <a:cubicBezTo>
                  <a:pt x="3218890" y="2311124"/>
                  <a:pt x="3108474" y="2284165"/>
                  <a:pt x="2817680" y="2308324"/>
                </a:cubicBezTo>
                <a:cubicBezTo>
                  <a:pt x="2526886" y="2332483"/>
                  <a:pt x="2490101" y="2314928"/>
                  <a:pt x="2287749" y="2308324"/>
                </a:cubicBezTo>
                <a:cubicBezTo>
                  <a:pt x="2085397" y="2301720"/>
                  <a:pt x="1890064" y="2329615"/>
                  <a:pt x="1699656" y="2308324"/>
                </a:cubicBezTo>
                <a:cubicBezTo>
                  <a:pt x="1509248" y="2287033"/>
                  <a:pt x="1326532" y="2303265"/>
                  <a:pt x="1111562" y="2308324"/>
                </a:cubicBezTo>
                <a:cubicBezTo>
                  <a:pt x="896592" y="2313383"/>
                  <a:pt x="436396" y="2315893"/>
                  <a:pt x="0" y="2308324"/>
                </a:cubicBezTo>
                <a:cubicBezTo>
                  <a:pt x="15088" y="2015858"/>
                  <a:pt x="14335" y="1917591"/>
                  <a:pt x="0" y="1685077"/>
                </a:cubicBezTo>
                <a:cubicBezTo>
                  <a:pt x="-14335" y="1452563"/>
                  <a:pt x="-1915" y="1413128"/>
                  <a:pt x="0" y="1154162"/>
                </a:cubicBezTo>
                <a:cubicBezTo>
                  <a:pt x="1915" y="895196"/>
                  <a:pt x="-1463" y="727766"/>
                  <a:pt x="0" y="600164"/>
                </a:cubicBezTo>
                <a:cubicBezTo>
                  <a:pt x="1463" y="472562"/>
                  <a:pt x="19901" y="291800"/>
                  <a:pt x="0" y="0"/>
                </a:cubicBezTo>
                <a:close/>
              </a:path>
            </a:pathLst>
          </a:custGeom>
          <a:noFill/>
          <a:ln>
            <a:solidFill>
              <a:schemeClr val="tx1"/>
            </a:solidFill>
            <a:extLst>
              <a:ext uri="{C807C97D-BFC1-408E-A445-0C87EB9F89A2}">
                <ask:lineSketchStyleProps xmlns:ask="http://schemas.microsoft.com/office/drawing/2018/sketchyshapes" xmlns="" sd="2746137505">
                  <a:prstGeom prst="rect">
                    <a:avLst/>
                  </a:prstGeom>
                  <ask:type>
                    <ask:lineSketchFreehand/>
                  </ask:type>
                </ask:lineSketchStyleProps>
              </a:ext>
            </a:extLst>
          </a:ln>
        </p:spPr>
        <p:txBody>
          <a:bodyPr wrap="square" rtlCol="0">
            <a:spAutoFit/>
          </a:bodyPr>
          <a:lstStyle/>
          <a:p>
            <a:pPr algn="ctr" rtl="0"/>
            <a:r>
              <a:rPr lang="en-US" sz="2400" b="1" dirty="0">
                <a:solidFill>
                  <a:srgbClr val="09164D"/>
                </a:solidFill>
                <a:latin typeface="Arial" panose="020B0604020202020204" pitchFamily="34" charset="0"/>
              </a:rPr>
              <a:t>Why does it occur in health care facilities?</a:t>
            </a:r>
          </a:p>
          <a:p>
            <a:pPr marL="310976" indent="-310976">
              <a:buFont typeface="Arial" panose="020B0604020202020204" pitchFamily="34" charset="0"/>
              <a:buChar char="•"/>
            </a:pPr>
            <a:r>
              <a:rPr lang="en-US" sz="2400" b="1" dirty="0">
                <a:solidFill>
                  <a:schemeClr val="bg2">
                    <a:lumMod val="75000"/>
                  </a:schemeClr>
                </a:solidFill>
                <a:latin typeface="Arial" panose="020B0604020202020204" pitchFamily="34" charset="0"/>
              </a:rPr>
              <a:t>Lack of access to WASH</a:t>
            </a:r>
            <a:r>
              <a:rPr lang="en-US" sz="2400" dirty="0">
                <a:solidFill>
                  <a:srgbClr val="09164D"/>
                </a:solidFill>
                <a:latin typeface="Arial" panose="020B0604020202020204" pitchFamily="34" charset="0"/>
              </a:rPr>
              <a:t>, especially sanitation </a:t>
            </a:r>
          </a:p>
          <a:p>
            <a:pPr marL="310976" indent="-310976">
              <a:buFont typeface="Arial" panose="020B0604020202020204" pitchFamily="34" charset="0"/>
              <a:buChar char="•"/>
            </a:pPr>
            <a:r>
              <a:rPr lang="en-US" sz="2400" dirty="0">
                <a:solidFill>
                  <a:srgbClr val="09164D"/>
                </a:solidFill>
                <a:latin typeface="Arial" panose="020B0604020202020204" pitchFamily="34" charset="0"/>
              </a:rPr>
              <a:t>Poor infection prevention and control</a:t>
            </a:r>
          </a:p>
          <a:p>
            <a:pPr marL="310976" indent="-310976">
              <a:buFont typeface="Arial" panose="020B0604020202020204" pitchFamily="34" charset="0"/>
              <a:buChar char="•"/>
            </a:pPr>
            <a:r>
              <a:rPr lang="en-US" sz="2400" dirty="0">
                <a:solidFill>
                  <a:srgbClr val="09164D"/>
                </a:solidFill>
                <a:latin typeface="Arial" panose="020B0604020202020204" pitchFamily="34" charset="0"/>
              </a:rPr>
              <a:t>Lack of awareness and knowledge</a:t>
            </a:r>
          </a:p>
          <a:p>
            <a:pPr marL="310976" indent="-310976">
              <a:buFont typeface="Arial" panose="020B0604020202020204" pitchFamily="34" charset="0"/>
              <a:buChar char="•"/>
            </a:pPr>
            <a:r>
              <a:rPr lang="en-US" sz="2400" dirty="0">
                <a:solidFill>
                  <a:srgbClr val="09164D"/>
                </a:solidFill>
                <a:latin typeface="Arial" panose="020B0604020202020204" pitchFamily="34" charset="0"/>
              </a:rPr>
              <a:t>Over/mis use of antimicrobials</a:t>
            </a:r>
          </a:p>
        </p:txBody>
      </p:sp>
      <p:sp>
        <p:nvSpPr>
          <p:cNvPr id="9" name="TextBox 8">
            <a:extLst>
              <a:ext uri="{FF2B5EF4-FFF2-40B4-BE49-F238E27FC236}">
                <a16:creationId xmlns:a16="http://schemas.microsoft.com/office/drawing/2014/main" id="{BC89FE2E-D220-482B-AB24-1CE80C6F4617}"/>
              </a:ext>
            </a:extLst>
          </p:cNvPr>
          <p:cNvSpPr txBox="1"/>
          <p:nvPr/>
        </p:nvSpPr>
        <p:spPr>
          <a:xfrm>
            <a:off x="256478" y="154953"/>
            <a:ext cx="11519209" cy="738664"/>
          </a:xfrm>
          <a:prstGeom prst="rect">
            <a:avLst/>
          </a:prstGeom>
          <a:noFill/>
        </p:spPr>
        <p:txBody>
          <a:bodyPr wrap="square">
            <a:spAutoFit/>
          </a:bodyPr>
          <a:lstStyle/>
          <a:p>
            <a:r>
              <a:rPr lang="en-US" sz="4200" b="1" dirty="0">
                <a:solidFill>
                  <a:schemeClr val="tx2"/>
                </a:solidFill>
                <a:latin typeface="Arial Narrow" panose="020B0606020202030204" pitchFamily="34" charset="0"/>
              </a:rPr>
              <a:t>Antimicrobial resistance (AMR) in health care facilities </a:t>
            </a:r>
          </a:p>
        </p:txBody>
      </p:sp>
      <p:sp>
        <p:nvSpPr>
          <p:cNvPr id="5" name="Slide Number Placeholder 4">
            <a:extLst>
              <a:ext uri="{FF2B5EF4-FFF2-40B4-BE49-F238E27FC236}">
                <a16:creationId xmlns:a16="http://schemas.microsoft.com/office/drawing/2014/main" id="{572E08EA-537C-4836-B2BC-53B52C30F3AF}"/>
              </a:ext>
            </a:extLst>
          </p:cNvPr>
          <p:cNvSpPr>
            <a:spLocks noGrp="1"/>
          </p:cNvSpPr>
          <p:nvPr>
            <p:ph type="sldNum" sz="quarter" idx="12"/>
          </p:nvPr>
        </p:nvSpPr>
        <p:spPr/>
        <p:txBody>
          <a:bodyPr/>
          <a:lstStyle/>
          <a:p>
            <a:fld id="{2D0AA5EB-64AB-BF41-92BE-B61D8618F692}" type="slidenum">
              <a:rPr lang="it-IT" smtClean="0"/>
              <a:t>14</a:t>
            </a:fld>
            <a:endParaRPr lang="it-IT" dirty="0"/>
          </a:p>
        </p:txBody>
      </p:sp>
    </p:spTree>
    <p:extLst>
      <p:ext uri="{BB962C8B-B14F-4D97-AF65-F5344CB8AC3E}">
        <p14:creationId xmlns:p14="http://schemas.microsoft.com/office/powerpoint/2010/main" val="1227851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7043" y="269149"/>
            <a:ext cx="10515600" cy="714375"/>
          </a:xfrm>
        </p:spPr>
        <p:txBody>
          <a:bodyPr>
            <a:noAutofit/>
          </a:bodyPr>
          <a:lstStyle/>
          <a:p>
            <a:r>
              <a:rPr lang="en-US" sz="3356" dirty="0"/>
              <a:t>Addressing AMR in health care facilities </a:t>
            </a:r>
          </a:p>
        </p:txBody>
      </p:sp>
      <p:sp>
        <p:nvSpPr>
          <p:cNvPr id="3" name="Slide Number Placeholder 2">
            <a:extLst>
              <a:ext uri="{FF2B5EF4-FFF2-40B4-BE49-F238E27FC236}">
                <a16:creationId xmlns:a16="http://schemas.microsoft.com/office/drawing/2014/main" id="{5F88C1ED-1768-4523-A910-AC33E942B745}"/>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15</a:t>
            </a:fld>
            <a:endParaRPr lang="en-GB">
              <a:solidFill>
                <a:prstClr val="black"/>
              </a:solidFill>
            </a:endParaRPr>
          </a:p>
        </p:txBody>
      </p:sp>
      <p:sp>
        <p:nvSpPr>
          <p:cNvPr id="5" name="Content Placeholder 4">
            <a:extLst>
              <a:ext uri="{FF2B5EF4-FFF2-40B4-BE49-F238E27FC236}">
                <a16:creationId xmlns:a16="http://schemas.microsoft.com/office/drawing/2014/main" id="{6CBF3394-719F-431D-A1F8-67081B1E9AD5}"/>
              </a:ext>
            </a:extLst>
          </p:cNvPr>
          <p:cNvSpPr>
            <a:spLocks noGrp="1"/>
          </p:cNvSpPr>
          <p:nvPr>
            <p:ph type="body" sz="quarter" idx="16"/>
          </p:nvPr>
        </p:nvSpPr>
        <p:spPr>
          <a:xfrm>
            <a:off x="254000" y="990600"/>
            <a:ext cx="5676802" cy="5367166"/>
          </a:xfrm>
        </p:spPr>
        <p:txBody>
          <a:bodyPr>
            <a:noAutofit/>
          </a:bodyPr>
          <a:lstStyle/>
          <a:p>
            <a:pPr marL="342900" indent="-342900">
              <a:lnSpc>
                <a:spcPct val="120000"/>
              </a:lnSpc>
              <a:buFont typeface="Arial" panose="020B0604020202020204" pitchFamily="34" charset="0"/>
              <a:buChar char="•"/>
            </a:pPr>
            <a:r>
              <a:rPr lang="en-US" sz="1900" dirty="0">
                <a:solidFill>
                  <a:srgbClr val="09164D"/>
                </a:solidFill>
              </a:rPr>
              <a:t>Safe </a:t>
            </a:r>
            <a:r>
              <a:rPr lang="en-US" sz="1900" b="1" dirty="0">
                <a:solidFill>
                  <a:schemeClr val="bg2">
                    <a:lumMod val="75000"/>
                  </a:schemeClr>
                </a:solidFill>
              </a:rPr>
              <a:t>collection, storage</a:t>
            </a:r>
            <a:r>
              <a:rPr lang="en-US" sz="1900" b="1" dirty="0">
                <a:solidFill>
                  <a:srgbClr val="09164D"/>
                </a:solidFill>
              </a:rPr>
              <a:t>, </a:t>
            </a:r>
            <a:r>
              <a:rPr lang="en-US" sz="1900" dirty="0">
                <a:solidFill>
                  <a:srgbClr val="09164D"/>
                </a:solidFill>
              </a:rPr>
              <a:t>and</a:t>
            </a:r>
            <a:r>
              <a:rPr lang="en-US" sz="1900" b="1" dirty="0">
                <a:solidFill>
                  <a:srgbClr val="09164D"/>
                </a:solidFill>
              </a:rPr>
              <a:t> </a:t>
            </a:r>
            <a:r>
              <a:rPr lang="en-US" sz="1900" dirty="0">
                <a:solidFill>
                  <a:srgbClr val="09164D"/>
                </a:solidFill>
              </a:rPr>
              <a:t>minimally</a:t>
            </a:r>
            <a:r>
              <a:rPr lang="en-US" sz="1900" b="1" dirty="0">
                <a:solidFill>
                  <a:srgbClr val="09164D"/>
                </a:solidFill>
              </a:rPr>
              <a:t> </a:t>
            </a:r>
            <a:r>
              <a:rPr lang="en-US" sz="1900" b="1" dirty="0">
                <a:solidFill>
                  <a:schemeClr val="bg2">
                    <a:lumMod val="75000"/>
                  </a:schemeClr>
                </a:solidFill>
              </a:rPr>
              <a:t>secondary treatment </a:t>
            </a:r>
            <a:r>
              <a:rPr lang="en-US" sz="1900" dirty="0">
                <a:solidFill>
                  <a:srgbClr val="09164D"/>
                </a:solidFill>
              </a:rPr>
              <a:t>of wastewater and sludge (on or off-site) should be prioritized to control spread of AMR.</a:t>
            </a:r>
          </a:p>
          <a:p>
            <a:pPr marL="342900" indent="-342900">
              <a:lnSpc>
                <a:spcPct val="120000"/>
              </a:lnSpc>
              <a:buFont typeface="Arial" panose="020B0604020202020204" pitchFamily="34" charset="0"/>
              <a:buChar char="•"/>
            </a:pPr>
            <a:r>
              <a:rPr lang="en-US" sz="1900" dirty="0">
                <a:solidFill>
                  <a:srgbClr val="09164D"/>
                </a:solidFill>
              </a:rPr>
              <a:t>Secondary treatment sufficient but </a:t>
            </a:r>
            <a:r>
              <a:rPr lang="en-US" sz="1900" b="1" dirty="0">
                <a:solidFill>
                  <a:schemeClr val="bg2">
                    <a:lumMod val="75000"/>
                  </a:schemeClr>
                </a:solidFill>
              </a:rPr>
              <a:t>higher level of treatment</a:t>
            </a:r>
            <a:r>
              <a:rPr lang="en-US" sz="1900" b="1" dirty="0">
                <a:solidFill>
                  <a:srgbClr val="09164D"/>
                </a:solidFill>
              </a:rPr>
              <a:t> </a:t>
            </a:r>
            <a:r>
              <a:rPr lang="en-US" sz="1900" dirty="0">
                <a:solidFill>
                  <a:srgbClr val="09164D"/>
                </a:solidFill>
              </a:rPr>
              <a:t>may provide additional protection. </a:t>
            </a:r>
          </a:p>
          <a:p>
            <a:pPr marL="342900" indent="-342900">
              <a:lnSpc>
                <a:spcPct val="120000"/>
              </a:lnSpc>
              <a:buFont typeface="Arial" panose="020B0604020202020204" pitchFamily="34" charset="0"/>
              <a:buChar char="•"/>
            </a:pPr>
            <a:r>
              <a:rPr lang="en-US" sz="1900" b="1" dirty="0">
                <a:solidFill>
                  <a:schemeClr val="bg2">
                    <a:lumMod val="75000"/>
                  </a:schemeClr>
                </a:solidFill>
              </a:rPr>
              <a:t>Effective treatment systems </a:t>
            </a:r>
            <a:r>
              <a:rPr lang="en-US" sz="1900" dirty="0">
                <a:solidFill>
                  <a:srgbClr val="09164D"/>
                </a:solidFill>
              </a:rPr>
              <a:t>remove AMR-resistant bacteria at similar rates as other bacteria</a:t>
            </a:r>
          </a:p>
          <a:p>
            <a:pPr marL="342900" indent="-342900">
              <a:lnSpc>
                <a:spcPct val="120000"/>
              </a:lnSpc>
              <a:buFont typeface="Arial" panose="020B0604020202020204" pitchFamily="34" charset="0"/>
              <a:buChar char="•"/>
            </a:pPr>
            <a:r>
              <a:rPr lang="en-US" sz="1900" b="1" dirty="0">
                <a:solidFill>
                  <a:schemeClr val="bg2">
                    <a:lumMod val="75000"/>
                  </a:schemeClr>
                </a:solidFill>
              </a:rPr>
              <a:t>Drinking water treatment </a:t>
            </a:r>
            <a:r>
              <a:rPr lang="en-US" sz="1900" dirty="0">
                <a:solidFill>
                  <a:srgbClr val="09164D"/>
                </a:solidFill>
              </a:rPr>
              <a:t>(</a:t>
            </a:r>
            <a:r>
              <a:rPr lang="en-US" sz="1900" dirty="0" err="1">
                <a:solidFill>
                  <a:srgbClr val="09164D"/>
                </a:solidFill>
              </a:rPr>
              <a:t>e.g</a:t>
            </a:r>
            <a:r>
              <a:rPr lang="en-US" sz="1900" dirty="0">
                <a:solidFill>
                  <a:srgbClr val="09164D"/>
                </a:solidFill>
              </a:rPr>
              <a:t> filtration or chlorination) to reduce waterborne </a:t>
            </a:r>
            <a:r>
              <a:rPr lang="en-US" sz="1900" dirty="0" err="1">
                <a:solidFill>
                  <a:srgbClr val="09164D"/>
                </a:solidFill>
              </a:rPr>
              <a:t>diarhoea</a:t>
            </a:r>
            <a:r>
              <a:rPr lang="en-US" sz="1900" dirty="0">
                <a:solidFill>
                  <a:srgbClr val="09164D"/>
                </a:solidFill>
              </a:rPr>
              <a:t> and need for antibiotics</a:t>
            </a:r>
          </a:p>
          <a:p>
            <a:pPr marL="342900" indent="-342900">
              <a:lnSpc>
                <a:spcPct val="120000"/>
              </a:lnSpc>
              <a:buFont typeface="Arial" panose="020B0604020202020204" pitchFamily="34" charset="0"/>
              <a:buChar char="•"/>
            </a:pPr>
            <a:r>
              <a:rPr lang="en-US" sz="1900" dirty="0">
                <a:solidFill>
                  <a:srgbClr val="09164D"/>
                </a:solidFill>
              </a:rPr>
              <a:t>Practice </a:t>
            </a:r>
            <a:r>
              <a:rPr lang="en-US" sz="1900" b="1" dirty="0">
                <a:solidFill>
                  <a:schemeClr val="bg2">
                    <a:lumMod val="75000"/>
                  </a:schemeClr>
                </a:solidFill>
              </a:rPr>
              <a:t>infection prevention and control measures including hand hygiene </a:t>
            </a:r>
            <a:r>
              <a:rPr lang="en-US" sz="1900" dirty="0">
                <a:solidFill>
                  <a:srgbClr val="09164D"/>
                </a:solidFill>
              </a:rPr>
              <a:t>to limit spread</a:t>
            </a:r>
          </a:p>
          <a:p>
            <a:pPr marL="342900" indent="-342900">
              <a:lnSpc>
                <a:spcPct val="120000"/>
              </a:lnSpc>
              <a:buFont typeface="Arial" panose="020B0604020202020204" pitchFamily="34" charset="0"/>
              <a:buChar char="•"/>
            </a:pPr>
            <a:endParaRPr lang="en-US" sz="1900" dirty="0">
              <a:solidFill>
                <a:srgbClr val="09164D"/>
              </a:solidFill>
            </a:endParaRPr>
          </a:p>
        </p:txBody>
      </p:sp>
      <p:sp>
        <p:nvSpPr>
          <p:cNvPr id="6" name="Text Placeholder 5">
            <a:extLst>
              <a:ext uri="{FF2B5EF4-FFF2-40B4-BE49-F238E27FC236}">
                <a16:creationId xmlns:a16="http://schemas.microsoft.com/office/drawing/2014/main" id="{9368E06C-C00E-4058-AD60-F1EF2FEADEFA}"/>
              </a:ext>
            </a:extLst>
          </p:cNvPr>
          <p:cNvSpPr>
            <a:spLocks noGrp="1"/>
          </p:cNvSpPr>
          <p:nvPr>
            <p:ph type="body" sz="quarter" idx="17"/>
          </p:nvPr>
        </p:nvSpPr>
        <p:spPr>
          <a:xfrm>
            <a:off x="6696626" y="1125100"/>
            <a:ext cx="5384799" cy="4973638"/>
          </a:xfrm>
          <a:ln>
            <a:solidFill>
              <a:schemeClr val="tx1"/>
            </a:solidFill>
          </a:ln>
        </p:spPr>
        <p:txBody>
          <a:bodyPr/>
          <a:lstStyle/>
          <a:p>
            <a:pPr marL="457200" indent="-457200">
              <a:spcAft>
                <a:spcPts val="1088"/>
              </a:spcAft>
              <a:buFont typeface="+mj-lt"/>
              <a:buAutoNum type="arabicPeriod"/>
            </a:pPr>
            <a:r>
              <a:rPr lang="en-US" sz="2400" b="1" dirty="0"/>
              <a:t>Primary</a:t>
            </a:r>
            <a:r>
              <a:rPr lang="en-US" sz="2400" dirty="0"/>
              <a:t> treatment = physical treatment e.g. solids screened or allowed to settle</a:t>
            </a:r>
          </a:p>
          <a:p>
            <a:pPr marL="457200" indent="-457200">
              <a:spcAft>
                <a:spcPts val="1088"/>
              </a:spcAft>
              <a:buFont typeface="+mj-lt"/>
              <a:buAutoNum type="arabicPeriod"/>
            </a:pPr>
            <a:r>
              <a:rPr lang="en-US" sz="2400" b="1" dirty="0"/>
              <a:t>Secondary</a:t>
            </a:r>
            <a:r>
              <a:rPr lang="en-US" sz="2400" dirty="0"/>
              <a:t> treatment = biological processes (e.g. bacteria + air) to remove pathogens</a:t>
            </a:r>
          </a:p>
          <a:p>
            <a:pPr marL="457200" indent="-457200">
              <a:spcAft>
                <a:spcPts val="1088"/>
              </a:spcAft>
              <a:buFont typeface="+mj-lt"/>
              <a:buAutoNum type="arabicPeriod"/>
            </a:pPr>
            <a:r>
              <a:rPr lang="en-US" sz="2400" b="1" dirty="0"/>
              <a:t>Tertiary</a:t>
            </a:r>
            <a:r>
              <a:rPr lang="en-US" sz="2400" dirty="0"/>
              <a:t> treatment = additional biological and/or physical-chemical treatment </a:t>
            </a:r>
          </a:p>
          <a:p>
            <a:pPr>
              <a:spcAft>
                <a:spcPts val="1088"/>
              </a:spcAft>
            </a:pPr>
            <a:r>
              <a:rPr lang="en-US" sz="2400" i="1" dirty="0"/>
              <a:t>* Well designed and managed septic tanks with a sand filter/leach field can provide secondary treatment.</a:t>
            </a:r>
          </a:p>
          <a:p>
            <a:pPr>
              <a:spcAft>
                <a:spcPts val="1088"/>
              </a:spcAft>
            </a:pPr>
            <a:endParaRPr lang="en-US" sz="2400" i="1" dirty="0"/>
          </a:p>
          <a:p>
            <a:pPr algn="l" rtl="0"/>
            <a:endParaRPr lang="en-US" sz="2400" dirty="0"/>
          </a:p>
          <a:p>
            <a:endParaRPr lang="en-US" sz="2400" dirty="0"/>
          </a:p>
        </p:txBody>
      </p:sp>
      <p:sp>
        <p:nvSpPr>
          <p:cNvPr id="4" name="Content Placeholder 4">
            <a:extLst>
              <a:ext uri="{FF2B5EF4-FFF2-40B4-BE49-F238E27FC236}">
                <a16:creationId xmlns:a16="http://schemas.microsoft.com/office/drawing/2014/main" id="{78B378B1-0E6D-4F11-B46A-E75398589737}"/>
              </a:ext>
            </a:extLst>
          </p:cNvPr>
          <p:cNvSpPr txBox="1">
            <a:spLocks/>
          </p:cNvSpPr>
          <p:nvPr/>
        </p:nvSpPr>
        <p:spPr bwMode="gray">
          <a:xfrm>
            <a:off x="6807200" y="6172200"/>
            <a:ext cx="5384799" cy="685800"/>
          </a:xfrm>
          <a:custGeom>
            <a:avLst/>
            <a:gdLst>
              <a:gd name="connsiteX0" fmla="*/ 0 w 5384799"/>
              <a:gd name="connsiteY0" fmla="*/ 0 h 685800"/>
              <a:gd name="connsiteX1" fmla="*/ 619252 w 5384799"/>
              <a:gd name="connsiteY1" fmla="*/ 0 h 685800"/>
              <a:gd name="connsiteX2" fmla="*/ 1238504 w 5384799"/>
              <a:gd name="connsiteY2" fmla="*/ 0 h 685800"/>
              <a:gd name="connsiteX3" fmla="*/ 1911604 w 5384799"/>
              <a:gd name="connsiteY3" fmla="*/ 0 h 685800"/>
              <a:gd name="connsiteX4" fmla="*/ 2423160 w 5384799"/>
              <a:gd name="connsiteY4" fmla="*/ 0 h 685800"/>
              <a:gd name="connsiteX5" fmla="*/ 3096259 w 5384799"/>
              <a:gd name="connsiteY5" fmla="*/ 0 h 685800"/>
              <a:gd name="connsiteX6" fmla="*/ 3769359 w 5384799"/>
              <a:gd name="connsiteY6" fmla="*/ 0 h 685800"/>
              <a:gd name="connsiteX7" fmla="*/ 4334763 w 5384799"/>
              <a:gd name="connsiteY7" fmla="*/ 0 h 685800"/>
              <a:gd name="connsiteX8" fmla="*/ 5384799 w 5384799"/>
              <a:gd name="connsiteY8" fmla="*/ 0 h 685800"/>
              <a:gd name="connsiteX9" fmla="*/ 5384799 w 5384799"/>
              <a:gd name="connsiteY9" fmla="*/ 685800 h 685800"/>
              <a:gd name="connsiteX10" fmla="*/ 4765547 w 5384799"/>
              <a:gd name="connsiteY10" fmla="*/ 685800 h 685800"/>
              <a:gd name="connsiteX11" fmla="*/ 4253991 w 5384799"/>
              <a:gd name="connsiteY11" fmla="*/ 685800 h 685800"/>
              <a:gd name="connsiteX12" fmla="*/ 3742435 w 5384799"/>
              <a:gd name="connsiteY12" fmla="*/ 685800 h 685800"/>
              <a:gd name="connsiteX13" fmla="*/ 3230879 w 5384799"/>
              <a:gd name="connsiteY13" fmla="*/ 685800 h 685800"/>
              <a:gd name="connsiteX14" fmla="*/ 2503932 w 5384799"/>
              <a:gd name="connsiteY14" fmla="*/ 685800 h 685800"/>
              <a:gd name="connsiteX15" fmla="*/ 1992376 w 5384799"/>
              <a:gd name="connsiteY15" fmla="*/ 685800 h 685800"/>
              <a:gd name="connsiteX16" fmla="*/ 1211580 w 5384799"/>
              <a:gd name="connsiteY16" fmla="*/ 685800 h 685800"/>
              <a:gd name="connsiteX17" fmla="*/ 0 w 5384799"/>
              <a:gd name="connsiteY17" fmla="*/ 685800 h 685800"/>
              <a:gd name="connsiteX18" fmla="*/ 0 w 5384799"/>
              <a:gd name="connsiteY18"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84799" h="685800" fill="none" extrusionOk="0">
                <a:moveTo>
                  <a:pt x="0" y="0"/>
                </a:moveTo>
                <a:cubicBezTo>
                  <a:pt x="171847" y="-8329"/>
                  <a:pt x="413500" y="-3873"/>
                  <a:pt x="619252" y="0"/>
                </a:cubicBezTo>
                <a:cubicBezTo>
                  <a:pt x="825004" y="3873"/>
                  <a:pt x="1078075" y="-6733"/>
                  <a:pt x="1238504" y="0"/>
                </a:cubicBezTo>
                <a:cubicBezTo>
                  <a:pt x="1398933" y="6733"/>
                  <a:pt x="1639122" y="-32851"/>
                  <a:pt x="1911604" y="0"/>
                </a:cubicBezTo>
                <a:cubicBezTo>
                  <a:pt x="2184086" y="32851"/>
                  <a:pt x="2227353" y="-14484"/>
                  <a:pt x="2423160" y="0"/>
                </a:cubicBezTo>
                <a:cubicBezTo>
                  <a:pt x="2618967" y="14484"/>
                  <a:pt x="2903863" y="24012"/>
                  <a:pt x="3096259" y="0"/>
                </a:cubicBezTo>
                <a:cubicBezTo>
                  <a:pt x="3288655" y="-24012"/>
                  <a:pt x="3571677" y="-28270"/>
                  <a:pt x="3769359" y="0"/>
                </a:cubicBezTo>
                <a:cubicBezTo>
                  <a:pt x="3967041" y="28270"/>
                  <a:pt x="4205203" y="-21029"/>
                  <a:pt x="4334763" y="0"/>
                </a:cubicBezTo>
                <a:cubicBezTo>
                  <a:pt x="4464323" y="21029"/>
                  <a:pt x="4936719" y="10094"/>
                  <a:pt x="5384799" y="0"/>
                </a:cubicBezTo>
                <a:cubicBezTo>
                  <a:pt x="5375441" y="186166"/>
                  <a:pt x="5373472" y="396004"/>
                  <a:pt x="5384799" y="685800"/>
                </a:cubicBezTo>
                <a:cubicBezTo>
                  <a:pt x="5172343" y="711134"/>
                  <a:pt x="4918379" y="694589"/>
                  <a:pt x="4765547" y="685800"/>
                </a:cubicBezTo>
                <a:cubicBezTo>
                  <a:pt x="4612715" y="677011"/>
                  <a:pt x="4448713" y="671458"/>
                  <a:pt x="4253991" y="685800"/>
                </a:cubicBezTo>
                <a:cubicBezTo>
                  <a:pt x="4059269" y="700142"/>
                  <a:pt x="3938979" y="663457"/>
                  <a:pt x="3742435" y="685800"/>
                </a:cubicBezTo>
                <a:cubicBezTo>
                  <a:pt x="3545891" y="708143"/>
                  <a:pt x="3390150" y="677675"/>
                  <a:pt x="3230879" y="685800"/>
                </a:cubicBezTo>
                <a:cubicBezTo>
                  <a:pt x="3071608" y="693925"/>
                  <a:pt x="2814544" y="708544"/>
                  <a:pt x="2503932" y="685800"/>
                </a:cubicBezTo>
                <a:cubicBezTo>
                  <a:pt x="2193320" y="663056"/>
                  <a:pt x="2146850" y="668665"/>
                  <a:pt x="1992376" y="685800"/>
                </a:cubicBezTo>
                <a:cubicBezTo>
                  <a:pt x="1837902" y="702935"/>
                  <a:pt x="1585239" y="695535"/>
                  <a:pt x="1211580" y="685800"/>
                </a:cubicBezTo>
                <a:cubicBezTo>
                  <a:pt x="837921" y="676065"/>
                  <a:pt x="279414" y="739709"/>
                  <a:pt x="0" y="685800"/>
                </a:cubicBezTo>
                <a:cubicBezTo>
                  <a:pt x="28198" y="548317"/>
                  <a:pt x="-20379" y="148777"/>
                  <a:pt x="0" y="0"/>
                </a:cubicBezTo>
                <a:close/>
              </a:path>
              <a:path w="5384799" h="685800" stroke="0" extrusionOk="0">
                <a:moveTo>
                  <a:pt x="0" y="0"/>
                </a:moveTo>
                <a:cubicBezTo>
                  <a:pt x="232304" y="23923"/>
                  <a:pt x="314717" y="-22711"/>
                  <a:pt x="511556" y="0"/>
                </a:cubicBezTo>
                <a:cubicBezTo>
                  <a:pt x="708395" y="22711"/>
                  <a:pt x="866594" y="5878"/>
                  <a:pt x="1184656" y="0"/>
                </a:cubicBezTo>
                <a:cubicBezTo>
                  <a:pt x="1502718" y="-5878"/>
                  <a:pt x="1646730" y="654"/>
                  <a:pt x="1965452" y="0"/>
                </a:cubicBezTo>
                <a:cubicBezTo>
                  <a:pt x="2284174" y="-654"/>
                  <a:pt x="2329587" y="23749"/>
                  <a:pt x="2638552" y="0"/>
                </a:cubicBezTo>
                <a:cubicBezTo>
                  <a:pt x="2947517" y="-23749"/>
                  <a:pt x="3003140" y="-27644"/>
                  <a:pt x="3257803" y="0"/>
                </a:cubicBezTo>
                <a:cubicBezTo>
                  <a:pt x="3512466" y="27644"/>
                  <a:pt x="3748190" y="5301"/>
                  <a:pt x="3930903" y="0"/>
                </a:cubicBezTo>
                <a:cubicBezTo>
                  <a:pt x="4113616" y="-5301"/>
                  <a:pt x="4350603" y="-10976"/>
                  <a:pt x="4496307" y="0"/>
                </a:cubicBezTo>
                <a:cubicBezTo>
                  <a:pt x="4642011" y="10976"/>
                  <a:pt x="5159220" y="16874"/>
                  <a:pt x="5384799" y="0"/>
                </a:cubicBezTo>
                <a:cubicBezTo>
                  <a:pt x="5401054" y="188865"/>
                  <a:pt x="5382830" y="478472"/>
                  <a:pt x="5384799" y="685800"/>
                </a:cubicBezTo>
                <a:cubicBezTo>
                  <a:pt x="5218909" y="663157"/>
                  <a:pt x="5011657" y="650528"/>
                  <a:pt x="4657851" y="685800"/>
                </a:cubicBezTo>
                <a:cubicBezTo>
                  <a:pt x="4304045" y="721072"/>
                  <a:pt x="4057161" y="680791"/>
                  <a:pt x="3877055" y="685800"/>
                </a:cubicBezTo>
                <a:cubicBezTo>
                  <a:pt x="3696949" y="690809"/>
                  <a:pt x="3387534" y="659590"/>
                  <a:pt x="3203955" y="685800"/>
                </a:cubicBezTo>
                <a:cubicBezTo>
                  <a:pt x="3020376" y="712010"/>
                  <a:pt x="2804854" y="667854"/>
                  <a:pt x="2584704" y="685800"/>
                </a:cubicBezTo>
                <a:cubicBezTo>
                  <a:pt x="2364554" y="703746"/>
                  <a:pt x="2080225" y="694501"/>
                  <a:pt x="1911604" y="685800"/>
                </a:cubicBezTo>
                <a:cubicBezTo>
                  <a:pt x="1742983" y="677099"/>
                  <a:pt x="1485016" y="668231"/>
                  <a:pt x="1130808" y="685800"/>
                </a:cubicBezTo>
                <a:cubicBezTo>
                  <a:pt x="776600" y="703369"/>
                  <a:pt x="353755" y="694149"/>
                  <a:pt x="0" y="685800"/>
                </a:cubicBezTo>
                <a:cubicBezTo>
                  <a:pt x="15103" y="534158"/>
                  <a:pt x="-10503" y="204800"/>
                  <a:pt x="0" y="0"/>
                </a:cubicBezTo>
                <a:close/>
              </a:path>
            </a:pathLst>
          </a:custGeom>
          <a:solidFill>
            <a:schemeClr val="tx1"/>
          </a:solidFill>
          <a:ln>
            <a:noFill/>
            <a:extLst>
              <a:ext uri="{C807C97D-BFC1-408E-A445-0C87EB9F89A2}">
                <ask:lineSketchStyleProps xmlns:ask="http://schemas.microsoft.com/office/drawing/2018/sketchyshapes" xmlns="" sd="2320569591">
                  <a:prstGeom prst="rect">
                    <a:avLst/>
                  </a:prstGeom>
                  <ask:type>
                    <ask:lineSketchFreehand/>
                  </ask:type>
                </ask:lineSketchStyleProps>
              </a:ext>
            </a:extLst>
          </a:ln>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ctr" fontAlgn="auto">
              <a:buClr>
                <a:prstClr val="black"/>
              </a:buClr>
              <a:defRPr/>
            </a:pPr>
            <a:r>
              <a:rPr lang="en-US" sz="1814" dirty="0">
                <a:solidFill>
                  <a:schemeClr val="bg1"/>
                </a:solidFill>
                <a:latin typeface="Arial"/>
              </a:rPr>
              <a:t>For more on the hygiene-related aspects of AMR, refer to the Hand Hygiene module </a:t>
            </a:r>
            <a:endParaRPr lang="en-US" sz="1814" dirty="0">
              <a:solidFill>
                <a:schemeClr val="bg1"/>
              </a:solidFill>
              <a:highlight>
                <a:srgbClr val="FFFF00"/>
              </a:highlight>
              <a:latin typeface="Arial"/>
            </a:endParaRPr>
          </a:p>
        </p:txBody>
      </p:sp>
      <p:cxnSp>
        <p:nvCxnSpPr>
          <p:cNvPr id="10" name="Straight Arrow Connector 9">
            <a:extLst>
              <a:ext uri="{FF2B5EF4-FFF2-40B4-BE49-F238E27FC236}">
                <a16:creationId xmlns:a16="http://schemas.microsoft.com/office/drawing/2014/main" id="{0EB574A4-D66D-4F36-93A6-7B5F5589BAA9}"/>
              </a:ext>
            </a:extLst>
          </p:cNvPr>
          <p:cNvCxnSpPr>
            <a:cxnSpLocks/>
          </p:cNvCxnSpPr>
          <p:nvPr/>
        </p:nvCxnSpPr>
        <p:spPr>
          <a:xfrm>
            <a:off x="5453149" y="6098738"/>
            <a:ext cx="1957345" cy="525292"/>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CF464F8-13A6-409F-BB2B-BFFB3FE6899B}"/>
              </a:ext>
            </a:extLst>
          </p:cNvPr>
          <p:cNvCxnSpPr>
            <a:cxnSpLocks/>
          </p:cNvCxnSpPr>
          <p:nvPr/>
        </p:nvCxnSpPr>
        <p:spPr>
          <a:xfrm flipV="1">
            <a:off x="5814427" y="2643447"/>
            <a:ext cx="882199" cy="232757"/>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3F87592-7035-4203-9AE2-11C5143557BD}"/>
              </a:ext>
            </a:extLst>
          </p:cNvPr>
          <p:cNvCxnSpPr>
            <a:cxnSpLocks/>
          </p:cNvCxnSpPr>
          <p:nvPr/>
        </p:nvCxnSpPr>
        <p:spPr>
          <a:xfrm>
            <a:off x="5203765" y="3873731"/>
            <a:ext cx="1442157" cy="355487"/>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21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2: </a:t>
            </a:r>
            <a:r>
              <a:rPr lang="en-US" sz="8000" dirty="0">
                <a:solidFill>
                  <a:srgbClr val="FFFFFF"/>
                </a:solidFill>
              </a:rPr>
              <a:t>Sanitation technologies </a:t>
            </a:r>
            <a:endParaRPr lang="en-US" dirty="0"/>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16</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634987" y="3552825"/>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solidFill>
                  <a:schemeClr val="tx1"/>
                </a:solidFill>
              </a:rPr>
              <a:t>On-site treatment options</a:t>
            </a:r>
          </a:p>
          <a:p>
            <a:r>
              <a:rPr lang="en-US" sz="2400" dirty="0">
                <a:solidFill>
                  <a:schemeClr val="tx1"/>
                </a:solidFill>
              </a:rPr>
              <a:t>Off-site options </a:t>
            </a:r>
          </a:p>
          <a:p>
            <a:r>
              <a:rPr lang="en-US" sz="2400" dirty="0">
                <a:solidFill>
                  <a:schemeClr val="tx1"/>
                </a:solidFill>
              </a:rPr>
              <a:t>Emptying and conveyance </a:t>
            </a:r>
          </a:p>
        </p:txBody>
      </p:sp>
      <p:pic>
        <p:nvPicPr>
          <p:cNvPr id="7" name="Picture 6" descr="A picture containing tree, stone, furniture&#10;&#10;Description automatically generated">
            <a:extLst>
              <a:ext uri="{FF2B5EF4-FFF2-40B4-BE49-F238E27FC236}">
                <a16:creationId xmlns:a16="http://schemas.microsoft.com/office/drawing/2014/main" id="{C5427BA5-D304-4747-B53E-5AF94212E1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452946" y="2955150"/>
            <a:ext cx="6503020" cy="3303549"/>
          </a:xfrm>
          <a:prstGeom prst="rect">
            <a:avLst/>
          </a:prstGeom>
        </p:spPr>
      </p:pic>
    </p:spTree>
    <p:extLst>
      <p:ext uri="{BB962C8B-B14F-4D97-AF65-F5344CB8AC3E}">
        <p14:creationId xmlns:p14="http://schemas.microsoft.com/office/powerpoint/2010/main" val="297979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345C07-7BA1-45B4-A4D8-64CE3D1AFDD1}"/>
              </a:ext>
            </a:extLst>
          </p:cNvPr>
          <p:cNvSpPr>
            <a:spLocks noGrp="1"/>
          </p:cNvSpPr>
          <p:nvPr>
            <p:ph type="body" idx="1"/>
          </p:nvPr>
        </p:nvSpPr>
        <p:spPr>
          <a:xfrm>
            <a:off x="396307" y="2045010"/>
            <a:ext cx="5076825" cy="5577285"/>
          </a:xfrm>
        </p:spPr>
        <p:txBody>
          <a:bodyPr>
            <a:noAutofit/>
          </a:bodyPr>
          <a:lstStyle/>
          <a:p>
            <a:pPr marL="89656"/>
            <a:r>
              <a:rPr lang="en-US" sz="2177" dirty="0">
                <a:solidFill>
                  <a:srgbClr val="09164D"/>
                </a:solidFill>
              </a:rPr>
              <a:t>11 </a:t>
            </a:r>
            <a:r>
              <a:rPr lang="en-US" sz="2177" b="1" dirty="0">
                <a:solidFill>
                  <a:srgbClr val="09164D"/>
                </a:solidFill>
              </a:rPr>
              <a:t>system fact sheets</a:t>
            </a:r>
            <a:r>
              <a:rPr lang="en-US" sz="2177" dirty="0">
                <a:solidFill>
                  <a:srgbClr val="09164D"/>
                </a:solidFill>
              </a:rPr>
              <a:t> exist covering:</a:t>
            </a:r>
          </a:p>
          <a:p>
            <a:pPr marL="432556" indent="-342900">
              <a:spcBef>
                <a:spcPts val="0"/>
              </a:spcBef>
              <a:buFont typeface="Arial" panose="020B0604020202020204" pitchFamily="34" charset="0"/>
              <a:buChar char="•"/>
            </a:pPr>
            <a:r>
              <a:rPr lang="en-US" sz="2177" dirty="0">
                <a:solidFill>
                  <a:srgbClr val="09164D"/>
                </a:solidFill>
              </a:rPr>
              <a:t>Applicability</a:t>
            </a:r>
          </a:p>
          <a:p>
            <a:pPr marL="432556" indent="-342900">
              <a:spcBef>
                <a:spcPts val="0"/>
              </a:spcBef>
              <a:buFont typeface="Arial" panose="020B0604020202020204" pitchFamily="34" charset="0"/>
              <a:buChar char="•"/>
            </a:pPr>
            <a:r>
              <a:rPr lang="en-US" sz="2177" dirty="0">
                <a:solidFill>
                  <a:srgbClr val="09164D"/>
                </a:solidFill>
              </a:rPr>
              <a:t>Design considerations</a:t>
            </a:r>
          </a:p>
          <a:p>
            <a:pPr marL="432556" indent="-342900">
              <a:spcBef>
                <a:spcPts val="0"/>
              </a:spcBef>
              <a:buFont typeface="Arial" panose="020B0604020202020204" pitchFamily="34" charset="0"/>
              <a:buChar char="•"/>
            </a:pPr>
            <a:r>
              <a:rPr lang="en-US" sz="2177" dirty="0">
                <a:solidFill>
                  <a:srgbClr val="09164D"/>
                </a:solidFill>
              </a:rPr>
              <a:t>Operation and maintenance</a:t>
            </a:r>
          </a:p>
          <a:p>
            <a:pPr marL="432556" indent="-342900">
              <a:spcBef>
                <a:spcPts val="0"/>
              </a:spcBef>
              <a:buFont typeface="Arial" panose="020B0604020202020204" pitchFamily="34" charset="0"/>
              <a:buChar char="•"/>
            </a:pPr>
            <a:r>
              <a:rPr lang="en-US" sz="2177" dirty="0">
                <a:solidFill>
                  <a:srgbClr val="09164D"/>
                </a:solidFill>
              </a:rPr>
              <a:t>Measures to protect public health</a:t>
            </a:r>
          </a:p>
          <a:p>
            <a:pPr marL="348803" indent="-259147">
              <a:spcBef>
                <a:spcPts val="0"/>
              </a:spcBef>
            </a:pPr>
            <a:endParaRPr lang="en-US" dirty="0">
              <a:solidFill>
                <a:srgbClr val="09164D"/>
              </a:solidFill>
            </a:endParaRPr>
          </a:p>
          <a:p>
            <a:pPr marL="89656"/>
            <a:r>
              <a:rPr lang="en-US" sz="2177" dirty="0">
                <a:solidFill>
                  <a:srgbClr val="09164D"/>
                </a:solidFill>
              </a:rPr>
              <a:t>Accompanied by </a:t>
            </a:r>
            <a:r>
              <a:rPr lang="en-US" sz="2177" b="1" dirty="0">
                <a:solidFill>
                  <a:srgbClr val="09164D"/>
                </a:solidFill>
              </a:rPr>
              <a:t>sanitary inspection forms</a:t>
            </a:r>
            <a:r>
              <a:rPr lang="en-US" sz="2177" dirty="0">
                <a:solidFill>
                  <a:srgbClr val="09164D"/>
                </a:solidFill>
              </a:rPr>
              <a:t> and management advice sheets</a:t>
            </a:r>
          </a:p>
          <a:p>
            <a:pPr marL="432556" indent="-342900">
              <a:spcBef>
                <a:spcPts val="544"/>
              </a:spcBef>
              <a:buFont typeface="Arial" panose="020B0604020202020204" pitchFamily="34" charset="0"/>
              <a:buChar char="•"/>
            </a:pPr>
            <a:r>
              <a:rPr lang="en-US" sz="2177" dirty="0">
                <a:solidFill>
                  <a:srgbClr val="09164D"/>
                </a:solidFill>
              </a:rPr>
              <a:t>7 most common types of sanitation designs</a:t>
            </a:r>
          </a:p>
          <a:p>
            <a:pPr marL="432556" indent="-342900">
              <a:spcBef>
                <a:spcPts val="544"/>
              </a:spcBef>
              <a:buFont typeface="Arial" panose="020B0604020202020204" pitchFamily="34" charset="0"/>
              <a:buChar char="•"/>
            </a:pPr>
            <a:r>
              <a:rPr lang="en-US" dirty="0">
                <a:solidFill>
                  <a:srgbClr val="09164D"/>
                </a:solidFill>
              </a:rPr>
              <a:t>To identify key risks and appropriate remedial actions</a:t>
            </a:r>
            <a:endParaRPr lang="en-US" sz="2177" dirty="0">
              <a:solidFill>
                <a:srgbClr val="09164D"/>
              </a:solidFill>
            </a:endParaRPr>
          </a:p>
          <a:p>
            <a:pPr marL="89656"/>
            <a:endParaRPr lang="en-US" sz="1632" dirty="0">
              <a:solidFill>
                <a:srgbClr val="09164D"/>
              </a:solidFill>
            </a:endParaRPr>
          </a:p>
        </p:txBody>
      </p:sp>
      <p:sp>
        <p:nvSpPr>
          <p:cNvPr id="2" name="Slide Number Placeholder 1">
            <a:extLst>
              <a:ext uri="{FF2B5EF4-FFF2-40B4-BE49-F238E27FC236}">
                <a16:creationId xmlns:a16="http://schemas.microsoft.com/office/drawing/2014/main" id="{844B769D-49D2-4750-A5F9-306502D61E5C}"/>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17</a:t>
            </a:fld>
            <a:endParaRPr lang="en-GB">
              <a:solidFill>
                <a:prstClr val="black"/>
              </a:solidFill>
            </a:endParaRPr>
          </a:p>
        </p:txBody>
      </p:sp>
      <p:sp>
        <p:nvSpPr>
          <p:cNvPr id="8" name="Title 1">
            <a:extLst>
              <a:ext uri="{FF2B5EF4-FFF2-40B4-BE49-F238E27FC236}">
                <a16:creationId xmlns:a16="http://schemas.microsoft.com/office/drawing/2014/main" id="{E83C26E4-C55D-4D69-B9F3-596B9E426EA0}"/>
              </a:ext>
            </a:extLst>
          </p:cNvPr>
          <p:cNvSpPr txBox="1">
            <a:spLocks/>
          </p:cNvSpPr>
          <p:nvPr/>
        </p:nvSpPr>
        <p:spPr bwMode="gray">
          <a:xfrm>
            <a:off x="297314" y="740856"/>
            <a:ext cx="7422267" cy="719962"/>
          </a:xfrm>
          <a:prstGeom prst="rect">
            <a:avLst/>
          </a:prstGeom>
        </p:spPr>
        <p:txBody>
          <a:bodyPr vert="horz" lIns="16325" tIns="0" rIns="326500" bIns="0" rtlCol="0" anchor="b">
            <a:no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algn="ctr">
              <a:defRPr/>
            </a:pPr>
            <a:r>
              <a:rPr lang="en-US" sz="4400" dirty="0">
                <a:latin typeface="Arial Narrow" panose="020B0606020202030204" pitchFamily="34" charset="0"/>
              </a:rPr>
              <a:t>Sanitation system fact sheets and inspection forms</a:t>
            </a:r>
          </a:p>
        </p:txBody>
      </p:sp>
      <p:sp>
        <p:nvSpPr>
          <p:cNvPr id="14" name="Rectangle 13">
            <a:extLst>
              <a:ext uri="{FF2B5EF4-FFF2-40B4-BE49-F238E27FC236}">
                <a16:creationId xmlns:a16="http://schemas.microsoft.com/office/drawing/2014/main" id="{FCEDAA44-1251-4AE4-B63C-E2A16AA1D7B9}"/>
              </a:ext>
            </a:extLst>
          </p:cNvPr>
          <p:cNvSpPr/>
          <p:nvPr/>
        </p:nvSpPr>
        <p:spPr>
          <a:xfrm>
            <a:off x="6718869" y="5369772"/>
            <a:ext cx="5442036" cy="1488228"/>
          </a:xfrm>
          <a:prstGeom prst="rect">
            <a:avLst/>
          </a:prstGeom>
        </p:spPr>
        <p:txBody>
          <a:bodyPr wrap="square">
            <a:spAutoFit/>
          </a:bodyPr>
          <a:lstStyle/>
          <a:p>
            <a:pPr rtl="0">
              <a:defRPr/>
            </a:pPr>
            <a:r>
              <a:rPr lang="en-US" sz="1814" dirty="0">
                <a:solidFill>
                  <a:schemeClr val="bg1"/>
                </a:solidFill>
                <a:latin typeface="Arial" panose="020B0604020202020204" pitchFamily="34" charset="0"/>
                <a:cs typeface="Arial" panose="020B0604020202020204" pitchFamily="34" charset="0"/>
              </a:rPr>
              <a:t>Fact sheets and forms: </a:t>
            </a:r>
            <a:r>
              <a:rPr lang="en-US" sz="1814" dirty="0">
                <a:solidFill>
                  <a:schemeClr val="bg1"/>
                </a:solidFill>
                <a:latin typeface="Arial" panose="020B0604020202020204" pitchFamily="34" charset="0"/>
                <a:cs typeface="Arial" panose="020B0604020202020204" pitchFamily="34" charset="0"/>
                <a:hlinkClick r:id="rId3"/>
              </a:rPr>
              <a:t>https://www.who.int/teams/environment-climate-change-and-health/water-sanitation-and-health/sanitation-safety/sanitation-inspection-packages</a:t>
            </a:r>
            <a:r>
              <a:rPr lang="en-US" sz="1814" dirty="0">
                <a:solidFill>
                  <a:schemeClr val="bg1"/>
                </a:solidFill>
                <a:latin typeface="Arial" panose="020B0604020202020204" pitchFamily="34" charset="0"/>
                <a:cs typeface="Arial" panose="020B0604020202020204" pitchFamily="34" charset="0"/>
              </a:rPr>
              <a:t> </a:t>
            </a:r>
          </a:p>
        </p:txBody>
      </p:sp>
      <p:pic>
        <p:nvPicPr>
          <p:cNvPr id="4" name="Picture 3">
            <a:extLst>
              <a:ext uri="{FF2B5EF4-FFF2-40B4-BE49-F238E27FC236}">
                <a16:creationId xmlns:a16="http://schemas.microsoft.com/office/drawing/2014/main" id="{E4C736B9-111E-4C12-AAB1-25B89EAD8B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69559" y="284413"/>
            <a:ext cx="4117274" cy="3916975"/>
          </a:xfrm>
          <a:prstGeom prst="rect">
            <a:avLst/>
          </a:prstGeom>
        </p:spPr>
      </p:pic>
      <p:pic>
        <p:nvPicPr>
          <p:cNvPr id="12" name="Picture Placeholder 11">
            <a:extLst>
              <a:ext uri="{FF2B5EF4-FFF2-40B4-BE49-F238E27FC236}">
                <a16:creationId xmlns:a16="http://schemas.microsoft.com/office/drawing/2014/main" id="{59B7FD6C-C50E-4737-A2BC-7D49A053A2C1}"/>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xfrm>
            <a:off x="6718869" y="1347009"/>
            <a:ext cx="3083318" cy="3916975"/>
          </a:xfrm>
          <a:prstGeom prst="rect">
            <a:avLst/>
          </a:prstGeom>
        </p:spPr>
      </p:pic>
    </p:spTree>
    <p:extLst>
      <p:ext uri="{BB962C8B-B14F-4D97-AF65-F5344CB8AC3E}">
        <p14:creationId xmlns:p14="http://schemas.microsoft.com/office/powerpoint/2010/main" val="1288965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9">
            <a:extLst>
              <a:ext uri="{FF2B5EF4-FFF2-40B4-BE49-F238E27FC236}">
                <a16:creationId xmlns:a16="http://schemas.microsoft.com/office/drawing/2014/main" id="{E895FD27-DBF8-4847-87F1-D32C5D8793CA}"/>
              </a:ext>
            </a:extLst>
          </p:cNvPr>
          <p:cNvPicPr>
            <a:picLocks noChangeAspect="1"/>
          </p:cNvPicPr>
          <p:nvPr/>
        </p:nvPicPr>
        <p:blipFill>
          <a:blip r:embed="rId3"/>
          <a:stretch>
            <a:fillRect/>
          </a:stretch>
        </p:blipFill>
        <p:spPr>
          <a:xfrm>
            <a:off x="10889673" y="0"/>
            <a:ext cx="1138551" cy="1732154"/>
          </a:xfrm>
          <a:prstGeom prst="rect">
            <a:avLst/>
          </a:prstGeom>
        </p:spPr>
      </p:pic>
      <p:sp>
        <p:nvSpPr>
          <p:cNvPr id="10" name="Title 9">
            <a:extLst>
              <a:ext uri="{FF2B5EF4-FFF2-40B4-BE49-F238E27FC236}">
                <a16:creationId xmlns:a16="http://schemas.microsoft.com/office/drawing/2014/main" id="{7D1B9C0F-5070-411E-9E5B-4B69D6126D37}"/>
              </a:ext>
            </a:extLst>
          </p:cNvPr>
          <p:cNvSpPr>
            <a:spLocks noGrp="1"/>
          </p:cNvSpPr>
          <p:nvPr>
            <p:ph type="title"/>
          </p:nvPr>
        </p:nvSpPr>
        <p:spPr>
          <a:xfrm>
            <a:off x="494171" y="253919"/>
            <a:ext cx="10515600" cy="714375"/>
          </a:xfrm>
        </p:spPr>
        <p:txBody>
          <a:bodyPr/>
          <a:lstStyle/>
          <a:p>
            <a:r>
              <a:rPr lang="en-US" dirty="0">
                <a:solidFill>
                  <a:schemeClr val="tx2"/>
                </a:solidFill>
              </a:rPr>
              <a:t>Toilet options</a:t>
            </a:r>
            <a:endParaRPr lang="en-US" dirty="0"/>
          </a:p>
        </p:txBody>
      </p:sp>
      <p:sp>
        <p:nvSpPr>
          <p:cNvPr id="3" name="Slide Number Placeholder 2">
            <a:extLst>
              <a:ext uri="{FF2B5EF4-FFF2-40B4-BE49-F238E27FC236}">
                <a16:creationId xmlns:a16="http://schemas.microsoft.com/office/drawing/2014/main" id="{C27459DD-8993-49B1-8A98-1A6168006D0E}"/>
              </a:ext>
            </a:extLst>
          </p:cNvPr>
          <p:cNvSpPr>
            <a:spLocks noGrp="1"/>
          </p:cNvSpPr>
          <p:nvPr>
            <p:ph type="sldNum" sz="quarter" idx="12"/>
          </p:nvPr>
        </p:nvSpPr>
        <p:spPr/>
        <p:txBody>
          <a:bodyPr/>
          <a:lstStyle/>
          <a:p>
            <a:fld id="{2D0AA5EB-64AB-BF41-92BE-B61D8618F692}" type="slidenum">
              <a:rPr lang="it-IT" smtClean="0"/>
              <a:t>18</a:t>
            </a:fld>
            <a:endParaRPr lang="it-IT" dirty="0"/>
          </a:p>
        </p:txBody>
      </p:sp>
      <p:sp>
        <p:nvSpPr>
          <p:cNvPr id="2" name="Text Placeholder 1">
            <a:extLst>
              <a:ext uri="{FF2B5EF4-FFF2-40B4-BE49-F238E27FC236}">
                <a16:creationId xmlns:a16="http://schemas.microsoft.com/office/drawing/2014/main" id="{B4EB69CF-1DCD-4C15-AABB-E8A7D47F1EE5}"/>
              </a:ext>
            </a:extLst>
          </p:cNvPr>
          <p:cNvSpPr>
            <a:spLocks noGrp="1"/>
          </p:cNvSpPr>
          <p:nvPr>
            <p:ph type="body" sz="quarter" idx="16"/>
          </p:nvPr>
        </p:nvSpPr>
        <p:spPr>
          <a:xfrm>
            <a:off x="494171" y="1222212"/>
            <a:ext cx="5092602" cy="4973466"/>
          </a:xfrm>
        </p:spPr>
        <p:txBody>
          <a:bodyPr>
            <a:noAutofit/>
          </a:bodyPr>
          <a:lstStyle/>
          <a:p>
            <a:pPr>
              <a:lnSpc>
                <a:spcPct val="120000"/>
              </a:lnSpc>
              <a:spcBef>
                <a:spcPts val="0"/>
              </a:spcBef>
            </a:pPr>
            <a:r>
              <a:rPr lang="en-US" b="1" dirty="0"/>
              <a:t>Design</a:t>
            </a:r>
            <a:r>
              <a:rPr lang="en-US" dirty="0"/>
              <a:t> </a:t>
            </a:r>
          </a:p>
          <a:p>
            <a:pPr marL="342900" indent="-342900">
              <a:lnSpc>
                <a:spcPct val="120000"/>
              </a:lnSpc>
              <a:spcBef>
                <a:spcPts val="0"/>
              </a:spcBef>
              <a:buFont typeface="Arial" panose="020B0604020202020204" pitchFamily="34" charset="0"/>
              <a:buChar char="•"/>
            </a:pPr>
            <a:r>
              <a:rPr lang="en-US" dirty="0"/>
              <a:t>Compatible with:</a:t>
            </a:r>
          </a:p>
          <a:p>
            <a:pPr marL="800100" lvl="1" indent="-342900">
              <a:lnSpc>
                <a:spcPct val="120000"/>
              </a:lnSpc>
              <a:spcBef>
                <a:spcPts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water availability</a:t>
            </a:r>
          </a:p>
          <a:p>
            <a:pPr marL="800100" lvl="1" indent="-342900">
              <a:lnSpc>
                <a:spcPct val="120000"/>
              </a:lnSpc>
              <a:spcBef>
                <a:spcPts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intended next steps for containment and conveyance</a:t>
            </a:r>
          </a:p>
          <a:p>
            <a:pPr marL="800100" lvl="1" indent="-342900">
              <a:lnSpc>
                <a:spcPct val="120000"/>
              </a:lnSpc>
              <a:spcBef>
                <a:spcPts val="0"/>
              </a:spcBef>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anal cleansing and menstrual hygiene management (MHM) practice   </a:t>
            </a:r>
          </a:p>
          <a:p>
            <a:pPr marL="342900" indent="-342900">
              <a:lnSpc>
                <a:spcPct val="120000"/>
              </a:lnSpc>
              <a:spcBef>
                <a:spcPts val="0"/>
              </a:spcBef>
              <a:buFont typeface="Arial" panose="020B0604020202020204" pitchFamily="34" charset="0"/>
              <a:buChar char="•"/>
            </a:pPr>
            <a:r>
              <a:rPr lang="en-US" dirty="0"/>
              <a:t>Suitable for all intended users (human rights criteria: available, accessible acceptable, affordable) </a:t>
            </a:r>
          </a:p>
          <a:p>
            <a:pPr marL="342900" indent="-342900">
              <a:lnSpc>
                <a:spcPct val="120000"/>
              </a:lnSpc>
              <a:spcBef>
                <a:spcPts val="0"/>
              </a:spcBef>
              <a:buFont typeface="Arial" panose="020B0604020202020204" pitchFamily="34" charset="0"/>
              <a:buChar char="•"/>
            </a:pPr>
            <a:r>
              <a:rPr lang="en-US" dirty="0"/>
              <a:t>Slab or pedestal made from durable, cleanable material </a:t>
            </a:r>
          </a:p>
          <a:p>
            <a:pPr marL="342900" indent="-342900">
              <a:lnSpc>
                <a:spcPct val="120000"/>
              </a:lnSpc>
              <a:spcBef>
                <a:spcPts val="0"/>
              </a:spcBef>
              <a:buFont typeface="Arial" panose="020B0604020202020204" pitchFamily="34" charset="0"/>
              <a:buChar char="•"/>
            </a:pPr>
            <a:r>
              <a:rPr lang="en-US" dirty="0"/>
              <a:t>Prevents odor, insect and rodents (water seal or lid)</a:t>
            </a:r>
          </a:p>
          <a:p>
            <a:pPr marL="342900" indent="-342900">
              <a:lnSpc>
                <a:spcPct val="120000"/>
              </a:lnSpc>
              <a:spcBef>
                <a:spcPts val="0"/>
              </a:spcBef>
              <a:buFont typeface="Arial" panose="020B0604020202020204" pitchFamily="34" charset="0"/>
              <a:buChar char="•"/>
            </a:pPr>
            <a:r>
              <a:rPr lang="en-US" dirty="0"/>
              <a:t>Prevents ingress of stormwater</a:t>
            </a:r>
          </a:p>
        </p:txBody>
      </p:sp>
      <p:sp>
        <p:nvSpPr>
          <p:cNvPr id="16" name="Text Placeholder 15">
            <a:extLst>
              <a:ext uri="{FF2B5EF4-FFF2-40B4-BE49-F238E27FC236}">
                <a16:creationId xmlns:a16="http://schemas.microsoft.com/office/drawing/2014/main" id="{BA92DCA1-F9FC-47EC-815B-64C1C1F9911C}"/>
              </a:ext>
            </a:extLst>
          </p:cNvPr>
          <p:cNvSpPr>
            <a:spLocks noGrp="1"/>
          </p:cNvSpPr>
          <p:nvPr>
            <p:ph type="body" sz="quarter" idx="17"/>
          </p:nvPr>
        </p:nvSpPr>
        <p:spPr>
          <a:xfrm>
            <a:off x="6261197" y="1222212"/>
            <a:ext cx="5767027" cy="4973638"/>
          </a:xfrm>
        </p:spPr>
        <p:txBody>
          <a:bodyPr/>
          <a:lstStyle/>
          <a:p>
            <a:pPr>
              <a:lnSpc>
                <a:spcPct val="120000"/>
              </a:lnSpc>
              <a:spcBef>
                <a:spcPts val="0"/>
              </a:spcBef>
            </a:pPr>
            <a:r>
              <a:rPr lang="en-US" b="1" dirty="0"/>
              <a:t>Operation &amp; Maintenance </a:t>
            </a:r>
          </a:p>
          <a:p>
            <a:pPr marL="342900" indent="-342900">
              <a:lnSpc>
                <a:spcPct val="120000"/>
              </a:lnSpc>
              <a:spcBef>
                <a:spcPts val="0"/>
              </a:spcBef>
              <a:buFont typeface="Arial" panose="020B0604020202020204" pitchFamily="34" charset="0"/>
              <a:buChar char="•"/>
            </a:pPr>
            <a:r>
              <a:rPr lang="en-US" dirty="0"/>
              <a:t>Supplies and behaviors for anal cleansing, toilet cleaning, flushing or covering excreta (e.g. with ash or lime) </a:t>
            </a:r>
          </a:p>
          <a:p>
            <a:pPr>
              <a:lnSpc>
                <a:spcPct val="120000"/>
              </a:lnSpc>
              <a:spcBef>
                <a:spcPts val="0"/>
              </a:spcBef>
            </a:pPr>
            <a:endParaRPr lang="en-US" b="1" dirty="0"/>
          </a:p>
          <a:p>
            <a:pPr>
              <a:lnSpc>
                <a:spcPct val="120000"/>
              </a:lnSpc>
              <a:spcBef>
                <a:spcPts val="0"/>
              </a:spcBef>
            </a:pPr>
            <a:r>
              <a:rPr lang="en-US" b="1" dirty="0"/>
              <a:t>Incremental measures</a:t>
            </a:r>
          </a:p>
          <a:p>
            <a:pPr marL="342900" indent="-342900">
              <a:lnSpc>
                <a:spcPct val="120000"/>
              </a:lnSpc>
              <a:spcBef>
                <a:spcPts val="0"/>
              </a:spcBef>
              <a:buFont typeface="Arial" panose="020B0604020202020204" pitchFamily="34" charset="0"/>
              <a:buChar char="•"/>
            </a:pPr>
            <a:r>
              <a:rPr lang="en-US" dirty="0"/>
              <a:t>Shared or public toilets in HCF or dense/ emergency settings have additional measure for safe use </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sex separation (or unisex with hand hygiene and MHM in cubicle), </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locks, </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lights, </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MHM, </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disability access</a:t>
            </a:r>
          </a:p>
          <a:p>
            <a:pPr marL="1028700" lvl="1" indent="-342900">
              <a:lnSpc>
                <a:spcPct val="120000"/>
              </a:lnSpc>
              <a:spcBef>
                <a:spcPts val="0"/>
              </a:spcBef>
            </a:pPr>
            <a:r>
              <a:rPr lang="en-US" sz="1800" dirty="0">
                <a:latin typeface="Arial" panose="020B0604020202020204" pitchFamily="34" charset="0"/>
                <a:cs typeface="Arial" panose="020B0604020202020204" pitchFamily="34" charset="0"/>
              </a:rPr>
              <a:t>formal management system) </a:t>
            </a:r>
          </a:p>
          <a:p>
            <a:endParaRPr lang="en-US" dirty="0"/>
          </a:p>
        </p:txBody>
      </p:sp>
    </p:spTree>
    <p:extLst>
      <p:ext uri="{BB962C8B-B14F-4D97-AF65-F5344CB8AC3E}">
        <p14:creationId xmlns:p14="http://schemas.microsoft.com/office/powerpoint/2010/main" val="1374578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D1B9C0F-5070-411E-9E5B-4B69D6126D37}"/>
              </a:ext>
            </a:extLst>
          </p:cNvPr>
          <p:cNvSpPr>
            <a:spLocks noGrp="1"/>
          </p:cNvSpPr>
          <p:nvPr>
            <p:ph type="title"/>
          </p:nvPr>
        </p:nvSpPr>
        <p:spPr>
          <a:xfrm>
            <a:off x="326716" y="92900"/>
            <a:ext cx="10515600" cy="714375"/>
          </a:xfrm>
        </p:spPr>
        <p:txBody>
          <a:bodyPr/>
          <a:lstStyle/>
          <a:p>
            <a:r>
              <a:rPr lang="en-US" dirty="0">
                <a:solidFill>
                  <a:schemeClr val="tx2"/>
                </a:solidFill>
              </a:rPr>
              <a:t>Toilet options</a:t>
            </a:r>
            <a:endParaRPr lang="en-US" dirty="0"/>
          </a:p>
        </p:txBody>
      </p:sp>
      <p:sp>
        <p:nvSpPr>
          <p:cNvPr id="3" name="Slide Number Placeholder 2">
            <a:extLst>
              <a:ext uri="{FF2B5EF4-FFF2-40B4-BE49-F238E27FC236}">
                <a16:creationId xmlns:a16="http://schemas.microsoft.com/office/drawing/2014/main" id="{C27459DD-8993-49B1-8A98-1A6168006D0E}"/>
              </a:ext>
            </a:extLst>
          </p:cNvPr>
          <p:cNvSpPr>
            <a:spLocks noGrp="1"/>
          </p:cNvSpPr>
          <p:nvPr>
            <p:ph type="sldNum" sz="quarter" idx="12"/>
          </p:nvPr>
        </p:nvSpPr>
        <p:spPr/>
        <p:txBody>
          <a:bodyPr/>
          <a:lstStyle/>
          <a:p>
            <a:fld id="{2D0AA5EB-64AB-BF41-92BE-B61D8618F692}" type="slidenum">
              <a:rPr lang="it-IT" smtClean="0"/>
              <a:t>19</a:t>
            </a:fld>
            <a:endParaRPr lang="it-IT" dirty="0"/>
          </a:p>
        </p:txBody>
      </p:sp>
      <p:pic>
        <p:nvPicPr>
          <p:cNvPr id="6" name="Picture 5">
            <a:extLst>
              <a:ext uri="{FF2B5EF4-FFF2-40B4-BE49-F238E27FC236}">
                <a16:creationId xmlns:a16="http://schemas.microsoft.com/office/drawing/2014/main" id="{04938971-9C3E-4734-8019-03DB810935C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8480" y="626693"/>
            <a:ext cx="3075576" cy="2052736"/>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3CDE2815-5F6A-43B9-8DAC-B64556716CD6}"/>
              </a:ext>
            </a:extLst>
          </p:cNvPr>
          <p:cNvSpPr txBox="1">
            <a:spLocks/>
          </p:cNvSpPr>
          <p:nvPr/>
        </p:nvSpPr>
        <p:spPr bwMode="gray">
          <a:xfrm>
            <a:off x="8897508" y="2608233"/>
            <a:ext cx="3075575" cy="365126"/>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14" b="1" dirty="0">
                <a:solidFill>
                  <a:schemeClr val="bg1"/>
                </a:solidFill>
                <a:latin typeface="Arial" panose="020B0604020202020204" pitchFamily="34" charset="0"/>
                <a:cs typeface="Arial" panose="020B0604020202020204" pitchFamily="34" charset="0"/>
              </a:rPr>
              <a:t>Pour flush or cistern toilets</a:t>
            </a:r>
          </a:p>
        </p:txBody>
      </p:sp>
      <p:pic>
        <p:nvPicPr>
          <p:cNvPr id="8" name="Picture 7">
            <a:extLst>
              <a:ext uri="{FF2B5EF4-FFF2-40B4-BE49-F238E27FC236}">
                <a16:creationId xmlns:a16="http://schemas.microsoft.com/office/drawing/2014/main" id="{2F348102-4325-45BF-B440-E2B96EA6868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034056" y="362942"/>
            <a:ext cx="1797978" cy="2211492"/>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454144FB-3EBD-48F7-8D27-022030AD12A2}"/>
              </a:ext>
            </a:extLst>
          </p:cNvPr>
          <p:cNvPicPr>
            <a:picLocks noChangeAspect="1"/>
          </p:cNvPicPr>
          <p:nvPr/>
        </p:nvPicPr>
        <p:blipFill>
          <a:blip r:embed="rId5"/>
          <a:stretch>
            <a:fillRect/>
          </a:stretch>
        </p:blipFill>
        <p:spPr>
          <a:xfrm>
            <a:off x="359966" y="807159"/>
            <a:ext cx="4708727" cy="5915733"/>
          </a:xfrm>
          <a:prstGeom prst="rect">
            <a:avLst/>
          </a:prstGeom>
        </p:spPr>
      </p:pic>
      <p:sp>
        <p:nvSpPr>
          <p:cNvPr id="14" name="Content Placeholder 2">
            <a:extLst>
              <a:ext uri="{FF2B5EF4-FFF2-40B4-BE49-F238E27FC236}">
                <a16:creationId xmlns:a16="http://schemas.microsoft.com/office/drawing/2014/main" id="{9CB82E93-CD62-44F7-94A4-222C4F2AA793}"/>
              </a:ext>
            </a:extLst>
          </p:cNvPr>
          <p:cNvSpPr txBox="1">
            <a:spLocks/>
          </p:cNvSpPr>
          <p:nvPr/>
        </p:nvSpPr>
        <p:spPr bwMode="gray">
          <a:xfrm>
            <a:off x="3229525" y="985031"/>
            <a:ext cx="3075575" cy="365126"/>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14" b="1" dirty="0">
                <a:solidFill>
                  <a:schemeClr val="bg1"/>
                </a:solidFill>
                <a:latin typeface="Arial" panose="020B0604020202020204" pitchFamily="34" charset="0"/>
                <a:cs typeface="Arial" panose="020B0604020202020204" pitchFamily="34" charset="0"/>
              </a:rPr>
              <a:t>Dry (no flush) toilet</a:t>
            </a:r>
          </a:p>
        </p:txBody>
      </p:sp>
      <p:pic>
        <p:nvPicPr>
          <p:cNvPr id="1026" name="Picture 2" descr="Dry Toilet | SSWM - Find tools for sustainable sanitation and water  management!">
            <a:extLst>
              <a:ext uri="{FF2B5EF4-FFF2-40B4-BE49-F238E27FC236}">
                <a16:creationId xmlns:a16="http://schemas.microsoft.com/office/drawing/2014/main" id="{C480A530-31AD-4DCE-BD81-41781313C3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5100" y="2938950"/>
            <a:ext cx="5904109" cy="3816914"/>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a:extLst>
              <a:ext uri="{FF2B5EF4-FFF2-40B4-BE49-F238E27FC236}">
                <a16:creationId xmlns:a16="http://schemas.microsoft.com/office/drawing/2014/main" id="{EB8E8E0F-1747-4D55-AC84-0C74AC471E95}"/>
              </a:ext>
            </a:extLst>
          </p:cNvPr>
          <p:cNvSpPr txBox="1">
            <a:spLocks/>
          </p:cNvSpPr>
          <p:nvPr/>
        </p:nvSpPr>
        <p:spPr bwMode="gray">
          <a:xfrm>
            <a:off x="8684359" y="6152758"/>
            <a:ext cx="3501871" cy="623363"/>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lgn="ctr" fontAlgn="auto"/>
            <a:r>
              <a:rPr lang="en-US" sz="1814" b="1" dirty="0">
                <a:solidFill>
                  <a:schemeClr val="bg1"/>
                </a:solidFill>
                <a:latin typeface="Arial" panose="020B0604020202020204" pitchFamily="34" charset="0"/>
                <a:cs typeface="Arial" panose="020B0604020202020204" pitchFamily="34" charset="0"/>
              </a:rPr>
              <a:t>Sit down pedestal and keyhole squat no flush toilets</a:t>
            </a:r>
          </a:p>
        </p:txBody>
      </p:sp>
    </p:spTree>
    <p:extLst>
      <p:ext uri="{BB962C8B-B14F-4D97-AF65-F5344CB8AC3E}">
        <p14:creationId xmlns:p14="http://schemas.microsoft.com/office/powerpoint/2010/main" val="226812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A64D43-AF9C-8D43-8ADE-F7FAFE627A43}"/>
              </a:ext>
            </a:extLst>
          </p:cNvPr>
          <p:cNvSpPr>
            <a:spLocks noGrp="1"/>
          </p:cNvSpPr>
          <p:nvPr>
            <p:ph type="ctrTitle"/>
          </p:nvPr>
        </p:nvSpPr>
        <p:spPr/>
        <p:txBody>
          <a:bodyPr/>
          <a:lstStyle/>
          <a:p>
            <a:r>
              <a:rPr lang="it-IT" dirty="0"/>
              <a:t>Safely managed sanitation in health care facilities   </a:t>
            </a:r>
          </a:p>
        </p:txBody>
      </p:sp>
      <p:sp>
        <p:nvSpPr>
          <p:cNvPr id="3" name="Sottotitolo 2">
            <a:extLst>
              <a:ext uri="{FF2B5EF4-FFF2-40B4-BE49-F238E27FC236}">
                <a16:creationId xmlns:a16="http://schemas.microsoft.com/office/drawing/2014/main" id="{B7939958-D54D-114D-9924-BC91D052F88D}"/>
              </a:ext>
            </a:extLst>
          </p:cNvPr>
          <p:cNvSpPr>
            <a:spLocks noGrp="1"/>
          </p:cNvSpPr>
          <p:nvPr>
            <p:ph type="subTitle" idx="1"/>
          </p:nvPr>
        </p:nvSpPr>
        <p:spPr/>
        <p:txBody>
          <a:bodyPr>
            <a:normAutofit/>
          </a:bodyPr>
          <a:lstStyle/>
          <a:p>
            <a:r>
              <a:rPr lang="it-IT" sz="3200" dirty="0"/>
              <a:t>WASH FIT technical module </a:t>
            </a:r>
          </a:p>
          <a:p>
            <a:endParaRPr lang="it-IT" sz="3200" dirty="0"/>
          </a:p>
        </p:txBody>
      </p:sp>
      <p:sp>
        <p:nvSpPr>
          <p:cNvPr id="4" name="Segnaposto numero diapositiva 3">
            <a:extLst>
              <a:ext uri="{FF2B5EF4-FFF2-40B4-BE49-F238E27FC236}">
                <a16:creationId xmlns:a16="http://schemas.microsoft.com/office/drawing/2014/main" id="{894F6DC5-5071-4A48-8D1E-5D81627443F0}"/>
              </a:ext>
            </a:extLst>
          </p:cNvPr>
          <p:cNvSpPr>
            <a:spLocks noGrp="1"/>
          </p:cNvSpPr>
          <p:nvPr>
            <p:ph type="sldNum" sz="quarter" idx="4"/>
          </p:nvPr>
        </p:nvSpPr>
        <p:spPr/>
        <p:txBody>
          <a:bodyPr/>
          <a:lstStyle/>
          <a:p>
            <a:fld id="{A5BA30F2-EADE-E847-915A-1E3BC37EDCB4}" type="slidenum">
              <a:rPr lang="it-IT" smtClean="0"/>
              <a:pPr/>
              <a:t>2</a:t>
            </a:fld>
            <a:endParaRPr lang="it-IT" dirty="0"/>
          </a:p>
        </p:txBody>
      </p:sp>
      <p:sp>
        <p:nvSpPr>
          <p:cNvPr id="5" name="Sottotitolo 2">
            <a:extLst>
              <a:ext uri="{FF2B5EF4-FFF2-40B4-BE49-F238E27FC236}">
                <a16:creationId xmlns:a16="http://schemas.microsoft.com/office/drawing/2014/main" id="{37BC8DE4-C689-C54C-A857-5EFA737A1DE6}"/>
              </a:ext>
            </a:extLst>
          </p:cNvPr>
          <p:cNvSpPr txBox="1">
            <a:spLocks/>
          </p:cNvSpPr>
          <p:nvPr/>
        </p:nvSpPr>
        <p:spPr>
          <a:xfrm>
            <a:off x="838200" y="5476619"/>
            <a:ext cx="10515600" cy="175946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b="1" i="0" kern="1200">
                <a:solidFill>
                  <a:schemeClr val="tx2"/>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dirty="0" err="1"/>
              <a:t>Add</a:t>
            </a:r>
            <a:r>
              <a:rPr lang="it-IT" dirty="0"/>
              <a:t> date &amp; location</a:t>
            </a:r>
          </a:p>
        </p:txBody>
      </p:sp>
    </p:spTree>
    <p:extLst>
      <p:ext uri="{BB962C8B-B14F-4D97-AF65-F5344CB8AC3E}">
        <p14:creationId xmlns:p14="http://schemas.microsoft.com/office/powerpoint/2010/main" val="3379139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D398142-3802-4B63-970C-F4867F7289F0}"/>
              </a:ext>
            </a:extLst>
          </p:cNvPr>
          <p:cNvSpPr>
            <a:spLocks noGrp="1"/>
          </p:cNvSpPr>
          <p:nvPr>
            <p:ph type="title"/>
          </p:nvPr>
        </p:nvSpPr>
        <p:spPr>
          <a:xfrm>
            <a:off x="838199" y="304422"/>
            <a:ext cx="10515600" cy="714375"/>
          </a:xfrm>
        </p:spPr>
        <p:txBody>
          <a:bodyPr/>
          <a:lstStyle/>
          <a:p>
            <a:r>
              <a:rPr lang="en-US" dirty="0"/>
              <a:t>On-site treatment options </a:t>
            </a:r>
            <a:br>
              <a:rPr lang="en-US" dirty="0"/>
            </a:br>
            <a:r>
              <a:rPr lang="en-US" sz="3200" dirty="0"/>
              <a:t>(with periodic emptying and disposal on or off-site)</a:t>
            </a:r>
            <a:br>
              <a:rPr lang="en-US" sz="6600" dirty="0"/>
            </a:br>
            <a:endParaRPr lang="en-US" dirty="0"/>
          </a:p>
        </p:txBody>
      </p:sp>
      <p:sp>
        <p:nvSpPr>
          <p:cNvPr id="5" name="Slide Number Placeholder 4">
            <a:extLst>
              <a:ext uri="{FF2B5EF4-FFF2-40B4-BE49-F238E27FC236}">
                <a16:creationId xmlns:a16="http://schemas.microsoft.com/office/drawing/2014/main" id="{06AC2EFC-C56C-45A4-9CA4-5A3F7C9E0F27}"/>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20</a:t>
            </a:fld>
            <a:endParaRPr lang="en-GB">
              <a:solidFill>
                <a:prstClr val="black"/>
              </a:solidFill>
            </a:endParaRPr>
          </a:p>
        </p:txBody>
      </p:sp>
      <p:sp>
        <p:nvSpPr>
          <p:cNvPr id="3" name="Content Placeholder 2">
            <a:extLst>
              <a:ext uri="{FF2B5EF4-FFF2-40B4-BE49-F238E27FC236}">
                <a16:creationId xmlns:a16="http://schemas.microsoft.com/office/drawing/2014/main" id="{81389067-8F2B-4824-BA59-22185E0985B0}"/>
              </a:ext>
            </a:extLst>
          </p:cNvPr>
          <p:cNvSpPr>
            <a:spLocks noGrp="1"/>
          </p:cNvSpPr>
          <p:nvPr>
            <p:ph type="body" sz="quarter" idx="16"/>
          </p:nvPr>
        </p:nvSpPr>
        <p:spPr>
          <a:xfrm>
            <a:off x="199089" y="2879861"/>
            <a:ext cx="2243028" cy="612044"/>
          </a:xfrm>
          <a:solidFill>
            <a:schemeClr val="tx1"/>
          </a:solidFill>
        </p:spPr>
        <p:txBody>
          <a:bodyPr>
            <a:noAutofit/>
          </a:bodyPr>
          <a:lstStyle/>
          <a:p>
            <a:r>
              <a:rPr lang="en-US" sz="1810" b="1" dirty="0">
                <a:solidFill>
                  <a:schemeClr val="bg1"/>
                </a:solidFill>
              </a:rPr>
              <a:t>Single, ventilated pit latrine</a:t>
            </a:r>
          </a:p>
        </p:txBody>
      </p:sp>
      <p:pic>
        <p:nvPicPr>
          <p:cNvPr id="4" name="Picture 3">
            <a:extLst>
              <a:ext uri="{FF2B5EF4-FFF2-40B4-BE49-F238E27FC236}">
                <a16:creationId xmlns:a16="http://schemas.microsoft.com/office/drawing/2014/main" id="{2DA7CF29-87AD-41FD-BD26-DAA33F8AA51F}"/>
              </a:ext>
            </a:extLst>
          </p:cNvPr>
          <p:cNvPicPr>
            <a:picLocks noChangeAspect="1"/>
          </p:cNvPicPr>
          <p:nvPr/>
        </p:nvPicPr>
        <p:blipFill>
          <a:blip r:embed="rId3"/>
          <a:stretch>
            <a:fillRect/>
          </a:stretch>
        </p:blipFill>
        <p:spPr>
          <a:xfrm>
            <a:off x="477869" y="3661757"/>
            <a:ext cx="3075575" cy="284943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9760A38-C671-48E8-9D0E-2F23DF9A7F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26887" y="4175146"/>
            <a:ext cx="4129270" cy="2351888"/>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2B31D539-B0CE-45EA-B039-379F219C183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0804" y="2110108"/>
            <a:ext cx="4321180" cy="2151550"/>
          </a:xfrm>
          <a:prstGeom prst="rect">
            <a:avLst/>
          </a:prstGeom>
          <a:ln>
            <a:noFill/>
          </a:ln>
          <a:effectLst>
            <a:outerShdw blurRad="292100" dist="139700" dir="2700000" algn="tl" rotWithShape="0">
              <a:srgbClr val="333333">
                <a:alpha val="65000"/>
              </a:srgbClr>
            </a:outerShdw>
          </a:effectLst>
        </p:spPr>
      </p:pic>
      <p:sp>
        <p:nvSpPr>
          <p:cNvPr id="16" name="Content Placeholder 2">
            <a:extLst>
              <a:ext uri="{FF2B5EF4-FFF2-40B4-BE49-F238E27FC236}">
                <a16:creationId xmlns:a16="http://schemas.microsoft.com/office/drawing/2014/main" id="{100A9FAA-A987-49CB-86D3-E163BBBC1A89}"/>
              </a:ext>
            </a:extLst>
          </p:cNvPr>
          <p:cNvSpPr txBox="1">
            <a:spLocks/>
          </p:cNvSpPr>
          <p:nvPr/>
        </p:nvSpPr>
        <p:spPr bwMode="gray">
          <a:xfrm>
            <a:off x="8451317" y="3424998"/>
            <a:ext cx="3404840" cy="390178"/>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r>
              <a:rPr lang="en-US" sz="1814" b="1" dirty="0">
                <a:solidFill>
                  <a:schemeClr val="bg1"/>
                </a:solidFill>
                <a:latin typeface="Arial" panose="020B0604020202020204" pitchFamily="34" charset="0"/>
                <a:cs typeface="Arial" panose="020B0604020202020204" pitchFamily="34" charset="0"/>
              </a:rPr>
              <a:t>Bio-gas reactor or septic tank</a:t>
            </a:r>
          </a:p>
        </p:txBody>
      </p:sp>
    </p:spTree>
    <p:extLst>
      <p:ext uri="{BB962C8B-B14F-4D97-AF65-F5344CB8AC3E}">
        <p14:creationId xmlns:p14="http://schemas.microsoft.com/office/powerpoint/2010/main" val="3068876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094128-2D3C-425C-9A4E-22DF839C5CD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5781"/>
          <a:stretch/>
        </p:blipFill>
        <p:spPr>
          <a:xfrm>
            <a:off x="315331" y="4468207"/>
            <a:ext cx="3688699" cy="2124343"/>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4AB771F-38A8-49B9-A465-865300F42E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41258" y="1667577"/>
            <a:ext cx="4137908" cy="235834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700B242C-DC24-4249-877A-3EC71A5908B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2834" y="1704979"/>
            <a:ext cx="4268428" cy="2419088"/>
          </a:xfrm>
          <a:prstGeom prst="rect">
            <a:avLst/>
          </a:prstGeom>
          <a:ln>
            <a:noFill/>
          </a:ln>
          <a:effectLst>
            <a:outerShdw blurRad="292100" dist="139700" dir="2700000" algn="tl" rotWithShape="0">
              <a:srgbClr val="333333">
                <a:alpha val="65000"/>
              </a:srgbClr>
            </a:outerShdw>
          </a:effectLst>
        </p:spPr>
      </p:pic>
      <p:sp>
        <p:nvSpPr>
          <p:cNvPr id="7" name="Title 6">
            <a:extLst>
              <a:ext uri="{FF2B5EF4-FFF2-40B4-BE49-F238E27FC236}">
                <a16:creationId xmlns:a16="http://schemas.microsoft.com/office/drawing/2014/main" id="{9F95AEDD-2196-4BF5-B3D0-298CB6CCA9F4}"/>
              </a:ext>
            </a:extLst>
          </p:cNvPr>
          <p:cNvSpPr>
            <a:spLocks noGrp="1"/>
          </p:cNvSpPr>
          <p:nvPr>
            <p:ph type="title"/>
          </p:nvPr>
        </p:nvSpPr>
        <p:spPr>
          <a:xfrm>
            <a:off x="379970" y="215673"/>
            <a:ext cx="10515600" cy="714375"/>
          </a:xfrm>
        </p:spPr>
        <p:txBody>
          <a:bodyPr/>
          <a:lstStyle/>
          <a:p>
            <a:r>
              <a:rPr lang="en-US" dirty="0"/>
              <a:t>Off-site options (or on-site treatment for large health care facilities)</a:t>
            </a:r>
          </a:p>
        </p:txBody>
      </p:sp>
      <p:sp>
        <p:nvSpPr>
          <p:cNvPr id="4" name="Slide Number Placeholder 3">
            <a:extLst>
              <a:ext uri="{FF2B5EF4-FFF2-40B4-BE49-F238E27FC236}">
                <a16:creationId xmlns:a16="http://schemas.microsoft.com/office/drawing/2014/main" id="{25B6DEE2-9051-4304-BE54-A198B12251EF}"/>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21</a:t>
            </a:fld>
            <a:endParaRPr lang="en-GB">
              <a:solidFill>
                <a:prstClr val="black"/>
              </a:solidFill>
            </a:endParaRPr>
          </a:p>
        </p:txBody>
      </p:sp>
      <p:sp>
        <p:nvSpPr>
          <p:cNvPr id="3" name="Content Placeholder 2">
            <a:extLst>
              <a:ext uri="{FF2B5EF4-FFF2-40B4-BE49-F238E27FC236}">
                <a16:creationId xmlns:a16="http://schemas.microsoft.com/office/drawing/2014/main" id="{81389067-8F2B-4824-BA59-22185E0985B0}"/>
              </a:ext>
            </a:extLst>
          </p:cNvPr>
          <p:cNvSpPr>
            <a:spLocks noGrp="1"/>
          </p:cNvSpPr>
          <p:nvPr>
            <p:ph type="body" sz="quarter" idx="16"/>
          </p:nvPr>
        </p:nvSpPr>
        <p:spPr>
          <a:xfrm>
            <a:off x="9071867" y="1304001"/>
            <a:ext cx="2674435" cy="365125"/>
          </a:xfrm>
          <a:solidFill>
            <a:schemeClr val="tx1"/>
          </a:solidFill>
        </p:spPr>
        <p:txBody>
          <a:bodyPr/>
          <a:lstStyle/>
          <a:p>
            <a:r>
              <a:rPr lang="en-US" sz="1632" b="1" dirty="0">
                <a:solidFill>
                  <a:schemeClr val="bg1"/>
                </a:solidFill>
              </a:rPr>
              <a:t>Waste stabilization pond</a:t>
            </a:r>
          </a:p>
        </p:txBody>
      </p:sp>
      <p:sp>
        <p:nvSpPr>
          <p:cNvPr id="9" name="Content Placeholder 2">
            <a:extLst>
              <a:ext uri="{FF2B5EF4-FFF2-40B4-BE49-F238E27FC236}">
                <a16:creationId xmlns:a16="http://schemas.microsoft.com/office/drawing/2014/main" id="{9148B647-18DB-4946-9F3B-024538DE0E06}"/>
              </a:ext>
            </a:extLst>
          </p:cNvPr>
          <p:cNvSpPr txBox="1">
            <a:spLocks/>
          </p:cNvSpPr>
          <p:nvPr/>
        </p:nvSpPr>
        <p:spPr bwMode="gray">
          <a:xfrm>
            <a:off x="412834" y="6326136"/>
            <a:ext cx="2011487" cy="266414"/>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buClr>
                <a:prstClr val="black"/>
              </a:buClr>
              <a:defRPr/>
            </a:pPr>
            <a:r>
              <a:rPr lang="en-US" sz="1632" b="1" dirty="0">
                <a:solidFill>
                  <a:schemeClr val="bg1"/>
                </a:solidFill>
                <a:latin typeface="Arial"/>
              </a:rPr>
              <a:t>Gravity sewer</a:t>
            </a:r>
          </a:p>
        </p:txBody>
      </p:sp>
      <p:sp>
        <p:nvSpPr>
          <p:cNvPr id="15" name="Content Placeholder 2">
            <a:extLst>
              <a:ext uri="{FF2B5EF4-FFF2-40B4-BE49-F238E27FC236}">
                <a16:creationId xmlns:a16="http://schemas.microsoft.com/office/drawing/2014/main" id="{CC88CBCD-60E3-4A67-B060-E771B5D6D9FB}"/>
              </a:ext>
            </a:extLst>
          </p:cNvPr>
          <p:cNvSpPr txBox="1">
            <a:spLocks/>
          </p:cNvSpPr>
          <p:nvPr/>
        </p:nvSpPr>
        <p:spPr bwMode="gray">
          <a:xfrm>
            <a:off x="379970" y="1487523"/>
            <a:ext cx="2543085" cy="367863"/>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buClr>
                <a:prstClr val="black"/>
              </a:buClr>
              <a:defRPr/>
            </a:pPr>
            <a:r>
              <a:rPr lang="en-US" sz="1632" b="1" dirty="0">
                <a:solidFill>
                  <a:schemeClr val="bg1"/>
                </a:solidFill>
                <a:latin typeface="Arial"/>
              </a:rPr>
              <a:t>Motorized collection</a:t>
            </a:r>
          </a:p>
        </p:txBody>
      </p:sp>
      <p:pic>
        <p:nvPicPr>
          <p:cNvPr id="17" name="Picture 16">
            <a:extLst>
              <a:ext uri="{FF2B5EF4-FFF2-40B4-BE49-F238E27FC236}">
                <a16:creationId xmlns:a16="http://schemas.microsoft.com/office/drawing/2014/main" id="{62FC9B93-91DE-45E2-8D2A-5BBD0574DCF2}"/>
              </a:ext>
            </a:extLst>
          </p:cNvPr>
          <p:cNvPicPr>
            <a:picLocks noChangeAspect="1"/>
          </p:cNvPicPr>
          <p:nvPr/>
        </p:nvPicPr>
        <p:blipFill>
          <a:blip r:embed="rId6"/>
          <a:stretch>
            <a:fillRect/>
          </a:stretch>
        </p:blipFill>
        <p:spPr>
          <a:xfrm>
            <a:off x="6773712" y="4134526"/>
            <a:ext cx="4325230" cy="2358349"/>
          </a:xfrm>
          <a:prstGeom prst="rect">
            <a:avLst/>
          </a:prstGeom>
          <a:ln>
            <a:noFill/>
          </a:ln>
          <a:effectLst>
            <a:outerShdw blurRad="292100" dist="139700" dir="2700000" algn="tl" rotWithShape="0">
              <a:srgbClr val="333333">
                <a:alpha val="65000"/>
              </a:srgbClr>
            </a:outerShdw>
          </a:effectLst>
        </p:spPr>
      </p:pic>
      <p:sp>
        <p:nvSpPr>
          <p:cNvPr id="19" name="Content Placeholder 2">
            <a:extLst>
              <a:ext uri="{FF2B5EF4-FFF2-40B4-BE49-F238E27FC236}">
                <a16:creationId xmlns:a16="http://schemas.microsoft.com/office/drawing/2014/main" id="{1F1B5A61-C479-4343-8B87-918E0FD2A3EF}"/>
              </a:ext>
            </a:extLst>
          </p:cNvPr>
          <p:cNvSpPr txBox="1">
            <a:spLocks/>
          </p:cNvSpPr>
          <p:nvPr/>
        </p:nvSpPr>
        <p:spPr bwMode="gray">
          <a:xfrm>
            <a:off x="10130199" y="6391299"/>
            <a:ext cx="1746470" cy="266413"/>
          </a:xfrm>
          <a:prstGeom prst="rect">
            <a:avLst/>
          </a:prstGeom>
          <a:solidFill>
            <a:schemeClr val="tx1"/>
          </a:solidFill>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1544"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fontAlgn="auto">
              <a:buClr>
                <a:prstClr val="black"/>
              </a:buClr>
              <a:defRPr/>
            </a:pPr>
            <a:r>
              <a:rPr lang="en-US" sz="1632" b="1" dirty="0">
                <a:solidFill>
                  <a:schemeClr val="bg1"/>
                </a:solidFill>
                <a:latin typeface="Arial"/>
              </a:rPr>
              <a:t>Anaerobic filter</a:t>
            </a:r>
          </a:p>
        </p:txBody>
      </p:sp>
    </p:spTree>
    <p:extLst>
      <p:ext uri="{BB962C8B-B14F-4D97-AF65-F5344CB8AC3E}">
        <p14:creationId xmlns:p14="http://schemas.microsoft.com/office/powerpoint/2010/main" val="273509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C027-4C24-4E8C-A1E6-BAD77E47B5F7}"/>
              </a:ext>
            </a:extLst>
          </p:cNvPr>
          <p:cNvSpPr>
            <a:spLocks noGrp="1"/>
          </p:cNvSpPr>
          <p:nvPr>
            <p:ph type="title"/>
          </p:nvPr>
        </p:nvSpPr>
        <p:spPr>
          <a:xfrm>
            <a:off x="311726" y="0"/>
            <a:ext cx="11880273" cy="714375"/>
          </a:xfrm>
        </p:spPr>
        <p:txBody>
          <a:bodyPr/>
          <a:lstStyle/>
          <a:p>
            <a:r>
              <a:rPr lang="en-US" sz="3600" dirty="0"/>
              <a:t>Dry toilets &amp; waste stabilization ponds provide highest </a:t>
            </a:r>
            <a:br>
              <a:rPr lang="en-US" sz="3600" dirty="0"/>
            </a:br>
            <a:r>
              <a:rPr lang="en-US" sz="3600" dirty="0"/>
              <a:t>pathogen removal </a:t>
            </a:r>
          </a:p>
        </p:txBody>
      </p:sp>
      <p:sp>
        <p:nvSpPr>
          <p:cNvPr id="3" name="Slide Number Placeholder 2">
            <a:extLst>
              <a:ext uri="{FF2B5EF4-FFF2-40B4-BE49-F238E27FC236}">
                <a16:creationId xmlns:a16="http://schemas.microsoft.com/office/drawing/2014/main" id="{D149C3FA-6B1E-407D-86D5-92562D075396}"/>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22</a:t>
            </a:fld>
            <a:endParaRPr lang="en-GB">
              <a:solidFill>
                <a:prstClr val="black"/>
              </a:solidFill>
            </a:endParaRPr>
          </a:p>
        </p:txBody>
      </p:sp>
      <p:graphicFrame>
        <p:nvGraphicFramePr>
          <p:cNvPr id="7" name="Table 6">
            <a:extLst>
              <a:ext uri="{FF2B5EF4-FFF2-40B4-BE49-F238E27FC236}">
                <a16:creationId xmlns:a16="http://schemas.microsoft.com/office/drawing/2014/main" id="{E2B32669-33B7-43FA-89F9-491D734A90FD}"/>
              </a:ext>
            </a:extLst>
          </p:cNvPr>
          <p:cNvGraphicFramePr>
            <a:graphicFrameLocks noGrp="1"/>
          </p:cNvGraphicFramePr>
          <p:nvPr>
            <p:extLst>
              <p:ext uri="{D42A27DB-BD31-4B8C-83A1-F6EECF244321}">
                <p14:modId xmlns:p14="http://schemas.microsoft.com/office/powerpoint/2010/main" val="1844032215"/>
              </p:ext>
            </p:extLst>
          </p:nvPr>
        </p:nvGraphicFramePr>
        <p:xfrm>
          <a:off x="330818" y="998097"/>
          <a:ext cx="11530361" cy="5859903"/>
        </p:xfrm>
        <a:graphic>
          <a:graphicData uri="http://schemas.openxmlformats.org/drawingml/2006/table">
            <a:tbl>
              <a:tblPr firstRow="1" firstCol="1" bandRow="1">
                <a:tableStyleId>{5C22544A-7EE6-4342-B048-85BDC9FD1C3A}</a:tableStyleId>
              </a:tblPr>
              <a:tblGrid>
                <a:gridCol w="2581388">
                  <a:extLst>
                    <a:ext uri="{9D8B030D-6E8A-4147-A177-3AD203B41FA5}">
                      <a16:colId xmlns:a16="http://schemas.microsoft.com/office/drawing/2014/main" val="3788057149"/>
                    </a:ext>
                  </a:extLst>
                </a:gridCol>
                <a:gridCol w="1300982">
                  <a:extLst>
                    <a:ext uri="{9D8B030D-6E8A-4147-A177-3AD203B41FA5}">
                      <a16:colId xmlns:a16="http://schemas.microsoft.com/office/drawing/2014/main" val="899250947"/>
                    </a:ext>
                  </a:extLst>
                </a:gridCol>
                <a:gridCol w="4882489">
                  <a:extLst>
                    <a:ext uri="{9D8B030D-6E8A-4147-A177-3AD203B41FA5}">
                      <a16:colId xmlns:a16="http://schemas.microsoft.com/office/drawing/2014/main" val="1782065689"/>
                    </a:ext>
                  </a:extLst>
                </a:gridCol>
                <a:gridCol w="2765502">
                  <a:extLst>
                    <a:ext uri="{9D8B030D-6E8A-4147-A177-3AD203B41FA5}">
                      <a16:colId xmlns:a16="http://schemas.microsoft.com/office/drawing/2014/main" val="1348127617"/>
                    </a:ext>
                  </a:extLst>
                </a:gridCol>
              </a:tblGrid>
              <a:tr h="589944">
                <a:tc>
                  <a:txBody>
                    <a:bodyPr/>
                    <a:lstStyle/>
                    <a:p>
                      <a:pPr marL="0" marR="0">
                        <a:spcBef>
                          <a:spcPts val="0"/>
                        </a:spcBef>
                        <a:spcAft>
                          <a:spcPts val="0"/>
                        </a:spcAft>
                      </a:pPr>
                      <a:r>
                        <a:rPr lang="en-US" sz="1400" dirty="0">
                          <a:solidFill>
                            <a:schemeClr val="bg1"/>
                          </a:solidFill>
                          <a:effectLst/>
                          <a:latin typeface="Arial Narrow" panose="020B0606020202030204" pitchFamily="34" charset="0"/>
                        </a:rPr>
                        <a:t>Type</a:t>
                      </a:r>
                      <a:endParaRPr lang="en-GB" sz="14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tc>
                  <a:txBody>
                    <a:bodyPr/>
                    <a:lstStyle/>
                    <a:p>
                      <a:pPr marL="0" marR="0">
                        <a:spcBef>
                          <a:spcPts val="0"/>
                        </a:spcBef>
                        <a:spcAft>
                          <a:spcPts val="0"/>
                        </a:spcAft>
                      </a:pPr>
                      <a:r>
                        <a:rPr lang="en-US" sz="1400" dirty="0">
                          <a:solidFill>
                            <a:schemeClr val="bg1"/>
                          </a:solidFill>
                          <a:effectLst/>
                          <a:latin typeface="Arial Narrow" panose="020B0606020202030204" pitchFamily="34" charset="0"/>
                        </a:rPr>
                        <a:t>Pathogen </a:t>
                      </a:r>
                      <a:endParaRPr lang="en-GB" sz="1400" dirty="0">
                        <a:solidFill>
                          <a:schemeClr val="bg1"/>
                        </a:solidFill>
                        <a:effectLst/>
                        <a:latin typeface="Arial Narrow" panose="020B0606020202030204" pitchFamily="34" charset="0"/>
                      </a:endParaRPr>
                    </a:p>
                    <a:p>
                      <a:pPr marL="0" marR="0">
                        <a:spcBef>
                          <a:spcPts val="0"/>
                        </a:spcBef>
                        <a:spcAft>
                          <a:spcPts val="0"/>
                        </a:spcAft>
                      </a:pPr>
                      <a:r>
                        <a:rPr lang="en-US" sz="1400" dirty="0">
                          <a:solidFill>
                            <a:schemeClr val="bg1"/>
                          </a:solidFill>
                          <a:effectLst/>
                          <a:latin typeface="Arial Narrow" panose="020B0606020202030204" pitchFamily="34" charset="0"/>
                        </a:rPr>
                        <a:t>reduction level</a:t>
                      </a:r>
                      <a:endParaRPr lang="en-GB" sz="14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tc>
                  <a:txBody>
                    <a:bodyPr/>
                    <a:lstStyle/>
                    <a:p>
                      <a:pPr marL="0" marR="0">
                        <a:spcBef>
                          <a:spcPts val="0"/>
                        </a:spcBef>
                        <a:spcAft>
                          <a:spcPts val="0"/>
                        </a:spcAft>
                      </a:pPr>
                      <a:r>
                        <a:rPr lang="en-US" sz="1400" dirty="0">
                          <a:solidFill>
                            <a:schemeClr val="bg1"/>
                          </a:solidFill>
                          <a:effectLst/>
                          <a:latin typeface="Arial Narrow" panose="020B0606020202030204" pitchFamily="34" charset="0"/>
                        </a:rPr>
                        <a:t>Treatment products and pathogen level</a:t>
                      </a:r>
                      <a:endParaRPr lang="en-GB" sz="14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tc>
                  <a:txBody>
                    <a:bodyPr/>
                    <a:lstStyle/>
                    <a:p>
                      <a:pPr marL="0" marR="0">
                        <a:spcBef>
                          <a:spcPts val="0"/>
                        </a:spcBef>
                        <a:spcAft>
                          <a:spcPts val="0"/>
                        </a:spcAft>
                      </a:pPr>
                      <a:r>
                        <a:rPr lang="en-US" sz="1400" dirty="0">
                          <a:solidFill>
                            <a:schemeClr val="bg1"/>
                          </a:solidFill>
                          <a:effectLst/>
                          <a:latin typeface="Arial Narrow" panose="020B0606020202030204" pitchFamily="34" charset="0"/>
                        </a:rPr>
                        <a:t>Best suited for/conditions required:</a:t>
                      </a:r>
                      <a:endParaRPr lang="en-GB" sz="14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extLst>
                  <a:ext uri="{0D108BD9-81ED-4DB2-BD59-A6C34878D82A}">
                    <a16:rowId xmlns:a16="http://schemas.microsoft.com/office/drawing/2014/main" val="3260058025"/>
                  </a:ext>
                </a:extLst>
              </a:tr>
              <a:tr h="306686">
                <a:tc gridSpan="4">
                  <a:txBody>
                    <a:bodyPr/>
                    <a:lstStyle/>
                    <a:p>
                      <a:pPr marL="0" marR="0">
                        <a:spcBef>
                          <a:spcPts val="0"/>
                        </a:spcBef>
                        <a:spcAft>
                          <a:spcPts val="0"/>
                        </a:spcAft>
                      </a:pPr>
                      <a:r>
                        <a:rPr lang="en-US" sz="1800" dirty="0">
                          <a:solidFill>
                            <a:schemeClr val="bg1"/>
                          </a:solidFill>
                          <a:effectLst/>
                          <a:latin typeface="Arial Narrow" panose="020B0606020202030204" pitchFamily="34" charset="0"/>
                        </a:rPr>
                        <a:t>Containment technologies</a:t>
                      </a:r>
                      <a:endParaRPr lang="en-GB" sz="18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tc hMerge="1">
                  <a:txBody>
                    <a:bodyPr/>
                    <a:lstStyle/>
                    <a:p>
                      <a:endParaRPr lang="en-GB"/>
                    </a:p>
                  </a:txBody>
                  <a:tcPr/>
                </a:tc>
                <a:tc hMerge="1">
                  <a:txBody>
                    <a:bodyPr/>
                    <a:lstStyle/>
                    <a:p>
                      <a:endParaRPr lang="en-GB"/>
                    </a:p>
                  </a:txBody>
                  <a:tcPr/>
                </a:tc>
                <a:tc hMerge="1">
                  <a:txBody>
                    <a:bodyPr/>
                    <a:lstStyle/>
                    <a:p>
                      <a:pPr marL="0" marR="0">
                        <a:spcBef>
                          <a:spcPts val="0"/>
                        </a:spcBef>
                        <a:spcAft>
                          <a:spcPts val="0"/>
                        </a:spcAft>
                      </a:pPr>
                      <a:endParaRPr lang="en-GB" sz="1400" dirty="0">
                        <a:solidFill>
                          <a:schemeClr val="tx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449057130"/>
                  </a:ext>
                </a:extLst>
              </a:tr>
              <a:tr h="393296">
                <a:tc>
                  <a:txBody>
                    <a:bodyPr/>
                    <a:lstStyle/>
                    <a:p>
                      <a:pPr marL="0" marR="0">
                        <a:spcBef>
                          <a:spcPts val="0"/>
                        </a:spcBef>
                        <a:spcAft>
                          <a:spcPts val="0"/>
                        </a:spcAft>
                      </a:pPr>
                      <a:r>
                        <a:rPr lang="en-US" sz="1800" b="1" kern="1200" dirty="0">
                          <a:solidFill>
                            <a:schemeClr val="tx1"/>
                          </a:solidFill>
                          <a:effectLst/>
                          <a:latin typeface="Arial Narrow" panose="020B0606020202030204" pitchFamily="34" charset="0"/>
                          <a:ea typeface="+mn-ea"/>
                          <a:cs typeface="+mn-cs"/>
                        </a:rPr>
                        <a:t>Dry toilet with single pit</a:t>
                      </a:r>
                      <a:endParaRPr lang="en-GB" sz="1800" b="1" kern="1200" dirty="0">
                        <a:solidFill>
                          <a:schemeClr val="tx1"/>
                        </a:solidFill>
                        <a:effectLst/>
                        <a:latin typeface="Arial Narrow" panose="020B0606020202030204" pitchFamily="34" charset="0"/>
                        <a:ea typeface="+mn-ea"/>
                        <a:cs typeface="+mn-cs"/>
                      </a:endParaRPr>
                    </a:p>
                    <a:p>
                      <a:pPr marL="0" marR="0">
                        <a:spcBef>
                          <a:spcPts val="0"/>
                        </a:spcBef>
                        <a:spcAft>
                          <a:spcPts val="0"/>
                        </a:spcAft>
                      </a:pPr>
                      <a:r>
                        <a:rPr lang="en-US" sz="1800" b="1" kern="1200" dirty="0">
                          <a:solidFill>
                            <a:schemeClr val="tx1"/>
                          </a:solidFill>
                          <a:effectLst/>
                          <a:latin typeface="Arial Narrow" panose="020B0606020202030204" pitchFamily="34" charset="0"/>
                          <a:ea typeface="+mn-ea"/>
                          <a:cs typeface="+mn-cs"/>
                        </a:rPr>
                        <a:t> </a:t>
                      </a:r>
                      <a:endParaRPr lang="en-GB" sz="1800" b="1" kern="1200" dirty="0">
                        <a:solidFill>
                          <a:schemeClr val="tx1"/>
                        </a:solidFill>
                        <a:effectLst/>
                        <a:latin typeface="Arial Narrow" panose="020B0606020202030204" pitchFamily="34" charset="0"/>
                        <a:ea typeface="+mn-ea"/>
                        <a:cs typeface="+mn-cs"/>
                      </a:endParaRPr>
                    </a:p>
                  </a:txBody>
                  <a:tcPr marL="62198" marR="62198" marT="0" marB="0"/>
                </a:tc>
                <a:tc>
                  <a:txBody>
                    <a:bodyPr/>
                    <a:lstStyle/>
                    <a:p>
                      <a:pPr marL="0" marR="0">
                        <a:spcBef>
                          <a:spcPts val="0"/>
                        </a:spcBef>
                        <a:spcAft>
                          <a:spcPts val="0"/>
                        </a:spcAft>
                      </a:pPr>
                      <a:r>
                        <a:rPr lang="en-US" sz="1800" b="1" dirty="0">
                          <a:effectLst/>
                          <a:latin typeface="Arial Narrow" panose="020B0606020202030204" pitchFamily="34" charset="0"/>
                        </a:rPr>
                        <a:t>High</a:t>
                      </a:r>
                      <a:r>
                        <a:rPr lang="en-US" sz="1400" dirty="0">
                          <a:effectLst/>
                          <a:latin typeface="Arial Narrow" panose="020B0606020202030204" pitchFamily="34" charset="0"/>
                        </a:rPr>
                        <a:t> (except </a:t>
                      </a:r>
                      <a:r>
                        <a:rPr lang="en-US" sz="1400" dirty="0" err="1">
                          <a:effectLst/>
                          <a:latin typeface="Arial Narrow" panose="020B0606020202030204" pitchFamily="34" charset="0"/>
                        </a:rPr>
                        <a:t>Asacaris</a:t>
                      </a:r>
                      <a:r>
                        <a:rPr lang="en-US" sz="1400" dirty="0">
                          <a:effectLst/>
                          <a:latin typeface="Arial Narrow" panose="020B0606020202030204" pitchFamily="34" charset="0"/>
                        </a:rPr>
                        <a:t> eggs)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92D050"/>
                    </a:solidFill>
                  </a:tcPr>
                </a:tc>
                <a:tc>
                  <a:txBody>
                    <a:bodyPr/>
                    <a:lstStyle/>
                    <a:p>
                      <a:pPr marL="0" marR="0">
                        <a:spcBef>
                          <a:spcPts val="0"/>
                        </a:spcBef>
                        <a:spcAft>
                          <a:spcPts val="0"/>
                        </a:spcAft>
                      </a:pPr>
                      <a:r>
                        <a:rPr lang="en-US" sz="1400" dirty="0">
                          <a:effectLst/>
                          <a:latin typeface="Arial Narrow" panose="020B0606020202030204" pitchFamily="34" charset="0"/>
                        </a:rPr>
                        <a:t>Sludge stabilized into humus with low pathogens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a:effectLst/>
                          <a:latin typeface="Arial Narrow" panose="020B0606020202030204" pitchFamily="34" charset="0"/>
                        </a:rPr>
                        <a:t>Few users</a:t>
                      </a:r>
                      <a:endParaRPr lang="en-GB" sz="1400">
                        <a:effectLst/>
                        <a:latin typeface="Arial Narrow" panose="020B0606020202030204" pitchFamily="34" charset="0"/>
                      </a:endParaRPr>
                    </a:p>
                    <a:p>
                      <a:pPr marL="0" marR="0">
                        <a:spcBef>
                          <a:spcPts val="0"/>
                        </a:spcBef>
                        <a:spcAft>
                          <a:spcPts val="0"/>
                        </a:spcAft>
                      </a:pPr>
                      <a:r>
                        <a:rPr lang="en-US" sz="1400">
                          <a:effectLst/>
                          <a:latin typeface="Arial Narrow" panose="020B0606020202030204" pitchFamily="34" charset="0"/>
                        </a:rPr>
                        <a:t>Medium soil permeability</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2171164977"/>
                  </a:ext>
                </a:extLst>
              </a:tr>
              <a:tr h="393296">
                <a:tc>
                  <a:txBody>
                    <a:bodyPr/>
                    <a:lstStyle/>
                    <a:p>
                      <a:pPr marL="0" marR="0">
                        <a:spcBef>
                          <a:spcPts val="0"/>
                        </a:spcBef>
                        <a:spcAft>
                          <a:spcPts val="0"/>
                        </a:spcAft>
                      </a:pPr>
                      <a:r>
                        <a:rPr lang="en-US" sz="1800" b="1" kern="1200" dirty="0">
                          <a:solidFill>
                            <a:schemeClr val="tx1"/>
                          </a:solidFill>
                          <a:effectLst/>
                          <a:latin typeface="Arial Narrow" panose="020B0606020202030204" pitchFamily="34" charset="0"/>
                          <a:ea typeface="+mn-ea"/>
                          <a:cs typeface="+mn-cs"/>
                        </a:rPr>
                        <a:t>Dry toilet with twin pits</a:t>
                      </a:r>
                      <a:endParaRPr lang="en-GB" sz="1800" b="1" kern="1200" dirty="0">
                        <a:solidFill>
                          <a:schemeClr val="tx1"/>
                        </a:solidFill>
                        <a:effectLst/>
                        <a:latin typeface="Arial Narrow" panose="020B0606020202030204" pitchFamily="34" charset="0"/>
                        <a:ea typeface="+mn-ea"/>
                        <a:cs typeface="+mn-cs"/>
                      </a:endParaRPr>
                    </a:p>
                    <a:p>
                      <a:pPr marL="0" marR="0">
                        <a:spcBef>
                          <a:spcPts val="0"/>
                        </a:spcBef>
                        <a:spcAft>
                          <a:spcPts val="0"/>
                        </a:spcAft>
                      </a:pPr>
                      <a:r>
                        <a:rPr lang="en-US" sz="1800" b="1" kern="1200" dirty="0">
                          <a:solidFill>
                            <a:schemeClr val="tx1"/>
                          </a:solidFill>
                          <a:effectLst/>
                          <a:latin typeface="Arial Narrow" panose="020B0606020202030204" pitchFamily="34" charset="0"/>
                          <a:ea typeface="+mn-ea"/>
                          <a:cs typeface="+mn-cs"/>
                        </a:rPr>
                        <a:t> </a:t>
                      </a:r>
                      <a:endParaRPr lang="en-GB" sz="1800" b="1" kern="1200" dirty="0">
                        <a:solidFill>
                          <a:schemeClr val="tx1"/>
                        </a:solidFill>
                        <a:effectLst/>
                        <a:latin typeface="Arial Narrow" panose="020B0606020202030204" pitchFamily="34" charset="0"/>
                        <a:ea typeface="+mn-ea"/>
                        <a:cs typeface="+mn-cs"/>
                      </a:endParaRPr>
                    </a:p>
                  </a:txBody>
                  <a:tcPr marL="62198" marR="62198" marT="0" marB="0"/>
                </a:tc>
                <a:tc>
                  <a:txBody>
                    <a:bodyPr/>
                    <a:lstStyle/>
                    <a:p>
                      <a:pPr marL="0" marR="0">
                        <a:spcBef>
                          <a:spcPts val="0"/>
                        </a:spcBef>
                        <a:spcAft>
                          <a:spcPts val="0"/>
                        </a:spcAft>
                      </a:pPr>
                      <a:r>
                        <a:rPr lang="en-US" sz="1800" b="1" kern="1200" dirty="0">
                          <a:solidFill>
                            <a:schemeClr val="dk1"/>
                          </a:solidFill>
                          <a:effectLst/>
                          <a:latin typeface="Arial Narrow" panose="020B0606020202030204" pitchFamily="34" charset="0"/>
                          <a:ea typeface="+mn-ea"/>
                          <a:cs typeface="+mn-cs"/>
                        </a:rPr>
                        <a:t>High </a:t>
                      </a:r>
                      <a:r>
                        <a:rPr lang="en-US" sz="1400" dirty="0">
                          <a:effectLst/>
                          <a:latin typeface="Arial Narrow" panose="020B0606020202030204" pitchFamily="34" charset="0"/>
                        </a:rPr>
                        <a:t>(except </a:t>
                      </a:r>
                      <a:r>
                        <a:rPr lang="en-US" sz="1400" dirty="0" err="1">
                          <a:effectLst/>
                          <a:latin typeface="Arial Narrow" panose="020B0606020202030204" pitchFamily="34" charset="0"/>
                        </a:rPr>
                        <a:t>Asacaris</a:t>
                      </a:r>
                      <a:r>
                        <a:rPr lang="en-US" sz="1400" dirty="0">
                          <a:effectLst/>
                          <a:latin typeface="Arial Narrow" panose="020B0606020202030204" pitchFamily="34" charset="0"/>
                        </a:rPr>
                        <a:t> eggs)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92D050"/>
                    </a:solidFill>
                  </a:tcPr>
                </a:tc>
                <a:tc>
                  <a:txBody>
                    <a:bodyPr/>
                    <a:lstStyle/>
                    <a:p>
                      <a:pPr marL="0" marR="0">
                        <a:spcBef>
                          <a:spcPts val="0"/>
                        </a:spcBef>
                        <a:spcAft>
                          <a:spcPts val="0"/>
                        </a:spcAft>
                      </a:pPr>
                      <a:r>
                        <a:rPr lang="en-US" sz="1400" dirty="0">
                          <a:effectLst/>
                          <a:latin typeface="Arial Narrow" panose="020B0606020202030204" pitchFamily="34" charset="0"/>
                        </a:rPr>
                        <a:t>Sludge stabilized into humus with low pathogens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Few users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Medium soil permeability</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1929740302"/>
                  </a:ext>
                </a:extLst>
              </a:tr>
              <a:tr h="524864">
                <a:tc>
                  <a:txBody>
                    <a:bodyPr/>
                    <a:lstStyle/>
                    <a:p>
                      <a:pPr marL="0" marR="0">
                        <a:spcBef>
                          <a:spcPts val="0"/>
                        </a:spcBef>
                        <a:spcAft>
                          <a:spcPts val="0"/>
                        </a:spcAft>
                      </a:pPr>
                      <a:r>
                        <a:rPr lang="en-US" sz="1800" b="1" kern="1200" dirty="0">
                          <a:solidFill>
                            <a:schemeClr val="tx1"/>
                          </a:solidFill>
                          <a:effectLst/>
                          <a:latin typeface="Arial Narrow" panose="020B0606020202030204" pitchFamily="34" charset="0"/>
                          <a:ea typeface="+mn-ea"/>
                          <a:cs typeface="+mn-cs"/>
                        </a:rPr>
                        <a:t>Flush toilet with open bottomed tank</a:t>
                      </a:r>
                      <a:endParaRPr lang="en-GB" sz="1800" b="1" kern="1200" dirty="0">
                        <a:solidFill>
                          <a:schemeClr val="tx1"/>
                        </a:solidFill>
                        <a:effectLst/>
                        <a:latin typeface="Arial Narrow" panose="020B0606020202030204" pitchFamily="34" charset="0"/>
                        <a:ea typeface="+mn-ea"/>
                        <a:cs typeface="+mn-cs"/>
                      </a:endParaRPr>
                    </a:p>
                    <a:p>
                      <a:pPr marL="0" marR="0">
                        <a:spcBef>
                          <a:spcPts val="0"/>
                        </a:spcBef>
                        <a:spcAft>
                          <a:spcPts val="0"/>
                        </a:spcAft>
                      </a:pPr>
                      <a:endParaRPr lang="en-GB" sz="1800" b="1" kern="1200" dirty="0">
                        <a:solidFill>
                          <a:schemeClr val="tx1"/>
                        </a:solidFill>
                        <a:effectLst/>
                        <a:latin typeface="Arial Narrow" panose="020B0606020202030204" pitchFamily="34" charset="0"/>
                        <a:ea typeface="+mn-ea"/>
                        <a:cs typeface="+mn-cs"/>
                      </a:endParaRPr>
                    </a:p>
                  </a:txBody>
                  <a:tcPr marL="62198" marR="62198" marT="0" marB="0"/>
                </a:tc>
                <a:tc>
                  <a:txBody>
                    <a:bodyPr/>
                    <a:lstStyle/>
                    <a:p>
                      <a:pPr marL="0" marR="0">
                        <a:spcBef>
                          <a:spcPts val="0"/>
                        </a:spcBef>
                        <a:spcAft>
                          <a:spcPts val="0"/>
                        </a:spcAft>
                      </a:pPr>
                      <a:r>
                        <a:rPr lang="en-US" sz="1800" dirty="0">
                          <a:effectLst/>
                          <a:latin typeface="Arial Narrow" panose="020B0606020202030204" pitchFamily="34" charset="0"/>
                        </a:rPr>
                        <a:t>Low</a:t>
                      </a:r>
                      <a:endParaRPr lang="en-GB" sz="18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FF0000"/>
                    </a:solidFill>
                  </a:tcPr>
                </a:tc>
                <a:tc>
                  <a:txBody>
                    <a:bodyPr/>
                    <a:lstStyle/>
                    <a:p>
                      <a:pPr marL="0" marR="0">
                        <a:spcBef>
                          <a:spcPts val="0"/>
                        </a:spcBef>
                        <a:spcAft>
                          <a:spcPts val="0"/>
                        </a:spcAft>
                      </a:pPr>
                      <a:r>
                        <a:rPr lang="en-US" sz="1400" dirty="0">
                          <a:effectLst/>
                          <a:latin typeface="Arial Narrow" panose="020B0606020202030204" pitchFamily="34" charset="0"/>
                        </a:rPr>
                        <a:t>Liquid leachate high in pathogens is adsorbed aerobically into soil; removal dependent on soil conditions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Few users </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Water available</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Medium soil permeability</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91122301"/>
                  </a:ext>
                </a:extLst>
              </a:tr>
              <a:tr h="361179">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Flush toilet with septic tank connected to soak pit</a:t>
                      </a:r>
                      <a:endParaRPr lang="en-GB" sz="1800" dirty="0">
                        <a:solidFill>
                          <a:schemeClr val="tx1"/>
                        </a:solidFill>
                        <a:effectLst/>
                        <a:latin typeface="Arial Narrow" panose="020B0606020202030204" pitchFamily="34" charset="0"/>
                      </a:endParaRPr>
                    </a:p>
                  </a:txBody>
                  <a:tcPr marL="62198" marR="62198" marT="0" marB="0"/>
                </a:tc>
                <a:tc>
                  <a:txBody>
                    <a:bodyPr/>
                    <a:lstStyle/>
                    <a:p>
                      <a:pPr marL="0" marR="0">
                        <a:spcBef>
                          <a:spcPts val="0"/>
                        </a:spcBef>
                        <a:spcAft>
                          <a:spcPts val="0"/>
                        </a:spcAft>
                      </a:pPr>
                      <a:r>
                        <a:rPr lang="en-US" sz="1800" dirty="0">
                          <a:effectLst/>
                          <a:latin typeface="Arial Narrow" panose="020B0606020202030204" pitchFamily="34" charset="0"/>
                        </a:rPr>
                        <a:t>Low</a:t>
                      </a:r>
                      <a:endParaRPr lang="en-GB" sz="18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FF0000"/>
                    </a:solidFill>
                  </a:tcPr>
                </a:tc>
                <a:tc>
                  <a:txBody>
                    <a:bodyPr/>
                    <a:lstStyle/>
                    <a:p>
                      <a:pPr marL="0" marR="0">
                        <a:spcBef>
                          <a:spcPts val="0"/>
                        </a:spcBef>
                        <a:spcAft>
                          <a:spcPts val="0"/>
                        </a:spcAft>
                      </a:pPr>
                      <a:r>
                        <a:rPr lang="en-US" sz="1400" dirty="0">
                          <a:effectLst/>
                          <a:latin typeface="Arial Narrow" panose="020B0606020202030204" pitchFamily="34" charset="0"/>
                        </a:rPr>
                        <a:t>Liquid sludge has high pathogens, but these are absorbed aerobically in the soak pit</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Average number of users </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Water available</a:t>
                      </a:r>
                      <a:endParaRPr lang="en-GB" sz="1400" dirty="0">
                        <a:effectLst/>
                        <a:latin typeface="Arial Narrow" panose="020B0606020202030204" pitchFamily="34" charset="0"/>
                      </a:endParaRPr>
                    </a:p>
                  </a:txBody>
                  <a:tcPr marL="62198" marR="62198" marT="0" marB="0"/>
                </a:tc>
                <a:extLst>
                  <a:ext uri="{0D108BD9-81ED-4DB2-BD59-A6C34878D82A}">
                    <a16:rowId xmlns:a16="http://schemas.microsoft.com/office/drawing/2014/main" val="1842386924"/>
                  </a:ext>
                </a:extLst>
              </a:tr>
              <a:tr h="196647">
                <a:tc gridSpan="4">
                  <a:txBody>
                    <a:bodyPr/>
                    <a:lstStyle/>
                    <a:p>
                      <a:pPr marL="0" marR="0">
                        <a:spcBef>
                          <a:spcPts val="0"/>
                        </a:spcBef>
                        <a:spcAft>
                          <a:spcPts val="0"/>
                        </a:spcAft>
                      </a:pPr>
                      <a:r>
                        <a:rPr lang="en-US" sz="1800" dirty="0">
                          <a:solidFill>
                            <a:schemeClr val="bg1"/>
                          </a:solidFill>
                          <a:effectLst/>
                          <a:latin typeface="Arial Narrow" panose="020B0606020202030204" pitchFamily="34" charset="0"/>
                        </a:rPr>
                        <a:t>Wastewater treatment technologies</a:t>
                      </a:r>
                      <a:endParaRPr lang="en-GB" sz="1800" dirty="0">
                        <a:solidFill>
                          <a:schemeClr val="bg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chemeClr val="tx1"/>
                    </a:solidFill>
                  </a:tcPr>
                </a:tc>
                <a:tc hMerge="1">
                  <a:txBody>
                    <a:bodyPr/>
                    <a:lstStyle/>
                    <a:p>
                      <a:endParaRPr lang="en-GB"/>
                    </a:p>
                  </a:txBody>
                  <a:tcPr/>
                </a:tc>
                <a:tc hMerge="1">
                  <a:txBody>
                    <a:bodyPr/>
                    <a:lstStyle/>
                    <a:p>
                      <a:endParaRPr lang="en-GB"/>
                    </a:p>
                  </a:txBody>
                  <a:tcPr/>
                </a:tc>
                <a:tc hMerge="1">
                  <a:txBody>
                    <a:bodyPr/>
                    <a:lstStyle/>
                    <a:p>
                      <a:pPr marL="0" marR="0">
                        <a:spcBef>
                          <a:spcPts val="0"/>
                        </a:spcBef>
                        <a:spcAft>
                          <a:spcPts val="0"/>
                        </a:spcAft>
                      </a:pPr>
                      <a:endParaRPr lang="en-GB" sz="1400" dirty="0">
                        <a:solidFill>
                          <a:schemeClr val="tx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3731319715"/>
                  </a:ext>
                </a:extLst>
              </a:tr>
              <a:tr h="786591">
                <a:tc>
                  <a:txBody>
                    <a:bodyPr/>
                    <a:lstStyle/>
                    <a:p>
                      <a:pPr marL="0" marR="0" algn="l" defTabSz="914400" rtl="0" eaLnBrk="1" latinLnBrk="0" hangingPunct="1">
                        <a:spcBef>
                          <a:spcPts val="0"/>
                        </a:spcBef>
                        <a:spcAft>
                          <a:spcPts val="0"/>
                        </a:spcAft>
                      </a:pPr>
                      <a:r>
                        <a:rPr lang="en-US" sz="1800" b="1" kern="1200" dirty="0">
                          <a:solidFill>
                            <a:schemeClr val="tx1"/>
                          </a:solidFill>
                          <a:effectLst/>
                          <a:latin typeface="Arial Narrow" panose="020B0606020202030204" pitchFamily="34" charset="0"/>
                          <a:ea typeface="+mn-ea"/>
                          <a:cs typeface="+mn-cs"/>
                        </a:rPr>
                        <a:t>Waste stabilization pond</a:t>
                      </a:r>
                      <a:endParaRPr lang="en-GB" sz="1800" b="1" kern="1200" dirty="0">
                        <a:solidFill>
                          <a:schemeClr val="tx1"/>
                        </a:solidFill>
                        <a:effectLst/>
                        <a:latin typeface="Arial Narrow" panose="020B0606020202030204" pitchFamily="34" charset="0"/>
                        <a:ea typeface="+mn-ea"/>
                        <a:cs typeface="+mn-cs"/>
                      </a:endParaRPr>
                    </a:p>
                  </a:txBody>
                  <a:tcPr marL="62198" marR="62198" marT="0" marB="0"/>
                </a:tc>
                <a:tc>
                  <a:txBody>
                    <a:bodyPr/>
                    <a:lstStyle/>
                    <a:p>
                      <a:pPr marL="0" marR="0" algn="l" defTabSz="914400" rtl="0" eaLnBrk="1" latinLnBrk="0" hangingPunct="1">
                        <a:spcBef>
                          <a:spcPts val="0"/>
                        </a:spcBef>
                        <a:spcAft>
                          <a:spcPts val="0"/>
                        </a:spcAft>
                      </a:pPr>
                      <a:r>
                        <a:rPr lang="en-US" sz="1800" b="1" kern="1200" dirty="0">
                          <a:solidFill>
                            <a:schemeClr val="tx1"/>
                          </a:solidFill>
                          <a:effectLst/>
                          <a:latin typeface="Arial Narrow" panose="020B0606020202030204" pitchFamily="34" charset="0"/>
                          <a:ea typeface="+mn-ea"/>
                          <a:cs typeface="+mn-cs"/>
                        </a:rPr>
                        <a:t>High</a:t>
                      </a:r>
                      <a:endParaRPr lang="en-GB" sz="1800" b="1" kern="1200" dirty="0">
                        <a:solidFill>
                          <a:schemeClr val="tx1"/>
                        </a:solidFill>
                        <a:effectLst/>
                        <a:latin typeface="Arial Narrow" panose="020B0606020202030204" pitchFamily="34" charset="0"/>
                        <a:ea typeface="+mn-ea"/>
                        <a:cs typeface="+mn-cs"/>
                      </a:endParaRPr>
                    </a:p>
                  </a:txBody>
                  <a:tcPr marL="62198" marR="62198" marT="0" marB="0">
                    <a:solidFill>
                      <a:srgbClr val="92D050"/>
                    </a:solidFill>
                  </a:tcPr>
                </a:tc>
                <a:tc>
                  <a:txBody>
                    <a:bodyPr/>
                    <a:lstStyle/>
                    <a:p>
                      <a:pPr marL="0" marR="0">
                        <a:spcBef>
                          <a:spcPts val="0"/>
                        </a:spcBef>
                        <a:spcAft>
                          <a:spcPts val="0"/>
                        </a:spcAft>
                      </a:pPr>
                      <a:r>
                        <a:rPr lang="en-US" sz="1400" dirty="0">
                          <a:effectLst/>
                          <a:latin typeface="Arial Narrow" panose="020B0606020202030204" pitchFamily="34" charset="0"/>
                        </a:rPr>
                        <a:t>Liquid sludge with low pathogens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Effluent with low pathogens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Many users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Water &amp; land available</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Personnel to maintain</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179695774"/>
                  </a:ext>
                </a:extLst>
              </a:tr>
              <a:tr h="786591">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Constructed wetlands</a:t>
                      </a:r>
                      <a:endParaRPr lang="en-GB" sz="1800" dirty="0">
                        <a:solidFill>
                          <a:schemeClr val="tx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800" dirty="0">
                          <a:effectLst/>
                          <a:latin typeface="Arial Narrow" panose="020B0606020202030204" pitchFamily="34" charset="0"/>
                        </a:rPr>
                        <a:t>Medium</a:t>
                      </a:r>
                      <a:endParaRPr lang="en-GB" sz="18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FFC000"/>
                    </a:solidFill>
                  </a:tcPr>
                </a:tc>
                <a:tc>
                  <a:txBody>
                    <a:bodyPr/>
                    <a:lstStyle/>
                    <a:p>
                      <a:pPr marL="0" marR="0">
                        <a:spcBef>
                          <a:spcPts val="0"/>
                        </a:spcBef>
                        <a:spcAft>
                          <a:spcPts val="0"/>
                        </a:spcAft>
                      </a:pPr>
                      <a:r>
                        <a:rPr lang="en-US" sz="1400" dirty="0">
                          <a:effectLst/>
                          <a:latin typeface="Arial Narrow" panose="020B0606020202030204" pitchFamily="34" charset="0"/>
                        </a:rPr>
                        <a:t>Plants-no pathogens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Effluent with medium pathogens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Many users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Water &amp; land available</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Personnel to maintain</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102004593"/>
                  </a:ext>
                </a:extLst>
              </a:tr>
              <a:tr h="646891">
                <a:tc>
                  <a:txBody>
                    <a:bodyPr/>
                    <a:lstStyle/>
                    <a:p>
                      <a:pPr marL="0" marR="0">
                        <a:spcBef>
                          <a:spcPts val="0"/>
                        </a:spcBef>
                        <a:spcAft>
                          <a:spcPts val="0"/>
                        </a:spcAft>
                      </a:pPr>
                      <a:r>
                        <a:rPr lang="en-US" sz="1800" dirty="0">
                          <a:solidFill>
                            <a:schemeClr val="tx1"/>
                          </a:solidFill>
                          <a:effectLst/>
                          <a:latin typeface="Arial Narrow" panose="020B0606020202030204" pitchFamily="34" charset="0"/>
                        </a:rPr>
                        <a:t>Anaerobic </a:t>
                      </a:r>
                      <a:r>
                        <a:rPr lang="en-US" sz="1800" dirty="0" err="1">
                          <a:solidFill>
                            <a:schemeClr val="tx1"/>
                          </a:solidFill>
                          <a:effectLst/>
                          <a:latin typeface="Arial Narrow" panose="020B0606020202030204" pitchFamily="34" charset="0"/>
                        </a:rPr>
                        <a:t>upflow</a:t>
                      </a:r>
                      <a:r>
                        <a:rPr lang="en-US" sz="1800" dirty="0">
                          <a:solidFill>
                            <a:schemeClr val="tx1"/>
                          </a:solidFill>
                          <a:effectLst/>
                          <a:latin typeface="Arial Narrow" panose="020B0606020202030204" pitchFamily="34" charset="0"/>
                        </a:rPr>
                        <a:t> sludge blanket reactors</a:t>
                      </a:r>
                      <a:endParaRPr lang="en-GB" sz="1800" dirty="0">
                        <a:solidFill>
                          <a:schemeClr val="tx1"/>
                        </a:solidFill>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800" dirty="0">
                          <a:effectLst/>
                          <a:latin typeface="Arial Narrow" panose="020B0606020202030204" pitchFamily="34" charset="0"/>
                        </a:rPr>
                        <a:t>Low</a:t>
                      </a:r>
                      <a:endParaRPr lang="en-GB" sz="18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solidFill>
                      <a:srgbClr val="FF0000"/>
                    </a:solidFill>
                  </a:tcPr>
                </a:tc>
                <a:tc>
                  <a:txBody>
                    <a:bodyPr/>
                    <a:lstStyle/>
                    <a:p>
                      <a:pPr marL="0" marR="0">
                        <a:spcBef>
                          <a:spcPts val="0"/>
                        </a:spcBef>
                        <a:spcAft>
                          <a:spcPts val="0"/>
                        </a:spcAft>
                      </a:pPr>
                      <a:r>
                        <a:rPr lang="en-US" sz="1400" dirty="0">
                          <a:effectLst/>
                          <a:latin typeface="Arial Narrow" panose="020B0606020202030204" pitchFamily="34" charset="0"/>
                        </a:rPr>
                        <a:t>Liquid sludge with high pathogens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Biogas</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tc>
                  <a:txBody>
                    <a:bodyPr/>
                    <a:lstStyle/>
                    <a:p>
                      <a:pPr marL="0" marR="0">
                        <a:spcBef>
                          <a:spcPts val="0"/>
                        </a:spcBef>
                        <a:spcAft>
                          <a:spcPts val="0"/>
                        </a:spcAft>
                      </a:pPr>
                      <a:r>
                        <a:rPr lang="en-US" sz="1400" dirty="0">
                          <a:effectLst/>
                          <a:latin typeface="Arial Narrow" panose="020B0606020202030204" pitchFamily="34" charset="0"/>
                        </a:rPr>
                        <a:t>Many users</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Water &amp; land available</a:t>
                      </a:r>
                      <a:endParaRPr lang="en-GB" sz="1400" dirty="0">
                        <a:effectLst/>
                        <a:latin typeface="Arial Narrow" panose="020B0606020202030204" pitchFamily="34" charset="0"/>
                      </a:endParaRPr>
                    </a:p>
                    <a:p>
                      <a:pPr marL="0" marR="0">
                        <a:spcBef>
                          <a:spcPts val="0"/>
                        </a:spcBef>
                        <a:spcAft>
                          <a:spcPts val="0"/>
                        </a:spcAft>
                      </a:pPr>
                      <a:r>
                        <a:rPr lang="en-US" sz="1400" dirty="0">
                          <a:effectLst/>
                          <a:latin typeface="Arial Narrow" panose="020B0606020202030204" pitchFamily="34" charset="0"/>
                        </a:rPr>
                        <a:t>Personnel to maintain</a:t>
                      </a:r>
                      <a:endParaRPr lang="en-GB" sz="1400" dirty="0">
                        <a:effectLst/>
                        <a:latin typeface="Arial Narrow" panose="020B0606020202030204" pitchFamily="34" charset="0"/>
                        <a:ea typeface="SimSun" panose="02010600030101010101" pitchFamily="2" charset="-122"/>
                        <a:cs typeface="Times New Roman" panose="02020603050405020304" pitchFamily="18" charset="0"/>
                      </a:endParaRPr>
                    </a:p>
                  </a:txBody>
                  <a:tcPr marL="62198" marR="62198" marT="0" marB="0"/>
                </a:tc>
                <a:extLst>
                  <a:ext uri="{0D108BD9-81ED-4DB2-BD59-A6C34878D82A}">
                    <a16:rowId xmlns:a16="http://schemas.microsoft.com/office/drawing/2014/main" val="2076023062"/>
                  </a:ext>
                </a:extLst>
              </a:tr>
            </a:tbl>
          </a:graphicData>
        </a:graphic>
      </p:graphicFrame>
    </p:spTree>
    <p:extLst>
      <p:ext uri="{BB962C8B-B14F-4D97-AF65-F5344CB8AC3E}">
        <p14:creationId xmlns:p14="http://schemas.microsoft.com/office/powerpoint/2010/main" val="10689339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6E539-4B0D-422F-8F57-0F3406F58FF7}"/>
              </a:ext>
            </a:extLst>
          </p:cNvPr>
          <p:cNvSpPr>
            <a:spLocks noGrp="1"/>
          </p:cNvSpPr>
          <p:nvPr>
            <p:ph type="title"/>
          </p:nvPr>
        </p:nvSpPr>
        <p:spPr>
          <a:xfrm>
            <a:off x="708151" y="158222"/>
            <a:ext cx="10515600" cy="714375"/>
          </a:xfrm>
        </p:spPr>
        <p:txBody>
          <a:bodyPr/>
          <a:lstStyle/>
          <a:p>
            <a:r>
              <a:rPr lang="en-US" dirty="0">
                <a:solidFill>
                  <a:schemeClr val="tx2"/>
                </a:solidFill>
              </a:rPr>
              <a:t>Emptying and conveyance – minimizing risk to waste handlers </a:t>
            </a:r>
          </a:p>
        </p:txBody>
      </p:sp>
      <p:sp>
        <p:nvSpPr>
          <p:cNvPr id="6" name="Slide Number Placeholder 5">
            <a:extLst>
              <a:ext uri="{FF2B5EF4-FFF2-40B4-BE49-F238E27FC236}">
                <a16:creationId xmlns:a16="http://schemas.microsoft.com/office/drawing/2014/main" id="{620EBF9B-C37F-4FE5-93F9-A39505B9743C}"/>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23</a:t>
            </a:fld>
            <a:endParaRPr lang="en-GB">
              <a:solidFill>
                <a:prstClr val="black"/>
              </a:solidFill>
            </a:endParaRPr>
          </a:p>
        </p:txBody>
      </p:sp>
      <p:sp>
        <p:nvSpPr>
          <p:cNvPr id="7" name="Text Placeholder 6">
            <a:extLst>
              <a:ext uri="{FF2B5EF4-FFF2-40B4-BE49-F238E27FC236}">
                <a16:creationId xmlns:a16="http://schemas.microsoft.com/office/drawing/2014/main" id="{6FF856BD-50F7-47AA-87B6-B320EE706A4B}"/>
              </a:ext>
            </a:extLst>
          </p:cNvPr>
          <p:cNvSpPr>
            <a:spLocks noGrp="1"/>
          </p:cNvSpPr>
          <p:nvPr>
            <p:ph type="body" sz="quarter" idx="16"/>
          </p:nvPr>
        </p:nvSpPr>
        <p:spPr>
          <a:xfrm>
            <a:off x="318910" y="1639228"/>
            <a:ext cx="4576476" cy="4718537"/>
          </a:xfrm>
        </p:spPr>
        <p:txBody>
          <a:bodyPr>
            <a:normAutofit fontScale="92500"/>
          </a:bodyPr>
          <a:lstStyle/>
          <a:p>
            <a:pPr marL="342900" indent="-342900" rtl="0">
              <a:buFont typeface="Arial" panose="020B0604020202020204" pitchFamily="34" charset="0"/>
              <a:buChar char="•"/>
            </a:pPr>
            <a:r>
              <a:rPr lang="en-GB" sz="2400" dirty="0">
                <a:solidFill>
                  <a:srgbClr val="002060"/>
                </a:solidFill>
              </a:rPr>
              <a:t>Be aware of risks associated with handling wastewater and/or faecal sludge.</a:t>
            </a:r>
          </a:p>
          <a:p>
            <a:pPr marL="342900" indent="-342900" rtl="0">
              <a:buFont typeface="Arial" panose="020B0604020202020204" pitchFamily="34" charset="0"/>
              <a:buChar char="•"/>
            </a:pPr>
            <a:r>
              <a:rPr lang="en-GB" sz="2400" dirty="0">
                <a:solidFill>
                  <a:srgbClr val="002060"/>
                </a:solidFill>
              </a:rPr>
              <a:t>Health facilities should equip workers to understand and follow SOPs. </a:t>
            </a:r>
          </a:p>
          <a:p>
            <a:pPr marL="342900" indent="-342900" rtl="0">
              <a:buFont typeface="Arial" panose="020B0604020202020204" pitchFamily="34" charset="0"/>
              <a:buChar char="•"/>
            </a:pPr>
            <a:r>
              <a:rPr lang="en-GB" sz="2400" dirty="0">
                <a:solidFill>
                  <a:srgbClr val="002060"/>
                </a:solidFill>
              </a:rPr>
              <a:t>All workers to have available consistently &amp; correctly wear personal protective equipment (PPE) – gloves, masks, hats, full overalls and enclosed footwear – particularly where manual sewer work or emptying is required.</a:t>
            </a:r>
          </a:p>
          <a:p>
            <a:pPr marL="342900" indent="-342900">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7706F114-8DCA-436D-B750-1FCA194C4A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005" y="1587187"/>
            <a:ext cx="6339796" cy="5126177"/>
          </a:xfrm>
          <a:prstGeom prst="rect">
            <a:avLst/>
          </a:prstGeom>
        </p:spPr>
      </p:pic>
      <p:sp>
        <p:nvSpPr>
          <p:cNvPr id="3" name="TextBox 2">
            <a:extLst>
              <a:ext uri="{FF2B5EF4-FFF2-40B4-BE49-F238E27FC236}">
                <a16:creationId xmlns:a16="http://schemas.microsoft.com/office/drawing/2014/main" id="{195488DB-698A-4EA1-BDFD-066D68B8C6D8}"/>
              </a:ext>
            </a:extLst>
          </p:cNvPr>
          <p:cNvSpPr txBox="1"/>
          <p:nvPr/>
        </p:nvSpPr>
        <p:spPr>
          <a:xfrm>
            <a:off x="5680201" y="3016367"/>
            <a:ext cx="829309" cy="371512"/>
          </a:xfrm>
          <a:prstGeom prst="rect">
            <a:avLst/>
          </a:prstGeom>
          <a:noFill/>
        </p:spPr>
        <p:txBody>
          <a:bodyPr wrap="square" rtlCol="0">
            <a:spAutoFit/>
          </a:bodyPr>
          <a:lstStyle/>
          <a:p>
            <a:pPr algn="l" rtl="0"/>
            <a:endParaRPr lang="en-US" sz="1814" dirty="0"/>
          </a:p>
        </p:txBody>
      </p:sp>
    </p:spTree>
    <p:extLst>
      <p:ext uri="{BB962C8B-B14F-4D97-AF65-F5344CB8AC3E}">
        <p14:creationId xmlns:p14="http://schemas.microsoft.com/office/powerpoint/2010/main" val="565665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3: Climate change and sanitation </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24</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Impact of climate change on sanitation systems </a:t>
            </a:r>
          </a:p>
          <a:p>
            <a:pPr marL="457200" indent="-457200">
              <a:buFont typeface="+mj-lt"/>
              <a:buAutoNum type="arabicPeriod"/>
            </a:pPr>
            <a:r>
              <a:rPr lang="en-US" sz="2400" dirty="0"/>
              <a:t>Resilience of different technologies </a:t>
            </a:r>
          </a:p>
          <a:p>
            <a:pPr marL="457200" indent="-457200">
              <a:buFont typeface="+mj-lt"/>
              <a:buAutoNum type="arabicPeriod"/>
            </a:pPr>
            <a:r>
              <a:rPr lang="en-US" sz="2400" dirty="0"/>
              <a:t>Improvements to strengthen climate resilience of sanitation systems </a:t>
            </a:r>
          </a:p>
          <a:p>
            <a:pPr marL="457200" indent="-457200">
              <a:buFont typeface="+mj-lt"/>
              <a:buAutoNum type="arabicPeriod"/>
            </a:pPr>
            <a:endParaRPr lang="en-US" sz="2400" dirty="0"/>
          </a:p>
        </p:txBody>
      </p:sp>
      <p:pic>
        <p:nvPicPr>
          <p:cNvPr id="5" name="Picture 4" descr="A picture containing outdoor, building, sky, grass&#10;&#10;Description automatically generated">
            <a:extLst>
              <a:ext uri="{FF2B5EF4-FFF2-40B4-BE49-F238E27FC236}">
                <a16:creationId xmlns:a16="http://schemas.microsoft.com/office/drawing/2014/main" id="{564B60BB-A05B-47AA-9784-8FE60E63F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34615" y="3066585"/>
            <a:ext cx="5139097" cy="3426065"/>
          </a:xfrm>
          <a:prstGeom prst="rect">
            <a:avLst/>
          </a:prstGeom>
        </p:spPr>
      </p:pic>
    </p:spTree>
    <p:extLst>
      <p:ext uri="{BB962C8B-B14F-4D97-AF65-F5344CB8AC3E}">
        <p14:creationId xmlns:p14="http://schemas.microsoft.com/office/powerpoint/2010/main" val="3149734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C3849-355A-4C2F-8AEF-B398360BDE89}"/>
              </a:ext>
            </a:extLst>
          </p:cNvPr>
          <p:cNvSpPr>
            <a:spLocks noGrp="1"/>
          </p:cNvSpPr>
          <p:nvPr>
            <p:ph type="title"/>
          </p:nvPr>
        </p:nvSpPr>
        <p:spPr>
          <a:xfrm>
            <a:off x="610500" y="240701"/>
            <a:ext cx="10515600" cy="714375"/>
          </a:xfrm>
        </p:spPr>
        <p:txBody>
          <a:bodyPr/>
          <a:lstStyle/>
          <a:p>
            <a:r>
              <a:rPr lang="en-AU" dirty="0">
                <a:solidFill>
                  <a:schemeClr val="tx2"/>
                </a:solidFill>
              </a:rPr>
              <a:t>Climate impacts on sanitation</a:t>
            </a:r>
            <a:br>
              <a:rPr lang="en-AU" dirty="0">
                <a:solidFill>
                  <a:schemeClr val="tx2"/>
                </a:solidFill>
              </a:rPr>
            </a:br>
            <a:endParaRPr lang="en-US" dirty="0">
              <a:solidFill>
                <a:schemeClr val="tx2"/>
              </a:solidFill>
            </a:endParaRPr>
          </a:p>
        </p:txBody>
      </p:sp>
      <p:sp>
        <p:nvSpPr>
          <p:cNvPr id="4" name="Slide Number Placeholder 3">
            <a:extLst>
              <a:ext uri="{FF2B5EF4-FFF2-40B4-BE49-F238E27FC236}">
                <a16:creationId xmlns:a16="http://schemas.microsoft.com/office/drawing/2014/main" id="{293F7F46-136C-410D-9853-1858BCF4EB1C}"/>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25</a:t>
            </a:fld>
            <a:endParaRPr lang="en-GB">
              <a:solidFill>
                <a:prstClr val="black"/>
              </a:solidFill>
            </a:endParaRPr>
          </a:p>
        </p:txBody>
      </p:sp>
      <p:graphicFrame>
        <p:nvGraphicFramePr>
          <p:cNvPr id="6" name="Content Placeholder 5">
            <a:extLst>
              <a:ext uri="{FF2B5EF4-FFF2-40B4-BE49-F238E27FC236}">
                <a16:creationId xmlns:a16="http://schemas.microsoft.com/office/drawing/2014/main" id="{8D55C44D-CA18-4BFC-89E3-C2B0EA326E5D}"/>
              </a:ext>
            </a:extLst>
          </p:cNvPr>
          <p:cNvGraphicFramePr>
            <a:graphicFrameLocks noGrp="1"/>
          </p:cNvGraphicFramePr>
          <p:nvPr>
            <p:ph idx="4294967295"/>
            <p:extLst>
              <p:ext uri="{D42A27DB-BD31-4B8C-83A1-F6EECF244321}">
                <p14:modId xmlns:p14="http://schemas.microsoft.com/office/powerpoint/2010/main" val="497248927"/>
              </p:ext>
            </p:extLst>
          </p:nvPr>
        </p:nvGraphicFramePr>
        <p:xfrm>
          <a:off x="3231144" y="1065325"/>
          <a:ext cx="8745266" cy="5259417"/>
        </p:xfrm>
        <a:graphic>
          <a:graphicData uri="http://schemas.openxmlformats.org/drawingml/2006/table">
            <a:tbl>
              <a:tblPr firstRow="1" firstCol="1" bandRow="1">
                <a:tableStyleId>{0E3FDE45-AF77-4B5C-9715-49D594BDF05E}</a:tableStyleId>
              </a:tblPr>
              <a:tblGrid>
                <a:gridCol w="4608163">
                  <a:extLst>
                    <a:ext uri="{9D8B030D-6E8A-4147-A177-3AD203B41FA5}">
                      <a16:colId xmlns:a16="http://schemas.microsoft.com/office/drawing/2014/main" val="1568743357"/>
                    </a:ext>
                  </a:extLst>
                </a:gridCol>
                <a:gridCol w="4137103">
                  <a:extLst>
                    <a:ext uri="{9D8B030D-6E8A-4147-A177-3AD203B41FA5}">
                      <a16:colId xmlns:a16="http://schemas.microsoft.com/office/drawing/2014/main" val="2724683247"/>
                    </a:ext>
                  </a:extLst>
                </a:gridCol>
              </a:tblGrid>
              <a:tr h="1727917">
                <a:tc>
                  <a:txBody>
                    <a:bodyPr/>
                    <a:lstStyle/>
                    <a:p>
                      <a:pPr marL="0" marR="0" algn="l">
                        <a:spcBef>
                          <a:spcPts val="0"/>
                        </a:spcBef>
                        <a:spcAft>
                          <a:spcPts val="0"/>
                        </a:spcAft>
                      </a:pPr>
                      <a:r>
                        <a:rPr lang="en-AU" sz="2400" dirty="0">
                          <a:effectLst/>
                          <a:latin typeface="Arial Narrow" panose="020B0606020202030204" pitchFamily="34" charset="0"/>
                        </a:rPr>
                        <a:t>More intense precipitation or inundation caused by sea-level rise</a:t>
                      </a:r>
                    </a:p>
                    <a:p>
                      <a:pPr marL="0" marR="0" algn="l">
                        <a:spcBef>
                          <a:spcPts val="0"/>
                        </a:spcBef>
                        <a:spcAft>
                          <a:spcPts val="0"/>
                        </a:spcAft>
                      </a:pPr>
                      <a:r>
                        <a:rPr lang="en-US" sz="2400" b="0" kern="1200" dirty="0">
                          <a:solidFill>
                            <a:schemeClr val="tx1"/>
                          </a:solidFill>
                          <a:effectLst/>
                          <a:latin typeface="Arial Narrow" panose="020B0606020202030204" pitchFamily="34" charset="0"/>
                        </a:rPr>
                        <a:t>(extreme rainfall events, floods, landslides, etc.)</a:t>
                      </a:r>
                      <a:endParaRPr lang="en-US" sz="2400" b="0" i="1" kern="1200" dirty="0">
                        <a:solidFill>
                          <a:schemeClr val="tx1"/>
                        </a:solidFill>
                        <a:effectLst/>
                        <a:latin typeface="Arial Narrow" panose="020B0606020202030204" pitchFamily="34" charset="0"/>
                        <a:ea typeface="+mn-ea"/>
                        <a:cs typeface="Arial" panose="020B0604020202020204" pitchFamily="34" charset="0"/>
                      </a:endParaRPr>
                    </a:p>
                  </a:txBody>
                  <a:tcPr marL="62198" marR="62198" marT="32827" marB="32827"/>
                </a:tc>
                <a:tc>
                  <a:txBody>
                    <a:bodyPr/>
                    <a:lstStyle/>
                    <a:p>
                      <a:pPr marL="0" marR="0" algn="l">
                        <a:spcBef>
                          <a:spcPts val="0"/>
                        </a:spcBef>
                        <a:spcAft>
                          <a:spcPts val="0"/>
                        </a:spcAft>
                      </a:pPr>
                      <a:r>
                        <a:rPr lang="en-AU" sz="2400" b="1" dirty="0">
                          <a:effectLst/>
                          <a:latin typeface="Arial Narrow" panose="020B0606020202030204" pitchFamily="34" charset="0"/>
                        </a:rPr>
                        <a:t>Flooding of on-site systems </a:t>
                      </a:r>
                      <a:endParaRPr lang="en-AU" sz="2400" dirty="0">
                        <a:effectLst/>
                        <a:latin typeface="Arial Narrow" panose="020B0606020202030204" pitchFamily="34" charset="0"/>
                      </a:endParaRPr>
                    </a:p>
                    <a:p>
                      <a:pPr marL="342900" marR="0" indent="-342900" algn="l">
                        <a:spcBef>
                          <a:spcPts val="0"/>
                        </a:spcBef>
                        <a:spcAft>
                          <a:spcPts val="0"/>
                        </a:spcAft>
                        <a:buFont typeface="Arial" panose="020B0604020202020204" pitchFamily="34" charset="0"/>
                        <a:buChar char="•"/>
                      </a:pPr>
                      <a:r>
                        <a:rPr lang="en-AU" sz="2400" b="0" dirty="0">
                          <a:effectLst/>
                          <a:latin typeface="Arial Narrow" panose="020B0606020202030204" pitchFamily="34" charset="0"/>
                        </a:rPr>
                        <a:t>destruction of facilities</a:t>
                      </a:r>
                    </a:p>
                    <a:p>
                      <a:pPr marL="342900" marR="0" indent="-342900" algn="l">
                        <a:spcBef>
                          <a:spcPts val="0"/>
                        </a:spcBef>
                        <a:spcAft>
                          <a:spcPts val="0"/>
                        </a:spcAft>
                        <a:buFont typeface="Arial" panose="020B0604020202020204" pitchFamily="34" charset="0"/>
                        <a:buChar char="•"/>
                      </a:pPr>
                      <a:r>
                        <a:rPr lang="en-AU" sz="2400" b="0" dirty="0">
                          <a:effectLst/>
                          <a:latin typeface="Arial Narrow" panose="020B0606020202030204" pitchFamily="34" charset="0"/>
                        </a:rPr>
                        <a:t>spillage</a:t>
                      </a:r>
                    </a:p>
                    <a:p>
                      <a:pPr marL="342900" marR="0" indent="-342900" algn="l">
                        <a:spcBef>
                          <a:spcPts val="0"/>
                        </a:spcBef>
                        <a:spcAft>
                          <a:spcPts val="0"/>
                        </a:spcAft>
                        <a:buFont typeface="Arial" panose="020B0604020202020204" pitchFamily="34" charset="0"/>
                        <a:buChar char="•"/>
                      </a:pPr>
                      <a:r>
                        <a:rPr lang="en-AU" sz="2400" b="0" dirty="0">
                          <a:effectLst/>
                          <a:latin typeface="Arial Narrow" panose="020B0606020202030204" pitchFamily="34" charset="0"/>
                        </a:rPr>
                        <a:t>overflow </a:t>
                      </a:r>
                    </a:p>
                    <a:p>
                      <a:pPr marL="342900" marR="0" indent="-342900" algn="l">
                        <a:spcBef>
                          <a:spcPts val="0"/>
                        </a:spcBef>
                        <a:spcAft>
                          <a:spcPts val="0"/>
                        </a:spcAft>
                        <a:buFont typeface="Arial" panose="020B0604020202020204" pitchFamily="34" charset="0"/>
                        <a:buChar char="•"/>
                      </a:pPr>
                      <a:r>
                        <a:rPr lang="en-AU" sz="2400" b="0" dirty="0">
                          <a:effectLst/>
                          <a:latin typeface="Arial Narrow" panose="020B0606020202030204" pitchFamily="34" charset="0"/>
                        </a:rPr>
                        <a:t>environmental contamination</a:t>
                      </a:r>
                      <a:endParaRPr lang="en-US" sz="2400" b="0" dirty="0">
                        <a:effectLst/>
                        <a:latin typeface="Arial Narrow" panose="020B0606020202030204" pitchFamily="34" charset="0"/>
                        <a:cs typeface="Arial" panose="020B0604020202020204" pitchFamily="34" charset="0"/>
                      </a:endParaRPr>
                    </a:p>
                  </a:txBody>
                  <a:tcPr marL="62198" marR="62198" marT="0" marB="0"/>
                </a:tc>
                <a:extLst>
                  <a:ext uri="{0D108BD9-81ED-4DB2-BD59-A6C34878D82A}">
                    <a16:rowId xmlns:a16="http://schemas.microsoft.com/office/drawing/2014/main" val="1002197747"/>
                  </a:ext>
                </a:extLst>
              </a:tr>
              <a:tr h="1601817">
                <a:tc>
                  <a:txBody>
                    <a:bodyPr/>
                    <a:lstStyle/>
                    <a:p>
                      <a:pPr marL="0" marR="0" algn="l">
                        <a:spcBef>
                          <a:spcPts val="0"/>
                        </a:spcBef>
                        <a:spcAft>
                          <a:spcPts val="0"/>
                        </a:spcAft>
                      </a:pPr>
                      <a:r>
                        <a:rPr lang="en-AU" sz="2400" dirty="0">
                          <a:effectLst/>
                          <a:latin typeface="Arial Narrow" panose="020B0606020202030204" pitchFamily="34" charset="0"/>
                        </a:rPr>
                        <a:t>Long-term declines in rainfall and run‑off </a:t>
                      </a:r>
                    </a:p>
                    <a:p>
                      <a:pPr marL="0" marR="0" algn="l">
                        <a:spcBef>
                          <a:spcPts val="0"/>
                        </a:spcBef>
                        <a:spcAft>
                          <a:spcPts val="0"/>
                        </a:spcAft>
                      </a:pPr>
                      <a:r>
                        <a:rPr lang="en-AU" sz="2400" b="0" dirty="0">
                          <a:effectLst/>
                          <a:latin typeface="Arial Narrow" panose="020B0606020202030204" pitchFamily="34" charset="0"/>
                        </a:rPr>
                        <a:t>(</a:t>
                      </a:r>
                      <a:r>
                        <a:rPr lang="en-AU" sz="2400" b="0" dirty="0">
                          <a:effectLst/>
                          <a:latin typeface="Arial Narrow" panose="020B0606020202030204" pitchFamily="34" charset="0"/>
                          <a:sym typeface="Wingdings" panose="05000000000000000000" pitchFamily="2" charset="2"/>
                        </a:rPr>
                        <a:t>l</a:t>
                      </a:r>
                      <a:r>
                        <a:rPr lang="en-AU" sz="2400" b="0" dirty="0">
                          <a:effectLst/>
                          <a:latin typeface="Arial Narrow" panose="020B0606020202030204" pitchFamily="34" charset="0"/>
                        </a:rPr>
                        <a:t>ong-term drought etc.)</a:t>
                      </a:r>
                      <a:endParaRPr lang="en-US" sz="2400" b="0" i="1" dirty="0">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32827" marB="32827"/>
                </a:tc>
                <a:tc>
                  <a:txBody>
                    <a:bodyPr/>
                    <a:lstStyle/>
                    <a:p>
                      <a:pPr marL="0" marR="0" algn="l">
                        <a:spcBef>
                          <a:spcPts val="0"/>
                        </a:spcBef>
                        <a:spcAft>
                          <a:spcPts val="0"/>
                        </a:spcAft>
                      </a:pPr>
                      <a:r>
                        <a:rPr lang="en-AU" sz="2400" b="1" dirty="0">
                          <a:effectLst/>
                          <a:latin typeface="Arial Narrow" panose="020B0606020202030204" pitchFamily="34" charset="0"/>
                        </a:rPr>
                        <a:t>Impedes function of water-reliant sanitation systems </a:t>
                      </a:r>
                    </a:p>
                    <a:p>
                      <a:pPr marL="342900" marR="0" indent="-342900" algn="l">
                        <a:spcBef>
                          <a:spcPts val="0"/>
                        </a:spcBef>
                        <a:spcAft>
                          <a:spcPts val="0"/>
                        </a:spcAft>
                        <a:buFont typeface="Arial" panose="020B0604020202020204" pitchFamily="34" charset="0"/>
                        <a:buChar char="•"/>
                      </a:pPr>
                      <a:r>
                        <a:rPr lang="en-AU" sz="2400" dirty="0">
                          <a:effectLst/>
                          <a:latin typeface="Arial Narrow" panose="020B0606020202030204" pitchFamily="34" charset="0"/>
                        </a:rPr>
                        <a:t>e.g. flush toilets, sewerage</a:t>
                      </a:r>
                      <a:endParaRPr lang="en-US" sz="2400" dirty="0">
                        <a:effectLst/>
                        <a:latin typeface="Arial Narrow" panose="020B0606020202030204" pitchFamily="34" charset="0"/>
                      </a:endParaRPr>
                    </a:p>
                    <a:p>
                      <a:pPr marL="0" marR="0" algn="l">
                        <a:spcBef>
                          <a:spcPts val="0"/>
                        </a:spcBef>
                        <a:spcAft>
                          <a:spcPts val="0"/>
                        </a:spcAft>
                      </a:pPr>
                      <a:r>
                        <a:rPr lang="en-AU" sz="2400" dirty="0">
                          <a:effectLst/>
                          <a:latin typeface="Arial Narrow" panose="020B0606020202030204" pitchFamily="34" charset="0"/>
                        </a:rPr>
                        <a:t> </a:t>
                      </a:r>
                      <a:endParaRPr lang="en-US" sz="2400" dirty="0">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tc>
                <a:extLst>
                  <a:ext uri="{0D108BD9-81ED-4DB2-BD59-A6C34878D82A}">
                    <a16:rowId xmlns:a16="http://schemas.microsoft.com/office/drawing/2014/main" val="2443274449"/>
                  </a:ext>
                </a:extLst>
              </a:tr>
              <a:tr h="1216320">
                <a:tc>
                  <a:txBody>
                    <a:bodyPr/>
                    <a:lstStyle/>
                    <a:p>
                      <a:pPr marL="0" marR="0" algn="l">
                        <a:spcBef>
                          <a:spcPts val="0"/>
                        </a:spcBef>
                        <a:spcAft>
                          <a:spcPts val="0"/>
                        </a:spcAft>
                      </a:pPr>
                      <a:r>
                        <a:rPr lang="en-AU" sz="2400" dirty="0">
                          <a:effectLst/>
                          <a:latin typeface="Arial Narrow" panose="020B0606020202030204" pitchFamily="34" charset="0"/>
                        </a:rPr>
                        <a:t>Higher temperatures &amp; heatwaves </a:t>
                      </a:r>
                    </a:p>
                    <a:p>
                      <a:pPr marL="0" marR="0" algn="l">
                        <a:spcBef>
                          <a:spcPts val="0"/>
                        </a:spcBef>
                        <a:spcAft>
                          <a:spcPts val="0"/>
                        </a:spcAft>
                      </a:pPr>
                      <a:r>
                        <a:rPr lang="en-AU" sz="2400" b="0" dirty="0">
                          <a:effectLst/>
                          <a:latin typeface="Arial Narrow" panose="020B0606020202030204" pitchFamily="34" charset="0"/>
                        </a:rPr>
                        <a:t>(warmer surface water &amp; soil temperatures)</a:t>
                      </a:r>
                      <a:endParaRPr lang="en-US" sz="2400" b="0" i="1" dirty="0">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32827" marB="32827"/>
                </a:tc>
                <a:tc>
                  <a:txBody>
                    <a:bodyPr/>
                    <a:lstStyle/>
                    <a:p>
                      <a:pPr marL="0" marR="0" algn="l">
                        <a:spcBef>
                          <a:spcPts val="0"/>
                        </a:spcBef>
                        <a:spcAft>
                          <a:spcPts val="0"/>
                        </a:spcAft>
                      </a:pPr>
                      <a:r>
                        <a:rPr lang="en-AU" sz="2400" b="1" dirty="0">
                          <a:effectLst/>
                          <a:latin typeface="Arial Narrow" panose="020B0606020202030204" pitchFamily="34" charset="0"/>
                        </a:rPr>
                        <a:t>Malfunction, breakdown or inaccessibility of sanitation systems </a:t>
                      </a:r>
                    </a:p>
                    <a:p>
                      <a:pPr marL="342900" marR="0" indent="-342900" algn="l">
                        <a:spcBef>
                          <a:spcPts val="0"/>
                        </a:spcBef>
                        <a:spcAft>
                          <a:spcPts val="0"/>
                        </a:spcAft>
                        <a:buFont typeface="Arial" panose="020B0604020202020204" pitchFamily="34" charset="0"/>
                        <a:buChar char="•"/>
                      </a:pPr>
                      <a:r>
                        <a:rPr lang="en-AU" sz="2400" b="0" dirty="0">
                          <a:effectLst/>
                          <a:latin typeface="Arial Narrow" panose="020B0606020202030204" pitchFamily="34" charset="0"/>
                        </a:rPr>
                        <a:t>s</a:t>
                      </a:r>
                      <a:r>
                        <a:rPr lang="en-AU" sz="2400" dirty="0">
                          <a:effectLst/>
                          <a:latin typeface="Arial Narrow" panose="020B0606020202030204" pitchFamily="34" charset="0"/>
                        </a:rPr>
                        <a:t>trong odours during heatwaves deters use of latrines</a:t>
                      </a:r>
                      <a:endParaRPr lang="en-US" sz="2400" dirty="0">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tc>
                <a:extLst>
                  <a:ext uri="{0D108BD9-81ED-4DB2-BD59-A6C34878D82A}">
                    <a16:rowId xmlns:a16="http://schemas.microsoft.com/office/drawing/2014/main" val="3079766195"/>
                  </a:ext>
                </a:extLst>
              </a:tr>
            </a:tbl>
          </a:graphicData>
        </a:graphic>
      </p:graphicFrame>
      <p:pic>
        <p:nvPicPr>
          <p:cNvPr id="5" name="Picture 4" descr="A picture containing building, outdoor, sky, water&#10;&#10;Description automatically generated">
            <a:extLst>
              <a:ext uri="{FF2B5EF4-FFF2-40B4-BE49-F238E27FC236}">
                <a16:creationId xmlns:a16="http://schemas.microsoft.com/office/drawing/2014/main" id="{D54C1A60-64F8-4C80-B933-CF87F144E4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00" y="1154533"/>
            <a:ext cx="2405063" cy="1603725"/>
          </a:xfrm>
          <a:prstGeom prst="rect">
            <a:avLst/>
          </a:prstGeom>
        </p:spPr>
      </p:pic>
      <p:pic>
        <p:nvPicPr>
          <p:cNvPr id="9" name="Picture 8" descr="A picture containing ground, sky, outdoor, rock&#10;&#10;Description automatically generated">
            <a:extLst>
              <a:ext uri="{FF2B5EF4-FFF2-40B4-BE49-F238E27FC236}">
                <a16:creationId xmlns:a16="http://schemas.microsoft.com/office/drawing/2014/main" id="{9542CD9B-FD9E-4F23-9F66-4918E6A167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500" y="2908297"/>
            <a:ext cx="2410118" cy="1603725"/>
          </a:xfrm>
          <a:prstGeom prst="rect">
            <a:avLst/>
          </a:prstGeom>
        </p:spPr>
      </p:pic>
      <p:pic>
        <p:nvPicPr>
          <p:cNvPr id="1026" name="Picture 2" descr="4,809 Heatwave Photos - Free &amp;amp; Royalty-Free Stock Photos from Dreamstime">
            <a:extLst>
              <a:ext uri="{FF2B5EF4-FFF2-40B4-BE49-F238E27FC236}">
                <a16:creationId xmlns:a16="http://schemas.microsoft.com/office/drawing/2014/main" id="{6101CE72-4458-4EA0-9E69-2C7FF37B61E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3580" y="4665912"/>
            <a:ext cx="2402585" cy="16037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5">
            <a:extLst>
              <a:ext uri="{FF2B5EF4-FFF2-40B4-BE49-F238E27FC236}">
                <a16:creationId xmlns:a16="http://schemas.microsoft.com/office/drawing/2014/main" id="{F1A3CFC4-C388-42F4-AAE7-5180E55163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1091" y="240701"/>
            <a:ext cx="733874" cy="749591"/>
          </a:xfrm>
          <a:prstGeom prst="rect">
            <a:avLst/>
          </a:prstGeom>
        </p:spPr>
      </p:pic>
    </p:spTree>
    <p:extLst>
      <p:ext uri="{BB962C8B-B14F-4D97-AF65-F5344CB8AC3E}">
        <p14:creationId xmlns:p14="http://schemas.microsoft.com/office/powerpoint/2010/main" val="34328948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t latrine - Wikipedia">
            <a:extLst>
              <a:ext uri="{FF2B5EF4-FFF2-40B4-BE49-F238E27FC236}">
                <a16:creationId xmlns:a16="http://schemas.microsoft.com/office/drawing/2014/main" id="{E77317DD-15DE-42AF-ADC7-707199715E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09628" y="407790"/>
            <a:ext cx="2802373" cy="60424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BFE45D6-9A1E-4A3C-9509-33188BD5DCF6}"/>
              </a:ext>
            </a:extLst>
          </p:cNvPr>
          <p:cNvSpPr>
            <a:spLocks noGrp="1"/>
          </p:cNvSpPr>
          <p:nvPr>
            <p:ph type="title"/>
          </p:nvPr>
        </p:nvSpPr>
        <p:spPr>
          <a:xfrm>
            <a:off x="652463" y="152715"/>
            <a:ext cx="10515600" cy="714375"/>
          </a:xfrm>
        </p:spPr>
        <p:txBody>
          <a:bodyPr/>
          <a:lstStyle/>
          <a:p>
            <a:r>
              <a:rPr lang="en-US" dirty="0"/>
              <a:t>How resilient are different sanitation technologies? </a:t>
            </a:r>
            <a:endParaRPr lang="en-GB" dirty="0"/>
          </a:p>
        </p:txBody>
      </p:sp>
      <p:sp>
        <p:nvSpPr>
          <p:cNvPr id="3" name="Slide Number Placeholder 2">
            <a:extLst>
              <a:ext uri="{FF2B5EF4-FFF2-40B4-BE49-F238E27FC236}">
                <a16:creationId xmlns:a16="http://schemas.microsoft.com/office/drawing/2014/main" id="{87DE20C9-52A7-4C62-8625-F1CA8B62353B}"/>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26</a:t>
            </a:fld>
            <a:endParaRPr lang="en-GB">
              <a:solidFill>
                <a:prstClr val="black"/>
              </a:solidFill>
            </a:endParaRPr>
          </a:p>
        </p:txBody>
      </p:sp>
      <p:sp>
        <p:nvSpPr>
          <p:cNvPr id="8" name="TextBox 7">
            <a:extLst>
              <a:ext uri="{FF2B5EF4-FFF2-40B4-BE49-F238E27FC236}">
                <a16:creationId xmlns:a16="http://schemas.microsoft.com/office/drawing/2014/main" id="{4023B2AB-EA2A-4016-A1F1-A016AD74D9B0}"/>
              </a:ext>
            </a:extLst>
          </p:cNvPr>
          <p:cNvSpPr txBox="1"/>
          <p:nvPr/>
        </p:nvSpPr>
        <p:spPr>
          <a:xfrm>
            <a:off x="8837035" y="6494943"/>
            <a:ext cx="2710642" cy="371512"/>
          </a:xfrm>
          <a:prstGeom prst="rect">
            <a:avLst/>
          </a:prstGeom>
          <a:noFill/>
        </p:spPr>
        <p:txBody>
          <a:bodyPr wrap="square" rtlCol="0">
            <a:spAutoFit/>
          </a:bodyPr>
          <a:lstStyle/>
          <a:p>
            <a:pPr algn="ctr" rtl="0">
              <a:defRPr/>
            </a:pPr>
            <a:r>
              <a:rPr lang="en-US" sz="1814" dirty="0"/>
              <a:t>Pit latrine</a:t>
            </a:r>
          </a:p>
        </p:txBody>
      </p:sp>
      <p:graphicFrame>
        <p:nvGraphicFramePr>
          <p:cNvPr id="4" name="Table 3">
            <a:extLst>
              <a:ext uri="{FF2B5EF4-FFF2-40B4-BE49-F238E27FC236}">
                <a16:creationId xmlns:a16="http://schemas.microsoft.com/office/drawing/2014/main" id="{F271C232-B896-43A3-A3AF-7C4EE5E13562}"/>
              </a:ext>
            </a:extLst>
          </p:cNvPr>
          <p:cNvGraphicFramePr>
            <a:graphicFrameLocks noGrp="1"/>
          </p:cNvGraphicFramePr>
          <p:nvPr>
            <p:extLst>
              <p:ext uri="{D42A27DB-BD31-4B8C-83A1-F6EECF244321}">
                <p14:modId xmlns:p14="http://schemas.microsoft.com/office/powerpoint/2010/main" val="392690028"/>
              </p:ext>
            </p:extLst>
          </p:nvPr>
        </p:nvGraphicFramePr>
        <p:xfrm>
          <a:off x="1555353" y="2200204"/>
          <a:ext cx="5684141" cy="2776794"/>
        </p:xfrm>
        <a:graphic>
          <a:graphicData uri="http://schemas.openxmlformats.org/drawingml/2006/table">
            <a:tbl>
              <a:tblPr firstRow="1" firstCol="1" bandRow="1">
                <a:tableStyleId>{68D230F3-CF80-4859-8CE7-A43EE81993B5}</a:tableStyleId>
              </a:tblPr>
              <a:tblGrid>
                <a:gridCol w="1869939">
                  <a:extLst>
                    <a:ext uri="{9D8B030D-6E8A-4147-A177-3AD203B41FA5}">
                      <a16:colId xmlns:a16="http://schemas.microsoft.com/office/drawing/2014/main" val="141502230"/>
                    </a:ext>
                  </a:extLst>
                </a:gridCol>
                <a:gridCol w="3814202">
                  <a:extLst>
                    <a:ext uri="{9D8B030D-6E8A-4147-A177-3AD203B41FA5}">
                      <a16:colId xmlns:a16="http://schemas.microsoft.com/office/drawing/2014/main" val="3785456658"/>
                    </a:ext>
                  </a:extLst>
                </a:gridCol>
              </a:tblGrid>
              <a:tr h="1060095">
                <a:tc>
                  <a:txBody>
                    <a:bodyPr/>
                    <a:lstStyle/>
                    <a:p>
                      <a:pPr marL="0" marR="0" algn="l">
                        <a:spcBef>
                          <a:spcPts val="0"/>
                        </a:spcBef>
                        <a:spcAft>
                          <a:spcPts val="0"/>
                        </a:spcAft>
                      </a:pPr>
                      <a:r>
                        <a:rPr lang="en-US" sz="2400" b="0" dirty="0">
                          <a:solidFill>
                            <a:srgbClr val="29811B"/>
                          </a:solidFill>
                          <a:effectLst/>
                          <a:latin typeface="Arial Narrow" panose="020B0606020202030204" pitchFamily="34" charset="0"/>
                        </a:rPr>
                        <a:t>More resilient</a:t>
                      </a:r>
                      <a:endParaRPr lang="en-US" sz="2400" b="0" dirty="0">
                        <a:solidFill>
                          <a:srgbClr val="29811B"/>
                        </a:solidFill>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nchor="ctr"/>
                </a:tc>
                <a:tc>
                  <a:txBody>
                    <a:bodyPr/>
                    <a:lstStyle/>
                    <a:p>
                      <a:pPr marL="342900" marR="0" lvl="0" indent="-342900" algn="l">
                        <a:spcBef>
                          <a:spcPts val="0"/>
                        </a:spcBef>
                        <a:spcAft>
                          <a:spcPts val="0"/>
                        </a:spcAft>
                        <a:buFont typeface="Symbol" panose="05050102010706020507" pitchFamily="18" charset="2"/>
                        <a:buChar char=""/>
                      </a:pPr>
                      <a:r>
                        <a:rPr lang="en-US" sz="2400" b="0" dirty="0">
                          <a:solidFill>
                            <a:srgbClr val="29811B"/>
                          </a:solidFill>
                          <a:effectLst/>
                          <a:latin typeface="Arial Narrow" panose="020B0606020202030204" pitchFamily="34" charset="0"/>
                        </a:rPr>
                        <a:t>Pit latrines</a:t>
                      </a:r>
                    </a:p>
                    <a:p>
                      <a:pPr marL="342900" marR="0" lvl="0" indent="-342900" algn="l">
                        <a:spcBef>
                          <a:spcPts val="0"/>
                        </a:spcBef>
                        <a:spcAft>
                          <a:spcPts val="0"/>
                        </a:spcAft>
                        <a:buFont typeface="Symbol" panose="05050102010706020507" pitchFamily="18" charset="2"/>
                        <a:buChar char=""/>
                      </a:pPr>
                      <a:r>
                        <a:rPr lang="en-US" sz="2400" b="0" dirty="0">
                          <a:solidFill>
                            <a:srgbClr val="29811B"/>
                          </a:solidFill>
                          <a:effectLst/>
                          <a:latin typeface="Arial Narrow" panose="020B0606020202030204" pitchFamily="34" charset="0"/>
                        </a:rPr>
                        <a:t>Low flush on-site systems</a:t>
                      </a:r>
                      <a:endParaRPr lang="en-US" sz="2400" b="0" dirty="0">
                        <a:solidFill>
                          <a:srgbClr val="29811B"/>
                        </a:solidFill>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nchor="ctr"/>
                </a:tc>
                <a:extLst>
                  <a:ext uri="{0D108BD9-81ED-4DB2-BD59-A6C34878D82A}">
                    <a16:rowId xmlns:a16="http://schemas.microsoft.com/office/drawing/2014/main" val="2213726109"/>
                  </a:ext>
                </a:extLst>
              </a:tr>
              <a:tr h="1716699">
                <a:tc>
                  <a:txBody>
                    <a:bodyPr/>
                    <a:lstStyle/>
                    <a:p>
                      <a:pPr marL="0" marR="0" algn="l">
                        <a:spcBef>
                          <a:spcPts val="0"/>
                        </a:spcBef>
                        <a:spcAft>
                          <a:spcPts val="0"/>
                        </a:spcAft>
                      </a:pPr>
                      <a:r>
                        <a:rPr lang="en-US" sz="2400" b="0" dirty="0">
                          <a:solidFill>
                            <a:srgbClr val="A56039"/>
                          </a:solidFill>
                          <a:effectLst/>
                          <a:latin typeface="Arial Narrow" panose="020B0606020202030204" pitchFamily="34" charset="0"/>
                        </a:rPr>
                        <a:t>Less resilient</a:t>
                      </a:r>
                      <a:endParaRPr lang="en-US" sz="2400" b="0" dirty="0">
                        <a:solidFill>
                          <a:srgbClr val="A56039"/>
                        </a:solidFill>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nchor="ctr"/>
                </a:tc>
                <a:tc>
                  <a:txBody>
                    <a:bodyPr/>
                    <a:lstStyle/>
                    <a:p>
                      <a:pPr marL="342900" marR="0" lvl="0" indent="-342900" algn="l">
                        <a:spcBef>
                          <a:spcPts val="0"/>
                        </a:spcBef>
                        <a:spcAft>
                          <a:spcPts val="0"/>
                        </a:spcAft>
                        <a:buFont typeface="Symbol" panose="05050102010706020507" pitchFamily="18" charset="2"/>
                        <a:buChar char=""/>
                      </a:pPr>
                      <a:r>
                        <a:rPr lang="en-US" sz="2400" b="0" dirty="0">
                          <a:solidFill>
                            <a:srgbClr val="A56039"/>
                          </a:solidFill>
                          <a:effectLst/>
                          <a:latin typeface="Arial Narrow" panose="020B0606020202030204" pitchFamily="34" charset="0"/>
                        </a:rPr>
                        <a:t>High volume onsite systems </a:t>
                      </a:r>
                    </a:p>
                    <a:p>
                      <a:pPr marL="342900" marR="0" lvl="0" indent="-342900" algn="l">
                        <a:spcBef>
                          <a:spcPts val="0"/>
                        </a:spcBef>
                        <a:spcAft>
                          <a:spcPts val="0"/>
                        </a:spcAft>
                        <a:buFont typeface="Symbol" panose="05050102010706020507" pitchFamily="18" charset="2"/>
                        <a:buChar char=""/>
                      </a:pPr>
                      <a:r>
                        <a:rPr lang="en-US" sz="2400" b="0" dirty="0">
                          <a:solidFill>
                            <a:srgbClr val="A56039"/>
                          </a:solidFill>
                          <a:effectLst/>
                          <a:latin typeface="Arial Narrow" panose="020B0606020202030204" pitchFamily="34" charset="0"/>
                        </a:rPr>
                        <a:t>Conventional sewerage</a:t>
                      </a:r>
                    </a:p>
                    <a:p>
                      <a:pPr marL="342900" marR="0" lvl="0" indent="-342900" algn="l">
                        <a:spcBef>
                          <a:spcPts val="0"/>
                        </a:spcBef>
                        <a:spcAft>
                          <a:spcPts val="0"/>
                        </a:spcAft>
                        <a:buFont typeface="Symbol" panose="05050102010706020507" pitchFamily="18" charset="2"/>
                        <a:buChar char=""/>
                      </a:pPr>
                      <a:r>
                        <a:rPr lang="en-US" sz="2400" b="0" dirty="0">
                          <a:solidFill>
                            <a:srgbClr val="A56039"/>
                          </a:solidFill>
                          <a:effectLst/>
                          <a:latin typeface="Arial Narrow" panose="020B0606020202030204" pitchFamily="34" charset="0"/>
                        </a:rPr>
                        <a:t>Modified sewerage</a:t>
                      </a:r>
                      <a:endParaRPr lang="en-US" sz="2400" b="0" dirty="0">
                        <a:solidFill>
                          <a:srgbClr val="A56039"/>
                        </a:solidFill>
                        <a:effectLst/>
                        <a:latin typeface="Arial Narrow" panose="020B0606020202030204" pitchFamily="34" charset="0"/>
                        <a:ea typeface="Calibri" panose="020F0502020204030204" pitchFamily="34" charset="0"/>
                        <a:cs typeface="Arial" panose="020B0604020202020204" pitchFamily="34" charset="0"/>
                      </a:endParaRPr>
                    </a:p>
                  </a:txBody>
                  <a:tcPr marL="62198" marR="62198" marT="0" marB="0" anchor="ctr"/>
                </a:tc>
                <a:extLst>
                  <a:ext uri="{0D108BD9-81ED-4DB2-BD59-A6C34878D82A}">
                    <a16:rowId xmlns:a16="http://schemas.microsoft.com/office/drawing/2014/main" val="47124802"/>
                  </a:ext>
                </a:extLst>
              </a:tr>
            </a:tbl>
          </a:graphicData>
        </a:graphic>
      </p:graphicFrame>
      <p:cxnSp>
        <p:nvCxnSpPr>
          <p:cNvPr id="7" name="Straight Arrow Connector 6">
            <a:extLst>
              <a:ext uri="{FF2B5EF4-FFF2-40B4-BE49-F238E27FC236}">
                <a16:creationId xmlns:a16="http://schemas.microsoft.com/office/drawing/2014/main" id="{0D3D6288-5393-45C4-AC72-7035D5E3B1E6}"/>
              </a:ext>
            </a:extLst>
          </p:cNvPr>
          <p:cNvCxnSpPr/>
          <p:nvPr/>
        </p:nvCxnSpPr>
        <p:spPr>
          <a:xfrm flipV="1">
            <a:off x="1317807" y="2056413"/>
            <a:ext cx="0" cy="1440749"/>
          </a:xfrm>
          <a:prstGeom prst="straightConnector1">
            <a:avLst/>
          </a:prstGeom>
          <a:ln w="76200">
            <a:solidFill>
              <a:srgbClr val="29811B"/>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76AB42E-ECF0-4E4A-98FF-A89BC6F1F5B5}"/>
              </a:ext>
            </a:extLst>
          </p:cNvPr>
          <p:cNvCxnSpPr>
            <a:cxnSpLocks/>
          </p:cNvCxnSpPr>
          <p:nvPr/>
        </p:nvCxnSpPr>
        <p:spPr>
          <a:xfrm>
            <a:off x="1317807" y="3748984"/>
            <a:ext cx="0" cy="1428859"/>
          </a:xfrm>
          <a:prstGeom prst="straightConnector1">
            <a:avLst/>
          </a:prstGeom>
          <a:ln w="76200">
            <a:solidFill>
              <a:srgbClr val="A56039"/>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0F92F0C-558B-4828-9789-EFFEC1AC6483}"/>
              </a:ext>
            </a:extLst>
          </p:cNvPr>
          <p:cNvCxnSpPr/>
          <p:nvPr/>
        </p:nvCxnSpPr>
        <p:spPr>
          <a:xfrm flipV="1">
            <a:off x="7477039" y="2069667"/>
            <a:ext cx="0" cy="1440749"/>
          </a:xfrm>
          <a:prstGeom prst="straightConnector1">
            <a:avLst/>
          </a:prstGeom>
          <a:ln w="76200">
            <a:solidFill>
              <a:srgbClr val="29811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48C9360-88E2-4AF0-88FE-5F9B77C4349D}"/>
              </a:ext>
            </a:extLst>
          </p:cNvPr>
          <p:cNvCxnSpPr>
            <a:cxnSpLocks/>
          </p:cNvCxnSpPr>
          <p:nvPr/>
        </p:nvCxnSpPr>
        <p:spPr>
          <a:xfrm>
            <a:off x="7477039" y="3762238"/>
            <a:ext cx="0" cy="1428859"/>
          </a:xfrm>
          <a:prstGeom prst="straightConnector1">
            <a:avLst/>
          </a:prstGeom>
          <a:ln w="76200">
            <a:solidFill>
              <a:srgbClr val="A56039"/>
            </a:solidFill>
            <a:tailEnd type="triangle"/>
          </a:ln>
        </p:spPr>
        <p:style>
          <a:lnRef idx="1">
            <a:schemeClr val="accent1"/>
          </a:lnRef>
          <a:fillRef idx="0">
            <a:schemeClr val="accent1"/>
          </a:fillRef>
          <a:effectRef idx="0">
            <a:schemeClr val="accent1"/>
          </a:effectRef>
          <a:fontRef idx="minor">
            <a:schemeClr val="tx1"/>
          </a:fontRef>
        </p:style>
      </p:cxnSp>
      <p:pic>
        <p:nvPicPr>
          <p:cNvPr id="12" name="Immagine 5">
            <a:extLst>
              <a:ext uri="{FF2B5EF4-FFF2-40B4-BE49-F238E27FC236}">
                <a16:creationId xmlns:a16="http://schemas.microsoft.com/office/drawing/2014/main" id="{D1AA4555-647E-4FE1-B2B6-3951A9CE72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6863" y="135108"/>
            <a:ext cx="733874" cy="749591"/>
          </a:xfrm>
          <a:prstGeom prst="rect">
            <a:avLst/>
          </a:prstGeom>
        </p:spPr>
      </p:pic>
    </p:spTree>
    <p:extLst>
      <p:ext uri="{BB962C8B-B14F-4D97-AF65-F5344CB8AC3E}">
        <p14:creationId xmlns:p14="http://schemas.microsoft.com/office/powerpoint/2010/main" val="134045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BA2BC8-25C7-44B9-9170-77725FF273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999035" y="1079500"/>
            <a:ext cx="3279891" cy="3527329"/>
          </a:xfrm>
          <a:prstGeom prst="rect">
            <a:avLst/>
          </a:prstGeom>
        </p:spPr>
      </p:pic>
      <p:sp>
        <p:nvSpPr>
          <p:cNvPr id="2" name="Title 1">
            <a:extLst>
              <a:ext uri="{FF2B5EF4-FFF2-40B4-BE49-F238E27FC236}">
                <a16:creationId xmlns:a16="http://schemas.microsoft.com/office/drawing/2014/main" id="{10503AF4-D5AC-466A-AC2D-66C68F888330}"/>
              </a:ext>
            </a:extLst>
          </p:cNvPr>
          <p:cNvSpPr>
            <a:spLocks noGrp="1"/>
          </p:cNvSpPr>
          <p:nvPr>
            <p:ph type="title"/>
          </p:nvPr>
        </p:nvSpPr>
        <p:spPr>
          <a:xfrm>
            <a:off x="471263" y="269810"/>
            <a:ext cx="10515600" cy="714375"/>
          </a:xfrm>
        </p:spPr>
        <p:txBody>
          <a:bodyPr/>
          <a:lstStyle/>
          <a:p>
            <a:r>
              <a:rPr lang="en-US" dirty="0"/>
              <a:t>Improving climate resilience of sanitation technologies </a:t>
            </a:r>
          </a:p>
        </p:txBody>
      </p:sp>
      <p:sp>
        <p:nvSpPr>
          <p:cNvPr id="4" name="Slide Number Placeholder 3">
            <a:extLst>
              <a:ext uri="{FF2B5EF4-FFF2-40B4-BE49-F238E27FC236}">
                <a16:creationId xmlns:a16="http://schemas.microsoft.com/office/drawing/2014/main" id="{C83EC1A4-38C2-4AC1-AD92-775CAC291DD5}"/>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27</a:t>
            </a:fld>
            <a:endParaRPr lang="en-GB">
              <a:solidFill>
                <a:prstClr val="black"/>
              </a:solidFill>
            </a:endParaRPr>
          </a:p>
        </p:txBody>
      </p:sp>
      <p:sp>
        <p:nvSpPr>
          <p:cNvPr id="3" name="Content Placeholder 2">
            <a:extLst>
              <a:ext uri="{FF2B5EF4-FFF2-40B4-BE49-F238E27FC236}">
                <a16:creationId xmlns:a16="http://schemas.microsoft.com/office/drawing/2014/main" id="{519595C9-121A-4009-BA2A-85F8069E2C75}"/>
              </a:ext>
            </a:extLst>
          </p:cNvPr>
          <p:cNvSpPr>
            <a:spLocks noGrp="1"/>
          </p:cNvSpPr>
          <p:nvPr>
            <p:ph type="body" sz="quarter" idx="16"/>
          </p:nvPr>
        </p:nvSpPr>
        <p:spPr>
          <a:xfrm>
            <a:off x="171784" y="1566863"/>
            <a:ext cx="8742556" cy="4973466"/>
          </a:xfrm>
        </p:spPr>
        <p:txBody>
          <a:bodyPr>
            <a:normAutofit/>
          </a:bodyPr>
          <a:lstStyle/>
          <a:p>
            <a:pPr marL="342900" indent="-342900">
              <a:buFont typeface="Arial" panose="020B0604020202020204" pitchFamily="34" charset="0"/>
              <a:buChar char="•"/>
            </a:pPr>
            <a:r>
              <a:rPr lang="en-US" sz="2400" b="1" dirty="0">
                <a:solidFill>
                  <a:schemeClr val="bg2">
                    <a:lumMod val="75000"/>
                  </a:schemeClr>
                </a:solidFill>
              </a:rPr>
              <a:t>Locate toilets </a:t>
            </a:r>
            <a:r>
              <a:rPr lang="en-US" sz="2400" dirty="0"/>
              <a:t>in an area of the facility which is less prone to floods, erosion, etc. (e.g. away from low-lying areas, sharp drop-offs)</a:t>
            </a:r>
          </a:p>
          <a:p>
            <a:pPr marL="342900" indent="-342900">
              <a:buFont typeface="Arial" panose="020B0604020202020204" pitchFamily="34" charset="0"/>
              <a:buChar char="•"/>
            </a:pPr>
            <a:r>
              <a:rPr lang="en-US" sz="2400" dirty="0"/>
              <a:t>Toilets with an open pit or soak-away should be located upgradient at </a:t>
            </a:r>
            <a:r>
              <a:rPr lang="en-US" sz="2400" b="1" dirty="0">
                <a:solidFill>
                  <a:schemeClr val="bg2">
                    <a:lumMod val="75000"/>
                  </a:schemeClr>
                </a:solidFill>
              </a:rPr>
              <a:t>least 15 m </a:t>
            </a:r>
            <a:r>
              <a:rPr lang="en-US" sz="2400" dirty="0"/>
              <a:t>away from sources of water and a minimum of 1.5m above the water table.</a:t>
            </a:r>
          </a:p>
          <a:p>
            <a:pPr marL="342900" indent="-342900">
              <a:buFont typeface="Arial" panose="020B0604020202020204" pitchFamily="34" charset="0"/>
              <a:buChar char="•"/>
            </a:pPr>
            <a:r>
              <a:rPr lang="en-US" sz="2400" dirty="0"/>
              <a:t>Raised and/or are temporary enclosed toilets that can be regularly emptied </a:t>
            </a:r>
          </a:p>
          <a:p>
            <a:pPr marL="342900" indent="-342900">
              <a:buFont typeface="Arial" panose="020B0604020202020204" pitchFamily="34" charset="0"/>
              <a:buChar char="•"/>
            </a:pPr>
            <a:r>
              <a:rPr lang="en-US" sz="2400" dirty="0"/>
              <a:t>In water scarce or flood prone areas, use </a:t>
            </a:r>
            <a:r>
              <a:rPr lang="en-US" sz="2400" b="1" dirty="0">
                <a:solidFill>
                  <a:schemeClr val="bg2">
                    <a:lumMod val="75000"/>
                  </a:schemeClr>
                </a:solidFill>
              </a:rPr>
              <a:t>low</a:t>
            </a:r>
            <a:r>
              <a:rPr lang="en-US" sz="2400" dirty="0"/>
              <a:t> or </a:t>
            </a:r>
            <a:r>
              <a:rPr lang="en-US" sz="2400" b="1" dirty="0">
                <a:solidFill>
                  <a:schemeClr val="bg2">
                    <a:lumMod val="75000"/>
                  </a:schemeClr>
                </a:solidFill>
              </a:rPr>
              <a:t>waterless</a:t>
            </a:r>
            <a:r>
              <a:rPr lang="en-US" sz="2400" dirty="0"/>
              <a:t> </a:t>
            </a:r>
            <a:r>
              <a:rPr lang="en-US" sz="2400" b="1" dirty="0">
                <a:solidFill>
                  <a:schemeClr val="bg2">
                    <a:lumMod val="75000"/>
                  </a:schemeClr>
                </a:solidFill>
              </a:rPr>
              <a:t>toilet designs </a:t>
            </a:r>
            <a:r>
              <a:rPr lang="en-US" sz="2400" dirty="0"/>
              <a:t>e.g. urine-conversion dry toilets). </a:t>
            </a:r>
          </a:p>
          <a:p>
            <a:pPr marL="342900" indent="-342900">
              <a:buFont typeface="Arial" panose="020B0604020202020204" pitchFamily="34" charset="0"/>
              <a:buChar char="•"/>
            </a:pPr>
            <a:r>
              <a:rPr lang="en-US" sz="2400" b="1" dirty="0">
                <a:solidFill>
                  <a:schemeClr val="bg2">
                    <a:lumMod val="75000"/>
                  </a:schemeClr>
                </a:solidFill>
              </a:rPr>
              <a:t>Clean</a:t>
            </a:r>
            <a:r>
              <a:rPr lang="en-US" sz="2400" dirty="0"/>
              <a:t> toilets </a:t>
            </a:r>
            <a:r>
              <a:rPr lang="en-US" sz="2400" b="1" dirty="0">
                <a:solidFill>
                  <a:schemeClr val="bg2">
                    <a:lumMod val="75000"/>
                  </a:schemeClr>
                </a:solidFill>
              </a:rPr>
              <a:t>more regularly </a:t>
            </a:r>
            <a:r>
              <a:rPr lang="en-US" sz="2400" dirty="0"/>
              <a:t>when there is greater demand or risks (e.g. during a cholera outbreak)</a:t>
            </a:r>
          </a:p>
        </p:txBody>
      </p:sp>
      <p:pic>
        <p:nvPicPr>
          <p:cNvPr id="7" name="Immagine 5">
            <a:extLst>
              <a:ext uri="{FF2B5EF4-FFF2-40B4-BE49-F238E27FC236}">
                <a16:creationId xmlns:a16="http://schemas.microsoft.com/office/drawing/2014/main" id="{8FFD0F2F-A638-4A5D-8310-7E1D901BAF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6863" y="135108"/>
            <a:ext cx="733874" cy="749591"/>
          </a:xfrm>
          <a:prstGeom prst="rect">
            <a:avLst/>
          </a:prstGeom>
        </p:spPr>
      </p:pic>
    </p:spTree>
    <p:extLst>
      <p:ext uri="{BB962C8B-B14F-4D97-AF65-F5344CB8AC3E}">
        <p14:creationId xmlns:p14="http://schemas.microsoft.com/office/powerpoint/2010/main" val="4151740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CBA2BC8-25C7-44B9-9170-77725FF2731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84985" y="3069066"/>
            <a:ext cx="3279891" cy="3527329"/>
          </a:xfrm>
          <a:prstGeom prst="rect">
            <a:avLst/>
          </a:prstGeom>
        </p:spPr>
      </p:pic>
      <p:sp>
        <p:nvSpPr>
          <p:cNvPr id="2" name="Title 1">
            <a:extLst>
              <a:ext uri="{FF2B5EF4-FFF2-40B4-BE49-F238E27FC236}">
                <a16:creationId xmlns:a16="http://schemas.microsoft.com/office/drawing/2014/main" id="{10503AF4-D5AC-466A-AC2D-66C68F888330}"/>
              </a:ext>
            </a:extLst>
          </p:cNvPr>
          <p:cNvSpPr>
            <a:spLocks noGrp="1"/>
          </p:cNvSpPr>
          <p:nvPr>
            <p:ph type="title"/>
          </p:nvPr>
        </p:nvSpPr>
        <p:spPr>
          <a:xfrm>
            <a:off x="354664" y="253995"/>
            <a:ext cx="10515600" cy="714375"/>
          </a:xfrm>
        </p:spPr>
        <p:txBody>
          <a:bodyPr/>
          <a:lstStyle/>
          <a:p>
            <a:r>
              <a:rPr lang="en-US" dirty="0"/>
              <a:t>Improving climate resilience of sanitation technologies </a:t>
            </a:r>
          </a:p>
        </p:txBody>
      </p:sp>
      <p:sp>
        <p:nvSpPr>
          <p:cNvPr id="4" name="Slide Number Placeholder 3">
            <a:extLst>
              <a:ext uri="{FF2B5EF4-FFF2-40B4-BE49-F238E27FC236}">
                <a16:creationId xmlns:a16="http://schemas.microsoft.com/office/drawing/2014/main" id="{C83EC1A4-38C2-4AC1-AD92-775CAC291DD5}"/>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28</a:t>
            </a:fld>
            <a:endParaRPr lang="en-GB">
              <a:solidFill>
                <a:prstClr val="black"/>
              </a:solidFill>
            </a:endParaRPr>
          </a:p>
        </p:txBody>
      </p:sp>
      <p:sp>
        <p:nvSpPr>
          <p:cNvPr id="3" name="Content Placeholder 2">
            <a:extLst>
              <a:ext uri="{FF2B5EF4-FFF2-40B4-BE49-F238E27FC236}">
                <a16:creationId xmlns:a16="http://schemas.microsoft.com/office/drawing/2014/main" id="{519595C9-121A-4009-BA2A-85F8069E2C75}"/>
              </a:ext>
            </a:extLst>
          </p:cNvPr>
          <p:cNvSpPr>
            <a:spLocks noGrp="1"/>
          </p:cNvSpPr>
          <p:nvPr>
            <p:ph type="body" sz="quarter" idx="16"/>
          </p:nvPr>
        </p:nvSpPr>
        <p:spPr>
          <a:xfrm>
            <a:off x="354664" y="1566863"/>
            <a:ext cx="8742556" cy="4973466"/>
          </a:xfrm>
        </p:spPr>
        <p:txBody>
          <a:bodyPr>
            <a:normAutofit/>
          </a:bodyPr>
          <a:lstStyle/>
          <a:p>
            <a:r>
              <a:rPr lang="en-US" sz="2400" dirty="0"/>
              <a:t>For existing toilets:</a:t>
            </a:r>
          </a:p>
          <a:p>
            <a:pPr marL="342900" indent="-342900">
              <a:buFont typeface="Arial" panose="020B0604020202020204" pitchFamily="34" charset="0"/>
              <a:buChar char="•"/>
            </a:pPr>
            <a:r>
              <a:rPr lang="en-US" sz="2400" dirty="0"/>
              <a:t>Schedule emptying of septic tanks and pits prior to the time of year which is prone to flooding</a:t>
            </a:r>
          </a:p>
          <a:p>
            <a:pPr marL="342900" indent="-342900">
              <a:buFont typeface="Arial" panose="020B0604020202020204" pitchFamily="34" charset="0"/>
              <a:buChar char="•"/>
            </a:pPr>
            <a:r>
              <a:rPr lang="en-US" sz="2400" dirty="0"/>
              <a:t>Restrict access to areas when excreta may have flooded out</a:t>
            </a:r>
          </a:p>
          <a:p>
            <a:pPr marL="342900" indent="-342900">
              <a:buFont typeface="Arial" panose="020B0604020202020204" pitchFamily="34" charset="0"/>
              <a:buChar char="•"/>
            </a:pPr>
            <a:r>
              <a:rPr lang="en-US" sz="2400" dirty="0"/>
              <a:t>During times of water scarcity, check that the local community are not growing food crops in wet soils around soak pits</a:t>
            </a:r>
          </a:p>
        </p:txBody>
      </p:sp>
      <p:pic>
        <p:nvPicPr>
          <p:cNvPr id="7" name="Immagine 5">
            <a:extLst>
              <a:ext uri="{FF2B5EF4-FFF2-40B4-BE49-F238E27FC236}">
                <a16:creationId xmlns:a16="http://schemas.microsoft.com/office/drawing/2014/main" id="{8FFD0F2F-A638-4A5D-8310-7E1D901BAF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6863" y="135108"/>
            <a:ext cx="733874" cy="749591"/>
          </a:xfrm>
          <a:prstGeom prst="rect">
            <a:avLst/>
          </a:prstGeom>
        </p:spPr>
      </p:pic>
    </p:spTree>
    <p:extLst>
      <p:ext uri="{BB962C8B-B14F-4D97-AF65-F5344CB8AC3E}">
        <p14:creationId xmlns:p14="http://schemas.microsoft.com/office/powerpoint/2010/main" val="2022536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7156F2-E229-4670-9339-50EFE3F4CAF4}"/>
              </a:ext>
            </a:extLst>
          </p:cNvPr>
          <p:cNvSpPr>
            <a:spLocks noGrp="1"/>
          </p:cNvSpPr>
          <p:nvPr>
            <p:ph type="title"/>
          </p:nvPr>
        </p:nvSpPr>
        <p:spPr>
          <a:xfrm>
            <a:off x="838200" y="1230505"/>
            <a:ext cx="4102100" cy="2093535"/>
          </a:xfrm>
        </p:spPr>
        <p:txBody>
          <a:bodyPr/>
          <a:lstStyle/>
          <a:p>
            <a:r>
              <a:rPr lang="en-US" dirty="0"/>
              <a:t>Selecting a sanitation system</a:t>
            </a:r>
            <a:endParaRPr lang="en-GB" dirty="0"/>
          </a:p>
        </p:txBody>
      </p:sp>
      <p:sp>
        <p:nvSpPr>
          <p:cNvPr id="4" name="Text Placeholder 3">
            <a:extLst>
              <a:ext uri="{FF2B5EF4-FFF2-40B4-BE49-F238E27FC236}">
                <a16:creationId xmlns:a16="http://schemas.microsoft.com/office/drawing/2014/main" id="{3F62EF17-F0D3-41AF-9222-E427034103DA}"/>
              </a:ext>
            </a:extLst>
          </p:cNvPr>
          <p:cNvSpPr>
            <a:spLocks noGrp="1"/>
          </p:cNvSpPr>
          <p:nvPr>
            <p:ph type="body" sz="quarter" idx="14"/>
          </p:nvPr>
        </p:nvSpPr>
        <p:spPr>
          <a:xfrm>
            <a:off x="6012871" y="336684"/>
            <a:ext cx="5929313" cy="2868549"/>
          </a:xfrm>
        </p:spPr>
        <p:txBody>
          <a:bodyPr/>
          <a:lstStyle/>
          <a:p>
            <a:r>
              <a:rPr lang="en-US" dirty="0">
                <a:solidFill>
                  <a:srgbClr val="09164D"/>
                </a:solidFill>
              </a:rPr>
              <a:t>Each week, </a:t>
            </a:r>
            <a:r>
              <a:rPr lang="en-US" b="1" dirty="0">
                <a:solidFill>
                  <a:srgbClr val="09164D"/>
                </a:solidFill>
              </a:rPr>
              <a:t>10 women </a:t>
            </a:r>
            <a:r>
              <a:rPr lang="en-US" dirty="0">
                <a:solidFill>
                  <a:srgbClr val="09164D"/>
                </a:solidFill>
              </a:rPr>
              <a:t>give birth at the facility. </a:t>
            </a:r>
            <a:endParaRPr lang="en-US" b="1" dirty="0">
              <a:solidFill>
                <a:srgbClr val="09164D"/>
              </a:solidFill>
            </a:endParaRPr>
          </a:p>
          <a:p>
            <a:r>
              <a:rPr lang="en-US" dirty="0">
                <a:solidFill>
                  <a:srgbClr val="09164D"/>
                </a:solidFill>
              </a:rPr>
              <a:t>Of these, on average, </a:t>
            </a:r>
            <a:r>
              <a:rPr lang="en-US" b="1" dirty="0">
                <a:solidFill>
                  <a:srgbClr val="09164D"/>
                </a:solidFill>
              </a:rPr>
              <a:t>two women </a:t>
            </a:r>
            <a:r>
              <a:rPr lang="en-US" dirty="0">
                <a:solidFill>
                  <a:srgbClr val="09164D"/>
                </a:solidFill>
              </a:rPr>
              <a:t>spend the night and the rest return home after a few hours. </a:t>
            </a:r>
          </a:p>
          <a:p>
            <a:r>
              <a:rPr lang="en-US" b="1" dirty="0">
                <a:solidFill>
                  <a:srgbClr val="09164D"/>
                </a:solidFill>
              </a:rPr>
              <a:t>40 outpatients a week </a:t>
            </a:r>
            <a:r>
              <a:rPr lang="en-US" dirty="0">
                <a:solidFill>
                  <a:srgbClr val="09164D"/>
                </a:solidFill>
              </a:rPr>
              <a:t>(average) are treated</a:t>
            </a:r>
            <a:r>
              <a:rPr lang="en-US" b="1" dirty="0">
                <a:solidFill>
                  <a:srgbClr val="09164D"/>
                </a:solidFill>
              </a:rPr>
              <a:t>.</a:t>
            </a:r>
            <a:r>
              <a:rPr lang="en-US" dirty="0">
                <a:solidFill>
                  <a:srgbClr val="09164D"/>
                </a:solidFill>
              </a:rPr>
              <a:t> </a:t>
            </a:r>
          </a:p>
          <a:p>
            <a:r>
              <a:rPr lang="en-US" dirty="0">
                <a:solidFill>
                  <a:srgbClr val="09164D"/>
                </a:solidFill>
              </a:rPr>
              <a:t>Once a week a vaccination clinic is held which </a:t>
            </a:r>
            <a:r>
              <a:rPr lang="en-US" b="1" dirty="0">
                <a:solidFill>
                  <a:srgbClr val="09164D"/>
                </a:solidFill>
              </a:rPr>
              <a:t>50 children </a:t>
            </a:r>
            <a:r>
              <a:rPr lang="en-US" dirty="0">
                <a:solidFill>
                  <a:srgbClr val="09164D"/>
                </a:solidFill>
              </a:rPr>
              <a:t>attend. </a:t>
            </a:r>
          </a:p>
          <a:p>
            <a:r>
              <a:rPr lang="en-US" b="1" dirty="0">
                <a:solidFill>
                  <a:schemeClr val="bg2">
                    <a:lumMod val="75000"/>
                  </a:schemeClr>
                </a:solidFill>
              </a:rPr>
              <a:t>It is a rural facility and not connected to a sewer.</a:t>
            </a:r>
          </a:p>
          <a:p>
            <a:endParaRPr lang="en-GB" dirty="0">
              <a:solidFill>
                <a:srgbClr val="09164D"/>
              </a:solidFill>
            </a:endParaRPr>
          </a:p>
          <a:p>
            <a:endParaRPr lang="en-US" dirty="0"/>
          </a:p>
        </p:txBody>
      </p:sp>
      <p:sp>
        <p:nvSpPr>
          <p:cNvPr id="5" name="Text Placeholder 4">
            <a:extLst>
              <a:ext uri="{FF2B5EF4-FFF2-40B4-BE49-F238E27FC236}">
                <a16:creationId xmlns:a16="http://schemas.microsoft.com/office/drawing/2014/main" id="{C6F14CC5-A231-43E4-8D71-42EBF30644E8}"/>
              </a:ext>
            </a:extLst>
          </p:cNvPr>
          <p:cNvSpPr>
            <a:spLocks noGrp="1"/>
          </p:cNvSpPr>
          <p:nvPr>
            <p:ph type="body" sz="quarter" idx="15"/>
          </p:nvPr>
        </p:nvSpPr>
        <p:spPr>
          <a:xfrm>
            <a:off x="839788" y="495300"/>
            <a:ext cx="4116387" cy="593963"/>
          </a:xfrm>
        </p:spPr>
        <p:txBody>
          <a:bodyPr>
            <a:noAutofit/>
          </a:bodyPr>
          <a:lstStyle/>
          <a:p>
            <a:r>
              <a:rPr lang="en-US" sz="4400" dirty="0"/>
              <a:t>QUIZ</a:t>
            </a:r>
          </a:p>
        </p:txBody>
      </p:sp>
      <p:sp>
        <p:nvSpPr>
          <p:cNvPr id="3" name="Rectangle 2">
            <a:extLst>
              <a:ext uri="{FF2B5EF4-FFF2-40B4-BE49-F238E27FC236}">
                <a16:creationId xmlns:a16="http://schemas.microsoft.com/office/drawing/2014/main" id="{54EA1D72-07F2-408D-96DC-2275BFFE5B87}"/>
              </a:ext>
            </a:extLst>
          </p:cNvPr>
          <p:cNvSpPr/>
          <p:nvPr/>
        </p:nvSpPr>
        <p:spPr>
          <a:xfrm>
            <a:off x="6498373" y="3777392"/>
            <a:ext cx="5693627" cy="3107582"/>
          </a:xfrm>
          <a:custGeom>
            <a:avLst/>
            <a:gdLst>
              <a:gd name="connsiteX0" fmla="*/ 0 w 5693627"/>
              <a:gd name="connsiteY0" fmla="*/ 0 h 3107582"/>
              <a:gd name="connsiteX1" fmla="*/ 632625 w 5693627"/>
              <a:gd name="connsiteY1" fmla="*/ 0 h 3107582"/>
              <a:gd name="connsiteX2" fmla="*/ 1151378 w 5693627"/>
              <a:gd name="connsiteY2" fmla="*/ 0 h 3107582"/>
              <a:gd name="connsiteX3" fmla="*/ 1897876 w 5693627"/>
              <a:gd name="connsiteY3" fmla="*/ 0 h 3107582"/>
              <a:gd name="connsiteX4" fmla="*/ 2416628 w 5693627"/>
              <a:gd name="connsiteY4" fmla="*/ 0 h 3107582"/>
              <a:gd name="connsiteX5" fmla="*/ 2992317 w 5693627"/>
              <a:gd name="connsiteY5" fmla="*/ 0 h 3107582"/>
              <a:gd name="connsiteX6" fmla="*/ 3511070 w 5693627"/>
              <a:gd name="connsiteY6" fmla="*/ 0 h 3107582"/>
              <a:gd name="connsiteX7" fmla="*/ 4200631 w 5693627"/>
              <a:gd name="connsiteY7" fmla="*/ 0 h 3107582"/>
              <a:gd name="connsiteX8" fmla="*/ 4833257 w 5693627"/>
              <a:gd name="connsiteY8" fmla="*/ 0 h 3107582"/>
              <a:gd name="connsiteX9" fmla="*/ 5693627 w 5693627"/>
              <a:gd name="connsiteY9" fmla="*/ 0 h 3107582"/>
              <a:gd name="connsiteX10" fmla="*/ 5693627 w 5693627"/>
              <a:gd name="connsiteY10" fmla="*/ 528289 h 3107582"/>
              <a:gd name="connsiteX11" fmla="*/ 5693627 w 5693627"/>
              <a:gd name="connsiteY11" fmla="*/ 1180881 h 3107582"/>
              <a:gd name="connsiteX12" fmla="*/ 5693627 w 5693627"/>
              <a:gd name="connsiteY12" fmla="*/ 1771322 h 3107582"/>
              <a:gd name="connsiteX13" fmla="*/ 5693627 w 5693627"/>
              <a:gd name="connsiteY13" fmla="*/ 2423914 h 3107582"/>
              <a:gd name="connsiteX14" fmla="*/ 5693627 w 5693627"/>
              <a:gd name="connsiteY14" fmla="*/ 3107582 h 3107582"/>
              <a:gd name="connsiteX15" fmla="*/ 5231811 w 5693627"/>
              <a:gd name="connsiteY15" fmla="*/ 3107582 h 3107582"/>
              <a:gd name="connsiteX16" fmla="*/ 4542249 w 5693627"/>
              <a:gd name="connsiteY16" fmla="*/ 3107582 h 3107582"/>
              <a:gd name="connsiteX17" fmla="*/ 3852688 w 5693627"/>
              <a:gd name="connsiteY17" fmla="*/ 3107582 h 3107582"/>
              <a:gd name="connsiteX18" fmla="*/ 3163126 w 5693627"/>
              <a:gd name="connsiteY18" fmla="*/ 3107582 h 3107582"/>
              <a:gd name="connsiteX19" fmla="*/ 2530501 w 5693627"/>
              <a:gd name="connsiteY19" fmla="*/ 3107582 h 3107582"/>
              <a:gd name="connsiteX20" fmla="*/ 1840939 w 5693627"/>
              <a:gd name="connsiteY20" fmla="*/ 3107582 h 3107582"/>
              <a:gd name="connsiteX21" fmla="*/ 1379123 w 5693627"/>
              <a:gd name="connsiteY21" fmla="*/ 3107582 h 3107582"/>
              <a:gd name="connsiteX22" fmla="*/ 632625 w 5693627"/>
              <a:gd name="connsiteY22" fmla="*/ 3107582 h 3107582"/>
              <a:gd name="connsiteX23" fmla="*/ 0 w 5693627"/>
              <a:gd name="connsiteY23" fmla="*/ 3107582 h 3107582"/>
              <a:gd name="connsiteX24" fmla="*/ 0 w 5693627"/>
              <a:gd name="connsiteY24" fmla="*/ 2579293 h 3107582"/>
              <a:gd name="connsiteX25" fmla="*/ 0 w 5693627"/>
              <a:gd name="connsiteY25" fmla="*/ 1926701 h 3107582"/>
              <a:gd name="connsiteX26" fmla="*/ 0 w 5693627"/>
              <a:gd name="connsiteY26" fmla="*/ 1367336 h 3107582"/>
              <a:gd name="connsiteX27" fmla="*/ 0 w 5693627"/>
              <a:gd name="connsiteY27" fmla="*/ 839047 h 3107582"/>
              <a:gd name="connsiteX28" fmla="*/ 0 w 5693627"/>
              <a:gd name="connsiteY28" fmla="*/ 0 h 3107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3627" h="3107582" fill="none" extrusionOk="0">
                <a:moveTo>
                  <a:pt x="0" y="0"/>
                </a:moveTo>
                <a:cubicBezTo>
                  <a:pt x="268554" y="-24644"/>
                  <a:pt x="427675" y="-21262"/>
                  <a:pt x="632625" y="0"/>
                </a:cubicBezTo>
                <a:cubicBezTo>
                  <a:pt x="837575" y="21262"/>
                  <a:pt x="1044279" y="8397"/>
                  <a:pt x="1151378" y="0"/>
                </a:cubicBezTo>
                <a:cubicBezTo>
                  <a:pt x="1258477" y="-8397"/>
                  <a:pt x="1666872" y="31146"/>
                  <a:pt x="1897876" y="0"/>
                </a:cubicBezTo>
                <a:cubicBezTo>
                  <a:pt x="2128880" y="-31146"/>
                  <a:pt x="2250083" y="-3443"/>
                  <a:pt x="2416628" y="0"/>
                </a:cubicBezTo>
                <a:cubicBezTo>
                  <a:pt x="2583173" y="3443"/>
                  <a:pt x="2867406" y="17021"/>
                  <a:pt x="2992317" y="0"/>
                </a:cubicBezTo>
                <a:cubicBezTo>
                  <a:pt x="3117228" y="-17021"/>
                  <a:pt x="3404575" y="-4960"/>
                  <a:pt x="3511070" y="0"/>
                </a:cubicBezTo>
                <a:cubicBezTo>
                  <a:pt x="3617565" y="4960"/>
                  <a:pt x="4013286" y="25584"/>
                  <a:pt x="4200631" y="0"/>
                </a:cubicBezTo>
                <a:cubicBezTo>
                  <a:pt x="4387976" y="-25584"/>
                  <a:pt x="4620179" y="20909"/>
                  <a:pt x="4833257" y="0"/>
                </a:cubicBezTo>
                <a:cubicBezTo>
                  <a:pt x="5046335" y="-20909"/>
                  <a:pt x="5379920" y="-13044"/>
                  <a:pt x="5693627" y="0"/>
                </a:cubicBezTo>
                <a:cubicBezTo>
                  <a:pt x="5714316" y="158678"/>
                  <a:pt x="5672594" y="391945"/>
                  <a:pt x="5693627" y="528289"/>
                </a:cubicBezTo>
                <a:cubicBezTo>
                  <a:pt x="5714660" y="664633"/>
                  <a:pt x="5691564" y="917509"/>
                  <a:pt x="5693627" y="1180881"/>
                </a:cubicBezTo>
                <a:cubicBezTo>
                  <a:pt x="5695690" y="1444253"/>
                  <a:pt x="5709871" y="1540553"/>
                  <a:pt x="5693627" y="1771322"/>
                </a:cubicBezTo>
                <a:cubicBezTo>
                  <a:pt x="5677383" y="2002091"/>
                  <a:pt x="5707870" y="2290427"/>
                  <a:pt x="5693627" y="2423914"/>
                </a:cubicBezTo>
                <a:cubicBezTo>
                  <a:pt x="5679384" y="2557401"/>
                  <a:pt x="5714153" y="2953465"/>
                  <a:pt x="5693627" y="3107582"/>
                </a:cubicBezTo>
                <a:cubicBezTo>
                  <a:pt x="5585717" y="3103586"/>
                  <a:pt x="5398628" y="3097102"/>
                  <a:pt x="5231811" y="3107582"/>
                </a:cubicBezTo>
                <a:cubicBezTo>
                  <a:pt x="5064994" y="3118062"/>
                  <a:pt x="4849326" y="3079583"/>
                  <a:pt x="4542249" y="3107582"/>
                </a:cubicBezTo>
                <a:cubicBezTo>
                  <a:pt x="4235172" y="3135581"/>
                  <a:pt x="4011596" y="3109756"/>
                  <a:pt x="3852688" y="3107582"/>
                </a:cubicBezTo>
                <a:cubicBezTo>
                  <a:pt x="3693780" y="3105408"/>
                  <a:pt x="3434856" y="3135552"/>
                  <a:pt x="3163126" y="3107582"/>
                </a:cubicBezTo>
                <a:cubicBezTo>
                  <a:pt x="2891396" y="3079612"/>
                  <a:pt x="2772549" y="3111289"/>
                  <a:pt x="2530501" y="3107582"/>
                </a:cubicBezTo>
                <a:cubicBezTo>
                  <a:pt x="2288454" y="3103875"/>
                  <a:pt x="2106895" y="3110387"/>
                  <a:pt x="1840939" y="3107582"/>
                </a:cubicBezTo>
                <a:cubicBezTo>
                  <a:pt x="1574983" y="3104777"/>
                  <a:pt x="1605942" y="3107125"/>
                  <a:pt x="1379123" y="3107582"/>
                </a:cubicBezTo>
                <a:cubicBezTo>
                  <a:pt x="1152304" y="3108039"/>
                  <a:pt x="917646" y="3078885"/>
                  <a:pt x="632625" y="3107582"/>
                </a:cubicBezTo>
                <a:cubicBezTo>
                  <a:pt x="347604" y="3136279"/>
                  <a:pt x="205405" y="3121936"/>
                  <a:pt x="0" y="3107582"/>
                </a:cubicBezTo>
                <a:cubicBezTo>
                  <a:pt x="-4211" y="2927620"/>
                  <a:pt x="-15272" y="2760596"/>
                  <a:pt x="0" y="2579293"/>
                </a:cubicBezTo>
                <a:cubicBezTo>
                  <a:pt x="15272" y="2397990"/>
                  <a:pt x="5055" y="2124159"/>
                  <a:pt x="0" y="1926701"/>
                </a:cubicBezTo>
                <a:cubicBezTo>
                  <a:pt x="-5055" y="1729243"/>
                  <a:pt x="-4794" y="1573826"/>
                  <a:pt x="0" y="1367336"/>
                </a:cubicBezTo>
                <a:cubicBezTo>
                  <a:pt x="4794" y="1160847"/>
                  <a:pt x="-22123" y="997362"/>
                  <a:pt x="0" y="839047"/>
                </a:cubicBezTo>
                <a:cubicBezTo>
                  <a:pt x="22123" y="680732"/>
                  <a:pt x="-28795" y="304395"/>
                  <a:pt x="0" y="0"/>
                </a:cubicBezTo>
                <a:close/>
              </a:path>
              <a:path w="5693627" h="3107582" stroke="0" extrusionOk="0">
                <a:moveTo>
                  <a:pt x="0" y="0"/>
                </a:moveTo>
                <a:cubicBezTo>
                  <a:pt x="236977" y="-18876"/>
                  <a:pt x="317162" y="-9486"/>
                  <a:pt x="575689" y="0"/>
                </a:cubicBezTo>
                <a:cubicBezTo>
                  <a:pt x="834216" y="9486"/>
                  <a:pt x="886078" y="15140"/>
                  <a:pt x="1151378" y="0"/>
                </a:cubicBezTo>
                <a:cubicBezTo>
                  <a:pt x="1416678" y="-15140"/>
                  <a:pt x="1564497" y="-19017"/>
                  <a:pt x="1727067" y="0"/>
                </a:cubicBezTo>
                <a:cubicBezTo>
                  <a:pt x="1889637" y="19017"/>
                  <a:pt x="2117874" y="16561"/>
                  <a:pt x="2245820" y="0"/>
                </a:cubicBezTo>
                <a:cubicBezTo>
                  <a:pt x="2373766" y="-16561"/>
                  <a:pt x="2751879" y="-34306"/>
                  <a:pt x="2935381" y="0"/>
                </a:cubicBezTo>
                <a:cubicBezTo>
                  <a:pt x="3118883" y="34306"/>
                  <a:pt x="3266262" y="-6196"/>
                  <a:pt x="3454134" y="0"/>
                </a:cubicBezTo>
                <a:cubicBezTo>
                  <a:pt x="3642006" y="6196"/>
                  <a:pt x="3840612" y="11174"/>
                  <a:pt x="3972886" y="0"/>
                </a:cubicBezTo>
                <a:cubicBezTo>
                  <a:pt x="4105160" y="-11174"/>
                  <a:pt x="4442981" y="8112"/>
                  <a:pt x="4605512" y="0"/>
                </a:cubicBezTo>
                <a:cubicBezTo>
                  <a:pt x="4768043" y="-8112"/>
                  <a:pt x="4993936" y="1924"/>
                  <a:pt x="5124264" y="0"/>
                </a:cubicBezTo>
                <a:cubicBezTo>
                  <a:pt x="5254592" y="-1924"/>
                  <a:pt x="5541296" y="-10554"/>
                  <a:pt x="5693627" y="0"/>
                </a:cubicBezTo>
                <a:cubicBezTo>
                  <a:pt x="5670070" y="175175"/>
                  <a:pt x="5721354" y="368451"/>
                  <a:pt x="5693627" y="590441"/>
                </a:cubicBezTo>
                <a:cubicBezTo>
                  <a:pt x="5665900" y="812431"/>
                  <a:pt x="5690634" y="865478"/>
                  <a:pt x="5693627" y="1118730"/>
                </a:cubicBezTo>
                <a:cubicBezTo>
                  <a:pt x="5696620" y="1371982"/>
                  <a:pt x="5680580" y="1497232"/>
                  <a:pt x="5693627" y="1647018"/>
                </a:cubicBezTo>
                <a:cubicBezTo>
                  <a:pt x="5706674" y="1796804"/>
                  <a:pt x="5718938" y="2157764"/>
                  <a:pt x="5693627" y="2330687"/>
                </a:cubicBezTo>
                <a:cubicBezTo>
                  <a:pt x="5668316" y="2503610"/>
                  <a:pt x="5709905" y="2740881"/>
                  <a:pt x="5693627" y="3107582"/>
                </a:cubicBezTo>
                <a:cubicBezTo>
                  <a:pt x="5566291" y="3099541"/>
                  <a:pt x="5450714" y="3125640"/>
                  <a:pt x="5231811" y="3107582"/>
                </a:cubicBezTo>
                <a:cubicBezTo>
                  <a:pt x="5012908" y="3089524"/>
                  <a:pt x="4815974" y="3087532"/>
                  <a:pt x="4485313" y="3107582"/>
                </a:cubicBezTo>
                <a:cubicBezTo>
                  <a:pt x="4154652" y="3127632"/>
                  <a:pt x="4063417" y="3077378"/>
                  <a:pt x="3852688" y="3107582"/>
                </a:cubicBezTo>
                <a:cubicBezTo>
                  <a:pt x="3641959" y="3137786"/>
                  <a:pt x="3334394" y="3074961"/>
                  <a:pt x="3106190" y="3107582"/>
                </a:cubicBezTo>
                <a:cubicBezTo>
                  <a:pt x="2877986" y="3140203"/>
                  <a:pt x="2763163" y="3087537"/>
                  <a:pt x="2473565" y="3107582"/>
                </a:cubicBezTo>
                <a:cubicBezTo>
                  <a:pt x="2183967" y="3127627"/>
                  <a:pt x="2176599" y="3120849"/>
                  <a:pt x="1954812" y="3107582"/>
                </a:cubicBezTo>
                <a:cubicBezTo>
                  <a:pt x="1733025" y="3094315"/>
                  <a:pt x="1503204" y="3135517"/>
                  <a:pt x="1265250" y="3107582"/>
                </a:cubicBezTo>
                <a:cubicBezTo>
                  <a:pt x="1027296" y="3079647"/>
                  <a:pt x="926082" y="3092050"/>
                  <a:pt x="632625" y="3107582"/>
                </a:cubicBezTo>
                <a:cubicBezTo>
                  <a:pt x="339168" y="3123114"/>
                  <a:pt x="208861" y="3088470"/>
                  <a:pt x="0" y="3107582"/>
                </a:cubicBezTo>
                <a:cubicBezTo>
                  <a:pt x="7052" y="2965025"/>
                  <a:pt x="-9664" y="2773187"/>
                  <a:pt x="0" y="2548217"/>
                </a:cubicBezTo>
                <a:cubicBezTo>
                  <a:pt x="9664" y="2323248"/>
                  <a:pt x="33099" y="2114801"/>
                  <a:pt x="0" y="1864549"/>
                </a:cubicBezTo>
                <a:cubicBezTo>
                  <a:pt x="-33099" y="1614297"/>
                  <a:pt x="21172" y="1463050"/>
                  <a:pt x="0" y="1305184"/>
                </a:cubicBezTo>
                <a:cubicBezTo>
                  <a:pt x="-21172" y="1147318"/>
                  <a:pt x="30107" y="933266"/>
                  <a:pt x="0" y="683668"/>
                </a:cubicBezTo>
                <a:cubicBezTo>
                  <a:pt x="-30107" y="434070"/>
                  <a:pt x="-15159" y="197889"/>
                  <a:pt x="0" y="0"/>
                </a:cubicBezTo>
                <a:close/>
              </a:path>
            </a:pathLst>
          </a:custGeom>
          <a:solidFill>
            <a:schemeClr val="tx1"/>
          </a:solidFill>
          <a:ln>
            <a:noFill/>
            <a:extLst>
              <a:ext uri="{C807C97D-BFC1-408E-A445-0C87EB9F89A2}">
                <ask:lineSketchStyleProps xmlns:ask="http://schemas.microsoft.com/office/drawing/2018/sketchyshapes" xmlns="" sd="93713764">
                  <a:prstGeom prst="rect">
                    <a:avLst/>
                  </a:prstGeom>
                  <ask:type>
                    <ask:lineSketchFreehand/>
                  </ask:type>
                </ask:lineSketchStyleProps>
              </a:ext>
            </a:extLst>
          </a:ln>
        </p:spPr>
        <p:txBody>
          <a:bodyPr wrap="square">
            <a:spAutoFit/>
          </a:bodyPr>
          <a:lstStyle/>
          <a:p>
            <a:pPr rtl="0">
              <a:defRPr/>
            </a:pPr>
            <a:r>
              <a:rPr lang="en-US" sz="2177" dirty="0">
                <a:solidFill>
                  <a:schemeClr val="bg1"/>
                </a:solidFill>
                <a:latin typeface="Arial Narrow" panose="020B0606020202030204" pitchFamily="34" charset="0"/>
              </a:rPr>
              <a:t>1. What type of sanitation system would you recommend?</a:t>
            </a:r>
          </a:p>
          <a:p>
            <a:pPr rtl="0">
              <a:defRPr/>
            </a:pPr>
            <a:endParaRPr lang="en-US" sz="2177" dirty="0">
              <a:solidFill>
                <a:schemeClr val="bg1"/>
              </a:solidFill>
              <a:latin typeface="Arial Narrow" panose="020B0606020202030204" pitchFamily="34" charset="0"/>
            </a:endParaRPr>
          </a:p>
          <a:p>
            <a:pPr rtl="0">
              <a:defRPr/>
            </a:pPr>
            <a:r>
              <a:rPr lang="en-US" sz="2177" dirty="0">
                <a:solidFill>
                  <a:schemeClr val="bg1"/>
                </a:solidFill>
                <a:latin typeface="Arial Narrow" panose="020B0606020202030204" pitchFamily="34" charset="0"/>
              </a:rPr>
              <a:t>2. How many toilets are needed?</a:t>
            </a:r>
          </a:p>
          <a:p>
            <a:pPr rtl="0">
              <a:defRPr/>
            </a:pPr>
            <a:endParaRPr lang="en-US" sz="2177" dirty="0">
              <a:solidFill>
                <a:schemeClr val="bg1"/>
              </a:solidFill>
              <a:latin typeface="Arial Narrow" panose="020B0606020202030204" pitchFamily="34" charset="0"/>
            </a:endParaRPr>
          </a:p>
          <a:p>
            <a:pPr rtl="0">
              <a:defRPr/>
            </a:pPr>
            <a:r>
              <a:rPr lang="en-US" sz="2177" dirty="0">
                <a:solidFill>
                  <a:schemeClr val="bg1"/>
                </a:solidFill>
                <a:latin typeface="Arial Narrow" panose="020B0606020202030204" pitchFamily="34" charset="0"/>
              </a:rPr>
              <a:t>3. What measures would you take to make the system climate resilient? </a:t>
            </a:r>
          </a:p>
          <a:p>
            <a:pPr rtl="0">
              <a:defRPr/>
            </a:pPr>
            <a:endParaRPr lang="en-US" sz="2177" dirty="0">
              <a:solidFill>
                <a:schemeClr val="bg1"/>
              </a:solidFill>
              <a:latin typeface="Arial Narrow" panose="020B0606020202030204" pitchFamily="34" charset="0"/>
            </a:endParaRPr>
          </a:p>
          <a:p>
            <a:pPr rtl="0">
              <a:defRPr/>
            </a:pPr>
            <a:endParaRPr lang="en-US" sz="2177" dirty="0">
              <a:solidFill>
                <a:schemeClr val="bg1"/>
              </a:solidFill>
              <a:latin typeface="Arial Narrow" panose="020B0606020202030204" pitchFamily="34" charset="0"/>
            </a:endParaRPr>
          </a:p>
        </p:txBody>
      </p:sp>
      <p:pic>
        <p:nvPicPr>
          <p:cNvPr id="16" name="Picture 15" descr="A dirt road in front of a house&#10;&#10;Description generated with very high confidence">
            <a:extLst>
              <a:ext uri="{FF2B5EF4-FFF2-40B4-BE49-F238E27FC236}">
                <a16:creationId xmlns:a16="http://schemas.microsoft.com/office/drawing/2014/main" id="{86CB47D5-5D86-4717-BB92-2262152E5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187" y="3900192"/>
            <a:ext cx="4430623" cy="2776629"/>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1CB4953B-8896-410C-94BB-F092ABF40209}"/>
              </a:ext>
            </a:extLst>
          </p:cNvPr>
          <p:cNvGrpSpPr/>
          <p:nvPr/>
        </p:nvGrpSpPr>
        <p:grpSpPr>
          <a:xfrm>
            <a:off x="4940300" y="5221048"/>
            <a:ext cx="1161098" cy="1171184"/>
            <a:chOff x="9555224" y="5116370"/>
            <a:chExt cx="1161098" cy="1171184"/>
          </a:xfrm>
        </p:grpSpPr>
        <p:pic>
          <p:nvPicPr>
            <p:cNvPr id="20" name="Picture 19" descr="Shape&#10;&#10;Description automatically generated with low confidence">
              <a:extLst>
                <a:ext uri="{FF2B5EF4-FFF2-40B4-BE49-F238E27FC236}">
                  <a16:creationId xmlns:a16="http://schemas.microsoft.com/office/drawing/2014/main" id="{AE2B2EC6-ED19-442E-B22E-BD1576370CB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1" name="Oval 20">
              <a:extLst>
                <a:ext uri="{FF2B5EF4-FFF2-40B4-BE49-F238E27FC236}">
                  <a16:creationId xmlns:a16="http://schemas.microsoft.com/office/drawing/2014/main" id="{2151197D-BACF-406A-9412-67261F873AF2}"/>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64546344-58F5-4022-A7D0-B84FB316E89B}"/>
              </a:ext>
            </a:extLst>
          </p:cNvPr>
          <p:cNvGrpSpPr/>
          <p:nvPr/>
        </p:nvGrpSpPr>
        <p:grpSpPr>
          <a:xfrm>
            <a:off x="4934900" y="3900192"/>
            <a:ext cx="1161099" cy="1253303"/>
            <a:chOff x="10513379" y="275913"/>
            <a:chExt cx="1458677" cy="1673679"/>
          </a:xfrm>
        </p:grpSpPr>
        <p:pic>
          <p:nvPicPr>
            <p:cNvPr id="23" name="Picture 22">
              <a:extLst>
                <a:ext uri="{FF2B5EF4-FFF2-40B4-BE49-F238E27FC236}">
                  <a16:creationId xmlns:a16="http://schemas.microsoft.com/office/drawing/2014/main" id="{BCF727F6-0E46-4DA6-A0C5-A8403D51A99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24" name="Content Placeholder 2">
              <a:extLst>
                <a:ext uri="{FF2B5EF4-FFF2-40B4-BE49-F238E27FC236}">
                  <a16:creationId xmlns:a16="http://schemas.microsoft.com/office/drawing/2014/main" id="{E53AAEC5-A31A-467B-8517-74780BA7EE2F}"/>
                </a:ext>
              </a:extLst>
            </p:cNvPr>
            <p:cNvSpPr txBox="1">
              <a:spLocks/>
            </p:cNvSpPr>
            <p:nvPr/>
          </p:nvSpPr>
          <p:spPr>
            <a:xfrm>
              <a:off x="10513379" y="1396586"/>
              <a:ext cx="1458677" cy="553006"/>
            </a:xfrm>
            <a:prstGeom prst="rect">
              <a:avLst/>
            </a:prstGeom>
          </p:spPr>
          <p:txBody>
            <a:bodyPr vert="horz" lIns="100817" tIns="50408" rIns="100817" bIns="50408"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a:solidFill>
                    <a:srgbClr val="002060"/>
                  </a:solidFill>
                  <a:latin typeface="Arial" panose="020B0604020202020204" pitchFamily="34" charset="0"/>
                  <a:cs typeface="Arial" panose="020B0604020202020204" pitchFamily="34" charset="0"/>
                </a:rPr>
                <a:t>5 mins</a:t>
              </a:r>
            </a:p>
          </p:txBody>
        </p:sp>
      </p:grpSp>
      <p:sp>
        <p:nvSpPr>
          <p:cNvPr id="6" name="Slide Number Placeholder 5">
            <a:extLst>
              <a:ext uri="{FF2B5EF4-FFF2-40B4-BE49-F238E27FC236}">
                <a16:creationId xmlns:a16="http://schemas.microsoft.com/office/drawing/2014/main" id="{F47FB207-0645-4156-BE10-07DF4A657980}"/>
              </a:ext>
            </a:extLst>
          </p:cNvPr>
          <p:cNvSpPr>
            <a:spLocks noGrp="1"/>
          </p:cNvSpPr>
          <p:nvPr>
            <p:ph type="sldNum" sz="quarter" idx="12"/>
          </p:nvPr>
        </p:nvSpPr>
        <p:spPr/>
        <p:txBody>
          <a:bodyPr/>
          <a:lstStyle/>
          <a:p>
            <a:fld id="{2D0AA5EB-64AB-BF41-92BE-B61D8618F692}" type="slidenum">
              <a:rPr lang="it-IT" smtClean="0"/>
              <a:t>29</a:t>
            </a:fld>
            <a:endParaRPr lang="it-IT" dirty="0"/>
          </a:p>
        </p:txBody>
      </p:sp>
      <p:sp>
        <p:nvSpPr>
          <p:cNvPr id="25" name="TextBox 24">
            <a:extLst>
              <a:ext uri="{FF2B5EF4-FFF2-40B4-BE49-F238E27FC236}">
                <a16:creationId xmlns:a16="http://schemas.microsoft.com/office/drawing/2014/main" id="{539E3FF8-6AA3-4731-84E5-F9F2E79763C5}"/>
              </a:ext>
            </a:extLst>
          </p:cNvPr>
          <p:cNvSpPr txBox="1"/>
          <p:nvPr/>
        </p:nvSpPr>
        <p:spPr>
          <a:xfrm>
            <a:off x="404232" y="3330038"/>
            <a:ext cx="6094140" cy="369332"/>
          </a:xfrm>
          <a:prstGeom prst="rect">
            <a:avLst/>
          </a:prstGeom>
          <a:noFill/>
        </p:spPr>
        <p:txBody>
          <a:bodyPr wrap="square">
            <a:spAutoFit/>
          </a:bodyPr>
          <a:lstStyle/>
          <a:p>
            <a:r>
              <a:rPr lang="en-US" i="1" dirty="0">
                <a:solidFill>
                  <a:schemeClr val="bg1"/>
                </a:solidFill>
                <a:latin typeface="Arial Narrow" panose="020B0606020202030204" pitchFamily="34" charset="0"/>
              </a:rPr>
              <a:t>Recall the example from the water module</a:t>
            </a:r>
          </a:p>
        </p:txBody>
      </p:sp>
    </p:spTree>
    <p:extLst>
      <p:ext uri="{BB962C8B-B14F-4D97-AF65-F5344CB8AC3E}">
        <p14:creationId xmlns:p14="http://schemas.microsoft.com/office/powerpoint/2010/main" val="60357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57F0003-C9A0-49DE-A9F0-804418FDE32C}"/>
              </a:ext>
            </a:extLst>
          </p:cNvPr>
          <p:cNvSpPr>
            <a:spLocks noGrp="1"/>
          </p:cNvSpPr>
          <p:nvPr>
            <p:ph type="title"/>
          </p:nvPr>
        </p:nvSpPr>
        <p:spPr/>
        <p:txBody>
          <a:bodyPr/>
          <a:lstStyle/>
          <a:p>
            <a:r>
              <a:rPr lang="en-US" dirty="0"/>
              <a:t>Learning objectives </a:t>
            </a:r>
          </a:p>
        </p:txBody>
      </p:sp>
      <p:sp>
        <p:nvSpPr>
          <p:cNvPr id="3" name="Segnaposto numero diapositiva 2">
            <a:extLst>
              <a:ext uri="{FF2B5EF4-FFF2-40B4-BE49-F238E27FC236}">
                <a16:creationId xmlns:a16="http://schemas.microsoft.com/office/drawing/2014/main" id="{5A34EC6E-2A09-F449-8FB4-7A896AFCEEC2}"/>
              </a:ext>
            </a:extLst>
          </p:cNvPr>
          <p:cNvSpPr>
            <a:spLocks noGrp="1"/>
          </p:cNvSpPr>
          <p:nvPr>
            <p:ph type="sldNum" sz="quarter" idx="12"/>
          </p:nvPr>
        </p:nvSpPr>
        <p:spPr/>
        <p:txBody>
          <a:bodyPr/>
          <a:lstStyle/>
          <a:p>
            <a:fld id="{2D0AA5EB-64AB-BF41-92BE-B61D8618F692}" type="slidenum">
              <a:rPr lang="it-IT" smtClean="0"/>
              <a:t>3</a:t>
            </a:fld>
            <a:endParaRPr lang="it-IT" dirty="0"/>
          </a:p>
        </p:txBody>
      </p:sp>
      <p:sp>
        <p:nvSpPr>
          <p:cNvPr id="7" name="Text Placeholder 6">
            <a:extLst>
              <a:ext uri="{FF2B5EF4-FFF2-40B4-BE49-F238E27FC236}">
                <a16:creationId xmlns:a16="http://schemas.microsoft.com/office/drawing/2014/main" id="{95C84F75-4A70-4D46-ACB6-ECE4693F0A1C}"/>
              </a:ext>
            </a:extLst>
          </p:cNvPr>
          <p:cNvSpPr>
            <a:spLocks noGrp="1"/>
          </p:cNvSpPr>
          <p:nvPr>
            <p:ph type="body" sz="quarter" idx="16"/>
          </p:nvPr>
        </p:nvSpPr>
        <p:spPr>
          <a:xfrm>
            <a:off x="838200" y="1704987"/>
            <a:ext cx="8703752" cy="4973466"/>
          </a:xfrm>
        </p:spPr>
        <p:txBody>
          <a:bodyPr/>
          <a:lstStyle/>
          <a:p>
            <a:pPr marL="0" indent="0">
              <a:buNone/>
            </a:pPr>
            <a:r>
              <a:rPr lang="en-GB" sz="2400" dirty="0"/>
              <a:t>By the end of this session, you should be able to:</a:t>
            </a:r>
          </a:p>
          <a:p>
            <a:pPr marL="509588" indent="-509588">
              <a:buClr>
                <a:srgbClr val="09164D"/>
              </a:buClr>
              <a:buSzPct val="100000"/>
              <a:buAutoNum type="arabicPeriod"/>
            </a:pPr>
            <a:r>
              <a:rPr lang="en-US" sz="2400" dirty="0"/>
              <a:t>Describe the minimum requirements for sanitation in health care facilities</a:t>
            </a:r>
          </a:p>
          <a:p>
            <a:pPr marL="509588" indent="-509588">
              <a:buClr>
                <a:srgbClr val="09164D"/>
              </a:buClr>
              <a:buSzPct val="100000"/>
              <a:buAutoNum type="arabicPeriod"/>
            </a:pPr>
            <a:r>
              <a:rPr lang="en-US" sz="2400" dirty="0"/>
              <a:t>Understand what “safely managed sanitation” is and why it is important for human health and providing safe care</a:t>
            </a:r>
          </a:p>
          <a:p>
            <a:pPr marL="509588" indent="-509588">
              <a:buClr>
                <a:srgbClr val="09164D"/>
              </a:buClr>
              <a:buSzPct val="100000"/>
              <a:buFontTx/>
              <a:buAutoNum type="arabicPeriod"/>
            </a:pPr>
            <a:r>
              <a:rPr lang="en-US" sz="2400" dirty="0"/>
              <a:t>Understand the links between AMR and sanitation in health care facilities and what can be done to address the problem </a:t>
            </a:r>
          </a:p>
          <a:p>
            <a:pPr marL="509588" indent="-509588">
              <a:buClr>
                <a:srgbClr val="09164D"/>
              </a:buClr>
              <a:buSzPct val="100000"/>
              <a:buFontTx/>
              <a:buAutoNum type="arabicPeriod"/>
            </a:pPr>
            <a:r>
              <a:rPr lang="en-US" sz="2400" dirty="0"/>
              <a:t>Describe the different sanitation technology options and the effects of climate change on technologies</a:t>
            </a:r>
          </a:p>
          <a:p>
            <a:pPr marL="509588" indent="-509588">
              <a:buClr>
                <a:srgbClr val="09164D"/>
              </a:buClr>
              <a:buSzPct val="100000"/>
              <a:buAutoNum type="arabicPeriod"/>
            </a:pPr>
            <a:r>
              <a:rPr lang="en-US" sz="2400" dirty="0"/>
              <a:t>Understand how to make sanitation facilities user friendly, gender-inclusive and climate-resilient</a:t>
            </a:r>
            <a:endParaRPr lang="en-GB" sz="2400" dirty="0"/>
          </a:p>
          <a:p>
            <a:pPr marL="511005" indent="-511005">
              <a:buClr>
                <a:srgbClr val="09164D"/>
              </a:buClr>
              <a:buSzPct val="100000"/>
              <a:buAutoNum type="arabicPeriod"/>
            </a:pPr>
            <a:endParaRPr lang="en-GB" sz="2400" dirty="0"/>
          </a:p>
          <a:p>
            <a:pPr marL="525194" lvl="1" indent="0">
              <a:buNone/>
            </a:pPr>
            <a:endParaRPr lang="en-GB" sz="2400" dirty="0"/>
          </a:p>
          <a:p>
            <a:endParaRPr lang="en-US" dirty="0"/>
          </a:p>
        </p:txBody>
      </p:sp>
      <p:sp>
        <p:nvSpPr>
          <p:cNvPr id="12" name="TextBox 11">
            <a:extLst>
              <a:ext uri="{FF2B5EF4-FFF2-40B4-BE49-F238E27FC236}">
                <a16:creationId xmlns:a16="http://schemas.microsoft.com/office/drawing/2014/main" id="{57A4EC74-7533-406F-ABAA-F1CA1D667ADC}"/>
              </a:ext>
            </a:extLst>
          </p:cNvPr>
          <p:cNvSpPr txBox="1"/>
          <p:nvPr/>
        </p:nvSpPr>
        <p:spPr>
          <a:xfrm>
            <a:off x="10194192" y="2638556"/>
            <a:ext cx="141478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Group </a:t>
            </a:r>
          </a:p>
          <a:p>
            <a:pPr algn="ctr" rtl="0"/>
            <a:r>
              <a:rPr lang="en-US" b="1" dirty="0">
                <a:solidFill>
                  <a:schemeClr val="bg2"/>
                </a:solidFill>
                <a:latin typeface="Arial" panose="020B0604020202020204" pitchFamily="34" charset="0"/>
                <a:cs typeface="Arial" panose="020B0604020202020204" pitchFamily="34" charset="0"/>
              </a:rPr>
              <a:t>work </a:t>
            </a:r>
          </a:p>
        </p:txBody>
      </p:sp>
      <p:sp>
        <p:nvSpPr>
          <p:cNvPr id="13" name="TextBox 12">
            <a:extLst>
              <a:ext uri="{FF2B5EF4-FFF2-40B4-BE49-F238E27FC236}">
                <a16:creationId xmlns:a16="http://schemas.microsoft.com/office/drawing/2014/main" id="{743EA4B8-0B7E-4011-8457-23E2CD60674D}"/>
              </a:ext>
            </a:extLst>
          </p:cNvPr>
          <p:cNvSpPr txBox="1"/>
          <p:nvPr/>
        </p:nvSpPr>
        <p:spPr>
          <a:xfrm rot="16200000">
            <a:off x="9453185" y="4120780"/>
            <a:ext cx="5012775" cy="461665"/>
          </a:xfrm>
          <a:prstGeom prst="rect">
            <a:avLst/>
          </a:prstGeom>
          <a:solidFill>
            <a:schemeClr val="tx1"/>
          </a:solidFill>
        </p:spPr>
        <p:txBody>
          <a:bodyPr wrap="square" rtlCol="0">
            <a:spAutoFit/>
          </a:bodyPr>
          <a:lstStyle/>
          <a:p>
            <a:pPr algn="ctr" rtl="0"/>
            <a:r>
              <a:rPr lang="en-US" sz="2400" b="0" dirty="0">
                <a:solidFill>
                  <a:schemeClr val="bg1"/>
                </a:solidFill>
                <a:latin typeface="Arial" panose="020B0604020202020204" pitchFamily="34" charset="0"/>
                <a:cs typeface="Arial" panose="020B0604020202020204" pitchFamily="34" charset="0"/>
              </a:rPr>
              <a:t>Icons to look out for </a:t>
            </a:r>
          </a:p>
        </p:txBody>
      </p:sp>
      <p:pic>
        <p:nvPicPr>
          <p:cNvPr id="14" name="Immagine 5">
            <a:extLst>
              <a:ext uri="{FF2B5EF4-FFF2-40B4-BE49-F238E27FC236}">
                <a16:creationId xmlns:a16="http://schemas.microsoft.com/office/drawing/2014/main" id="{10C6013A-64CF-4FAC-8771-82592AFBD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19926" y="4866489"/>
            <a:ext cx="733874" cy="749591"/>
          </a:xfrm>
          <a:prstGeom prst="rect">
            <a:avLst/>
          </a:prstGeom>
        </p:spPr>
      </p:pic>
      <p:sp>
        <p:nvSpPr>
          <p:cNvPr id="16" name="TextBox 15">
            <a:extLst>
              <a:ext uri="{FF2B5EF4-FFF2-40B4-BE49-F238E27FC236}">
                <a16:creationId xmlns:a16="http://schemas.microsoft.com/office/drawing/2014/main" id="{27DC3E0B-5BD4-48C4-ACBE-1D9F978A597A}"/>
              </a:ext>
            </a:extLst>
          </p:cNvPr>
          <p:cNvSpPr txBox="1"/>
          <p:nvPr/>
        </p:nvSpPr>
        <p:spPr>
          <a:xfrm>
            <a:off x="10289428" y="5631116"/>
            <a:ext cx="1414782" cy="923330"/>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 with climate </a:t>
            </a:r>
          </a:p>
          <a:p>
            <a:pPr algn="ctr" rtl="0"/>
            <a:r>
              <a:rPr lang="en-US" b="1" dirty="0">
                <a:solidFill>
                  <a:schemeClr val="bg2"/>
                </a:solidFill>
                <a:latin typeface="Arial" panose="020B0604020202020204" pitchFamily="34" charset="0"/>
                <a:cs typeface="Arial" panose="020B0604020202020204" pitchFamily="34" charset="0"/>
              </a:rPr>
              <a:t>resilience</a:t>
            </a:r>
          </a:p>
        </p:txBody>
      </p:sp>
      <p:sp>
        <p:nvSpPr>
          <p:cNvPr id="19" name="TextBox 18">
            <a:extLst>
              <a:ext uri="{FF2B5EF4-FFF2-40B4-BE49-F238E27FC236}">
                <a16:creationId xmlns:a16="http://schemas.microsoft.com/office/drawing/2014/main" id="{97A05B83-364D-463B-837C-0FA5715D35C4}"/>
              </a:ext>
            </a:extLst>
          </p:cNvPr>
          <p:cNvSpPr txBox="1"/>
          <p:nvPr/>
        </p:nvSpPr>
        <p:spPr>
          <a:xfrm>
            <a:off x="10380152" y="4163810"/>
            <a:ext cx="1228822" cy="646331"/>
          </a:xfrm>
          <a:prstGeom prst="rect">
            <a:avLst/>
          </a:prstGeom>
          <a:noFill/>
        </p:spPr>
        <p:txBody>
          <a:bodyPr wrap="square" rtlCol="0">
            <a:spAutoFit/>
          </a:bodyPr>
          <a:lstStyle/>
          <a:p>
            <a:pPr algn="ctr" rtl="0"/>
            <a:r>
              <a:rPr lang="en-US" b="1" dirty="0">
                <a:solidFill>
                  <a:schemeClr val="bg2"/>
                </a:solidFill>
                <a:latin typeface="Arial" panose="020B0604020202020204" pitchFamily="34" charset="0"/>
                <a:cs typeface="Arial" panose="020B0604020202020204" pitchFamily="34" charset="0"/>
              </a:rPr>
              <a:t>Link with GEDSI</a:t>
            </a:r>
          </a:p>
        </p:txBody>
      </p:sp>
      <p:grpSp>
        <p:nvGrpSpPr>
          <p:cNvPr id="24" name="Group 23">
            <a:extLst>
              <a:ext uri="{FF2B5EF4-FFF2-40B4-BE49-F238E27FC236}">
                <a16:creationId xmlns:a16="http://schemas.microsoft.com/office/drawing/2014/main" id="{360DAC0E-3203-4809-8194-7FEE023D38A2}"/>
              </a:ext>
            </a:extLst>
          </p:cNvPr>
          <p:cNvGrpSpPr/>
          <p:nvPr/>
        </p:nvGrpSpPr>
        <p:grpSpPr>
          <a:xfrm>
            <a:off x="10536479" y="1865240"/>
            <a:ext cx="743136" cy="734102"/>
            <a:chOff x="9555224" y="5116370"/>
            <a:chExt cx="1161098" cy="1171184"/>
          </a:xfrm>
        </p:grpSpPr>
        <p:pic>
          <p:nvPicPr>
            <p:cNvPr id="20" name="Picture 19" descr="Shape&#10;&#10;Description automatically generated with low confidence">
              <a:extLst>
                <a:ext uri="{FF2B5EF4-FFF2-40B4-BE49-F238E27FC236}">
                  <a16:creationId xmlns:a16="http://schemas.microsoft.com/office/drawing/2014/main" id="{4295390C-B8DB-431B-9E50-D6628DCA52B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23" name="Oval 22">
              <a:extLst>
                <a:ext uri="{FF2B5EF4-FFF2-40B4-BE49-F238E27FC236}">
                  <a16:creationId xmlns:a16="http://schemas.microsoft.com/office/drawing/2014/main" id="{C3469075-74ED-45C9-8D5A-13DB49FD0157}"/>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Immagine 9">
            <a:extLst>
              <a:ext uri="{FF2B5EF4-FFF2-40B4-BE49-F238E27FC236}">
                <a16:creationId xmlns:a16="http://schemas.microsoft.com/office/drawing/2014/main" id="{1AF34EFA-06C0-4DDF-88F5-9621870C7E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67703" y="3357297"/>
            <a:ext cx="734103" cy="734103"/>
          </a:xfrm>
          <a:prstGeom prst="rect">
            <a:avLst/>
          </a:prstGeom>
        </p:spPr>
      </p:pic>
      <p:pic>
        <p:nvPicPr>
          <p:cNvPr id="26" name="Immagine 12" descr="Immagine che contiene silhouette, cielo notturno&#10;&#10;Descrizione generata automaticamente">
            <a:extLst>
              <a:ext uri="{FF2B5EF4-FFF2-40B4-BE49-F238E27FC236}">
                <a16:creationId xmlns:a16="http://schemas.microsoft.com/office/drawing/2014/main" id="{A645F9BA-4F10-4042-86F4-226EBA595E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86758" y="339061"/>
            <a:ext cx="1054552" cy="1171184"/>
          </a:xfrm>
          <a:prstGeom prst="rect">
            <a:avLst/>
          </a:prstGeom>
        </p:spPr>
      </p:pic>
      <p:pic>
        <p:nvPicPr>
          <p:cNvPr id="27" name="Immagine 12" descr="Immagine che contiene silhouette, cielo notturno&#10;&#10;Descrizione generata automaticamente">
            <a:extLst>
              <a:ext uri="{FF2B5EF4-FFF2-40B4-BE49-F238E27FC236}">
                <a16:creationId xmlns:a16="http://schemas.microsoft.com/office/drawing/2014/main" id="{7CAA410F-5EEA-485F-99A0-E107E378837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50690" y="213115"/>
            <a:ext cx="1054552" cy="1171184"/>
          </a:xfrm>
          <a:prstGeom prst="rect">
            <a:avLst/>
          </a:prstGeom>
        </p:spPr>
      </p:pic>
    </p:spTree>
    <p:extLst>
      <p:ext uri="{BB962C8B-B14F-4D97-AF65-F5344CB8AC3E}">
        <p14:creationId xmlns:p14="http://schemas.microsoft.com/office/powerpoint/2010/main" val="1063709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07156F2-E229-4670-9339-50EFE3F4CAF4}"/>
              </a:ext>
            </a:extLst>
          </p:cNvPr>
          <p:cNvSpPr>
            <a:spLocks noGrp="1"/>
          </p:cNvSpPr>
          <p:nvPr>
            <p:ph type="title"/>
          </p:nvPr>
        </p:nvSpPr>
        <p:spPr>
          <a:xfrm>
            <a:off x="895350" y="207963"/>
            <a:ext cx="10515600" cy="714375"/>
          </a:xfrm>
        </p:spPr>
        <p:txBody>
          <a:bodyPr/>
          <a:lstStyle/>
          <a:p>
            <a:r>
              <a:rPr lang="en-US" dirty="0"/>
              <a:t>Answer</a:t>
            </a:r>
            <a:endParaRPr lang="en-GB" dirty="0"/>
          </a:p>
        </p:txBody>
      </p:sp>
      <p:sp>
        <p:nvSpPr>
          <p:cNvPr id="6" name="Content Placeholder 5">
            <a:extLst>
              <a:ext uri="{FF2B5EF4-FFF2-40B4-BE49-F238E27FC236}">
                <a16:creationId xmlns:a16="http://schemas.microsoft.com/office/drawing/2014/main" id="{79603BD0-A674-4D16-B37C-DB84B11EB966}"/>
              </a:ext>
            </a:extLst>
          </p:cNvPr>
          <p:cNvSpPr>
            <a:spLocks noGrp="1"/>
          </p:cNvSpPr>
          <p:nvPr>
            <p:ph type="body" sz="quarter" idx="16"/>
          </p:nvPr>
        </p:nvSpPr>
        <p:spPr>
          <a:xfrm>
            <a:off x="559419" y="1079500"/>
            <a:ext cx="10514013" cy="4973466"/>
          </a:xfrm>
        </p:spPr>
        <p:txBody>
          <a:bodyPr>
            <a:noAutofit/>
          </a:bodyPr>
          <a:lstStyle/>
          <a:p>
            <a:pPr marL="342900" indent="-342900">
              <a:buFont typeface="Arial" panose="020B0604020202020204" pitchFamily="34" charset="0"/>
              <a:buChar char="•"/>
            </a:pPr>
            <a:r>
              <a:rPr lang="en-US" sz="2400" b="1" dirty="0">
                <a:solidFill>
                  <a:schemeClr val="bg2">
                    <a:lumMod val="75000"/>
                  </a:schemeClr>
                </a:solidFill>
              </a:rPr>
              <a:t>Ventilated pit latrine </a:t>
            </a:r>
            <a:r>
              <a:rPr lang="en-US" sz="2400" dirty="0"/>
              <a:t>or</a:t>
            </a:r>
            <a:r>
              <a:rPr lang="en-US" sz="2400" dirty="0">
                <a:solidFill>
                  <a:schemeClr val="bg2">
                    <a:lumMod val="75000"/>
                  </a:schemeClr>
                </a:solidFill>
              </a:rPr>
              <a:t> </a:t>
            </a:r>
            <a:r>
              <a:rPr lang="en-US" sz="2400" b="1" dirty="0">
                <a:solidFill>
                  <a:schemeClr val="bg2">
                    <a:lumMod val="75000"/>
                  </a:schemeClr>
                </a:solidFill>
              </a:rPr>
              <a:t>pour flush standing toilets </a:t>
            </a:r>
            <a:r>
              <a:rPr lang="en-US" sz="2400" dirty="0"/>
              <a:t>and</a:t>
            </a:r>
            <a:r>
              <a:rPr lang="en-US" sz="2400" dirty="0">
                <a:solidFill>
                  <a:schemeClr val="bg2">
                    <a:lumMod val="75000"/>
                  </a:schemeClr>
                </a:solidFill>
              </a:rPr>
              <a:t> </a:t>
            </a:r>
            <a:r>
              <a:rPr lang="en-US" sz="2400" b="1" dirty="0">
                <a:solidFill>
                  <a:schemeClr val="bg2">
                    <a:lumMod val="75000"/>
                  </a:schemeClr>
                </a:solidFill>
              </a:rPr>
              <a:t>septic tank + leach field</a:t>
            </a:r>
            <a:r>
              <a:rPr lang="en-US" sz="2400" dirty="0">
                <a:solidFill>
                  <a:schemeClr val="bg2">
                    <a:lumMod val="75000"/>
                  </a:schemeClr>
                </a:solidFill>
              </a:rPr>
              <a:t>. </a:t>
            </a:r>
          </a:p>
          <a:p>
            <a:pPr marL="342900" indent="-342900">
              <a:buFont typeface="Arial" panose="020B0604020202020204" pitchFamily="34" charset="0"/>
              <a:buChar char="•"/>
            </a:pPr>
            <a:r>
              <a:rPr lang="en-US" sz="2400" dirty="0">
                <a:solidFill>
                  <a:srgbClr val="09164D"/>
                </a:solidFill>
              </a:rPr>
              <a:t>Once latrine is full:</a:t>
            </a:r>
          </a:p>
          <a:p>
            <a:pPr marL="703211"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cover and dig a new pit or </a:t>
            </a:r>
          </a:p>
          <a:p>
            <a:pPr marL="703211"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have someone come empty the pit. </a:t>
            </a:r>
          </a:p>
          <a:p>
            <a:pPr marL="342900" indent="-342900">
              <a:buFont typeface="Arial" panose="020B0604020202020204" pitchFamily="34" charset="0"/>
              <a:buChar char="•"/>
            </a:pPr>
            <a:r>
              <a:rPr lang="en-US" sz="2400" b="1" dirty="0">
                <a:solidFill>
                  <a:schemeClr val="bg2">
                    <a:lumMod val="75000"/>
                  </a:schemeClr>
                </a:solidFill>
              </a:rPr>
              <a:t>At a minimum</a:t>
            </a:r>
            <a:r>
              <a:rPr lang="en-US" sz="2400" dirty="0">
                <a:solidFill>
                  <a:schemeClr val="bg2">
                    <a:lumMod val="75000"/>
                  </a:schemeClr>
                </a:solidFill>
              </a:rPr>
              <a:t>: </a:t>
            </a:r>
            <a:r>
              <a:rPr lang="en-US" sz="2400" dirty="0">
                <a:solidFill>
                  <a:srgbClr val="09164D"/>
                </a:solidFill>
              </a:rPr>
              <a:t>2 toilets (1 for staff and 1 for patients/families) and ideally 3-4 toilets (1 or 2 for staff, 1 for male, 1 for female patients)</a:t>
            </a:r>
          </a:p>
          <a:p>
            <a:pPr marL="342900" indent="-342900">
              <a:buFont typeface="Arial" panose="020B0604020202020204" pitchFamily="34" charset="0"/>
              <a:buChar char="•"/>
            </a:pPr>
            <a:r>
              <a:rPr lang="en-US" sz="2400" dirty="0">
                <a:solidFill>
                  <a:srgbClr val="09164D"/>
                </a:solidFill>
              </a:rPr>
              <a:t>Toilets may not get a huge amount of use, apart from during vaccination clinics</a:t>
            </a:r>
          </a:p>
          <a:p>
            <a:pPr marL="342900" indent="-342900">
              <a:buFont typeface="Arial" panose="020B0604020202020204" pitchFamily="34" charset="0"/>
              <a:buChar char="•"/>
            </a:pPr>
            <a:r>
              <a:rPr lang="en-US" sz="2400" dirty="0">
                <a:solidFill>
                  <a:srgbClr val="09164D"/>
                </a:solidFill>
              </a:rPr>
              <a:t>Simple climate resilient measures: </a:t>
            </a:r>
          </a:p>
          <a:p>
            <a:pPr marL="800100"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raising pits and latrines above ground</a:t>
            </a:r>
          </a:p>
          <a:p>
            <a:pPr marL="800100"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regular cleaning schedule (with ability to increase frequency/funds to pay for extra cleaning) with increased use</a:t>
            </a:r>
            <a:br>
              <a:rPr lang="en-US" sz="2400" dirty="0">
                <a:solidFill>
                  <a:srgbClr val="09164D"/>
                </a:solidFill>
              </a:rPr>
            </a:br>
            <a:endParaRPr lang="en-US" sz="2400" dirty="0">
              <a:solidFill>
                <a:srgbClr val="09164D"/>
              </a:solidFill>
            </a:endParaRPr>
          </a:p>
          <a:p>
            <a:pPr marL="310976" indent="-310976"/>
            <a:endParaRPr lang="en-US" sz="2400" dirty="0">
              <a:solidFill>
                <a:srgbClr val="09164D"/>
              </a:solidFill>
            </a:endParaRPr>
          </a:p>
        </p:txBody>
      </p:sp>
      <p:pic>
        <p:nvPicPr>
          <p:cNvPr id="4" name="Immagine 5">
            <a:extLst>
              <a:ext uri="{FF2B5EF4-FFF2-40B4-BE49-F238E27FC236}">
                <a16:creationId xmlns:a16="http://schemas.microsoft.com/office/drawing/2014/main" id="{5AEEFA77-78D6-4B62-9C22-6C0C9A698D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93746" y="5424435"/>
            <a:ext cx="733874" cy="749591"/>
          </a:xfrm>
          <a:prstGeom prst="rect">
            <a:avLst/>
          </a:prstGeom>
        </p:spPr>
      </p:pic>
    </p:spTree>
    <p:extLst>
      <p:ext uri="{BB962C8B-B14F-4D97-AF65-F5344CB8AC3E}">
        <p14:creationId xmlns:p14="http://schemas.microsoft.com/office/powerpoint/2010/main" val="4157203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4: Improving and maintaining services</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31</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518288" y="3171554"/>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Improving accessibility</a:t>
            </a:r>
          </a:p>
          <a:p>
            <a:pPr marL="457200" indent="-457200">
              <a:buFont typeface="+mj-lt"/>
              <a:buAutoNum type="arabicPeriod"/>
            </a:pPr>
            <a:r>
              <a:rPr lang="en-US" sz="2400" dirty="0"/>
              <a:t>Managing and maintaining sanitation facilities </a:t>
            </a:r>
          </a:p>
          <a:p>
            <a:pPr marL="457200" indent="-457200">
              <a:buFont typeface="+mj-lt"/>
              <a:buAutoNum type="arabicPeriod"/>
            </a:pPr>
            <a:r>
              <a:rPr lang="en-US" sz="2400" dirty="0"/>
              <a:t>Plumbing improvements </a:t>
            </a:r>
          </a:p>
          <a:p>
            <a:pPr marL="457200" indent="-457200">
              <a:buFont typeface="+mj-lt"/>
              <a:buAutoNum type="arabicPeriod"/>
            </a:pPr>
            <a:endParaRPr lang="en-US" sz="2400" dirty="0"/>
          </a:p>
        </p:txBody>
      </p:sp>
      <p:pic>
        <p:nvPicPr>
          <p:cNvPr id="7" name="Picture 6" descr="A picture containing ground, outdoor, building, person&#10;&#10;Description automatically generated">
            <a:extLst>
              <a:ext uri="{FF2B5EF4-FFF2-40B4-BE49-F238E27FC236}">
                <a16:creationId xmlns:a16="http://schemas.microsoft.com/office/drawing/2014/main" id="{62A617F6-2B55-4F4A-9C8F-73882C9676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28410" y="2765073"/>
            <a:ext cx="2637601" cy="3956402"/>
          </a:xfrm>
          <a:prstGeom prst="rect">
            <a:avLst/>
          </a:prstGeom>
        </p:spPr>
      </p:pic>
    </p:spTree>
    <p:extLst>
      <p:ext uri="{BB962C8B-B14F-4D97-AF65-F5344CB8AC3E}">
        <p14:creationId xmlns:p14="http://schemas.microsoft.com/office/powerpoint/2010/main" val="2680924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D6CA04-D8F8-411B-8CBA-D3C6E30452C6}"/>
              </a:ext>
            </a:extLst>
          </p:cNvPr>
          <p:cNvSpPr>
            <a:spLocks noGrp="1"/>
          </p:cNvSpPr>
          <p:nvPr>
            <p:ph type="body" sz="quarter" idx="14"/>
          </p:nvPr>
        </p:nvSpPr>
        <p:spPr>
          <a:xfrm>
            <a:off x="323386" y="147606"/>
            <a:ext cx="10512425" cy="722508"/>
          </a:xfrm>
        </p:spPr>
        <p:txBody>
          <a:bodyPr/>
          <a:lstStyle/>
          <a:p>
            <a:r>
              <a:rPr lang="en-US" dirty="0"/>
              <a:t>Accessing sanitation services is a challenge for many </a:t>
            </a:r>
          </a:p>
        </p:txBody>
      </p:sp>
      <p:sp>
        <p:nvSpPr>
          <p:cNvPr id="10" name="Content Placeholder 2">
            <a:extLst>
              <a:ext uri="{FF2B5EF4-FFF2-40B4-BE49-F238E27FC236}">
                <a16:creationId xmlns:a16="http://schemas.microsoft.com/office/drawing/2014/main" id="{B060E100-25A6-460D-9AE0-BAC708F3CFAC}"/>
              </a:ext>
            </a:extLst>
          </p:cNvPr>
          <p:cNvSpPr txBox="1">
            <a:spLocks/>
          </p:cNvSpPr>
          <p:nvPr/>
        </p:nvSpPr>
        <p:spPr bwMode="gray">
          <a:xfrm>
            <a:off x="6240003" y="3813232"/>
            <a:ext cx="5807663" cy="2744252"/>
          </a:xfrm>
          <a:prstGeom prst="rect">
            <a:avLst/>
          </a:prstGeom>
        </p:spPr>
        <p:txBody>
          <a:bodyPr vert="horz" lIns="16325" tIns="0" rIns="16325"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mbria" panose="02040503050406030204" pitchFamily="18" charset="0"/>
                <a:ea typeface="Cambria" panose="02040503050406030204" pitchFamily="18"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914269">
              <a:lnSpc>
                <a:spcPct val="100000"/>
              </a:lnSpc>
              <a:spcAft>
                <a:spcPts val="600"/>
              </a:spcAft>
              <a:buClr>
                <a:schemeClr val="tx1"/>
              </a:buClr>
            </a:pPr>
            <a:endParaRPr lang="en-GB" sz="1814" dirty="0">
              <a:solidFill>
                <a:srgbClr val="09164D"/>
              </a:solidFill>
              <a:latin typeface="+mn-lt"/>
              <a:ea typeface="+mn-ea"/>
            </a:endParaRPr>
          </a:p>
          <a:p>
            <a:pPr defTabSz="914269">
              <a:lnSpc>
                <a:spcPct val="100000"/>
              </a:lnSpc>
              <a:spcAft>
                <a:spcPts val="600"/>
              </a:spcAft>
              <a:buClr>
                <a:schemeClr val="tx1"/>
              </a:buClr>
            </a:pPr>
            <a:endParaRPr lang="en-GB" sz="1814" dirty="0">
              <a:solidFill>
                <a:srgbClr val="09164D"/>
              </a:solidFill>
              <a:latin typeface="+mn-lt"/>
              <a:ea typeface="+mn-ea"/>
            </a:endParaRPr>
          </a:p>
        </p:txBody>
      </p:sp>
      <p:sp>
        <p:nvSpPr>
          <p:cNvPr id="2" name="Text Placeholder 1">
            <a:extLst>
              <a:ext uri="{FF2B5EF4-FFF2-40B4-BE49-F238E27FC236}">
                <a16:creationId xmlns:a16="http://schemas.microsoft.com/office/drawing/2014/main" id="{713C66E1-79C9-45E3-BDC8-DF4D19AA9964}"/>
              </a:ext>
            </a:extLst>
          </p:cNvPr>
          <p:cNvSpPr>
            <a:spLocks noGrp="1"/>
          </p:cNvSpPr>
          <p:nvPr>
            <p:ph type="body" idx="1"/>
          </p:nvPr>
        </p:nvSpPr>
        <p:spPr>
          <a:xfrm>
            <a:off x="323386" y="1988070"/>
            <a:ext cx="6179015" cy="5301451"/>
          </a:xfrm>
        </p:spPr>
        <p:txBody>
          <a:bodyPr>
            <a:noAutofit/>
          </a:bodyPr>
          <a:lstStyle/>
          <a:p>
            <a:pPr marL="342900" indent="-342900">
              <a:buFont typeface="Arial" panose="020B0604020202020204" pitchFamily="34" charset="0"/>
              <a:buChar char="•"/>
            </a:pPr>
            <a:r>
              <a:rPr lang="en-US" dirty="0"/>
              <a:t>Children </a:t>
            </a:r>
          </a:p>
          <a:p>
            <a:pPr marL="342900" indent="-342900">
              <a:buFont typeface="Arial" panose="020B0604020202020204" pitchFamily="34" charset="0"/>
              <a:buChar char="•"/>
            </a:pPr>
            <a:r>
              <a:rPr lang="en-US" dirty="0"/>
              <a:t>Older people</a:t>
            </a:r>
          </a:p>
          <a:p>
            <a:pPr marL="342900" indent="-342900">
              <a:buFont typeface="Arial" panose="020B0604020202020204" pitchFamily="34" charset="0"/>
              <a:buChar char="•"/>
            </a:pPr>
            <a:r>
              <a:rPr lang="en-US" dirty="0"/>
              <a:t>Pregnant women &amp; women in labour</a:t>
            </a:r>
          </a:p>
          <a:p>
            <a:pPr marL="342900" indent="-342900">
              <a:buFont typeface="Arial" panose="020B0604020202020204" pitchFamily="34" charset="0"/>
              <a:buChar char="•"/>
            </a:pPr>
            <a:r>
              <a:rPr lang="en-US" dirty="0"/>
              <a:t>People with disability/disabilities </a:t>
            </a:r>
          </a:p>
          <a:p>
            <a:pPr marL="342900" indent="-342900">
              <a:buFont typeface="Arial" panose="020B0604020202020204" pitchFamily="34" charset="0"/>
              <a:buChar char="•"/>
            </a:pPr>
            <a:r>
              <a:rPr lang="en-US" dirty="0"/>
              <a:t>Patients having had surgery &amp; other medical procedures</a:t>
            </a:r>
          </a:p>
          <a:p>
            <a:pPr marL="342900" indent="-342900">
              <a:buFont typeface="Arial" panose="020B0604020202020204" pitchFamily="34" charset="0"/>
              <a:buChar char="•"/>
            </a:pPr>
            <a:r>
              <a:rPr lang="en-US" dirty="0"/>
              <a:t>Women &amp; girls (due to social stigma and constraints)</a:t>
            </a:r>
          </a:p>
          <a:p>
            <a:pPr marL="342900" indent="-342900">
              <a:buFont typeface="Arial" panose="020B0604020202020204" pitchFamily="34" charset="0"/>
              <a:buChar char="•"/>
            </a:pPr>
            <a:r>
              <a:rPr lang="en-US" dirty="0"/>
              <a:t>Indigenous groups and people with particular beliefs about sanitation and toilets (linked to religion or other)</a:t>
            </a:r>
          </a:p>
        </p:txBody>
      </p:sp>
      <p:sp>
        <p:nvSpPr>
          <p:cNvPr id="15" name="Slide Number Placeholder 14">
            <a:extLst>
              <a:ext uri="{FF2B5EF4-FFF2-40B4-BE49-F238E27FC236}">
                <a16:creationId xmlns:a16="http://schemas.microsoft.com/office/drawing/2014/main" id="{77B49170-6A6A-46EE-9F1B-71D6404F96D1}"/>
              </a:ext>
            </a:extLst>
          </p:cNvPr>
          <p:cNvSpPr>
            <a:spLocks noGrp="1"/>
          </p:cNvSpPr>
          <p:nvPr>
            <p:ph type="sldNum" sz="quarter" idx="12"/>
          </p:nvPr>
        </p:nvSpPr>
        <p:spPr/>
        <p:txBody>
          <a:bodyPr/>
          <a:lstStyle/>
          <a:p>
            <a:fld id="{2D0AA5EB-64AB-BF41-92BE-B61D8618F692}" type="slidenum">
              <a:rPr lang="it-IT" smtClean="0"/>
              <a:t>32</a:t>
            </a:fld>
            <a:endParaRPr lang="it-IT" dirty="0"/>
          </a:p>
        </p:txBody>
      </p:sp>
      <p:pic>
        <p:nvPicPr>
          <p:cNvPr id="16" name="Picture 15" descr="A picture containing floor, person, indoor&#10;&#10;Description automatically generated">
            <a:extLst>
              <a:ext uri="{FF2B5EF4-FFF2-40B4-BE49-F238E27FC236}">
                <a16:creationId xmlns:a16="http://schemas.microsoft.com/office/drawing/2014/main" id="{BBD19C46-9BCF-4F16-8D84-AE45746A02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3086" y="1421441"/>
            <a:ext cx="3944255" cy="5301451"/>
          </a:xfrm>
          <a:prstGeom prst="rect">
            <a:avLst/>
          </a:prstGeom>
        </p:spPr>
      </p:pic>
      <p:pic>
        <p:nvPicPr>
          <p:cNvPr id="19" name="Immagine 9">
            <a:extLst>
              <a:ext uri="{FF2B5EF4-FFF2-40B4-BE49-F238E27FC236}">
                <a16:creationId xmlns:a16="http://schemas.microsoft.com/office/drawing/2014/main" id="{E28C73DF-28C2-4DC1-A81F-7712C9293A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11749" y="84849"/>
            <a:ext cx="1171184" cy="1171184"/>
          </a:xfrm>
          <a:prstGeom prst="rect">
            <a:avLst/>
          </a:prstGeom>
        </p:spPr>
      </p:pic>
    </p:spTree>
    <p:extLst>
      <p:ext uri="{BB962C8B-B14F-4D97-AF65-F5344CB8AC3E}">
        <p14:creationId xmlns:p14="http://schemas.microsoft.com/office/powerpoint/2010/main" val="2091301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1D6CA04-D8F8-411B-8CBA-D3C6E30452C6}"/>
              </a:ext>
            </a:extLst>
          </p:cNvPr>
          <p:cNvSpPr>
            <a:spLocks noGrp="1"/>
          </p:cNvSpPr>
          <p:nvPr>
            <p:ph type="body" sz="quarter" idx="14"/>
          </p:nvPr>
        </p:nvSpPr>
        <p:spPr>
          <a:xfrm>
            <a:off x="423747" y="342064"/>
            <a:ext cx="10512425" cy="722508"/>
          </a:xfrm>
        </p:spPr>
        <p:txBody>
          <a:bodyPr/>
          <a:lstStyle/>
          <a:p>
            <a:r>
              <a:rPr lang="en-US" dirty="0"/>
              <a:t>Accessing sanitation services is a challenge for many </a:t>
            </a:r>
          </a:p>
        </p:txBody>
      </p:sp>
      <p:sp>
        <p:nvSpPr>
          <p:cNvPr id="10" name="Content Placeholder 2">
            <a:extLst>
              <a:ext uri="{FF2B5EF4-FFF2-40B4-BE49-F238E27FC236}">
                <a16:creationId xmlns:a16="http://schemas.microsoft.com/office/drawing/2014/main" id="{B060E100-25A6-460D-9AE0-BAC708F3CFAC}"/>
              </a:ext>
            </a:extLst>
          </p:cNvPr>
          <p:cNvSpPr txBox="1">
            <a:spLocks/>
          </p:cNvSpPr>
          <p:nvPr/>
        </p:nvSpPr>
        <p:spPr bwMode="gray">
          <a:xfrm>
            <a:off x="6240003" y="3813232"/>
            <a:ext cx="5807663" cy="2744252"/>
          </a:xfrm>
          <a:prstGeom prst="rect">
            <a:avLst/>
          </a:prstGeom>
        </p:spPr>
        <p:txBody>
          <a:bodyPr vert="horz" lIns="16325" tIns="0" rIns="16325"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mbria" panose="02040503050406030204" pitchFamily="18" charset="0"/>
                <a:ea typeface="Cambria" panose="02040503050406030204" pitchFamily="18"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defTabSz="914269">
              <a:lnSpc>
                <a:spcPct val="100000"/>
              </a:lnSpc>
              <a:spcAft>
                <a:spcPts val="600"/>
              </a:spcAft>
              <a:buClr>
                <a:schemeClr val="tx1"/>
              </a:buClr>
            </a:pPr>
            <a:endParaRPr lang="en-GB" sz="1814" dirty="0">
              <a:solidFill>
                <a:srgbClr val="09164D"/>
              </a:solidFill>
              <a:latin typeface="+mn-lt"/>
              <a:ea typeface="+mn-ea"/>
            </a:endParaRPr>
          </a:p>
          <a:p>
            <a:pPr defTabSz="914269">
              <a:lnSpc>
                <a:spcPct val="100000"/>
              </a:lnSpc>
              <a:spcAft>
                <a:spcPts val="600"/>
              </a:spcAft>
              <a:buClr>
                <a:schemeClr val="tx1"/>
              </a:buClr>
            </a:pPr>
            <a:endParaRPr lang="en-GB" sz="1814" dirty="0">
              <a:solidFill>
                <a:srgbClr val="09164D"/>
              </a:solidFill>
              <a:latin typeface="+mn-lt"/>
              <a:ea typeface="+mn-ea"/>
            </a:endParaRPr>
          </a:p>
        </p:txBody>
      </p:sp>
      <p:sp>
        <p:nvSpPr>
          <p:cNvPr id="2" name="Text Placeholder 1">
            <a:extLst>
              <a:ext uri="{FF2B5EF4-FFF2-40B4-BE49-F238E27FC236}">
                <a16:creationId xmlns:a16="http://schemas.microsoft.com/office/drawing/2014/main" id="{713C66E1-79C9-45E3-BDC8-DF4D19AA9964}"/>
              </a:ext>
            </a:extLst>
          </p:cNvPr>
          <p:cNvSpPr>
            <a:spLocks noGrp="1"/>
          </p:cNvSpPr>
          <p:nvPr>
            <p:ph type="body" idx="1"/>
          </p:nvPr>
        </p:nvSpPr>
        <p:spPr>
          <a:xfrm>
            <a:off x="423747" y="2099582"/>
            <a:ext cx="6179015" cy="5301451"/>
          </a:xfrm>
        </p:spPr>
        <p:txBody>
          <a:bodyPr>
            <a:noAutofit/>
          </a:bodyPr>
          <a:lstStyle/>
          <a:p>
            <a:r>
              <a:rPr lang="en-US" dirty="0"/>
              <a:t>Common problems include: </a:t>
            </a:r>
          </a:p>
          <a:p>
            <a:pPr marL="342900" indent="-342900">
              <a:buFont typeface="Arial" panose="020B0604020202020204" pitchFamily="34" charset="0"/>
              <a:buChar char="•"/>
            </a:pPr>
            <a:r>
              <a:rPr lang="en-US" dirty="0"/>
              <a:t>squat toilets with no handrails </a:t>
            </a:r>
          </a:p>
          <a:p>
            <a:pPr marL="342900" indent="-342900">
              <a:buFont typeface="Arial" panose="020B0604020202020204" pitchFamily="34" charset="0"/>
              <a:buChar char="•"/>
            </a:pPr>
            <a:r>
              <a:rPr lang="en-US" dirty="0"/>
              <a:t>insufficient space in toilets to move around</a:t>
            </a:r>
          </a:p>
          <a:p>
            <a:pPr marL="342900" indent="-342900">
              <a:buFont typeface="Arial" panose="020B0604020202020204" pitchFamily="34" charset="0"/>
              <a:buChar char="•"/>
            </a:pPr>
            <a:r>
              <a:rPr lang="en-US" dirty="0"/>
              <a:t>pathways to toilets (and water facilities) difficult to use, particularly for people with limited mobility such as wheelchair users</a:t>
            </a:r>
          </a:p>
          <a:p>
            <a:pPr marL="342900" indent="-342900">
              <a:buFont typeface="Arial" panose="020B0604020202020204" pitchFamily="34" charset="0"/>
              <a:buChar char="•"/>
            </a:pPr>
            <a:r>
              <a:rPr lang="en-US" dirty="0"/>
              <a:t>lack of privacy and safety for women and girls</a:t>
            </a:r>
          </a:p>
        </p:txBody>
      </p:sp>
      <p:pic>
        <p:nvPicPr>
          <p:cNvPr id="12" name="Immagine 9">
            <a:extLst>
              <a:ext uri="{FF2B5EF4-FFF2-40B4-BE49-F238E27FC236}">
                <a16:creationId xmlns:a16="http://schemas.microsoft.com/office/drawing/2014/main" id="{A37455BC-09A9-485D-BAED-EE13582E69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76482" y="576612"/>
            <a:ext cx="1171184" cy="1171184"/>
          </a:xfrm>
          <a:prstGeom prst="rect">
            <a:avLst/>
          </a:prstGeom>
        </p:spPr>
      </p:pic>
      <p:sp>
        <p:nvSpPr>
          <p:cNvPr id="15" name="Slide Number Placeholder 14">
            <a:extLst>
              <a:ext uri="{FF2B5EF4-FFF2-40B4-BE49-F238E27FC236}">
                <a16:creationId xmlns:a16="http://schemas.microsoft.com/office/drawing/2014/main" id="{77B49170-6A6A-46EE-9F1B-71D6404F96D1}"/>
              </a:ext>
            </a:extLst>
          </p:cNvPr>
          <p:cNvSpPr>
            <a:spLocks noGrp="1"/>
          </p:cNvSpPr>
          <p:nvPr>
            <p:ph type="sldNum" sz="quarter" idx="12"/>
          </p:nvPr>
        </p:nvSpPr>
        <p:spPr/>
        <p:txBody>
          <a:bodyPr/>
          <a:lstStyle/>
          <a:p>
            <a:fld id="{2D0AA5EB-64AB-BF41-92BE-B61D8618F692}" type="slidenum">
              <a:rPr lang="it-IT" smtClean="0"/>
              <a:t>33</a:t>
            </a:fld>
            <a:endParaRPr lang="it-IT" dirty="0"/>
          </a:p>
        </p:txBody>
      </p:sp>
      <p:pic>
        <p:nvPicPr>
          <p:cNvPr id="16" name="Picture Placeholder 13" descr="A picture containing building, outdoor&#10;&#10;Description automatically generated">
            <a:extLst>
              <a:ext uri="{FF2B5EF4-FFF2-40B4-BE49-F238E27FC236}">
                <a16:creationId xmlns:a16="http://schemas.microsoft.com/office/drawing/2014/main" id="{B9524178-6247-4342-8927-20A081357540}"/>
              </a:ext>
            </a:extLst>
          </p:cNvPr>
          <p:cNvPicPr>
            <a:picLocks noGrp="1" noChangeAspect="1"/>
          </p:cNvPicPr>
          <p:nvPr>
            <p:ph type="pic" sz="quarter" idx="13"/>
          </p:nvPr>
        </p:nvPicPr>
        <p:blipFill>
          <a:blip r:embed="rId4" cstate="email">
            <a:extLst>
              <a:ext uri="{28A0092B-C50C-407E-A947-70E740481C1C}">
                <a14:useLocalDpi xmlns:a14="http://schemas.microsoft.com/office/drawing/2010/main"/>
              </a:ext>
            </a:extLst>
          </a:blip>
          <a:srcRect/>
          <a:stretch>
            <a:fillRect/>
          </a:stretch>
        </p:blipFill>
        <p:spPr>
          <a:xfrm>
            <a:off x="6502401" y="1739956"/>
            <a:ext cx="4849812" cy="4761052"/>
          </a:xfrm>
        </p:spPr>
      </p:pic>
    </p:spTree>
    <p:extLst>
      <p:ext uri="{BB962C8B-B14F-4D97-AF65-F5344CB8AC3E}">
        <p14:creationId xmlns:p14="http://schemas.microsoft.com/office/powerpoint/2010/main" val="2401183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73EC5E-5889-F34E-A382-885A7A9F34E9}"/>
              </a:ext>
            </a:extLst>
          </p:cNvPr>
          <p:cNvSpPr txBox="1"/>
          <p:nvPr/>
        </p:nvSpPr>
        <p:spPr>
          <a:xfrm>
            <a:off x="386254" y="378568"/>
            <a:ext cx="4418012" cy="1494837"/>
          </a:xfrm>
          <a:prstGeom prst="rect">
            <a:avLst/>
          </a:prstGeom>
          <a:ln w="12700">
            <a:miter lim="400000"/>
          </a:ln>
        </p:spPr>
        <p:txBody>
          <a:bodyPr lIns="36368" rIns="36368" anchor="ctr">
            <a:noAutofit/>
          </a:bodyPr>
          <a:lstStyle>
            <a:lvl1pPr algn="ctr">
              <a:defRPr sz="4000" b="1" kern="1200">
                <a:solidFill>
                  <a:srgbClr val="0070C0"/>
                </a:solidFill>
                <a:ea typeface="+mj-ea"/>
                <a:cs typeface="+mj-cs"/>
              </a:defRPr>
            </a:lvl1pPr>
            <a:lvl2pPr indent="0" algn="ctr">
              <a:defRPr sz="4400"/>
            </a:lvl2pPr>
            <a:lvl3pPr indent="0" algn="ctr">
              <a:defRPr sz="4400"/>
            </a:lvl3pPr>
            <a:lvl4pPr indent="0" algn="ctr">
              <a:defRPr sz="4400"/>
            </a:lvl4pPr>
            <a:lvl5pPr indent="0" algn="ctr">
              <a:defRPr sz="4400"/>
            </a:lvl5pPr>
            <a:lvl6pPr indent="0" algn="ctr">
              <a:defRPr sz="4400"/>
            </a:lvl6pPr>
            <a:lvl7pPr indent="0" algn="ctr">
              <a:defRPr sz="4400"/>
            </a:lvl7pPr>
            <a:lvl8pPr indent="0" algn="ctr">
              <a:defRPr sz="4400"/>
            </a:lvl8pPr>
            <a:lvl9pPr indent="0" algn="ctr">
              <a:defRPr sz="4400"/>
            </a:lvl9pPr>
          </a:lstStyle>
          <a:p>
            <a:pPr algn="l" rtl="0"/>
            <a:r>
              <a:rPr lang="en-US" sz="4400" dirty="0">
                <a:solidFill>
                  <a:schemeClr val="bg1"/>
                </a:solidFill>
                <a:latin typeface="Arial Narrow" panose="020B0606020202030204" pitchFamily="34" charset="0"/>
              </a:rPr>
              <a:t>Improving accessibility – a basic human right</a:t>
            </a:r>
          </a:p>
        </p:txBody>
      </p:sp>
      <p:sp>
        <p:nvSpPr>
          <p:cNvPr id="6" name="Content Placeholder 2">
            <a:extLst>
              <a:ext uri="{FF2B5EF4-FFF2-40B4-BE49-F238E27FC236}">
                <a16:creationId xmlns:a16="http://schemas.microsoft.com/office/drawing/2014/main" id="{E7C50F1A-CAD4-1C4E-A2C8-385D5F9DFF5B}"/>
              </a:ext>
            </a:extLst>
          </p:cNvPr>
          <p:cNvSpPr txBox="1">
            <a:spLocks/>
          </p:cNvSpPr>
          <p:nvPr/>
        </p:nvSpPr>
        <p:spPr>
          <a:xfrm>
            <a:off x="249929" y="1266722"/>
            <a:ext cx="7015011" cy="5212712"/>
          </a:xfrm>
          <a:prstGeom prst="rect">
            <a:avLst/>
          </a:prstGeom>
        </p:spPr>
        <p:txBody>
          <a:bodyPr vert="horz" lIns="72738" tIns="36368" rIns="72738" bIns="36368"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Cambria" panose="02040503050406030204" pitchFamily="18" charset="0"/>
                <a:ea typeface="Cambria" panose="02040503050406030204" pitchFamily="18"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mbria" panose="02040503050406030204" pitchFamily="18" charset="0"/>
                <a:ea typeface="Cambria" panose="02040503050406030204" pitchFamily="18"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mbria" panose="02040503050406030204" pitchFamily="18" charset="0"/>
                <a:ea typeface="Cambria" panose="02040503050406030204" pitchFamily="18"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mbria" panose="02040503050406030204" pitchFamily="18" charset="0"/>
                <a:ea typeface="Cambria" panose="02040503050406030204" pitchFamily="18" charset="0"/>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10000"/>
              </a:lnSpc>
            </a:pPr>
            <a:endParaRPr lang="en-US" sz="1814" dirty="0">
              <a:solidFill>
                <a:srgbClr val="09164D"/>
              </a:solidFill>
              <a:latin typeface="Arial" panose="020B0604020202020204" pitchFamily="34" charset="0"/>
              <a:cs typeface="Arial" panose="020B0604020202020204" pitchFamily="34" charset="0"/>
            </a:endParaRPr>
          </a:p>
          <a:p>
            <a:pPr>
              <a:lnSpc>
                <a:spcPct val="110000"/>
              </a:lnSpc>
            </a:pPr>
            <a:endParaRPr lang="en-US" sz="1814" dirty="0">
              <a:solidFill>
                <a:srgbClr val="09164D"/>
              </a:solidFill>
              <a:latin typeface="Arial" panose="020B0604020202020204" pitchFamily="34" charset="0"/>
              <a:cs typeface="Arial" panose="020B0604020202020204" pitchFamily="34" charset="0"/>
            </a:endParaRPr>
          </a:p>
        </p:txBody>
      </p:sp>
      <p:pic>
        <p:nvPicPr>
          <p:cNvPr id="4" name="Picture 3" descr="A bathroom with a white background&#10;&#10;Description generated with high confidence">
            <a:extLst>
              <a:ext uri="{FF2B5EF4-FFF2-40B4-BE49-F238E27FC236}">
                <a16:creationId xmlns:a16="http://schemas.microsoft.com/office/drawing/2014/main" id="{F13006D7-8305-494E-8978-C13A1C3BEB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3159" y="2714129"/>
            <a:ext cx="4404200" cy="3303149"/>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A71814DD-13BD-4848-9D04-DD874F846CF9}"/>
              </a:ext>
            </a:extLst>
          </p:cNvPr>
          <p:cNvSpPr txBox="1"/>
          <p:nvPr/>
        </p:nvSpPr>
        <p:spPr>
          <a:xfrm>
            <a:off x="147539" y="6487061"/>
            <a:ext cx="5275360" cy="371512"/>
          </a:xfrm>
          <a:prstGeom prst="rect">
            <a:avLst/>
          </a:prstGeom>
          <a:solidFill>
            <a:schemeClr val="tx1"/>
          </a:solidFill>
        </p:spPr>
        <p:txBody>
          <a:bodyPr wrap="square" rtlCol="0">
            <a:spAutoFit/>
          </a:bodyPr>
          <a:lstStyle/>
          <a:p>
            <a:r>
              <a:rPr lang="en-US" sz="1814" dirty="0">
                <a:solidFill>
                  <a:schemeClr val="bg1"/>
                </a:solidFill>
                <a:latin typeface="Arial Narrow" panose="020B0606020202030204" pitchFamily="34" charset="0"/>
              </a:rPr>
              <a:t>Toilet adapted for children (lower and smaller seat) </a:t>
            </a:r>
          </a:p>
        </p:txBody>
      </p:sp>
      <p:sp>
        <p:nvSpPr>
          <p:cNvPr id="10" name="Text Placeholder 9">
            <a:extLst>
              <a:ext uri="{FF2B5EF4-FFF2-40B4-BE49-F238E27FC236}">
                <a16:creationId xmlns:a16="http://schemas.microsoft.com/office/drawing/2014/main" id="{016816FC-9127-4A49-9DAF-D07BE9ADEEF4}"/>
              </a:ext>
            </a:extLst>
          </p:cNvPr>
          <p:cNvSpPr>
            <a:spLocks noGrp="1"/>
          </p:cNvSpPr>
          <p:nvPr>
            <p:ph type="body" sz="quarter" idx="14"/>
          </p:nvPr>
        </p:nvSpPr>
        <p:spPr>
          <a:xfrm>
            <a:off x="5422899" y="124675"/>
            <a:ext cx="6382847" cy="5727700"/>
          </a:xfrm>
        </p:spPr>
        <p:txBody>
          <a:bodyPr/>
          <a:lstStyle/>
          <a:p>
            <a:pPr rtl="0"/>
            <a:r>
              <a:rPr lang="en-US" sz="2200" b="1" dirty="0">
                <a:solidFill>
                  <a:schemeClr val="tx2"/>
                </a:solidFill>
              </a:rPr>
              <a:t>Toilets</a:t>
            </a:r>
          </a:p>
          <a:p>
            <a:pPr marL="310976" indent="-310976">
              <a:buFont typeface="Arial" panose="020B0604020202020204" pitchFamily="34" charset="0"/>
              <a:buChar char="•"/>
            </a:pPr>
            <a:r>
              <a:rPr lang="en-US" sz="2200" dirty="0"/>
              <a:t>No stairs or steps</a:t>
            </a:r>
          </a:p>
          <a:p>
            <a:pPr marL="310976" indent="-310976">
              <a:buFont typeface="Arial" panose="020B0604020202020204" pitchFamily="34" charset="0"/>
              <a:buChar char="•"/>
            </a:pPr>
            <a:r>
              <a:rPr lang="en-US" sz="2200" dirty="0"/>
              <a:t>Handrails for support are attached to floor or sidewalls</a:t>
            </a:r>
          </a:p>
          <a:p>
            <a:pPr marL="310976" indent="-310976">
              <a:buFont typeface="Arial" panose="020B0604020202020204" pitchFamily="34" charset="0"/>
              <a:buChar char="•"/>
            </a:pPr>
            <a:r>
              <a:rPr lang="en-US" sz="2200" dirty="0"/>
              <a:t>Door at least 80 cm wide</a:t>
            </a:r>
          </a:p>
          <a:p>
            <a:pPr marL="310976" indent="-310976">
              <a:buFont typeface="Arial" panose="020B0604020202020204" pitchFamily="34" charset="0"/>
              <a:buChar char="•"/>
            </a:pPr>
            <a:r>
              <a:rPr lang="en-US" sz="2200" dirty="0"/>
              <a:t>Toilet has raised seat and backrest</a:t>
            </a:r>
          </a:p>
          <a:p>
            <a:pPr marL="310976" indent="-310976">
              <a:buFont typeface="Arial" panose="020B0604020202020204" pitchFamily="34" charset="0"/>
              <a:buChar char="•"/>
            </a:pPr>
            <a:r>
              <a:rPr lang="en-US" sz="2200" dirty="0"/>
              <a:t>Cubicle has space for circulation/ maneuvering</a:t>
            </a:r>
          </a:p>
          <a:p>
            <a:pPr marL="310976" indent="-310976">
              <a:buFont typeface="Arial" panose="020B0604020202020204" pitchFamily="34" charset="0"/>
              <a:buChar char="•"/>
            </a:pPr>
            <a:r>
              <a:rPr lang="en-US" sz="2200" dirty="0"/>
              <a:t>Light switches at an accessible height </a:t>
            </a:r>
          </a:p>
          <a:p>
            <a:pPr marL="310976" indent="-310976">
              <a:buFont typeface="Arial" panose="020B0604020202020204" pitchFamily="34" charset="0"/>
              <a:buChar char="•"/>
            </a:pPr>
            <a:r>
              <a:rPr lang="en-US" sz="2200" dirty="0"/>
              <a:t>Well-lit pathway and cubicle, lockable door </a:t>
            </a:r>
          </a:p>
          <a:p>
            <a:pPr marL="310976" indent="-310976">
              <a:buFont typeface="Arial" panose="020B0604020202020204" pitchFamily="34" charset="0"/>
              <a:buChar char="•"/>
            </a:pPr>
            <a:endParaRPr lang="en-US" sz="2200" dirty="0"/>
          </a:p>
          <a:p>
            <a:pPr rtl="0"/>
            <a:r>
              <a:rPr lang="en-US" sz="2200" b="1" dirty="0">
                <a:solidFill>
                  <a:schemeClr val="tx2"/>
                </a:solidFill>
              </a:rPr>
              <a:t>Sinks, taps and water</a:t>
            </a:r>
          </a:p>
          <a:p>
            <a:pPr marL="310976" indent="-310976">
              <a:buFont typeface="Arial" panose="020B0604020202020204" pitchFamily="34" charset="0"/>
              <a:buChar char="•"/>
            </a:pPr>
            <a:r>
              <a:rPr lang="en-US" sz="2200" dirty="0"/>
              <a:t>Top of the sink 75 cm from the floor </a:t>
            </a:r>
          </a:p>
          <a:p>
            <a:pPr marL="310976" indent="-310976">
              <a:buFont typeface="Arial" panose="020B0604020202020204" pitchFamily="34" charset="0"/>
              <a:buChar char="•"/>
            </a:pPr>
            <a:r>
              <a:rPr lang="en-US" sz="2200" dirty="0"/>
              <a:t>Knee clearance </a:t>
            </a:r>
          </a:p>
          <a:p>
            <a:pPr marL="310976" indent="-310976">
              <a:buFont typeface="Arial" panose="020B0604020202020204" pitchFamily="34" charset="0"/>
              <a:buChar char="•"/>
            </a:pPr>
            <a:r>
              <a:rPr lang="en-US" sz="2200" dirty="0"/>
              <a:t>Lever-type taps </a:t>
            </a:r>
          </a:p>
          <a:p>
            <a:pPr marL="310976" indent="-310976">
              <a:buFont typeface="Arial" panose="020B0604020202020204" pitchFamily="34" charset="0"/>
              <a:buChar char="•"/>
            </a:pPr>
            <a:r>
              <a:rPr lang="en-US" sz="2200" dirty="0"/>
              <a:t>Grab rails </a:t>
            </a:r>
          </a:p>
          <a:p>
            <a:endParaRPr lang="en-US" sz="2200" dirty="0"/>
          </a:p>
        </p:txBody>
      </p:sp>
      <p:sp>
        <p:nvSpPr>
          <p:cNvPr id="13" name="Slide Number Placeholder 12">
            <a:extLst>
              <a:ext uri="{FF2B5EF4-FFF2-40B4-BE49-F238E27FC236}">
                <a16:creationId xmlns:a16="http://schemas.microsoft.com/office/drawing/2014/main" id="{0178E35B-9DCC-4A44-AFE4-D00F9EAA5AC4}"/>
              </a:ext>
            </a:extLst>
          </p:cNvPr>
          <p:cNvSpPr>
            <a:spLocks noGrp="1"/>
          </p:cNvSpPr>
          <p:nvPr>
            <p:ph type="sldNum" sz="quarter" idx="12"/>
          </p:nvPr>
        </p:nvSpPr>
        <p:spPr>
          <a:xfrm>
            <a:off x="1" y="6389927"/>
            <a:ext cx="12191999" cy="365125"/>
          </a:xfrm>
        </p:spPr>
        <p:txBody>
          <a:bodyPr/>
          <a:lstStyle/>
          <a:p>
            <a:fld id="{2D0AA5EB-64AB-BF41-92BE-B61D8618F692}" type="slidenum">
              <a:rPr lang="it-IT" smtClean="0"/>
              <a:t>34</a:t>
            </a:fld>
            <a:endParaRPr lang="it-IT" dirty="0"/>
          </a:p>
        </p:txBody>
      </p:sp>
      <p:pic>
        <p:nvPicPr>
          <p:cNvPr id="14" name="Immagine 9">
            <a:extLst>
              <a:ext uri="{FF2B5EF4-FFF2-40B4-BE49-F238E27FC236}">
                <a16:creationId xmlns:a16="http://schemas.microsoft.com/office/drawing/2014/main" id="{FBAE7152-13F3-4002-B4E3-4552CAF124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0887" y="5501633"/>
            <a:ext cx="1171184" cy="1171184"/>
          </a:xfrm>
          <a:prstGeom prst="rect">
            <a:avLst/>
          </a:prstGeom>
        </p:spPr>
      </p:pic>
    </p:spTree>
    <p:extLst>
      <p:ext uri="{BB962C8B-B14F-4D97-AF65-F5344CB8AC3E}">
        <p14:creationId xmlns:p14="http://schemas.microsoft.com/office/powerpoint/2010/main" val="2938902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43921" y="1064397"/>
            <a:ext cx="6469830" cy="4761053"/>
          </a:xfrm>
        </p:spPr>
        <p:txBody>
          <a:bodyPr>
            <a:noAutofit/>
          </a:bodyPr>
          <a:lstStyle/>
          <a:p>
            <a:pPr marL="342900" indent="-342900">
              <a:buClr>
                <a:schemeClr val="tx1"/>
              </a:buClr>
              <a:buFont typeface="Arial" panose="020B0604020202020204" pitchFamily="34" charset="0"/>
              <a:buChar char="•"/>
            </a:pPr>
            <a:r>
              <a:rPr lang="en-GB" sz="2200" b="1" dirty="0">
                <a:solidFill>
                  <a:srgbClr val="09164D"/>
                </a:solidFill>
              </a:rPr>
              <a:t>Clean toilets every day </a:t>
            </a:r>
            <a:r>
              <a:rPr lang="en-GB" sz="2200" dirty="0">
                <a:solidFill>
                  <a:srgbClr val="09164D"/>
                </a:solidFill>
              </a:rPr>
              <a:t>and have a </a:t>
            </a:r>
            <a:r>
              <a:rPr lang="en-GB" sz="2200" b="1" dirty="0">
                <a:solidFill>
                  <a:srgbClr val="09164D"/>
                </a:solidFill>
              </a:rPr>
              <a:t>signed record </a:t>
            </a:r>
            <a:r>
              <a:rPr lang="en-GB" sz="2200" dirty="0">
                <a:solidFill>
                  <a:srgbClr val="09164D"/>
                </a:solidFill>
              </a:rPr>
              <a:t>of cleaning clearly visible. </a:t>
            </a:r>
          </a:p>
          <a:p>
            <a:pPr marL="703211" lvl="1" indent="-342900">
              <a:buClr>
                <a:schemeClr val="tx1"/>
              </a:buClr>
              <a:buFont typeface="Arial" panose="020B0604020202020204" pitchFamily="34" charset="0"/>
              <a:buChar char="•"/>
            </a:pPr>
            <a:r>
              <a:rPr lang="en-GB" sz="2200" dirty="0">
                <a:solidFill>
                  <a:srgbClr val="09164D"/>
                </a:solidFill>
                <a:latin typeface="Arial" panose="020B0604020202020204" pitchFamily="34" charset="0"/>
                <a:cs typeface="Arial" panose="020B0604020202020204" pitchFamily="34" charset="0"/>
              </a:rPr>
              <a:t>Staff available onsite to perform cleaning tasks </a:t>
            </a:r>
          </a:p>
          <a:p>
            <a:pPr marL="703211" lvl="1" indent="-342900">
              <a:buClr>
                <a:schemeClr val="tx1"/>
              </a:buClr>
              <a:buFont typeface="Arial" panose="020B0604020202020204" pitchFamily="34" charset="0"/>
              <a:buChar char="•"/>
            </a:pPr>
            <a:r>
              <a:rPr lang="en-GB" sz="2200" dirty="0">
                <a:solidFill>
                  <a:srgbClr val="09164D"/>
                </a:solidFill>
                <a:latin typeface="Arial" panose="020B0604020202020204" pitchFamily="34" charset="0"/>
                <a:cs typeface="Arial" panose="020B0604020202020204" pitchFamily="34" charset="0"/>
              </a:rPr>
              <a:t>Daily spot checks</a:t>
            </a:r>
            <a:endParaRPr lang="en-US" sz="2200" dirty="0">
              <a:solidFill>
                <a:srgbClr val="09164D"/>
              </a:solidFill>
              <a:latin typeface="Arial" panose="020B0604020202020204" pitchFamily="34" charset="0"/>
              <a:cs typeface="Arial" panose="020B0604020202020204" pitchFamily="34" charset="0"/>
            </a:endParaRPr>
          </a:p>
          <a:p>
            <a:pPr marL="342900" indent="-342900">
              <a:buClr>
                <a:schemeClr val="tx1"/>
              </a:buClr>
              <a:buFont typeface="Arial" panose="020B0604020202020204" pitchFamily="34" charset="0"/>
              <a:buChar char="•"/>
            </a:pPr>
            <a:r>
              <a:rPr lang="en-US" sz="2200" dirty="0">
                <a:solidFill>
                  <a:srgbClr val="09164D"/>
                </a:solidFill>
              </a:rPr>
              <a:t>Check and empty/replace </a:t>
            </a:r>
            <a:r>
              <a:rPr lang="en-US" sz="2200" b="1" dirty="0">
                <a:solidFill>
                  <a:srgbClr val="09164D"/>
                </a:solidFill>
              </a:rPr>
              <a:t>consumables</a:t>
            </a:r>
            <a:r>
              <a:rPr lang="en-US" sz="2200" dirty="0">
                <a:solidFill>
                  <a:srgbClr val="09164D"/>
                </a:solidFill>
              </a:rPr>
              <a:t> – e.g. anal cleansing material, paper and MHM bins, flushing scoop, soap for hand hygiene  </a:t>
            </a:r>
          </a:p>
          <a:p>
            <a:pPr marL="342900" indent="-342900">
              <a:buClr>
                <a:schemeClr val="tx1"/>
              </a:buClr>
              <a:buFont typeface="Arial" panose="020B0604020202020204" pitchFamily="34" charset="0"/>
              <a:buChar char="•"/>
            </a:pPr>
            <a:r>
              <a:rPr lang="en-US" sz="2200" dirty="0">
                <a:solidFill>
                  <a:srgbClr val="09164D"/>
                </a:solidFill>
              </a:rPr>
              <a:t>Have a process is in place for </a:t>
            </a:r>
            <a:r>
              <a:rPr lang="en-US" sz="2200" b="1" dirty="0">
                <a:solidFill>
                  <a:srgbClr val="09164D"/>
                </a:solidFill>
              </a:rPr>
              <a:t>rapidly addressing </a:t>
            </a:r>
            <a:r>
              <a:rPr lang="en-US" sz="2200" dirty="0">
                <a:solidFill>
                  <a:srgbClr val="09164D"/>
                </a:solidFill>
              </a:rPr>
              <a:t>dirty or broken toilets, </a:t>
            </a:r>
          </a:p>
          <a:p>
            <a:pPr marL="800100" lvl="1" indent="-342900">
              <a:buClr>
                <a:schemeClr val="tx1"/>
              </a:buClr>
              <a:buFont typeface="Arial" panose="020B0604020202020204" pitchFamily="34" charset="0"/>
              <a:buChar char="•"/>
            </a:pPr>
            <a:r>
              <a:rPr lang="en-US" sz="2200" dirty="0">
                <a:solidFill>
                  <a:srgbClr val="09164D"/>
                </a:solidFill>
                <a:latin typeface="Arial" panose="020B0604020202020204" pitchFamily="34" charset="0"/>
                <a:cs typeface="Arial" panose="020B0604020202020204" pitchFamily="34" charset="0"/>
              </a:rPr>
              <a:t>User feedback; </a:t>
            </a:r>
          </a:p>
          <a:p>
            <a:pPr marL="800100" lvl="1" indent="-342900">
              <a:buClr>
                <a:schemeClr val="tx1"/>
              </a:buClr>
              <a:buFont typeface="Arial" panose="020B0604020202020204" pitchFamily="34" charset="0"/>
              <a:buChar char="•"/>
            </a:pPr>
            <a:r>
              <a:rPr lang="en-US" sz="2200" dirty="0">
                <a:solidFill>
                  <a:srgbClr val="09164D"/>
                </a:solidFill>
                <a:latin typeface="Arial" panose="020B0604020202020204" pitchFamily="34" charset="0"/>
                <a:cs typeface="Arial" panose="020B0604020202020204" pitchFamily="34" charset="0"/>
              </a:rPr>
              <a:t>Health care leaders take responsibility for unclean/non-functioning toilets</a:t>
            </a:r>
          </a:p>
          <a:p>
            <a:pPr marL="342900" indent="-342900">
              <a:buClr>
                <a:schemeClr val="tx1"/>
              </a:buClr>
              <a:buFont typeface="Arial" panose="020B0604020202020204" pitchFamily="34" charset="0"/>
              <a:buChar char="•"/>
            </a:pPr>
            <a:r>
              <a:rPr lang="en-US" sz="2200" dirty="0">
                <a:solidFill>
                  <a:srgbClr val="09164D"/>
                </a:solidFill>
              </a:rPr>
              <a:t>Technical staff trained, and able to conduct </a:t>
            </a:r>
            <a:r>
              <a:rPr lang="en-US" sz="2200" b="1" dirty="0">
                <a:solidFill>
                  <a:srgbClr val="09164D"/>
                </a:solidFill>
              </a:rPr>
              <a:t>regular operation and maintenance</a:t>
            </a:r>
            <a:r>
              <a:rPr lang="en-US" sz="2200" dirty="0">
                <a:solidFill>
                  <a:srgbClr val="09164D"/>
                </a:solidFill>
              </a:rPr>
              <a:t> of plumbing, toilet and storage/treatment facilities</a:t>
            </a:r>
          </a:p>
          <a:p>
            <a:pPr marL="342900" indent="-342900">
              <a:buClr>
                <a:schemeClr val="tx1"/>
              </a:buClr>
              <a:buFont typeface="Arial" panose="020B0604020202020204" pitchFamily="34" charset="0"/>
              <a:buChar char="•"/>
            </a:pPr>
            <a:endParaRPr lang="en-US" sz="2200" dirty="0">
              <a:solidFill>
                <a:srgbClr val="09164D"/>
              </a:solidFill>
            </a:endParaRPr>
          </a:p>
          <a:p>
            <a:pPr>
              <a:buClr>
                <a:schemeClr val="tx1"/>
              </a:buClr>
              <a:buFont typeface="Arial" panose="020B0604020202020204" pitchFamily="34" charset="0"/>
              <a:buChar char="•"/>
            </a:pPr>
            <a:endParaRPr lang="en-US" sz="2200" dirty="0">
              <a:solidFill>
                <a:srgbClr val="09164D"/>
              </a:solidFill>
            </a:endParaRPr>
          </a:p>
          <a:p>
            <a:pPr>
              <a:buClr>
                <a:schemeClr val="tx1"/>
              </a:buClr>
              <a:buFont typeface="Arial" panose="020B0604020202020204" pitchFamily="34" charset="0"/>
              <a:buChar char="•"/>
            </a:pPr>
            <a:endParaRPr lang="en-GB" sz="2200" dirty="0">
              <a:solidFill>
                <a:srgbClr val="09164D"/>
              </a:solidFill>
            </a:endParaRPr>
          </a:p>
        </p:txBody>
      </p:sp>
      <p:pic>
        <p:nvPicPr>
          <p:cNvPr id="9" name="Picture Placeholder 8" descr="A picture containing building, door, porch&#10;&#10;Description automatically generated">
            <a:extLst>
              <a:ext uri="{FF2B5EF4-FFF2-40B4-BE49-F238E27FC236}">
                <a16:creationId xmlns:a16="http://schemas.microsoft.com/office/drawing/2014/main" id="{496FDF06-C126-429E-8CDA-B5C7A4AE4A72}"/>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6502400" y="1400433"/>
            <a:ext cx="4849812" cy="4761052"/>
          </a:xfrm>
        </p:spPr>
      </p:pic>
      <p:sp>
        <p:nvSpPr>
          <p:cNvPr id="7" name="Text Placeholder 6">
            <a:extLst>
              <a:ext uri="{FF2B5EF4-FFF2-40B4-BE49-F238E27FC236}">
                <a16:creationId xmlns:a16="http://schemas.microsoft.com/office/drawing/2014/main" id="{01D7CB75-B85E-4A14-BFAE-9C6BB836B200}"/>
              </a:ext>
            </a:extLst>
          </p:cNvPr>
          <p:cNvSpPr>
            <a:spLocks noGrp="1"/>
          </p:cNvSpPr>
          <p:nvPr>
            <p:ph type="body" sz="quarter" idx="14"/>
          </p:nvPr>
        </p:nvSpPr>
        <p:spPr>
          <a:xfrm>
            <a:off x="972596" y="170621"/>
            <a:ext cx="10512425" cy="722508"/>
          </a:xfrm>
        </p:spPr>
        <p:txBody>
          <a:bodyPr/>
          <a:lstStyle/>
          <a:p>
            <a:r>
              <a:rPr lang="en-US" dirty="0"/>
              <a:t>Managing and maintaining sanitation facilities</a:t>
            </a:r>
          </a:p>
        </p:txBody>
      </p:sp>
      <p:sp>
        <p:nvSpPr>
          <p:cNvPr id="6" name="TextBox 5">
            <a:extLst>
              <a:ext uri="{FF2B5EF4-FFF2-40B4-BE49-F238E27FC236}">
                <a16:creationId xmlns:a16="http://schemas.microsoft.com/office/drawing/2014/main" id="{E70D16E2-3273-4256-B5F2-D2EB76A7D1A2}"/>
              </a:ext>
            </a:extLst>
          </p:cNvPr>
          <p:cNvSpPr txBox="1"/>
          <p:nvPr/>
        </p:nvSpPr>
        <p:spPr>
          <a:xfrm>
            <a:off x="9856611" y="6606586"/>
            <a:ext cx="2335389" cy="259751"/>
          </a:xfrm>
          <a:prstGeom prst="rect">
            <a:avLst/>
          </a:prstGeom>
          <a:noFill/>
        </p:spPr>
        <p:txBody>
          <a:bodyPr wrap="square" rtlCol="0">
            <a:spAutoFit/>
          </a:bodyPr>
          <a:lstStyle/>
          <a:p>
            <a:pPr algn="r"/>
            <a:r>
              <a:rPr lang="en-US" sz="1088" dirty="0"/>
              <a:t>© WaterAid, Tom Greenwood</a:t>
            </a:r>
          </a:p>
        </p:txBody>
      </p:sp>
      <p:sp>
        <p:nvSpPr>
          <p:cNvPr id="10" name="Slide Number Placeholder 9">
            <a:extLst>
              <a:ext uri="{FF2B5EF4-FFF2-40B4-BE49-F238E27FC236}">
                <a16:creationId xmlns:a16="http://schemas.microsoft.com/office/drawing/2014/main" id="{2331EF3C-668C-4897-B129-A83E28A6B7CE}"/>
              </a:ext>
            </a:extLst>
          </p:cNvPr>
          <p:cNvSpPr>
            <a:spLocks noGrp="1"/>
          </p:cNvSpPr>
          <p:nvPr>
            <p:ph type="sldNum" sz="quarter" idx="12"/>
          </p:nvPr>
        </p:nvSpPr>
        <p:spPr/>
        <p:txBody>
          <a:bodyPr/>
          <a:lstStyle/>
          <a:p>
            <a:fld id="{2D0AA5EB-64AB-BF41-92BE-B61D8618F692}" type="slidenum">
              <a:rPr lang="it-IT" smtClean="0"/>
              <a:t>35</a:t>
            </a:fld>
            <a:endParaRPr lang="it-IT" dirty="0"/>
          </a:p>
        </p:txBody>
      </p:sp>
    </p:spTree>
    <p:extLst>
      <p:ext uri="{BB962C8B-B14F-4D97-AF65-F5344CB8AC3E}">
        <p14:creationId xmlns:p14="http://schemas.microsoft.com/office/powerpoint/2010/main" val="3165916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BD0202-6DD6-42A2-88FE-6EA4F7B9C1BB}"/>
              </a:ext>
            </a:extLst>
          </p:cNvPr>
          <p:cNvSpPr>
            <a:spLocks noGrp="1"/>
          </p:cNvSpPr>
          <p:nvPr>
            <p:ph type="body" idx="1"/>
          </p:nvPr>
        </p:nvSpPr>
        <p:spPr>
          <a:xfrm>
            <a:off x="310948" y="1902032"/>
            <a:ext cx="6204152" cy="5577285"/>
          </a:xfrm>
        </p:spPr>
        <p:txBody>
          <a:bodyPr>
            <a:normAutofit/>
          </a:bodyPr>
          <a:lstStyle/>
          <a:p>
            <a:r>
              <a:rPr lang="en-US" sz="2600" b="1" dirty="0">
                <a:solidFill>
                  <a:srgbClr val="09164D"/>
                </a:solidFill>
              </a:rPr>
              <a:t>Septic system </a:t>
            </a:r>
          </a:p>
          <a:p>
            <a:pPr marL="703211"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Periodic emptying of sludge</a:t>
            </a:r>
          </a:p>
          <a:p>
            <a:pPr marL="703211" lvl="1" indent="-342900">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Free from pooling water - not discharging to open ground or open drains</a:t>
            </a:r>
            <a:endParaRPr lang="en-US" sz="2600" b="1" dirty="0">
              <a:solidFill>
                <a:srgbClr val="09164D"/>
              </a:solidFill>
            </a:endParaRPr>
          </a:p>
          <a:p>
            <a:r>
              <a:rPr lang="en-US" sz="2600" b="1" dirty="0">
                <a:solidFill>
                  <a:srgbClr val="09164D"/>
                </a:solidFill>
              </a:rPr>
              <a:t>Soakage pits/septic effluent </a:t>
            </a:r>
          </a:p>
          <a:p>
            <a:pPr marL="703211" lvl="1" indent="-342900">
              <a:buFont typeface="Arial" panose="020B0604020202020204" pitchFamily="34" charset="0"/>
              <a:buChar char="•"/>
            </a:pPr>
            <a:r>
              <a:rPr lang="en-US" sz="2400" b="1" dirty="0">
                <a:solidFill>
                  <a:srgbClr val="09164D"/>
                </a:solidFill>
                <a:latin typeface="Arial" panose="020B0604020202020204" pitchFamily="34" charset="0"/>
                <a:cs typeface="Arial" panose="020B0604020202020204" pitchFamily="34" charset="0"/>
              </a:rPr>
              <a:t>Appropriate setback distance </a:t>
            </a:r>
            <a:r>
              <a:rPr lang="en-US" sz="2400" dirty="0">
                <a:solidFill>
                  <a:srgbClr val="09164D"/>
                </a:solidFill>
                <a:latin typeface="Arial" panose="020B0604020202020204" pitchFamily="34" charset="0"/>
                <a:cs typeface="Arial" panose="020B0604020202020204" pitchFamily="34" charset="0"/>
              </a:rPr>
              <a:t>from on-site water sources</a:t>
            </a:r>
          </a:p>
          <a:p>
            <a:r>
              <a:rPr lang="en-US" sz="2600" b="1" dirty="0">
                <a:solidFill>
                  <a:srgbClr val="09164D"/>
                </a:solidFill>
              </a:rPr>
              <a:t>Toilets</a:t>
            </a:r>
            <a:r>
              <a:rPr lang="en-US" sz="2800" b="1" dirty="0">
                <a:solidFill>
                  <a:srgbClr val="09164D"/>
                </a:solidFill>
              </a:rPr>
              <a:t> </a:t>
            </a:r>
          </a:p>
          <a:p>
            <a:pPr marL="703211" lvl="1" indent="-342900">
              <a:spcBef>
                <a:spcPts val="0"/>
              </a:spcBef>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Not blocked</a:t>
            </a:r>
          </a:p>
          <a:p>
            <a:pPr marL="703211" lvl="1" indent="-342900">
              <a:spcBef>
                <a:spcPts val="0"/>
              </a:spcBef>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Flushes properly</a:t>
            </a:r>
          </a:p>
          <a:p>
            <a:pPr marL="703211" lvl="1" indent="-342900">
              <a:spcBef>
                <a:spcPts val="0"/>
              </a:spcBef>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Not continuously running (overflowing)</a:t>
            </a:r>
          </a:p>
        </p:txBody>
      </p:sp>
      <p:sp>
        <p:nvSpPr>
          <p:cNvPr id="8" name="TextBox 7">
            <a:extLst>
              <a:ext uri="{FF2B5EF4-FFF2-40B4-BE49-F238E27FC236}">
                <a16:creationId xmlns:a16="http://schemas.microsoft.com/office/drawing/2014/main" id="{36592A30-BF7D-4975-ABCB-67EF4187E75A}"/>
              </a:ext>
            </a:extLst>
          </p:cNvPr>
          <p:cNvSpPr txBox="1"/>
          <p:nvPr/>
        </p:nvSpPr>
        <p:spPr>
          <a:xfrm>
            <a:off x="365755" y="234176"/>
            <a:ext cx="12192000" cy="1446550"/>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rPr>
              <a:t>Maintaining plumbing to support safer sanitation systems</a:t>
            </a:r>
          </a:p>
        </p:txBody>
      </p:sp>
      <p:sp>
        <p:nvSpPr>
          <p:cNvPr id="10" name="Slide Number Placeholder 9">
            <a:extLst>
              <a:ext uri="{FF2B5EF4-FFF2-40B4-BE49-F238E27FC236}">
                <a16:creationId xmlns:a16="http://schemas.microsoft.com/office/drawing/2014/main" id="{B1221E5D-AABC-45BE-9FB6-64555E28AAD8}"/>
              </a:ext>
            </a:extLst>
          </p:cNvPr>
          <p:cNvSpPr>
            <a:spLocks noGrp="1"/>
          </p:cNvSpPr>
          <p:nvPr>
            <p:ph type="sldNum" sz="quarter" idx="12"/>
          </p:nvPr>
        </p:nvSpPr>
        <p:spPr/>
        <p:txBody>
          <a:bodyPr/>
          <a:lstStyle/>
          <a:p>
            <a:fld id="{2D0AA5EB-64AB-BF41-92BE-B61D8618F692}" type="slidenum">
              <a:rPr lang="it-IT" smtClean="0"/>
              <a:t>36</a:t>
            </a:fld>
            <a:endParaRPr lang="it-IT" dirty="0"/>
          </a:p>
        </p:txBody>
      </p:sp>
      <p:pic>
        <p:nvPicPr>
          <p:cNvPr id="14" name="Picture 13" descr="A bathroom with a toilet and sink&#10;&#10;Description automatically generated with low confidence">
            <a:extLst>
              <a:ext uri="{FF2B5EF4-FFF2-40B4-BE49-F238E27FC236}">
                <a16:creationId xmlns:a16="http://schemas.microsoft.com/office/drawing/2014/main" id="{7D0CE0CA-DF47-4B3F-A858-61DFE07330CC}"/>
              </a:ext>
            </a:extLst>
          </p:cNvPr>
          <p:cNvPicPr>
            <a:picLocks noChangeAspect="1"/>
          </p:cNvPicPr>
          <p:nvPr/>
        </p:nvPicPr>
        <p:blipFill>
          <a:blip r:embed="rId3"/>
          <a:stretch>
            <a:fillRect/>
          </a:stretch>
        </p:blipFill>
        <p:spPr>
          <a:xfrm>
            <a:off x="7709309" y="1277767"/>
            <a:ext cx="3374030" cy="5080000"/>
          </a:xfrm>
          <a:prstGeom prst="rect">
            <a:avLst/>
          </a:prstGeom>
          <a:ln>
            <a:noFill/>
          </a:ln>
          <a:effectLst>
            <a:outerShdw blurRad="292100" dist="139700" dir="2700000" algn="tl" rotWithShape="0">
              <a:srgbClr val="333333">
                <a:alpha val="65000"/>
              </a:srgbClr>
            </a:outerShdw>
          </a:effectLst>
        </p:spPr>
      </p:pic>
      <p:sp>
        <p:nvSpPr>
          <p:cNvPr id="16" name="TextBox 15">
            <a:extLst>
              <a:ext uri="{FF2B5EF4-FFF2-40B4-BE49-F238E27FC236}">
                <a16:creationId xmlns:a16="http://schemas.microsoft.com/office/drawing/2014/main" id="{9C77F751-4726-4BC3-AB96-DBEB815554F5}"/>
              </a:ext>
            </a:extLst>
          </p:cNvPr>
          <p:cNvSpPr txBox="1"/>
          <p:nvPr/>
        </p:nvSpPr>
        <p:spPr>
          <a:xfrm>
            <a:off x="7315200" y="6458335"/>
            <a:ext cx="4162249" cy="369332"/>
          </a:xfrm>
          <a:prstGeom prst="rect">
            <a:avLst/>
          </a:prstGeom>
          <a:noFill/>
        </p:spPr>
        <p:txBody>
          <a:bodyPr wrap="square" rtlCol="0">
            <a:spAutoFit/>
          </a:bodyPr>
          <a:lstStyle/>
          <a:p>
            <a:pPr algn="ctr" rtl="0"/>
            <a:r>
              <a:rPr lang="en-US" i="1" dirty="0">
                <a:solidFill>
                  <a:schemeClr val="bg1"/>
                </a:solidFill>
                <a:latin typeface="Arial Narrow" panose="020B0606020202030204" pitchFamily="34" charset="0"/>
              </a:rPr>
              <a:t>Clean toilet with functioning flush in Bhutan </a:t>
            </a:r>
          </a:p>
        </p:txBody>
      </p:sp>
    </p:spTree>
    <p:extLst>
      <p:ext uri="{BB962C8B-B14F-4D97-AF65-F5344CB8AC3E}">
        <p14:creationId xmlns:p14="http://schemas.microsoft.com/office/powerpoint/2010/main" val="3157130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tree, field&#10;&#10;Description automatically generated">
            <a:extLst>
              <a:ext uri="{FF2B5EF4-FFF2-40B4-BE49-F238E27FC236}">
                <a16:creationId xmlns:a16="http://schemas.microsoft.com/office/drawing/2014/main" id="{9C82257F-32B1-4B84-8456-30C6F93E83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5300" y="4041743"/>
            <a:ext cx="2716296" cy="1924562"/>
          </a:xfrm>
          <a:prstGeom prst="rect">
            <a:avLst/>
          </a:prstGeom>
        </p:spPr>
      </p:pic>
      <p:pic>
        <p:nvPicPr>
          <p:cNvPr id="6146" name="Picture 2" descr="When Does It Make Sense To Switch From Septic to City Sewer">
            <a:extLst>
              <a:ext uri="{FF2B5EF4-FFF2-40B4-BE49-F238E27FC236}">
                <a16:creationId xmlns:a16="http://schemas.microsoft.com/office/drawing/2014/main" id="{71F2D174-22FF-4EF2-8288-FDCDBB0CC55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72174" y="3985055"/>
            <a:ext cx="2590109" cy="19576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1D2C88C-9AEB-46E2-B4BA-2E0856EBC59D}"/>
              </a:ext>
            </a:extLst>
          </p:cNvPr>
          <p:cNvSpPr txBox="1"/>
          <p:nvPr/>
        </p:nvSpPr>
        <p:spPr>
          <a:xfrm>
            <a:off x="8920754" y="6268220"/>
            <a:ext cx="3396187" cy="369332"/>
          </a:xfrm>
          <a:prstGeom prst="rect">
            <a:avLst/>
          </a:prstGeom>
          <a:noFill/>
        </p:spPr>
        <p:txBody>
          <a:bodyPr wrap="square" rtlCol="0">
            <a:spAutoFit/>
          </a:bodyPr>
          <a:lstStyle/>
          <a:p>
            <a:pPr algn="ctr" rtl="0"/>
            <a:r>
              <a:rPr lang="en-US" i="1" dirty="0">
                <a:solidFill>
                  <a:schemeClr val="bg1"/>
                </a:solidFill>
                <a:latin typeface="Arial Narrow" panose="020B0606020202030204" pitchFamily="34" charset="0"/>
              </a:rPr>
              <a:t>Pooling water / wastewater </a:t>
            </a:r>
          </a:p>
        </p:txBody>
      </p:sp>
      <p:sp>
        <p:nvSpPr>
          <p:cNvPr id="9" name="TextBox 8">
            <a:extLst>
              <a:ext uri="{FF2B5EF4-FFF2-40B4-BE49-F238E27FC236}">
                <a16:creationId xmlns:a16="http://schemas.microsoft.com/office/drawing/2014/main" id="{B461D60D-5AA0-436F-BBAB-0C6445F1E437}"/>
              </a:ext>
            </a:extLst>
          </p:cNvPr>
          <p:cNvSpPr txBox="1"/>
          <p:nvPr/>
        </p:nvSpPr>
        <p:spPr>
          <a:xfrm>
            <a:off x="6176262" y="6248428"/>
            <a:ext cx="3396187" cy="369332"/>
          </a:xfrm>
          <a:prstGeom prst="rect">
            <a:avLst/>
          </a:prstGeom>
          <a:noFill/>
        </p:spPr>
        <p:txBody>
          <a:bodyPr wrap="square" rtlCol="0">
            <a:spAutoFit/>
          </a:bodyPr>
          <a:lstStyle/>
          <a:p>
            <a:pPr algn="ctr" rtl="0"/>
            <a:r>
              <a:rPr lang="en-US" i="1" dirty="0">
                <a:solidFill>
                  <a:schemeClr val="bg1"/>
                </a:solidFill>
                <a:latin typeface="Arial Narrow" panose="020B0606020202030204" pitchFamily="34" charset="0"/>
              </a:rPr>
              <a:t>Sewer connection </a:t>
            </a:r>
          </a:p>
        </p:txBody>
      </p:sp>
      <p:sp>
        <p:nvSpPr>
          <p:cNvPr id="8" name="TextBox 7">
            <a:extLst>
              <a:ext uri="{FF2B5EF4-FFF2-40B4-BE49-F238E27FC236}">
                <a16:creationId xmlns:a16="http://schemas.microsoft.com/office/drawing/2014/main" id="{36592A30-BF7D-4975-ABCB-67EF4187E75A}"/>
              </a:ext>
            </a:extLst>
          </p:cNvPr>
          <p:cNvSpPr txBox="1"/>
          <p:nvPr/>
        </p:nvSpPr>
        <p:spPr>
          <a:xfrm>
            <a:off x="282630" y="234176"/>
            <a:ext cx="12192000" cy="1446550"/>
          </a:xfrm>
          <a:prstGeom prst="rect">
            <a:avLst/>
          </a:prstGeom>
          <a:noFill/>
        </p:spPr>
        <p:txBody>
          <a:bodyPr wrap="square" rtlCol="0">
            <a:spAutoFit/>
          </a:bodyPr>
          <a:lstStyle/>
          <a:p>
            <a:pPr algn="ctr"/>
            <a:r>
              <a:rPr lang="en-US" sz="4400" b="1" dirty="0">
                <a:solidFill>
                  <a:schemeClr val="tx2"/>
                </a:solidFill>
                <a:latin typeface="Arial Narrow" panose="020B0606020202030204" pitchFamily="34" charset="0"/>
              </a:rPr>
              <a:t>Maintaining plumbing to support safer sanitation systems</a:t>
            </a:r>
          </a:p>
        </p:txBody>
      </p:sp>
      <p:sp>
        <p:nvSpPr>
          <p:cNvPr id="10" name="Slide Number Placeholder 9">
            <a:extLst>
              <a:ext uri="{FF2B5EF4-FFF2-40B4-BE49-F238E27FC236}">
                <a16:creationId xmlns:a16="http://schemas.microsoft.com/office/drawing/2014/main" id="{B1221E5D-AABC-45BE-9FB6-64555E28AAD8}"/>
              </a:ext>
            </a:extLst>
          </p:cNvPr>
          <p:cNvSpPr>
            <a:spLocks noGrp="1"/>
          </p:cNvSpPr>
          <p:nvPr>
            <p:ph type="sldNum" sz="quarter" idx="12"/>
          </p:nvPr>
        </p:nvSpPr>
        <p:spPr/>
        <p:txBody>
          <a:bodyPr/>
          <a:lstStyle/>
          <a:p>
            <a:fld id="{2D0AA5EB-64AB-BF41-92BE-B61D8618F692}" type="slidenum">
              <a:rPr lang="it-IT" smtClean="0"/>
              <a:t>37</a:t>
            </a:fld>
            <a:endParaRPr lang="it-IT" dirty="0"/>
          </a:p>
        </p:txBody>
      </p:sp>
      <p:sp>
        <p:nvSpPr>
          <p:cNvPr id="13" name="TextBox 12">
            <a:extLst>
              <a:ext uri="{FF2B5EF4-FFF2-40B4-BE49-F238E27FC236}">
                <a16:creationId xmlns:a16="http://schemas.microsoft.com/office/drawing/2014/main" id="{21559D36-BF99-4553-9E9C-69B6B32367A1}"/>
              </a:ext>
            </a:extLst>
          </p:cNvPr>
          <p:cNvSpPr txBox="1"/>
          <p:nvPr/>
        </p:nvSpPr>
        <p:spPr>
          <a:xfrm>
            <a:off x="186827" y="1770273"/>
            <a:ext cx="6159500" cy="3816429"/>
          </a:xfrm>
          <a:prstGeom prst="rect">
            <a:avLst/>
          </a:prstGeom>
          <a:noFill/>
        </p:spPr>
        <p:txBody>
          <a:bodyPr wrap="square">
            <a:spAutoFit/>
          </a:bodyPr>
          <a:lstStyle/>
          <a:p>
            <a:r>
              <a:rPr lang="en-US" sz="2600" b="1" dirty="0">
                <a:solidFill>
                  <a:srgbClr val="09164D"/>
                </a:solidFill>
                <a:latin typeface="Arial" panose="020B0604020202020204" pitchFamily="34" charset="0"/>
                <a:cs typeface="Arial" panose="020B0604020202020204" pitchFamily="34" charset="0"/>
              </a:rPr>
              <a:t>Sewer connections</a:t>
            </a:r>
          </a:p>
          <a:p>
            <a:pPr marL="703211" lvl="1" indent="-342900">
              <a:spcBef>
                <a:spcPts val="0"/>
              </a:spcBef>
              <a:buFont typeface="Arial" panose="020B0604020202020204" pitchFamily="34" charset="0"/>
              <a:buChar char="•"/>
            </a:pPr>
            <a:r>
              <a:rPr lang="en-GB" sz="2400" dirty="0">
                <a:solidFill>
                  <a:srgbClr val="09164D"/>
                </a:solidFill>
                <a:latin typeface="Arial" panose="020B0604020202020204" pitchFamily="34" charset="0"/>
                <a:cs typeface="Arial" panose="020B0604020202020204" pitchFamily="34" charset="0"/>
              </a:rPr>
              <a:t>No leaks </a:t>
            </a:r>
          </a:p>
          <a:p>
            <a:pPr marL="703211" lvl="1" indent="-342900">
              <a:spcBef>
                <a:spcPts val="0"/>
              </a:spcBef>
              <a:buFont typeface="Arial" panose="020B0604020202020204" pitchFamily="34" charset="0"/>
              <a:buChar char="•"/>
            </a:pPr>
            <a:r>
              <a:rPr lang="en-GB" sz="2400" dirty="0">
                <a:solidFill>
                  <a:srgbClr val="09164D"/>
                </a:solidFill>
                <a:latin typeface="Arial" panose="020B0604020202020204" pitchFamily="34" charset="0"/>
                <a:cs typeface="Arial" panose="020B0604020202020204" pitchFamily="34" charset="0"/>
              </a:rPr>
              <a:t>Sewer conveys solids and liquids with minimal leaks/overflows to treatment facility or sewer.</a:t>
            </a:r>
          </a:p>
          <a:p>
            <a:pPr marL="703211" lvl="1" indent="-342900">
              <a:spcBef>
                <a:spcPts val="0"/>
              </a:spcBef>
              <a:buFont typeface="Arial" panose="020B0604020202020204" pitchFamily="34" charset="0"/>
              <a:buChar char="•"/>
            </a:pPr>
            <a:r>
              <a:rPr lang="en-US" sz="2400" dirty="0">
                <a:solidFill>
                  <a:srgbClr val="09164D"/>
                </a:solidFill>
                <a:latin typeface="Arial" panose="020B0604020202020204" pitchFamily="34" charset="0"/>
                <a:cs typeface="Arial" panose="020B0604020202020204" pitchFamily="34" charset="0"/>
              </a:rPr>
              <a:t>Check downstream to see if the sewer goes to a safely managed treatment plant or whether septic effluent flows into a community open drain or other water source.</a:t>
            </a:r>
          </a:p>
        </p:txBody>
      </p:sp>
    </p:spTree>
    <p:extLst>
      <p:ext uri="{BB962C8B-B14F-4D97-AF65-F5344CB8AC3E}">
        <p14:creationId xmlns:p14="http://schemas.microsoft.com/office/powerpoint/2010/main" val="952810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ndoor, wall&#10;&#10;Description generated with very high confidence">
            <a:extLst>
              <a:ext uri="{FF2B5EF4-FFF2-40B4-BE49-F238E27FC236}">
                <a16:creationId xmlns:a16="http://schemas.microsoft.com/office/drawing/2014/main" id="{74C81856-76BC-4821-B435-676D21DB590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r="-1"/>
          <a:stretch/>
        </p:blipFill>
        <p:spPr>
          <a:xfrm rot="5400000">
            <a:off x="4504232" y="2501496"/>
            <a:ext cx="3754741" cy="3256841"/>
          </a:xfrm>
          <a:prstGeom prst="rect">
            <a:avLst/>
          </a:prstGeom>
        </p:spPr>
      </p:pic>
      <p:sp>
        <p:nvSpPr>
          <p:cNvPr id="6" name="Text Placeholder 5">
            <a:extLst>
              <a:ext uri="{FF2B5EF4-FFF2-40B4-BE49-F238E27FC236}">
                <a16:creationId xmlns:a16="http://schemas.microsoft.com/office/drawing/2014/main" id="{5D6897EE-3790-4D22-A7D8-600A439432C6}"/>
              </a:ext>
            </a:extLst>
          </p:cNvPr>
          <p:cNvSpPr>
            <a:spLocks noGrp="1"/>
          </p:cNvSpPr>
          <p:nvPr>
            <p:ph type="body" idx="1"/>
          </p:nvPr>
        </p:nvSpPr>
        <p:spPr>
          <a:xfrm>
            <a:off x="1426073" y="1015551"/>
            <a:ext cx="5076825" cy="2703513"/>
          </a:xfrm>
        </p:spPr>
        <p:txBody>
          <a:bodyPr/>
          <a:lstStyle/>
          <a:p>
            <a:pPr rtl="0"/>
            <a:r>
              <a:rPr lang="en-GB" sz="2000" dirty="0"/>
              <a:t>Do these toilets meet basic requirements? </a:t>
            </a:r>
          </a:p>
          <a:p>
            <a:pPr rtl="0"/>
            <a:r>
              <a:rPr lang="en-GB" sz="2000" dirty="0"/>
              <a:t>If not, in what ways can they be improved?</a:t>
            </a:r>
          </a:p>
          <a:p>
            <a:pPr rtl="0"/>
            <a:r>
              <a:rPr lang="en-GB" sz="2000" dirty="0"/>
              <a:t>Consider </a:t>
            </a:r>
            <a:r>
              <a:rPr lang="en-GB" dirty="0"/>
              <a:t>gender equality, disability and social inclusion</a:t>
            </a:r>
            <a:r>
              <a:rPr lang="en-GB" sz="2000" dirty="0"/>
              <a:t> issues  </a:t>
            </a:r>
            <a:endParaRPr lang="en-US" sz="2000" dirty="0"/>
          </a:p>
          <a:p>
            <a:endParaRPr lang="en-US" dirty="0"/>
          </a:p>
        </p:txBody>
      </p:sp>
      <p:sp>
        <p:nvSpPr>
          <p:cNvPr id="2" name="Slide Number Placeholder 1">
            <a:extLst>
              <a:ext uri="{FF2B5EF4-FFF2-40B4-BE49-F238E27FC236}">
                <a16:creationId xmlns:a16="http://schemas.microsoft.com/office/drawing/2014/main" id="{D7015A41-3D35-4FDF-AEC1-A1F4F98AFA10}"/>
              </a:ext>
            </a:extLst>
          </p:cNvPr>
          <p:cNvSpPr>
            <a:spLocks noGrp="1"/>
          </p:cNvSpPr>
          <p:nvPr>
            <p:ph type="sldNum" sz="quarter" idx="12"/>
          </p:nvPr>
        </p:nvSpPr>
        <p:spPr/>
        <p:txBody>
          <a:bodyPr/>
          <a:lstStyle/>
          <a:p>
            <a:pPr>
              <a:defRPr/>
            </a:pPr>
            <a:fld id="{A73939FE-7BC6-42BD-B27E-1F76D60FE7C3}" type="slidenum">
              <a:rPr lang="en-GB" smtClean="0"/>
              <a:pPr>
                <a:defRPr/>
              </a:pPr>
              <a:t>38</a:t>
            </a:fld>
            <a:endParaRPr lang="en-GB" dirty="0"/>
          </a:p>
        </p:txBody>
      </p:sp>
      <p:pic>
        <p:nvPicPr>
          <p:cNvPr id="4" name="Content Placeholder 3"/>
          <p:cNvPicPr>
            <a:picLocks noGrp="1" noChangeAspect="1"/>
          </p:cNvPicPr>
          <p:nvPr>
            <p:ph idx="4294967295"/>
          </p:nvPr>
        </p:nvPicPr>
        <p:blipFill>
          <a:blip r:embed="rId4" cstate="email">
            <a:extLst>
              <a:ext uri="{28A0092B-C50C-407E-A947-70E740481C1C}">
                <a14:useLocalDpi xmlns:a14="http://schemas.microsoft.com/office/drawing/2010/main"/>
              </a:ext>
            </a:extLst>
          </a:blip>
          <a:stretch>
            <a:fillRect/>
          </a:stretch>
        </p:blipFill>
        <p:spPr>
          <a:xfrm>
            <a:off x="235432" y="3079386"/>
            <a:ext cx="4357688" cy="289718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1312" y="3063689"/>
            <a:ext cx="3875256" cy="2906441"/>
          </a:xfrm>
          <a:prstGeom prst="rect">
            <a:avLst/>
          </a:prstGeom>
          <a:ln>
            <a:noFill/>
          </a:ln>
          <a:effectLst>
            <a:outerShdw blurRad="292100" dist="139700" dir="2700000" algn="tl" rotWithShape="0">
              <a:srgbClr val="333333">
                <a:alpha val="65000"/>
              </a:srgbClr>
            </a:outerShdw>
          </a:effectLst>
        </p:spPr>
      </p:pic>
      <p:grpSp>
        <p:nvGrpSpPr>
          <p:cNvPr id="14" name="Group 13">
            <a:extLst>
              <a:ext uri="{FF2B5EF4-FFF2-40B4-BE49-F238E27FC236}">
                <a16:creationId xmlns:a16="http://schemas.microsoft.com/office/drawing/2014/main" id="{8CEBDCD7-60CB-4AD1-A349-B5C7421438D5}"/>
              </a:ext>
            </a:extLst>
          </p:cNvPr>
          <p:cNvGrpSpPr/>
          <p:nvPr/>
        </p:nvGrpSpPr>
        <p:grpSpPr>
          <a:xfrm>
            <a:off x="8766561" y="232928"/>
            <a:ext cx="1161098" cy="1171184"/>
            <a:chOff x="9555224" y="5116370"/>
            <a:chExt cx="1161098" cy="1171184"/>
          </a:xfrm>
        </p:grpSpPr>
        <p:pic>
          <p:nvPicPr>
            <p:cNvPr id="15" name="Picture 14" descr="Shape&#10;&#10;Description automatically generated with low confidence">
              <a:extLst>
                <a:ext uri="{FF2B5EF4-FFF2-40B4-BE49-F238E27FC236}">
                  <a16:creationId xmlns:a16="http://schemas.microsoft.com/office/drawing/2014/main" id="{2FE3E649-239F-434F-B277-9D130D39FCA3}"/>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6" name="Oval 15">
              <a:extLst>
                <a:ext uri="{FF2B5EF4-FFF2-40B4-BE49-F238E27FC236}">
                  <a16:creationId xmlns:a16="http://schemas.microsoft.com/office/drawing/2014/main" id="{B71976BA-6DC5-4E9A-9676-C43C38F246FC}"/>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AEDA836A-8B99-46E7-BCA9-473853129FB0}"/>
              </a:ext>
            </a:extLst>
          </p:cNvPr>
          <p:cNvGrpSpPr/>
          <p:nvPr/>
        </p:nvGrpSpPr>
        <p:grpSpPr>
          <a:xfrm>
            <a:off x="10134797" y="222033"/>
            <a:ext cx="1608259" cy="1845309"/>
            <a:chOff x="10513379" y="275913"/>
            <a:chExt cx="1458677" cy="1673679"/>
          </a:xfrm>
        </p:grpSpPr>
        <p:pic>
          <p:nvPicPr>
            <p:cNvPr id="18" name="Picture 17">
              <a:extLst>
                <a:ext uri="{FF2B5EF4-FFF2-40B4-BE49-F238E27FC236}">
                  <a16:creationId xmlns:a16="http://schemas.microsoft.com/office/drawing/2014/main" id="{7E8B13C0-F773-4F04-A28E-720822C258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9" name="Content Placeholder 2">
              <a:extLst>
                <a:ext uri="{FF2B5EF4-FFF2-40B4-BE49-F238E27FC236}">
                  <a16:creationId xmlns:a16="http://schemas.microsoft.com/office/drawing/2014/main" id="{A99E2790-80A5-4BA2-9724-72129D4B4298}"/>
                </a:ext>
              </a:extLst>
            </p:cNvPr>
            <p:cNvSpPr txBox="1">
              <a:spLocks/>
            </p:cNvSpPr>
            <p:nvPr/>
          </p:nvSpPr>
          <p:spPr>
            <a:xfrm>
              <a:off x="10513379" y="1396586"/>
              <a:ext cx="1458677" cy="553006"/>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3 mins</a:t>
              </a:r>
            </a:p>
          </p:txBody>
        </p:sp>
      </p:grpSp>
      <p:sp>
        <p:nvSpPr>
          <p:cNvPr id="22" name="TextBox 21">
            <a:extLst>
              <a:ext uri="{FF2B5EF4-FFF2-40B4-BE49-F238E27FC236}">
                <a16:creationId xmlns:a16="http://schemas.microsoft.com/office/drawing/2014/main" id="{6A06318C-9632-49AE-AF19-A809C118478D}"/>
              </a:ext>
            </a:extLst>
          </p:cNvPr>
          <p:cNvSpPr txBox="1"/>
          <p:nvPr/>
        </p:nvSpPr>
        <p:spPr>
          <a:xfrm>
            <a:off x="356788" y="209822"/>
            <a:ext cx="3702205" cy="769441"/>
          </a:xfrm>
          <a:prstGeom prst="rect">
            <a:avLst/>
          </a:prstGeom>
          <a:noFill/>
        </p:spPr>
        <p:txBody>
          <a:bodyPr wrap="square" rtlCol="0">
            <a:spAutoFit/>
          </a:bodyPr>
          <a:lstStyle/>
          <a:p>
            <a:r>
              <a:rPr lang="en-US" sz="4400" b="1" dirty="0">
                <a:solidFill>
                  <a:schemeClr val="bg2"/>
                </a:solidFill>
                <a:latin typeface="Arial Narrow" panose="020B0606020202030204" pitchFamily="34" charset="0"/>
              </a:rPr>
              <a:t>QUIZ</a:t>
            </a:r>
          </a:p>
        </p:txBody>
      </p:sp>
      <p:sp>
        <p:nvSpPr>
          <p:cNvPr id="23" name="TextBox 22">
            <a:extLst>
              <a:ext uri="{FF2B5EF4-FFF2-40B4-BE49-F238E27FC236}">
                <a16:creationId xmlns:a16="http://schemas.microsoft.com/office/drawing/2014/main" id="{E044908D-AF79-4462-A2CB-6A63D141989C}"/>
              </a:ext>
            </a:extLst>
          </p:cNvPr>
          <p:cNvSpPr txBox="1"/>
          <p:nvPr/>
        </p:nvSpPr>
        <p:spPr>
          <a:xfrm>
            <a:off x="646771" y="5976574"/>
            <a:ext cx="2687444" cy="646331"/>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Outpatient toilets, district hospital, Liberia</a:t>
            </a:r>
          </a:p>
        </p:txBody>
      </p:sp>
      <p:sp>
        <p:nvSpPr>
          <p:cNvPr id="24" name="TextBox 23">
            <a:extLst>
              <a:ext uri="{FF2B5EF4-FFF2-40B4-BE49-F238E27FC236}">
                <a16:creationId xmlns:a16="http://schemas.microsoft.com/office/drawing/2014/main" id="{524F6800-FD7A-41CC-9A81-F76CA325A3A7}"/>
              </a:ext>
            </a:extLst>
          </p:cNvPr>
          <p:cNvSpPr txBox="1"/>
          <p:nvPr/>
        </p:nvSpPr>
        <p:spPr>
          <a:xfrm>
            <a:off x="4753182" y="6007287"/>
            <a:ext cx="3328130"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Toilet for in-patient ward, Tajikistan </a:t>
            </a:r>
          </a:p>
        </p:txBody>
      </p:sp>
      <p:sp>
        <p:nvSpPr>
          <p:cNvPr id="25" name="TextBox 24">
            <a:extLst>
              <a:ext uri="{FF2B5EF4-FFF2-40B4-BE49-F238E27FC236}">
                <a16:creationId xmlns:a16="http://schemas.microsoft.com/office/drawing/2014/main" id="{759774A3-50D8-4D0E-9E65-0F4BE034587B}"/>
              </a:ext>
            </a:extLst>
          </p:cNvPr>
          <p:cNvSpPr txBox="1"/>
          <p:nvPr/>
        </p:nvSpPr>
        <p:spPr>
          <a:xfrm>
            <a:off x="8583937" y="5980348"/>
            <a:ext cx="2687444" cy="369332"/>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Toilet for delivery room, Mali </a:t>
            </a:r>
          </a:p>
        </p:txBody>
      </p:sp>
      <p:pic>
        <p:nvPicPr>
          <p:cNvPr id="26" name="Immagine 9">
            <a:extLst>
              <a:ext uri="{FF2B5EF4-FFF2-40B4-BE49-F238E27FC236}">
                <a16:creationId xmlns:a16="http://schemas.microsoft.com/office/drawing/2014/main" id="{3DE52CF3-CC51-4D7C-B30D-223CFB9C0A3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8663" y="1892102"/>
            <a:ext cx="1012044" cy="1012044"/>
          </a:xfrm>
          <a:prstGeom prst="rect">
            <a:avLst/>
          </a:prstGeom>
        </p:spPr>
      </p:pic>
    </p:spTree>
    <p:extLst>
      <p:ext uri="{BB962C8B-B14F-4D97-AF65-F5344CB8AC3E}">
        <p14:creationId xmlns:p14="http://schemas.microsoft.com/office/powerpoint/2010/main" val="2851445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7DE343-4BC4-42AF-8590-0AEF52B9C0CA}"/>
              </a:ext>
            </a:extLst>
          </p:cNvPr>
          <p:cNvSpPr>
            <a:spLocks noGrp="1"/>
          </p:cNvSpPr>
          <p:nvPr>
            <p:ph type="ctrTitle"/>
          </p:nvPr>
        </p:nvSpPr>
        <p:spPr/>
        <p:txBody>
          <a:bodyPr/>
          <a:lstStyle/>
          <a:p>
            <a:r>
              <a:rPr lang="en-US" dirty="0"/>
              <a:t>Key take-aways</a:t>
            </a:r>
          </a:p>
        </p:txBody>
      </p:sp>
      <p:sp>
        <p:nvSpPr>
          <p:cNvPr id="2" name="Content Placeholder 1">
            <a:extLst>
              <a:ext uri="{FF2B5EF4-FFF2-40B4-BE49-F238E27FC236}">
                <a16:creationId xmlns:a16="http://schemas.microsoft.com/office/drawing/2014/main" id="{0963C2D1-0649-4C5E-9623-EB5C24E63D06}"/>
              </a:ext>
            </a:extLst>
          </p:cNvPr>
          <p:cNvSpPr>
            <a:spLocks noGrp="1"/>
          </p:cNvSpPr>
          <p:nvPr>
            <p:ph type="subTitle" idx="1"/>
          </p:nvPr>
        </p:nvSpPr>
        <p:spPr>
          <a:xfrm>
            <a:off x="838200" y="2499887"/>
            <a:ext cx="10515600" cy="3523785"/>
          </a:xfrm>
        </p:spPr>
        <p:txBody>
          <a:bodyPr>
            <a:normAutofit/>
          </a:bodyPr>
          <a:lstStyle/>
          <a:p>
            <a:pPr marL="457200" indent="-457200" algn="l">
              <a:buFont typeface="+mj-lt"/>
              <a:buAutoNum type="arabicPeriod"/>
            </a:pPr>
            <a:r>
              <a:rPr lang="en-US" b="0" dirty="0">
                <a:solidFill>
                  <a:schemeClr val="tx1"/>
                </a:solidFill>
              </a:rPr>
              <a:t>Sanitation facilities must be accessible to all users, protect against spread of infections and meet the wellbeing needs of patients.</a:t>
            </a:r>
          </a:p>
          <a:p>
            <a:pPr marL="457200" indent="-457200" algn="l">
              <a:buFont typeface="+mj-lt"/>
              <a:buAutoNum type="arabicPeriod"/>
            </a:pPr>
            <a:r>
              <a:rPr lang="en-US" b="0" dirty="0">
                <a:solidFill>
                  <a:schemeClr val="tx1"/>
                </a:solidFill>
              </a:rPr>
              <a:t>A clean well functioning toilet is important but not enough – </a:t>
            </a:r>
            <a:r>
              <a:rPr lang="en-US" b="0" dirty="0" err="1">
                <a:solidFill>
                  <a:schemeClr val="tx1"/>
                </a:solidFill>
              </a:rPr>
              <a:t>faecal</a:t>
            </a:r>
            <a:r>
              <a:rPr lang="en-US" b="0" dirty="0">
                <a:solidFill>
                  <a:schemeClr val="tx1"/>
                </a:solidFill>
              </a:rPr>
              <a:t> waste should be safely collected, transported, treated and disposed.</a:t>
            </a:r>
          </a:p>
          <a:p>
            <a:pPr marL="457200" indent="-457200" algn="l">
              <a:buFont typeface="+mj-lt"/>
              <a:buAutoNum type="arabicPeriod"/>
            </a:pPr>
            <a:r>
              <a:rPr lang="en-US" b="0" dirty="0">
                <a:solidFill>
                  <a:schemeClr val="tx1"/>
                </a:solidFill>
              </a:rPr>
              <a:t>Regular cleaning and maintenance of toilet facilities is a low-cost, high impact measure to manage risks from fecal waste.</a:t>
            </a:r>
          </a:p>
          <a:p>
            <a:pPr marL="457200" indent="-457200" algn="l">
              <a:buFont typeface="+mj-lt"/>
              <a:buAutoNum type="arabicPeriod"/>
            </a:pPr>
            <a:r>
              <a:rPr lang="en-US" b="0" dirty="0">
                <a:solidFill>
                  <a:schemeClr val="tx1"/>
                </a:solidFill>
              </a:rPr>
              <a:t>Spread of AMR can be reduced through safely managed sanitation systems – high-tech, high-cost options are not necessary.</a:t>
            </a:r>
          </a:p>
          <a:p>
            <a:pPr marL="457200" indent="-457200" algn="l">
              <a:buFont typeface="+mj-lt"/>
              <a:buAutoNum type="arabicPeriod"/>
            </a:pPr>
            <a:endParaRPr lang="en-US" b="0" dirty="0">
              <a:solidFill>
                <a:schemeClr val="tx1"/>
              </a:solidFill>
            </a:endParaRPr>
          </a:p>
        </p:txBody>
      </p:sp>
      <p:sp>
        <p:nvSpPr>
          <p:cNvPr id="4" name="Slide Number Placeholder 3">
            <a:extLst>
              <a:ext uri="{FF2B5EF4-FFF2-40B4-BE49-F238E27FC236}">
                <a16:creationId xmlns:a16="http://schemas.microsoft.com/office/drawing/2014/main" id="{39A4C10F-9304-4944-AC31-5867F072D2C6}"/>
              </a:ext>
            </a:extLst>
          </p:cNvPr>
          <p:cNvSpPr>
            <a:spLocks noGrp="1"/>
          </p:cNvSpPr>
          <p:nvPr>
            <p:ph type="sldNum" sz="quarter" idx="4"/>
          </p:nvPr>
        </p:nvSpPr>
        <p:spPr/>
        <p:txBody>
          <a:bodyPr/>
          <a:lstStyle/>
          <a:p>
            <a:fld id="{2D0AA5EB-64AB-BF41-92BE-B61D8618F692}" type="slidenum">
              <a:rPr lang="it-IT" smtClean="0"/>
              <a:t>39</a:t>
            </a:fld>
            <a:endParaRPr lang="it-IT" dirty="0"/>
          </a:p>
        </p:txBody>
      </p:sp>
    </p:spTree>
    <p:extLst>
      <p:ext uri="{BB962C8B-B14F-4D97-AF65-F5344CB8AC3E}">
        <p14:creationId xmlns:p14="http://schemas.microsoft.com/office/powerpoint/2010/main" val="153949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p:txBody>
          <a:bodyPr/>
          <a:lstStyle/>
          <a:p>
            <a:r>
              <a:rPr lang="en-US" dirty="0"/>
              <a:t>Part 1: Minimum requirements </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4</a:t>
            </a:fld>
            <a:endParaRPr lang="it-IT" dirty="0"/>
          </a:p>
        </p:txBody>
      </p:sp>
      <p:sp>
        <p:nvSpPr>
          <p:cNvPr id="6" name="Segnaposto testo 4">
            <a:extLst>
              <a:ext uri="{FF2B5EF4-FFF2-40B4-BE49-F238E27FC236}">
                <a16:creationId xmlns:a16="http://schemas.microsoft.com/office/drawing/2014/main" id="{C66B33C0-9769-401F-B0F1-6E49C6AC8A62}"/>
              </a:ext>
            </a:extLst>
          </p:cNvPr>
          <p:cNvSpPr txBox="1">
            <a:spLocks/>
          </p:cNvSpPr>
          <p:nvPr/>
        </p:nvSpPr>
        <p:spPr>
          <a:xfrm>
            <a:off x="838200" y="3736820"/>
            <a:ext cx="5929313" cy="2108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US" sz="2400" dirty="0"/>
              <a:t>Minimum sanitation requirements </a:t>
            </a:r>
          </a:p>
          <a:p>
            <a:pPr marL="457200" indent="-457200">
              <a:buFont typeface="+mj-lt"/>
              <a:buAutoNum type="arabicPeriod"/>
            </a:pPr>
            <a:r>
              <a:rPr lang="en-US" sz="2400" dirty="0"/>
              <a:t>Importance of safe sanitation</a:t>
            </a:r>
          </a:p>
          <a:p>
            <a:pPr marL="457200" indent="-457200">
              <a:buFont typeface="+mj-lt"/>
              <a:buAutoNum type="arabicPeriod"/>
            </a:pPr>
            <a:r>
              <a:rPr lang="en-US" sz="2400" dirty="0"/>
              <a:t>Antimicrobial resistance in health care facilities </a:t>
            </a:r>
          </a:p>
          <a:p>
            <a:pPr marL="457200" indent="-457200">
              <a:buFont typeface="+mj-lt"/>
              <a:buAutoNum type="arabicPeriod"/>
            </a:pPr>
            <a:endParaRPr lang="en-US" sz="2400" dirty="0"/>
          </a:p>
        </p:txBody>
      </p:sp>
    </p:spTree>
    <p:extLst>
      <p:ext uri="{BB962C8B-B14F-4D97-AF65-F5344CB8AC3E}">
        <p14:creationId xmlns:p14="http://schemas.microsoft.com/office/powerpoint/2010/main" val="13520324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A15A66A-D123-4957-BDBA-87C2D46A2FCB}"/>
              </a:ext>
            </a:extLst>
          </p:cNvPr>
          <p:cNvGraphicFramePr>
            <a:graphicFrameLocks noGrp="1"/>
          </p:cNvGraphicFramePr>
          <p:nvPr>
            <p:extLst>
              <p:ext uri="{D42A27DB-BD31-4B8C-83A1-F6EECF244321}">
                <p14:modId xmlns:p14="http://schemas.microsoft.com/office/powerpoint/2010/main" val="2387312179"/>
              </p:ext>
            </p:extLst>
          </p:nvPr>
        </p:nvGraphicFramePr>
        <p:xfrm>
          <a:off x="224922" y="1420633"/>
          <a:ext cx="11181184" cy="5069586"/>
        </p:xfrm>
        <a:graphic>
          <a:graphicData uri="http://schemas.openxmlformats.org/drawingml/2006/table">
            <a:tbl>
              <a:tblPr firstRow="1" firstCol="1" bandRow="1">
                <a:tableStyleId>{2D5ABB26-0587-4C30-8999-92F81FD0307C}</a:tableStyleId>
              </a:tblPr>
              <a:tblGrid>
                <a:gridCol w="433763">
                  <a:extLst>
                    <a:ext uri="{9D8B030D-6E8A-4147-A177-3AD203B41FA5}">
                      <a16:colId xmlns:a16="http://schemas.microsoft.com/office/drawing/2014/main" val="1483998003"/>
                    </a:ext>
                  </a:extLst>
                </a:gridCol>
                <a:gridCol w="9431463">
                  <a:extLst>
                    <a:ext uri="{9D8B030D-6E8A-4147-A177-3AD203B41FA5}">
                      <a16:colId xmlns:a16="http://schemas.microsoft.com/office/drawing/2014/main" val="1251665192"/>
                    </a:ext>
                  </a:extLst>
                </a:gridCol>
                <a:gridCol w="1315958">
                  <a:extLst>
                    <a:ext uri="{9D8B030D-6E8A-4147-A177-3AD203B41FA5}">
                      <a16:colId xmlns:a16="http://schemas.microsoft.com/office/drawing/2014/main" val="709013867"/>
                    </a:ext>
                  </a:extLst>
                </a:gridCol>
              </a:tblGrid>
              <a:tr h="276436">
                <a:tc>
                  <a:txBody>
                    <a:bodyPr/>
                    <a:lstStyle/>
                    <a:p>
                      <a:pPr marL="0" marR="0" algn="ctr">
                        <a:spcBef>
                          <a:spcPts val="0"/>
                        </a:spcBef>
                        <a:spcAft>
                          <a:spcPts val="0"/>
                        </a:spcAft>
                      </a:pPr>
                      <a:r>
                        <a:rPr lang="en-GB" sz="20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1</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Facility has a sufficient number of improved toilets for </a:t>
                      </a:r>
                      <a:r>
                        <a:rPr lang="en-GB" sz="2000" b="1" i="0" dirty="0">
                          <a:solidFill>
                            <a:schemeClr val="tx1"/>
                          </a:solidFill>
                          <a:effectLst/>
                          <a:latin typeface="Arial" panose="020B0604020202020204" pitchFamily="34" charset="0"/>
                          <a:ea typeface="Arial" panose="020B0604020202020204" pitchFamily="34" charset="0"/>
                          <a:cs typeface="Arial" panose="020B0604020202020204" pitchFamily="34" charset="0"/>
                        </a:rPr>
                        <a:t>patients</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833046"/>
                  </a:ext>
                </a:extLst>
              </a:tr>
              <a:tr h="276436">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2</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All patient toilets are available and usable </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138697"/>
                  </a:ext>
                </a:extLst>
              </a:tr>
              <a:tr h="497586">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3</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a:solidFill>
                            <a:schemeClr val="tx1"/>
                          </a:solidFill>
                          <a:effectLst/>
                          <a:latin typeface="Arial" panose="020B0604020202020204" pitchFamily="34" charset="0"/>
                          <a:ea typeface="SimSun" panose="02010600030101010101" pitchFamily="2" charset="-122"/>
                          <a:cs typeface="Arial" panose="020B0604020202020204" pitchFamily="34" charset="0"/>
                        </a:rPr>
                        <a:t>All toilets have functional handwashing stations within 5 metres</a:t>
                      </a:r>
                      <a:endParaRPr lang="en-US" sz="18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946964"/>
                  </a:ext>
                </a:extLst>
              </a:tr>
              <a:tr h="276436">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4</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a:solidFill>
                            <a:schemeClr val="tx1"/>
                          </a:solidFill>
                          <a:effectLst/>
                          <a:latin typeface="Arial" panose="020B0604020202020204" pitchFamily="34" charset="0"/>
                          <a:ea typeface="SimSun" panose="02010600030101010101" pitchFamily="2" charset="-122"/>
                          <a:cs typeface="Arial" panose="020B0604020202020204" pitchFamily="34" charset="0"/>
                        </a:rPr>
                        <a:t>At least one improved toilet is available for staff, and toilet(s) is clearly separated or labelled </a:t>
                      </a:r>
                      <a:endParaRPr lang="en-US" sz="18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880407"/>
                  </a:ext>
                </a:extLst>
              </a:tr>
              <a:tr h="276436">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5</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Improved toilets are clearly separated/labelled for male, female or gender-neutral and provide privacy (i.e. single stall/room) if gender-neutral</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993426"/>
                  </a:ext>
                </a:extLst>
              </a:tr>
              <a:tr h="552873">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6</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a:solidFill>
                            <a:schemeClr val="tx1"/>
                          </a:solidFill>
                          <a:effectLst/>
                          <a:latin typeface="Arial" panose="020B0604020202020204" pitchFamily="34" charset="0"/>
                          <a:ea typeface="SimSun" panose="02010600030101010101" pitchFamily="2" charset="-122"/>
                          <a:cs typeface="Arial" panose="020B0604020202020204" pitchFamily="34" charset="0"/>
                        </a:rPr>
                        <a:t>At least one usable improved toilet meets menstrual hygiene management needs </a:t>
                      </a:r>
                      <a:endParaRPr lang="en-US" sz="18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834349"/>
                  </a:ext>
                </a:extLst>
              </a:tr>
              <a:tr h="552873">
                <a:tc>
                  <a:txBody>
                    <a:bodyPr/>
                    <a:lstStyle/>
                    <a:p>
                      <a:pPr marL="0" marR="0" algn="ctr">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7</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At least one functional improved toilet meets the needs of people with reduced mobility</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17050"/>
                  </a:ext>
                </a:extLst>
              </a:tr>
              <a:tr h="552873">
                <a:tc>
                  <a:txBody>
                    <a:bodyPr/>
                    <a:lstStyle/>
                    <a:p>
                      <a:pPr marL="0" marR="0" algn="ctr">
                        <a:spcBef>
                          <a:spcPts val="0"/>
                        </a:spcBef>
                        <a:spcAft>
                          <a:spcPts val="0"/>
                        </a:spcAft>
                      </a:pPr>
                      <a:r>
                        <a:rPr lang="en-GB" sz="2000" i="0">
                          <a:solidFill>
                            <a:schemeClr val="tx1"/>
                          </a:solidFill>
                          <a:effectLst/>
                          <a:latin typeface="Arial" panose="020B0604020202020204" pitchFamily="34" charset="0"/>
                          <a:ea typeface="SimSun" panose="02010600030101010101" pitchFamily="2" charset="-122"/>
                          <a:cs typeface="Arial" panose="020B0604020202020204" pitchFamily="34" charset="0"/>
                        </a:rPr>
                        <a:t>8</a:t>
                      </a:r>
                      <a:endParaRPr lang="en-US" sz="18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[For non-</a:t>
                      </a:r>
                      <a:r>
                        <a:rPr lang="en-GB" sz="2000" i="0" dirty="0" err="1">
                          <a:solidFill>
                            <a:schemeClr val="tx1"/>
                          </a:solidFill>
                          <a:effectLst/>
                          <a:latin typeface="Arial" panose="020B0604020202020204" pitchFamily="34" charset="0"/>
                          <a:ea typeface="SimSun" panose="02010600030101010101" pitchFamily="2" charset="-122"/>
                          <a:cs typeface="Arial" panose="020B0604020202020204" pitchFamily="34" charset="0"/>
                        </a:rPr>
                        <a:t>sewered</a:t>
                      </a: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 systems or on-site treatment and storage]</a:t>
                      </a:r>
                      <a:b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Faecal sludge is fully contained for later emptying and treatment off-site or fully contained and treated in situ. </a:t>
                      </a:r>
                      <a:b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GB" sz="20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Liquid effluent either drains to the ground from the bottom of the container, or via a leach field, soak pit or closed drains, or safely stored. </a:t>
                      </a:r>
                      <a:endParaRPr lang="en-US" sz="18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Faecal sludge management </a:t>
                      </a:r>
                      <a:endParaRPr lang="en-US" sz="14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7328606"/>
                  </a:ext>
                </a:extLst>
              </a:tr>
            </a:tbl>
          </a:graphicData>
        </a:graphic>
      </p:graphicFrame>
      <p:sp>
        <p:nvSpPr>
          <p:cNvPr id="10" name="Title 5">
            <a:extLst>
              <a:ext uri="{FF2B5EF4-FFF2-40B4-BE49-F238E27FC236}">
                <a16:creationId xmlns:a16="http://schemas.microsoft.com/office/drawing/2014/main" id="{67585C05-3AAE-4EA1-B9B6-61729F0B0F69}"/>
              </a:ext>
            </a:extLst>
          </p:cNvPr>
          <p:cNvSpPr>
            <a:spLocks noGrp="1"/>
          </p:cNvSpPr>
          <p:nvPr>
            <p:ph type="title"/>
          </p:nvPr>
        </p:nvSpPr>
        <p:spPr>
          <a:xfrm>
            <a:off x="479999" y="367781"/>
            <a:ext cx="8160000" cy="719962"/>
          </a:xfrm>
        </p:spPr>
        <p:txBody>
          <a:bodyPr/>
          <a:lstStyle/>
          <a:p>
            <a:r>
              <a:rPr lang="en-US" dirty="0">
                <a:solidFill>
                  <a:srgbClr val="0092CC"/>
                </a:solidFill>
                <a:latin typeface="Arial Narrow" panose="020B0606020202030204" pitchFamily="34" charset="0"/>
                <a:cs typeface="+mj-cs"/>
              </a:rPr>
              <a:t>WASH FIT sanitation indicators</a:t>
            </a:r>
          </a:p>
        </p:txBody>
      </p:sp>
      <p:sp>
        <p:nvSpPr>
          <p:cNvPr id="2" name="Slide Number Placeholder 1">
            <a:extLst>
              <a:ext uri="{FF2B5EF4-FFF2-40B4-BE49-F238E27FC236}">
                <a16:creationId xmlns:a16="http://schemas.microsoft.com/office/drawing/2014/main" id="{D4B2A56C-3C04-4993-9B0C-6EDEA0A96893}"/>
              </a:ext>
            </a:extLst>
          </p:cNvPr>
          <p:cNvSpPr>
            <a:spLocks noGrp="1"/>
          </p:cNvSpPr>
          <p:nvPr>
            <p:ph type="sldNum" sz="quarter" idx="16"/>
          </p:nvPr>
        </p:nvSpPr>
        <p:spPr/>
        <p:txBody>
          <a:bodyPr/>
          <a:lstStyle/>
          <a:p>
            <a:fld id="{A74CE0EA-F3B5-4684-BA10-C594598FDB9C}" type="slidenum">
              <a:rPr lang="en-GB" smtClean="0">
                <a:solidFill>
                  <a:prstClr val="black"/>
                </a:solidFill>
              </a:rPr>
              <a:pPr/>
              <a:t>40</a:t>
            </a:fld>
            <a:endParaRPr lang="en-GB">
              <a:solidFill>
                <a:prstClr val="black"/>
              </a:solidFill>
            </a:endParaRPr>
          </a:p>
        </p:txBody>
      </p:sp>
      <p:pic>
        <p:nvPicPr>
          <p:cNvPr id="6" name="Immagine 12" descr="Immagine che contiene silhouette, cielo notturno&#10;&#10;Descrizione generata automaticamente">
            <a:extLst>
              <a:ext uri="{FF2B5EF4-FFF2-40B4-BE49-F238E27FC236}">
                <a16:creationId xmlns:a16="http://schemas.microsoft.com/office/drawing/2014/main" id="{E91A22E9-9AF6-43D7-A215-FE35048289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655" y="167154"/>
            <a:ext cx="1054552" cy="1171184"/>
          </a:xfrm>
          <a:prstGeom prst="rect">
            <a:avLst/>
          </a:prstGeom>
        </p:spPr>
      </p:pic>
      <p:sp>
        <p:nvSpPr>
          <p:cNvPr id="7" name="TextBox 6">
            <a:extLst>
              <a:ext uri="{FF2B5EF4-FFF2-40B4-BE49-F238E27FC236}">
                <a16:creationId xmlns:a16="http://schemas.microsoft.com/office/drawing/2014/main" id="{A3765FFC-3568-4074-99E6-CDE5EC169698}"/>
              </a:ext>
            </a:extLst>
          </p:cNvPr>
          <p:cNvSpPr txBox="1"/>
          <p:nvPr/>
        </p:nvSpPr>
        <p:spPr>
          <a:xfrm>
            <a:off x="7638585" y="565268"/>
            <a:ext cx="3034743" cy="371512"/>
          </a:xfrm>
          <a:prstGeom prst="rect">
            <a:avLst/>
          </a:prstGeom>
          <a:solidFill>
            <a:schemeClr val="tx1"/>
          </a:solidFill>
        </p:spPr>
        <p:txBody>
          <a:bodyPr wrap="square" rtlCol="0">
            <a:spAutoFit/>
          </a:bodyPr>
          <a:lstStyle/>
          <a:p>
            <a:pPr algn="ctr" rtl="0"/>
            <a:r>
              <a:rPr lang="en-US" sz="1814" dirty="0">
                <a:solidFill>
                  <a:schemeClr val="bg1"/>
                </a:solidFill>
                <a:latin typeface="Arial Narrow" panose="020B0606020202030204" pitchFamily="34" charset="0"/>
                <a:cs typeface="Arial" panose="020B0604020202020204" pitchFamily="34" charset="0"/>
              </a:rPr>
              <a:t>Indicators in bold are “essential”</a:t>
            </a:r>
          </a:p>
        </p:txBody>
      </p:sp>
    </p:spTree>
    <p:extLst>
      <p:ext uri="{BB962C8B-B14F-4D97-AF65-F5344CB8AC3E}">
        <p14:creationId xmlns:p14="http://schemas.microsoft.com/office/powerpoint/2010/main" val="1479537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A15A66A-D123-4957-BDBA-87C2D46A2FCB}"/>
              </a:ext>
            </a:extLst>
          </p:cNvPr>
          <p:cNvGraphicFramePr>
            <a:graphicFrameLocks noGrp="1"/>
          </p:cNvGraphicFramePr>
          <p:nvPr>
            <p:extLst>
              <p:ext uri="{D42A27DB-BD31-4B8C-83A1-F6EECF244321}">
                <p14:modId xmlns:p14="http://schemas.microsoft.com/office/powerpoint/2010/main" val="3565746543"/>
              </p:ext>
            </p:extLst>
          </p:nvPr>
        </p:nvGraphicFramePr>
        <p:xfrm>
          <a:off x="75111" y="1420633"/>
          <a:ext cx="11901299" cy="4698153"/>
        </p:xfrm>
        <a:graphic>
          <a:graphicData uri="http://schemas.openxmlformats.org/drawingml/2006/table">
            <a:tbl>
              <a:tblPr firstRow="1" firstCol="1" bandRow="1">
                <a:tableStyleId>{2D5ABB26-0587-4C30-8999-92F81FD0307C}</a:tableStyleId>
              </a:tblPr>
              <a:tblGrid>
                <a:gridCol w="524107">
                  <a:extLst>
                    <a:ext uri="{9D8B030D-6E8A-4147-A177-3AD203B41FA5}">
                      <a16:colId xmlns:a16="http://schemas.microsoft.com/office/drawing/2014/main" val="1483998003"/>
                    </a:ext>
                  </a:extLst>
                </a:gridCol>
                <a:gridCol w="10146209">
                  <a:extLst>
                    <a:ext uri="{9D8B030D-6E8A-4147-A177-3AD203B41FA5}">
                      <a16:colId xmlns:a16="http://schemas.microsoft.com/office/drawing/2014/main" val="1251665192"/>
                    </a:ext>
                  </a:extLst>
                </a:gridCol>
                <a:gridCol w="1230983">
                  <a:extLst>
                    <a:ext uri="{9D8B030D-6E8A-4147-A177-3AD203B41FA5}">
                      <a16:colId xmlns:a16="http://schemas.microsoft.com/office/drawing/2014/main" val="709013867"/>
                    </a:ext>
                  </a:extLst>
                </a:gridCol>
              </a:tblGrid>
              <a:tr h="276436">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9a</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[Sewered systems]</a:t>
                      </a:r>
                      <a:b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Toilets are connected without leaks to a public sewer system. The sewer conveys excreta and wastewater with no leaks/overflows to a well-managed treatment system.</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Wastewater  management</a:t>
                      </a:r>
                      <a:endParaRPr lang="en-US" sz="11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2833046"/>
                  </a:ext>
                </a:extLst>
              </a:tr>
              <a:tr h="276436">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9b</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[Non-sewered systems; not applicable to pits that are covered and closed when full]</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Faecal sludge from the container is periodically emptied without spills by trained personnel with appropriate protective equipment and either a) removed off-site to treatment or b) safely disposed of by burying on-site</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a:solidFill>
                            <a:schemeClr val="tx1"/>
                          </a:solidFill>
                          <a:effectLst/>
                          <a:latin typeface="Arial" panose="020B0604020202020204" pitchFamily="34" charset="0"/>
                          <a:ea typeface="SimSun" panose="02010600030101010101" pitchFamily="2" charset="-122"/>
                          <a:cs typeface="Times New Roman" panose="02020603050405020304" pitchFamily="18" charset="0"/>
                        </a:rPr>
                        <a:t>Faecal sludge management</a:t>
                      </a:r>
                      <a:endParaRPr lang="en-US" sz="11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1138697"/>
                  </a:ext>
                </a:extLst>
              </a:tr>
              <a:tr h="497586">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10a</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[Sewered systems]</a:t>
                      </a:r>
                      <a:b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Well-designed and well-managed wastewater treatment plant provides at least secondary treatment and meets performance standards</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Wastewater management </a:t>
                      </a:r>
                      <a:endParaRPr lang="en-US" sz="11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6946964"/>
                  </a:ext>
                </a:extLst>
              </a:tr>
              <a:tr h="276436">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Times New Roman" panose="02020603050405020304" pitchFamily="18" charset="0"/>
                        </a:rPr>
                        <a:t>10b</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[Non-sewered systems, where treatment is off-site]</a:t>
                      </a:r>
                      <a:b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b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Well-designed and well-managed faecal sludge treatment plants, with publicly available operation records, are used and meet performance standards </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a:solidFill>
                            <a:schemeClr val="tx1"/>
                          </a:solidFill>
                          <a:effectLst/>
                          <a:latin typeface="Arial" panose="020B0604020202020204" pitchFamily="34" charset="0"/>
                          <a:ea typeface="SimSun" panose="02010600030101010101" pitchFamily="2" charset="-122"/>
                          <a:cs typeface="Times New Roman" panose="02020603050405020304" pitchFamily="18" charset="0"/>
                        </a:rPr>
                        <a:t>Faecal sludge management </a:t>
                      </a:r>
                      <a:endParaRPr lang="en-US" sz="1100" i="1">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1880407"/>
                  </a:ext>
                </a:extLst>
              </a:tr>
              <a:tr h="276436">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11</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b="1" i="0" dirty="0">
                          <a:solidFill>
                            <a:schemeClr val="tx1"/>
                          </a:solidFill>
                          <a:effectLst/>
                          <a:latin typeface="Arial" panose="020B0604020202020204" pitchFamily="34" charset="0"/>
                          <a:ea typeface="SimSun" panose="02010600030101010101" pitchFamily="2" charset="-122"/>
                          <a:cs typeface="Arial" panose="020B0604020202020204" pitchFamily="34" charset="0"/>
                        </a:rPr>
                        <a:t>A stormwater (i.e. rainwater) drainage system is in place that diverts water away from the facility into a safe drainage or leach field area; there is no standing water within the facility grounds</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Stormwater management </a:t>
                      </a:r>
                      <a:endParaRPr lang="en-US" sz="11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2993426"/>
                  </a:ext>
                </a:extLst>
              </a:tr>
              <a:tr h="552873">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12</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Stormwater is captured and reused for washing, cleaning, watering plants and toilet flushing </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Stormwater management</a:t>
                      </a:r>
                      <a:endParaRPr lang="en-US" sz="11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834349"/>
                  </a:ext>
                </a:extLst>
              </a:tr>
              <a:tr h="552873">
                <a:tc>
                  <a:txBody>
                    <a:bodyPr/>
                    <a:lstStyle/>
                    <a:p>
                      <a:pPr marL="0" marR="0" algn="ctr">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13</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[Only if there is a greywater system] </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p>
                      <a:pPr marL="0" marR="0">
                        <a:spcBef>
                          <a:spcPts val="0"/>
                        </a:spcBef>
                        <a:spcAft>
                          <a:spcPts val="0"/>
                        </a:spcAft>
                      </a:pPr>
                      <a:r>
                        <a:rPr lang="en-GB" sz="16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Greywater from sinks and laundry facilities is safely captured and has separate plumbing (e.g. no cross-connections with drinking water or faecal waste).</a:t>
                      </a:r>
                      <a:endParaRPr lang="en-US" sz="16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GB" sz="1200" i="0" dirty="0">
                          <a:solidFill>
                            <a:schemeClr val="tx1"/>
                          </a:solidFill>
                          <a:effectLst/>
                          <a:latin typeface="Arial" panose="020B0604020202020204" pitchFamily="34" charset="0"/>
                          <a:ea typeface="SimSun" panose="02010600030101010101" pitchFamily="2" charset="-122"/>
                          <a:cs typeface="Arial" panose="020B0604020202020204" pitchFamily="34" charset="0"/>
                        </a:rPr>
                        <a:t> Greywater management </a:t>
                      </a:r>
                      <a:endParaRPr lang="en-US" sz="1100" i="1" dirty="0">
                        <a:solidFill>
                          <a:schemeClr val="tx1"/>
                        </a:solidFill>
                        <a:effectLst/>
                        <a:latin typeface="Arial" panose="020B0604020202020204" pitchFamily="34" charset="0"/>
                        <a:ea typeface="SimSun" panose="02010600030101010101" pitchFamily="2" charset="-122"/>
                        <a:cs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117050"/>
                  </a:ext>
                </a:extLst>
              </a:tr>
            </a:tbl>
          </a:graphicData>
        </a:graphic>
      </p:graphicFrame>
      <p:sp>
        <p:nvSpPr>
          <p:cNvPr id="10" name="Title 5">
            <a:extLst>
              <a:ext uri="{FF2B5EF4-FFF2-40B4-BE49-F238E27FC236}">
                <a16:creationId xmlns:a16="http://schemas.microsoft.com/office/drawing/2014/main" id="{67585C05-3AAE-4EA1-B9B6-61729F0B0F69}"/>
              </a:ext>
            </a:extLst>
          </p:cNvPr>
          <p:cNvSpPr>
            <a:spLocks noGrp="1"/>
          </p:cNvSpPr>
          <p:nvPr>
            <p:ph type="title"/>
          </p:nvPr>
        </p:nvSpPr>
        <p:spPr>
          <a:xfrm>
            <a:off x="479999" y="367781"/>
            <a:ext cx="8160000" cy="719962"/>
          </a:xfrm>
        </p:spPr>
        <p:txBody>
          <a:bodyPr/>
          <a:lstStyle/>
          <a:p>
            <a:r>
              <a:rPr lang="en-US" dirty="0">
                <a:solidFill>
                  <a:srgbClr val="0092CC"/>
                </a:solidFill>
                <a:latin typeface="Arial Narrow" panose="020B0606020202030204" pitchFamily="34" charset="0"/>
                <a:cs typeface="+mj-cs"/>
              </a:rPr>
              <a:t>WASH FIT sanitation indicators</a:t>
            </a:r>
          </a:p>
        </p:txBody>
      </p:sp>
      <p:sp>
        <p:nvSpPr>
          <p:cNvPr id="2" name="Slide Number Placeholder 1">
            <a:extLst>
              <a:ext uri="{FF2B5EF4-FFF2-40B4-BE49-F238E27FC236}">
                <a16:creationId xmlns:a16="http://schemas.microsoft.com/office/drawing/2014/main" id="{D4B2A56C-3C04-4993-9B0C-6EDEA0A96893}"/>
              </a:ext>
            </a:extLst>
          </p:cNvPr>
          <p:cNvSpPr>
            <a:spLocks noGrp="1"/>
          </p:cNvSpPr>
          <p:nvPr>
            <p:ph type="sldNum" sz="quarter" idx="16"/>
          </p:nvPr>
        </p:nvSpPr>
        <p:spPr/>
        <p:txBody>
          <a:bodyPr/>
          <a:lstStyle/>
          <a:p>
            <a:fld id="{A74CE0EA-F3B5-4684-BA10-C594598FDB9C}" type="slidenum">
              <a:rPr lang="en-GB" smtClean="0">
                <a:solidFill>
                  <a:prstClr val="black"/>
                </a:solidFill>
              </a:rPr>
              <a:pPr/>
              <a:t>41</a:t>
            </a:fld>
            <a:endParaRPr lang="en-GB">
              <a:solidFill>
                <a:prstClr val="black"/>
              </a:solidFill>
            </a:endParaRPr>
          </a:p>
        </p:txBody>
      </p:sp>
      <p:pic>
        <p:nvPicPr>
          <p:cNvPr id="6" name="Immagine 12" descr="Immagine che contiene silhouette, cielo notturno&#10;&#10;Descrizione generata automaticamente">
            <a:extLst>
              <a:ext uri="{FF2B5EF4-FFF2-40B4-BE49-F238E27FC236}">
                <a16:creationId xmlns:a16="http://schemas.microsoft.com/office/drawing/2014/main" id="{E91A22E9-9AF6-43D7-A215-FE35048289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18655" y="167154"/>
            <a:ext cx="1054552" cy="1171184"/>
          </a:xfrm>
          <a:prstGeom prst="rect">
            <a:avLst/>
          </a:prstGeom>
        </p:spPr>
      </p:pic>
      <p:sp>
        <p:nvSpPr>
          <p:cNvPr id="7" name="TextBox 6">
            <a:extLst>
              <a:ext uri="{FF2B5EF4-FFF2-40B4-BE49-F238E27FC236}">
                <a16:creationId xmlns:a16="http://schemas.microsoft.com/office/drawing/2014/main" id="{A3765FFC-3568-4074-99E6-CDE5EC169698}"/>
              </a:ext>
            </a:extLst>
          </p:cNvPr>
          <p:cNvSpPr txBox="1"/>
          <p:nvPr/>
        </p:nvSpPr>
        <p:spPr>
          <a:xfrm>
            <a:off x="7638585" y="565268"/>
            <a:ext cx="3034743" cy="371512"/>
          </a:xfrm>
          <a:prstGeom prst="rect">
            <a:avLst/>
          </a:prstGeom>
          <a:solidFill>
            <a:schemeClr val="tx1"/>
          </a:solidFill>
        </p:spPr>
        <p:txBody>
          <a:bodyPr wrap="square" rtlCol="0">
            <a:spAutoFit/>
          </a:bodyPr>
          <a:lstStyle/>
          <a:p>
            <a:pPr algn="ctr" rtl="0"/>
            <a:r>
              <a:rPr lang="en-US" sz="1814" dirty="0">
                <a:solidFill>
                  <a:schemeClr val="bg1"/>
                </a:solidFill>
                <a:latin typeface="Arial Narrow" panose="020B0606020202030204" pitchFamily="34" charset="0"/>
                <a:cs typeface="Arial" panose="020B0604020202020204" pitchFamily="34" charset="0"/>
              </a:rPr>
              <a:t>Indicators in bold are “essential”</a:t>
            </a:r>
          </a:p>
        </p:txBody>
      </p:sp>
    </p:spTree>
    <p:extLst>
      <p:ext uri="{BB962C8B-B14F-4D97-AF65-F5344CB8AC3E}">
        <p14:creationId xmlns:p14="http://schemas.microsoft.com/office/powerpoint/2010/main" val="41418291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79999" y="909183"/>
            <a:ext cx="11429503" cy="4816614"/>
          </a:xfrm>
        </p:spPr>
        <p:txBody>
          <a:bodyPr/>
          <a:lstStyle/>
          <a:p>
            <a:pPr marL="0" indent="0">
              <a:spcBef>
                <a:spcPts val="0"/>
              </a:spcBef>
              <a:buNone/>
            </a:pPr>
            <a:r>
              <a:rPr lang="en-GB" sz="1550" b="1" dirty="0">
                <a:ea typeface="Times New Roman" panose="02020603050405020304" pitchFamily="18" charset="0"/>
              </a:rPr>
              <a:t>General </a:t>
            </a:r>
          </a:p>
          <a:p>
            <a:pPr marL="0">
              <a:spcBef>
                <a:spcPts val="0"/>
              </a:spcBef>
            </a:pPr>
            <a:r>
              <a:rPr lang="en-GB" sz="1550" dirty="0">
                <a:ea typeface="Times New Roman" panose="02020603050405020304" pitchFamily="18" charset="0"/>
              </a:rPr>
              <a:t>WHO (2008). </a:t>
            </a:r>
            <a:r>
              <a:rPr lang="en-GB" sz="1550" i="1" dirty="0">
                <a:ea typeface="Times New Roman" panose="02020603050405020304" pitchFamily="18" charset="0"/>
              </a:rPr>
              <a:t>Essential environmental health standards in health care</a:t>
            </a:r>
            <a:r>
              <a:rPr lang="en-GB" sz="1550" dirty="0">
                <a:ea typeface="Times New Roman" panose="02020603050405020304" pitchFamily="18" charset="0"/>
              </a:rPr>
              <a:t>. </a:t>
            </a:r>
            <a:r>
              <a:rPr lang="en-GB" sz="1550" u="sng" dirty="0">
                <a:solidFill>
                  <a:srgbClr val="0000FF"/>
                </a:solidFill>
                <a:ea typeface="Times New Roman" panose="02020603050405020304" pitchFamily="18" charset="0"/>
                <a:hlinkClick r:id="rId3"/>
              </a:rPr>
              <a:t>https://www.who.int/publications/i/item/9789241547239</a:t>
            </a:r>
            <a:r>
              <a:rPr lang="en-GB" sz="1550" u="sng" dirty="0">
                <a:ea typeface="Times New Roman" panose="02020603050405020304" pitchFamily="18" charset="0"/>
              </a:rPr>
              <a:t> </a:t>
            </a:r>
          </a:p>
          <a:p>
            <a:pPr marL="0" marR="0">
              <a:spcBef>
                <a:spcPts val="0"/>
              </a:spcBef>
              <a:spcAft>
                <a:spcPts val="0"/>
              </a:spcAft>
            </a:pPr>
            <a:r>
              <a:rPr lang="en-GB" sz="1550" dirty="0"/>
              <a:t>WHO (2018)</a:t>
            </a:r>
            <a:r>
              <a:rPr lang="en-GB" sz="1550" i="1" dirty="0"/>
              <a:t>. Guidelines on sanitation and health. World Health Organization, Geneva.</a:t>
            </a:r>
            <a:endParaRPr lang="en-US" sz="1550" i="1" dirty="0"/>
          </a:p>
          <a:p>
            <a:pPr marL="0" marR="0" indent="0">
              <a:spcBef>
                <a:spcPts val="0"/>
              </a:spcBef>
              <a:spcAft>
                <a:spcPts val="0"/>
              </a:spcAft>
              <a:buNone/>
            </a:pPr>
            <a:r>
              <a:rPr lang="en-GB" sz="1550" u="sng" dirty="0">
                <a:solidFill>
                  <a:srgbClr val="0000FF"/>
                </a:solidFill>
                <a:effectLst/>
                <a:ea typeface="Times New Roman" panose="02020603050405020304" pitchFamily="18" charset="0"/>
                <a:hlinkClick r:id="rId4"/>
              </a:rPr>
              <a:t>https://www.who.int/publications/i/item/9789241514705</a:t>
            </a:r>
            <a:r>
              <a:rPr lang="en-US" sz="1550" u="sng" dirty="0">
                <a:solidFill>
                  <a:srgbClr val="0000FF"/>
                </a:solidFill>
                <a:ea typeface="Times New Roman" panose="02020603050405020304" pitchFamily="18" charset="0"/>
              </a:rPr>
              <a:t> </a:t>
            </a:r>
            <a:r>
              <a:rPr lang="en-GB" sz="1550" dirty="0">
                <a:effectLst/>
                <a:ea typeface="Times New Roman" panose="02020603050405020304" pitchFamily="18" charset="0"/>
              </a:rPr>
              <a:t>Also available in </a:t>
            </a:r>
            <a:r>
              <a:rPr lang="en-GB" sz="1550" u="sng" dirty="0">
                <a:solidFill>
                  <a:srgbClr val="0000FF"/>
                </a:solidFill>
                <a:effectLst/>
                <a:ea typeface="Times New Roman" panose="02020603050405020304" pitchFamily="18" charset="0"/>
                <a:hlinkClick r:id="rId5"/>
              </a:rPr>
              <a:t>Arabic</a:t>
            </a:r>
            <a:r>
              <a:rPr lang="en-GB" sz="1550" dirty="0">
                <a:solidFill>
                  <a:srgbClr val="000000"/>
                </a:solidFill>
                <a:effectLst/>
                <a:ea typeface="Times New Roman" panose="02020603050405020304" pitchFamily="18" charset="0"/>
              </a:rPr>
              <a:t>, </a:t>
            </a:r>
            <a:r>
              <a:rPr lang="en-GB" sz="1550" u="sng" dirty="0">
                <a:solidFill>
                  <a:srgbClr val="0000FF"/>
                </a:solidFill>
                <a:effectLst/>
                <a:ea typeface="Times New Roman" panose="02020603050405020304" pitchFamily="18" charset="0"/>
                <a:hlinkClick r:id="rId6"/>
              </a:rPr>
              <a:t>French</a:t>
            </a:r>
            <a:r>
              <a:rPr lang="en-GB" sz="1550" dirty="0">
                <a:solidFill>
                  <a:srgbClr val="000000"/>
                </a:solidFill>
                <a:effectLst/>
                <a:ea typeface="Times New Roman" panose="02020603050405020304" pitchFamily="18" charset="0"/>
              </a:rPr>
              <a:t>, </a:t>
            </a:r>
            <a:r>
              <a:rPr lang="en-GB" sz="1550" u="sng" dirty="0">
                <a:solidFill>
                  <a:srgbClr val="0000FF"/>
                </a:solidFill>
                <a:effectLst/>
                <a:ea typeface="Times New Roman" panose="02020603050405020304" pitchFamily="18" charset="0"/>
                <a:hlinkClick r:id="rId7"/>
              </a:rPr>
              <a:t>Russian</a:t>
            </a:r>
            <a:r>
              <a:rPr lang="en-GB" sz="1550" dirty="0">
                <a:solidFill>
                  <a:srgbClr val="000000"/>
                </a:solidFill>
                <a:effectLst/>
                <a:ea typeface="Times New Roman" panose="02020603050405020304" pitchFamily="18" charset="0"/>
              </a:rPr>
              <a:t> </a:t>
            </a:r>
            <a:r>
              <a:rPr lang="en-GB" sz="1550" dirty="0">
                <a:effectLst/>
                <a:ea typeface="Times New Roman" panose="02020603050405020304" pitchFamily="18" charset="0"/>
              </a:rPr>
              <a:t>and</a:t>
            </a:r>
            <a:r>
              <a:rPr lang="en-GB" sz="1550" dirty="0">
                <a:solidFill>
                  <a:srgbClr val="000000"/>
                </a:solidFill>
                <a:effectLst/>
                <a:ea typeface="Times New Roman" panose="02020603050405020304" pitchFamily="18" charset="0"/>
              </a:rPr>
              <a:t> </a:t>
            </a:r>
            <a:r>
              <a:rPr lang="en-GB" sz="1550" u="sng" dirty="0">
                <a:solidFill>
                  <a:srgbClr val="0000FF"/>
                </a:solidFill>
                <a:effectLst/>
                <a:ea typeface="Times New Roman" panose="02020603050405020304" pitchFamily="18" charset="0"/>
                <a:hlinkClick r:id="rId8"/>
              </a:rPr>
              <a:t>Spanish</a:t>
            </a:r>
            <a:r>
              <a:rPr lang="en-GB" sz="1550" dirty="0">
                <a:solidFill>
                  <a:srgbClr val="000000"/>
                </a:solidFill>
                <a:effectLst/>
                <a:ea typeface="Times New Roman" panose="02020603050405020304" pitchFamily="18" charset="0"/>
              </a:rPr>
              <a:t>.  </a:t>
            </a:r>
            <a:endParaRPr lang="en-US" sz="1550" dirty="0">
              <a:effectLst/>
              <a:ea typeface="Times New Roman" panose="02020603050405020304" pitchFamily="18" charset="0"/>
            </a:endParaRPr>
          </a:p>
          <a:p>
            <a:pPr marL="0" marR="0">
              <a:spcBef>
                <a:spcPts val="0"/>
              </a:spcBef>
              <a:spcAft>
                <a:spcPts val="600"/>
              </a:spcAft>
            </a:pPr>
            <a:r>
              <a:rPr lang="en-GB" sz="1550" dirty="0">
                <a:effectLst/>
                <a:ea typeface="Times New Roman" panose="02020603050405020304" pitchFamily="18" charset="0"/>
              </a:rPr>
              <a:t>WHO</a:t>
            </a:r>
            <a:r>
              <a:rPr lang="en-GB" sz="1550" dirty="0">
                <a:ea typeface="Times New Roman" panose="02020603050405020304" pitchFamily="18" charset="0"/>
              </a:rPr>
              <a:t> (</a:t>
            </a:r>
            <a:r>
              <a:rPr lang="en-GB" sz="1550" dirty="0">
                <a:effectLst/>
                <a:ea typeface="Times New Roman" panose="02020603050405020304" pitchFamily="18" charset="0"/>
              </a:rPr>
              <a:t>2020). </a:t>
            </a:r>
            <a:r>
              <a:rPr lang="en-GB" sz="1550" i="1" dirty="0">
                <a:effectLst/>
                <a:ea typeface="Times New Roman" panose="02020603050405020304" pitchFamily="18" charset="0"/>
              </a:rPr>
              <a:t>State of the World’s Sanitation: An urgent call to transform sanitation for better health, environments, economies and societies</a:t>
            </a:r>
            <a:r>
              <a:rPr lang="en-GB" sz="1550" dirty="0">
                <a:effectLst/>
                <a:ea typeface="Times New Roman" panose="02020603050405020304" pitchFamily="18" charset="0"/>
              </a:rPr>
              <a:t>. </a:t>
            </a:r>
            <a:r>
              <a:rPr lang="en-GB" sz="1550" u="sng" dirty="0">
                <a:solidFill>
                  <a:srgbClr val="0000FF"/>
                </a:solidFill>
                <a:effectLst/>
                <a:ea typeface="Times New Roman" panose="02020603050405020304" pitchFamily="18" charset="0"/>
                <a:hlinkClick r:id="rId9"/>
              </a:rPr>
              <a:t>https://www.who.int/publications/i/item/9789240014473</a:t>
            </a:r>
            <a:r>
              <a:rPr lang="en-GB" sz="1550" dirty="0">
                <a:solidFill>
                  <a:srgbClr val="000000"/>
                </a:solidFill>
                <a:effectLst/>
                <a:ea typeface="Times New Roman" panose="02020603050405020304" pitchFamily="18" charset="0"/>
              </a:rPr>
              <a:t> </a:t>
            </a:r>
          </a:p>
          <a:p>
            <a:r>
              <a:rPr lang="en-GB" sz="1550" dirty="0"/>
              <a:t>World Bank, International Labour Organization, WaterAid, WHO (2019). Health, safety and dignity of sanitation workers: an initial assessment. </a:t>
            </a:r>
            <a:r>
              <a:rPr lang="en-GB" sz="1550" dirty="0">
                <a:hlinkClick r:id="rId10"/>
              </a:rPr>
              <a:t>https://documents.worldbank.org/en/publication/documents-reports/documentdetail/316451573511660715/health-safety-and-dignity-of-sanitation-workers-an-initial-assessment</a:t>
            </a:r>
            <a:r>
              <a:rPr lang="en-GB" sz="1550" dirty="0"/>
              <a:t> </a:t>
            </a:r>
          </a:p>
          <a:p>
            <a:r>
              <a:rPr lang="en-GB" sz="1550" dirty="0"/>
              <a:t>International Organization for Standardization (2011). ISO 21542:2011 (Building construction – Accessibility and usability of the built environment) http://www. </a:t>
            </a:r>
            <a:r>
              <a:rPr lang="en-GB" sz="1550" dirty="0" err="1"/>
              <a:t>iso.org</a:t>
            </a:r>
            <a:r>
              <a:rPr lang="en-GB" sz="1550" dirty="0"/>
              <a:t>/</a:t>
            </a:r>
            <a:r>
              <a:rPr lang="en-GB" sz="1550" dirty="0" err="1"/>
              <a:t>iso</a:t>
            </a:r>
            <a:r>
              <a:rPr lang="en-GB" sz="1550" dirty="0"/>
              <a:t>/home/store/</a:t>
            </a:r>
            <a:r>
              <a:rPr lang="en-GB" sz="1550" dirty="0" err="1"/>
              <a:t>catalogue_tc</a:t>
            </a:r>
            <a:r>
              <a:rPr lang="en-GB" sz="1550" dirty="0"/>
              <a:t>/</a:t>
            </a:r>
            <a:r>
              <a:rPr lang="en-GB" sz="1550" dirty="0" err="1"/>
              <a:t>catalogue_detail.htm?csnumber</a:t>
            </a:r>
            <a:r>
              <a:rPr lang="en-GB" sz="1550"/>
              <a:t>=50498  </a:t>
            </a:r>
            <a:endParaRPr lang="en-US" sz="1550" dirty="0">
              <a:ea typeface="Times New Roman" panose="02020603050405020304" pitchFamily="18" charset="0"/>
            </a:endParaRPr>
          </a:p>
          <a:p>
            <a:pPr marL="0" indent="0">
              <a:spcBef>
                <a:spcPts val="0"/>
              </a:spcBef>
              <a:spcAft>
                <a:spcPts val="544"/>
              </a:spcAft>
              <a:buNone/>
            </a:pPr>
            <a:r>
              <a:rPr lang="en-GB" sz="1550" b="1" dirty="0">
                <a:ea typeface="MS PGothic" pitchFamily="34" charset="-128"/>
              </a:rPr>
              <a:t>Technologies</a:t>
            </a:r>
          </a:p>
          <a:p>
            <a:pPr>
              <a:spcAft>
                <a:spcPts val="500"/>
              </a:spcAft>
            </a:pPr>
            <a:r>
              <a:rPr lang="en-GB" sz="1550" i="1" dirty="0" err="1">
                <a:solidFill>
                  <a:srgbClr val="002060"/>
                </a:solidFill>
              </a:rPr>
              <a:t>Eawag</a:t>
            </a:r>
            <a:r>
              <a:rPr lang="en-GB" sz="1550" i="1" dirty="0">
                <a:solidFill>
                  <a:srgbClr val="002060"/>
                </a:solidFill>
              </a:rPr>
              <a:t> (2014). Compendium of Sanitation Systems and Technologies. 2nd Revised Edition</a:t>
            </a:r>
            <a:r>
              <a:rPr lang="en-US" sz="1550" i="1" dirty="0">
                <a:solidFill>
                  <a:srgbClr val="002060"/>
                </a:solidFill>
              </a:rPr>
              <a:t> </a:t>
            </a:r>
            <a:r>
              <a:rPr lang="en-GB" sz="1550" u="sng" dirty="0">
                <a:solidFill>
                  <a:srgbClr val="002060"/>
                </a:solidFill>
                <a:hlinkClick r:id="rId11"/>
              </a:rPr>
              <a:t>https://www.eawag.ch/en/department/sandec/publications/compendium/</a:t>
            </a:r>
            <a:endParaRPr lang="en-US" sz="1550" dirty="0">
              <a:solidFill>
                <a:srgbClr val="002060"/>
              </a:solidFill>
            </a:endParaRPr>
          </a:p>
          <a:p>
            <a:pPr>
              <a:spcBef>
                <a:spcPts val="0"/>
              </a:spcBef>
              <a:spcAft>
                <a:spcPts val="500"/>
              </a:spcAft>
              <a:tabLst>
                <a:tab pos="901809" algn="l"/>
              </a:tabLst>
            </a:pPr>
            <a:r>
              <a:rPr lang="en-GB" sz="1550" dirty="0">
                <a:solidFill>
                  <a:srgbClr val="002060"/>
                </a:solidFill>
                <a:ea typeface="Calibri" panose="020F0502020204030204" pitchFamily="34" charset="0"/>
              </a:rPr>
              <a:t>WHO (2015). </a:t>
            </a:r>
            <a:r>
              <a:rPr lang="en-GB" sz="1550" i="1" dirty="0">
                <a:solidFill>
                  <a:srgbClr val="002060"/>
                </a:solidFill>
                <a:ea typeface="Calibri" panose="020F0502020204030204" pitchFamily="34" charset="0"/>
              </a:rPr>
              <a:t>Sanitation safety planning: manual for safe use and disposal of wastewater, greywater and excreta</a:t>
            </a:r>
            <a:r>
              <a:rPr lang="en-GB" sz="1550" dirty="0">
                <a:solidFill>
                  <a:srgbClr val="002060"/>
                </a:solidFill>
                <a:ea typeface="Calibri" panose="020F0502020204030204" pitchFamily="34" charset="0"/>
              </a:rPr>
              <a:t>. </a:t>
            </a:r>
            <a:r>
              <a:rPr lang="en-GB" sz="1550" dirty="0">
                <a:solidFill>
                  <a:srgbClr val="002060"/>
                </a:solidFill>
                <a:ea typeface="Calibri" panose="020F0502020204030204" pitchFamily="34" charset="0"/>
                <a:hlinkClick r:id="rId12"/>
              </a:rPr>
              <a:t>http://www.who.int/water_sanitation_health/publications/ssp-manual/en/</a:t>
            </a:r>
            <a:r>
              <a:rPr lang="en-GB" sz="1550" dirty="0">
                <a:solidFill>
                  <a:srgbClr val="002060"/>
                </a:solidFill>
                <a:ea typeface="Calibri" panose="020F0502020204030204" pitchFamily="34" charset="0"/>
              </a:rPr>
              <a:t> </a:t>
            </a:r>
            <a:r>
              <a:rPr lang="en-GB" sz="1550" b="1" dirty="0">
                <a:solidFill>
                  <a:srgbClr val="002060"/>
                </a:solidFill>
                <a:ea typeface="Calibri" panose="020F0502020204030204" pitchFamily="34" charset="0"/>
              </a:rPr>
              <a:t>(2</a:t>
            </a:r>
            <a:r>
              <a:rPr lang="en-GB" sz="1550" b="1" baseline="30000" dirty="0">
                <a:solidFill>
                  <a:srgbClr val="002060"/>
                </a:solidFill>
                <a:ea typeface="Calibri" panose="020F0502020204030204" pitchFamily="34" charset="0"/>
              </a:rPr>
              <a:t>nd</a:t>
            </a:r>
            <a:r>
              <a:rPr lang="en-GB" sz="1550" b="1" dirty="0">
                <a:solidFill>
                  <a:srgbClr val="002060"/>
                </a:solidFill>
                <a:ea typeface="Calibri" panose="020F0502020204030204" pitchFamily="34" charset="0"/>
              </a:rPr>
              <a:t> edition due for publication in 2022)</a:t>
            </a:r>
          </a:p>
          <a:p>
            <a:pPr>
              <a:spcBef>
                <a:spcPts val="0"/>
              </a:spcBef>
              <a:spcAft>
                <a:spcPts val="500"/>
              </a:spcAft>
              <a:tabLst>
                <a:tab pos="901809" algn="l"/>
              </a:tabLst>
            </a:pPr>
            <a:r>
              <a:rPr lang="en-GB" sz="1550" dirty="0">
                <a:solidFill>
                  <a:srgbClr val="002060"/>
                </a:solidFill>
                <a:ea typeface="MS PGothic" pitchFamily="34" charset="-128"/>
              </a:rPr>
              <a:t>WSSCC (2010). Hygiene and Sanitation Software: An Overview of Approaches. </a:t>
            </a:r>
            <a:r>
              <a:rPr lang="en-GB" sz="1550" dirty="0">
                <a:solidFill>
                  <a:srgbClr val="002060"/>
                </a:solidFill>
                <a:ea typeface="MS PGothic" pitchFamily="34" charset="-128"/>
                <a:hlinkClick r:id="rId13"/>
              </a:rPr>
              <a:t>https://sswm.info/sites/default/files/reference_attachments/PEAL%202010%20Hygiene%20and%20Sanitation%20Software.%20An%20overview%20of%20approaches.pdf</a:t>
            </a:r>
            <a:r>
              <a:rPr lang="en-GB" sz="1550" dirty="0">
                <a:solidFill>
                  <a:srgbClr val="002060"/>
                </a:solidFill>
                <a:ea typeface="MS PGothic" pitchFamily="34" charset="-128"/>
              </a:rPr>
              <a:t>   </a:t>
            </a:r>
          </a:p>
          <a:p>
            <a:pPr>
              <a:spcBef>
                <a:spcPts val="0"/>
              </a:spcBef>
              <a:spcAft>
                <a:spcPts val="500"/>
              </a:spcAft>
              <a:tabLst>
                <a:tab pos="901809" algn="l"/>
              </a:tabLst>
            </a:pPr>
            <a:r>
              <a:rPr lang="en-GB" sz="1550" dirty="0">
                <a:solidFill>
                  <a:srgbClr val="09164D"/>
                </a:solidFill>
                <a:effectLst/>
                <a:ea typeface="SimSun" panose="02010600030101010101" pitchFamily="2" charset="-122"/>
              </a:rPr>
              <a:t>Health Habitat Australia: </a:t>
            </a:r>
            <a:r>
              <a:rPr lang="en-GB" sz="1550" i="1" dirty="0">
                <a:solidFill>
                  <a:srgbClr val="002060"/>
                </a:solidFill>
              </a:rPr>
              <a:t>How does a septic tank work? </a:t>
            </a:r>
            <a:r>
              <a:rPr lang="es-ES" sz="1550" u="sng" dirty="0">
                <a:solidFill>
                  <a:srgbClr val="0000FF"/>
                </a:solidFill>
                <a:effectLst/>
                <a:ea typeface="SimSun" panose="02010600030101010101" pitchFamily="2" charset="-122"/>
                <a:hlinkClick r:id="rId14"/>
              </a:rPr>
              <a:t>https://www.youtube.com/watch?v=uuORuwb4cfs&amp;t=3s</a:t>
            </a:r>
            <a:endParaRPr lang="en-US" sz="1550" dirty="0">
              <a:effectLst/>
              <a:ea typeface="SimSun" panose="02010600030101010101" pitchFamily="2" charset="-122"/>
            </a:endParaRPr>
          </a:p>
          <a:p>
            <a:pPr marR="0" lvl="0">
              <a:lnSpc>
                <a:spcPct val="115000"/>
              </a:lnSpc>
              <a:spcBef>
                <a:spcPts val="0"/>
              </a:spcBef>
              <a:spcAft>
                <a:spcPts val="1000"/>
              </a:spcAft>
            </a:pPr>
            <a:r>
              <a:rPr lang="en-GB" sz="1550" dirty="0">
                <a:solidFill>
                  <a:srgbClr val="09164D"/>
                </a:solidFill>
                <a:effectLst/>
                <a:ea typeface="SimSun" panose="02010600030101010101" pitchFamily="2" charset="-122"/>
              </a:rPr>
              <a:t>Smart Sanitation Solutions </a:t>
            </a:r>
            <a:r>
              <a:rPr lang="en-GB" sz="1550" i="1" dirty="0">
                <a:solidFill>
                  <a:srgbClr val="002060"/>
                </a:solidFill>
              </a:rPr>
              <a:t>Examples of innovative, low-cost technologies for toilets, collection, transportation, treatment and use of sanitation products. </a:t>
            </a:r>
            <a:r>
              <a:rPr lang="en-GB" sz="1550" u="sng" dirty="0">
                <a:solidFill>
                  <a:srgbClr val="0000FF"/>
                </a:solidFill>
                <a:effectLst/>
                <a:ea typeface="SimSun" panose="02010600030101010101" pitchFamily="2" charset="-122"/>
                <a:hlinkClick r:id="rId15"/>
              </a:rPr>
              <a:t>ttps://www.joinforwater.ngo/sites/default/files/library_assets/360_NWP_E2_Smart_Sanitation.pdf</a:t>
            </a:r>
            <a:r>
              <a:rPr lang="en-GB" sz="1550" dirty="0">
                <a:effectLst/>
                <a:ea typeface="SimSun" panose="02010600030101010101" pitchFamily="2" charset="-122"/>
              </a:rPr>
              <a:t> </a:t>
            </a:r>
            <a:endParaRPr lang="en-US" sz="1550" dirty="0">
              <a:effectLst/>
              <a:ea typeface="SimSun" panose="02010600030101010101" pitchFamily="2" charset="-122"/>
            </a:endParaRPr>
          </a:p>
          <a:p>
            <a:pPr marL="0" indent="0">
              <a:spcBef>
                <a:spcPts val="0"/>
              </a:spcBef>
              <a:spcAft>
                <a:spcPts val="544"/>
              </a:spcAft>
              <a:buNone/>
            </a:pPr>
            <a:endParaRPr lang="en-GB" sz="1550" dirty="0"/>
          </a:p>
        </p:txBody>
      </p:sp>
      <p:sp>
        <p:nvSpPr>
          <p:cNvPr id="8" name="Title 3">
            <a:extLst>
              <a:ext uri="{FF2B5EF4-FFF2-40B4-BE49-F238E27FC236}">
                <a16:creationId xmlns:a16="http://schemas.microsoft.com/office/drawing/2014/main" id="{4C82C042-AA05-4358-8894-00AD9E0FE7F0}"/>
              </a:ext>
            </a:extLst>
          </p:cNvPr>
          <p:cNvSpPr txBox="1">
            <a:spLocks/>
          </p:cNvSpPr>
          <p:nvPr/>
        </p:nvSpPr>
        <p:spPr bwMode="gray">
          <a:xfrm>
            <a:off x="1228219" y="57152"/>
            <a:ext cx="9821289" cy="719962"/>
          </a:xfrm>
          <a:prstGeom prst="rect">
            <a:avLst/>
          </a:prstGeom>
        </p:spPr>
        <p:txBody>
          <a:bodyPr vert="horz" lIns="16325" tIns="0" rIns="326500" bIns="0" rtlCol="0" anchor="b">
            <a:no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algn="ctr">
              <a:defRPr/>
            </a:pPr>
            <a:r>
              <a:rPr lang="en-GB" sz="4400" dirty="0">
                <a:latin typeface="Arial Narrow" panose="020B0606020202030204" pitchFamily="34" charset="0"/>
              </a:rPr>
              <a:t>Sanitation: further reading </a:t>
            </a:r>
          </a:p>
        </p:txBody>
      </p:sp>
      <p:sp>
        <p:nvSpPr>
          <p:cNvPr id="2" name="Slide Number Placeholder 1">
            <a:extLst>
              <a:ext uri="{FF2B5EF4-FFF2-40B4-BE49-F238E27FC236}">
                <a16:creationId xmlns:a16="http://schemas.microsoft.com/office/drawing/2014/main" id="{8E932875-4169-4151-A146-831F29B215AB}"/>
              </a:ext>
            </a:extLst>
          </p:cNvPr>
          <p:cNvSpPr>
            <a:spLocks noGrp="1"/>
          </p:cNvSpPr>
          <p:nvPr>
            <p:ph type="sldNum" sz="quarter" idx="16"/>
          </p:nvPr>
        </p:nvSpPr>
        <p:spPr/>
        <p:txBody>
          <a:bodyPr/>
          <a:lstStyle/>
          <a:p>
            <a:fld id="{A74CE0EA-F3B5-4684-BA10-C594598FDB9C}"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4154048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82497" y="788286"/>
            <a:ext cx="11909503" cy="4816614"/>
          </a:xfrm>
        </p:spPr>
        <p:txBody>
          <a:bodyPr/>
          <a:lstStyle/>
          <a:p>
            <a:pPr marL="0" indent="0">
              <a:spcBef>
                <a:spcPts val="0"/>
              </a:spcBef>
              <a:spcAft>
                <a:spcPts val="544"/>
              </a:spcAft>
              <a:buNone/>
            </a:pPr>
            <a:r>
              <a:rPr lang="en-GB" sz="1600" b="1" dirty="0">
                <a:ea typeface="MS PGothic" pitchFamily="34" charset="-128"/>
              </a:rPr>
              <a:t>AMR</a:t>
            </a:r>
            <a:endParaRPr lang="en-GB" sz="1600" dirty="0"/>
          </a:p>
          <a:p>
            <a:pPr marL="0" marR="0">
              <a:spcBef>
                <a:spcPts val="0"/>
              </a:spcBef>
              <a:spcAft>
                <a:spcPts val="600"/>
              </a:spcAft>
            </a:pPr>
            <a:r>
              <a:rPr lang="en-US" sz="1600" dirty="0"/>
              <a:t>WHO (2020). </a:t>
            </a:r>
            <a:r>
              <a:rPr lang="en-US" sz="1600" dirty="0">
                <a:hlinkClick r:id="rId3"/>
              </a:rPr>
              <a:t>Technical brief on water, sanitation, hygiene (WASH) and wastewater management to prevent infections and reduce the spread of antimicrobial resistance (AMR) </a:t>
            </a:r>
            <a:endParaRPr lang="en-US" sz="1600" dirty="0"/>
          </a:p>
          <a:p>
            <a:pPr marL="0" marR="0">
              <a:spcBef>
                <a:spcPts val="0"/>
              </a:spcBef>
              <a:spcAft>
                <a:spcPts val="600"/>
              </a:spcAft>
            </a:pPr>
            <a:r>
              <a:rPr lang="en-US" sz="1600" dirty="0">
                <a:effectLst/>
                <a:ea typeface="Times New Roman" panose="02020603050405020304" pitchFamily="18" charset="0"/>
              </a:rPr>
              <a:t>WHO</a:t>
            </a:r>
            <a:r>
              <a:rPr lang="en-US" sz="1600" dirty="0">
                <a:ea typeface="Times New Roman" panose="02020603050405020304" pitchFamily="18" charset="0"/>
              </a:rPr>
              <a:t> (</a:t>
            </a:r>
            <a:r>
              <a:rPr lang="en-US" sz="1600" dirty="0">
                <a:effectLst/>
                <a:ea typeface="Times New Roman" panose="02020603050405020304" pitchFamily="18" charset="0"/>
              </a:rPr>
              <a:t>2019). Turning plans into action for antimicrobial resistance (AMR) Working Paper 2.0: Implementation and coordination</a:t>
            </a:r>
            <a:r>
              <a:rPr lang="en-US" sz="1600" dirty="0">
                <a:ea typeface="Times New Roman" panose="02020603050405020304" pitchFamily="18" charset="0"/>
              </a:rPr>
              <a:t>  </a:t>
            </a:r>
            <a:r>
              <a:rPr lang="en-GB" sz="1600" u="sng" dirty="0">
                <a:solidFill>
                  <a:srgbClr val="0000FF"/>
                </a:solidFill>
                <a:effectLst/>
                <a:ea typeface="Times New Roman" panose="02020603050405020304" pitchFamily="18" charset="0"/>
                <a:hlinkClick r:id="rId4"/>
              </a:rPr>
              <a:t>https://www.who.int/publications/i/item/turning-plans-into-action-for-antimicrobial-resistance-(-amr)-working-paper-2.0-implementation-and-coordination</a:t>
            </a:r>
            <a:r>
              <a:rPr lang="en-GB" sz="1600" dirty="0">
                <a:effectLst/>
                <a:ea typeface="Times New Roman" panose="02020603050405020304" pitchFamily="18" charset="0"/>
              </a:rPr>
              <a:t> </a:t>
            </a:r>
          </a:p>
          <a:p>
            <a:pPr marL="0" marR="0">
              <a:spcBef>
                <a:spcPts val="0"/>
              </a:spcBef>
              <a:spcAft>
                <a:spcPts val="0"/>
              </a:spcAft>
            </a:pPr>
            <a:r>
              <a:rPr lang="en-GB" sz="1600" dirty="0">
                <a:effectLst/>
                <a:ea typeface="Times New Roman" panose="02020603050405020304" pitchFamily="18" charset="0"/>
              </a:rPr>
              <a:t>WHO, FAO &amp; </a:t>
            </a:r>
            <a:r>
              <a:rPr lang="en-GB" sz="1600" dirty="0" err="1">
                <a:effectLst/>
                <a:ea typeface="Times New Roman" panose="02020603050405020304" pitchFamily="18" charset="0"/>
              </a:rPr>
              <a:t>OiE</a:t>
            </a:r>
            <a:r>
              <a:rPr lang="en-GB" sz="1600" dirty="0">
                <a:effectLst/>
                <a:ea typeface="Times New Roman" panose="02020603050405020304" pitchFamily="18" charset="0"/>
              </a:rPr>
              <a:t>. Global Database for Antimicrobial Resistance Country Self-Assessment </a:t>
            </a:r>
            <a:r>
              <a:rPr lang="en-US" sz="1600" u="sng" dirty="0">
                <a:solidFill>
                  <a:srgbClr val="0000FF"/>
                </a:solidFill>
                <a:effectLst/>
                <a:ea typeface="Times New Roman" panose="02020603050405020304" pitchFamily="18" charset="0"/>
                <a:hlinkClick r:id="rId5"/>
              </a:rPr>
              <a:t>https://amrcountryprogress.org/</a:t>
            </a:r>
            <a:endParaRPr lang="en-US" sz="1600" dirty="0">
              <a:effectLst/>
              <a:ea typeface="Times New Roman" panose="02020603050405020304" pitchFamily="18" charset="0"/>
            </a:endParaRPr>
          </a:p>
          <a:p>
            <a:pPr marL="0" marR="0">
              <a:spcBef>
                <a:spcPts val="0"/>
              </a:spcBef>
              <a:spcAft>
                <a:spcPts val="0"/>
              </a:spcAft>
            </a:pPr>
            <a:r>
              <a:rPr lang="en-GB" sz="1600" dirty="0">
                <a:effectLst/>
                <a:ea typeface="Times New Roman" panose="02020603050405020304" pitchFamily="18" charset="0"/>
              </a:rPr>
              <a:t>WHO, FAO &amp; </a:t>
            </a:r>
            <a:r>
              <a:rPr lang="en-GB" sz="1600" dirty="0" err="1">
                <a:effectLst/>
                <a:ea typeface="Times New Roman" panose="02020603050405020304" pitchFamily="18" charset="0"/>
              </a:rPr>
              <a:t>OiE</a:t>
            </a:r>
            <a:r>
              <a:rPr lang="en-GB" sz="1600" dirty="0">
                <a:ea typeface="Times New Roman" panose="02020603050405020304" pitchFamily="18" charset="0"/>
              </a:rPr>
              <a:t> (</a:t>
            </a:r>
            <a:r>
              <a:rPr lang="en-GB" sz="1600" dirty="0">
                <a:effectLst/>
                <a:ea typeface="Times New Roman" panose="02020603050405020304" pitchFamily="18" charset="0"/>
              </a:rPr>
              <a:t>2019). Monitoring and evaluation of the global action plan on antimicrobial resistance: framework and recommended indicators. </a:t>
            </a:r>
            <a:r>
              <a:rPr lang="en-US" sz="1600" u="sng" dirty="0">
                <a:solidFill>
                  <a:srgbClr val="0000FF"/>
                </a:solidFill>
                <a:effectLst/>
                <a:ea typeface="Times New Roman" panose="02020603050405020304" pitchFamily="18" charset="0"/>
                <a:hlinkClick r:id="rId6"/>
              </a:rPr>
              <a:t>https://apps.who.int/iris/handle/10665/325006</a:t>
            </a:r>
            <a:endParaRPr lang="en-US" sz="1600" dirty="0">
              <a:effectLst/>
              <a:ea typeface="Times New Roman" panose="02020603050405020304" pitchFamily="18" charset="0"/>
            </a:endParaRPr>
          </a:p>
          <a:p>
            <a:pPr marL="0" marR="0">
              <a:spcBef>
                <a:spcPts val="0"/>
              </a:spcBef>
              <a:spcAft>
                <a:spcPts val="600"/>
              </a:spcAft>
            </a:pPr>
            <a:endParaRPr lang="en-US" sz="1600" dirty="0">
              <a:effectLst/>
              <a:ea typeface="Times New Roman" panose="02020603050405020304" pitchFamily="18" charset="0"/>
            </a:endParaRPr>
          </a:p>
          <a:p>
            <a:pPr marL="0" indent="0">
              <a:spcBef>
                <a:spcPts val="0"/>
              </a:spcBef>
              <a:spcAft>
                <a:spcPts val="544"/>
              </a:spcAft>
              <a:buNone/>
              <a:tabLst>
                <a:tab pos="817851" algn="l"/>
              </a:tabLst>
            </a:pPr>
            <a:r>
              <a:rPr lang="en-GB" sz="1600" b="1" dirty="0">
                <a:ea typeface="MS PGothic" pitchFamily="34" charset="-128"/>
              </a:rPr>
              <a:t>Emergencies</a:t>
            </a:r>
          </a:p>
          <a:p>
            <a:pPr>
              <a:spcBef>
                <a:spcPts val="0"/>
              </a:spcBef>
              <a:spcAft>
                <a:spcPts val="544"/>
              </a:spcAft>
              <a:tabLst>
                <a:tab pos="817851" algn="l"/>
              </a:tabLst>
            </a:pPr>
            <a:r>
              <a:rPr lang="en-GB" sz="1600" dirty="0">
                <a:ea typeface="MS PGothic" pitchFamily="34" charset="-128"/>
              </a:rPr>
              <a:t>WHO (2011). </a:t>
            </a:r>
            <a:r>
              <a:rPr lang="en-GB" sz="1600" i="1" dirty="0"/>
              <a:t>Technical notes on drinking water, sanitation and hygiene in emergencies. </a:t>
            </a:r>
            <a:r>
              <a:rPr lang="en-GB" sz="1600" dirty="0">
                <a:solidFill>
                  <a:srgbClr val="002060"/>
                </a:solidFill>
                <a:ea typeface="MS PGothic" pitchFamily="34" charset="-128"/>
                <a:hlinkClick r:id="rId7"/>
              </a:rPr>
              <a:t>http://www.who.int/water_sanitation_health/publications/2011/tn9_how_much_water_en.pdf</a:t>
            </a:r>
            <a:endParaRPr lang="en-GB" sz="1600" dirty="0">
              <a:solidFill>
                <a:srgbClr val="002060"/>
              </a:solidFill>
              <a:ea typeface="MS PGothic" pitchFamily="34" charset="-128"/>
            </a:endParaRPr>
          </a:p>
          <a:p>
            <a:r>
              <a:rPr lang="en-GB" sz="1600" dirty="0">
                <a:ea typeface="Times New Roman" panose="02020603050405020304" pitchFamily="18" charset="0"/>
              </a:rPr>
              <a:t>WHO/WEDC (2013). </a:t>
            </a:r>
            <a:r>
              <a:rPr lang="en-GB" sz="1600" i="1" dirty="0">
                <a:ea typeface="Times New Roman" panose="02020603050405020304" pitchFamily="18" charset="0"/>
              </a:rPr>
              <a:t>Updated technical notes on WASH in emergencies (set of 15)</a:t>
            </a:r>
            <a:r>
              <a:rPr lang="en-GB" sz="1600" dirty="0">
                <a:ea typeface="Times New Roman" panose="02020603050405020304" pitchFamily="18" charset="0"/>
              </a:rPr>
              <a:t>. </a:t>
            </a:r>
            <a:r>
              <a:rPr lang="en-GB" sz="1600" dirty="0">
                <a:hlinkClick r:id="rId8"/>
              </a:rPr>
              <a:t>https://www.who.int/teams/environment-climate-change-and-health/water-sanitation-and-health/environmental-health-in-emergencies/technical-notes-on-wash-in-emergencies</a:t>
            </a:r>
            <a:r>
              <a:rPr lang="en-GB" sz="1600" dirty="0"/>
              <a:t> </a:t>
            </a:r>
          </a:p>
          <a:p>
            <a:pPr>
              <a:spcBef>
                <a:spcPts val="0"/>
              </a:spcBef>
              <a:spcAft>
                <a:spcPts val="544"/>
              </a:spcAft>
            </a:pPr>
            <a:r>
              <a:rPr lang="en-US" sz="1600" dirty="0">
                <a:ea typeface="MS PGothic" pitchFamily="34" charset="-128"/>
              </a:rPr>
              <a:t>WHO/UNICEF (2020). </a:t>
            </a:r>
            <a:r>
              <a:rPr lang="en-US" sz="1600" i="1" dirty="0">
                <a:ea typeface="MS PGothic" pitchFamily="34" charset="-128"/>
              </a:rPr>
              <a:t>Water, sanitation, hygiene and waste management for SARS-CoV-2.</a:t>
            </a:r>
            <a:r>
              <a:rPr lang="en-US" sz="1600" i="1" dirty="0">
                <a:solidFill>
                  <a:srgbClr val="002060"/>
                </a:solidFill>
                <a:ea typeface="MS PGothic" pitchFamily="34" charset="-128"/>
              </a:rPr>
              <a:t> </a:t>
            </a:r>
            <a:r>
              <a:rPr lang="en-US" sz="1600" dirty="0">
                <a:solidFill>
                  <a:srgbClr val="002060"/>
                </a:solidFill>
                <a:ea typeface="MS PGothic" pitchFamily="34" charset="-128"/>
                <a:hlinkClick r:id="rId9"/>
              </a:rPr>
              <a:t>https://www.who.int/publications-detail-redirect/WHO-2019-nCoV-IPC-WASH-2020.4</a:t>
            </a:r>
            <a:endParaRPr lang="en-US" sz="1600" dirty="0">
              <a:solidFill>
                <a:srgbClr val="002060"/>
              </a:solidFill>
              <a:ea typeface="MS PGothic" pitchFamily="34" charset="-128"/>
            </a:endParaRPr>
          </a:p>
          <a:p>
            <a:pPr marL="0" indent="0">
              <a:spcBef>
                <a:spcPts val="0"/>
              </a:spcBef>
              <a:spcAft>
                <a:spcPts val="544"/>
              </a:spcAft>
              <a:buNone/>
              <a:tabLst>
                <a:tab pos="817851" algn="l"/>
              </a:tabLst>
            </a:pPr>
            <a:r>
              <a:rPr lang="en-GB" sz="1600" b="1" dirty="0">
                <a:ea typeface="MS PGothic" pitchFamily="34" charset="-128"/>
              </a:rPr>
              <a:t>Infographics </a:t>
            </a:r>
          </a:p>
          <a:p>
            <a:r>
              <a:rPr lang="en-GB" sz="1600" dirty="0"/>
              <a:t>WHO, WATERAID (2019) Combatting AMR through WASH and IPC in healthcare </a:t>
            </a:r>
            <a:r>
              <a:rPr lang="en-GB" sz="1600" dirty="0">
                <a:hlinkClick r:id="rId10"/>
              </a:rPr>
              <a:t>https://washinhcf.org/wp-content/uploads/2021/07/WASH_IPC_AMR_techbriefOct2020.pdf</a:t>
            </a:r>
            <a:r>
              <a:rPr lang="en-GB" sz="1600" dirty="0"/>
              <a:t>  </a:t>
            </a:r>
          </a:p>
          <a:p>
            <a:r>
              <a:rPr lang="en-GB" sz="1600" dirty="0"/>
              <a:t>WHO (2019). AMR. A major public threat. </a:t>
            </a:r>
            <a:r>
              <a:rPr lang="en-GB" sz="1600" dirty="0">
                <a:hlinkClick r:id="rId11"/>
              </a:rPr>
              <a:t>https://cdn.who.int/media/docs/default-source/integrated-health-services-(ihs)/amr/ipc_amr_a4.pdf?sfvrsn=ede4a5cd_7</a:t>
            </a:r>
            <a:r>
              <a:rPr lang="en-GB" sz="1600" dirty="0"/>
              <a:t> </a:t>
            </a:r>
          </a:p>
        </p:txBody>
      </p:sp>
      <p:sp>
        <p:nvSpPr>
          <p:cNvPr id="8" name="Title 3">
            <a:extLst>
              <a:ext uri="{FF2B5EF4-FFF2-40B4-BE49-F238E27FC236}">
                <a16:creationId xmlns:a16="http://schemas.microsoft.com/office/drawing/2014/main" id="{4C82C042-AA05-4358-8894-00AD9E0FE7F0}"/>
              </a:ext>
            </a:extLst>
          </p:cNvPr>
          <p:cNvSpPr txBox="1">
            <a:spLocks/>
          </p:cNvSpPr>
          <p:nvPr/>
        </p:nvSpPr>
        <p:spPr bwMode="gray">
          <a:xfrm>
            <a:off x="2185824" y="42539"/>
            <a:ext cx="8160000" cy="719962"/>
          </a:xfrm>
          <a:prstGeom prst="rect">
            <a:avLst/>
          </a:prstGeom>
        </p:spPr>
        <p:txBody>
          <a:bodyPr vert="horz" lIns="16325" tIns="0" rIns="326500" bIns="0" rtlCol="0" anchor="b">
            <a:noAutofit/>
          </a:bodyPr>
          <a:lstStyle>
            <a:lvl1pPr algn="l" defTabSz="1008126" rtl="0" eaLnBrk="1" latinLnBrk="0" hangingPunct="1">
              <a:lnSpc>
                <a:spcPct val="90000"/>
              </a:lnSpc>
              <a:spcBef>
                <a:spcPct val="0"/>
              </a:spcBef>
              <a:buNone/>
              <a:defRPr sz="3087" b="1" kern="1200">
                <a:solidFill>
                  <a:srgbClr val="0092CC"/>
                </a:solidFill>
                <a:latin typeface="+mj-lt"/>
                <a:ea typeface="+mj-ea"/>
                <a:cs typeface="+mj-cs"/>
              </a:defRPr>
            </a:lvl1pPr>
          </a:lstStyle>
          <a:p>
            <a:pPr algn="ctr">
              <a:defRPr/>
            </a:pPr>
            <a:r>
              <a:rPr lang="en-GB" sz="4400" dirty="0">
                <a:latin typeface="Arial Narrow" panose="020B0606020202030204" pitchFamily="34" charset="0"/>
              </a:rPr>
              <a:t>Sanitation: further reading </a:t>
            </a:r>
          </a:p>
        </p:txBody>
      </p:sp>
      <p:sp>
        <p:nvSpPr>
          <p:cNvPr id="2" name="Slide Number Placeholder 1">
            <a:extLst>
              <a:ext uri="{FF2B5EF4-FFF2-40B4-BE49-F238E27FC236}">
                <a16:creationId xmlns:a16="http://schemas.microsoft.com/office/drawing/2014/main" id="{8E932875-4169-4151-A146-831F29B215AB}"/>
              </a:ext>
            </a:extLst>
          </p:cNvPr>
          <p:cNvSpPr>
            <a:spLocks noGrp="1"/>
          </p:cNvSpPr>
          <p:nvPr>
            <p:ph type="sldNum" sz="quarter" idx="16"/>
          </p:nvPr>
        </p:nvSpPr>
        <p:spPr/>
        <p:txBody>
          <a:bodyPr/>
          <a:lstStyle/>
          <a:p>
            <a:fld id="{A74CE0EA-F3B5-4684-BA10-C594598FDB9C}"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36212766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C0F42-CCF6-459C-8AE1-A45A8062496E}"/>
              </a:ext>
            </a:extLst>
          </p:cNvPr>
          <p:cNvSpPr>
            <a:spLocks noGrp="1"/>
          </p:cNvSpPr>
          <p:nvPr>
            <p:ph type="ctrTitle"/>
          </p:nvPr>
        </p:nvSpPr>
        <p:spPr>
          <a:xfrm>
            <a:off x="838200" y="1302253"/>
            <a:ext cx="10515600" cy="3728534"/>
          </a:xfrm>
        </p:spPr>
        <p:txBody>
          <a:bodyPr/>
          <a:lstStyle/>
          <a:p>
            <a:r>
              <a:rPr lang="en-US" dirty="0"/>
              <a:t>Supplementary slides</a:t>
            </a:r>
          </a:p>
        </p:txBody>
      </p:sp>
      <p:sp>
        <p:nvSpPr>
          <p:cNvPr id="4" name="Slide Number Placeholder 3">
            <a:extLst>
              <a:ext uri="{FF2B5EF4-FFF2-40B4-BE49-F238E27FC236}">
                <a16:creationId xmlns:a16="http://schemas.microsoft.com/office/drawing/2014/main" id="{F2572F11-1D9A-4727-A5B2-BCB34C65A1CB}"/>
              </a:ext>
            </a:extLst>
          </p:cNvPr>
          <p:cNvSpPr>
            <a:spLocks noGrp="1"/>
          </p:cNvSpPr>
          <p:nvPr>
            <p:ph type="sldNum" sz="quarter" idx="4"/>
          </p:nvPr>
        </p:nvSpPr>
        <p:spPr/>
        <p:txBody>
          <a:bodyPr/>
          <a:lstStyle/>
          <a:p>
            <a:fld id="{A5BA30F2-EADE-E847-915A-1E3BC37EDCB4}" type="slidenum">
              <a:rPr lang="it-IT" smtClean="0"/>
              <a:pPr/>
              <a:t>44</a:t>
            </a:fld>
            <a:endParaRPr lang="it-IT" dirty="0"/>
          </a:p>
        </p:txBody>
      </p:sp>
    </p:spTree>
    <p:extLst>
      <p:ext uri="{BB962C8B-B14F-4D97-AF65-F5344CB8AC3E}">
        <p14:creationId xmlns:p14="http://schemas.microsoft.com/office/powerpoint/2010/main" val="1248837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2462"/>
            <a:ext cx="10515600" cy="714375"/>
          </a:xfrm>
        </p:spPr>
        <p:txBody>
          <a:bodyPr>
            <a:noAutofit/>
          </a:bodyPr>
          <a:lstStyle/>
          <a:p>
            <a:pPr algn="ctr"/>
            <a:r>
              <a:rPr lang="en-US" dirty="0">
                <a:solidFill>
                  <a:schemeClr val="tx2"/>
                </a:solidFill>
              </a:rPr>
              <a:t>Select excreta-related pathogens:</a:t>
            </a:r>
            <a:br>
              <a:rPr lang="en-US" dirty="0">
                <a:solidFill>
                  <a:schemeClr val="tx2"/>
                </a:solidFill>
              </a:rPr>
            </a:br>
            <a:r>
              <a:rPr lang="en-US" dirty="0">
                <a:solidFill>
                  <a:schemeClr val="tx2"/>
                </a:solidFill>
              </a:rPr>
              <a:t>to be controlled through safe sanitation</a:t>
            </a:r>
          </a:p>
        </p:txBody>
      </p:sp>
      <p:sp>
        <p:nvSpPr>
          <p:cNvPr id="4" name="Slide Number Placeholder 3">
            <a:extLst>
              <a:ext uri="{FF2B5EF4-FFF2-40B4-BE49-F238E27FC236}">
                <a16:creationId xmlns:a16="http://schemas.microsoft.com/office/drawing/2014/main" id="{69BD783D-DCF0-4A3C-AB4C-F6BB4BAEE063}"/>
              </a:ext>
            </a:extLst>
          </p:cNvPr>
          <p:cNvSpPr>
            <a:spLocks noGrp="1"/>
          </p:cNvSpPr>
          <p:nvPr>
            <p:ph type="sldNum" sz="quarter" idx="12"/>
          </p:nvPr>
        </p:nvSpPr>
        <p:spPr/>
        <p:txBody>
          <a:bodyPr/>
          <a:lstStyle/>
          <a:p>
            <a:pPr>
              <a:defRPr/>
            </a:pPr>
            <a:fld id="{A73939FE-7BC6-42BD-B27E-1F76D60FE7C3}" type="slidenum">
              <a:rPr lang="en-GB" smtClean="0">
                <a:solidFill>
                  <a:prstClr val="black"/>
                </a:solidFill>
              </a:rPr>
              <a:pPr>
                <a:defRPr/>
              </a:pPr>
              <a:t>45</a:t>
            </a:fld>
            <a:endParaRPr lang="en-GB" dirty="0">
              <a:solidFill>
                <a:prstClr val="black"/>
              </a:solidFill>
            </a:endParaRPr>
          </a:p>
        </p:txBody>
      </p:sp>
      <p:graphicFrame>
        <p:nvGraphicFramePr>
          <p:cNvPr id="7" name="Table 8">
            <a:extLst>
              <a:ext uri="{FF2B5EF4-FFF2-40B4-BE49-F238E27FC236}">
                <a16:creationId xmlns:a16="http://schemas.microsoft.com/office/drawing/2014/main" id="{8B978D70-8EC1-4DDC-A820-C86F4013DD02}"/>
              </a:ext>
            </a:extLst>
          </p:cNvPr>
          <p:cNvGraphicFramePr>
            <a:graphicFrameLocks noGrp="1"/>
          </p:cNvGraphicFramePr>
          <p:nvPr>
            <p:extLst>
              <p:ext uri="{D42A27DB-BD31-4B8C-83A1-F6EECF244321}">
                <p14:modId xmlns:p14="http://schemas.microsoft.com/office/powerpoint/2010/main" val="484027131"/>
              </p:ext>
            </p:extLst>
          </p:nvPr>
        </p:nvGraphicFramePr>
        <p:xfrm>
          <a:off x="311135" y="1590573"/>
          <a:ext cx="11748146" cy="5120637"/>
        </p:xfrm>
        <a:graphic>
          <a:graphicData uri="http://schemas.openxmlformats.org/drawingml/2006/table">
            <a:tbl>
              <a:tblPr firstRow="1" bandRow="1">
                <a:tableStyleId>{5C22544A-7EE6-4342-B048-85BDC9FD1C3A}</a:tableStyleId>
              </a:tblPr>
              <a:tblGrid>
                <a:gridCol w="2809719">
                  <a:extLst>
                    <a:ext uri="{9D8B030D-6E8A-4147-A177-3AD203B41FA5}">
                      <a16:colId xmlns:a16="http://schemas.microsoft.com/office/drawing/2014/main" val="2445938962"/>
                    </a:ext>
                  </a:extLst>
                </a:gridCol>
                <a:gridCol w="4218937">
                  <a:extLst>
                    <a:ext uri="{9D8B030D-6E8A-4147-A177-3AD203B41FA5}">
                      <a16:colId xmlns:a16="http://schemas.microsoft.com/office/drawing/2014/main" val="1499664675"/>
                    </a:ext>
                  </a:extLst>
                </a:gridCol>
                <a:gridCol w="4719490">
                  <a:extLst>
                    <a:ext uri="{9D8B030D-6E8A-4147-A177-3AD203B41FA5}">
                      <a16:colId xmlns:a16="http://schemas.microsoft.com/office/drawing/2014/main" val="1486487789"/>
                    </a:ext>
                  </a:extLst>
                </a:gridCol>
              </a:tblGrid>
              <a:tr h="476501">
                <a:tc>
                  <a:txBody>
                    <a:bodyPr/>
                    <a:lstStyle/>
                    <a:p>
                      <a:r>
                        <a:rPr lang="en-US" sz="1600" dirty="0">
                          <a:solidFill>
                            <a:schemeClr val="tx1"/>
                          </a:solidFill>
                          <a:latin typeface="Arial Narrow" panose="020B0606020202030204" pitchFamily="34" charset="0"/>
                        </a:rPr>
                        <a:t>Pathogen</a:t>
                      </a:r>
                    </a:p>
                  </a:txBody>
                  <a:tcPr marL="82931" marR="82931" marT="41465" marB="41465"/>
                </a:tc>
                <a:tc>
                  <a:txBody>
                    <a:bodyPr/>
                    <a:lstStyle/>
                    <a:p>
                      <a:r>
                        <a:rPr lang="en-US" sz="1600" dirty="0">
                          <a:solidFill>
                            <a:schemeClr val="tx1"/>
                          </a:solidFill>
                          <a:latin typeface="Arial Narrow" panose="020B0606020202030204" pitchFamily="34" charset="0"/>
                        </a:rPr>
                        <a:t>Health significance</a:t>
                      </a:r>
                    </a:p>
                  </a:txBody>
                  <a:tcPr marL="82931" marR="82931" marT="41465" marB="41465"/>
                </a:tc>
                <a:tc>
                  <a:txBody>
                    <a:bodyPr/>
                    <a:lstStyle/>
                    <a:p>
                      <a:r>
                        <a:rPr lang="en-US" sz="1600" dirty="0">
                          <a:solidFill>
                            <a:schemeClr val="tx1"/>
                          </a:solidFill>
                          <a:latin typeface="Arial Narrow" panose="020B0606020202030204" pitchFamily="34" charset="0"/>
                        </a:rPr>
                        <a:t>Transmission pathways</a:t>
                      </a:r>
                    </a:p>
                  </a:txBody>
                  <a:tcPr marL="82931" marR="82931" marT="41465" marB="41465"/>
                </a:tc>
                <a:extLst>
                  <a:ext uri="{0D108BD9-81ED-4DB2-BD59-A6C34878D82A}">
                    <a16:rowId xmlns:a16="http://schemas.microsoft.com/office/drawing/2014/main" val="1423640371"/>
                  </a:ext>
                </a:extLst>
              </a:tr>
              <a:tr h="580517">
                <a:tc>
                  <a:txBody>
                    <a:bodyPr/>
                    <a:lstStyle/>
                    <a:p>
                      <a:r>
                        <a:rPr lang="en-US" sz="1600" i="1" dirty="0" err="1">
                          <a:latin typeface="Arial Narrow" panose="020B0606020202030204" pitchFamily="34" charset="0"/>
                        </a:rPr>
                        <a:t>Campylobactor</a:t>
                      </a:r>
                      <a:r>
                        <a:rPr lang="en-US" sz="1600" dirty="0">
                          <a:latin typeface="Arial Narrow" panose="020B0606020202030204" pitchFamily="34" charset="0"/>
                        </a:rPr>
                        <a:t> spp.</a:t>
                      </a:r>
                    </a:p>
                  </a:txBody>
                  <a:tcPr marL="82931" marR="82931" marT="41465" marB="41465"/>
                </a:tc>
                <a:tc>
                  <a:txBody>
                    <a:bodyPr/>
                    <a:lstStyle/>
                    <a:p>
                      <a:r>
                        <a:rPr lang="en-US" sz="1600" dirty="0">
                          <a:latin typeface="Arial Narrow" panose="020B0606020202030204" pitchFamily="34" charset="0"/>
                        </a:rPr>
                        <a:t>Most common bacterial cause of </a:t>
                      </a:r>
                      <a:r>
                        <a:rPr lang="en-US" sz="1600" dirty="0" err="1">
                          <a:latin typeface="Arial Narrow" panose="020B0606020202030204" pitchFamily="34" charset="0"/>
                        </a:rPr>
                        <a:t>diarrhoea</a:t>
                      </a:r>
                      <a:r>
                        <a:rPr lang="en-US" sz="1600" dirty="0">
                          <a:latin typeface="Arial Narrow" panose="020B0606020202030204" pitchFamily="34" charset="0"/>
                        </a:rPr>
                        <a:t>. </a:t>
                      </a:r>
                    </a:p>
                  </a:txBody>
                  <a:tcPr marL="82931" marR="82931" marT="41465" marB="41465"/>
                </a:tc>
                <a:tc>
                  <a:txBody>
                    <a:bodyPr/>
                    <a:lstStyle/>
                    <a:p>
                      <a:r>
                        <a:rPr lang="en-US" sz="1600" dirty="0">
                          <a:latin typeface="Arial Narrow" panose="020B0606020202030204" pitchFamily="34" charset="0"/>
                        </a:rPr>
                        <a:t>Predominately food and water from animal contamination</a:t>
                      </a:r>
                    </a:p>
                  </a:txBody>
                  <a:tcPr marL="82931" marR="82931" marT="41465" marB="41465"/>
                </a:tc>
                <a:extLst>
                  <a:ext uri="{0D108BD9-81ED-4DB2-BD59-A6C34878D82A}">
                    <a16:rowId xmlns:a16="http://schemas.microsoft.com/office/drawing/2014/main" val="3195128235"/>
                  </a:ext>
                </a:extLst>
              </a:tr>
              <a:tr h="580517">
                <a:tc>
                  <a:txBody>
                    <a:bodyPr/>
                    <a:lstStyle/>
                    <a:p>
                      <a:r>
                        <a:rPr lang="en-US" sz="1600" i="1" dirty="0">
                          <a:latin typeface="Arial Narrow" panose="020B0606020202030204" pitchFamily="34" charset="0"/>
                        </a:rPr>
                        <a:t>Clostridium difficile</a:t>
                      </a:r>
                    </a:p>
                  </a:txBody>
                  <a:tcPr marL="82931" marR="82931" marT="41465" marB="41465"/>
                </a:tc>
                <a:tc>
                  <a:txBody>
                    <a:bodyPr/>
                    <a:lstStyle/>
                    <a:p>
                      <a:r>
                        <a:rPr lang="en-US" sz="1600" dirty="0">
                          <a:latin typeface="Arial Narrow" panose="020B0606020202030204" pitchFamily="34" charset="0"/>
                        </a:rPr>
                        <a:t>Common cause of </a:t>
                      </a:r>
                      <a:r>
                        <a:rPr lang="en-US" sz="1600" dirty="0" err="1">
                          <a:latin typeface="Arial Narrow" panose="020B0606020202030204" pitchFamily="34" charset="0"/>
                        </a:rPr>
                        <a:t>diarrhoea</a:t>
                      </a:r>
                      <a:r>
                        <a:rPr lang="en-US" sz="1600" dirty="0">
                          <a:latin typeface="Arial Narrow" panose="020B0606020202030204" pitchFamily="34" charset="0"/>
                        </a:rPr>
                        <a:t> globally</a:t>
                      </a:r>
                    </a:p>
                  </a:txBody>
                  <a:tcPr marL="82931" marR="82931" marT="41465" marB="41465"/>
                </a:tc>
                <a:tc>
                  <a:txBody>
                    <a:bodyPr/>
                    <a:lstStyle/>
                    <a:p>
                      <a:r>
                        <a:rPr lang="en-US" sz="1600" dirty="0">
                          <a:latin typeface="Arial Narrow" panose="020B0606020202030204" pitchFamily="34" charset="0"/>
                        </a:rPr>
                        <a:t>Person to person predominately in care settings through poor hygiene</a:t>
                      </a:r>
                    </a:p>
                  </a:txBody>
                  <a:tcPr marL="82931" marR="82931" marT="41465" marB="41465"/>
                </a:tc>
                <a:extLst>
                  <a:ext uri="{0D108BD9-81ED-4DB2-BD59-A6C34878D82A}">
                    <a16:rowId xmlns:a16="http://schemas.microsoft.com/office/drawing/2014/main" val="4243222238"/>
                  </a:ext>
                </a:extLst>
              </a:tr>
              <a:tr h="580517">
                <a:tc>
                  <a:txBody>
                    <a:bodyPr/>
                    <a:lstStyle/>
                    <a:p>
                      <a:r>
                        <a:rPr lang="en-US" sz="1600" i="1" dirty="0">
                          <a:latin typeface="Arial Narrow" panose="020B0606020202030204" pitchFamily="34" charset="0"/>
                        </a:rPr>
                        <a:t>E. Coli </a:t>
                      </a:r>
                      <a:r>
                        <a:rPr lang="en-US" sz="1600" dirty="0">
                          <a:latin typeface="Arial Narrow" panose="020B0606020202030204" pitchFamily="34" charset="0"/>
                        </a:rPr>
                        <a:t>(ETEC)</a:t>
                      </a:r>
                    </a:p>
                  </a:txBody>
                  <a:tcPr marL="82931" marR="82931" marT="41465" marB="41465"/>
                </a:tc>
                <a:tc>
                  <a:txBody>
                    <a:bodyPr/>
                    <a:lstStyle/>
                    <a:p>
                      <a:r>
                        <a:rPr lang="en-US" sz="1600" dirty="0">
                          <a:latin typeface="Arial Narrow" panose="020B0606020202030204" pitchFamily="34" charset="0"/>
                        </a:rPr>
                        <a:t>Leading cause of childhood </a:t>
                      </a:r>
                      <a:r>
                        <a:rPr lang="en-US" sz="1600" dirty="0" err="1">
                          <a:latin typeface="Arial Narrow" panose="020B0606020202030204" pitchFamily="34" charset="0"/>
                        </a:rPr>
                        <a:t>diarrhoea</a:t>
                      </a:r>
                      <a:r>
                        <a:rPr lang="en-US" sz="1600" dirty="0">
                          <a:latin typeface="Arial Narrow" panose="020B0606020202030204" pitchFamily="34" charset="0"/>
                        </a:rPr>
                        <a:t> in low-income countries</a:t>
                      </a:r>
                    </a:p>
                  </a:txBody>
                  <a:tcPr marL="82931" marR="82931" marT="41465" marB="41465"/>
                </a:tc>
                <a:tc>
                  <a:txBody>
                    <a:bodyPr/>
                    <a:lstStyle/>
                    <a:p>
                      <a:r>
                        <a:rPr lang="en-US" sz="1600" dirty="0">
                          <a:latin typeface="Arial Narrow" panose="020B0606020202030204" pitchFamily="34" charset="0"/>
                        </a:rPr>
                        <a:t>Predominately food and waterborne.</a:t>
                      </a:r>
                    </a:p>
                  </a:txBody>
                  <a:tcPr marL="82931" marR="82931" marT="41465" marB="41465"/>
                </a:tc>
                <a:extLst>
                  <a:ext uri="{0D108BD9-81ED-4DB2-BD59-A6C34878D82A}">
                    <a16:rowId xmlns:a16="http://schemas.microsoft.com/office/drawing/2014/main" val="321383357"/>
                  </a:ext>
                </a:extLst>
              </a:tr>
              <a:tr h="580517">
                <a:tc>
                  <a:txBody>
                    <a:bodyPr/>
                    <a:lstStyle/>
                    <a:p>
                      <a:r>
                        <a:rPr lang="en-US" sz="1600" i="1" dirty="0">
                          <a:latin typeface="Arial Narrow" panose="020B0606020202030204" pitchFamily="34" charset="0"/>
                        </a:rPr>
                        <a:t>Vibrio cholerae</a:t>
                      </a:r>
                    </a:p>
                  </a:txBody>
                  <a:tcPr marL="82931" marR="82931" marT="41465" marB="41465"/>
                </a:tc>
                <a:tc>
                  <a:txBody>
                    <a:bodyPr/>
                    <a:lstStyle/>
                    <a:p>
                      <a:r>
                        <a:rPr lang="en-US" sz="1600" dirty="0">
                          <a:latin typeface="Arial Narrow" panose="020B0606020202030204" pitchFamily="34" charset="0"/>
                        </a:rPr>
                        <a:t>Causes acute watery </a:t>
                      </a:r>
                      <a:r>
                        <a:rPr lang="en-US" sz="1600" dirty="0" err="1">
                          <a:latin typeface="Arial Narrow" panose="020B0606020202030204" pitchFamily="34" charset="0"/>
                        </a:rPr>
                        <a:t>diarrhoea</a:t>
                      </a:r>
                      <a:r>
                        <a:rPr lang="en-US" sz="1600" dirty="0">
                          <a:latin typeface="Arial Narrow" panose="020B0606020202030204" pitchFamily="34" charset="0"/>
                        </a:rPr>
                        <a:t> which can lead to death by dehydration</a:t>
                      </a:r>
                    </a:p>
                  </a:txBody>
                  <a:tcPr marL="82931" marR="82931" marT="41465" marB="41465"/>
                </a:tc>
                <a:tc>
                  <a:txBody>
                    <a:bodyPr/>
                    <a:lstStyle/>
                    <a:p>
                      <a:r>
                        <a:rPr lang="en-US" sz="1600" dirty="0">
                          <a:latin typeface="Arial Narrow" panose="020B0606020202030204" pitchFamily="34" charset="0"/>
                        </a:rPr>
                        <a:t>Predominately food and waterborne.</a:t>
                      </a:r>
                    </a:p>
                  </a:txBody>
                  <a:tcPr marL="82931" marR="82931" marT="41465" marB="41465"/>
                </a:tc>
                <a:extLst>
                  <a:ext uri="{0D108BD9-81ED-4DB2-BD59-A6C34878D82A}">
                    <a16:rowId xmlns:a16="http://schemas.microsoft.com/office/drawing/2014/main" val="1866571933"/>
                  </a:ext>
                </a:extLst>
              </a:tr>
              <a:tr h="580517">
                <a:tc>
                  <a:txBody>
                    <a:bodyPr/>
                    <a:lstStyle/>
                    <a:p>
                      <a:r>
                        <a:rPr lang="en-US" sz="1600" dirty="0">
                          <a:latin typeface="Arial Narrow" panose="020B0606020202030204" pitchFamily="34" charset="0"/>
                        </a:rPr>
                        <a:t>AMR opportunistic pathogens (e.g. carbapenem-resistant)</a:t>
                      </a:r>
                    </a:p>
                  </a:txBody>
                  <a:tcPr marL="82931" marR="82931" marT="41465" marB="41465"/>
                </a:tc>
                <a:tc>
                  <a:txBody>
                    <a:bodyPr/>
                    <a:lstStyle/>
                    <a:p>
                      <a:r>
                        <a:rPr lang="en-US" sz="1600" dirty="0">
                          <a:latin typeface="Arial Narrow" panose="020B0606020202030204" pitchFamily="34" charset="0"/>
                        </a:rPr>
                        <a:t>Colonize intestines; can lead to bloodstream infections, including sepsis</a:t>
                      </a:r>
                    </a:p>
                  </a:txBody>
                  <a:tcPr marL="82931" marR="82931" marT="41465" marB="41465"/>
                </a:tc>
                <a:tc>
                  <a:txBody>
                    <a:bodyPr/>
                    <a:lstStyle/>
                    <a:p>
                      <a:r>
                        <a:rPr lang="en-US" sz="1600" dirty="0">
                          <a:latin typeface="Arial Narrow" panose="020B0606020202030204" pitchFamily="34" charset="0"/>
                        </a:rPr>
                        <a:t>Person to person</a:t>
                      </a:r>
                    </a:p>
                  </a:txBody>
                  <a:tcPr marL="82931" marR="82931" marT="41465" marB="41465"/>
                </a:tc>
                <a:extLst>
                  <a:ext uri="{0D108BD9-81ED-4DB2-BD59-A6C34878D82A}">
                    <a16:rowId xmlns:a16="http://schemas.microsoft.com/office/drawing/2014/main" val="3055564936"/>
                  </a:ext>
                </a:extLst>
              </a:tr>
              <a:tr h="580517">
                <a:tc>
                  <a:txBody>
                    <a:bodyPr/>
                    <a:lstStyle/>
                    <a:p>
                      <a:r>
                        <a:rPr lang="en-US" sz="1600" dirty="0">
                          <a:latin typeface="Arial Narrow" panose="020B0606020202030204" pitchFamily="34" charset="0"/>
                        </a:rPr>
                        <a:t>Polioviruses</a:t>
                      </a:r>
                    </a:p>
                  </a:txBody>
                  <a:tcPr marL="82931" marR="82931" marT="41465" marB="41465"/>
                </a:tc>
                <a:tc>
                  <a:txBody>
                    <a:bodyPr/>
                    <a:lstStyle/>
                    <a:p>
                      <a:r>
                        <a:rPr lang="en-US" sz="1600" dirty="0">
                          <a:latin typeface="Arial Narrow" panose="020B0606020202030204" pitchFamily="34" charset="0"/>
                        </a:rPr>
                        <a:t>Frequently asymptomatic. A small proportion of people will develop paralysis.</a:t>
                      </a:r>
                    </a:p>
                  </a:txBody>
                  <a:tcPr marL="82931" marR="82931" marT="41465" marB="41465"/>
                </a:tc>
                <a:tc>
                  <a:txBody>
                    <a:bodyPr/>
                    <a:lstStyle/>
                    <a:p>
                      <a:r>
                        <a:rPr lang="en-US" sz="1600" dirty="0">
                          <a:latin typeface="Arial Narrow" panose="020B0606020202030204" pitchFamily="34" charset="0"/>
                        </a:rPr>
                        <a:t>Person to person; some outbreaks have been associated with breakdown of sanitary infrastructure.</a:t>
                      </a:r>
                    </a:p>
                  </a:txBody>
                  <a:tcPr marL="82931" marR="82931" marT="41465" marB="41465"/>
                </a:tc>
                <a:extLst>
                  <a:ext uri="{0D108BD9-81ED-4DB2-BD59-A6C34878D82A}">
                    <a16:rowId xmlns:a16="http://schemas.microsoft.com/office/drawing/2014/main" val="3913518155"/>
                  </a:ext>
                </a:extLst>
              </a:tr>
              <a:tr h="580517">
                <a:tc>
                  <a:txBody>
                    <a:bodyPr/>
                    <a:lstStyle/>
                    <a:p>
                      <a:r>
                        <a:rPr lang="en-US" sz="1600" i="1" dirty="0">
                          <a:latin typeface="Arial Narrow" panose="020B0606020202030204" pitchFamily="34" charset="0"/>
                        </a:rPr>
                        <a:t>Cryptosporidium</a:t>
                      </a:r>
                      <a:r>
                        <a:rPr lang="en-US" sz="1600" dirty="0">
                          <a:latin typeface="Arial Narrow" panose="020B0606020202030204" pitchFamily="34" charset="0"/>
                        </a:rPr>
                        <a:t> spp.</a:t>
                      </a:r>
                    </a:p>
                  </a:txBody>
                  <a:tcPr marL="82931" marR="82931" marT="41465" marB="41465"/>
                </a:tc>
                <a:tc>
                  <a:txBody>
                    <a:bodyPr/>
                    <a:lstStyle/>
                    <a:p>
                      <a:r>
                        <a:rPr lang="en-US" sz="1600" dirty="0">
                          <a:latin typeface="Arial Narrow" panose="020B0606020202030204" pitchFamily="34" charset="0"/>
                        </a:rPr>
                        <a:t>One of most common causes of childhood </a:t>
                      </a:r>
                      <a:r>
                        <a:rPr lang="en-US" sz="1600" dirty="0" err="1">
                          <a:latin typeface="Arial Narrow" panose="020B0606020202030204" pitchFamily="34" charset="0"/>
                        </a:rPr>
                        <a:t>diarrhoea</a:t>
                      </a:r>
                      <a:r>
                        <a:rPr lang="en-US" sz="1600" dirty="0">
                          <a:latin typeface="Arial Narrow" panose="020B0606020202030204" pitchFamily="34" charset="0"/>
                        </a:rPr>
                        <a:t> globally.</a:t>
                      </a:r>
                    </a:p>
                  </a:txBody>
                  <a:tcPr marL="82931" marR="82931" marT="41465" marB="41465"/>
                </a:tc>
                <a:tc>
                  <a:txBody>
                    <a:bodyPr/>
                    <a:lstStyle/>
                    <a:p>
                      <a:r>
                        <a:rPr lang="en-US" sz="1600" dirty="0">
                          <a:latin typeface="Arial Narrow" panose="020B0606020202030204" pitchFamily="34" charset="0"/>
                        </a:rPr>
                        <a:t>Person to person; large number of food borne and waterborne outbreaks</a:t>
                      </a:r>
                    </a:p>
                  </a:txBody>
                  <a:tcPr marL="82931" marR="82931" marT="41465" marB="41465"/>
                </a:tc>
                <a:extLst>
                  <a:ext uri="{0D108BD9-81ED-4DB2-BD59-A6C34878D82A}">
                    <a16:rowId xmlns:a16="http://schemas.microsoft.com/office/drawing/2014/main" val="533837667"/>
                  </a:ext>
                </a:extLst>
              </a:tr>
              <a:tr h="580517">
                <a:tc>
                  <a:txBody>
                    <a:bodyPr/>
                    <a:lstStyle/>
                    <a:p>
                      <a:r>
                        <a:rPr lang="en-US" sz="1600" i="1" dirty="0">
                          <a:latin typeface="Arial Narrow" panose="020B0606020202030204" pitchFamily="34" charset="0"/>
                        </a:rPr>
                        <a:t>Giardia intestinalis</a:t>
                      </a:r>
                    </a:p>
                  </a:txBody>
                  <a:tcPr marL="82931" marR="82931" marT="41465" marB="41465"/>
                </a:tc>
                <a:tc>
                  <a:txBody>
                    <a:bodyPr/>
                    <a:lstStyle/>
                    <a:p>
                      <a:r>
                        <a:rPr lang="en-US" sz="1600" dirty="0">
                          <a:latin typeface="Arial Narrow" panose="020B0606020202030204" pitchFamily="34" charset="0"/>
                        </a:rPr>
                        <a:t>Most common human protozoan gastrointestinal pathogen</a:t>
                      </a:r>
                    </a:p>
                  </a:txBody>
                  <a:tcPr marL="82931" marR="82931" marT="41465" marB="41465"/>
                </a:tc>
                <a:tc>
                  <a:txBody>
                    <a:bodyPr/>
                    <a:lstStyle/>
                    <a:p>
                      <a:r>
                        <a:rPr lang="en-US" sz="1600" dirty="0">
                          <a:latin typeface="Arial Narrow" panose="020B0606020202030204" pitchFamily="34" charset="0"/>
                        </a:rPr>
                        <a:t>Typically waterborne, also person to person</a:t>
                      </a:r>
                    </a:p>
                  </a:txBody>
                  <a:tcPr marL="82931" marR="82931" marT="41465" marB="41465"/>
                </a:tc>
                <a:extLst>
                  <a:ext uri="{0D108BD9-81ED-4DB2-BD59-A6C34878D82A}">
                    <a16:rowId xmlns:a16="http://schemas.microsoft.com/office/drawing/2014/main" val="1016343873"/>
                  </a:ext>
                </a:extLst>
              </a:tr>
            </a:tbl>
          </a:graphicData>
        </a:graphic>
      </p:graphicFrame>
      <p:sp>
        <p:nvSpPr>
          <p:cNvPr id="3" name="TextBox 2">
            <a:extLst>
              <a:ext uri="{FF2B5EF4-FFF2-40B4-BE49-F238E27FC236}">
                <a16:creationId xmlns:a16="http://schemas.microsoft.com/office/drawing/2014/main" id="{AF1C18BD-5AB5-4812-B69A-F5F09CC829DC}"/>
              </a:ext>
            </a:extLst>
          </p:cNvPr>
          <p:cNvSpPr txBox="1"/>
          <p:nvPr/>
        </p:nvSpPr>
        <p:spPr>
          <a:xfrm>
            <a:off x="6867339" y="6374791"/>
            <a:ext cx="5324661" cy="483209"/>
          </a:xfrm>
          <a:prstGeom prst="rect">
            <a:avLst/>
          </a:prstGeom>
          <a:noFill/>
        </p:spPr>
        <p:txBody>
          <a:bodyPr wrap="square" rtlCol="0">
            <a:spAutoFit/>
          </a:bodyPr>
          <a:lstStyle/>
          <a:p>
            <a:pPr algn="r" rtl="0"/>
            <a:endParaRPr lang="en-US" sz="1270" dirty="0">
              <a:latin typeface="Arial Narrow" panose="020B0606020202030204" pitchFamily="34" charset="0"/>
            </a:endParaRPr>
          </a:p>
          <a:p>
            <a:pPr algn="r" rtl="0"/>
            <a:r>
              <a:rPr lang="en-US" sz="1270" dirty="0">
                <a:latin typeface="Arial Narrow" panose="020B0606020202030204" pitchFamily="34" charset="0"/>
              </a:rPr>
              <a:t>Extracted from Table 6.1 in WHO Guidelines on Sanitation and Health</a:t>
            </a:r>
          </a:p>
        </p:txBody>
      </p:sp>
    </p:spTree>
    <p:extLst>
      <p:ext uri="{BB962C8B-B14F-4D97-AF65-F5344CB8AC3E}">
        <p14:creationId xmlns:p14="http://schemas.microsoft.com/office/powerpoint/2010/main" val="17133738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735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E9BA9E-BF6A-4A35-BADF-97FD063766B2}"/>
              </a:ext>
            </a:extLst>
          </p:cNvPr>
          <p:cNvSpPr>
            <a:spLocks noGrp="1"/>
          </p:cNvSpPr>
          <p:nvPr>
            <p:ph type="sldNum" sz="quarter" idx="12"/>
          </p:nvPr>
        </p:nvSpPr>
        <p:spPr/>
        <p:txBody>
          <a:bodyPr/>
          <a:lstStyle/>
          <a:p>
            <a:fld id="{A5BA30F2-EADE-E847-915A-1E3BC37EDCB4}" type="slidenum">
              <a:rPr lang="it-IT" smtClean="0"/>
              <a:pPr/>
              <a:t>5</a:t>
            </a:fld>
            <a:endParaRPr lang="it-IT" dirty="0"/>
          </a:p>
        </p:txBody>
      </p:sp>
      <p:sp>
        <p:nvSpPr>
          <p:cNvPr id="5" name="Title 4">
            <a:extLst>
              <a:ext uri="{FF2B5EF4-FFF2-40B4-BE49-F238E27FC236}">
                <a16:creationId xmlns:a16="http://schemas.microsoft.com/office/drawing/2014/main" id="{769598DC-8E3E-4517-A10F-8E1F4D0CF48F}"/>
              </a:ext>
            </a:extLst>
          </p:cNvPr>
          <p:cNvSpPr>
            <a:spLocks noGrp="1"/>
          </p:cNvSpPr>
          <p:nvPr>
            <p:ph type="title"/>
          </p:nvPr>
        </p:nvSpPr>
        <p:spPr>
          <a:xfrm>
            <a:off x="868420" y="1306059"/>
            <a:ext cx="4102100" cy="2734100"/>
          </a:xfrm>
        </p:spPr>
        <p:txBody>
          <a:bodyPr/>
          <a:lstStyle/>
          <a:p>
            <a:r>
              <a:rPr lang="en-US" dirty="0"/>
              <a:t>Sanitation </a:t>
            </a:r>
          </a:p>
        </p:txBody>
      </p:sp>
      <p:sp>
        <p:nvSpPr>
          <p:cNvPr id="7" name="Text Placeholder 6">
            <a:extLst>
              <a:ext uri="{FF2B5EF4-FFF2-40B4-BE49-F238E27FC236}">
                <a16:creationId xmlns:a16="http://schemas.microsoft.com/office/drawing/2014/main" id="{8934EF43-FB6D-4F91-816C-0F1FE38056DF}"/>
              </a:ext>
            </a:extLst>
          </p:cNvPr>
          <p:cNvSpPr>
            <a:spLocks noGrp="1"/>
          </p:cNvSpPr>
          <p:nvPr>
            <p:ph type="body" sz="quarter" idx="14"/>
          </p:nvPr>
        </p:nvSpPr>
        <p:spPr>
          <a:xfrm>
            <a:off x="5422898" y="2201315"/>
            <a:ext cx="6687325" cy="4316141"/>
          </a:xfrm>
        </p:spPr>
        <p:txBody>
          <a:bodyPr/>
          <a:lstStyle/>
          <a:p>
            <a:pPr marL="514350" indent="-514350">
              <a:buFont typeface="+mj-lt"/>
              <a:buAutoNum type="arabicPeriod"/>
            </a:pPr>
            <a:r>
              <a:rPr lang="en-GB" sz="2400" dirty="0">
                <a:solidFill>
                  <a:srgbClr val="002060"/>
                </a:solidFill>
              </a:rPr>
              <a:t>According to latest global estimates (2020), what proportion of health care facilities do not have a toilet? </a:t>
            </a:r>
          </a:p>
          <a:p>
            <a:pPr marL="514350" indent="-514350">
              <a:buFont typeface="+mj-lt"/>
              <a:buAutoNum type="arabicPeriod"/>
            </a:pPr>
            <a:r>
              <a:rPr lang="en-GB" sz="2400" dirty="0">
                <a:solidFill>
                  <a:srgbClr val="002060"/>
                </a:solidFill>
              </a:rPr>
              <a:t>Define what is meant by “safely managed sanitation”. </a:t>
            </a:r>
          </a:p>
          <a:p>
            <a:pPr marL="514350" indent="-514350">
              <a:buFont typeface="+mj-lt"/>
              <a:buAutoNum type="arabicPeriod"/>
            </a:pPr>
            <a:r>
              <a:rPr lang="en-GB" sz="2400" dirty="0">
                <a:solidFill>
                  <a:srgbClr val="002060"/>
                </a:solidFill>
              </a:rPr>
              <a:t>Toilets should have a hand washing station within _____ metres. </a:t>
            </a:r>
          </a:p>
          <a:p>
            <a:pPr marL="514350" indent="-514350">
              <a:buFont typeface="+mj-lt"/>
              <a:buAutoNum type="arabicPeriod"/>
            </a:pPr>
            <a:r>
              <a:rPr lang="en-GB" sz="2400" dirty="0">
                <a:solidFill>
                  <a:srgbClr val="002060"/>
                </a:solidFill>
              </a:rPr>
              <a:t>1 shower should be available for every _____ users. </a:t>
            </a:r>
          </a:p>
          <a:p>
            <a:pPr marL="514350" indent="-514350">
              <a:buFont typeface="+mj-lt"/>
              <a:buAutoNum type="arabicPeriod"/>
            </a:pPr>
            <a:r>
              <a:rPr lang="en-GB" sz="2400" dirty="0">
                <a:solidFill>
                  <a:srgbClr val="002060"/>
                </a:solidFill>
              </a:rPr>
              <a:t>Toilets should be cleaned every _________. </a:t>
            </a:r>
          </a:p>
          <a:p>
            <a:endParaRPr lang="en-GB" sz="2400" dirty="0">
              <a:solidFill>
                <a:srgbClr val="002060"/>
              </a:solidFill>
            </a:endParaRPr>
          </a:p>
          <a:p>
            <a:endParaRPr lang="en-US" sz="2400" dirty="0"/>
          </a:p>
        </p:txBody>
      </p:sp>
      <p:sp>
        <p:nvSpPr>
          <p:cNvPr id="8" name="Text Placeholder 7">
            <a:extLst>
              <a:ext uri="{FF2B5EF4-FFF2-40B4-BE49-F238E27FC236}">
                <a16:creationId xmlns:a16="http://schemas.microsoft.com/office/drawing/2014/main" id="{D12689AF-70E1-4F73-B0CB-02CFE3FB6AE3}"/>
              </a:ext>
            </a:extLst>
          </p:cNvPr>
          <p:cNvSpPr>
            <a:spLocks noGrp="1"/>
          </p:cNvSpPr>
          <p:nvPr>
            <p:ph type="body" sz="quarter" idx="15"/>
          </p:nvPr>
        </p:nvSpPr>
        <p:spPr>
          <a:xfrm>
            <a:off x="839788" y="495300"/>
            <a:ext cx="4116387" cy="608671"/>
          </a:xfrm>
        </p:spPr>
        <p:txBody>
          <a:bodyPr>
            <a:noAutofit/>
          </a:bodyPr>
          <a:lstStyle/>
          <a:p>
            <a:r>
              <a:rPr lang="en-US" sz="4400" dirty="0"/>
              <a:t>QUIZ</a:t>
            </a:r>
          </a:p>
        </p:txBody>
      </p:sp>
      <p:grpSp>
        <p:nvGrpSpPr>
          <p:cNvPr id="9" name="Group 8">
            <a:extLst>
              <a:ext uri="{FF2B5EF4-FFF2-40B4-BE49-F238E27FC236}">
                <a16:creationId xmlns:a16="http://schemas.microsoft.com/office/drawing/2014/main" id="{BDA0A9AC-75D5-43FB-9955-B6760069B5FC}"/>
              </a:ext>
            </a:extLst>
          </p:cNvPr>
          <p:cNvGrpSpPr/>
          <p:nvPr/>
        </p:nvGrpSpPr>
        <p:grpSpPr>
          <a:xfrm>
            <a:off x="8766561" y="232928"/>
            <a:ext cx="1161098" cy="1171184"/>
            <a:chOff x="9555224" y="5116370"/>
            <a:chExt cx="1161098" cy="1171184"/>
          </a:xfrm>
        </p:grpSpPr>
        <p:pic>
          <p:nvPicPr>
            <p:cNvPr id="10" name="Picture 9" descr="Shape&#10;&#10;Description automatically generated with low confidence">
              <a:extLst>
                <a:ext uri="{FF2B5EF4-FFF2-40B4-BE49-F238E27FC236}">
                  <a16:creationId xmlns:a16="http://schemas.microsoft.com/office/drawing/2014/main" id="{E26C93EF-88EB-477A-B6F4-797C1A0B54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1" name="Oval 10">
              <a:extLst>
                <a:ext uri="{FF2B5EF4-FFF2-40B4-BE49-F238E27FC236}">
                  <a16:creationId xmlns:a16="http://schemas.microsoft.com/office/drawing/2014/main" id="{21FEA2C4-B99E-48C2-BAC7-89223EA3023B}"/>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2D29861-D43E-4115-AC55-B11CC7FF8291}"/>
              </a:ext>
            </a:extLst>
          </p:cNvPr>
          <p:cNvGrpSpPr/>
          <p:nvPr/>
        </p:nvGrpSpPr>
        <p:grpSpPr>
          <a:xfrm>
            <a:off x="10134797" y="222033"/>
            <a:ext cx="1608259" cy="1845309"/>
            <a:chOff x="10513379" y="275913"/>
            <a:chExt cx="1458677" cy="1673679"/>
          </a:xfrm>
        </p:grpSpPr>
        <p:pic>
          <p:nvPicPr>
            <p:cNvPr id="13" name="Picture 12">
              <a:extLst>
                <a:ext uri="{FF2B5EF4-FFF2-40B4-BE49-F238E27FC236}">
                  <a16:creationId xmlns:a16="http://schemas.microsoft.com/office/drawing/2014/main" id="{6E8E22E4-8700-4813-89EA-759CDE9E23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27487" y="275913"/>
              <a:ext cx="1030462" cy="1030462"/>
            </a:xfrm>
            <a:prstGeom prst="rect">
              <a:avLst/>
            </a:prstGeom>
          </p:spPr>
        </p:pic>
        <p:sp>
          <p:nvSpPr>
            <p:cNvPr id="14" name="Content Placeholder 2">
              <a:extLst>
                <a:ext uri="{FF2B5EF4-FFF2-40B4-BE49-F238E27FC236}">
                  <a16:creationId xmlns:a16="http://schemas.microsoft.com/office/drawing/2014/main" id="{4AF19FFC-BD02-4399-BC2E-00FC76392814}"/>
                </a:ext>
              </a:extLst>
            </p:cNvPr>
            <p:cNvSpPr txBox="1">
              <a:spLocks/>
            </p:cNvSpPr>
            <p:nvPr/>
          </p:nvSpPr>
          <p:spPr>
            <a:xfrm>
              <a:off x="10513379" y="1396586"/>
              <a:ext cx="1458677" cy="553006"/>
            </a:xfrm>
            <a:prstGeom prst="rect">
              <a:avLst/>
            </a:prstGeom>
          </p:spPr>
          <p:txBody>
            <a:bodyPr vert="horz" lIns="100817" tIns="50408" rIns="100817" bIns="5040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087" dirty="0">
                  <a:solidFill>
                    <a:srgbClr val="002060"/>
                  </a:solidFill>
                  <a:latin typeface="Arial" panose="020B0604020202020204" pitchFamily="34" charset="0"/>
                  <a:cs typeface="Arial" panose="020B0604020202020204" pitchFamily="34" charset="0"/>
                </a:rPr>
                <a:t>5 mins</a:t>
              </a:r>
            </a:p>
          </p:txBody>
        </p:sp>
      </p:grpSp>
      <p:pic>
        <p:nvPicPr>
          <p:cNvPr id="18" name="Picture 17" descr="A picture containing text, grass, outdoor, tree&#10;&#10;Description automatically generated">
            <a:extLst>
              <a:ext uri="{FF2B5EF4-FFF2-40B4-BE49-F238E27FC236}">
                <a16:creationId xmlns:a16="http://schemas.microsoft.com/office/drawing/2014/main" id="{DEE02F72-E0EA-4712-9CC0-3AC612CC36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1015" y="4009968"/>
            <a:ext cx="4019643" cy="26036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31201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AE9BA9E-BF6A-4A35-BADF-97FD063766B2}"/>
              </a:ext>
            </a:extLst>
          </p:cNvPr>
          <p:cNvSpPr>
            <a:spLocks noGrp="1"/>
          </p:cNvSpPr>
          <p:nvPr>
            <p:ph type="sldNum" sz="quarter" idx="12"/>
          </p:nvPr>
        </p:nvSpPr>
        <p:spPr/>
        <p:txBody>
          <a:bodyPr/>
          <a:lstStyle/>
          <a:p>
            <a:fld id="{A5BA30F2-EADE-E847-915A-1E3BC37EDCB4}" type="slidenum">
              <a:rPr lang="it-IT" smtClean="0"/>
              <a:pPr/>
              <a:t>6</a:t>
            </a:fld>
            <a:endParaRPr lang="it-IT" dirty="0"/>
          </a:p>
        </p:txBody>
      </p:sp>
      <p:sp>
        <p:nvSpPr>
          <p:cNvPr id="5" name="Title 4">
            <a:extLst>
              <a:ext uri="{FF2B5EF4-FFF2-40B4-BE49-F238E27FC236}">
                <a16:creationId xmlns:a16="http://schemas.microsoft.com/office/drawing/2014/main" id="{769598DC-8E3E-4517-A10F-8E1F4D0CF48F}"/>
              </a:ext>
            </a:extLst>
          </p:cNvPr>
          <p:cNvSpPr>
            <a:spLocks noGrp="1"/>
          </p:cNvSpPr>
          <p:nvPr>
            <p:ph type="title"/>
          </p:nvPr>
        </p:nvSpPr>
        <p:spPr>
          <a:xfrm>
            <a:off x="868420" y="1306059"/>
            <a:ext cx="4102100" cy="2734100"/>
          </a:xfrm>
        </p:spPr>
        <p:txBody>
          <a:bodyPr/>
          <a:lstStyle/>
          <a:p>
            <a:r>
              <a:rPr lang="en-US" dirty="0"/>
              <a:t>Sanitation </a:t>
            </a:r>
          </a:p>
        </p:txBody>
      </p:sp>
      <p:sp>
        <p:nvSpPr>
          <p:cNvPr id="7" name="Text Placeholder 6">
            <a:extLst>
              <a:ext uri="{FF2B5EF4-FFF2-40B4-BE49-F238E27FC236}">
                <a16:creationId xmlns:a16="http://schemas.microsoft.com/office/drawing/2014/main" id="{8934EF43-FB6D-4F91-816C-0F1FE38056DF}"/>
              </a:ext>
            </a:extLst>
          </p:cNvPr>
          <p:cNvSpPr>
            <a:spLocks noGrp="1"/>
          </p:cNvSpPr>
          <p:nvPr>
            <p:ph type="body" sz="quarter" idx="14"/>
          </p:nvPr>
        </p:nvSpPr>
        <p:spPr>
          <a:xfrm>
            <a:off x="5422898" y="2201315"/>
            <a:ext cx="6687325" cy="4316141"/>
          </a:xfrm>
        </p:spPr>
        <p:txBody>
          <a:bodyPr/>
          <a:lstStyle/>
          <a:p>
            <a:pPr marL="466464" indent="-466464">
              <a:buFont typeface="+mj-lt"/>
              <a:buAutoNum type="arabicPeriod"/>
            </a:pPr>
            <a:r>
              <a:rPr lang="en-GB" sz="2400" dirty="0">
                <a:solidFill>
                  <a:srgbClr val="09164D"/>
                </a:solidFill>
              </a:rPr>
              <a:t>Globally, </a:t>
            </a:r>
            <a:r>
              <a:rPr lang="en-GB" sz="2400" b="1" dirty="0">
                <a:solidFill>
                  <a:schemeClr val="bg2">
                    <a:lumMod val="75000"/>
                  </a:schemeClr>
                </a:solidFill>
              </a:rPr>
              <a:t>1 in 10</a:t>
            </a:r>
            <a:r>
              <a:rPr lang="en-GB" sz="2400" b="1" dirty="0">
                <a:solidFill>
                  <a:srgbClr val="FF00FF"/>
                </a:solidFill>
              </a:rPr>
              <a:t> </a:t>
            </a:r>
            <a:r>
              <a:rPr lang="en-GB" sz="2400" dirty="0">
                <a:solidFill>
                  <a:srgbClr val="09164D"/>
                </a:solidFill>
              </a:rPr>
              <a:t>health care facilities do not have a toilet</a:t>
            </a:r>
          </a:p>
          <a:p>
            <a:pPr marL="466464" indent="-466464">
              <a:buFont typeface="+mj-lt"/>
              <a:buAutoNum type="arabicPeriod"/>
            </a:pPr>
            <a:r>
              <a:rPr lang="en-GB" sz="2400" dirty="0">
                <a:solidFill>
                  <a:srgbClr val="09164D"/>
                </a:solidFill>
              </a:rPr>
              <a:t>A system </a:t>
            </a:r>
            <a:r>
              <a:rPr lang="en-US" sz="2400" dirty="0">
                <a:solidFill>
                  <a:srgbClr val="002060"/>
                </a:solidFill>
              </a:rPr>
              <a:t>which </a:t>
            </a:r>
            <a:r>
              <a:rPr lang="en-US" sz="2400" dirty="0">
                <a:solidFill>
                  <a:schemeClr val="bg2">
                    <a:lumMod val="75000"/>
                  </a:schemeClr>
                </a:solidFill>
              </a:rPr>
              <a:t>safely manages health risks from exposure to excreta </a:t>
            </a:r>
            <a:r>
              <a:rPr lang="en-US" sz="2400" dirty="0">
                <a:solidFill>
                  <a:srgbClr val="002060"/>
                </a:solidFill>
              </a:rPr>
              <a:t>at all steps of the sanitation service chain (containment, conveyance and treatment)</a:t>
            </a:r>
            <a:r>
              <a:rPr lang="en-GB" sz="2400" dirty="0">
                <a:solidFill>
                  <a:srgbClr val="09164D"/>
                </a:solidFill>
              </a:rPr>
              <a:t>. </a:t>
            </a:r>
          </a:p>
          <a:p>
            <a:pPr marL="466464" indent="-466464">
              <a:buFont typeface="+mj-lt"/>
              <a:buAutoNum type="arabicPeriod"/>
            </a:pPr>
            <a:r>
              <a:rPr lang="en-GB" sz="2400" dirty="0">
                <a:solidFill>
                  <a:srgbClr val="09164D"/>
                </a:solidFill>
              </a:rPr>
              <a:t>Toilets should have a hand washing station within </a:t>
            </a:r>
            <a:r>
              <a:rPr lang="en-GB" sz="2400" b="1" dirty="0">
                <a:solidFill>
                  <a:schemeClr val="bg2">
                    <a:lumMod val="75000"/>
                  </a:schemeClr>
                </a:solidFill>
              </a:rPr>
              <a:t>5 </a:t>
            </a:r>
            <a:r>
              <a:rPr lang="en-GB" sz="2400" dirty="0">
                <a:solidFill>
                  <a:schemeClr val="bg2">
                    <a:lumMod val="75000"/>
                  </a:schemeClr>
                </a:solidFill>
              </a:rPr>
              <a:t>metres</a:t>
            </a:r>
            <a:r>
              <a:rPr lang="en-GB" sz="2400" dirty="0">
                <a:solidFill>
                  <a:srgbClr val="09164D"/>
                </a:solidFill>
              </a:rPr>
              <a:t>. </a:t>
            </a:r>
          </a:p>
          <a:p>
            <a:pPr marL="466464" indent="-466464">
              <a:buFont typeface="+mj-lt"/>
              <a:buAutoNum type="arabicPeriod"/>
            </a:pPr>
            <a:r>
              <a:rPr lang="en-GB" sz="2400" dirty="0">
                <a:solidFill>
                  <a:srgbClr val="09164D"/>
                </a:solidFill>
              </a:rPr>
              <a:t>1 shower should be available for </a:t>
            </a:r>
            <a:r>
              <a:rPr lang="en-GB" sz="2400" dirty="0">
                <a:solidFill>
                  <a:schemeClr val="bg2">
                    <a:lumMod val="75000"/>
                  </a:schemeClr>
                </a:solidFill>
              </a:rPr>
              <a:t>every </a:t>
            </a:r>
            <a:r>
              <a:rPr lang="en-GB" sz="2400" b="1" dirty="0">
                <a:solidFill>
                  <a:schemeClr val="bg2">
                    <a:lumMod val="75000"/>
                  </a:schemeClr>
                </a:solidFill>
              </a:rPr>
              <a:t>40 </a:t>
            </a:r>
            <a:r>
              <a:rPr lang="en-GB" sz="2400" dirty="0">
                <a:solidFill>
                  <a:schemeClr val="bg2">
                    <a:lumMod val="75000"/>
                  </a:schemeClr>
                </a:solidFill>
              </a:rPr>
              <a:t>users. </a:t>
            </a:r>
          </a:p>
          <a:p>
            <a:pPr marL="466464" indent="-466464">
              <a:buFont typeface="+mj-lt"/>
              <a:buAutoNum type="arabicPeriod"/>
            </a:pPr>
            <a:r>
              <a:rPr lang="en-GB" sz="2400" dirty="0">
                <a:solidFill>
                  <a:srgbClr val="09164D"/>
                </a:solidFill>
              </a:rPr>
              <a:t>Toilets should be cleaned </a:t>
            </a:r>
            <a:r>
              <a:rPr lang="en-GB" sz="2400" dirty="0">
                <a:solidFill>
                  <a:schemeClr val="bg2">
                    <a:lumMod val="75000"/>
                  </a:schemeClr>
                </a:solidFill>
              </a:rPr>
              <a:t>every </a:t>
            </a:r>
            <a:r>
              <a:rPr lang="en-GB" sz="2400" b="1" dirty="0">
                <a:solidFill>
                  <a:schemeClr val="bg2">
                    <a:lumMod val="75000"/>
                  </a:schemeClr>
                </a:solidFill>
              </a:rPr>
              <a:t>day.</a:t>
            </a:r>
          </a:p>
          <a:p>
            <a:endParaRPr lang="en-GB" sz="2400" dirty="0">
              <a:solidFill>
                <a:srgbClr val="002060"/>
              </a:solidFill>
            </a:endParaRPr>
          </a:p>
          <a:p>
            <a:endParaRPr lang="en-US" sz="2400" dirty="0"/>
          </a:p>
        </p:txBody>
      </p:sp>
      <p:sp>
        <p:nvSpPr>
          <p:cNvPr id="8" name="Text Placeholder 7">
            <a:extLst>
              <a:ext uri="{FF2B5EF4-FFF2-40B4-BE49-F238E27FC236}">
                <a16:creationId xmlns:a16="http://schemas.microsoft.com/office/drawing/2014/main" id="{D12689AF-70E1-4F73-B0CB-02CFE3FB6AE3}"/>
              </a:ext>
            </a:extLst>
          </p:cNvPr>
          <p:cNvSpPr>
            <a:spLocks noGrp="1"/>
          </p:cNvSpPr>
          <p:nvPr>
            <p:ph type="body" sz="quarter" idx="15"/>
          </p:nvPr>
        </p:nvSpPr>
        <p:spPr>
          <a:xfrm>
            <a:off x="839788" y="495300"/>
            <a:ext cx="4116387" cy="608671"/>
          </a:xfrm>
        </p:spPr>
        <p:txBody>
          <a:bodyPr>
            <a:noAutofit/>
          </a:bodyPr>
          <a:lstStyle/>
          <a:p>
            <a:r>
              <a:rPr lang="en-US" sz="4400" dirty="0"/>
              <a:t>ANSWERS</a:t>
            </a:r>
          </a:p>
        </p:txBody>
      </p:sp>
      <p:pic>
        <p:nvPicPr>
          <p:cNvPr id="18" name="Picture 17" descr="A picture containing text, grass, outdoor, tree&#10;&#10;Description automatically generated">
            <a:extLst>
              <a:ext uri="{FF2B5EF4-FFF2-40B4-BE49-F238E27FC236}">
                <a16:creationId xmlns:a16="http://schemas.microsoft.com/office/drawing/2014/main" id="{DEE02F72-E0EA-4712-9CC0-3AC612CC3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1015" y="4009968"/>
            <a:ext cx="4019643" cy="2603632"/>
          </a:xfrm>
          <a:prstGeom prst="rect">
            <a:avLst/>
          </a:prstGeom>
          <a:ln>
            <a:noFill/>
          </a:ln>
          <a:effectLst>
            <a:outerShdw blurRad="292100" dist="139700" dir="2700000" algn="tl" rotWithShape="0">
              <a:srgbClr val="333333">
                <a:alpha val="65000"/>
              </a:srgbClr>
            </a:outerShdw>
          </a:effectLst>
        </p:spPr>
      </p:pic>
      <p:grpSp>
        <p:nvGrpSpPr>
          <p:cNvPr id="15" name="Group 14">
            <a:extLst>
              <a:ext uri="{FF2B5EF4-FFF2-40B4-BE49-F238E27FC236}">
                <a16:creationId xmlns:a16="http://schemas.microsoft.com/office/drawing/2014/main" id="{8B67C8E0-2E8F-4B31-AFB6-82F47BE314FC}"/>
              </a:ext>
            </a:extLst>
          </p:cNvPr>
          <p:cNvGrpSpPr/>
          <p:nvPr/>
        </p:nvGrpSpPr>
        <p:grpSpPr>
          <a:xfrm>
            <a:off x="8766561" y="232928"/>
            <a:ext cx="1161098" cy="1171184"/>
            <a:chOff x="9555224" y="5116370"/>
            <a:chExt cx="1161098" cy="1171184"/>
          </a:xfrm>
        </p:grpSpPr>
        <p:pic>
          <p:nvPicPr>
            <p:cNvPr id="16" name="Picture 15" descr="Shape&#10;&#10;Description automatically generated with low confidence">
              <a:extLst>
                <a:ext uri="{FF2B5EF4-FFF2-40B4-BE49-F238E27FC236}">
                  <a16:creationId xmlns:a16="http://schemas.microsoft.com/office/drawing/2014/main" id="{BF5DE0B7-1AE3-4D63-B0A5-C78167F823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23552" y="5313519"/>
              <a:ext cx="1004243" cy="847983"/>
            </a:xfrm>
            <a:prstGeom prst="rect">
              <a:avLst/>
            </a:prstGeom>
            <a:ln>
              <a:noFill/>
            </a:ln>
          </p:spPr>
        </p:pic>
        <p:sp>
          <p:nvSpPr>
            <p:cNvPr id="17" name="Oval 16">
              <a:extLst>
                <a:ext uri="{FF2B5EF4-FFF2-40B4-BE49-F238E27FC236}">
                  <a16:creationId xmlns:a16="http://schemas.microsoft.com/office/drawing/2014/main" id="{87FE13A3-6EB9-4DB2-840D-8514FFA823E8}"/>
                </a:ext>
              </a:extLst>
            </p:cNvPr>
            <p:cNvSpPr/>
            <p:nvPr/>
          </p:nvSpPr>
          <p:spPr>
            <a:xfrm>
              <a:off x="9555224" y="5116370"/>
              <a:ext cx="1161098" cy="1171184"/>
            </a:xfrm>
            <a:prstGeom prst="ellipse">
              <a:avLst/>
            </a:prstGeom>
            <a:noFill/>
            <a:ln w="19050">
              <a:solidFill>
                <a:srgbClr val="0202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195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18226" y="1487023"/>
            <a:ext cx="5777774" cy="5577285"/>
          </a:xfrm>
        </p:spPr>
        <p:txBody>
          <a:bodyPr>
            <a:noAutofit/>
          </a:bodyPr>
          <a:lstStyle/>
          <a:p>
            <a:pPr>
              <a:lnSpc>
                <a:spcPct val="100000"/>
              </a:lnSpc>
            </a:pPr>
            <a:r>
              <a:rPr lang="en-GB" sz="2400" dirty="0">
                <a:solidFill>
                  <a:srgbClr val="09164D"/>
                </a:solidFill>
              </a:rPr>
              <a:t>Toilets</a:t>
            </a:r>
            <a:r>
              <a:rPr lang="en-GB" sz="2400" dirty="0"/>
              <a:t> (</a:t>
            </a:r>
            <a:r>
              <a:rPr lang="en-GB" sz="2400" dirty="0">
                <a:solidFill>
                  <a:srgbClr val="09164D"/>
                </a:solidFill>
              </a:rPr>
              <a:t>latrines) should:</a:t>
            </a:r>
            <a:endParaRPr lang="en-GB" sz="2400" b="1" dirty="0">
              <a:solidFill>
                <a:srgbClr val="09164D"/>
              </a:solidFill>
            </a:endParaRPr>
          </a:p>
          <a:p>
            <a:pPr marL="342900" indent="-342900">
              <a:lnSpc>
                <a:spcPct val="100000"/>
              </a:lnSpc>
              <a:buFont typeface="Arial" panose="020B0604020202020204" pitchFamily="34" charset="0"/>
              <a:buChar char="•"/>
            </a:pPr>
            <a:r>
              <a:rPr lang="en-GB" sz="2400" dirty="0"/>
              <a:t>Be </a:t>
            </a:r>
            <a:r>
              <a:rPr lang="en-GB" sz="2400" b="1" dirty="0">
                <a:solidFill>
                  <a:schemeClr val="bg2">
                    <a:lumMod val="75000"/>
                  </a:schemeClr>
                </a:solidFill>
              </a:rPr>
              <a:t>onsite</a:t>
            </a:r>
            <a:r>
              <a:rPr lang="en-GB" sz="2400" dirty="0">
                <a:solidFill>
                  <a:schemeClr val="bg2">
                    <a:lumMod val="75000"/>
                  </a:schemeClr>
                </a:solidFill>
              </a:rPr>
              <a:t>,</a:t>
            </a:r>
            <a:r>
              <a:rPr lang="en-GB" sz="2400" dirty="0"/>
              <a:t> </a:t>
            </a:r>
            <a:r>
              <a:rPr lang="en-GB" sz="2400" b="1" dirty="0">
                <a:solidFill>
                  <a:schemeClr val="bg2">
                    <a:lumMod val="75000"/>
                  </a:schemeClr>
                </a:solidFill>
              </a:rPr>
              <a:t>usable</a:t>
            </a:r>
            <a:r>
              <a:rPr lang="en-GB" sz="2400" dirty="0">
                <a:solidFill>
                  <a:schemeClr val="bg2">
                    <a:lumMod val="75000"/>
                  </a:schemeClr>
                </a:solidFill>
              </a:rPr>
              <a:t> </a:t>
            </a:r>
            <a:r>
              <a:rPr lang="en-GB" sz="2400" dirty="0"/>
              <a:t>&amp; </a:t>
            </a:r>
            <a:r>
              <a:rPr lang="en-GB" sz="2400" b="1" dirty="0">
                <a:solidFill>
                  <a:schemeClr val="bg2">
                    <a:lumMod val="75000"/>
                  </a:schemeClr>
                </a:solidFill>
              </a:rPr>
              <a:t>accessible</a:t>
            </a:r>
            <a:r>
              <a:rPr lang="en-GB" sz="2400" dirty="0"/>
              <a:t> </a:t>
            </a:r>
          </a:p>
          <a:p>
            <a:pPr marL="342900" indent="-342900">
              <a:lnSpc>
                <a:spcPct val="100000"/>
              </a:lnSpc>
              <a:buFont typeface="Arial" panose="020B0604020202020204" pitchFamily="34" charset="0"/>
              <a:buChar char="•"/>
            </a:pPr>
            <a:r>
              <a:rPr lang="en-GB" sz="2400" dirty="0">
                <a:solidFill>
                  <a:srgbClr val="09164D"/>
                </a:solidFill>
              </a:rPr>
              <a:t>Offer </a:t>
            </a:r>
            <a:r>
              <a:rPr lang="en-GB" sz="2400" b="1" dirty="0">
                <a:solidFill>
                  <a:schemeClr val="bg2">
                    <a:lumMod val="75000"/>
                  </a:schemeClr>
                </a:solidFill>
              </a:rPr>
              <a:t>privacy</a:t>
            </a:r>
            <a:r>
              <a:rPr lang="en-GB" sz="2400" dirty="0">
                <a:solidFill>
                  <a:srgbClr val="09164D"/>
                </a:solidFill>
              </a:rPr>
              <a:t> &amp; be </a:t>
            </a:r>
            <a:r>
              <a:rPr lang="en-GB" sz="2400" b="1" dirty="0">
                <a:solidFill>
                  <a:schemeClr val="bg2">
                    <a:lumMod val="75000"/>
                  </a:schemeClr>
                </a:solidFill>
              </a:rPr>
              <a:t>clean</a:t>
            </a:r>
            <a:endParaRPr lang="en-US" sz="2400" b="1" dirty="0">
              <a:solidFill>
                <a:schemeClr val="bg2">
                  <a:lumMod val="75000"/>
                </a:schemeClr>
              </a:solidFill>
            </a:endParaRPr>
          </a:p>
          <a:p>
            <a:pPr marL="342900" indent="-342900">
              <a:lnSpc>
                <a:spcPct val="100000"/>
              </a:lnSpc>
              <a:spcBef>
                <a:spcPts val="0"/>
              </a:spcBef>
              <a:buFont typeface="Arial" panose="020B0604020202020204" pitchFamily="34" charset="0"/>
              <a:buChar char="•"/>
              <a:defRPr/>
            </a:pPr>
            <a:r>
              <a:rPr lang="en-US" sz="2400" dirty="0">
                <a:solidFill>
                  <a:srgbClr val="09164D"/>
                </a:solidFill>
              </a:rPr>
              <a:t>Be clearly separated for </a:t>
            </a:r>
            <a:r>
              <a:rPr lang="en-US" sz="2400" b="1" dirty="0">
                <a:solidFill>
                  <a:schemeClr val="bg2">
                    <a:lumMod val="75000"/>
                  </a:schemeClr>
                </a:solidFill>
              </a:rPr>
              <a:t>male</a:t>
            </a:r>
            <a:r>
              <a:rPr lang="en-US" sz="2400" b="1" dirty="0">
                <a:solidFill>
                  <a:srgbClr val="09164D"/>
                </a:solidFill>
              </a:rPr>
              <a:t> and </a:t>
            </a:r>
            <a:r>
              <a:rPr lang="en-US" sz="2400" b="1" dirty="0">
                <a:solidFill>
                  <a:schemeClr val="bg2">
                    <a:lumMod val="75000"/>
                  </a:schemeClr>
                </a:solidFill>
              </a:rPr>
              <a:t>female</a:t>
            </a:r>
            <a:r>
              <a:rPr lang="en-US" sz="2400" dirty="0">
                <a:solidFill>
                  <a:srgbClr val="09164D"/>
                </a:solidFill>
              </a:rPr>
              <a:t> or provide privacy (i.e. single stall/room) if gender neutral </a:t>
            </a:r>
          </a:p>
          <a:p>
            <a:pPr marL="342900" indent="-342900">
              <a:lnSpc>
                <a:spcPct val="100000"/>
              </a:lnSpc>
              <a:spcBef>
                <a:spcPts val="0"/>
              </a:spcBef>
              <a:buFont typeface="Arial" panose="020B0604020202020204" pitchFamily="34" charset="0"/>
              <a:buChar char="•"/>
              <a:defRPr/>
            </a:pPr>
            <a:r>
              <a:rPr lang="en-US" sz="2400" dirty="0">
                <a:solidFill>
                  <a:srgbClr val="09164D"/>
                </a:solidFill>
              </a:rPr>
              <a:t>At least one should meet the needs of people </a:t>
            </a:r>
            <a:r>
              <a:rPr lang="en-US" sz="2400" b="1" dirty="0">
                <a:solidFill>
                  <a:schemeClr val="bg2">
                    <a:lumMod val="75000"/>
                  </a:schemeClr>
                </a:solidFill>
              </a:rPr>
              <a:t>with limited mobility </a:t>
            </a:r>
            <a:r>
              <a:rPr lang="en-US" sz="2400" dirty="0">
                <a:solidFill>
                  <a:srgbClr val="09164D"/>
                </a:solidFill>
              </a:rPr>
              <a:t>and </a:t>
            </a:r>
            <a:r>
              <a:rPr lang="en-US" sz="2400" b="1" dirty="0">
                <a:solidFill>
                  <a:schemeClr val="bg2">
                    <a:lumMod val="75000"/>
                  </a:schemeClr>
                </a:solidFill>
              </a:rPr>
              <a:t>menstrual hygiene management needs</a:t>
            </a:r>
            <a:r>
              <a:rPr lang="en-US" sz="2400" dirty="0">
                <a:solidFill>
                  <a:srgbClr val="09164D"/>
                </a:solidFill>
              </a:rPr>
              <a:t>.</a:t>
            </a:r>
            <a:endParaRPr lang="en-GB" sz="2400" dirty="0">
              <a:solidFill>
                <a:srgbClr val="09164D"/>
              </a:solidFill>
            </a:endParaRPr>
          </a:p>
          <a:p>
            <a:pPr marL="342900" indent="-342900">
              <a:lnSpc>
                <a:spcPct val="100000"/>
              </a:lnSpc>
              <a:buFont typeface="Arial" panose="020B0604020202020204" pitchFamily="34" charset="0"/>
              <a:buChar char="•"/>
            </a:pPr>
            <a:r>
              <a:rPr lang="en-GB" sz="2400" dirty="0">
                <a:solidFill>
                  <a:srgbClr val="09164D"/>
                </a:solidFill>
              </a:rPr>
              <a:t>Functioning </a:t>
            </a:r>
            <a:r>
              <a:rPr lang="en-GB" sz="2400" b="1" dirty="0">
                <a:solidFill>
                  <a:schemeClr val="bg2">
                    <a:lumMod val="75000"/>
                  </a:schemeClr>
                </a:solidFill>
              </a:rPr>
              <a:t>hand washing </a:t>
            </a:r>
            <a:r>
              <a:rPr lang="en-GB" sz="2400" dirty="0">
                <a:solidFill>
                  <a:srgbClr val="09164D"/>
                </a:solidFill>
              </a:rPr>
              <a:t>station within 5m. </a:t>
            </a:r>
          </a:p>
          <a:p>
            <a:pPr lvl="1">
              <a:lnSpc>
                <a:spcPct val="100000"/>
              </a:lnSpc>
              <a:buFont typeface="Wingdings" panose="05000000000000000000" pitchFamily="2" charset="2"/>
              <a:buChar char="§"/>
            </a:pPr>
            <a:endParaRPr lang="en-GB" sz="2400" dirty="0">
              <a:solidFill>
                <a:srgbClr val="09164D"/>
              </a:solidFill>
            </a:endParaRPr>
          </a:p>
          <a:p>
            <a:pPr marL="310976" indent="-310976">
              <a:lnSpc>
                <a:spcPct val="100000"/>
              </a:lnSpc>
              <a:buFont typeface="Wingdings" panose="05000000000000000000" pitchFamily="2" charset="2"/>
              <a:buChar char="§"/>
            </a:pPr>
            <a:endParaRPr lang="en-GB" sz="2400" dirty="0">
              <a:solidFill>
                <a:srgbClr val="09164D"/>
              </a:solidFill>
            </a:endParaRPr>
          </a:p>
        </p:txBody>
      </p:sp>
      <p:sp>
        <p:nvSpPr>
          <p:cNvPr id="2" name="Title 1"/>
          <p:cNvSpPr>
            <a:spLocks noGrp="1"/>
          </p:cNvSpPr>
          <p:nvPr>
            <p:ph type="title" idx="4294967295"/>
          </p:nvPr>
        </p:nvSpPr>
        <p:spPr>
          <a:xfrm>
            <a:off x="-622457" y="64804"/>
            <a:ext cx="7304049" cy="1243013"/>
          </a:xfrm>
        </p:spPr>
        <p:txBody>
          <a:bodyPr>
            <a:noAutofit/>
          </a:bodyPr>
          <a:lstStyle/>
          <a:p>
            <a:pPr algn="ctr"/>
            <a:r>
              <a:rPr lang="en-GB" dirty="0">
                <a:solidFill>
                  <a:schemeClr val="tx2"/>
                </a:solidFill>
                <a:latin typeface="Arial Narrow" panose="020B0606020202030204" pitchFamily="34" charset="0"/>
                <a:ea typeface="Ebrima" panose="02000000000000000000" pitchFamily="2" charset="0"/>
                <a:cs typeface="Ebrima" panose="02000000000000000000" pitchFamily="2" charset="0"/>
              </a:rPr>
              <a:t>Minimum sanitation requirements </a:t>
            </a:r>
          </a:p>
        </p:txBody>
      </p:sp>
      <p:pic>
        <p:nvPicPr>
          <p:cNvPr id="6" name="Picture 5" descr="A picture containing floor, building, blue, trash&#10;&#10;Description automatically generated">
            <a:extLst>
              <a:ext uri="{FF2B5EF4-FFF2-40B4-BE49-F238E27FC236}">
                <a16:creationId xmlns:a16="http://schemas.microsoft.com/office/drawing/2014/main" id="{37144A75-5913-48A7-9D60-B6607483E03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50188" y="806965"/>
            <a:ext cx="5023586" cy="5021298"/>
          </a:xfrm>
          <a:prstGeom prst="rect">
            <a:avLst/>
          </a:prstGeom>
          <a:ln>
            <a:noFill/>
          </a:ln>
          <a:effectLst>
            <a:outerShdw blurRad="292100" dist="139700" dir="2700000" algn="tl" rotWithShape="0">
              <a:srgbClr val="333333">
                <a:alpha val="65000"/>
              </a:srgbClr>
            </a:outerShdw>
          </a:effectLst>
        </p:spPr>
      </p:pic>
      <p:pic>
        <p:nvPicPr>
          <p:cNvPr id="7" name="Immagine 9">
            <a:extLst>
              <a:ext uri="{FF2B5EF4-FFF2-40B4-BE49-F238E27FC236}">
                <a16:creationId xmlns:a16="http://schemas.microsoft.com/office/drawing/2014/main" id="{920AEEDA-82D9-462F-ACCC-5A9C841219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0408" y="322654"/>
            <a:ext cx="1171184" cy="1171184"/>
          </a:xfrm>
          <a:prstGeom prst="rect">
            <a:avLst/>
          </a:prstGeom>
        </p:spPr>
      </p:pic>
      <p:sp>
        <p:nvSpPr>
          <p:cNvPr id="8" name="TextBox 7">
            <a:extLst>
              <a:ext uri="{FF2B5EF4-FFF2-40B4-BE49-F238E27FC236}">
                <a16:creationId xmlns:a16="http://schemas.microsoft.com/office/drawing/2014/main" id="{147D7CC6-6288-47DC-81AB-73254C5B9D8B}"/>
              </a:ext>
            </a:extLst>
          </p:cNvPr>
          <p:cNvSpPr txBox="1"/>
          <p:nvPr/>
        </p:nvSpPr>
        <p:spPr>
          <a:xfrm>
            <a:off x="7014117" y="5999356"/>
            <a:ext cx="4605454" cy="369332"/>
          </a:xfrm>
          <a:prstGeom prst="rect">
            <a:avLst/>
          </a:prstGeom>
          <a:noFill/>
        </p:spPr>
        <p:txBody>
          <a:bodyPr wrap="square" rtlCol="0">
            <a:spAutoFit/>
          </a:bodyPr>
          <a:lstStyle/>
          <a:p>
            <a:r>
              <a:rPr lang="en-US" i="1" dirty="0">
                <a:solidFill>
                  <a:schemeClr val="bg1"/>
                </a:solidFill>
                <a:latin typeface="Arial Narrow" panose="020B0606020202030204" pitchFamily="34" charset="0"/>
              </a:rPr>
              <a:t>Gender segregated toilet with handwashing station </a:t>
            </a:r>
          </a:p>
        </p:txBody>
      </p:sp>
      <p:sp>
        <p:nvSpPr>
          <p:cNvPr id="9" name="Slide Number Placeholder 8">
            <a:extLst>
              <a:ext uri="{FF2B5EF4-FFF2-40B4-BE49-F238E27FC236}">
                <a16:creationId xmlns:a16="http://schemas.microsoft.com/office/drawing/2014/main" id="{3410DD2F-B2D7-472A-8733-6E4756A96CE2}"/>
              </a:ext>
            </a:extLst>
          </p:cNvPr>
          <p:cNvSpPr>
            <a:spLocks noGrp="1"/>
          </p:cNvSpPr>
          <p:nvPr>
            <p:ph type="sldNum" sz="quarter" idx="12"/>
          </p:nvPr>
        </p:nvSpPr>
        <p:spPr/>
        <p:txBody>
          <a:bodyPr/>
          <a:lstStyle/>
          <a:p>
            <a:fld id="{2D0AA5EB-64AB-BF41-92BE-B61D8618F692}" type="slidenum">
              <a:rPr lang="it-IT" smtClean="0"/>
              <a:t>7</a:t>
            </a:fld>
            <a:endParaRPr lang="it-IT" dirty="0"/>
          </a:p>
        </p:txBody>
      </p:sp>
    </p:spTree>
    <p:extLst>
      <p:ext uri="{BB962C8B-B14F-4D97-AF65-F5344CB8AC3E}">
        <p14:creationId xmlns:p14="http://schemas.microsoft.com/office/powerpoint/2010/main" val="3411332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301083" y="1400432"/>
            <a:ext cx="6233531" cy="4761053"/>
          </a:xfrm>
        </p:spPr>
        <p:txBody>
          <a:bodyPr>
            <a:noAutofit/>
          </a:bodyPr>
          <a:lstStyle/>
          <a:p>
            <a:r>
              <a:rPr lang="en-GB" sz="2400" b="1" dirty="0">
                <a:solidFill>
                  <a:srgbClr val="09164D"/>
                </a:solidFill>
              </a:rPr>
              <a:t>Numbers of toilets</a:t>
            </a:r>
            <a:endParaRPr lang="en-GB" sz="2400" dirty="0">
              <a:solidFill>
                <a:srgbClr val="09164D"/>
              </a:solidFill>
            </a:endParaRPr>
          </a:p>
          <a:p>
            <a:pPr lvl="1"/>
            <a:r>
              <a:rPr lang="en-GB" sz="2400" dirty="0">
                <a:solidFill>
                  <a:srgbClr val="09164D"/>
                </a:solidFill>
                <a:latin typeface="Arial" panose="020B0604020202020204" pitchFamily="34" charset="0"/>
                <a:cs typeface="Arial" panose="020B0604020202020204" pitchFamily="34" charset="0"/>
              </a:rPr>
              <a:t>Inpatients: </a:t>
            </a:r>
            <a:r>
              <a:rPr lang="en-GB" sz="2400" b="1" dirty="0">
                <a:solidFill>
                  <a:schemeClr val="bg2">
                    <a:lumMod val="75000"/>
                  </a:schemeClr>
                </a:solidFill>
                <a:latin typeface="Arial" panose="020B0604020202020204" pitchFamily="34" charset="0"/>
                <a:cs typeface="Arial" panose="020B0604020202020204" pitchFamily="34" charset="0"/>
              </a:rPr>
              <a:t>1 per 20 users</a:t>
            </a:r>
          </a:p>
          <a:p>
            <a:pPr lvl="1"/>
            <a:r>
              <a:rPr lang="en-GB" sz="2400" dirty="0">
                <a:solidFill>
                  <a:srgbClr val="09164D"/>
                </a:solidFill>
                <a:latin typeface="Arial" panose="020B0604020202020204" pitchFamily="34" charset="0"/>
                <a:cs typeface="Arial" panose="020B0604020202020204" pitchFamily="34" charset="0"/>
              </a:rPr>
              <a:t>Outpatients: </a:t>
            </a:r>
          </a:p>
          <a:p>
            <a:pPr lvl="2"/>
            <a:r>
              <a:rPr lang="en-GB" sz="2400" b="1" dirty="0">
                <a:solidFill>
                  <a:schemeClr val="bg2">
                    <a:lumMod val="75000"/>
                  </a:schemeClr>
                </a:solidFill>
                <a:latin typeface="Arial" panose="020B0604020202020204" pitchFamily="34" charset="0"/>
                <a:cs typeface="Arial" panose="020B0604020202020204" pitchFamily="34" charset="0"/>
              </a:rPr>
              <a:t>Minimum: </a:t>
            </a:r>
            <a:r>
              <a:rPr lang="en-GB" sz="2400" dirty="0">
                <a:solidFill>
                  <a:srgbClr val="09164D"/>
                </a:solidFill>
                <a:latin typeface="Arial" panose="020B0604020202020204" pitchFamily="34" charset="0"/>
                <a:cs typeface="Arial" panose="020B0604020202020204" pitchFamily="34" charset="0"/>
              </a:rPr>
              <a:t>2 (1 for staff and 1 for patients), </a:t>
            </a:r>
          </a:p>
          <a:p>
            <a:pPr lvl="2"/>
            <a:r>
              <a:rPr lang="en-GB" sz="2400" b="1" dirty="0">
                <a:solidFill>
                  <a:schemeClr val="bg2">
                    <a:lumMod val="75000"/>
                  </a:schemeClr>
                </a:solidFill>
                <a:latin typeface="Arial" panose="020B0604020202020204" pitchFamily="34" charset="0"/>
                <a:cs typeface="Arial" panose="020B0604020202020204" pitchFamily="34" charset="0"/>
              </a:rPr>
              <a:t>Ideally: </a:t>
            </a:r>
            <a:r>
              <a:rPr lang="en-GB" sz="2400" dirty="0">
                <a:solidFill>
                  <a:srgbClr val="09164D"/>
                </a:solidFill>
                <a:latin typeface="Arial" panose="020B0604020202020204" pitchFamily="34" charset="0"/>
                <a:cs typeface="Arial" panose="020B0604020202020204" pitchFamily="34" charset="0"/>
              </a:rPr>
              <a:t>4 (male/ female staff &amp; male/female patients; one should be accessible to those with limited mobility)</a:t>
            </a:r>
          </a:p>
          <a:p>
            <a:r>
              <a:rPr lang="en-GB" sz="2400" b="1" dirty="0">
                <a:solidFill>
                  <a:srgbClr val="09164D"/>
                </a:solidFill>
              </a:rPr>
              <a:t>Showers</a:t>
            </a:r>
          </a:p>
          <a:p>
            <a:pPr lvl="1"/>
            <a:r>
              <a:rPr lang="en-GB" sz="2400" dirty="0">
                <a:solidFill>
                  <a:srgbClr val="09164D"/>
                </a:solidFill>
                <a:latin typeface="Arial" panose="020B0604020202020204" pitchFamily="34" charset="0"/>
                <a:cs typeface="Arial" panose="020B0604020202020204" pitchFamily="34" charset="0"/>
              </a:rPr>
              <a:t>Inpatients: </a:t>
            </a:r>
            <a:r>
              <a:rPr lang="en-GB" sz="2400" b="1" dirty="0">
                <a:solidFill>
                  <a:schemeClr val="bg2">
                    <a:lumMod val="75000"/>
                  </a:schemeClr>
                </a:solidFill>
                <a:latin typeface="Arial" panose="020B0604020202020204" pitchFamily="34" charset="0"/>
                <a:cs typeface="Arial" panose="020B0604020202020204" pitchFamily="34" charset="0"/>
              </a:rPr>
              <a:t>1 per 40 users</a:t>
            </a:r>
          </a:p>
          <a:p>
            <a:pPr lvl="1"/>
            <a:r>
              <a:rPr lang="en-US" sz="2400" dirty="0">
                <a:solidFill>
                  <a:srgbClr val="09164D"/>
                </a:solidFill>
                <a:latin typeface="Arial" panose="020B0604020202020204" pitchFamily="34" charset="0"/>
                <a:cs typeface="Arial" panose="020B0604020202020204" pitchFamily="34" charset="0"/>
              </a:rPr>
              <a:t>And shower available in the </a:t>
            </a:r>
            <a:r>
              <a:rPr lang="en-US" sz="2400" b="1" dirty="0">
                <a:solidFill>
                  <a:schemeClr val="bg2">
                    <a:lumMod val="75000"/>
                  </a:schemeClr>
                </a:solidFill>
                <a:latin typeface="Arial" panose="020B0604020202020204" pitchFamily="34" charset="0"/>
                <a:cs typeface="Arial" panose="020B0604020202020204" pitchFamily="34" charset="0"/>
              </a:rPr>
              <a:t>labour and delivery area</a:t>
            </a:r>
            <a:endParaRPr lang="en-GB" sz="2400" b="1" dirty="0">
              <a:solidFill>
                <a:schemeClr val="bg2">
                  <a:lumMod val="75000"/>
                </a:schemeClr>
              </a:solidFill>
              <a:latin typeface="Arial" panose="020B0604020202020204" pitchFamily="34" charset="0"/>
              <a:cs typeface="Arial" panose="020B0604020202020204" pitchFamily="34" charset="0"/>
            </a:endParaRPr>
          </a:p>
          <a:p>
            <a:pPr marL="180949" lvl="1" indent="0">
              <a:buNone/>
            </a:pPr>
            <a:endParaRPr lang="en-GB" sz="2400" dirty="0">
              <a:solidFill>
                <a:srgbClr val="09164D"/>
              </a:solidFill>
              <a:latin typeface="Arial" panose="020B0604020202020204" pitchFamily="34" charset="0"/>
              <a:cs typeface="Arial" panose="020B0604020202020204" pitchFamily="34" charset="0"/>
            </a:endParaRPr>
          </a:p>
        </p:txBody>
      </p:sp>
      <p:sp>
        <p:nvSpPr>
          <p:cNvPr id="6" name="Text Placeholder 5">
            <a:extLst>
              <a:ext uri="{FF2B5EF4-FFF2-40B4-BE49-F238E27FC236}">
                <a16:creationId xmlns:a16="http://schemas.microsoft.com/office/drawing/2014/main" id="{CFD56E4F-F680-4A04-803C-F22F4BCC6776}"/>
              </a:ext>
            </a:extLst>
          </p:cNvPr>
          <p:cNvSpPr>
            <a:spLocks noGrp="1"/>
          </p:cNvSpPr>
          <p:nvPr>
            <p:ph type="body" sz="quarter" idx="14"/>
          </p:nvPr>
        </p:nvSpPr>
        <p:spPr>
          <a:xfrm>
            <a:off x="615408" y="218529"/>
            <a:ext cx="10512425" cy="722508"/>
          </a:xfrm>
        </p:spPr>
        <p:txBody>
          <a:bodyPr/>
          <a:lstStyle/>
          <a:p>
            <a:r>
              <a:rPr lang="en-GB" dirty="0"/>
              <a:t>Minimum sanitation requirements </a:t>
            </a:r>
            <a:endParaRPr lang="en-US" dirty="0"/>
          </a:p>
        </p:txBody>
      </p:sp>
      <p:pic>
        <p:nvPicPr>
          <p:cNvPr id="5" name="Picture 4" descr="A public bathroom stall&#10;&#10;Description generated with very high confidence">
            <a:extLst>
              <a:ext uri="{FF2B5EF4-FFF2-40B4-BE49-F238E27FC236}">
                <a16:creationId xmlns:a16="http://schemas.microsoft.com/office/drawing/2014/main" id="{12E81AA6-A3B4-4004-9396-E34E2F266B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428040" y="1239965"/>
            <a:ext cx="2924173" cy="5081985"/>
          </a:xfrm>
          <a:prstGeom prst="rect">
            <a:avLst/>
          </a:prstGeom>
          <a:ln>
            <a:noFill/>
          </a:ln>
          <a:effectLst>
            <a:outerShdw blurRad="292100" dist="139700" dir="2700000" algn="tl" rotWithShape="0">
              <a:srgbClr val="333333">
                <a:alpha val="65000"/>
              </a:srgbClr>
            </a:outerShdw>
          </a:effectLst>
        </p:spPr>
      </p:pic>
      <p:sp>
        <p:nvSpPr>
          <p:cNvPr id="7" name="Slide Number Placeholder 6">
            <a:extLst>
              <a:ext uri="{FF2B5EF4-FFF2-40B4-BE49-F238E27FC236}">
                <a16:creationId xmlns:a16="http://schemas.microsoft.com/office/drawing/2014/main" id="{16B24469-72B4-4A23-A710-DF711E44B282}"/>
              </a:ext>
            </a:extLst>
          </p:cNvPr>
          <p:cNvSpPr>
            <a:spLocks noGrp="1"/>
          </p:cNvSpPr>
          <p:nvPr>
            <p:ph type="sldNum" sz="quarter" idx="12"/>
          </p:nvPr>
        </p:nvSpPr>
        <p:spPr/>
        <p:txBody>
          <a:bodyPr/>
          <a:lstStyle/>
          <a:p>
            <a:fld id="{2D0AA5EB-64AB-BF41-92BE-B61D8618F692}" type="slidenum">
              <a:rPr lang="it-IT" smtClean="0"/>
              <a:t>8</a:t>
            </a:fld>
            <a:endParaRPr lang="it-IT" dirty="0"/>
          </a:p>
        </p:txBody>
      </p:sp>
    </p:spTree>
    <p:extLst>
      <p:ext uri="{BB962C8B-B14F-4D97-AF65-F5344CB8AC3E}">
        <p14:creationId xmlns:p14="http://schemas.microsoft.com/office/powerpoint/2010/main" val="3661580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413" y="193881"/>
            <a:ext cx="10515600" cy="714375"/>
          </a:xfrm>
        </p:spPr>
        <p:txBody>
          <a:bodyPr/>
          <a:lstStyle/>
          <a:p>
            <a:r>
              <a:rPr lang="en-GB" dirty="0"/>
              <a:t>Why is safe sanitation important?</a:t>
            </a:r>
          </a:p>
        </p:txBody>
      </p:sp>
      <p:sp>
        <p:nvSpPr>
          <p:cNvPr id="3" name="Content Placeholder 2"/>
          <p:cNvSpPr>
            <a:spLocks noGrp="1"/>
          </p:cNvSpPr>
          <p:nvPr>
            <p:ph type="body" sz="quarter" idx="16"/>
          </p:nvPr>
        </p:nvSpPr>
        <p:spPr>
          <a:xfrm>
            <a:off x="5590477" y="1242786"/>
            <a:ext cx="6407950" cy="4973466"/>
          </a:xfrm>
        </p:spPr>
        <p:txBody>
          <a:bodyPr>
            <a:normAutofit fontScale="92500"/>
          </a:bodyPr>
          <a:lstStyle/>
          <a:p>
            <a:pPr>
              <a:lnSpc>
                <a:spcPct val="100000"/>
              </a:lnSpc>
              <a:spcAft>
                <a:spcPts val="1000"/>
              </a:spcAft>
            </a:pPr>
            <a:r>
              <a:rPr lang="en-GB" sz="2400" dirty="0">
                <a:solidFill>
                  <a:srgbClr val="002060"/>
                </a:solidFill>
              </a:rPr>
              <a:t>Human faeces is the </a:t>
            </a:r>
            <a:r>
              <a:rPr lang="en-GB" sz="2400" b="1" dirty="0">
                <a:solidFill>
                  <a:schemeClr val="bg2"/>
                </a:solidFill>
              </a:rPr>
              <a:t>most common source of microbial pathogens </a:t>
            </a:r>
            <a:r>
              <a:rPr lang="en-GB" sz="2400" dirty="0">
                <a:solidFill>
                  <a:srgbClr val="002060"/>
                </a:solidFill>
              </a:rPr>
              <a:t>(germs). </a:t>
            </a:r>
          </a:p>
          <a:p>
            <a:pPr>
              <a:lnSpc>
                <a:spcPct val="100000"/>
              </a:lnSpc>
              <a:spcAft>
                <a:spcPts val="1000"/>
              </a:spcAft>
            </a:pPr>
            <a:r>
              <a:rPr lang="en-GB" sz="2400" dirty="0">
                <a:solidFill>
                  <a:srgbClr val="002060"/>
                </a:solidFill>
              </a:rPr>
              <a:t>One gram of human faeces has over </a:t>
            </a:r>
            <a:r>
              <a:rPr lang="en-GB" sz="2400" b="1" dirty="0">
                <a:solidFill>
                  <a:schemeClr val="bg2"/>
                </a:solidFill>
              </a:rPr>
              <a:t>1,000,000,000 pathogens</a:t>
            </a:r>
            <a:r>
              <a:rPr lang="en-GB" sz="2400" dirty="0">
                <a:solidFill>
                  <a:srgbClr val="002060"/>
                </a:solidFill>
              </a:rPr>
              <a:t>. </a:t>
            </a:r>
          </a:p>
          <a:p>
            <a:pPr>
              <a:lnSpc>
                <a:spcPct val="100000"/>
              </a:lnSpc>
              <a:spcAft>
                <a:spcPts val="1000"/>
              </a:spcAft>
            </a:pPr>
            <a:r>
              <a:rPr lang="en-GB" sz="2400" dirty="0">
                <a:solidFill>
                  <a:srgbClr val="002060"/>
                </a:solidFill>
              </a:rPr>
              <a:t>The faeces of those seeking treatment in health care facilities could be particularly infectious</a:t>
            </a:r>
          </a:p>
          <a:p>
            <a:pPr>
              <a:lnSpc>
                <a:spcPct val="100000"/>
              </a:lnSpc>
              <a:spcAft>
                <a:spcPts val="1000"/>
              </a:spcAft>
            </a:pPr>
            <a:r>
              <a:rPr lang="en-GB" sz="2400" dirty="0">
                <a:solidFill>
                  <a:srgbClr val="002060"/>
                </a:solidFill>
              </a:rPr>
              <a:t>	</a:t>
            </a:r>
            <a:r>
              <a:rPr lang="en-GB" sz="2400" dirty="0">
                <a:solidFill>
                  <a:srgbClr val="002060"/>
                </a:solidFill>
                <a:sym typeface="Wingdings" panose="05000000000000000000" pitchFamily="2" charset="2"/>
              </a:rPr>
              <a:t> </a:t>
            </a:r>
            <a:r>
              <a:rPr lang="en-GB" sz="2400" b="1" dirty="0">
                <a:solidFill>
                  <a:schemeClr val="bg2"/>
                </a:solidFill>
                <a:sym typeface="Wingdings" panose="05000000000000000000" pitchFamily="2" charset="2"/>
              </a:rPr>
              <a:t>C</a:t>
            </a:r>
            <a:r>
              <a:rPr lang="en-GB" sz="2400" b="1" dirty="0">
                <a:solidFill>
                  <a:schemeClr val="bg2"/>
                </a:solidFill>
              </a:rPr>
              <a:t>holera</a:t>
            </a:r>
            <a:r>
              <a:rPr lang="en-GB" sz="2400" dirty="0">
                <a:solidFill>
                  <a:srgbClr val="002060"/>
                </a:solidFill>
              </a:rPr>
              <a:t> easily spreads from faeces of infected individuals.</a:t>
            </a:r>
          </a:p>
          <a:p>
            <a:pPr>
              <a:lnSpc>
                <a:spcPct val="100000"/>
              </a:lnSpc>
            </a:pPr>
            <a:r>
              <a:rPr lang="en-US" sz="2400" dirty="0">
                <a:solidFill>
                  <a:srgbClr val="002060"/>
                </a:solidFill>
              </a:rPr>
              <a:t>A fundamental human right that </a:t>
            </a:r>
          </a:p>
          <a:p>
            <a:pPr>
              <a:lnSpc>
                <a:spcPct val="100000"/>
              </a:lnSpc>
            </a:pPr>
            <a:r>
              <a:rPr lang="en-US" sz="2400" dirty="0">
                <a:solidFill>
                  <a:srgbClr val="002060"/>
                </a:solidFill>
              </a:rPr>
              <a:t>	</a:t>
            </a:r>
            <a:r>
              <a:rPr lang="en-US" sz="2400" dirty="0">
                <a:solidFill>
                  <a:srgbClr val="002060"/>
                </a:solidFill>
                <a:sym typeface="Wingdings" panose="05000000000000000000" pitchFamily="2" charset="2"/>
              </a:rPr>
              <a:t> P</a:t>
            </a:r>
            <a:r>
              <a:rPr lang="en-US" sz="2400" dirty="0">
                <a:solidFill>
                  <a:srgbClr val="002060"/>
                </a:solidFill>
              </a:rPr>
              <a:t>romotes </a:t>
            </a:r>
            <a:r>
              <a:rPr lang="en-US" sz="2400" b="1" dirty="0">
                <a:solidFill>
                  <a:srgbClr val="EACD54"/>
                </a:solidFill>
              </a:rPr>
              <a:t>dignity</a:t>
            </a:r>
            <a:r>
              <a:rPr lang="en-US" sz="2400" dirty="0">
                <a:solidFill>
                  <a:srgbClr val="002060"/>
                </a:solidFill>
              </a:rPr>
              <a:t>, </a:t>
            </a:r>
            <a:r>
              <a:rPr lang="en-US" sz="2400" b="1" dirty="0">
                <a:solidFill>
                  <a:srgbClr val="EACD54"/>
                </a:solidFill>
              </a:rPr>
              <a:t>wellbeing</a:t>
            </a:r>
            <a:r>
              <a:rPr lang="en-US" sz="2400" dirty="0">
                <a:solidFill>
                  <a:srgbClr val="002060"/>
                </a:solidFill>
              </a:rPr>
              <a:t> and </a:t>
            </a:r>
            <a:r>
              <a:rPr lang="en-US" sz="2400" b="1" dirty="0">
                <a:solidFill>
                  <a:srgbClr val="EACD54"/>
                </a:solidFill>
              </a:rPr>
              <a:t>health</a:t>
            </a:r>
            <a:r>
              <a:rPr lang="en-US" sz="2400" b="1" dirty="0">
                <a:solidFill>
                  <a:schemeClr val="bg2">
                    <a:lumMod val="75000"/>
                  </a:schemeClr>
                </a:solidFill>
              </a:rPr>
              <a:t> </a:t>
            </a:r>
            <a:r>
              <a:rPr lang="en-US" sz="2400" b="1" dirty="0">
                <a:solidFill>
                  <a:srgbClr val="EACD54"/>
                </a:solidFill>
              </a:rPr>
              <a:t>seeking</a:t>
            </a:r>
            <a:r>
              <a:rPr lang="en-US" sz="2400" b="1" dirty="0">
                <a:solidFill>
                  <a:schemeClr val="bg2">
                    <a:lumMod val="75000"/>
                  </a:schemeClr>
                </a:solidFill>
              </a:rPr>
              <a:t> </a:t>
            </a:r>
            <a:r>
              <a:rPr lang="en-US" sz="2400" b="1" dirty="0">
                <a:solidFill>
                  <a:srgbClr val="EACD54"/>
                </a:solidFill>
              </a:rPr>
              <a:t>behaviors</a:t>
            </a:r>
            <a:r>
              <a:rPr lang="en-US" sz="2400" b="1" dirty="0">
                <a:solidFill>
                  <a:schemeClr val="bg2">
                    <a:lumMod val="75000"/>
                  </a:schemeClr>
                </a:solidFill>
              </a:rPr>
              <a:t> </a:t>
            </a:r>
            <a:endParaRPr lang="en-GB" sz="2400" b="1" dirty="0">
              <a:solidFill>
                <a:schemeClr val="bg2">
                  <a:lumMod val="75000"/>
                </a:schemeClr>
              </a:solidFill>
            </a:endParaRPr>
          </a:p>
        </p:txBody>
      </p:sp>
      <p:sp>
        <p:nvSpPr>
          <p:cNvPr id="4" name="Content Placeholder 2">
            <a:extLst>
              <a:ext uri="{FF2B5EF4-FFF2-40B4-BE49-F238E27FC236}">
                <a16:creationId xmlns:a16="http://schemas.microsoft.com/office/drawing/2014/main" id="{B3149CBA-0F32-479A-B837-813DC2AEA083}"/>
              </a:ext>
            </a:extLst>
          </p:cNvPr>
          <p:cNvSpPr txBox="1">
            <a:spLocks/>
          </p:cNvSpPr>
          <p:nvPr/>
        </p:nvSpPr>
        <p:spPr bwMode="gray">
          <a:xfrm>
            <a:off x="479999" y="2853006"/>
            <a:ext cx="11038429" cy="4236977"/>
          </a:xfrm>
          <a:prstGeom prst="rect">
            <a:avLst/>
          </a:prstGeom>
        </p:spPr>
        <p:txBody>
          <a:bodyPr vert="horz" lIns="16325" tIns="0" rIns="16325" bIns="0" rtlCol="0">
            <a:noAutofit/>
          </a:bodyPr>
          <a:lstStyle>
            <a:lvl1pPr marL="0" indent="0" algn="l" defTabSz="1008126" rtl="0" eaLnBrk="1" latinLnBrk="0" hangingPunct="1">
              <a:lnSpc>
                <a:spcPct val="110000"/>
              </a:lnSpc>
              <a:spcBef>
                <a:spcPts val="1103"/>
              </a:spcBef>
              <a:spcAft>
                <a:spcPts val="662"/>
              </a:spcAft>
              <a:buClr>
                <a:schemeClr val="tx1"/>
              </a:buClr>
              <a:buSzPct val="80000"/>
              <a:buFontTx/>
              <a:buNone/>
              <a:defRPr sz="2400" b="0" kern="1200">
                <a:solidFill>
                  <a:schemeClr val="tx1"/>
                </a:solidFill>
                <a:latin typeface="+mn-lt"/>
                <a:ea typeface="+mn-ea"/>
                <a:cs typeface="Times New Roman" panose="02020603050405020304" pitchFamily="18" charset="0"/>
              </a:defRPr>
            </a:lvl1pPr>
            <a:lvl2pPr marL="397300" indent="-197775"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2pPr>
            <a:lvl3pPr marL="91186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3pPr>
            <a:lvl4pPr marL="1300413" indent="-31503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4pPr>
            <a:lvl5pPr marL="1781723" indent="-395549" algn="l" defTabSz="1008126" rtl="0" eaLnBrk="1" latinLnBrk="0" hangingPunct="1">
              <a:lnSpc>
                <a:spcPct val="110000"/>
              </a:lnSpc>
              <a:spcBef>
                <a:spcPts val="551"/>
              </a:spcBef>
              <a:spcAft>
                <a:spcPts val="662"/>
              </a:spcAft>
              <a:buClr>
                <a:schemeClr val="tx1"/>
              </a:buClr>
              <a:buSzPct val="100000"/>
              <a:buFont typeface="Arial" panose="020B0604020202020204" pitchFamily="34" charset="0"/>
              <a:buChar char="•"/>
              <a:defRPr sz="1544" kern="1200">
                <a:solidFill>
                  <a:schemeClr val="tx1"/>
                </a:solidFill>
                <a:latin typeface="+mn-lt"/>
                <a:ea typeface="+mn-ea"/>
                <a:cs typeface="+mn-cs"/>
              </a:defRPr>
            </a:lvl5pPr>
            <a:lvl6pPr marL="2273535" indent="-395549" algn="l" defTabSz="1008126" rtl="0" eaLnBrk="1" latinLnBrk="0" hangingPunct="1">
              <a:lnSpc>
                <a:spcPct val="90000"/>
              </a:lnSpc>
              <a:spcBef>
                <a:spcPts val="551"/>
              </a:spcBef>
              <a:buFont typeface="Arial" panose="020B0604020202020204" pitchFamily="34" charset="0"/>
              <a:buChar char="•"/>
              <a:defRPr sz="1544" kern="1200">
                <a:solidFill>
                  <a:schemeClr val="tx1"/>
                </a:solidFill>
                <a:latin typeface="+mn-lt"/>
                <a:ea typeface="+mn-ea"/>
                <a:cs typeface="+mn-cs"/>
              </a:defRPr>
            </a:lvl6pPr>
            <a:lvl7pPr marL="3276410"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7pPr>
            <a:lvl8pPr marL="3780473"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8pPr>
            <a:lvl9pPr marL="4284536" indent="-252032" algn="l" defTabSz="1008126" rtl="0" eaLnBrk="1" latinLnBrk="0" hangingPunct="1">
              <a:lnSpc>
                <a:spcPct val="90000"/>
              </a:lnSpc>
              <a:spcBef>
                <a:spcPts val="551"/>
              </a:spcBef>
              <a:buFont typeface="Arial" panose="020B0604020202020204" pitchFamily="34" charset="0"/>
              <a:buChar char="•"/>
              <a:defRPr sz="1985" kern="1200">
                <a:solidFill>
                  <a:schemeClr val="tx1"/>
                </a:solidFill>
                <a:latin typeface="+mn-lt"/>
                <a:ea typeface="+mn-ea"/>
                <a:cs typeface="+mn-cs"/>
              </a:defRPr>
            </a:lvl9pPr>
          </a:lstStyle>
          <a:p>
            <a:pPr>
              <a:spcAft>
                <a:spcPts val="0"/>
              </a:spcAft>
            </a:pPr>
            <a:endParaRPr lang="en-US" sz="2177" dirty="0">
              <a:solidFill>
                <a:srgbClr val="002060"/>
              </a:solidFill>
              <a:latin typeface="Arial" panose="020B0604020202020204" pitchFamily="34" charset="0"/>
              <a:cs typeface="Arial" panose="020B0604020202020204" pitchFamily="34" charset="0"/>
            </a:endParaRPr>
          </a:p>
          <a:p>
            <a:pPr lvl="1" indent="0">
              <a:spcAft>
                <a:spcPts val="0"/>
              </a:spcAft>
              <a:buNone/>
            </a:pPr>
            <a:endParaRPr lang="en-US" sz="2177" dirty="0">
              <a:solidFill>
                <a:srgbClr val="002060"/>
              </a:solidFill>
              <a:highlight>
                <a:srgbClr val="FFFF00"/>
              </a:highlight>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885219D-3E1E-466F-8566-D524F95F5D1F}"/>
              </a:ext>
            </a:extLst>
          </p:cNvPr>
          <p:cNvSpPr>
            <a:spLocks noGrp="1"/>
          </p:cNvSpPr>
          <p:nvPr>
            <p:ph type="sldNum" sz="quarter" idx="12"/>
          </p:nvPr>
        </p:nvSpPr>
        <p:spPr/>
        <p:txBody>
          <a:bodyPr/>
          <a:lstStyle/>
          <a:p>
            <a:fld id="{2D0AA5EB-64AB-BF41-92BE-B61D8618F692}" type="slidenum">
              <a:rPr lang="it-IT" smtClean="0"/>
              <a:t>9</a:t>
            </a:fld>
            <a:endParaRPr lang="it-IT" dirty="0"/>
          </a:p>
        </p:txBody>
      </p:sp>
      <p:pic>
        <p:nvPicPr>
          <p:cNvPr id="7" name="Picture 6">
            <a:extLst>
              <a:ext uri="{FF2B5EF4-FFF2-40B4-BE49-F238E27FC236}">
                <a16:creationId xmlns:a16="http://schemas.microsoft.com/office/drawing/2014/main" id="{A103CC98-89CE-40CA-9964-D2DAE0B1997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187" y="1469571"/>
            <a:ext cx="4831400" cy="3618101"/>
          </a:xfrm>
          <a:prstGeom prst="rect">
            <a:avLst/>
          </a:prstGeom>
        </p:spPr>
      </p:pic>
    </p:spTree>
    <p:extLst>
      <p:ext uri="{BB962C8B-B14F-4D97-AF65-F5344CB8AC3E}">
        <p14:creationId xmlns:p14="http://schemas.microsoft.com/office/powerpoint/2010/main" val="3207920851"/>
      </p:ext>
    </p:extLst>
  </p:cSld>
  <p:clrMapOvr>
    <a:masterClrMapping/>
  </p:clrMapOvr>
</p:sld>
</file>

<file path=ppt/theme/theme1.xml><?xml version="1.0" encoding="utf-8"?>
<a:theme xmlns:a="http://schemas.openxmlformats.org/drawingml/2006/main" name="Tema wash it">
  <a:themeElements>
    <a:clrScheme name="WASH IT OK">
      <a:dk1>
        <a:srgbClr val="1C245F"/>
      </a:dk1>
      <a:lt1>
        <a:srgbClr val="FFFFFF"/>
      </a:lt1>
      <a:dk2>
        <a:srgbClr val="009EE3"/>
      </a:dk2>
      <a:lt2>
        <a:srgbClr val="EACD54"/>
      </a:lt2>
      <a:accent1>
        <a:srgbClr val="F7EBBB"/>
      </a:accent1>
      <a:accent2>
        <a:srgbClr val="99D8F3"/>
      </a:accent2>
      <a:accent3>
        <a:srgbClr val="A5A5A5"/>
      </a:accent3>
      <a:accent4>
        <a:srgbClr val="FF7B00"/>
      </a:accent4>
      <a:accent5>
        <a:srgbClr val="FDD1FF"/>
      </a:accent5>
      <a:accent6>
        <a:srgbClr val="721F47"/>
      </a:accent6>
      <a:hlink>
        <a:srgbClr val="05B2C1"/>
      </a:hlink>
      <a:folHlink>
        <a:srgbClr val="95B1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solidFill>
              <a:schemeClr val="bg1"/>
            </a:solidFill>
            <a:latin typeface="Arial Narrow" panose="020B0606020202030204" pitchFamily="34" charset="0"/>
          </a:defRPr>
        </a:defPPr>
      </a:lstStyle>
    </a:txDef>
  </a:objectDefaults>
  <a:extraClrSchemeLst/>
  <a:extLst>
    <a:ext uri="{05A4C25C-085E-4340-85A3-A5531E510DB2}">
      <thm15:themeFamily xmlns:thm15="http://schemas.microsoft.com/office/thememl/2012/main" name="Presentazione standard1" id="{83E73154-CBD3-3944-988D-B73167D8C57B}" vid="{C24D4517-37EA-B146-A925-771299159CD0}"/>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220128_BLS21464 WHO WASH-FIT PPT Layout.1</Template>
  <TotalTime>1010</TotalTime>
  <Words>8223</Words>
  <Application>Microsoft Macintosh PowerPoint</Application>
  <PresentationFormat>Widescreen</PresentationFormat>
  <Paragraphs>840</Paragraphs>
  <Slides>46</Slides>
  <Notes>44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MS PGothic</vt:lpstr>
      <vt:lpstr>MS PGothic</vt:lpstr>
      <vt:lpstr>SimSun</vt:lpstr>
      <vt:lpstr>Arial</vt:lpstr>
      <vt:lpstr>Arial Narrow</vt:lpstr>
      <vt:lpstr>Calibri</vt:lpstr>
      <vt:lpstr>Calibri Light</vt:lpstr>
      <vt:lpstr>Cambria</vt:lpstr>
      <vt:lpstr>Ebrima</vt:lpstr>
      <vt:lpstr>Myriad Pro</vt:lpstr>
      <vt:lpstr>Myriad Pro Cond</vt:lpstr>
      <vt:lpstr>Symbol</vt:lpstr>
      <vt:lpstr>Times New Roman</vt:lpstr>
      <vt:lpstr>Wingdings</vt:lpstr>
      <vt:lpstr>Tema wash it</vt:lpstr>
      <vt:lpstr>PowerPoint Presentation</vt:lpstr>
      <vt:lpstr>Safely managed sanitation in health care facilities   </vt:lpstr>
      <vt:lpstr>Learning objectives </vt:lpstr>
      <vt:lpstr>Part 1: Minimum requirements </vt:lpstr>
      <vt:lpstr>Sanitation </vt:lpstr>
      <vt:lpstr>Sanitation </vt:lpstr>
      <vt:lpstr>Minimum sanitation requirements </vt:lpstr>
      <vt:lpstr>PowerPoint Presentation</vt:lpstr>
      <vt:lpstr>Why is safe sanitation important?</vt:lpstr>
      <vt:lpstr>Health hazards of inadequate sanitation</vt:lpstr>
      <vt:lpstr>PowerPoint Presentation</vt:lpstr>
      <vt:lpstr>The sanitation chain</vt:lpstr>
      <vt:lpstr>Transmission of excreta-related pathogens</vt:lpstr>
      <vt:lpstr>PowerPoint Presentation</vt:lpstr>
      <vt:lpstr>Addressing AMR in health care facilities </vt:lpstr>
      <vt:lpstr>Part 2: Sanitation technologies </vt:lpstr>
      <vt:lpstr>PowerPoint Presentation</vt:lpstr>
      <vt:lpstr>Toilet options</vt:lpstr>
      <vt:lpstr>Toilet options</vt:lpstr>
      <vt:lpstr>On-site treatment options  (with periodic emptying and disposal on or off-site) </vt:lpstr>
      <vt:lpstr>Off-site options (or on-site treatment for large health care facilities)</vt:lpstr>
      <vt:lpstr>Dry toilets &amp; waste stabilization ponds provide highest  pathogen removal </vt:lpstr>
      <vt:lpstr>Emptying and conveyance – minimizing risk to waste handlers </vt:lpstr>
      <vt:lpstr>Part 3: Climate change and sanitation </vt:lpstr>
      <vt:lpstr>Climate impacts on sanitation </vt:lpstr>
      <vt:lpstr>How resilient are different sanitation technologies? </vt:lpstr>
      <vt:lpstr>Improving climate resilience of sanitation technologies </vt:lpstr>
      <vt:lpstr>Improving climate resilience of sanitation technologies </vt:lpstr>
      <vt:lpstr>Selecting a sanitation system</vt:lpstr>
      <vt:lpstr>Answer</vt:lpstr>
      <vt:lpstr>Part 4: Improving and maintaining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take-aways</vt:lpstr>
      <vt:lpstr>WASH FIT sanitation indicators</vt:lpstr>
      <vt:lpstr>WASH FIT sanitation indicators</vt:lpstr>
      <vt:lpstr>PowerPoint Presentation</vt:lpstr>
      <vt:lpstr>PowerPoint Presentation</vt:lpstr>
      <vt:lpstr>Supplementary slides</vt:lpstr>
      <vt:lpstr>Select excreta-related pathogens: to be controlled through safe sanitation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HAYTER, Arabella</dc:creator>
  <cp:lastModifiedBy>Microsoft account</cp:lastModifiedBy>
  <cp:revision>76</cp:revision>
  <dcterms:created xsi:type="dcterms:W3CDTF">2022-01-31T08:14:23Z</dcterms:created>
  <dcterms:modified xsi:type="dcterms:W3CDTF">2022-05-01T17:02:49Z</dcterms:modified>
</cp:coreProperties>
</file>