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4" r:id="rId1"/>
  </p:sldMasterIdLst>
  <p:notesMasterIdLst>
    <p:notesMasterId r:id="rId90"/>
  </p:notesMasterIdLst>
  <p:sldIdLst>
    <p:sldId id="256" r:id="rId2"/>
    <p:sldId id="257" r:id="rId3"/>
    <p:sldId id="258" r:id="rId4"/>
    <p:sldId id="900" r:id="rId5"/>
    <p:sldId id="1943" r:id="rId6"/>
    <p:sldId id="1619" r:id="rId7"/>
    <p:sldId id="1917" r:id="rId8"/>
    <p:sldId id="1585" r:id="rId9"/>
    <p:sldId id="1944" r:id="rId10"/>
    <p:sldId id="1622" r:id="rId11"/>
    <p:sldId id="1965" r:id="rId12"/>
    <p:sldId id="1919" r:id="rId13"/>
    <p:sldId id="1586" r:id="rId14"/>
    <p:sldId id="1617" r:id="rId15"/>
    <p:sldId id="1933" r:id="rId16"/>
    <p:sldId id="1966" r:id="rId17"/>
    <p:sldId id="1935" r:id="rId18"/>
    <p:sldId id="1967" r:id="rId19"/>
    <p:sldId id="1968" r:id="rId20"/>
    <p:sldId id="1969" r:id="rId21"/>
    <p:sldId id="1970" r:id="rId22"/>
    <p:sldId id="1971" r:id="rId23"/>
    <p:sldId id="1936" r:id="rId24"/>
    <p:sldId id="1972" r:id="rId25"/>
    <p:sldId id="1952" r:id="rId26"/>
    <p:sldId id="449" r:id="rId27"/>
    <p:sldId id="1607" r:id="rId28"/>
    <p:sldId id="1973" r:id="rId29"/>
    <p:sldId id="269" r:id="rId30"/>
    <p:sldId id="1951" r:id="rId31"/>
    <p:sldId id="920" r:id="rId32"/>
    <p:sldId id="1598" r:id="rId33"/>
    <p:sldId id="1974" r:id="rId34"/>
    <p:sldId id="1978" r:id="rId35"/>
    <p:sldId id="1940" r:id="rId36"/>
    <p:sldId id="1592" r:id="rId37"/>
    <p:sldId id="1942" r:id="rId38"/>
    <p:sldId id="1979" r:id="rId39"/>
    <p:sldId id="1980" r:id="rId40"/>
    <p:sldId id="1593" r:id="rId41"/>
    <p:sldId id="915" r:id="rId42"/>
    <p:sldId id="372" r:id="rId43"/>
    <p:sldId id="353" r:id="rId44"/>
    <p:sldId id="1975" r:id="rId45"/>
    <p:sldId id="1981" r:id="rId46"/>
    <p:sldId id="1988" r:id="rId47"/>
    <p:sldId id="1948" r:id="rId48"/>
    <p:sldId id="461" r:id="rId49"/>
    <p:sldId id="1955" r:id="rId50"/>
    <p:sldId id="1963" r:id="rId51"/>
    <p:sldId id="1954" r:id="rId52"/>
    <p:sldId id="911" r:id="rId53"/>
    <p:sldId id="1989" r:id="rId54"/>
    <p:sldId id="1976" r:id="rId55"/>
    <p:sldId id="1982" r:id="rId56"/>
    <p:sldId id="1957" r:id="rId57"/>
    <p:sldId id="375" r:id="rId58"/>
    <p:sldId id="1594" r:id="rId59"/>
    <p:sldId id="1959" r:id="rId60"/>
    <p:sldId id="1958" r:id="rId61"/>
    <p:sldId id="910" r:id="rId62"/>
    <p:sldId id="1595" r:id="rId63"/>
    <p:sldId id="1985" r:id="rId64"/>
    <p:sldId id="1904" r:id="rId65"/>
    <p:sldId id="1977" r:id="rId66"/>
    <p:sldId id="1983" r:id="rId67"/>
    <p:sldId id="465" r:id="rId68"/>
    <p:sldId id="348" r:id="rId69"/>
    <p:sldId id="1987" r:id="rId70"/>
    <p:sldId id="1909" r:id="rId71"/>
    <p:sldId id="1910" r:id="rId72"/>
    <p:sldId id="1927" r:id="rId73"/>
    <p:sldId id="1911" r:id="rId74"/>
    <p:sldId id="1930" r:id="rId75"/>
    <p:sldId id="1912" r:id="rId76"/>
    <p:sldId id="1931" r:id="rId77"/>
    <p:sldId id="902" r:id="rId78"/>
    <p:sldId id="1932" r:id="rId79"/>
    <p:sldId id="1614" r:id="rId80"/>
    <p:sldId id="1596" r:id="rId81"/>
    <p:sldId id="1906" r:id="rId82"/>
    <p:sldId id="1986" r:id="rId83"/>
    <p:sldId id="1990" r:id="rId84"/>
    <p:sldId id="1916" r:id="rId85"/>
    <p:sldId id="1584" r:id="rId86"/>
    <p:sldId id="1918" r:id="rId87"/>
    <p:sldId id="1616" r:id="rId88"/>
    <p:sldId id="268" r:id="rId8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FC0124-5D90-4865-803B-74E937827177}">
          <p14:sldIdLst>
            <p14:sldId id="256"/>
            <p14:sldId id="257"/>
            <p14:sldId id="258"/>
            <p14:sldId id="900"/>
          </p14:sldIdLst>
        </p14:section>
        <p14:section name="Part 1: Introduction" id="{45210BAF-8082-499D-BE43-2DB74E0FCCBA}">
          <p14:sldIdLst>
            <p14:sldId id="1943"/>
            <p14:sldId id="1619"/>
            <p14:sldId id="1917"/>
            <p14:sldId id="1585"/>
            <p14:sldId id="1944"/>
            <p14:sldId id="1622"/>
            <p14:sldId id="1965"/>
            <p14:sldId id="1919"/>
            <p14:sldId id="1586"/>
            <p14:sldId id="1617"/>
            <p14:sldId id="1933"/>
          </p14:sldIdLst>
        </p14:section>
        <p14:section name="Part 2: WASH FIT cycle" id="{DD57506D-82A4-4231-BB74-C3C68064EDD8}">
          <p14:sldIdLst>
            <p14:sldId id="1966"/>
            <p14:sldId id="1935"/>
            <p14:sldId id="1967"/>
            <p14:sldId id="1968"/>
            <p14:sldId id="1969"/>
            <p14:sldId id="1970"/>
            <p14:sldId id="1971"/>
            <p14:sldId id="1936"/>
            <p14:sldId id="1972"/>
            <p14:sldId id="1952"/>
            <p14:sldId id="449"/>
            <p14:sldId id="1607"/>
            <p14:sldId id="1973"/>
            <p14:sldId id="269"/>
            <p14:sldId id="1951"/>
            <p14:sldId id="920"/>
            <p14:sldId id="1598"/>
            <p14:sldId id="1974"/>
            <p14:sldId id="1978"/>
            <p14:sldId id="1940"/>
            <p14:sldId id="1592"/>
            <p14:sldId id="1942"/>
            <p14:sldId id="1979"/>
            <p14:sldId id="1980"/>
            <p14:sldId id="1593"/>
            <p14:sldId id="915"/>
            <p14:sldId id="372"/>
            <p14:sldId id="353"/>
            <p14:sldId id="1975"/>
            <p14:sldId id="1981"/>
            <p14:sldId id="1988"/>
            <p14:sldId id="1948"/>
            <p14:sldId id="461"/>
            <p14:sldId id="1955"/>
            <p14:sldId id="1963"/>
            <p14:sldId id="1954"/>
            <p14:sldId id="911"/>
            <p14:sldId id="1989"/>
            <p14:sldId id="1976"/>
            <p14:sldId id="1982"/>
            <p14:sldId id="1957"/>
            <p14:sldId id="375"/>
            <p14:sldId id="1594"/>
            <p14:sldId id="1959"/>
            <p14:sldId id="1958"/>
            <p14:sldId id="910"/>
            <p14:sldId id="1595"/>
            <p14:sldId id="1985"/>
            <p14:sldId id="1904"/>
            <p14:sldId id="1977"/>
            <p14:sldId id="1983"/>
            <p14:sldId id="465"/>
            <p14:sldId id="348"/>
          </p14:sldIdLst>
        </p14:section>
        <p14:section name="Part 3: Initital implementation to national roll out" id="{DEE30AAB-FAB6-4769-BAD2-25F74073973B}">
          <p14:sldIdLst>
            <p14:sldId id="1987"/>
            <p14:sldId id="1909"/>
            <p14:sldId id="1910"/>
            <p14:sldId id="1927"/>
            <p14:sldId id="1911"/>
            <p14:sldId id="1930"/>
            <p14:sldId id="1912"/>
            <p14:sldId id="1931"/>
            <p14:sldId id="902"/>
            <p14:sldId id="1932"/>
            <p14:sldId id="1614"/>
            <p14:sldId id="1596"/>
            <p14:sldId id="1906"/>
          </p14:sldIdLst>
        </p14:section>
        <p14:section name="Supplementary resources and further reading" id="{AC8EE7EA-E5BD-4BA4-B95B-99F6841D45FA}">
          <p14:sldIdLst>
            <p14:sldId id="1986"/>
            <p14:sldId id="1990"/>
            <p14:sldId id="1916"/>
            <p14:sldId id="1584"/>
            <p14:sldId id="1918"/>
            <p14:sldId id="1616"/>
            <p14:sldId id="2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STORR" initials="JS" lastIdx="17" clrIdx="0">
    <p:extLst>
      <p:ext uri="{19B8F6BF-5375-455C-9EA6-DF929625EA0E}">
        <p15:presenceInfo xmlns:p15="http://schemas.microsoft.com/office/powerpoint/2012/main" userId="JULIE STORR" providerId="None"/>
      </p:ext>
    </p:extLst>
  </p:cmAuthor>
  <p:cmAuthor id="2" name="HAYTER, Arabella" initials="HA" lastIdx="4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F3"/>
    <a:srgbClr val="712AA2"/>
    <a:srgbClr val="FF0064"/>
    <a:srgbClr val="FF9A1F"/>
    <a:srgbClr val="009999"/>
    <a:srgbClr val="020202"/>
    <a:srgbClr val="FFFF00"/>
    <a:srgbClr val="8B0000"/>
    <a:srgbClr val="006400"/>
    <a:srgbClr val="0099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5" autoAdjust="0"/>
    <p:restoredTop sz="51543" autoAdjust="0"/>
  </p:normalViewPr>
  <p:slideViewPr>
    <p:cSldViewPr snapToGrid="0" snapToObjects="1">
      <p:cViewPr varScale="1">
        <p:scale>
          <a:sx n="54" d="100"/>
          <a:sy n="54" d="100"/>
        </p:scale>
        <p:origin x="2000" y="200"/>
      </p:cViewPr>
      <p:guideLst/>
    </p:cSldViewPr>
  </p:slid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svg"/><Relationship Id="rId1" Type="http://schemas.openxmlformats.org/officeDocument/2006/relationships/image" Target="../media/image148.png"/><Relationship Id="rId6" Type="http://schemas.openxmlformats.org/officeDocument/2006/relationships/image" Target="../media/image153.svg"/><Relationship Id="rId5" Type="http://schemas.openxmlformats.org/officeDocument/2006/relationships/image" Target="../media/image152.png"/><Relationship Id="rId4" Type="http://schemas.openxmlformats.org/officeDocument/2006/relationships/image" Target="../media/image15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svg"/><Relationship Id="rId1" Type="http://schemas.openxmlformats.org/officeDocument/2006/relationships/image" Target="../media/image148.png"/><Relationship Id="rId6" Type="http://schemas.openxmlformats.org/officeDocument/2006/relationships/image" Target="../media/image153.svg"/><Relationship Id="rId5" Type="http://schemas.openxmlformats.org/officeDocument/2006/relationships/image" Target="../media/image152.png"/><Relationship Id="rId4" Type="http://schemas.openxmlformats.org/officeDocument/2006/relationships/image" Target="../media/image15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263D5BD-687F-4F1D-940F-8A9229A6055A}" type="doc">
      <dgm:prSet loTypeId="urn:microsoft.com/office/officeart/2005/8/layout/arrow2" loCatId="process" qsTypeId="urn:microsoft.com/office/officeart/2005/8/quickstyle/simple1" qsCatId="simple" csTypeId="urn:microsoft.com/office/officeart/2005/8/colors/accent1_2" csCatId="accent1" phldr="1"/>
      <dgm:spPr/>
    </dgm:pt>
    <dgm:pt modelId="{2163CCBA-7C01-4535-8C9C-28FD37D93E65}">
      <dgm:prSet phldrT="[Text]" custT="1"/>
      <dgm:spPr/>
      <dgm:t>
        <a:bodyPr/>
        <a:lstStyle/>
        <a:p>
          <a:r>
            <a:rPr lang="en-US" sz="2000" dirty="0">
              <a:solidFill>
                <a:schemeClr val="tx1">
                  <a:lumMod val="40000"/>
                  <a:lumOff val="60000"/>
                </a:schemeClr>
              </a:solidFill>
              <a:latin typeface="Arial" panose="020B0604020202020204" pitchFamily="34" charset="0"/>
              <a:cs typeface="Arial" panose="020B0604020202020204" pitchFamily="34" charset="0"/>
            </a:rPr>
            <a:t>Training on waste segregation &amp; rationale use of PPE </a:t>
          </a:r>
        </a:p>
        <a:p>
          <a:br>
            <a:rPr lang="en-US" sz="2000" dirty="0">
              <a:solidFill>
                <a:schemeClr val="tx1">
                  <a:lumMod val="40000"/>
                  <a:lumOff val="60000"/>
                </a:schemeClr>
              </a:solidFill>
              <a:latin typeface="Arial" panose="020B0604020202020204" pitchFamily="34" charset="0"/>
              <a:cs typeface="Arial" panose="020B0604020202020204" pitchFamily="34" charset="0"/>
            </a:rPr>
          </a:br>
          <a:r>
            <a:rPr lang="en-US" sz="2000" dirty="0">
              <a:solidFill>
                <a:schemeClr val="tx1">
                  <a:lumMod val="40000"/>
                  <a:lumOff val="60000"/>
                </a:schemeClr>
              </a:solidFill>
              <a:latin typeface="Arial" panose="020B0604020202020204" pitchFamily="34" charset="0"/>
              <a:cs typeface="Arial" panose="020B0604020202020204" pitchFamily="34" charset="0"/>
            </a:rPr>
            <a:t>Reminders at points of care</a:t>
          </a:r>
        </a:p>
      </dgm:t>
    </dgm:pt>
    <dgm:pt modelId="{60556EA1-31BC-4789-86B5-16F97F55E0F7}" type="parTrans" cxnId="{BB8DC8C8-E82D-499F-B685-F0E2AD0F9494}">
      <dgm:prSet/>
      <dgm:spPr/>
      <dgm:t>
        <a:bodyPr/>
        <a:lstStyle/>
        <a:p>
          <a:endParaRPr lang="en-US" sz="1600">
            <a:latin typeface="Arial" panose="020B0604020202020204" pitchFamily="34" charset="0"/>
            <a:cs typeface="Arial" panose="020B0604020202020204" pitchFamily="34" charset="0"/>
          </a:endParaRPr>
        </a:p>
      </dgm:t>
    </dgm:pt>
    <dgm:pt modelId="{7DF5BD2E-EF9D-403E-8906-9420C6F12812}" type="sibTrans" cxnId="{BB8DC8C8-E82D-499F-B685-F0E2AD0F9494}">
      <dgm:prSet/>
      <dgm:spPr/>
      <dgm:t>
        <a:bodyPr/>
        <a:lstStyle/>
        <a:p>
          <a:endParaRPr lang="en-US" sz="1600">
            <a:latin typeface="Arial" panose="020B0604020202020204" pitchFamily="34" charset="0"/>
            <a:cs typeface="Arial" panose="020B0604020202020204" pitchFamily="34" charset="0"/>
          </a:endParaRPr>
        </a:p>
      </dgm:t>
    </dgm:pt>
    <dgm:pt modelId="{E58AEBC9-F7DF-40E8-BB0A-7B71FC8EF49B}">
      <dgm:prSet phldrT="[Text]" custT="1"/>
      <dgm:spPr/>
      <dgm:t>
        <a:bodyPr/>
        <a:lstStyle/>
        <a:p>
          <a:r>
            <a:rPr lang="en-US" sz="2000" dirty="0">
              <a:solidFill>
                <a:schemeClr val="tx1">
                  <a:lumMod val="50000"/>
                </a:schemeClr>
              </a:solidFill>
              <a:latin typeface="Arial" panose="020B0604020202020204" pitchFamily="34" charset="0"/>
              <a:cs typeface="Arial" panose="020B0604020202020204" pitchFamily="34" charset="0"/>
            </a:rPr>
            <a:t>Develop reverse logistics system: </a:t>
          </a:r>
        </a:p>
        <a:p>
          <a:r>
            <a:rPr lang="en-US" sz="2000" dirty="0">
              <a:solidFill>
                <a:schemeClr val="tx1">
                  <a:lumMod val="50000"/>
                </a:schemeClr>
              </a:solidFill>
              <a:latin typeface="Arial" panose="020B0604020202020204" pitchFamily="34" charset="0"/>
              <a:cs typeface="Arial" panose="020B0604020202020204" pitchFamily="34" charset="0"/>
            </a:rPr>
            <a:t>Waste is regularly &amp; safely transported to centralized plan with non-burn technology </a:t>
          </a:r>
        </a:p>
      </dgm:t>
    </dgm:pt>
    <dgm:pt modelId="{DE0860F0-C2DC-4AA7-B89C-AE83BC3058EF}" type="parTrans" cxnId="{CC23CCF2-B8B5-4D97-AF2A-BC7DB75AD91C}">
      <dgm:prSet/>
      <dgm:spPr/>
      <dgm:t>
        <a:bodyPr/>
        <a:lstStyle/>
        <a:p>
          <a:endParaRPr lang="en-US" sz="1600">
            <a:latin typeface="Arial" panose="020B0604020202020204" pitchFamily="34" charset="0"/>
            <a:cs typeface="Arial" panose="020B0604020202020204" pitchFamily="34" charset="0"/>
          </a:endParaRPr>
        </a:p>
      </dgm:t>
    </dgm:pt>
    <dgm:pt modelId="{917F4DB8-22A2-41BC-9558-38D295870B38}" type="sibTrans" cxnId="{CC23CCF2-B8B5-4D97-AF2A-BC7DB75AD91C}">
      <dgm:prSet/>
      <dgm:spPr/>
      <dgm:t>
        <a:bodyPr/>
        <a:lstStyle/>
        <a:p>
          <a:endParaRPr lang="en-US" sz="1600">
            <a:latin typeface="Arial" panose="020B0604020202020204" pitchFamily="34" charset="0"/>
            <a:cs typeface="Arial" panose="020B0604020202020204" pitchFamily="34" charset="0"/>
          </a:endParaRPr>
        </a:p>
      </dgm:t>
    </dgm:pt>
    <dgm:pt modelId="{F51AA62B-B90F-4413-B769-8A0655EE6FEF}">
      <dgm:prSet phldrT="[Text]" custT="1"/>
      <dgm:spPr/>
      <dgm:t>
        <a:bodyPr/>
        <a:lstStyle/>
        <a:p>
          <a:r>
            <a:rPr lang="en-US" sz="2000" dirty="0">
              <a:solidFill>
                <a:srgbClr val="00AFF3"/>
              </a:solidFill>
              <a:latin typeface="Arial" panose="020B0604020202020204" pitchFamily="34" charset="0"/>
              <a:cs typeface="Arial" panose="020B0604020202020204" pitchFamily="34" charset="0"/>
            </a:rPr>
            <a:t>Build lockable, covered storage areas</a:t>
          </a:r>
        </a:p>
        <a:p>
          <a:r>
            <a:rPr lang="en-US" sz="2000" dirty="0">
              <a:solidFill>
                <a:srgbClr val="00AFF3"/>
              </a:solidFill>
              <a:latin typeface="Arial" panose="020B0604020202020204" pitchFamily="34" charset="0"/>
              <a:cs typeface="Arial" panose="020B0604020202020204" pitchFamily="34" charset="0"/>
            </a:rPr>
            <a:t> </a:t>
          </a:r>
          <a:br>
            <a:rPr lang="en-US" sz="2000" dirty="0">
              <a:solidFill>
                <a:srgbClr val="00AFF3"/>
              </a:solidFill>
              <a:latin typeface="Arial" panose="020B0604020202020204" pitchFamily="34" charset="0"/>
              <a:cs typeface="Arial" panose="020B0604020202020204" pitchFamily="34" charset="0"/>
            </a:rPr>
          </a:br>
          <a:r>
            <a:rPr lang="en-US" sz="2000" dirty="0">
              <a:solidFill>
                <a:srgbClr val="00AFF3"/>
              </a:solidFill>
              <a:latin typeface="Arial" panose="020B0604020202020204" pitchFamily="34" charset="0"/>
              <a:cs typeface="Arial" panose="020B0604020202020204" pitchFamily="34" charset="0"/>
            </a:rPr>
            <a:t>Build low-cost incinerator as interim solution </a:t>
          </a:r>
        </a:p>
      </dgm:t>
    </dgm:pt>
    <dgm:pt modelId="{15027847-271B-439C-9247-B42368A142B7}" type="parTrans" cxnId="{8A47844B-FE62-425E-9B36-43BED3FD935B}">
      <dgm:prSet/>
      <dgm:spPr/>
      <dgm:t>
        <a:bodyPr/>
        <a:lstStyle/>
        <a:p>
          <a:endParaRPr lang="en-US" sz="1600">
            <a:latin typeface="Arial" panose="020B0604020202020204" pitchFamily="34" charset="0"/>
            <a:cs typeface="Arial" panose="020B0604020202020204" pitchFamily="34" charset="0"/>
          </a:endParaRPr>
        </a:p>
      </dgm:t>
    </dgm:pt>
    <dgm:pt modelId="{93043C13-81B4-47EB-BC4D-B531AB3F10F4}" type="sibTrans" cxnId="{8A47844B-FE62-425E-9B36-43BED3FD935B}">
      <dgm:prSet/>
      <dgm:spPr/>
      <dgm:t>
        <a:bodyPr/>
        <a:lstStyle/>
        <a:p>
          <a:endParaRPr lang="en-US" sz="1600">
            <a:latin typeface="Arial" panose="020B0604020202020204" pitchFamily="34" charset="0"/>
            <a:cs typeface="Arial" panose="020B0604020202020204" pitchFamily="34" charset="0"/>
          </a:endParaRPr>
        </a:p>
      </dgm:t>
    </dgm:pt>
    <dgm:pt modelId="{2F79D4A6-0F92-4070-AA22-549E62C458E6}" type="pres">
      <dgm:prSet presAssocID="{F263D5BD-687F-4F1D-940F-8A9229A6055A}" presName="arrowDiagram" presStyleCnt="0">
        <dgm:presLayoutVars>
          <dgm:chMax val="5"/>
          <dgm:dir/>
          <dgm:resizeHandles val="exact"/>
        </dgm:presLayoutVars>
      </dgm:prSet>
      <dgm:spPr/>
    </dgm:pt>
    <dgm:pt modelId="{8E6B4674-FF7C-44AB-8A20-C33604C77363}" type="pres">
      <dgm:prSet presAssocID="{F263D5BD-687F-4F1D-940F-8A9229A6055A}" presName="arrow" presStyleLbl="bgShp" presStyleIdx="0" presStyleCnt="1" custLinFactNeighborY="-235"/>
      <dgm:spPr/>
    </dgm:pt>
    <dgm:pt modelId="{6D593707-0484-4DB5-A109-4D9BCDBD0137}" type="pres">
      <dgm:prSet presAssocID="{F263D5BD-687F-4F1D-940F-8A9229A6055A}" presName="arrowDiagram3" presStyleCnt="0"/>
      <dgm:spPr/>
    </dgm:pt>
    <dgm:pt modelId="{F45FDAD9-F5CC-43D0-A182-394D484F0C5E}" type="pres">
      <dgm:prSet presAssocID="{2163CCBA-7C01-4535-8C9C-28FD37D93E65}" presName="bullet3a" presStyleLbl="node1" presStyleIdx="0" presStyleCnt="3"/>
      <dgm:spPr/>
    </dgm:pt>
    <dgm:pt modelId="{13169702-2DD3-48A9-8D57-1B4D71C56C0B}" type="pres">
      <dgm:prSet presAssocID="{2163CCBA-7C01-4535-8C9C-28FD37D93E65}" presName="textBox3a" presStyleLbl="revTx" presStyleIdx="0" presStyleCnt="3" custScaleX="147334" custScaleY="44219" custLinFactNeighborX="-34913" custLinFactNeighborY="-12281">
        <dgm:presLayoutVars>
          <dgm:bulletEnabled val="1"/>
        </dgm:presLayoutVars>
      </dgm:prSet>
      <dgm:spPr/>
    </dgm:pt>
    <dgm:pt modelId="{903F9C44-2610-4348-BEFE-ADEE461A70E9}" type="pres">
      <dgm:prSet presAssocID="{F51AA62B-B90F-4413-B769-8A0655EE6FEF}" presName="bullet3b" presStyleLbl="node1" presStyleIdx="1" presStyleCnt="3"/>
      <dgm:spPr/>
    </dgm:pt>
    <dgm:pt modelId="{DF705D52-A44E-42CF-8877-DD9528FC8A82}" type="pres">
      <dgm:prSet presAssocID="{F51AA62B-B90F-4413-B769-8A0655EE6FEF}" presName="textBox3b" presStyleLbl="revTx" presStyleIdx="1" presStyleCnt="3" custLinFactNeighborX="-39431" custLinFactNeighborY="-36894">
        <dgm:presLayoutVars>
          <dgm:bulletEnabled val="1"/>
        </dgm:presLayoutVars>
      </dgm:prSet>
      <dgm:spPr/>
    </dgm:pt>
    <dgm:pt modelId="{4BDC6AB7-8015-401B-A1C1-7C72491E4BD4}" type="pres">
      <dgm:prSet presAssocID="{E58AEBC9-F7DF-40E8-BB0A-7B71FC8EF49B}" presName="bullet3c" presStyleLbl="node1" presStyleIdx="2" presStyleCnt="3"/>
      <dgm:spPr/>
    </dgm:pt>
    <dgm:pt modelId="{E1ED3360-E6F9-40CA-9A38-BD84794EED6F}" type="pres">
      <dgm:prSet presAssocID="{E58AEBC9-F7DF-40E8-BB0A-7B71FC8EF49B}" presName="textBox3c" presStyleLbl="revTx" presStyleIdx="2" presStyleCnt="3" custScaleX="165023" custScaleY="48470" custLinFactNeighborX="59922" custLinFactNeighborY="-43976">
        <dgm:presLayoutVars>
          <dgm:bulletEnabled val="1"/>
        </dgm:presLayoutVars>
      </dgm:prSet>
      <dgm:spPr/>
    </dgm:pt>
  </dgm:ptLst>
  <dgm:cxnLst>
    <dgm:cxn modelId="{CC60CD0F-D127-4441-8A77-1935FDCE1B65}" type="presOf" srcId="{2163CCBA-7C01-4535-8C9C-28FD37D93E65}" destId="{13169702-2DD3-48A9-8D57-1B4D71C56C0B}" srcOrd="0" destOrd="0" presId="urn:microsoft.com/office/officeart/2005/8/layout/arrow2"/>
    <dgm:cxn modelId="{45355834-E6ED-4593-AADD-74E6A1DAAEF9}" type="presOf" srcId="{F51AA62B-B90F-4413-B769-8A0655EE6FEF}" destId="{DF705D52-A44E-42CF-8877-DD9528FC8A82}" srcOrd="0" destOrd="0" presId="urn:microsoft.com/office/officeart/2005/8/layout/arrow2"/>
    <dgm:cxn modelId="{8A47844B-FE62-425E-9B36-43BED3FD935B}" srcId="{F263D5BD-687F-4F1D-940F-8A9229A6055A}" destId="{F51AA62B-B90F-4413-B769-8A0655EE6FEF}" srcOrd="1" destOrd="0" parTransId="{15027847-271B-439C-9247-B42368A142B7}" sibTransId="{93043C13-81B4-47EB-BC4D-B531AB3F10F4}"/>
    <dgm:cxn modelId="{DAE5DE59-6D06-4E7C-AD32-DB08DC424F4A}" type="presOf" srcId="{F263D5BD-687F-4F1D-940F-8A9229A6055A}" destId="{2F79D4A6-0F92-4070-AA22-549E62C458E6}" srcOrd="0" destOrd="0" presId="urn:microsoft.com/office/officeart/2005/8/layout/arrow2"/>
    <dgm:cxn modelId="{365EE696-A93E-4252-B9C8-34F803AC745B}" type="presOf" srcId="{E58AEBC9-F7DF-40E8-BB0A-7B71FC8EF49B}" destId="{E1ED3360-E6F9-40CA-9A38-BD84794EED6F}" srcOrd="0" destOrd="0" presId="urn:microsoft.com/office/officeart/2005/8/layout/arrow2"/>
    <dgm:cxn modelId="{BB8DC8C8-E82D-499F-B685-F0E2AD0F9494}" srcId="{F263D5BD-687F-4F1D-940F-8A9229A6055A}" destId="{2163CCBA-7C01-4535-8C9C-28FD37D93E65}" srcOrd="0" destOrd="0" parTransId="{60556EA1-31BC-4789-86B5-16F97F55E0F7}" sibTransId="{7DF5BD2E-EF9D-403E-8906-9420C6F12812}"/>
    <dgm:cxn modelId="{CC23CCF2-B8B5-4D97-AF2A-BC7DB75AD91C}" srcId="{F263D5BD-687F-4F1D-940F-8A9229A6055A}" destId="{E58AEBC9-F7DF-40E8-BB0A-7B71FC8EF49B}" srcOrd="2" destOrd="0" parTransId="{DE0860F0-C2DC-4AA7-B89C-AE83BC3058EF}" sibTransId="{917F4DB8-22A2-41BC-9558-38D295870B38}"/>
    <dgm:cxn modelId="{8D5845E2-7889-4A9C-B49A-E15E8C587737}" type="presParOf" srcId="{2F79D4A6-0F92-4070-AA22-549E62C458E6}" destId="{8E6B4674-FF7C-44AB-8A20-C33604C77363}" srcOrd="0" destOrd="0" presId="urn:microsoft.com/office/officeart/2005/8/layout/arrow2"/>
    <dgm:cxn modelId="{C15AE6E3-EF2E-4445-A012-426E23C12F33}" type="presParOf" srcId="{2F79D4A6-0F92-4070-AA22-549E62C458E6}" destId="{6D593707-0484-4DB5-A109-4D9BCDBD0137}" srcOrd="1" destOrd="0" presId="urn:microsoft.com/office/officeart/2005/8/layout/arrow2"/>
    <dgm:cxn modelId="{071D066C-ED25-48CB-BA19-779FE94EF5DA}" type="presParOf" srcId="{6D593707-0484-4DB5-A109-4D9BCDBD0137}" destId="{F45FDAD9-F5CC-43D0-A182-394D484F0C5E}" srcOrd="0" destOrd="0" presId="urn:microsoft.com/office/officeart/2005/8/layout/arrow2"/>
    <dgm:cxn modelId="{793147CF-4C2E-49C5-8F89-93771E47A416}" type="presParOf" srcId="{6D593707-0484-4DB5-A109-4D9BCDBD0137}" destId="{13169702-2DD3-48A9-8D57-1B4D71C56C0B}" srcOrd="1" destOrd="0" presId="urn:microsoft.com/office/officeart/2005/8/layout/arrow2"/>
    <dgm:cxn modelId="{F34A4BE8-E8A3-4607-B527-62D4E16D8F5C}" type="presParOf" srcId="{6D593707-0484-4DB5-A109-4D9BCDBD0137}" destId="{903F9C44-2610-4348-BEFE-ADEE461A70E9}" srcOrd="2" destOrd="0" presId="urn:microsoft.com/office/officeart/2005/8/layout/arrow2"/>
    <dgm:cxn modelId="{F77DF60D-5555-4F84-9EB1-C83612FBA5C2}" type="presParOf" srcId="{6D593707-0484-4DB5-A109-4D9BCDBD0137}" destId="{DF705D52-A44E-42CF-8877-DD9528FC8A82}" srcOrd="3" destOrd="0" presId="urn:microsoft.com/office/officeart/2005/8/layout/arrow2"/>
    <dgm:cxn modelId="{09226A9D-911B-4EA9-B896-4686C1BF4A50}" type="presParOf" srcId="{6D593707-0484-4DB5-A109-4D9BCDBD0137}" destId="{4BDC6AB7-8015-401B-A1C1-7C72491E4BD4}" srcOrd="4" destOrd="0" presId="urn:microsoft.com/office/officeart/2005/8/layout/arrow2"/>
    <dgm:cxn modelId="{A21C9685-D325-41C6-8B8B-6B4BE9847422}" type="presParOf" srcId="{6D593707-0484-4DB5-A109-4D9BCDBD0137}" destId="{E1ED3360-E6F9-40CA-9A38-BD84794EED6F}"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F9E97A-3A60-488F-8F3D-1B05E279AAD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6CCD787-F1D8-4BC5-9DB7-8F2CC9A55C24}">
      <dgm:prSet custT="1"/>
      <dgm:spPr/>
      <dgm:t>
        <a:bodyPr/>
        <a:lstStyle/>
        <a:p>
          <a:pPr>
            <a:lnSpc>
              <a:spcPct val="100000"/>
            </a:lnSpc>
          </a:pPr>
          <a:r>
            <a:rPr lang="en-US" sz="2200" b="0" dirty="0">
              <a:latin typeface="Arial "/>
            </a:rPr>
            <a:t>What is quality improvement? </a:t>
          </a:r>
          <a:endParaRPr lang="en-US" sz="2200" dirty="0">
            <a:latin typeface="Arial "/>
          </a:endParaRPr>
        </a:p>
      </dgm:t>
    </dgm:pt>
    <dgm:pt modelId="{B49DA7BE-F7EB-4213-B3A8-20E8CA596E96}" type="parTrans" cxnId="{FE686660-F15C-4976-B76D-593CDDE926C5}">
      <dgm:prSet/>
      <dgm:spPr/>
      <dgm:t>
        <a:bodyPr/>
        <a:lstStyle/>
        <a:p>
          <a:endParaRPr lang="en-US">
            <a:latin typeface="Arial "/>
          </a:endParaRPr>
        </a:p>
      </dgm:t>
    </dgm:pt>
    <dgm:pt modelId="{C158EDEC-222F-435D-B5A8-DF98B3F5DDA4}" type="sibTrans" cxnId="{FE686660-F15C-4976-B76D-593CDDE926C5}">
      <dgm:prSet/>
      <dgm:spPr/>
      <dgm:t>
        <a:bodyPr/>
        <a:lstStyle/>
        <a:p>
          <a:endParaRPr lang="en-US">
            <a:latin typeface="Arial "/>
          </a:endParaRPr>
        </a:p>
      </dgm:t>
    </dgm:pt>
    <dgm:pt modelId="{882CF162-1443-496A-8030-6D6C4E1A33A3}">
      <dgm:prSet/>
      <dgm:spPr/>
      <dgm:t>
        <a:bodyPr/>
        <a:lstStyle/>
        <a:p>
          <a:pPr>
            <a:lnSpc>
              <a:spcPct val="100000"/>
            </a:lnSpc>
          </a:pPr>
          <a:r>
            <a:rPr lang="en-US" b="0" dirty="0">
              <a:latin typeface="Arial "/>
            </a:rPr>
            <a:t>An analysis of process and outcomes data and application of systematic efforts to improve performance</a:t>
          </a:r>
          <a:endParaRPr lang="en-US" dirty="0">
            <a:latin typeface="Arial "/>
          </a:endParaRPr>
        </a:p>
      </dgm:t>
    </dgm:pt>
    <dgm:pt modelId="{8C041237-BC5B-44FB-96EA-8DC95E4954D9}" type="parTrans" cxnId="{3BDBE725-D435-4802-950A-A619CF3FA8EA}">
      <dgm:prSet/>
      <dgm:spPr/>
      <dgm:t>
        <a:bodyPr/>
        <a:lstStyle/>
        <a:p>
          <a:endParaRPr lang="en-US">
            <a:latin typeface="Arial "/>
          </a:endParaRPr>
        </a:p>
      </dgm:t>
    </dgm:pt>
    <dgm:pt modelId="{825E0129-29FD-4685-B911-3A0B9BEAD36B}" type="sibTrans" cxnId="{3BDBE725-D435-4802-950A-A619CF3FA8EA}">
      <dgm:prSet/>
      <dgm:spPr/>
      <dgm:t>
        <a:bodyPr/>
        <a:lstStyle/>
        <a:p>
          <a:endParaRPr lang="en-US">
            <a:latin typeface="Arial "/>
          </a:endParaRPr>
        </a:p>
      </dgm:t>
    </dgm:pt>
    <dgm:pt modelId="{BFE99E20-3765-46E2-9DB5-16A614B7FE72}">
      <dgm:prSet/>
      <dgm:spPr/>
      <dgm:t>
        <a:bodyPr/>
        <a:lstStyle/>
        <a:p>
          <a:pPr>
            <a:lnSpc>
              <a:spcPct val="100000"/>
            </a:lnSpc>
          </a:pPr>
          <a:r>
            <a:rPr lang="en-US" b="0">
              <a:latin typeface="Arial "/>
            </a:rPr>
            <a:t>Involves everyone working to implement iterative, measurable changes to make health services more effective, safe and people-centred </a:t>
          </a:r>
          <a:endParaRPr lang="en-US" dirty="0">
            <a:latin typeface="Arial "/>
          </a:endParaRPr>
        </a:p>
      </dgm:t>
    </dgm:pt>
    <dgm:pt modelId="{C718C63B-336D-4EE0-AACC-8DA54787B4EE}" type="parTrans" cxnId="{D5B347B4-DF0B-4591-9E69-55547C1BE7F8}">
      <dgm:prSet/>
      <dgm:spPr/>
      <dgm:t>
        <a:bodyPr/>
        <a:lstStyle/>
        <a:p>
          <a:endParaRPr lang="en-US">
            <a:latin typeface="Arial "/>
          </a:endParaRPr>
        </a:p>
      </dgm:t>
    </dgm:pt>
    <dgm:pt modelId="{467B8224-1FB7-4F7F-BC24-C4BE96456018}" type="sibTrans" cxnId="{D5B347B4-DF0B-4591-9E69-55547C1BE7F8}">
      <dgm:prSet/>
      <dgm:spPr/>
      <dgm:t>
        <a:bodyPr/>
        <a:lstStyle/>
        <a:p>
          <a:endParaRPr lang="en-US">
            <a:latin typeface="Arial "/>
          </a:endParaRPr>
        </a:p>
      </dgm:t>
    </dgm:pt>
    <dgm:pt modelId="{67EB9EE1-D646-41FC-9AB9-1A0A5BFBD442}" type="pres">
      <dgm:prSet presAssocID="{04F9E97A-3A60-488F-8F3D-1B05E279AAD3}" presName="root" presStyleCnt="0">
        <dgm:presLayoutVars>
          <dgm:dir/>
          <dgm:resizeHandles val="exact"/>
        </dgm:presLayoutVars>
      </dgm:prSet>
      <dgm:spPr/>
    </dgm:pt>
    <dgm:pt modelId="{A5AEC959-E5E2-4F7C-9B65-2A1BD63B9490}" type="pres">
      <dgm:prSet presAssocID="{16CCD787-F1D8-4BC5-9DB7-8F2CC9A55C24}" presName="compNode" presStyleCnt="0"/>
      <dgm:spPr/>
    </dgm:pt>
    <dgm:pt modelId="{433CAA4D-513F-4C46-B3A6-7E8F63F772B1}" type="pres">
      <dgm:prSet presAssocID="{16CCD787-F1D8-4BC5-9DB7-8F2CC9A55C24}" presName="bgRect" presStyleLbl="bgShp" presStyleIdx="0" presStyleCnt="3"/>
      <dgm:spPr/>
    </dgm:pt>
    <dgm:pt modelId="{75A8F4BE-F5CF-4234-B84D-104F2896D97E}" type="pres">
      <dgm:prSet presAssocID="{16CCD787-F1D8-4BC5-9DB7-8F2CC9A55C2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78A98DBE-63AA-4058-8645-06F9182BCC85}" type="pres">
      <dgm:prSet presAssocID="{16CCD787-F1D8-4BC5-9DB7-8F2CC9A55C24}" presName="spaceRect" presStyleCnt="0"/>
      <dgm:spPr/>
    </dgm:pt>
    <dgm:pt modelId="{56116B03-46E1-47E2-874A-2F5022AB3AB2}" type="pres">
      <dgm:prSet presAssocID="{16CCD787-F1D8-4BC5-9DB7-8F2CC9A55C24}" presName="parTx" presStyleLbl="revTx" presStyleIdx="0" presStyleCnt="3">
        <dgm:presLayoutVars>
          <dgm:chMax val="0"/>
          <dgm:chPref val="0"/>
        </dgm:presLayoutVars>
      </dgm:prSet>
      <dgm:spPr/>
    </dgm:pt>
    <dgm:pt modelId="{B2EFD757-F276-4336-A1C7-DEF9832091EC}" type="pres">
      <dgm:prSet presAssocID="{C158EDEC-222F-435D-B5A8-DF98B3F5DDA4}" presName="sibTrans" presStyleCnt="0"/>
      <dgm:spPr/>
    </dgm:pt>
    <dgm:pt modelId="{D4437DD8-38AA-4F10-9CF0-881CEEEFDCDA}" type="pres">
      <dgm:prSet presAssocID="{882CF162-1443-496A-8030-6D6C4E1A33A3}" presName="compNode" presStyleCnt="0"/>
      <dgm:spPr/>
    </dgm:pt>
    <dgm:pt modelId="{9B0E8910-21BD-4E5F-AC78-DB77B4F68B5B}" type="pres">
      <dgm:prSet presAssocID="{882CF162-1443-496A-8030-6D6C4E1A33A3}" presName="bgRect" presStyleLbl="bgShp" presStyleIdx="1" presStyleCnt="3"/>
      <dgm:spPr>
        <a:solidFill>
          <a:schemeClr val="bg2">
            <a:lumMod val="75000"/>
          </a:schemeClr>
        </a:solidFill>
      </dgm:spPr>
    </dgm:pt>
    <dgm:pt modelId="{55FB0D14-CD47-47BD-B892-93DE7519EF3C}" type="pres">
      <dgm:prSet presAssocID="{882CF162-1443-496A-8030-6D6C4E1A33A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5A937C9B-CE01-4F63-A4DD-2F854AA9E65D}" type="pres">
      <dgm:prSet presAssocID="{882CF162-1443-496A-8030-6D6C4E1A33A3}" presName="spaceRect" presStyleCnt="0"/>
      <dgm:spPr/>
    </dgm:pt>
    <dgm:pt modelId="{2A533362-FDB9-4599-9FB8-91AAFC6E0299}" type="pres">
      <dgm:prSet presAssocID="{882CF162-1443-496A-8030-6D6C4E1A33A3}" presName="parTx" presStyleLbl="revTx" presStyleIdx="1" presStyleCnt="3">
        <dgm:presLayoutVars>
          <dgm:chMax val="0"/>
          <dgm:chPref val="0"/>
        </dgm:presLayoutVars>
      </dgm:prSet>
      <dgm:spPr/>
    </dgm:pt>
    <dgm:pt modelId="{7A7105D2-9702-43AA-97A1-D2AB0927C8B4}" type="pres">
      <dgm:prSet presAssocID="{825E0129-29FD-4685-B911-3A0B9BEAD36B}" presName="sibTrans" presStyleCnt="0"/>
      <dgm:spPr/>
    </dgm:pt>
    <dgm:pt modelId="{83425EE7-017F-451D-8E86-27E3996E68B0}" type="pres">
      <dgm:prSet presAssocID="{BFE99E20-3765-46E2-9DB5-16A614B7FE72}" presName="compNode" presStyleCnt="0"/>
      <dgm:spPr/>
    </dgm:pt>
    <dgm:pt modelId="{286F9CBB-82DC-48CC-9848-988942DCAC9C}" type="pres">
      <dgm:prSet presAssocID="{BFE99E20-3765-46E2-9DB5-16A614B7FE72}" presName="bgRect" presStyleLbl="bgShp" presStyleIdx="2" presStyleCnt="3"/>
      <dgm:spPr>
        <a:solidFill>
          <a:schemeClr val="tx1"/>
        </a:solidFill>
      </dgm:spPr>
    </dgm:pt>
    <dgm:pt modelId="{6BD84CB8-A828-447D-90BF-AE811F855398}" type="pres">
      <dgm:prSet presAssocID="{BFE99E20-3765-46E2-9DB5-16A614B7FE7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rtbeat with solid fill"/>
        </a:ext>
      </dgm:extLst>
    </dgm:pt>
    <dgm:pt modelId="{0D68D2D2-BACB-45B2-B307-F082A4F2FEB1}" type="pres">
      <dgm:prSet presAssocID="{BFE99E20-3765-46E2-9DB5-16A614B7FE72}" presName="spaceRect" presStyleCnt="0"/>
      <dgm:spPr/>
    </dgm:pt>
    <dgm:pt modelId="{2F22D294-1FF3-44BC-BD4C-8B8AD65D55BA}" type="pres">
      <dgm:prSet presAssocID="{BFE99E20-3765-46E2-9DB5-16A614B7FE72}" presName="parTx" presStyleLbl="revTx" presStyleIdx="2" presStyleCnt="3">
        <dgm:presLayoutVars>
          <dgm:chMax val="0"/>
          <dgm:chPref val="0"/>
        </dgm:presLayoutVars>
      </dgm:prSet>
      <dgm:spPr/>
    </dgm:pt>
  </dgm:ptLst>
  <dgm:cxnLst>
    <dgm:cxn modelId="{3BDBE725-D435-4802-950A-A619CF3FA8EA}" srcId="{04F9E97A-3A60-488F-8F3D-1B05E279AAD3}" destId="{882CF162-1443-496A-8030-6D6C4E1A33A3}" srcOrd="1" destOrd="0" parTransId="{8C041237-BC5B-44FB-96EA-8DC95E4954D9}" sibTransId="{825E0129-29FD-4685-B911-3A0B9BEAD36B}"/>
    <dgm:cxn modelId="{FE686660-F15C-4976-B76D-593CDDE926C5}" srcId="{04F9E97A-3A60-488F-8F3D-1B05E279AAD3}" destId="{16CCD787-F1D8-4BC5-9DB7-8F2CC9A55C24}" srcOrd="0" destOrd="0" parTransId="{B49DA7BE-F7EB-4213-B3A8-20E8CA596E96}" sibTransId="{C158EDEC-222F-435D-B5A8-DF98B3F5DDA4}"/>
    <dgm:cxn modelId="{D5B347B4-DF0B-4591-9E69-55547C1BE7F8}" srcId="{04F9E97A-3A60-488F-8F3D-1B05E279AAD3}" destId="{BFE99E20-3765-46E2-9DB5-16A614B7FE72}" srcOrd="2" destOrd="0" parTransId="{C718C63B-336D-4EE0-AACC-8DA54787B4EE}" sibTransId="{467B8224-1FB7-4F7F-BC24-C4BE96456018}"/>
    <dgm:cxn modelId="{97DB9BD6-1BF0-4392-9D05-52B26F1A68B1}" type="presOf" srcId="{882CF162-1443-496A-8030-6D6C4E1A33A3}" destId="{2A533362-FDB9-4599-9FB8-91AAFC6E0299}" srcOrd="0" destOrd="0" presId="urn:microsoft.com/office/officeart/2018/2/layout/IconVerticalSolidList"/>
    <dgm:cxn modelId="{A53765E5-2EEF-4A07-A417-F650EAFD346C}" type="presOf" srcId="{BFE99E20-3765-46E2-9DB5-16A614B7FE72}" destId="{2F22D294-1FF3-44BC-BD4C-8B8AD65D55BA}" srcOrd="0" destOrd="0" presId="urn:microsoft.com/office/officeart/2018/2/layout/IconVerticalSolidList"/>
    <dgm:cxn modelId="{9B6F1EEA-5FA6-4330-9C3C-92BADA433823}" type="presOf" srcId="{16CCD787-F1D8-4BC5-9DB7-8F2CC9A55C24}" destId="{56116B03-46E1-47E2-874A-2F5022AB3AB2}" srcOrd="0" destOrd="0" presId="urn:microsoft.com/office/officeart/2018/2/layout/IconVerticalSolidList"/>
    <dgm:cxn modelId="{C1E742EB-1C64-48D1-A230-DD7F672A887F}" type="presOf" srcId="{04F9E97A-3A60-488F-8F3D-1B05E279AAD3}" destId="{67EB9EE1-D646-41FC-9AB9-1A0A5BFBD442}" srcOrd="0" destOrd="0" presId="urn:microsoft.com/office/officeart/2018/2/layout/IconVerticalSolidList"/>
    <dgm:cxn modelId="{3E901154-7EA7-4C37-96C1-13D6B51EC56E}" type="presParOf" srcId="{67EB9EE1-D646-41FC-9AB9-1A0A5BFBD442}" destId="{A5AEC959-E5E2-4F7C-9B65-2A1BD63B9490}" srcOrd="0" destOrd="0" presId="urn:microsoft.com/office/officeart/2018/2/layout/IconVerticalSolidList"/>
    <dgm:cxn modelId="{D257BAA6-09E7-4035-A3A7-9B0CE7A5CCFB}" type="presParOf" srcId="{A5AEC959-E5E2-4F7C-9B65-2A1BD63B9490}" destId="{433CAA4D-513F-4C46-B3A6-7E8F63F772B1}" srcOrd="0" destOrd="0" presId="urn:microsoft.com/office/officeart/2018/2/layout/IconVerticalSolidList"/>
    <dgm:cxn modelId="{1394E6C2-77A0-4F4A-B44F-6900567C45F8}" type="presParOf" srcId="{A5AEC959-E5E2-4F7C-9B65-2A1BD63B9490}" destId="{75A8F4BE-F5CF-4234-B84D-104F2896D97E}" srcOrd="1" destOrd="0" presId="urn:microsoft.com/office/officeart/2018/2/layout/IconVerticalSolidList"/>
    <dgm:cxn modelId="{00DE3FFF-658F-4DEF-AAC3-1120780190A3}" type="presParOf" srcId="{A5AEC959-E5E2-4F7C-9B65-2A1BD63B9490}" destId="{78A98DBE-63AA-4058-8645-06F9182BCC85}" srcOrd="2" destOrd="0" presId="urn:microsoft.com/office/officeart/2018/2/layout/IconVerticalSolidList"/>
    <dgm:cxn modelId="{22C13757-231B-4776-A831-F2D8A2FF73FA}" type="presParOf" srcId="{A5AEC959-E5E2-4F7C-9B65-2A1BD63B9490}" destId="{56116B03-46E1-47E2-874A-2F5022AB3AB2}" srcOrd="3" destOrd="0" presId="urn:microsoft.com/office/officeart/2018/2/layout/IconVerticalSolidList"/>
    <dgm:cxn modelId="{E1B243BB-9F1B-4844-8F61-E8DA4C08419F}" type="presParOf" srcId="{67EB9EE1-D646-41FC-9AB9-1A0A5BFBD442}" destId="{B2EFD757-F276-4336-A1C7-DEF9832091EC}" srcOrd="1" destOrd="0" presId="urn:microsoft.com/office/officeart/2018/2/layout/IconVerticalSolidList"/>
    <dgm:cxn modelId="{297A23C0-4FE2-4612-860D-5BAE5690FA82}" type="presParOf" srcId="{67EB9EE1-D646-41FC-9AB9-1A0A5BFBD442}" destId="{D4437DD8-38AA-4F10-9CF0-881CEEEFDCDA}" srcOrd="2" destOrd="0" presId="urn:microsoft.com/office/officeart/2018/2/layout/IconVerticalSolidList"/>
    <dgm:cxn modelId="{D752A78F-60E5-458E-A065-92EA9F47373A}" type="presParOf" srcId="{D4437DD8-38AA-4F10-9CF0-881CEEEFDCDA}" destId="{9B0E8910-21BD-4E5F-AC78-DB77B4F68B5B}" srcOrd="0" destOrd="0" presId="urn:microsoft.com/office/officeart/2018/2/layout/IconVerticalSolidList"/>
    <dgm:cxn modelId="{BC6B0BCA-CE01-4872-9969-F3654B8B603F}" type="presParOf" srcId="{D4437DD8-38AA-4F10-9CF0-881CEEEFDCDA}" destId="{55FB0D14-CD47-47BD-B892-93DE7519EF3C}" srcOrd="1" destOrd="0" presId="urn:microsoft.com/office/officeart/2018/2/layout/IconVerticalSolidList"/>
    <dgm:cxn modelId="{4BA27F61-08F1-4843-B014-02F6285AE316}" type="presParOf" srcId="{D4437DD8-38AA-4F10-9CF0-881CEEEFDCDA}" destId="{5A937C9B-CE01-4F63-A4DD-2F854AA9E65D}" srcOrd="2" destOrd="0" presId="urn:microsoft.com/office/officeart/2018/2/layout/IconVerticalSolidList"/>
    <dgm:cxn modelId="{FA0FA41E-438D-4D17-BA35-EA2498F1D981}" type="presParOf" srcId="{D4437DD8-38AA-4F10-9CF0-881CEEEFDCDA}" destId="{2A533362-FDB9-4599-9FB8-91AAFC6E0299}" srcOrd="3" destOrd="0" presId="urn:microsoft.com/office/officeart/2018/2/layout/IconVerticalSolidList"/>
    <dgm:cxn modelId="{24EFCC16-FDAC-4466-820B-DE9DE5EC1470}" type="presParOf" srcId="{67EB9EE1-D646-41FC-9AB9-1A0A5BFBD442}" destId="{7A7105D2-9702-43AA-97A1-D2AB0927C8B4}" srcOrd="3" destOrd="0" presId="urn:microsoft.com/office/officeart/2018/2/layout/IconVerticalSolidList"/>
    <dgm:cxn modelId="{363375CD-8241-419A-A562-5695505264F5}" type="presParOf" srcId="{67EB9EE1-D646-41FC-9AB9-1A0A5BFBD442}" destId="{83425EE7-017F-451D-8E86-27E3996E68B0}" srcOrd="4" destOrd="0" presId="urn:microsoft.com/office/officeart/2018/2/layout/IconVerticalSolidList"/>
    <dgm:cxn modelId="{D3B65E33-C8D7-488D-893D-B24FE72C11BF}" type="presParOf" srcId="{83425EE7-017F-451D-8E86-27E3996E68B0}" destId="{286F9CBB-82DC-48CC-9848-988942DCAC9C}" srcOrd="0" destOrd="0" presId="urn:microsoft.com/office/officeart/2018/2/layout/IconVerticalSolidList"/>
    <dgm:cxn modelId="{5040E644-D423-4BE4-A4AB-0AC4DF74003F}" type="presParOf" srcId="{83425EE7-017F-451D-8E86-27E3996E68B0}" destId="{6BD84CB8-A828-447D-90BF-AE811F855398}" srcOrd="1" destOrd="0" presId="urn:microsoft.com/office/officeart/2018/2/layout/IconVerticalSolidList"/>
    <dgm:cxn modelId="{422946DB-A42E-4711-9047-0D06419F70B7}" type="presParOf" srcId="{83425EE7-017F-451D-8E86-27E3996E68B0}" destId="{0D68D2D2-BACB-45B2-B307-F082A4F2FEB1}" srcOrd="2" destOrd="0" presId="urn:microsoft.com/office/officeart/2018/2/layout/IconVerticalSolidList"/>
    <dgm:cxn modelId="{2AD80B4C-322A-450D-A426-A86179B0D917}" type="presParOf" srcId="{83425EE7-017F-451D-8E86-27E3996E68B0}" destId="{2F22D294-1FF3-44BC-BD4C-8B8AD65D55B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B4674-FF7C-44AB-8A20-C33604C77363}">
      <dsp:nvSpPr>
        <dsp:cNvPr id="0" name=""/>
        <dsp:cNvSpPr/>
      </dsp:nvSpPr>
      <dsp:spPr>
        <a:xfrm>
          <a:off x="0" y="140165"/>
          <a:ext cx="9450746" cy="590671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5FDAD9-F5CC-43D0-A182-394D484F0C5E}">
      <dsp:nvSpPr>
        <dsp:cNvPr id="0" name=""/>
        <dsp:cNvSpPr/>
      </dsp:nvSpPr>
      <dsp:spPr>
        <a:xfrm>
          <a:off x="1200244" y="4230861"/>
          <a:ext cx="245719" cy="2457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69702-2DD3-48A9-8D57-1B4D71C56C0B}">
      <dsp:nvSpPr>
        <dsp:cNvPr id="0" name=""/>
        <dsp:cNvSpPr/>
      </dsp:nvSpPr>
      <dsp:spPr>
        <a:xfrm>
          <a:off x="33158" y="4620182"/>
          <a:ext cx="3244329" cy="75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202"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1">
                  <a:lumMod val="40000"/>
                  <a:lumOff val="60000"/>
                </a:schemeClr>
              </a:solidFill>
              <a:latin typeface="Arial" panose="020B0604020202020204" pitchFamily="34" charset="0"/>
              <a:cs typeface="Arial" panose="020B0604020202020204" pitchFamily="34" charset="0"/>
            </a:rPr>
            <a:t>Training on waste segregation &amp; rationale use of PPE </a:t>
          </a:r>
        </a:p>
        <a:p>
          <a:pPr marL="0" lvl="0" indent="0" algn="l" defTabSz="889000">
            <a:lnSpc>
              <a:spcPct val="90000"/>
            </a:lnSpc>
            <a:spcBef>
              <a:spcPct val="0"/>
            </a:spcBef>
            <a:spcAft>
              <a:spcPct val="35000"/>
            </a:spcAft>
            <a:buNone/>
          </a:pPr>
          <a:br>
            <a:rPr lang="en-US" sz="2000" kern="1200" dirty="0">
              <a:solidFill>
                <a:schemeClr val="tx1">
                  <a:lumMod val="40000"/>
                  <a:lumOff val="60000"/>
                </a:schemeClr>
              </a:solidFill>
              <a:latin typeface="Arial" panose="020B0604020202020204" pitchFamily="34" charset="0"/>
              <a:cs typeface="Arial" panose="020B0604020202020204" pitchFamily="34" charset="0"/>
            </a:rPr>
          </a:br>
          <a:r>
            <a:rPr lang="en-US" sz="2000" kern="1200" dirty="0">
              <a:solidFill>
                <a:schemeClr val="tx1">
                  <a:lumMod val="40000"/>
                  <a:lumOff val="60000"/>
                </a:schemeClr>
              </a:solidFill>
              <a:latin typeface="Arial" panose="020B0604020202020204" pitchFamily="34" charset="0"/>
              <a:cs typeface="Arial" panose="020B0604020202020204" pitchFamily="34" charset="0"/>
            </a:rPr>
            <a:t>Reminders at points of care</a:t>
          </a:r>
        </a:p>
      </dsp:txBody>
      <dsp:txXfrm>
        <a:off x="33158" y="4620182"/>
        <a:ext cx="3244329" cy="754836"/>
      </dsp:txXfrm>
    </dsp:sp>
    <dsp:sp modelId="{903F9C44-2610-4348-BEFE-ADEE461A70E9}">
      <dsp:nvSpPr>
        <dsp:cNvPr id="0" name=""/>
        <dsp:cNvSpPr/>
      </dsp:nvSpPr>
      <dsp:spPr>
        <a:xfrm>
          <a:off x="3369190" y="2625416"/>
          <a:ext cx="444185" cy="4441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705D52-A44E-42CF-8877-DD9528FC8A82}">
      <dsp:nvSpPr>
        <dsp:cNvPr id="0" name=""/>
        <dsp:cNvSpPr/>
      </dsp:nvSpPr>
      <dsp:spPr>
        <a:xfrm>
          <a:off x="2696917" y="1662011"/>
          <a:ext cx="2268179" cy="3213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364"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0AFF3"/>
              </a:solidFill>
              <a:latin typeface="Arial" panose="020B0604020202020204" pitchFamily="34" charset="0"/>
              <a:cs typeface="Arial" panose="020B0604020202020204" pitchFamily="34" charset="0"/>
            </a:rPr>
            <a:t>Build lockable, covered storage areas</a:t>
          </a:r>
        </a:p>
        <a:p>
          <a:pPr marL="0" lvl="0" indent="0" algn="l" defTabSz="889000">
            <a:lnSpc>
              <a:spcPct val="90000"/>
            </a:lnSpc>
            <a:spcBef>
              <a:spcPct val="0"/>
            </a:spcBef>
            <a:spcAft>
              <a:spcPct val="35000"/>
            </a:spcAft>
            <a:buNone/>
          </a:pPr>
          <a:r>
            <a:rPr lang="en-US" sz="2000" kern="1200" dirty="0">
              <a:solidFill>
                <a:srgbClr val="00AFF3"/>
              </a:solidFill>
              <a:latin typeface="Arial" panose="020B0604020202020204" pitchFamily="34" charset="0"/>
              <a:cs typeface="Arial" panose="020B0604020202020204" pitchFamily="34" charset="0"/>
            </a:rPr>
            <a:t> </a:t>
          </a:r>
          <a:br>
            <a:rPr lang="en-US" sz="2000" kern="1200" dirty="0">
              <a:solidFill>
                <a:srgbClr val="00AFF3"/>
              </a:solidFill>
              <a:latin typeface="Arial" panose="020B0604020202020204" pitchFamily="34" charset="0"/>
              <a:cs typeface="Arial" panose="020B0604020202020204" pitchFamily="34" charset="0"/>
            </a:rPr>
          </a:br>
          <a:r>
            <a:rPr lang="en-US" sz="2000" kern="1200" dirty="0">
              <a:solidFill>
                <a:srgbClr val="00AFF3"/>
              </a:solidFill>
              <a:latin typeface="Arial" panose="020B0604020202020204" pitchFamily="34" charset="0"/>
              <a:cs typeface="Arial" panose="020B0604020202020204" pitchFamily="34" charset="0"/>
            </a:rPr>
            <a:t>Build low-cost incinerator as interim solution </a:t>
          </a:r>
        </a:p>
      </dsp:txBody>
      <dsp:txXfrm>
        <a:off x="2696917" y="1662011"/>
        <a:ext cx="2268179" cy="3213253"/>
      </dsp:txXfrm>
    </dsp:sp>
    <dsp:sp modelId="{4BDC6AB7-8015-401B-A1C1-7C72491E4BD4}">
      <dsp:nvSpPr>
        <dsp:cNvPr id="0" name=""/>
        <dsp:cNvSpPr/>
      </dsp:nvSpPr>
      <dsp:spPr>
        <a:xfrm>
          <a:off x="5977596" y="1648445"/>
          <a:ext cx="614298" cy="6142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D3360-E6F9-40CA-9A38-BD84794EED6F}">
      <dsp:nvSpPr>
        <dsp:cNvPr id="0" name=""/>
        <dsp:cNvSpPr/>
      </dsp:nvSpPr>
      <dsp:spPr>
        <a:xfrm>
          <a:off x="5707728" y="1208002"/>
          <a:ext cx="3743017" cy="198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504"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1">
                  <a:lumMod val="50000"/>
                </a:schemeClr>
              </a:solidFill>
              <a:latin typeface="Arial" panose="020B0604020202020204" pitchFamily="34" charset="0"/>
              <a:cs typeface="Arial" panose="020B0604020202020204" pitchFamily="34" charset="0"/>
            </a:rPr>
            <a:t>Develop reverse logistics system: </a:t>
          </a:r>
        </a:p>
        <a:p>
          <a:pPr marL="0" lvl="0" indent="0" algn="l" defTabSz="889000">
            <a:lnSpc>
              <a:spcPct val="90000"/>
            </a:lnSpc>
            <a:spcBef>
              <a:spcPct val="0"/>
            </a:spcBef>
            <a:spcAft>
              <a:spcPct val="35000"/>
            </a:spcAft>
            <a:buNone/>
          </a:pPr>
          <a:r>
            <a:rPr lang="en-US" sz="2000" kern="1200" dirty="0">
              <a:solidFill>
                <a:schemeClr val="tx1">
                  <a:lumMod val="50000"/>
                </a:schemeClr>
              </a:solidFill>
              <a:latin typeface="Arial" panose="020B0604020202020204" pitchFamily="34" charset="0"/>
              <a:cs typeface="Arial" panose="020B0604020202020204" pitchFamily="34" charset="0"/>
            </a:rPr>
            <a:t>Waste is regularly &amp; safely transported to centralized plan with non-burn technology </a:t>
          </a:r>
        </a:p>
      </dsp:txBody>
      <dsp:txXfrm>
        <a:off x="5707728" y="1208002"/>
        <a:ext cx="3743017" cy="1989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CAA4D-513F-4C46-B3A6-7E8F63F772B1}">
      <dsp:nvSpPr>
        <dsp:cNvPr id="0" name=""/>
        <dsp:cNvSpPr/>
      </dsp:nvSpPr>
      <dsp:spPr>
        <a:xfrm>
          <a:off x="0" y="671"/>
          <a:ext cx="6263639" cy="15723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A8F4BE-F5CF-4234-B84D-104F2896D97E}">
      <dsp:nvSpPr>
        <dsp:cNvPr id="0" name=""/>
        <dsp:cNvSpPr/>
      </dsp:nvSpPr>
      <dsp:spPr>
        <a:xfrm>
          <a:off x="475621" y="354439"/>
          <a:ext cx="864765" cy="86476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116B03-46E1-47E2-874A-2F5022AB3AB2}">
      <dsp:nvSpPr>
        <dsp:cNvPr id="0" name=""/>
        <dsp:cNvSpPr/>
      </dsp:nvSpPr>
      <dsp:spPr>
        <a:xfrm>
          <a:off x="1816008" y="671"/>
          <a:ext cx="4447630" cy="157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02" tIns="166402" rIns="166402" bIns="166402" numCol="1" spcCol="1270" anchor="ctr" anchorCtr="0">
          <a:noAutofit/>
        </a:bodyPr>
        <a:lstStyle/>
        <a:p>
          <a:pPr marL="0" lvl="0" indent="0" algn="l" defTabSz="977900">
            <a:lnSpc>
              <a:spcPct val="100000"/>
            </a:lnSpc>
            <a:spcBef>
              <a:spcPct val="0"/>
            </a:spcBef>
            <a:spcAft>
              <a:spcPct val="35000"/>
            </a:spcAft>
            <a:buNone/>
          </a:pPr>
          <a:r>
            <a:rPr lang="en-US" sz="2200" b="0" kern="1200" dirty="0">
              <a:latin typeface="Arial "/>
            </a:rPr>
            <a:t>What is quality improvement? </a:t>
          </a:r>
          <a:endParaRPr lang="en-US" sz="2200" kern="1200" dirty="0">
            <a:latin typeface="Arial "/>
          </a:endParaRPr>
        </a:p>
      </dsp:txBody>
      <dsp:txXfrm>
        <a:off x="1816008" y="671"/>
        <a:ext cx="4447630" cy="1572301"/>
      </dsp:txXfrm>
    </dsp:sp>
    <dsp:sp modelId="{9B0E8910-21BD-4E5F-AC78-DB77B4F68B5B}">
      <dsp:nvSpPr>
        <dsp:cNvPr id="0" name=""/>
        <dsp:cNvSpPr/>
      </dsp:nvSpPr>
      <dsp:spPr>
        <a:xfrm>
          <a:off x="0" y="1966049"/>
          <a:ext cx="6263639" cy="1572301"/>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55FB0D14-CD47-47BD-B892-93DE7519EF3C}">
      <dsp:nvSpPr>
        <dsp:cNvPr id="0" name=""/>
        <dsp:cNvSpPr/>
      </dsp:nvSpPr>
      <dsp:spPr>
        <a:xfrm>
          <a:off x="475621" y="2319817"/>
          <a:ext cx="864765" cy="86476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533362-FDB9-4599-9FB8-91AAFC6E0299}">
      <dsp:nvSpPr>
        <dsp:cNvPr id="0" name=""/>
        <dsp:cNvSpPr/>
      </dsp:nvSpPr>
      <dsp:spPr>
        <a:xfrm>
          <a:off x="1816008" y="1966049"/>
          <a:ext cx="4447630" cy="157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02" tIns="166402" rIns="166402" bIns="166402" numCol="1" spcCol="1270" anchor="ctr" anchorCtr="0">
          <a:noAutofit/>
        </a:bodyPr>
        <a:lstStyle/>
        <a:p>
          <a:pPr marL="0" lvl="0" indent="0" algn="l" defTabSz="800100">
            <a:lnSpc>
              <a:spcPct val="100000"/>
            </a:lnSpc>
            <a:spcBef>
              <a:spcPct val="0"/>
            </a:spcBef>
            <a:spcAft>
              <a:spcPct val="35000"/>
            </a:spcAft>
            <a:buNone/>
          </a:pPr>
          <a:r>
            <a:rPr lang="en-US" sz="1800" b="0" kern="1200" dirty="0">
              <a:latin typeface="Arial "/>
            </a:rPr>
            <a:t>An analysis of process and outcomes data and application of systematic efforts to improve performance</a:t>
          </a:r>
          <a:endParaRPr lang="en-US" sz="1800" kern="1200" dirty="0">
            <a:latin typeface="Arial "/>
          </a:endParaRPr>
        </a:p>
      </dsp:txBody>
      <dsp:txXfrm>
        <a:off x="1816008" y="1966049"/>
        <a:ext cx="4447630" cy="1572301"/>
      </dsp:txXfrm>
    </dsp:sp>
    <dsp:sp modelId="{286F9CBB-82DC-48CC-9848-988942DCAC9C}">
      <dsp:nvSpPr>
        <dsp:cNvPr id="0" name=""/>
        <dsp:cNvSpPr/>
      </dsp:nvSpPr>
      <dsp:spPr>
        <a:xfrm>
          <a:off x="0" y="3931426"/>
          <a:ext cx="6263639" cy="1572301"/>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6BD84CB8-A828-447D-90BF-AE811F855398}">
      <dsp:nvSpPr>
        <dsp:cNvPr id="0" name=""/>
        <dsp:cNvSpPr/>
      </dsp:nvSpPr>
      <dsp:spPr>
        <a:xfrm>
          <a:off x="475621" y="4285194"/>
          <a:ext cx="864765" cy="86476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22D294-1FF3-44BC-BD4C-8B8AD65D55BA}">
      <dsp:nvSpPr>
        <dsp:cNvPr id="0" name=""/>
        <dsp:cNvSpPr/>
      </dsp:nvSpPr>
      <dsp:spPr>
        <a:xfrm>
          <a:off x="1816008" y="3931426"/>
          <a:ext cx="4447630" cy="157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02" tIns="166402" rIns="166402" bIns="166402" numCol="1" spcCol="1270" anchor="ctr" anchorCtr="0">
          <a:noAutofit/>
        </a:bodyPr>
        <a:lstStyle/>
        <a:p>
          <a:pPr marL="0" lvl="0" indent="0" algn="l" defTabSz="800100">
            <a:lnSpc>
              <a:spcPct val="100000"/>
            </a:lnSpc>
            <a:spcBef>
              <a:spcPct val="0"/>
            </a:spcBef>
            <a:spcAft>
              <a:spcPct val="35000"/>
            </a:spcAft>
            <a:buNone/>
          </a:pPr>
          <a:r>
            <a:rPr lang="en-US" sz="1800" b="0" kern="1200">
              <a:latin typeface="Arial "/>
            </a:rPr>
            <a:t>Involves everyone working to implement iterative, measurable changes to make health services more effective, safe and people-centred </a:t>
          </a:r>
          <a:endParaRPr lang="en-US" sz="1800" kern="1200" dirty="0">
            <a:latin typeface="Arial "/>
          </a:endParaRPr>
        </a:p>
      </dsp:txBody>
      <dsp:txXfrm>
        <a:off x="1816008" y="3931426"/>
        <a:ext cx="4447630" cy="157230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A0824-0921-BF4B-8D67-B095A1054258}" type="datetimeFigureOut">
              <a:rPr lang="it-IT" smtClean="0"/>
              <a:t>03/05/22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130B6-D5DB-4F47-B878-F9EA0BACE276}" type="slidenum">
              <a:rPr lang="it-IT" smtClean="0"/>
              <a:t>‹#›</a:t>
            </a:fld>
            <a:endParaRPr lang="it-IT"/>
          </a:p>
        </p:txBody>
      </p:sp>
    </p:spTree>
    <p:extLst>
      <p:ext uri="{BB962C8B-B14F-4D97-AF65-F5344CB8AC3E}">
        <p14:creationId xmlns:p14="http://schemas.microsoft.com/office/powerpoint/2010/main" val="244756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who.int/publications/i/item/9789241514545"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yourself if you have not already, and make sure you insert the date and location to the slide before you start</a:t>
            </a:r>
          </a:p>
          <a:p>
            <a:endParaRPr lang="en-US" dirty="0"/>
          </a:p>
        </p:txBody>
      </p:sp>
      <p:sp>
        <p:nvSpPr>
          <p:cNvPr id="4" name="Slide Number Placeholder 3"/>
          <p:cNvSpPr>
            <a:spLocks noGrp="1"/>
          </p:cNvSpPr>
          <p:nvPr>
            <p:ph type="sldNum" sz="quarter" idx="5"/>
          </p:nvPr>
        </p:nvSpPr>
        <p:spPr/>
        <p:txBody>
          <a:bodyPr/>
          <a:lstStyle/>
          <a:p>
            <a:fld id="{2C9130B6-D5DB-4F47-B878-F9EA0BACE276}" type="slidenum">
              <a:rPr lang="it-IT" smtClean="0"/>
              <a:t>2</a:t>
            </a:fld>
            <a:endParaRPr lang="it-IT"/>
          </a:p>
        </p:txBody>
      </p:sp>
    </p:spTree>
    <p:extLst>
      <p:ext uri="{BB962C8B-B14F-4D97-AF65-F5344CB8AC3E}">
        <p14:creationId xmlns:p14="http://schemas.microsoft.com/office/powerpoint/2010/main" val="339024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r>
              <a:rPr lang="en-US" dirty="0"/>
              <a:t>WASH FIT guides planning and implementation of WASH improvements as part of wider quality improvement (QI) efforts, and to meet local, national and global standards;  supports the implementation of IPC standard and transmission-based precautions according to national guidelines and standard operating procedures (SOPs); and facilitates multisectoral actions by bringing together all those who share responsibility for providing WASH services, including legislators and policymakers, district health officers, hospital administrators, water and sanitation engineers, climate and environmental specialists, and users.</a:t>
            </a:r>
          </a:p>
          <a:p>
            <a:endParaRPr lang="en-US" b="0" dirty="0"/>
          </a:p>
          <a:p>
            <a:r>
              <a:rPr lang="en-US" b="0" dirty="0"/>
              <a:t>So the primary importance is for improving and sustaining WASH improvements in order to improve health-and health in the broadest sense, which includes but is not limited to infection prevention and control, it also relates to gender equity, human rights, compassion, care seeking, trust and uptake of health services.</a:t>
            </a:r>
          </a:p>
        </p:txBody>
      </p:sp>
      <p:sp>
        <p:nvSpPr>
          <p:cNvPr id="4" name="Slide Number Placeholder 3"/>
          <p:cNvSpPr>
            <a:spLocks noGrp="1"/>
          </p:cNvSpPr>
          <p:nvPr>
            <p:ph type="sldNum" sz="quarter" idx="5"/>
          </p:nvPr>
        </p:nvSpPr>
        <p:spPr/>
        <p:txBody>
          <a:bodyPr/>
          <a:lstStyle/>
          <a:p>
            <a:fld id="{2C9130B6-D5DB-4F47-B878-F9EA0BACE276}" type="slidenum">
              <a:rPr lang="it-IT" smtClean="0"/>
              <a:t>11</a:t>
            </a:fld>
            <a:endParaRPr lang="it-IT"/>
          </a:p>
        </p:txBody>
      </p:sp>
    </p:spTree>
    <p:extLst>
      <p:ext uri="{BB962C8B-B14F-4D97-AF65-F5344CB8AC3E}">
        <p14:creationId xmlns:p14="http://schemas.microsoft.com/office/powerpoint/2010/main" val="28277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SAY:</a:t>
            </a:r>
          </a:p>
          <a:p>
            <a:pPr algn="l" rtl="0"/>
            <a:r>
              <a:rPr lang="en-US" dirty="0"/>
              <a:t>This is a recap of the content provided in module 1: Links with health - you may or may not have already undertaken this module.</a:t>
            </a:r>
          </a:p>
          <a:p>
            <a:pPr algn="l" rtl="0"/>
            <a:r>
              <a:rPr lang="en-US" b="1" dirty="0"/>
              <a:t>READ THE SLIDE</a:t>
            </a:r>
          </a:p>
          <a:p>
            <a:pPr algn="l" rtl="0"/>
            <a:r>
              <a:rPr lang="en-US" b="1" dirty="0"/>
              <a:t>SAY:</a:t>
            </a:r>
          </a:p>
          <a:p>
            <a:pPr algn="l" rtl="0"/>
            <a:r>
              <a:rPr lang="en-US" b="0" dirty="0"/>
              <a:t>Immediate impacts from WASH FIT include: </a:t>
            </a:r>
          </a:p>
          <a:p>
            <a:pPr marL="285750" indent="-285750" algn="l" rtl="0">
              <a:buFontTx/>
              <a:buChar char="-"/>
            </a:pPr>
            <a:r>
              <a:rPr lang="en-US" sz="1800" b="0" i="0" u="none" strike="noStrike" baseline="0" dirty="0">
                <a:solidFill>
                  <a:srgbClr val="000000"/>
                </a:solidFill>
                <a:latin typeface="FYKAP W+ Myriad Pro"/>
              </a:rPr>
              <a:t>Improved infection prevention and control, and antimicrobial resistance </a:t>
            </a:r>
          </a:p>
          <a:p>
            <a:pPr marL="285750" indent="-285750" algn="l" rtl="0">
              <a:buFontTx/>
              <a:buChar char="-"/>
            </a:pPr>
            <a:r>
              <a:rPr lang="en-US" sz="1800" b="0" i="0" u="none" strike="noStrike" baseline="0" dirty="0">
                <a:solidFill>
                  <a:srgbClr val="000000"/>
                </a:solidFill>
                <a:latin typeface="FYKAP W+ Myriad Pro"/>
              </a:rPr>
              <a:t>More efficient use of resources and lower health care costs </a:t>
            </a:r>
          </a:p>
          <a:p>
            <a:pPr marL="285750" indent="-285750" algn="l" rtl="0">
              <a:buFontTx/>
              <a:buChar char="-"/>
            </a:pPr>
            <a:r>
              <a:rPr lang="en-US" sz="1800" b="0" i="0" u="none" strike="noStrike" baseline="0" dirty="0">
                <a:solidFill>
                  <a:srgbClr val="000000"/>
                </a:solidFill>
                <a:latin typeface="FYKAP W+ Myriad Pro"/>
              </a:rPr>
              <a:t>Improved staff morale and performance </a:t>
            </a:r>
          </a:p>
          <a:p>
            <a:pPr marL="285750" indent="-285750" algn="l" rtl="0">
              <a:buFontTx/>
              <a:buChar char="-"/>
            </a:pPr>
            <a:r>
              <a:rPr lang="en-US" sz="1800" b="0" i="0" u="none" strike="noStrike" baseline="0" dirty="0">
                <a:solidFill>
                  <a:srgbClr val="000000"/>
                </a:solidFill>
                <a:latin typeface="FYKAP W+ Myriad Pro"/>
              </a:rPr>
              <a:t>Dignified and safe pregnancy, delivery and postpartum care, improved health outcomes, lower maternal mortality rates </a:t>
            </a:r>
          </a:p>
          <a:p>
            <a:pPr marL="285750" indent="-285750" algn="l" rtl="0">
              <a:buFontTx/>
              <a:buChar char="-"/>
            </a:pPr>
            <a:r>
              <a:rPr lang="en-US" sz="1800" b="0" i="0" u="none" strike="noStrike" baseline="0" dirty="0">
                <a:solidFill>
                  <a:srgbClr val="000000"/>
                </a:solidFill>
                <a:latin typeface="FYKAP W+ Myriad Pro"/>
              </a:rPr>
              <a:t>Improved newborn care and health outcomes, and lower neonatal mortality rates </a:t>
            </a:r>
          </a:p>
          <a:p>
            <a:pPr marL="285750" indent="-285750" algn="l" rtl="0">
              <a:buFontTx/>
              <a:buChar char="-"/>
            </a:pPr>
            <a:r>
              <a:rPr lang="en-US" sz="1800" b="0" i="0" u="none" strike="noStrike" baseline="0" dirty="0">
                <a:solidFill>
                  <a:srgbClr val="000000"/>
                </a:solidFill>
                <a:latin typeface="FYKAP W+ Myriad Pro"/>
              </a:rPr>
              <a:t>Healthier, more productive families and communities </a:t>
            </a:r>
          </a:p>
          <a:p>
            <a:pPr marL="285750" indent="-285750" algn="l" rtl="0">
              <a:buFontTx/>
              <a:buChar char="-"/>
            </a:pPr>
            <a:r>
              <a:rPr lang="en-US" sz="1800" b="0" i="0" u="none" strike="noStrike" baseline="0" dirty="0">
                <a:solidFill>
                  <a:srgbClr val="000000"/>
                </a:solidFill>
                <a:latin typeface="FYKAP W+ Myriad Pro"/>
              </a:rPr>
              <a:t>Improved outbreak response and resilience </a:t>
            </a:r>
          </a:p>
          <a:p>
            <a:pPr marL="285750" indent="-285750" algn="l" rtl="0">
              <a:buFontTx/>
              <a:buChar char="-"/>
            </a:pPr>
            <a:endParaRPr lang="en-US" dirty="0"/>
          </a:p>
          <a:p>
            <a:pPr algn="l" rtl="0"/>
            <a:r>
              <a:rPr lang="en-US" dirty="0"/>
              <a:t>GEDSI, climate resilience and IPC (hand hygiene) are also covered by the WASH FIT technical factsheets. </a:t>
            </a:r>
          </a:p>
          <a:p>
            <a:pPr algn="l" rtl="0"/>
            <a:endParaRPr lang="en-US" dirty="0"/>
          </a:p>
          <a:p>
            <a:pPr marL="342900" indent="-342900" algn="l" rtl="0">
              <a:buFont typeface="Arial" panose="020B0604020202020204" pitchFamily="34" charset="0"/>
              <a:buChar char="•"/>
            </a:pPr>
            <a:r>
              <a:rPr lang="en-US" sz="1400" b="0" dirty="0"/>
              <a:t>Assessment goes beyond just WASH  (e.g. includes elements of IPC, climate resilience, GEDSI) </a:t>
            </a:r>
          </a:p>
          <a:p>
            <a:pPr marL="342900" indent="-342900" algn="l" rtl="0">
              <a:buFont typeface="Arial" panose="020B0604020202020204" pitchFamily="34" charset="0"/>
              <a:buChar char="•"/>
            </a:pPr>
            <a:r>
              <a:rPr lang="en-US" sz="1400" b="0" dirty="0"/>
              <a:t>Indicators to systematically assess, monitor and track progress </a:t>
            </a:r>
          </a:p>
          <a:p>
            <a:pPr marL="342900" indent="-342900" algn="l" rtl="0">
              <a:buFont typeface="Arial" panose="020B0604020202020204" pitchFamily="34" charset="0"/>
              <a:buChar char="•"/>
            </a:pPr>
            <a:r>
              <a:rPr lang="en-US" sz="1400" b="0" dirty="0"/>
              <a:t>Technical factsheets with suggested improvements</a:t>
            </a:r>
          </a:p>
          <a:p>
            <a:pPr marL="342900" indent="-342900" algn="l" rtl="0">
              <a:buFont typeface="Arial" panose="020B0604020202020204" pitchFamily="34" charset="0"/>
              <a:buChar char="•"/>
            </a:pPr>
            <a:r>
              <a:rPr lang="en-US" sz="1400" b="0" dirty="0"/>
              <a:t>All improvements made through a climate lens</a:t>
            </a:r>
          </a:p>
          <a:p>
            <a:pPr marL="342900" indent="-342900" algn="l" rtl="0">
              <a:buFont typeface="Arial" panose="020B0604020202020204" pitchFamily="34" charset="0"/>
              <a:buChar char="•"/>
            </a:pPr>
            <a:endParaRPr lang="en-US" sz="1400" b="0" dirty="0"/>
          </a:p>
          <a:p>
            <a:pPr algn="l" rtl="0"/>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12</a:t>
            </a:fld>
            <a:endParaRPr lang="en-GB"/>
          </a:p>
        </p:txBody>
      </p:sp>
    </p:spTree>
    <p:extLst>
      <p:ext uri="{BB962C8B-B14F-4D97-AF65-F5344CB8AC3E}">
        <p14:creationId xmlns:p14="http://schemas.microsoft.com/office/powerpoint/2010/main" val="133602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b="1" dirty="0">
                <a:effectLst/>
                <a:latin typeface="Segoe UI" panose="020B0502040204020203" pitchFamily="34" charset="0"/>
              </a:rPr>
              <a:t>NOTE FOR TRAINER: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dirty="0">
                <a:effectLst/>
                <a:latin typeface="Segoe UI" panose="020B0502040204020203" pitchFamily="34" charset="0"/>
              </a:rPr>
              <a:t>Hand out the photographer to participants if you have prepared this, as well as post it notes</a:t>
            </a:r>
          </a:p>
          <a:p>
            <a:pPr algn="l" rtl="0"/>
            <a:endParaRPr lang="en-US" dirty="0"/>
          </a:p>
          <a:p>
            <a:pPr algn="l" rtl="0"/>
            <a:r>
              <a:rPr lang="en-US" b="1" dirty="0"/>
              <a:t>SAY:</a:t>
            </a:r>
          </a:p>
          <a:p>
            <a:pPr algn="l" rtl="0"/>
            <a:r>
              <a:rPr lang="en-US" dirty="0"/>
              <a:t>Focus on this photograph, and in pairs</a:t>
            </a:r>
          </a:p>
          <a:p>
            <a:pPr algn="l" rtl="0"/>
            <a:endParaRPr lang="en-US" dirty="0"/>
          </a:p>
          <a:p>
            <a:pPr marL="342900" indent="-342900" algn="l" rtl="0">
              <a:buFont typeface="+mj-lt"/>
              <a:buAutoNum type="arabicPeriod"/>
            </a:pPr>
            <a:r>
              <a:rPr lang="en-US" dirty="0"/>
              <a:t>consider the main areas that would need to be improved in a health care facility (the next slide includes a list of these potential areas - you will talk through these in a moment with participants).</a:t>
            </a:r>
          </a:p>
          <a:p>
            <a:pPr marL="342900" marR="0" lvl="0" indent="-3429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dirty="0">
                <a:effectLst/>
                <a:latin typeface="Segoe UI" panose="020B0502040204020203" pitchFamily="34" charset="0"/>
              </a:rPr>
              <a:t>place post-it notes on the image where they consider risks could be or where they think risks could develop. </a:t>
            </a:r>
          </a:p>
          <a:p>
            <a:pPr marL="342900" marR="0" lvl="0" indent="-342900" algn="l" defTabSz="914400" rtl="0" eaLnBrk="1" fontAlgn="base" latinLnBrk="0" hangingPunct="1">
              <a:lnSpc>
                <a:spcPct val="100000"/>
              </a:lnSpc>
              <a:spcBef>
                <a:spcPct val="30000"/>
              </a:spcBef>
              <a:spcAft>
                <a:spcPct val="0"/>
              </a:spcAft>
              <a:buClrTx/>
              <a:buSzTx/>
              <a:buFont typeface="+mj-lt"/>
              <a:buAutoNum type="arabicPeriod"/>
              <a:tabLst/>
              <a:defRPr/>
            </a:pPr>
            <a:r>
              <a:rPr lang="en-US" dirty="0"/>
              <a:t>where might </a:t>
            </a:r>
            <a:r>
              <a:rPr lang="en-US" sz="1800" dirty="0">
                <a:effectLst/>
                <a:latin typeface="Segoe UI" panose="020B0502040204020203" pitchFamily="34" charset="0"/>
              </a:rPr>
              <a:t>problems might arise, or where things could go wrong, from a WASH point of view? </a:t>
            </a:r>
          </a:p>
          <a:p>
            <a:pPr marL="0" marR="0" lvl="0" indent="0" algn="l" defTabSz="914400" rtl="0" eaLnBrk="1" fontAlgn="base" latinLnBrk="0" hangingPunct="1">
              <a:lnSpc>
                <a:spcPct val="100000"/>
              </a:lnSpc>
              <a:spcBef>
                <a:spcPct val="30000"/>
              </a:spcBef>
              <a:spcAft>
                <a:spcPct val="0"/>
              </a:spcAft>
              <a:buClrTx/>
              <a:buSzTx/>
              <a:buFont typeface="+mj-lt"/>
              <a:buNone/>
              <a:tabLst/>
              <a:defRPr/>
            </a:pPr>
            <a:r>
              <a:rPr lang="en-US" sz="1800" dirty="0">
                <a:effectLst/>
                <a:latin typeface="Segoe UI" panose="020B0502040204020203" pitchFamily="34" charset="0"/>
              </a:rPr>
              <a:t>After a few moments be prepared to feedback to everyone what you think/what you have written on the post it notes.</a:t>
            </a:r>
            <a:endParaRPr lang="en-US" dirty="0"/>
          </a:p>
          <a:p>
            <a:pPr algn="l" rtl="0"/>
            <a:endParaRPr lang="en-US" dirty="0"/>
          </a:p>
          <a:p>
            <a:pPr algn="l" rtl="0"/>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13</a:t>
            </a:fld>
            <a:endParaRPr lang="en-GB"/>
          </a:p>
        </p:txBody>
      </p:sp>
    </p:spTree>
    <p:extLst>
      <p:ext uri="{BB962C8B-B14F-4D97-AF65-F5344CB8AC3E}">
        <p14:creationId xmlns:p14="http://schemas.microsoft.com/office/powerpoint/2010/main" val="3345575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1" dirty="0">
                <a:effectLst/>
                <a:latin typeface="Segoe UI" panose="020B0502040204020203" pitchFamily="34" charset="0"/>
              </a:rPr>
              <a:t>NOTE FOR TRAINER: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Segoe UI" panose="020B0502040204020203" pitchFamily="34" charset="0"/>
              </a:rPr>
              <a:t>Have a copy of the assessment in front of each participant to refer to if possible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1" dirty="0">
                <a:effectLst/>
                <a:latin typeface="Segoe UI" panose="020B0502040204020203" pitchFamily="34" charset="0"/>
              </a:rPr>
              <a:t>SAY: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Segoe UI" panose="020B0502040204020203" pitchFamily="34" charset="0"/>
              </a:rPr>
              <a:t>On this slide, we have superimposed the seven areas that can be seen in the photograph which relate to the seven domains of WASH FIT. Read out each domain from 1-7 and note the two cross-cutting themes (which cannot be seen in this photo). There are elements of these 2 themes throughout the other domains, for example disability-friendly access to toilets (sanitation) and water conservation strategies (water).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Segoe UI" panose="020B0502040204020203" pitchFamily="34" charset="0"/>
            </a:endParaRPr>
          </a:p>
          <a:p>
            <a:pPr algn="l" rtl="0"/>
            <a:r>
              <a:rPr lang="en-US" dirty="0"/>
              <a:t>Questions in domains 1-5 align with the JMP core questions while 6 and 7 are outside of the scope of global monitoring and therefore not included in the JMP core questions. </a:t>
            </a:r>
          </a:p>
          <a:p>
            <a:pPr algn="l" rtl="0"/>
            <a:endParaRPr lang="en-US" dirty="0"/>
          </a:p>
          <a:p>
            <a:pPr algn="l" rtl="0"/>
            <a:r>
              <a:rPr lang="en-US" dirty="0"/>
              <a:t>Each domain includes indicators (between 5 and 17 per domain), and these are b</a:t>
            </a:r>
            <a:r>
              <a:rPr lang="en-US" sz="1400" b="0" dirty="0">
                <a:solidFill>
                  <a:srgbClr val="183C5C"/>
                </a:solidFill>
                <a:latin typeface="Arial"/>
                <a:cs typeface="+mn-cs"/>
              </a:rPr>
              <a:t>ased on/aligned with the following global documents. A full list is provided in an optional reference slide at the end of the module:</a:t>
            </a:r>
          </a:p>
          <a:p>
            <a:pPr marL="250631" indent="-250631" algn="l" defTabSz="802020" rtl="0" fontAlgn="auto">
              <a:spcBef>
                <a:spcPts val="0"/>
              </a:spcBef>
              <a:spcAft>
                <a:spcPts val="0"/>
              </a:spcAft>
              <a:buFont typeface="Arial" panose="020B0604020202020204" pitchFamily="34" charset="0"/>
              <a:buChar char="•"/>
            </a:pPr>
            <a:r>
              <a:rPr lang="en-US" sz="1400" b="0" dirty="0">
                <a:solidFill>
                  <a:srgbClr val="183C5C"/>
                </a:solidFill>
                <a:latin typeface="Arial"/>
                <a:cs typeface="+mn-cs"/>
              </a:rPr>
              <a:t>Essential environmental health standards (2008)</a:t>
            </a:r>
          </a:p>
          <a:p>
            <a:pPr marL="250631" indent="-250631" algn="l" defTabSz="802020" rtl="0" fontAlgn="auto">
              <a:spcBef>
                <a:spcPts val="0"/>
              </a:spcBef>
              <a:spcAft>
                <a:spcPts val="0"/>
              </a:spcAft>
              <a:buFont typeface="Arial" panose="020B0604020202020204" pitchFamily="34" charset="0"/>
              <a:buChar char="•"/>
            </a:pPr>
            <a:r>
              <a:rPr lang="en-US" sz="1400" b="0" dirty="0">
                <a:solidFill>
                  <a:srgbClr val="183C5C"/>
                </a:solidFill>
                <a:latin typeface="Arial"/>
                <a:cs typeface="+mn-cs"/>
              </a:rPr>
              <a:t>JMP core questions (2018) </a:t>
            </a:r>
          </a:p>
          <a:p>
            <a:pPr marL="250631" indent="-250631" algn="l" defTabSz="802020" rtl="0" fontAlgn="auto">
              <a:spcBef>
                <a:spcPts val="0"/>
              </a:spcBef>
              <a:spcAft>
                <a:spcPts val="0"/>
              </a:spcAft>
              <a:buFont typeface="Arial" panose="020B0604020202020204" pitchFamily="34" charset="0"/>
              <a:buChar char="•"/>
            </a:pPr>
            <a:r>
              <a:rPr lang="en-US" sz="1400" b="0" dirty="0">
                <a:solidFill>
                  <a:srgbClr val="183C5C"/>
                </a:solidFill>
                <a:latin typeface="Arial"/>
                <a:cs typeface="+mn-cs"/>
              </a:rPr>
              <a:t>Sanitation guidelines (2018)</a:t>
            </a:r>
          </a:p>
          <a:p>
            <a:pPr marL="250631" indent="-250631" algn="l" defTabSz="802020" rtl="0" fontAlgn="auto">
              <a:spcBef>
                <a:spcPts val="0"/>
              </a:spcBef>
              <a:spcAft>
                <a:spcPts val="0"/>
              </a:spcAft>
              <a:buFont typeface="Arial" panose="020B0604020202020204" pitchFamily="34" charset="0"/>
              <a:buChar char="•"/>
            </a:pPr>
            <a:r>
              <a:rPr lang="en-US" sz="1400" b="0" dirty="0">
                <a:solidFill>
                  <a:srgbClr val="183C5C"/>
                </a:solidFill>
                <a:latin typeface="Arial"/>
                <a:cs typeface="+mn-cs"/>
              </a:rPr>
              <a:t>IPC core components  </a:t>
            </a:r>
          </a:p>
          <a:p>
            <a:pPr marL="250631" indent="-250631" algn="l" defTabSz="802020" rtl="0" fontAlgn="auto">
              <a:spcBef>
                <a:spcPts val="0"/>
              </a:spcBef>
              <a:spcAft>
                <a:spcPts val="0"/>
              </a:spcAft>
              <a:buFont typeface="Arial" panose="020B0604020202020204" pitchFamily="34" charset="0"/>
              <a:buChar char="•"/>
            </a:pPr>
            <a:r>
              <a:rPr lang="en-US" sz="1400" b="0" dirty="0">
                <a:solidFill>
                  <a:srgbClr val="183C5C"/>
                </a:solidFill>
                <a:latin typeface="Arial"/>
                <a:cs typeface="+mn-cs"/>
              </a:rPr>
              <a:t>Climate guidance </a:t>
            </a:r>
          </a:p>
          <a:p>
            <a:pPr algn="l" rtl="0"/>
            <a:endParaRPr lang="en-US" dirty="0"/>
          </a:p>
        </p:txBody>
      </p:sp>
      <p:sp>
        <p:nvSpPr>
          <p:cNvPr id="4" name="Header Placeholder 3"/>
          <p:cNvSpPr>
            <a:spLocks noGrp="1"/>
          </p:cNvSpPr>
          <p:nvPr>
            <p:ph type="hdr" sz="quarter"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e Placeholder 4"/>
          <p:cNvSpPr>
            <a:spLocks noGrp="1"/>
          </p:cNvSpPr>
          <p:nvPr>
            <p:ph type="dt" idx="1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DD8E448C-4724-4862-830F-5D7B415C9E45}"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3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86E9A735-4FB2-480B-B491-2401D8F964D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5106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SAY: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Work in pairs with the person sitting adjacent for 5 mins and be prepared to feedback to the whole group.</a:t>
            </a:r>
          </a:p>
          <a:p>
            <a:pPr algn="l" rtl="0"/>
            <a:endParaRPr lang="en-US" b="1" i="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1" dirty="0">
                <a:effectLst/>
                <a:latin typeface="Segoe UI" panose="020B0502040204020203" pitchFamily="34" charset="0"/>
              </a:rPr>
              <a:t>NOTE FOR TRAINER: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Segoe UI" panose="020B0502040204020203" pitchFamily="34" charset="0"/>
              </a:rPr>
              <a:t>encourage discussion and affirmation </a:t>
            </a:r>
            <a:r>
              <a:rPr lang="en-US" sz="1800" dirty="0" err="1">
                <a:effectLst/>
                <a:latin typeface="Segoe UI" panose="020B0502040204020203" pitchFamily="34" charset="0"/>
              </a:rPr>
              <a:t>e.g.in</a:t>
            </a:r>
            <a:r>
              <a:rPr lang="en-US" sz="1800" dirty="0">
                <a:effectLst/>
                <a:latin typeface="Segoe UI" panose="020B0502040204020203" pitchFamily="34" charset="0"/>
              </a:rPr>
              <a:t> the feedback, if one persons shares that the main gap is XXX, ask the group whether this is common in their experience too? Keep a note of the problems they suggest and keep referring to these problems throughout the training. This will make subsequent exercises more relevant to the local setting.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Segoe UI" panose="020B0502040204020203" pitchFamily="34" charset="0"/>
              </a:rPr>
              <a:t>problems may be very different for different sized facilities so if participants come from a range of settings, try to ask a range of people to share their ideas.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t>If conducting a national training, the question could be broadened to consider problems on a national level. “</a:t>
            </a:r>
            <a:r>
              <a:rPr lang="en-US" sz="1800" b="1" i="1" dirty="0"/>
              <a:t>What are the most common problems facilities face across these 7 domains?”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Arial" panose="020B0604020202020204" pitchFamily="34" charset="0"/>
            </a:endParaRPr>
          </a:p>
          <a:p>
            <a:pPr algn="l" rtl="0"/>
            <a:endParaRPr lang="en-US" b="1" i="1" dirty="0"/>
          </a:p>
          <a:p>
            <a:pPr algn="l" rtl="0"/>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15</a:t>
            </a:fld>
            <a:endParaRPr lang="en-GB"/>
          </a:p>
        </p:txBody>
      </p:sp>
    </p:spTree>
    <p:extLst>
      <p:ext uri="{BB962C8B-B14F-4D97-AF65-F5344CB8AC3E}">
        <p14:creationId xmlns:p14="http://schemas.microsoft.com/office/powerpoint/2010/main" val="567051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a:t>SAY:</a:t>
            </a:r>
            <a:endParaRPr lang="en-US" b="1" dirty="0"/>
          </a:p>
          <a:p>
            <a:pPr marL="285750" indent="-285750" algn="l" rtl="0">
              <a:buFont typeface="Arial" panose="020B0604020202020204" pitchFamily="34" charset="0"/>
              <a:buChar char="•"/>
            </a:pPr>
            <a:r>
              <a:rPr lang="en-US" b="0" dirty="0"/>
              <a:t>T</a:t>
            </a:r>
            <a:r>
              <a:rPr lang="en-US" dirty="0"/>
              <a:t>his part of the module will focus on three main areas - read these three areas out from the slide. </a:t>
            </a:r>
          </a:p>
          <a:p>
            <a:pPr marL="285750" indent="-285750" algn="l" rtl="0">
              <a:buFont typeface="Arial" panose="020B0604020202020204" pitchFamily="34" charset="0"/>
              <a:buChar char="•"/>
            </a:pPr>
            <a:r>
              <a:rPr lang="en-US" dirty="0"/>
              <a:t>Part 2 is lengthy since it addresses in detail each of the five steps of the cycle.</a:t>
            </a:r>
          </a:p>
          <a:p>
            <a:pPr marL="285750" indent="-285750" algn="l" rtl="0">
              <a:buFont typeface="Arial" panose="020B0604020202020204" pitchFamily="34" charset="0"/>
              <a:buChar char="•"/>
            </a:pPr>
            <a:r>
              <a:rPr lang="en-US" dirty="0"/>
              <a:t>If time is limited use only the first 5 slides which summarizes each of the steps rapidly. </a:t>
            </a:r>
          </a:p>
          <a:p>
            <a:pPr marL="285750" indent="-285750" algn="l" rtl="0">
              <a:buFont typeface="Arial" panose="020B0604020202020204" pitchFamily="34" charset="0"/>
              <a:buChar char="•"/>
            </a:pPr>
            <a:r>
              <a:rPr lang="en-US" dirty="0"/>
              <a:t>For a more in depth understanding of the methodology associated with each step, the remaining slides probe into much more detail.</a:t>
            </a:r>
          </a:p>
          <a:p>
            <a:pPr marL="285750" indent="-285750" algn="l" rtl="0">
              <a:buFont typeface="Arial" panose="020B0604020202020204" pitchFamily="34" charset="0"/>
              <a:buChar char="•"/>
            </a:pPr>
            <a:r>
              <a:rPr lang="en-US" dirty="0"/>
              <a:t>Breaks and pause points and reflections/Q&amp;As should be built in after each of the steps. Give participants time to absorb the information and discuss amongst themselves what they have learnt, what questions they have outstanding. </a:t>
            </a:r>
          </a:p>
        </p:txBody>
      </p:sp>
      <p:sp>
        <p:nvSpPr>
          <p:cNvPr id="4" name="Slide Number Placeholder 3"/>
          <p:cNvSpPr>
            <a:spLocks noGrp="1"/>
          </p:cNvSpPr>
          <p:nvPr>
            <p:ph type="sldNum" sz="quarter" idx="5"/>
          </p:nvPr>
        </p:nvSpPr>
        <p:spPr/>
        <p:txBody>
          <a:bodyPr/>
          <a:lstStyle/>
          <a:p>
            <a:fld id="{2C9130B6-D5DB-4F47-B878-F9EA0BACE276}" type="slidenum">
              <a:rPr lang="it-IT" smtClean="0"/>
              <a:t>16</a:t>
            </a:fld>
            <a:endParaRPr lang="it-IT"/>
          </a:p>
        </p:txBody>
      </p:sp>
    </p:spTree>
    <p:extLst>
      <p:ext uri="{BB962C8B-B14F-4D97-AF65-F5344CB8AC3E}">
        <p14:creationId xmlns:p14="http://schemas.microsoft.com/office/powerpoint/2010/main" val="312458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1" dirty="0">
                <a:effectLst/>
                <a:latin typeface="Arial" panose="020B0604020202020204" pitchFamily="34" charset="0"/>
                <a:ea typeface="SimSun" panose="02010600030101010101" pitchFamily="2" charset="-122"/>
                <a:cs typeface="Times New Roman" panose="02020603050405020304" pitchFamily="18" charset="0"/>
              </a:rPr>
              <a:t>SAY: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Arial" panose="020B0604020202020204" pitchFamily="34" charset="0"/>
                <a:ea typeface="SimSun" panose="02010600030101010101" pitchFamily="2" charset="-122"/>
                <a:cs typeface="Times New Roman" panose="02020603050405020304" pitchFamily="18" charset="0"/>
              </a:rPr>
              <a:t>The WASH FIT improvement cycle consists of five phases which are undertaken at the facility.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Arial" panose="020B0604020202020204" pitchFamily="34" charset="0"/>
                <a:ea typeface="SimSun" panose="02010600030101010101" pitchFamily="2" charset="-122"/>
                <a:cs typeface="Times New Roman" panose="02020603050405020304" pitchFamily="18" charset="0"/>
              </a:rPr>
              <a:t>The next 5 slides describe the main elements required for each phase. Each phase is then described in detail with group exercises to discuss elements in more depth.  Trainers may wish to choose a smaller selection of slides to use, depending on how much time is available. Further information, beyond that included in the slides, can be found in the WASH FIT guide. Encourage participants to read the guide in detail to deepen their understanding.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p>
            <a:pPr algn="l" rtl="0"/>
            <a:endParaRPr lang="en-US" dirty="0"/>
          </a:p>
        </p:txBody>
      </p:sp>
      <p:sp>
        <p:nvSpPr>
          <p:cNvPr id="4" name="Header Placeholder 3"/>
          <p:cNvSpPr>
            <a:spLocks noGrp="1"/>
          </p:cNvSpPr>
          <p:nvPr>
            <p:ph type="hdr" sz="quarter"/>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e Placeholder 4"/>
          <p:cNvSpPr>
            <a:spLocks noGrp="1"/>
          </p:cNvSpPr>
          <p:nvPr>
            <p:ph type="dt"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DD8E448C-4724-4862-830F-5D7B415C9E45}"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3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Slide Number Placeholder 5"/>
          <p:cNvSpPr>
            <a:spLocks noGrp="1"/>
          </p:cNvSpPr>
          <p:nvPr>
            <p:ph type="sldNum" sz="quarter" idx="5"/>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86E9A735-4FB2-480B-B491-2401D8F964D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88256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READ THE SLIDE</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18</a:t>
            </a:fld>
            <a:endParaRPr lang="en-GB"/>
          </a:p>
        </p:txBody>
      </p:sp>
    </p:spTree>
    <p:extLst>
      <p:ext uri="{BB962C8B-B14F-4D97-AF65-F5344CB8AC3E}">
        <p14:creationId xmlns:p14="http://schemas.microsoft.com/office/powerpoint/2010/main" val="3548291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19</a:t>
            </a:fld>
            <a:endParaRPr lang="it-IT"/>
          </a:p>
        </p:txBody>
      </p:sp>
    </p:spTree>
    <p:extLst>
      <p:ext uri="{BB962C8B-B14F-4D97-AF65-F5344CB8AC3E}">
        <p14:creationId xmlns:p14="http://schemas.microsoft.com/office/powerpoint/2010/main" val="517211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20</a:t>
            </a:fld>
            <a:endParaRPr lang="it-IT"/>
          </a:p>
        </p:txBody>
      </p:sp>
    </p:spTree>
    <p:extLst>
      <p:ext uri="{BB962C8B-B14F-4D97-AF65-F5344CB8AC3E}">
        <p14:creationId xmlns:p14="http://schemas.microsoft.com/office/powerpoint/2010/main" val="343771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3</a:t>
            </a:fld>
            <a:endParaRPr lang="it-IT"/>
          </a:p>
        </p:txBody>
      </p:sp>
    </p:spTree>
    <p:extLst>
      <p:ext uri="{BB962C8B-B14F-4D97-AF65-F5344CB8AC3E}">
        <p14:creationId xmlns:p14="http://schemas.microsoft.com/office/powerpoint/2010/main" val="2969289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SLDIE</a:t>
            </a:r>
          </a:p>
        </p:txBody>
      </p:sp>
      <p:sp>
        <p:nvSpPr>
          <p:cNvPr id="4" name="Slide Number Placeholder 3"/>
          <p:cNvSpPr>
            <a:spLocks noGrp="1"/>
          </p:cNvSpPr>
          <p:nvPr>
            <p:ph type="sldNum" sz="quarter" idx="5"/>
          </p:nvPr>
        </p:nvSpPr>
        <p:spPr/>
        <p:txBody>
          <a:bodyPr/>
          <a:lstStyle/>
          <a:p>
            <a:fld id="{2C9130B6-D5DB-4F47-B878-F9EA0BACE276}" type="slidenum">
              <a:rPr lang="it-IT" smtClean="0"/>
              <a:t>21</a:t>
            </a:fld>
            <a:endParaRPr lang="it-IT"/>
          </a:p>
        </p:txBody>
      </p:sp>
    </p:spTree>
    <p:extLst>
      <p:ext uri="{BB962C8B-B14F-4D97-AF65-F5344CB8AC3E}">
        <p14:creationId xmlns:p14="http://schemas.microsoft.com/office/powerpoint/2010/main" val="1033117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READ THE SLIDE</a:t>
            </a:r>
          </a:p>
          <a:p>
            <a:pPr algn="l" rtl="0"/>
            <a:r>
              <a:rPr lang="en-US" b="1" dirty="0"/>
              <a:t>SAY: </a:t>
            </a:r>
          </a:p>
          <a:p>
            <a:pPr algn="l" rtl="0"/>
            <a:r>
              <a:rPr lang="en-US" dirty="0"/>
              <a:t>the rest of Part 2 goes into the detail of each of the phases.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22</a:t>
            </a:fld>
            <a:endParaRPr lang="en-GB"/>
          </a:p>
        </p:txBody>
      </p:sp>
    </p:spTree>
    <p:extLst>
      <p:ext uri="{BB962C8B-B14F-4D97-AF65-F5344CB8AC3E}">
        <p14:creationId xmlns:p14="http://schemas.microsoft.com/office/powerpoint/2010/main" val="1798140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Header Placeholder 3"/>
          <p:cNvSpPr>
            <a:spLocks noGrp="1"/>
          </p:cNvSpPr>
          <p:nvPr>
            <p:ph type="hdr" sz="quarter"/>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e Placeholder 4"/>
          <p:cNvSpPr>
            <a:spLocks noGrp="1"/>
          </p:cNvSpPr>
          <p:nvPr>
            <p:ph type="dt"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DD8E448C-4724-4862-830F-5D7B415C9E45}"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3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Slide Number Placeholder 5"/>
          <p:cNvSpPr>
            <a:spLocks noGrp="1"/>
          </p:cNvSpPr>
          <p:nvPr>
            <p:ph type="sldNum" sz="quarter" idx="5"/>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86E9A735-4FB2-480B-B491-2401D8F964D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29693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b="1" dirty="0"/>
              <a:t>READ THE SLIDE</a:t>
            </a:r>
          </a:p>
          <a:p>
            <a:pPr algn="l" rtl="0"/>
            <a:r>
              <a:rPr lang="en-US" b="1" dirty="0"/>
              <a:t>SAY:</a:t>
            </a:r>
          </a:p>
          <a:p>
            <a:pPr algn="l" rtl="0"/>
            <a:r>
              <a:rPr lang="en-US" dirty="0"/>
              <a:t>QI = quality improvement </a:t>
            </a:r>
          </a:p>
          <a:p>
            <a:pPr algn="l" rtl="0"/>
            <a:endParaRPr lang="en-US" dirty="0"/>
          </a:p>
          <a:p>
            <a:pPr algn="l" rtl="0"/>
            <a:r>
              <a:rPr lang="en-US" dirty="0"/>
              <a:t>Tasks:</a:t>
            </a:r>
          </a:p>
          <a:p>
            <a:pPr algn="l" rtl="0"/>
            <a:r>
              <a:rPr lang="en-US" dirty="0"/>
              <a:t>Train team members – this could be using the “official” WASH FIT training package or other locally adapted materials</a:t>
            </a:r>
          </a:p>
          <a:p>
            <a:pPr marL="0" marR="0" lvl="0" indent="0">
              <a:lnSpc>
                <a:spcPct val="115000"/>
              </a:lnSpc>
              <a:spcBef>
                <a:spcPts val="0"/>
              </a:spcBef>
              <a:spcAft>
                <a:spcPts val="0"/>
              </a:spcAft>
              <a:buFont typeface="Symbol" panose="05050102010706020507" pitchFamily="18" charset="2"/>
              <a:buNone/>
            </a:pPr>
            <a:endParaRPr lang="en-US" dirty="0"/>
          </a:p>
          <a:p>
            <a:pPr marL="0" marR="0" lvl="0" indent="0">
              <a:lnSpc>
                <a:spcPct val="115000"/>
              </a:lnSpc>
              <a:spcBef>
                <a:spcPts val="0"/>
              </a:spcBef>
              <a:spcAft>
                <a:spcPts val="0"/>
              </a:spcAft>
              <a:buFont typeface="Symbol" panose="05050102010706020507" pitchFamily="18" charset="2"/>
              <a:buNone/>
            </a:pPr>
            <a:r>
              <a:rPr lang="en-US" dirty="0"/>
              <a:t>The tasks for step 1 are a mixture of start-up tasks and ongoing activities. The team should also agree on the scope of WASH FIT (i.e. will it be applied to the whole facility or just a selected ward or department?) </a:t>
            </a:r>
            <a:endParaRPr lang="en-US" b="1" dirty="0"/>
          </a:p>
          <a:p>
            <a:pPr algn="l" rtl="0"/>
            <a:endParaRPr lang="en-US" dirty="0"/>
          </a:p>
        </p:txBody>
      </p:sp>
      <p:sp>
        <p:nvSpPr>
          <p:cNvPr id="4" name="Slide Number Placeholder 3"/>
          <p:cNvSpPr>
            <a:spLocks noGrp="1"/>
          </p:cNvSpPr>
          <p:nvPr>
            <p:ph type="sldNum" sz="quarter" idx="5"/>
          </p:nvPr>
        </p:nvSpPr>
        <p:spPr/>
        <p:txBody>
          <a:bodyPr/>
          <a:lstStyle/>
          <a:p>
            <a:fld id="{20F7EDE6-4C78-48D1-A4AF-FE551E3A697E}" type="slidenum">
              <a:rPr lang="en-GB" smtClean="0"/>
              <a:t>24</a:t>
            </a:fld>
            <a:endParaRPr lang="en-GB"/>
          </a:p>
        </p:txBody>
      </p:sp>
    </p:spTree>
    <p:extLst>
      <p:ext uri="{BB962C8B-B14F-4D97-AF65-F5344CB8AC3E}">
        <p14:creationId xmlns:p14="http://schemas.microsoft.com/office/powerpoint/2010/main" val="802895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400" b="1" dirty="0">
                <a:effectLst/>
                <a:latin typeface="Arial" panose="020B0604020202020204" pitchFamily="34" charset="0"/>
                <a:ea typeface="SimSun" panose="02010600030101010101" pitchFamily="2" charset="-122"/>
                <a:cs typeface="Times New Roman" panose="02020603050405020304" pitchFamily="18" charset="0"/>
              </a:rPr>
              <a:t>SAY: </a:t>
            </a:r>
            <a:r>
              <a:rPr lang="en-US" sz="1400" b="0" dirty="0">
                <a:effectLst/>
                <a:latin typeface="Arial" panose="020B0604020202020204" pitchFamily="34" charset="0"/>
                <a:ea typeface="SimSun" panose="02010600030101010101" pitchFamily="2" charset="-122"/>
                <a:cs typeface="Times New Roman" panose="02020603050405020304" pitchFamily="18" charset="0"/>
              </a:rPr>
              <a:t>how do you think the team will differ according to the size of the facility? What a team in a PHC would look like? </a:t>
            </a:r>
          </a:p>
          <a:p>
            <a:pPr algn="l" rtl="0"/>
            <a:r>
              <a:rPr lang="en-US" sz="1400" b="1" dirty="0">
                <a:effectLst/>
                <a:latin typeface="Arial" panose="020B0604020202020204" pitchFamily="34" charset="0"/>
                <a:ea typeface="SimSun" panose="02010600030101010101" pitchFamily="2" charset="-122"/>
                <a:cs typeface="Times New Roman" panose="02020603050405020304" pitchFamily="18" charset="0"/>
              </a:rPr>
              <a:t>NOTE FOR TRAINER:</a:t>
            </a:r>
          </a:p>
          <a:p>
            <a:pPr algn="l" rtl="0"/>
            <a:r>
              <a:rPr lang="en-US" sz="1400" b="0" dirty="0">
                <a:effectLst/>
                <a:latin typeface="Arial" panose="020B0604020202020204" pitchFamily="34" charset="0"/>
                <a:ea typeface="SimSun" panose="02010600030101010101" pitchFamily="2" charset="-122"/>
                <a:cs typeface="Times New Roman" panose="02020603050405020304" pitchFamily="18" charset="0"/>
              </a:rPr>
              <a:t>If time, you could have the participants should out answers very briefly</a:t>
            </a:r>
          </a:p>
          <a:p>
            <a:pPr algn="l" rtl="0"/>
            <a:r>
              <a:rPr lang="en-US" sz="1400" b="1" dirty="0">
                <a:effectLst/>
                <a:latin typeface="Arial" panose="020B0604020202020204" pitchFamily="34" charset="0"/>
                <a:ea typeface="SimSun" panose="02010600030101010101" pitchFamily="2" charset="-122"/>
                <a:cs typeface="Times New Roman" panose="02020603050405020304" pitchFamily="18" charset="0"/>
              </a:rPr>
              <a:t>SAY:</a:t>
            </a:r>
          </a:p>
          <a:p>
            <a:pPr algn="l" rtl="0"/>
            <a:r>
              <a:rPr lang="en-US" sz="1400" b="1" dirty="0">
                <a:effectLst/>
                <a:latin typeface="Arial" panose="020B0604020202020204" pitchFamily="34" charset="0"/>
                <a:ea typeface="SimSun" panose="02010600030101010101" pitchFamily="2" charset="-122"/>
                <a:cs typeface="Times New Roman" panose="02020603050405020304" pitchFamily="18" charset="0"/>
              </a:rPr>
              <a:t>- In larger facilities</a:t>
            </a:r>
            <a:r>
              <a:rPr lang="en-US" sz="1400" dirty="0">
                <a:effectLst/>
                <a:latin typeface="Arial" panose="020B0604020202020204" pitchFamily="34" charset="0"/>
                <a:ea typeface="SimSun" panose="02010600030101010101" pitchFamily="2" charset="-122"/>
                <a:cs typeface="Times New Roman" panose="02020603050405020304" pitchFamily="18" charset="0"/>
              </a:rPr>
              <a:t>, there may already be an existing team or structure responsible for overall management of the facility, quality improvement, WASH or IPC (and cleaning). </a:t>
            </a:r>
          </a:p>
          <a:p>
            <a:pPr algn="l" rtl="0"/>
            <a:r>
              <a:rPr lang="en-US" sz="1400" dirty="0">
                <a:effectLst/>
                <a:latin typeface="Arial" panose="020B0604020202020204" pitchFamily="34" charset="0"/>
                <a:ea typeface="SimSun" panose="02010600030101010101" pitchFamily="2" charset="-122"/>
                <a:cs typeface="Times New Roman" panose="02020603050405020304" pitchFamily="18" charset="0"/>
              </a:rPr>
              <a:t>- </a:t>
            </a:r>
            <a:r>
              <a:rPr lang="en-US" sz="1400" b="1" dirty="0">
                <a:effectLst/>
                <a:latin typeface="Arial" panose="020B0604020202020204" pitchFamily="34" charset="0"/>
                <a:ea typeface="SimSun" panose="02010600030101010101" pitchFamily="2" charset="-122"/>
                <a:cs typeface="Times New Roman" panose="02020603050405020304" pitchFamily="18" charset="0"/>
              </a:rPr>
              <a:t>In smaller primary health care facilities</a:t>
            </a:r>
            <a:r>
              <a:rPr lang="en-US" sz="1400" dirty="0">
                <a:effectLst/>
                <a:latin typeface="Arial" panose="020B0604020202020204" pitchFamily="34" charset="0"/>
                <a:ea typeface="SimSun" panose="02010600030101010101" pitchFamily="2" charset="-122"/>
              </a:rPr>
              <a:t>, the team will be smaller, potentially only two or three people. </a:t>
            </a:r>
            <a:r>
              <a:rPr lang="en-US" sz="1100" dirty="0">
                <a:effectLst/>
                <a:latin typeface="Arial" panose="020B0604020202020204" pitchFamily="34" charset="0"/>
                <a:ea typeface="SimSun" panose="02010600030101010101" pitchFamily="2" charset="-122"/>
                <a:cs typeface="Times New Roman" panose="02020603050405020304" pitchFamily="18" charset="0"/>
              </a:rPr>
              <a:t>These facilities, particularly </a:t>
            </a:r>
            <a:r>
              <a:rPr lang="en-US" sz="1100" dirty="0">
                <a:effectLst/>
                <a:latin typeface="Arial" panose="020B0604020202020204" pitchFamily="34" charset="0"/>
                <a:ea typeface="SimSun" panose="02010600030101010101" pitchFamily="2" charset="-122"/>
              </a:rPr>
              <a:t>in low-resource settings, often provide limited services and have few staff, with many responsibilities. </a:t>
            </a:r>
            <a:endParaRPr lang="en-US" dirty="0"/>
          </a:p>
          <a:p>
            <a:pPr algn="l" rtl="0"/>
            <a:endParaRPr lang="en-US" dirty="0"/>
          </a:p>
          <a:p>
            <a:pPr marL="285750" lvl="0" indent="-285750" algn="l" rtl="0">
              <a:buFontTx/>
              <a:buChar char="-"/>
            </a:pPr>
            <a:r>
              <a:rPr lang="en-US" sz="1400" dirty="0"/>
              <a:t>Number of members depends on size of facility </a:t>
            </a:r>
          </a:p>
          <a:p>
            <a:pPr marL="285750" lvl="0" indent="-285750" algn="l" rtl="0">
              <a:buFontTx/>
              <a:buChar char="-"/>
            </a:pPr>
            <a:r>
              <a:rPr lang="en-US" sz="1400" dirty="0"/>
              <a:t>Inclusive and diverse </a:t>
            </a:r>
          </a:p>
          <a:p>
            <a:pPr marL="285750" lvl="0" indent="-285750" algn="l" rtl="0">
              <a:buFontTx/>
              <a:buChar char="-"/>
            </a:pPr>
            <a:r>
              <a:rPr lang="en-US" sz="1400" dirty="0"/>
              <a:t>Clinical and non-clinical staff </a:t>
            </a:r>
          </a:p>
          <a:p>
            <a:pPr marL="285750" lvl="0" indent="-285750" algn="l" rtl="0">
              <a:buFontTx/>
              <a:buChar char="-"/>
            </a:pPr>
            <a:endParaRPr lang="en-US" sz="1400" dirty="0"/>
          </a:p>
          <a:p>
            <a:pPr marL="285750" lvl="0" indent="-285750" algn="l" rtl="0">
              <a:buFontTx/>
              <a:buChar char="-"/>
            </a:pPr>
            <a:endParaRPr lang="en-US" sz="1400" dirty="0"/>
          </a:p>
          <a:p>
            <a:pPr algn="l" rtl="0"/>
            <a:r>
              <a:rPr lang="en-US" dirty="0"/>
              <a:t>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25</a:t>
            </a:fld>
            <a:endParaRPr lang="en-GB"/>
          </a:p>
        </p:txBody>
      </p:sp>
    </p:spTree>
    <p:extLst>
      <p:ext uri="{BB962C8B-B14F-4D97-AF65-F5344CB8AC3E}">
        <p14:creationId xmlns:p14="http://schemas.microsoft.com/office/powerpoint/2010/main" val="2206734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23554" name="Notes Placeholder 2"/>
          <p:cNvSpPr>
            <a:spLocks noGrp="1"/>
          </p:cNvSpPr>
          <p:nvPr>
            <p:ph type="body" idx="1"/>
          </p:nvPr>
        </p:nvSpPr>
        <p:spPr>
          <a:ln/>
        </p:spPr>
        <p:txBody>
          <a:bodyPr/>
          <a:lstStyle/>
          <a:p>
            <a:pPr algn="l" rtl="0"/>
            <a:r>
              <a:rPr lang="en-US" b="1" dirty="0">
                <a:ea typeface="ＭＳ Ｐゴシック" pitchFamily="34" charset="-128"/>
              </a:rPr>
              <a:t>SAY:</a:t>
            </a:r>
          </a:p>
          <a:p>
            <a:pPr algn="l" rtl="0"/>
            <a:r>
              <a:rPr lang="en-US" dirty="0">
                <a:ea typeface="ＭＳ Ｐゴシック" pitchFamily="34" charset="-128"/>
              </a:rPr>
              <a:t>half of you please discuss scenario 1 and half discuss scenario 2 and answer the questions - be ready to feedback </a:t>
            </a:r>
          </a:p>
          <a:p>
            <a:pPr algn="l" rtl="0"/>
            <a:r>
              <a:rPr lang="en-US" baseline="0" dirty="0">
                <a:ea typeface="ＭＳ Ｐゴシック" pitchFamily="34" charset="-128"/>
              </a:rPr>
              <a:t>LEADERSHIP IS KEY. A lot can be achieved with limited resources if there is a leader who is active and engaged. </a:t>
            </a:r>
            <a:endParaRPr lang="en-US" b="1" dirty="0">
              <a:ea typeface="ＭＳ Ｐゴシック" pitchFamily="34" charset="-128"/>
            </a:endParaRPr>
          </a:p>
          <a:p>
            <a:pPr algn="l" rtl="0"/>
            <a:endParaRPr lang="en-US" b="1" dirty="0">
              <a:ea typeface="ＭＳ Ｐゴシック" pitchFamily="34" charset="-128"/>
            </a:endParaRPr>
          </a:p>
          <a:p>
            <a:pPr algn="l" rtl="0"/>
            <a:r>
              <a:rPr lang="en-US" b="1" dirty="0">
                <a:ea typeface="ＭＳ Ｐゴシック" pitchFamily="34" charset="-128"/>
              </a:rPr>
              <a:t>NOTE FOR TRAINER:</a:t>
            </a:r>
          </a:p>
          <a:p>
            <a:pPr algn="l" rtl="0"/>
            <a:r>
              <a:rPr lang="en-US" dirty="0">
                <a:ea typeface="ＭＳ Ｐゴシック" pitchFamily="34" charset="-128"/>
              </a:rPr>
              <a:t>Divide into small groups, tell them when you want to hear answers</a:t>
            </a:r>
          </a:p>
          <a:p>
            <a:pPr algn="l" rtl="0"/>
            <a:endParaRPr lang="en-US" dirty="0">
              <a:ea typeface="ＭＳ Ｐゴシック" pitchFamily="34" charset="-128"/>
            </a:endParaRPr>
          </a:p>
          <a:p>
            <a:pPr algn="l" rtl="0"/>
            <a:r>
              <a:rPr lang="en-US" dirty="0">
                <a:ea typeface="ＭＳ Ｐゴシック" pitchFamily="34" charset="-128"/>
              </a:rPr>
              <a:t>The pictures are from 2 facilities in Bhutan.  </a:t>
            </a:r>
            <a:r>
              <a:rPr lang="en-US" b="1" dirty="0">
                <a:ea typeface="ＭＳ Ｐゴシック" pitchFamily="34" charset="-128"/>
              </a:rPr>
              <a:t>You may like to replace the photos with examples from your setting. </a:t>
            </a:r>
            <a:r>
              <a:rPr lang="en-US" b="0" dirty="0">
                <a:ea typeface="ＭＳ Ｐゴシック" pitchFamily="34" charset="-128"/>
              </a:rPr>
              <a:t>If there are specific teams or structures (e.g. quality improvement teams are common) which are common in your setting, consider altering the questions too. </a:t>
            </a:r>
            <a:endParaRPr lang="en-US" dirty="0">
              <a:ea typeface="ＭＳ Ｐゴシック" pitchFamily="34" charset="-128"/>
            </a:endParaRPr>
          </a:p>
          <a:p>
            <a:pPr marL="171450" indent="-171450" algn="l" rtl="0">
              <a:buFontTx/>
              <a:buChar char="-"/>
            </a:pPr>
            <a:endParaRPr lang="en-US" dirty="0">
              <a:ea typeface="ＭＳ Ｐゴシック" pitchFamily="34" charset="-128"/>
            </a:endParaRPr>
          </a:p>
          <a:p>
            <a:pPr marL="0" indent="0" algn="l" rtl="0">
              <a:buFontTx/>
              <a:buNone/>
            </a:pPr>
            <a:r>
              <a:rPr lang="en-US" dirty="0">
                <a:ea typeface="ＭＳ Ｐゴシック" pitchFamily="34" charset="-128"/>
              </a:rPr>
              <a:t>The next slide asks participants about common challenges that the team might face. You may wish to merge it with this slide if time is limited. </a:t>
            </a:r>
          </a:p>
        </p:txBody>
      </p:sp>
      <p:sp>
        <p:nvSpPr>
          <p:cNvPr id="23555" name="Slide Number Placeholder 3"/>
          <p:cNvSpPr>
            <a:spLocks noGrp="1"/>
          </p:cNvSpPr>
          <p:nvPr>
            <p:ph type="sldNum" sz="quarter"/>
          </p:nvPr>
        </p:nvSpPr>
        <p:spPr>
          <a:noFill/>
        </p:spPr>
        <p:txBody>
          <a:bodyPr/>
          <a:lstStyle>
            <a:lvl1pPr marL="212705" indent="-212705" eaLnBrk="0" hangingPunct="0">
              <a:tabLst>
                <a:tab pos="713186" algn="l"/>
                <a:tab pos="1426373" algn="l"/>
                <a:tab pos="2139559" algn="l"/>
                <a:tab pos="2852745" algn="l"/>
              </a:tabLst>
              <a:defRPr sz="2400">
                <a:solidFill>
                  <a:schemeClr val="bg1"/>
                </a:solidFill>
                <a:latin typeface="Arial" pitchFamily="34" charset="0"/>
                <a:ea typeface="ＭＳ Ｐゴシック" pitchFamily="34" charset="-128"/>
              </a:defRPr>
            </a:lvl1pPr>
            <a:lvl2pPr eaLnBrk="0" hangingPunct="0">
              <a:tabLst>
                <a:tab pos="713186" algn="l"/>
                <a:tab pos="1426373" algn="l"/>
                <a:tab pos="2139559" algn="l"/>
                <a:tab pos="2852745" algn="l"/>
              </a:tabLst>
              <a:defRPr sz="2400">
                <a:solidFill>
                  <a:schemeClr val="bg1"/>
                </a:solidFill>
                <a:latin typeface="Arial" pitchFamily="34" charset="0"/>
                <a:ea typeface="ＭＳ Ｐゴシック" pitchFamily="34" charset="-128"/>
              </a:defRPr>
            </a:lvl2pPr>
            <a:lvl3pPr eaLnBrk="0" hangingPunct="0">
              <a:tabLst>
                <a:tab pos="713186" algn="l"/>
                <a:tab pos="1426373" algn="l"/>
                <a:tab pos="2139559" algn="l"/>
                <a:tab pos="2852745" algn="l"/>
              </a:tabLst>
              <a:defRPr sz="2400">
                <a:solidFill>
                  <a:schemeClr val="bg1"/>
                </a:solidFill>
                <a:latin typeface="Arial" pitchFamily="34" charset="0"/>
                <a:ea typeface="ＭＳ Ｐゴシック" pitchFamily="34" charset="-128"/>
              </a:defRPr>
            </a:lvl3pPr>
            <a:lvl4pPr eaLnBrk="0" hangingPunct="0">
              <a:tabLst>
                <a:tab pos="713186" algn="l"/>
                <a:tab pos="1426373" algn="l"/>
                <a:tab pos="2139559" algn="l"/>
                <a:tab pos="2852745" algn="l"/>
              </a:tabLst>
              <a:defRPr sz="2400">
                <a:solidFill>
                  <a:schemeClr val="bg1"/>
                </a:solidFill>
                <a:latin typeface="Arial" pitchFamily="34" charset="0"/>
                <a:ea typeface="ＭＳ Ｐゴシック" pitchFamily="34" charset="-128"/>
              </a:defRPr>
            </a:lvl4pPr>
            <a:lvl5pPr eaLnBrk="0" hangingPunct="0">
              <a:tabLst>
                <a:tab pos="713186" algn="l"/>
                <a:tab pos="1426373" algn="l"/>
                <a:tab pos="2139559" algn="l"/>
                <a:tab pos="2852745" algn="l"/>
              </a:tabLst>
              <a:defRPr sz="2400">
                <a:solidFill>
                  <a:schemeClr val="bg1"/>
                </a:solidFill>
                <a:latin typeface="Arial" pitchFamily="34" charset="0"/>
                <a:ea typeface="ＭＳ Ｐゴシック" pitchFamily="34" charset="-128"/>
              </a:defRPr>
            </a:lvl5pPr>
            <a:lvl6pPr marL="2477384" indent="-225217" defTabSz="442614" eaLnBrk="0" fontAlgn="base" hangingPunct="0">
              <a:spcBef>
                <a:spcPct val="0"/>
              </a:spcBef>
              <a:spcAft>
                <a:spcPct val="0"/>
              </a:spcAft>
              <a:buClr>
                <a:srgbClr val="000000"/>
              </a:buClr>
              <a:buSzPct val="100000"/>
              <a:buFont typeface="Times New Roman" pitchFamily="18" charset="0"/>
              <a:tabLst>
                <a:tab pos="713186" algn="l"/>
                <a:tab pos="1426373" algn="l"/>
                <a:tab pos="2139559" algn="l"/>
                <a:tab pos="2852745" algn="l"/>
              </a:tabLst>
              <a:defRPr sz="2400">
                <a:solidFill>
                  <a:schemeClr val="bg1"/>
                </a:solidFill>
                <a:latin typeface="Arial" pitchFamily="34" charset="0"/>
                <a:ea typeface="ＭＳ Ｐゴシック" pitchFamily="34" charset="-128"/>
              </a:defRPr>
            </a:lvl6pPr>
            <a:lvl7pPr marL="2927817" indent="-225217" defTabSz="442614" eaLnBrk="0" fontAlgn="base" hangingPunct="0">
              <a:spcBef>
                <a:spcPct val="0"/>
              </a:spcBef>
              <a:spcAft>
                <a:spcPct val="0"/>
              </a:spcAft>
              <a:buClr>
                <a:srgbClr val="000000"/>
              </a:buClr>
              <a:buSzPct val="100000"/>
              <a:buFont typeface="Times New Roman" pitchFamily="18" charset="0"/>
              <a:tabLst>
                <a:tab pos="713186" algn="l"/>
                <a:tab pos="1426373" algn="l"/>
                <a:tab pos="2139559" algn="l"/>
                <a:tab pos="2852745" algn="l"/>
              </a:tabLst>
              <a:defRPr sz="2400">
                <a:solidFill>
                  <a:schemeClr val="bg1"/>
                </a:solidFill>
                <a:latin typeface="Arial" pitchFamily="34" charset="0"/>
                <a:ea typeface="ＭＳ Ｐゴシック" pitchFamily="34" charset="-128"/>
              </a:defRPr>
            </a:lvl7pPr>
            <a:lvl8pPr marL="3378251" indent="-225217" defTabSz="442614" eaLnBrk="0" fontAlgn="base" hangingPunct="0">
              <a:spcBef>
                <a:spcPct val="0"/>
              </a:spcBef>
              <a:spcAft>
                <a:spcPct val="0"/>
              </a:spcAft>
              <a:buClr>
                <a:srgbClr val="000000"/>
              </a:buClr>
              <a:buSzPct val="100000"/>
              <a:buFont typeface="Times New Roman" pitchFamily="18" charset="0"/>
              <a:tabLst>
                <a:tab pos="713186" algn="l"/>
                <a:tab pos="1426373" algn="l"/>
                <a:tab pos="2139559" algn="l"/>
                <a:tab pos="2852745" algn="l"/>
              </a:tabLst>
              <a:defRPr sz="2400">
                <a:solidFill>
                  <a:schemeClr val="bg1"/>
                </a:solidFill>
                <a:latin typeface="Arial" pitchFamily="34" charset="0"/>
                <a:ea typeface="ＭＳ Ｐゴシック" pitchFamily="34" charset="-128"/>
              </a:defRPr>
            </a:lvl8pPr>
            <a:lvl9pPr marL="3828684" indent="-225217" defTabSz="442614" eaLnBrk="0" fontAlgn="base" hangingPunct="0">
              <a:spcBef>
                <a:spcPct val="0"/>
              </a:spcBef>
              <a:spcAft>
                <a:spcPct val="0"/>
              </a:spcAft>
              <a:buClr>
                <a:srgbClr val="000000"/>
              </a:buClr>
              <a:buSzPct val="100000"/>
              <a:buFont typeface="Times New Roman" pitchFamily="18" charset="0"/>
              <a:tabLst>
                <a:tab pos="713186" algn="l"/>
                <a:tab pos="1426373" algn="l"/>
                <a:tab pos="2139559" algn="l"/>
                <a:tab pos="2852745" algn="l"/>
              </a:tabLst>
              <a:defRPr sz="2400">
                <a:solidFill>
                  <a:schemeClr val="bg1"/>
                </a:solidFill>
                <a:latin typeface="Arial" pitchFamily="34" charset="0"/>
                <a:ea typeface="ＭＳ Ｐゴシック" pitchFamily="34" charset="-128"/>
              </a:defRPr>
            </a:lvl9pPr>
          </a:lstStyle>
          <a:p>
            <a:pPr marL="212705" marR="0" lvl="0" indent="-212705" algn="r" defTabSz="914400" rtl="1" eaLnBrk="1" fontAlgn="base" latinLnBrk="0" hangingPunct="1">
              <a:lnSpc>
                <a:spcPct val="100000"/>
              </a:lnSpc>
              <a:spcBef>
                <a:spcPct val="0"/>
              </a:spcBef>
              <a:spcAft>
                <a:spcPct val="0"/>
              </a:spcAft>
              <a:buClrTx/>
              <a:buSzTx/>
              <a:buFontTx/>
              <a:buNone/>
              <a:tabLst>
                <a:tab pos="713186" algn="l"/>
                <a:tab pos="1426373" algn="l"/>
                <a:tab pos="2139559" algn="l"/>
                <a:tab pos="2852745" algn="l"/>
              </a:tabLst>
              <a:defRPr/>
            </a:pPr>
            <a:fld id="{0C442EA1-28D9-4A49-A956-4E44A911E282}" type="slidenum">
              <a:rPr kumimoji="0" lang="en-CA" sz="1200" b="0" i="0" u="none" strike="noStrike" kern="1200" cap="none" spc="0" normalizeH="0" baseline="0" noProof="0">
                <a:ln>
                  <a:noFill/>
                </a:ln>
                <a:solidFill>
                  <a:srgbClr val="000000"/>
                </a:solidFill>
                <a:effectLst/>
                <a:uLnTx/>
                <a:uFillTx/>
                <a:latin typeface="Times New Roman" pitchFamily="18" charset="0"/>
                <a:ea typeface="Arial Unicode MS" pitchFamily="34" charset="-128"/>
                <a:cs typeface="Arial" pitchFamily="34" charset="0"/>
              </a:rPr>
              <a:pPr marL="212705" marR="0" lvl="0" indent="-212705" algn="r" defTabSz="914400" rtl="1" eaLnBrk="1" fontAlgn="base" latinLnBrk="0" hangingPunct="1">
                <a:lnSpc>
                  <a:spcPct val="100000"/>
                </a:lnSpc>
                <a:spcBef>
                  <a:spcPct val="0"/>
                </a:spcBef>
                <a:spcAft>
                  <a:spcPct val="0"/>
                </a:spcAft>
                <a:buClrTx/>
                <a:buSzTx/>
                <a:buFontTx/>
                <a:buNone/>
                <a:tabLst>
                  <a:tab pos="713186" algn="l"/>
                  <a:tab pos="1426373" algn="l"/>
                  <a:tab pos="2139559" algn="l"/>
                  <a:tab pos="2852745" algn="l"/>
                </a:tabLst>
                <a:defRPr/>
              </a:pPr>
              <a:t>26</a:t>
            </a:fld>
            <a:endParaRPr kumimoji="0" lang="en-CA" sz="1200" b="0" i="0" u="none" strike="noStrike" kern="1200" cap="none" spc="0" normalizeH="0" baseline="0" noProof="0">
              <a:ln>
                <a:noFill/>
              </a:ln>
              <a:solidFill>
                <a:srgbClr val="000000"/>
              </a:solidFill>
              <a:effectLst/>
              <a:uLnTx/>
              <a:uFillTx/>
              <a:latin typeface="Times New Roman" pitchFamily="18" charset="0"/>
              <a:ea typeface="Arial Unicode MS" pitchFamily="34" charset="-128"/>
              <a:cs typeface="Arial" pitchFamily="34" charset="0"/>
            </a:endParaRPr>
          </a:p>
        </p:txBody>
      </p:sp>
    </p:spTree>
    <p:extLst>
      <p:ext uri="{BB962C8B-B14F-4D97-AF65-F5344CB8AC3E}">
        <p14:creationId xmlns:p14="http://schemas.microsoft.com/office/powerpoint/2010/main" val="2457402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SAY:</a:t>
            </a:r>
          </a:p>
          <a:p>
            <a:pPr algn="l" rtl="0"/>
            <a:r>
              <a:rPr lang="en-US" b="0" dirty="0"/>
              <a:t>- Work in pairs now to consider this question, be prepared to shout out some answers - in the next slide we will review some of these that we have gathered from different settings</a:t>
            </a:r>
          </a:p>
          <a:p>
            <a:pPr algn="l" rtl="0"/>
            <a:endParaRPr lang="en-US" b="1" dirty="0"/>
          </a:p>
          <a:p>
            <a:pPr algn="l" rtl="0"/>
            <a:r>
              <a:rPr lang="en-US" b="1" dirty="0"/>
              <a:t>NOTE FOR TRAINER:</a:t>
            </a:r>
          </a:p>
          <a:p>
            <a:pPr algn="l" rtl="0"/>
            <a:r>
              <a:rPr lang="en-US" dirty="0"/>
              <a:t>Depending on how much time is available,  you may wish to merge this exercise with the previous slide. </a:t>
            </a:r>
          </a:p>
          <a:p>
            <a:pPr algn="l" rtl="0"/>
            <a:endParaRPr lang="en-US" dirty="0"/>
          </a:p>
          <a:p>
            <a:pPr algn="l" rtl="0"/>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27</a:t>
            </a:fld>
            <a:endParaRPr lang="en-GB"/>
          </a:p>
        </p:txBody>
      </p:sp>
    </p:spTree>
    <p:extLst>
      <p:ext uri="{BB962C8B-B14F-4D97-AF65-F5344CB8AC3E}">
        <p14:creationId xmlns:p14="http://schemas.microsoft.com/office/powerpoint/2010/main" val="2083198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READ THE SLIDE</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28</a:t>
            </a:fld>
            <a:endParaRPr lang="en-GB"/>
          </a:p>
        </p:txBody>
      </p:sp>
    </p:spTree>
    <p:extLst>
      <p:ext uri="{BB962C8B-B14F-4D97-AF65-F5344CB8AC3E}">
        <p14:creationId xmlns:p14="http://schemas.microsoft.com/office/powerpoint/2010/main" val="653640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Font typeface="Arial" panose="020B0604020202020204" pitchFamily="34" charset="0"/>
              <a:buNone/>
            </a:pPr>
            <a:r>
              <a:rPr lang="en-US" sz="1400" b="1" dirty="0">
                <a:effectLst/>
              </a:rPr>
              <a:t>READ THE SLIDE</a:t>
            </a:r>
          </a:p>
          <a:p>
            <a:pPr marL="0" marR="0" lvl="0" indent="0" algn="l" rtl="0">
              <a:lnSpc>
                <a:spcPct val="100000"/>
              </a:lnSpc>
              <a:spcBef>
                <a:spcPts val="0"/>
              </a:spcBef>
              <a:spcAft>
                <a:spcPts val="0"/>
              </a:spcAft>
              <a:buFont typeface="Arial" panose="020B0604020202020204" pitchFamily="34" charset="0"/>
              <a:buNone/>
            </a:pPr>
            <a:r>
              <a:rPr lang="en-US" sz="1400" b="1" dirty="0">
                <a:effectLst/>
              </a:rPr>
              <a:t>SAY:</a:t>
            </a:r>
          </a:p>
          <a:p>
            <a:pPr marL="0" marR="0" lvl="0" indent="0" algn="l" rtl="0">
              <a:lnSpc>
                <a:spcPct val="100000"/>
              </a:lnSpc>
              <a:spcBef>
                <a:spcPts val="0"/>
              </a:spcBef>
              <a:spcAft>
                <a:spcPts val="0"/>
              </a:spcAft>
              <a:buFont typeface="Arial" panose="020B0604020202020204" pitchFamily="34" charset="0"/>
              <a:buNone/>
            </a:pPr>
            <a:r>
              <a:rPr lang="en-US" sz="1400" b="0" dirty="0">
                <a:effectLst/>
              </a:rPr>
              <a:t>Examples of external people that may be involved: </a:t>
            </a:r>
          </a:p>
          <a:p>
            <a:pPr marL="285750" marR="0" lvl="0" indent="-285750" algn="l" rtl="0">
              <a:lnSpc>
                <a:spcPct val="100000"/>
              </a:lnSpc>
              <a:spcBef>
                <a:spcPts val="0"/>
              </a:spcBef>
              <a:spcAft>
                <a:spcPts val="0"/>
              </a:spcAft>
              <a:buFont typeface="Arial" panose="020B0604020202020204" pitchFamily="34" charset="0"/>
              <a:buChar char="•"/>
            </a:pPr>
            <a:r>
              <a:rPr lang="en-US" sz="1400" b="0" dirty="0">
                <a:effectLst/>
              </a:rPr>
              <a:t>Local government unit (LGU) / Local drinking water quality management committee / WASH Council or Task Force representative</a:t>
            </a:r>
          </a:p>
          <a:p>
            <a:pPr marL="285750" marR="0" lvl="0" indent="-285750" algn="l" rtl="0">
              <a:lnSpc>
                <a:spcPct val="100000"/>
              </a:lnSpc>
              <a:spcBef>
                <a:spcPts val="0"/>
              </a:spcBef>
              <a:spcAft>
                <a:spcPts val="0"/>
              </a:spcAft>
              <a:buFont typeface="Arial" panose="020B0604020202020204" pitchFamily="34" charset="0"/>
              <a:buChar char="•"/>
            </a:pPr>
            <a:r>
              <a:rPr lang="en-US" sz="1400" b="0" dirty="0">
                <a:effectLst/>
              </a:rPr>
              <a:t>Representative from Non-Governmental Organizations (NGOs) or Professional Organizations related to public health interest</a:t>
            </a:r>
          </a:p>
          <a:p>
            <a:pPr marL="285750" marR="0" lvl="0" indent="-285750" algn="l" rtl="0">
              <a:lnSpc>
                <a:spcPct val="100000"/>
              </a:lnSpc>
              <a:spcBef>
                <a:spcPts val="0"/>
              </a:spcBef>
              <a:spcAft>
                <a:spcPts val="0"/>
              </a:spcAft>
              <a:buFont typeface="Arial" panose="020B0604020202020204" pitchFamily="34" charset="0"/>
              <a:buChar char="•"/>
            </a:pPr>
            <a:r>
              <a:rPr lang="en-US" sz="1400" b="0" dirty="0">
                <a:effectLst/>
              </a:rPr>
              <a:t>Local WASH experts</a:t>
            </a:r>
          </a:p>
          <a:p>
            <a:pPr marL="285750" marR="0" lvl="0" indent="-285750" algn="l" rtl="0">
              <a:lnSpc>
                <a:spcPct val="100000"/>
              </a:lnSpc>
              <a:spcBef>
                <a:spcPts val="0"/>
              </a:spcBef>
              <a:spcAft>
                <a:spcPts val="0"/>
              </a:spcAft>
              <a:buFont typeface="Arial" panose="020B0604020202020204" pitchFamily="34" charset="0"/>
              <a:buChar char="•"/>
            </a:pPr>
            <a:r>
              <a:rPr lang="en-US" sz="1400" b="0" dirty="0">
                <a:effectLst/>
              </a:rPr>
              <a:t>Representative from water districts / water suppliers / water regulators </a:t>
            </a:r>
            <a:endParaRPr lang="en-US" sz="1400" b="0" dirty="0">
              <a:effectLst/>
              <a:latin typeface="Trade Gothic LT Std Light" panose="020B0503020502090204" pitchFamily="34" charset="0"/>
              <a:ea typeface="Calibri" panose="020F0502020204030204" pitchFamily="34" charset="0"/>
              <a:cs typeface="Times New Roman" panose="02020603050405020304" pitchFamily="18" charset="0"/>
            </a:endParaRPr>
          </a:p>
          <a:p>
            <a:pPr algn="l" rtl="0"/>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29</a:t>
            </a:fld>
            <a:endParaRPr lang="en-GB"/>
          </a:p>
        </p:txBody>
      </p:sp>
    </p:spTree>
    <p:extLst>
      <p:ext uri="{BB962C8B-B14F-4D97-AF65-F5344CB8AC3E}">
        <p14:creationId xmlns:p14="http://schemas.microsoft.com/office/powerpoint/2010/main" val="1088590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dirty="0"/>
              <a:t>READ THE SLIDE</a:t>
            </a:r>
          </a:p>
          <a:p>
            <a:pPr algn="l" rtl="0"/>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30</a:t>
            </a:fld>
            <a:endParaRPr lang="en-GB"/>
          </a:p>
        </p:txBody>
      </p:sp>
    </p:spTree>
    <p:extLst>
      <p:ext uri="{BB962C8B-B14F-4D97-AF65-F5344CB8AC3E}">
        <p14:creationId xmlns:p14="http://schemas.microsoft.com/office/powerpoint/2010/main" val="318292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sz="1400" b="1" i="0" dirty="0"/>
              <a:t>READ THE SLIDE</a:t>
            </a:r>
          </a:p>
          <a:p>
            <a:pPr algn="l" rtl="0"/>
            <a:endParaRPr lang="en-US" sz="1400" b="1" i="0" dirty="0"/>
          </a:p>
          <a:p>
            <a:pPr algn="l" rtl="0"/>
            <a:r>
              <a:rPr lang="en-US" sz="1400" b="1" i="0" dirty="0"/>
              <a:t>NOTES FOR TRAINER:</a:t>
            </a:r>
            <a:endParaRPr lang="en-US" sz="1400" b="0" i="1" dirty="0"/>
          </a:p>
          <a:p>
            <a:pPr algn="l" rtl="0"/>
            <a:r>
              <a:rPr lang="en-US" dirty="0"/>
              <a:t>This icebreaker can be used here or at a different time in the workshop depending on how the workshop is structured. This is based on a game featured on a radio show in the UK and is designed to be a fun way of thinking about WASH in health care! </a:t>
            </a:r>
          </a:p>
          <a:p>
            <a:pPr algn="l" rtl="0"/>
            <a:endParaRPr lang="en-US" dirty="0"/>
          </a:p>
          <a:p>
            <a:pPr algn="l" rtl="0"/>
            <a:r>
              <a:rPr lang="en-US" dirty="0"/>
              <a:t>If you think 60 seconds is too long – amend the time to 30 seconds.</a:t>
            </a:r>
          </a:p>
          <a:p>
            <a:pPr algn="l" rtl="0"/>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You could also suggest different questions not related to the session topic, e.g. “</a:t>
            </a:r>
            <a:r>
              <a:rPr lang="en-US" sz="1400" dirty="0"/>
              <a:t>Talk to your partner, for </a:t>
            </a:r>
            <a:r>
              <a:rPr lang="en-US" sz="1400" u="sng" dirty="0"/>
              <a:t>one minute about your </a:t>
            </a:r>
            <a:r>
              <a:rPr lang="en-US" sz="1400" u="sng" dirty="0" err="1"/>
              <a:t>favourite</a:t>
            </a:r>
            <a:r>
              <a:rPr lang="en-US" sz="1400" u="sng" dirty="0"/>
              <a:t> food/animal/plant: </a:t>
            </a:r>
            <a:r>
              <a:rPr lang="en-US" dirty="0"/>
              <a:t>” the aim  to get people talking.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Once people have finished, </a:t>
            </a:r>
            <a:r>
              <a:rPr lang="en-US" b="1" dirty="0"/>
              <a:t>SAY: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 Was that difficult? Could you get better at explaining this question to others? Did anyone give a really good answer?</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4</a:t>
            </a:fld>
            <a:endParaRPr lang="en-GB"/>
          </a:p>
        </p:txBody>
      </p:sp>
    </p:spTree>
    <p:extLst>
      <p:ext uri="{BB962C8B-B14F-4D97-AF65-F5344CB8AC3E}">
        <p14:creationId xmlns:p14="http://schemas.microsoft.com/office/powerpoint/2010/main" val="723995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READ THE SLIDE</a:t>
            </a:r>
          </a:p>
          <a:p>
            <a:pPr algn="l" rtl="0"/>
            <a:r>
              <a:rPr lang="en-US" b="1" dirty="0"/>
              <a:t>SAY:</a:t>
            </a:r>
          </a:p>
          <a:p>
            <a:pPr algn="l" rtl="0"/>
            <a:r>
              <a:rPr lang="en-US" dirty="0"/>
              <a:t>These pictures were taken in 2016 at a large district hospital which was part of the CASH initiative (Clean and Safe Hospitals). This was a large, national programme to improve quality of care through WASH and IPC. CASH included an audit tool which was made more comprehensive by including some of the WASH FIT indicators that were not previously covered by the programme. </a:t>
            </a:r>
          </a:p>
          <a:p>
            <a:pPr algn="l" rtl="0"/>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Segoe UI" panose="020B0502040204020203" pitchFamily="34" charset="0"/>
              </a:rPr>
              <a:t>Leadership and a culture that values WASH and demonstrates that value is a critical part of a multimodal strategy that drives behaviour change. You can learn more about the different elements of a multimodal behaviour change strategy in the hand hygiene module and in the technical factsheet on the multimodal strategy.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Segoe UI" panose="020B0502040204020203" pitchFamily="34" charset="0"/>
              </a:rPr>
              <a:t>Consider reading the hand hygiene factsheet on </a:t>
            </a:r>
            <a:r>
              <a:rPr lang="en-US" sz="1800" dirty="0" err="1">
                <a:effectLst/>
                <a:latin typeface="Segoe UI" panose="020B0502040204020203" pitchFamily="34" charset="0"/>
              </a:rPr>
              <a:t>washinhcf.org</a:t>
            </a:r>
            <a:r>
              <a:rPr lang="en-US" sz="1800" dirty="0">
                <a:effectLst/>
                <a:latin typeface="Segoe UI" panose="020B0502040204020203" pitchFamily="34" charset="0"/>
              </a:rPr>
              <a:t>  before attending the hand hygiene module training.</a:t>
            </a:r>
            <a:endParaRPr lang="en-US" sz="1800" dirty="0">
              <a:effectLst/>
              <a:latin typeface="Arial" panose="020B0604020202020204" pitchFamily="34" charset="0"/>
            </a:endParaRPr>
          </a:p>
          <a:p>
            <a:pPr algn="l" rtl="0"/>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31</a:t>
            </a:fld>
            <a:endParaRPr lang="en-GB"/>
          </a:p>
        </p:txBody>
      </p:sp>
    </p:spTree>
    <p:extLst>
      <p:ext uri="{BB962C8B-B14F-4D97-AF65-F5344CB8AC3E}">
        <p14:creationId xmlns:p14="http://schemas.microsoft.com/office/powerpoint/2010/main" val="1083045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READ THE SLDIE</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32</a:t>
            </a:fld>
            <a:endParaRPr lang="en-GB"/>
          </a:p>
        </p:txBody>
      </p:sp>
    </p:spTree>
    <p:extLst>
      <p:ext uri="{BB962C8B-B14F-4D97-AF65-F5344CB8AC3E}">
        <p14:creationId xmlns:p14="http://schemas.microsoft.com/office/powerpoint/2010/main" val="2464060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Header Placeholder 3"/>
          <p:cNvSpPr>
            <a:spLocks noGrp="1"/>
          </p:cNvSpPr>
          <p:nvPr>
            <p:ph type="hdr" sz="quarter"/>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e Placeholder 4"/>
          <p:cNvSpPr>
            <a:spLocks noGrp="1"/>
          </p:cNvSpPr>
          <p:nvPr>
            <p:ph type="dt"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DD8E448C-4724-4862-830F-5D7B415C9E45}"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3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Slide Number Placeholder 5"/>
          <p:cNvSpPr>
            <a:spLocks noGrp="1"/>
          </p:cNvSpPr>
          <p:nvPr>
            <p:ph type="sldNum" sz="quarter" idx="5"/>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86E9A735-4FB2-480B-B491-2401D8F964D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94499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dirty="0"/>
              <a:t>READ THE SLIDE</a:t>
            </a:r>
          </a:p>
        </p:txBody>
      </p:sp>
      <p:sp>
        <p:nvSpPr>
          <p:cNvPr id="4" name="Slide Number Placeholder 3"/>
          <p:cNvSpPr>
            <a:spLocks noGrp="1"/>
          </p:cNvSpPr>
          <p:nvPr>
            <p:ph type="sldNum" sz="quarter" idx="5"/>
          </p:nvPr>
        </p:nvSpPr>
        <p:spPr/>
        <p:txBody>
          <a:bodyPr/>
          <a:lstStyle/>
          <a:p>
            <a:fld id="{20F7EDE6-4C78-48D1-A4AF-FE551E3A697E}" type="slidenum">
              <a:rPr lang="en-GB" smtClean="0"/>
              <a:t>34</a:t>
            </a:fld>
            <a:endParaRPr lang="en-GB"/>
          </a:p>
        </p:txBody>
      </p:sp>
    </p:spTree>
    <p:extLst>
      <p:ext uri="{BB962C8B-B14F-4D97-AF65-F5344CB8AC3E}">
        <p14:creationId xmlns:p14="http://schemas.microsoft.com/office/powerpoint/2010/main" val="2514501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b="1" dirty="0"/>
              <a:t>READ THE SLDIE</a:t>
            </a:r>
          </a:p>
          <a:p>
            <a:pPr algn="l" rtl="0"/>
            <a:r>
              <a:rPr lang="en-US" b="1" dirty="0"/>
              <a:t>SAY:</a:t>
            </a:r>
          </a:p>
          <a:p>
            <a:pPr algn="l" rtl="0"/>
            <a:r>
              <a:rPr lang="en-US" dirty="0"/>
              <a:t>Kobo toolbox is an online platform. It allows quicker data collection. Refer to the module on use of Kobo toolbox. A recording of the module is available on the WASH in HCF YouTube channel. </a:t>
            </a:r>
          </a:p>
        </p:txBody>
      </p:sp>
      <p:sp>
        <p:nvSpPr>
          <p:cNvPr id="4" name="Slide Number Placeholder 3"/>
          <p:cNvSpPr>
            <a:spLocks noGrp="1"/>
          </p:cNvSpPr>
          <p:nvPr>
            <p:ph type="sldNum" sz="quarter" idx="5"/>
          </p:nvPr>
        </p:nvSpPr>
        <p:spPr/>
        <p:txBody>
          <a:bodyPr/>
          <a:lstStyle/>
          <a:p>
            <a:fld id="{20F7EDE6-4C78-48D1-A4AF-FE551E3A697E}" type="slidenum">
              <a:rPr lang="en-GB" smtClean="0"/>
              <a:t>35</a:t>
            </a:fld>
            <a:endParaRPr lang="en-GB"/>
          </a:p>
        </p:txBody>
      </p:sp>
    </p:spTree>
    <p:extLst>
      <p:ext uri="{BB962C8B-B14F-4D97-AF65-F5344CB8AC3E}">
        <p14:creationId xmlns:p14="http://schemas.microsoft.com/office/powerpoint/2010/main" val="2718108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b="1" dirty="0"/>
              <a:t>READ THE SLIDE</a:t>
            </a:r>
          </a:p>
          <a:p>
            <a:pPr algn="l" rtl="0"/>
            <a:r>
              <a:rPr lang="en-US" b="1" dirty="0"/>
              <a:t>SAY:</a:t>
            </a:r>
          </a:p>
          <a:p>
            <a:pPr algn="l" rtl="0"/>
            <a:r>
              <a:rPr lang="en-US" dirty="0"/>
              <a:t>This is often done at the national level before the first training takes place. </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36</a:t>
            </a:fld>
            <a:endParaRPr lang="en-GB"/>
          </a:p>
        </p:txBody>
      </p:sp>
    </p:spTree>
    <p:extLst>
      <p:ext uri="{BB962C8B-B14F-4D97-AF65-F5344CB8AC3E}">
        <p14:creationId xmlns:p14="http://schemas.microsoft.com/office/powerpoint/2010/main" val="3630276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dirty="0"/>
              <a:t>READ THE SLIDE</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37</a:t>
            </a:fld>
            <a:endParaRPr lang="en-GB"/>
          </a:p>
        </p:txBody>
      </p:sp>
    </p:spTree>
    <p:extLst>
      <p:ext uri="{BB962C8B-B14F-4D97-AF65-F5344CB8AC3E}">
        <p14:creationId xmlns:p14="http://schemas.microsoft.com/office/powerpoint/2010/main" val="3876922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a:p>
            <a:r>
              <a:rPr lang="en-US" b="1" dirty="0"/>
              <a:t>SAY:</a:t>
            </a:r>
          </a:p>
          <a:p>
            <a:r>
              <a:rPr lang="en-US" dirty="0" err="1"/>
              <a:t>Labour</a:t>
            </a:r>
            <a:r>
              <a:rPr lang="en-US" dirty="0"/>
              <a:t>, delivery and neonatal departments are often the most underserved in a facility and are a good place to start WASH FIT b/c improvements can have a significant health impact. </a:t>
            </a:r>
          </a:p>
        </p:txBody>
      </p:sp>
      <p:sp>
        <p:nvSpPr>
          <p:cNvPr id="4" name="Slide Number Placeholder 3"/>
          <p:cNvSpPr>
            <a:spLocks noGrp="1"/>
          </p:cNvSpPr>
          <p:nvPr>
            <p:ph type="sldNum" sz="quarter" idx="5"/>
          </p:nvPr>
        </p:nvSpPr>
        <p:spPr/>
        <p:txBody>
          <a:bodyPr/>
          <a:lstStyle/>
          <a:p>
            <a:fld id="{2C9130B6-D5DB-4F47-B878-F9EA0BACE276}" type="slidenum">
              <a:rPr lang="it-IT" smtClean="0"/>
              <a:t>38</a:t>
            </a:fld>
            <a:endParaRPr lang="it-IT"/>
          </a:p>
        </p:txBody>
      </p:sp>
    </p:spTree>
    <p:extLst>
      <p:ext uri="{BB962C8B-B14F-4D97-AF65-F5344CB8AC3E}">
        <p14:creationId xmlns:p14="http://schemas.microsoft.com/office/powerpoint/2010/main" val="3392400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b="1" dirty="0"/>
              <a:t>READ THE SLIDE</a:t>
            </a:r>
          </a:p>
          <a:p>
            <a:pPr algn="l" rtl="0"/>
            <a:r>
              <a:rPr lang="en-US" b="1" dirty="0"/>
              <a:t>SAY:</a:t>
            </a:r>
          </a:p>
          <a:p>
            <a:pPr algn="l" rtl="0"/>
            <a:r>
              <a:rPr lang="en-US" dirty="0"/>
              <a:t>MHM = menstrual hygiene management </a:t>
            </a:r>
          </a:p>
          <a:p>
            <a:pPr algn="l" rtl="0"/>
            <a:r>
              <a:rPr lang="en-US" dirty="0"/>
              <a:t>Refer to the module on GEDSI which explores these issues in more detail. </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39</a:t>
            </a:fld>
            <a:endParaRPr lang="en-GB"/>
          </a:p>
        </p:txBody>
      </p:sp>
    </p:spTree>
    <p:extLst>
      <p:ext uri="{BB962C8B-B14F-4D97-AF65-F5344CB8AC3E}">
        <p14:creationId xmlns:p14="http://schemas.microsoft.com/office/powerpoint/2010/main" val="2525601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SAY: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score will help to get an overall picture of the facility. It is a crude score because all indicators are weighted the same (i.e. whether the facility has an improved water supply contributes the same as whether there is lighting in the latrines).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score can be used to measure progress over time, however it is important to remember that the score may go up overall,  while some important indicators go down during the same period. </a:t>
            </a:r>
          </a:p>
          <a:p>
            <a:pPr algn="l" rtl="0"/>
            <a:endParaRPr lang="en-US" dirty="0"/>
          </a:p>
          <a:p>
            <a:pPr algn="l" rtl="0"/>
            <a:r>
              <a:rPr lang="en-US" b="1" dirty="0"/>
              <a:t>What does the score mean?</a:t>
            </a:r>
          </a:p>
          <a:p>
            <a:pPr algn="l" rtl="0"/>
            <a:r>
              <a:rPr lang="en-US" dirty="0"/>
              <a:t>The cut off points are just a suggestion; you may wish to use different criteria. This should be agreed at the national level or at the facility level by the WASH FIT team.  </a:t>
            </a:r>
          </a:p>
          <a:p>
            <a:pPr algn="l" rtl="0"/>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40</a:t>
            </a:fld>
            <a:endParaRPr lang="en-GB"/>
          </a:p>
        </p:txBody>
      </p:sp>
    </p:spTree>
    <p:extLst>
      <p:ext uri="{BB962C8B-B14F-4D97-AF65-F5344CB8AC3E}">
        <p14:creationId xmlns:p14="http://schemas.microsoft.com/office/powerpoint/2010/main" val="165179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section of the training will address each of these six areas.</a:t>
            </a:r>
          </a:p>
        </p:txBody>
      </p:sp>
      <p:sp>
        <p:nvSpPr>
          <p:cNvPr id="4" name="Slide Number Placeholder 3"/>
          <p:cNvSpPr>
            <a:spLocks noGrp="1"/>
          </p:cNvSpPr>
          <p:nvPr>
            <p:ph type="sldNum" sz="quarter" idx="5"/>
          </p:nvPr>
        </p:nvSpPr>
        <p:spPr/>
        <p:txBody>
          <a:bodyPr/>
          <a:lstStyle/>
          <a:p>
            <a:fld id="{2C9130B6-D5DB-4F47-B878-F9EA0BACE276}" type="slidenum">
              <a:rPr lang="it-IT" smtClean="0"/>
              <a:t>5</a:t>
            </a:fld>
            <a:endParaRPr lang="it-IT"/>
          </a:p>
        </p:txBody>
      </p:sp>
    </p:spTree>
    <p:extLst>
      <p:ext uri="{BB962C8B-B14F-4D97-AF65-F5344CB8AC3E}">
        <p14:creationId xmlns:p14="http://schemas.microsoft.com/office/powerpoint/2010/main" val="42851915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b="1" dirty="0"/>
              <a:t>SAY:</a:t>
            </a:r>
          </a:p>
          <a:p>
            <a:pPr algn="l" rtl="0"/>
            <a:r>
              <a:rPr lang="en-US" dirty="0"/>
              <a:t>It is useful to show how facilities are doing. These graphs compare 16 district hospitals in Kenya. The same graph format could be used to show the same facility over time, or to compare different wards within a facility. </a:t>
            </a:r>
          </a:p>
          <a:p>
            <a:pPr algn="l" rtl="0"/>
            <a:r>
              <a:rPr lang="en-US" dirty="0"/>
              <a:t>The best performing domain, across all hospitals, was water (bottom row, with the most green). </a:t>
            </a:r>
          </a:p>
          <a:p>
            <a:pPr algn="l" rtl="0"/>
            <a:endParaRPr lang="en-US" dirty="0"/>
          </a:p>
          <a:p>
            <a:pPr algn="l" rtl="0"/>
            <a:r>
              <a:rPr lang="en-US" dirty="0"/>
              <a:t>These 16 hospitals were part of a research project carried out by Oxford University, </a:t>
            </a:r>
            <a:r>
              <a:rPr lang="en-US" dirty="0" err="1"/>
              <a:t>Wellcome</a:t>
            </a:r>
            <a:r>
              <a:rPr lang="en-US" dirty="0"/>
              <a:t> and KEMRI using WASH FIT to assess and identify areas for improvement to address antimicrobial stewardship. </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41</a:t>
            </a:fld>
            <a:endParaRPr lang="en-GB"/>
          </a:p>
        </p:txBody>
      </p:sp>
    </p:spTree>
    <p:extLst>
      <p:ext uri="{BB962C8B-B14F-4D97-AF65-F5344CB8AC3E}">
        <p14:creationId xmlns:p14="http://schemas.microsoft.com/office/powerpoint/2010/main" val="2519405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b="1" dirty="0"/>
              <a:t>SAY:</a:t>
            </a:r>
          </a:p>
          <a:p>
            <a:pPr algn="l" rtl="0"/>
            <a:r>
              <a:rPr lang="en-US" dirty="0"/>
              <a:t>We will now break into groups and you will review the photos and make comment - be ready to feedback your thoughts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indicator and standards are relevant?</a:t>
            </a:r>
            <a:r>
              <a:rPr lang="en-US" dirty="0"/>
              <a:t> It doesn’t matter if you don’t know the exact WASH FIT indicator. This is a general discussion to think about the types of information you’d be looking for during a WASH FIT assessment. </a:t>
            </a:r>
          </a:p>
          <a:p>
            <a:pPr algn="l" rtl="0"/>
            <a:endParaRPr lang="en-US" dirty="0"/>
          </a:p>
          <a:p>
            <a:pPr algn="l" rtl="0"/>
            <a:r>
              <a:rPr lang="en-US" b="1" dirty="0"/>
              <a:t>NOTES FOR TRAINER:</a:t>
            </a:r>
          </a:p>
          <a:p>
            <a:pPr algn="l" rtl="0"/>
            <a:r>
              <a:rPr lang="en-US" dirty="0"/>
              <a:t>Each group should be given one picture to focus on and report back to the main group. They may then discuss other pictures if there is time.</a:t>
            </a:r>
          </a:p>
          <a:p>
            <a:pPr algn="l" rtl="0"/>
            <a:r>
              <a:rPr lang="en-US" dirty="0"/>
              <a:t>Consider replacing the photos with other examples from the local area. The photos may also be replaced by a video tour of a facility or, where feasible, a real-life assessment. </a:t>
            </a:r>
          </a:p>
          <a:p>
            <a:pPr algn="l" rtl="0"/>
            <a:endParaRPr lang="en-US" dirty="0"/>
          </a:p>
          <a:p>
            <a:pPr algn="l" rtl="0"/>
            <a:r>
              <a:rPr lang="en-US" dirty="0"/>
              <a:t>It may be helpful to have the questions written on a flip chart so participants can refer back to them while looking at the photos on the next slide.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42</a:t>
            </a:fld>
            <a:endParaRPr lang="en-GB"/>
          </a:p>
        </p:txBody>
      </p:sp>
    </p:spTree>
    <p:extLst>
      <p:ext uri="{BB962C8B-B14F-4D97-AF65-F5344CB8AC3E}">
        <p14:creationId xmlns:p14="http://schemas.microsoft.com/office/powerpoint/2010/main" val="1569602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87042" name="Notes Placeholder 2"/>
          <p:cNvSpPr>
            <a:spLocks noGrp="1"/>
          </p:cNvSpPr>
          <p:nvPr>
            <p:ph type="body" idx="1"/>
          </p:nvPr>
        </p:nvSpPr>
        <p:spPr/>
        <p:txBody>
          <a:bodyPr/>
          <a:lstStyle/>
          <a:p>
            <a:pPr marL="0" indent="0" algn="l" rtl="0">
              <a:buFont typeface="Times New Roman" pitchFamily="18" charset="0"/>
              <a:buNone/>
            </a:pPr>
            <a:r>
              <a:rPr lang="en-US" b="1" dirty="0">
                <a:ea typeface="ＭＳ Ｐゴシック" pitchFamily="34" charset="-128"/>
              </a:rPr>
              <a:t>SAY:</a:t>
            </a:r>
          </a:p>
          <a:p>
            <a:pPr marL="0" indent="0" algn="l" rtl="0">
              <a:buFont typeface="Times New Roman" pitchFamily="18" charset="0"/>
              <a:buNone/>
            </a:pPr>
            <a:r>
              <a:rPr lang="en-US" dirty="0">
                <a:ea typeface="ＭＳ Ｐゴシック" pitchFamily="34" charset="-128"/>
              </a:rPr>
              <a:t>You need to be as </a:t>
            </a:r>
            <a:r>
              <a:rPr lang="en-US" baseline="0" dirty="0">
                <a:ea typeface="ＭＳ Ｐゴシック" pitchFamily="34" charset="-128"/>
              </a:rPr>
              <a:t>thorough as possible when doing an assessment. </a:t>
            </a:r>
          </a:p>
          <a:p>
            <a:pPr marL="0" indent="0" algn="l" rtl="0">
              <a:buFont typeface="Times New Roman" pitchFamily="18" charset="0"/>
              <a:buNone/>
            </a:pPr>
            <a:r>
              <a:rPr lang="en-US" baseline="0" dirty="0">
                <a:ea typeface="ＭＳ Ｐゴシック" pitchFamily="34" charset="-128"/>
              </a:rPr>
              <a:t>What information would you need to find in each picture and how you should do it – observation, questions (if so, what type of questions), collect data? </a:t>
            </a:r>
          </a:p>
          <a:p>
            <a:pPr marL="0" indent="0" algn="l" rtl="0">
              <a:buFont typeface="Times New Roman" pitchFamily="18" charset="0"/>
              <a:buNone/>
            </a:pPr>
            <a:r>
              <a:rPr lang="en-US" dirty="0">
                <a:ea typeface="ＭＳ Ｐゴシック" pitchFamily="34" charset="-128"/>
              </a:rPr>
              <a:t>The following list is not exhaustive. </a:t>
            </a:r>
          </a:p>
          <a:p>
            <a:pPr marL="225217" indent="-225217" algn="l" rtl="0">
              <a:buFont typeface="Times New Roman" pitchFamily="18" charset="0"/>
              <a:buAutoNum type="arabicParenR"/>
            </a:pPr>
            <a:r>
              <a:rPr lang="en-US" dirty="0">
                <a:ea typeface="ＭＳ Ｐゴシック" pitchFamily="34" charset="-128"/>
              </a:rPr>
              <a:t>Lift up the lids and look inside. Is waste correctly segregated? Are bins labelled? Are there posters with information on the wall?  Who is responsible for emptying the bins? Are they full? Empty? </a:t>
            </a:r>
          </a:p>
          <a:p>
            <a:pPr marL="225217" indent="-225217" algn="l" rtl="0">
              <a:buFont typeface="Times New Roman" pitchFamily="18" charset="0"/>
              <a:buAutoNum type="arabicParenR"/>
            </a:pPr>
            <a:r>
              <a:rPr lang="en-US" dirty="0">
                <a:ea typeface="ＭＳ Ｐゴシック" pitchFamily="34" charset="-128"/>
              </a:rPr>
              <a:t>Ask the staff if the water is functioning, does it always function?  Is water quality tested? Is there a protocol to take action if the water quality is poor? Is it affected by seasonality? Is there a backup supply? Consult the SI form to do a more detailed analysis. </a:t>
            </a:r>
          </a:p>
          <a:p>
            <a:pPr marL="225217" indent="-225217" algn="l" rtl="0">
              <a:buFont typeface="Times New Roman" pitchFamily="18" charset="0"/>
              <a:buAutoNum type="arabicParenR"/>
            </a:pPr>
            <a:r>
              <a:rPr lang="en-US" dirty="0">
                <a:ea typeface="ＭＳ Ｐゴシック" pitchFamily="34" charset="-128"/>
              </a:rPr>
              <a:t>Open the doors of the latrines and look inside. Don</a:t>
            </a:r>
            <a:r>
              <a:rPr lang="fr-FR" altLang="en-US" dirty="0">
                <a:ea typeface="ＭＳ Ｐゴシック" pitchFamily="34" charset="-128"/>
              </a:rPr>
              <a:t>’</a:t>
            </a:r>
            <a:r>
              <a:rPr lang="en-US" altLang="ja-JP" dirty="0">
                <a:ea typeface="ＭＳ Ｐゴシック" pitchFamily="34" charset="-128"/>
              </a:rPr>
              <a:t>t just trust what you see on the outside. Is there a hand washing station with water &amp; soap? How is fecal waste managed? Is there onsite treatment? Is there a staff toilet? Is there provision for MHM? </a:t>
            </a:r>
          </a:p>
          <a:p>
            <a:pPr marL="225217" indent="-225217" algn="l" rtl="0">
              <a:buFont typeface="Times New Roman" pitchFamily="18" charset="0"/>
              <a:buAutoNum type="arabicParenR"/>
            </a:pPr>
            <a:endParaRPr lang="en-US" dirty="0">
              <a:ea typeface="ＭＳ Ｐゴシック" pitchFamily="34" charset="-128"/>
            </a:endParaRPr>
          </a:p>
          <a:p>
            <a:pPr marL="0" indent="0" algn="l" rtl="0">
              <a:buFont typeface="Times New Roman" pitchFamily="18" charset="0"/>
              <a:buNone/>
            </a:pPr>
            <a:r>
              <a:rPr lang="en-US" dirty="0">
                <a:ea typeface="ＭＳ Ｐゴシック" pitchFamily="34" charset="-128"/>
              </a:rPr>
              <a:t>Be thorough – even if you know the facility well, there may be things that are not as they appear and more probing and questions are needed! </a:t>
            </a:r>
          </a:p>
        </p:txBody>
      </p:sp>
      <p:sp>
        <p:nvSpPr>
          <p:cNvPr id="87043" name="Slide Number Placeholder 3"/>
          <p:cNvSpPr>
            <a:spLocks noGrp="1"/>
          </p:cNvSpPr>
          <p:nvPr>
            <p:ph type="sldNum" sz="quarter"/>
          </p:nvPr>
        </p:nvSpPr>
        <p:spPr>
          <a:noFill/>
        </p:spPr>
        <p:txBody>
          <a:bodyPr/>
          <a:lstStyle>
            <a:lvl1pPr marL="212705" indent="-212705" eaLnBrk="0" hangingPunct="0">
              <a:tabLst>
                <a:tab pos="713186" algn="l"/>
                <a:tab pos="1426373" algn="l"/>
                <a:tab pos="2139559" algn="l"/>
                <a:tab pos="2852745" algn="l"/>
              </a:tabLst>
              <a:defRPr sz="2400">
                <a:solidFill>
                  <a:schemeClr val="bg1"/>
                </a:solidFill>
                <a:latin typeface="Arial" pitchFamily="34" charset="0"/>
                <a:ea typeface="ＭＳ Ｐゴシック" pitchFamily="34" charset="-128"/>
              </a:defRPr>
            </a:lvl1pPr>
            <a:lvl2pPr eaLnBrk="0" hangingPunct="0">
              <a:tabLst>
                <a:tab pos="713186" algn="l"/>
                <a:tab pos="1426373" algn="l"/>
                <a:tab pos="2139559" algn="l"/>
                <a:tab pos="2852745" algn="l"/>
              </a:tabLst>
              <a:defRPr sz="2400">
                <a:solidFill>
                  <a:schemeClr val="bg1"/>
                </a:solidFill>
                <a:latin typeface="Arial" pitchFamily="34" charset="0"/>
                <a:ea typeface="ＭＳ Ｐゴシック" pitchFamily="34" charset="-128"/>
              </a:defRPr>
            </a:lvl2pPr>
            <a:lvl3pPr eaLnBrk="0" hangingPunct="0">
              <a:tabLst>
                <a:tab pos="713186" algn="l"/>
                <a:tab pos="1426373" algn="l"/>
                <a:tab pos="2139559" algn="l"/>
                <a:tab pos="2852745" algn="l"/>
              </a:tabLst>
              <a:defRPr sz="2400">
                <a:solidFill>
                  <a:schemeClr val="bg1"/>
                </a:solidFill>
                <a:latin typeface="Arial" pitchFamily="34" charset="0"/>
                <a:ea typeface="ＭＳ Ｐゴシック" pitchFamily="34" charset="-128"/>
              </a:defRPr>
            </a:lvl3pPr>
            <a:lvl4pPr eaLnBrk="0" hangingPunct="0">
              <a:tabLst>
                <a:tab pos="713186" algn="l"/>
                <a:tab pos="1426373" algn="l"/>
                <a:tab pos="2139559" algn="l"/>
                <a:tab pos="2852745" algn="l"/>
              </a:tabLst>
              <a:defRPr sz="2400">
                <a:solidFill>
                  <a:schemeClr val="bg1"/>
                </a:solidFill>
                <a:latin typeface="Arial" pitchFamily="34" charset="0"/>
                <a:ea typeface="ＭＳ Ｐゴシック" pitchFamily="34" charset="-128"/>
              </a:defRPr>
            </a:lvl4pPr>
            <a:lvl5pPr eaLnBrk="0" hangingPunct="0">
              <a:tabLst>
                <a:tab pos="713186" algn="l"/>
                <a:tab pos="1426373" algn="l"/>
                <a:tab pos="2139559" algn="l"/>
                <a:tab pos="2852745" algn="l"/>
              </a:tabLst>
              <a:defRPr sz="2400">
                <a:solidFill>
                  <a:schemeClr val="bg1"/>
                </a:solidFill>
                <a:latin typeface="Arial" pitchFamily="34" charset="0"/>
                <a:ea typeface="ＭＳ Ｐゴシック" pitchFamily="34" charset="-128"/>
              </a:defRPr>
            </a:lvl5pPr>
            <a:lvl6pPr marL="2477384" indent="-225217" defTabSz="442614" eaLnBrk="0" fontAlgn="base" hangingPunct="0">
              <a:spcBef>
                <a:spcPct val="0"/>
              </a:spcBef>
              <a:spcAft>
                <a:spcPct val="0"/>
              </a:spcAft>
              <a:buClr>
                <a:srgbClr val="000000"/>
              </a:buClr>
              <a:buSzPct val="100000"/>
              <a:buFont typeface="Times New Roman" pitchFamily="18" charset="0"/>
              <a:tabLst>
                <a:tab pos="713186" algn="l"/>
                <a:tab pos="1426373" algn="l"/>
                <a:tab pos="2139559" algn="l"/>
                <a:tab pos="2852745" algn="l"/>
              </a:tabLst>
              <a:defRPr sz="2400">
                <a:solidFill>
                  <a:schemeClr val="bg1"/>
                </a:solidFill>
                <a:latin typeface="Arial" pitchFamily="34" charset="0"/>
                <a:ea typeface="ＭＳ Ｐゴシック" pitchFamily="34" charset="-128"/>
              </a:defRPr>
            </a:lvl6pPr>
            <a:lvl7pPr marL="2927817" indent="-225217" defTabSz="442614" eaLnBrk="0" fontAlgn="base" hangingPunct="0">
              <a:spcBef>
                <a:spcPct val="0"/>
              </a:spcBef>
              <a:spcAft>
                <a:spcPct val="0"/>
              </a:spcAft>
              <a:buClr>
                <a:srgbClr val="000000"/>
              </a:buClr>
              <a:buSzPct val="100000"/>
              <a:buFont typeface="Times New Roman" pitchFamily="18" charset="0"/>
              <a:tabLst>
                <a:tab pos="713186" algn="l"/>
                <a:tab pos="1426373" algn="l"/>
                <a:tab pos="2139559" algn="l"/>
                <a:tab pos="2852745" algn="l"/>
              </a:tabLst>
              <a:defRPr sz="2400">
                <a:solidFill>
                  <a:schemeClr val="bg1"/>
                </a:solidFill>
                <a:latin typeface="Arial" pitchFamily="34" charset="0"/>
                <a:ea typeface="ＭＳ Ｐゴシック" pitchFamily="34" charset="-128"/>
              </a:defRPr>
            </a:lvl7pPr>
            <a:lvl8pPr marL="3378251" indent="-225217" defTabSz="442614" eaLnBrk="0" fontAlgn="base" hangingPunct="0">
              <a:spcBef>
                <a:spcPct val="0"/>
              </a:spcBef>
              <a:spcAft>
                <a:spcPct val="0"/>
              </a:spcAft>
              <a:buClr>
                <a:srgbClr val="000000"/>
              </a:buClr>
              <a:buSzPct val="100000"/>
              <a:buFont typeface="Times New Roman" pitchFamily="18" charset="0"/>
              <a:tabLst>
                <a:tab pos="713186" algn="l"/>
                <a:tab pos="1426373" algn="l"/>
                <a:tab pos="2139559" algn="l"/>
                <a:tab pos="2852745" algn="l"/>
              </a:tabLst>
              <a:defRPr sz="2400">
                <a:solidFill>
                  <a:schemeClr val="bg1"/>
                </a:solidFill>
                <a:latin typeface="Arial" pitchFamily="34" charset="0"/>
                <a:ea typeface="ＭＳ Ｐゴシック" pitchFamily="34" charset="-128"/>
              </a:defRPr>
            </a:lvl8pPr>
            <a:lvl9pPr marL="3828684" indent="-225217" defTabSz="442614" eaLnBrk="0" fontAlgn="base" hangingPunct="0">
              <a:spcBef>
                <a:spcPct val="0"/>
              </a:spcBef>
              <a:spcAft>
                <a:spcPct val="0"/>
              </a:spcAft>
              <a:buClr>
                <a:srgbClr val="000000"/>
              </a:buClr>
              <a:buSzPct val="100000"/>
              <a:buFont typeface="Times New Roman" pitchFamily="18" charset="0"/>
              <a:tabLst>
                <a:tab pos="713186" algn="l"/>
                <a:tab pos="1426373" algn="l"/>
                <a:tab pos="2139559" algn="l"/>
                <a:tab pos="2852745" algn="l"/>
              </a:tabLst>
              <a:defRPr sz="2400">
                <a:solidFill>
                  <a:schemeClr val="bg1"/>
                </a:solidFill>
                <a:latin typeface="Arial" pitchFamily="34" charset="0"/>
                <a:ea typeface="ＭＳ Ｐゴシック" pitchFamily="34" charset="-128"/>
              </a:defRPr>
            </a:lvl9pPr>
          </a:lstStyle>
          <a:p>
            <a:pPr marL="212705" marR="0" lvl="0" indent="-212705" algn="r" defTabSz="914400" rtl="1" eaLnBrk="1" fontAlgn="base" latinLnBrk="0" hangingPunct="1">
              <a:lnSpc>
                <a:spcPct val="100000"/>
              </a:lnSpc>
              <a:spcBef>
                <a:spcPct val="0"/>
              </a:spcBef>
              <a:spcAft>
                <a:spcPct val="0"/>
              </a:spcAft>
              <a:buClrTx/>
              <a:buSzTx/>
              <a:buFontTx/>
              <a:buNone/>
              <a:tabLst>
                <a:tab pos="713186" algn="l"/>
                <a:tab pos="1426373" algn="l"/>
                <a:tab pos="2139559" algn="l"/>
                <a:tab pos="2852745" algn="l"/>
              </a:tabLst>
              <a:defRPr/>
            </a:pPr>
            <a:fld id="{96D0B9CA-C0DB-4DB9-907C-716D92AEEFB4}" type="slidenum">
              <a:rPr kumimoji="0" lang="en-CA" sz="1200" b="0" i="0" u="none" strike="noStrike" kern="1200" cap="none" spc="0" normalizeH="0" baseline="0" noProof="0">
                <a:ln>
                  <a:noFill/>
                </a:ln>
                <a:solidFill>
                  <a:srgbClr val="000000"/>
                </a:solidFill>
                <a:effectLst/>
                <a:uLnTx/>
                <a:uFillTx/>
                <a:latin typeface="Times New Roman" pitchFamily="18" charset="0"/>
                <a:ea typeface="Arial Unicode MS" pitchFamily="34" charset="-128"/>
                <a:cs typeface="Arial" pitchFamily="34" charset="0"/>
              </a:rPr>
              <a:pPr marL="212705" marR="0" lvl="0" indent="-212705" algn="r" defTabSz="914400" rtl="1" eaLnBrk="1" fontAlgn="base" latinLnBrk="0" hangingPunct="1">
                <a:lnSpc>
                  <a:spcPct val="100000"/>
                </a:lnSpc>
                <a:spcBef>
                  <a:spcPct val="0"/>
                </a:spcBef>
                <a:spcAft>
                  <a:spcPct val="0"/>
                </a:spcAft>
                <a:buClrTx/>
                <a:buSzTx/>
                <a:buFontTx/>
                <a:buNone/>
                <a:tabLst>
                  <a:tab pos="713186" algn="l"/>
                  <a:tab pos="1426373" algn="l"/>
                  <a:tab pos="2139559" algn="l"/>
                  <a:tab pos="2852745" algn="l"/>
                </a:tabLst>
                <a:defRPr/>
              </a:pPr>
              <a:t>43</a:t>
            </a:fld>
            <a:endParaRPr kumimoji="0" lang="en-CA" sz="1200" b="0" i="0" u="none" strike="noStrike" kern="1200" cap="none" spc="0" normalizeH="0" baseline="0" noProof="0">
              <a:ln>
                <a:noFill/>
              </a:ln>
              <a:solidFill>
                <a:srgbClr val="000000"/>
              </a:solidFill>
              <a:effectLst/>
              <a:uLnTx/>
              <a:uFillTx/>
              <a:latin typeface="Times New Roman" pitchFamily="18" charset="0"/>
              <a:ea typeface="Arial Unicode MS" pitchFamily="34" charset="-128"/>
              <a:cs typeface="Arial" pitchFamily="34" charset="0"/>
            </a:endParaRPr>
          </a:p>
        </p:txBody>
      </p:sp>
    </p:spTree>
    <p:extLst>
      <p:ext uri="{BB962C8B-B14F-4D97-AF65-F5344CB8AC3E}">
        <p14:creationId xmlns:p14="http://schemas.microsoft.com/office/powerpoint/2010/main" val="3012654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Header Placeholder 3"/>
          <p:cNvSpPr>
            <a:spLocks noGrp="1"/>
          </p:cNvSpPr>
          <p:nvPr>
            <p:ph type="hdr" sz="quarter"/>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e Placeholder 4"/>
          <p:cNvSpPr>
            <a:spLocks noGrp="1"/>
          </p:cNvSpPr>
          <p:nvPr>
            <p:ph type="dt"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DD8E448C-4724-4862-830F-5D7B415C9E45}"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3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Slide Number Placeholder 5"/>
          <p:cNvSpPr>
            <a:spLocks noGrp="1"/>
          </p:cNvSpPr>
          <p:nvPr>
            <p:ph type="sldNum" sz="quarter" idx="5"/>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86E9A735-4FB2-480B-B491-2401D8F964D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88069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dirty="0"/>
              <a:t>READ THE SLIDE</a:t>
            </a:r>
          </a:p>
        </p:txBody>
      </p:sp>
      <p:sp>
        <p:nvSpPr>
          <p:cNvPr id="4" name="Slide Number Placeholder 3"/>
          <p:cNvSpPr>
            <a:spLocks noGrp="1"/>
          </p:cNvSpPr>
          <p:nvPr>
            <p:ph type="sldNum" sz="quarter" idx="5"/>
          </p:nvPr>
        </p:nvSpPr>
        <p:spPr/>
        <p:txBody>
          <a:bodyPr/>
          <a:lstStyle/>
          <a:p>
            <a:fld id="{20F7EDE6-4C78-48D1-A4AF-FE551E3A697E}" type="slidenum">
              <a:rPr lang="en-GB" smtClean="0"/>
              <a:t>45</a:t>
            </a:fld>
            <a:endParaRPr lang="en-GB"/>
          </a:p>
        </p:txBody>
      </p:sp>
    </p:spTree>
    <p:extLst>
      <p:ext uri="{BB962C8B-B14F-4D97-AF65-F5344CB8AC3E}">
        <p14:creationId xmlns:p14="http://schemas.microsoft.com/office/powerpoint/2010/main" val="1569656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46</a:t>
            </a:fld>
            <a:endParaRPr lang="it-IT"/>
          </a:p>
        </p:txBody>
      </p:sp>
    </p:spTree>
    <p:extLst>
      <p:ext uri="{BB962C8B-B14F-4D97-AF65-F5344CB8AC3E}">
        <p14:creationId xmlns:p14="http://schemas.microsoft.com/office/powerpoint/2010/main" val="8567849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800" b="1" dirty="0">
                <a:effectLst/>
                <a:latin typeface="Arial" panose="020B0604020202020204" pitchFamily="34" charset="0"/>
                <a:ea typeface="SimSun" panose="02010600030101010101" pitchFamily="2" charset="-122"/>
                <a:cs typeface="Times New Roman" panose="02020603050405020304" pitchFamily="18" charset="0"/>
              </a:rPr>
              <a:t>SAY:</a:t>
            </a:r>
          </a:p>
          <a:p>
            <a:pPr algn="l" rtl="0"/>
            <a:r>
              <a:rPr lang="en-GB" sz="1800" dirty="0">
                <a:effectLst/>
                <a:latin typeface="Arial" panose="020B0604020202020204" pitchFamily="34" charset="0"/>
                <a:ea typeface="SimSun" panose="02010600030101010101" pitchFamily="2" charset="-122"/>
                <a:cs typeface="Times New Roman" panose="02020603050405020304" pitchFamily="18" charset="0"/>
              </a:rPr>
              <a:t>So you have considered some typical problems that might arise. Thinking about the last picture, consider how you would assign a risk score to the problems that you saw.  How serious is the risk to facility users? What is the threat to environmentally sustainability and climate resilience? </a:t>
            </a:r>
          </a:p>
          <a:p>
            <a:pPr algn="l" rtl="0"/>
            <a:endParaRPr lang="en-GB" sz="1800" dirty="0">
              <a:effectLst/>
              <a:latin typeface="Arial" panose="020B0604020202020204" pitchFamily="34" charset="0"/>
              <a:ea typeface="SimSun" panose="02010600030101010101" pitchFamily="2" charset="-122"/>
              <a:cs typeface="Times New Roman" panose="02020603050405020304" pitchFamily="18" charset="0"/>
            </a:endParaRPr>
          </a:p>
          <a:p>
            <a:pPr algn="l" rtl="0"/>
            <a:r>
              <a:rPr lang="en-GB" sz="1800" dirty="0">
                <a:effectLst/>
                <a:latin typeface="Arial" panose="020B0604020202020204" pitchFamily="34" charset="0"/>
                <a:ea typeface="SimSun" panose="02010600030101010101" pitchFamily="2" charset="-122"/>
                <a:cs typeface="Times New Roman" panose="02020603050405020304" pitchFamily="18" charset="0"/>
              </a:rPr>
              <a:t>For each problem identified (i.e. each indicator which doesn’t meet standards) a risk score should be assigned using these 2 criteria. </a:t>
            </a:r>
          </a:p>
          <a:p>
            <a:pPr algn="l" rtl="0"/>
            <a:endParaRPr lang="en-GB" sz="1800" dirty="0">
              <a:effectLst/>
              <a:latin typeface="Arial" panose="020B0604020202020204" pitchFamily="34" charset="0"/>
              <a:ea typeface="SimSun" panose="02010600030101010101" pitchFamily="2" charset="-122"/>
              <a:cs typeface="Times New Roman" panose="02020603050405020304" pitchFamily="18" charset="0"/>
            </a:endParaRPr>
          </a:p>
          <a:p>
            <a:pPr algn="l" rtl="0"/>
            <a:r>
              <a:rPr lang="en-GB" sz="1800" dirty="0">
                <a:effectLst/>
                <a:latin typeface="Arial" panose="020B0604020202020204" pitchFamily="34" charset="0"/>
                <a:ea typeface="SimSun" panose="02010600030101010101" pitchFamily="2" charset="-122"/>
                <a:cs typeface="Times New Roman" panose="02020603050405020304" pitchFamily="18" charset="0"/>
              </a:rPr>
              <a:t>Other criteria (scored 0-10) could be added and the total risk score adjusted accordingly</a:t>
            </a:r>
          </a:p>
          <a:p>
            <a:pPr algn="l" rtl="0"/>
            <a:endParaRPr lang="en-GB" sz="1800" dirty="0">
              <a:effectLst/>
              <a:latin typeface="Arial" panose="020B0604020202020204" pitchFamily="34" charset="0"/>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Arial" panose="020B0604020202020204" pitchFamily="34" charset="0"/>
                <a:ea typeface="SimSun" panose="02010600030101010101" pitchFamily="2" charset="-122"/>
                <a:cs typeface="Times New Roman" panose="02020603050405020304" pitchFamily="18" charset="0"/>
              </a:rPr>
              <a:t>There is a tendency for people to automatically categorize every problem as “high risk ” as this will make it difficult to prioritize certain improvements over others. Rankings should be based on predefined criteria.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dirty="0">
              <a:effectLst/>
              <a:latin typeface="Arial" panose="020B0604020202020204" pitchFamily="34" charset="0"/>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dirty="0">
                <a:effectLst/>
                <a:latin typeface="Arial" panose="020B0604020202020204" pitchFamily="34" charset="0"/>
                <a:ea typeface="SimSun" panose="02010600030101010101" pitchFamily="2" charset="-122"/>
                <a:cs typeface="Times New Roman" panose="02020603050405020304" pitchFamily="18" charset="0"/>
              </a:rPr>
              <a:t>Think about </a:t>
            </a:r>
            <a:r>
              <a:rPr lang="en-GB" sz="1800" dirty="0">
                <a:effectLst/>
                <a:latin typeface="Arial" panose="020B0604020202020204" pitchFamily="34" charset="0"/>
                <a:ea typeface="SimSun" panose="02010600030101010101" pitchFamily="2" charset="-122"/>
                <a:cs typeface="Times New Roman" panose="02020603050405020304" pitchFamily="18" charset="0"/>
              </a:rPr>
              <a:t>how would you try to avoid this problem if you were doing a risk assessment? </a:t>
            </a:r>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47</a:t>
            </a:fld>
            <a:endParaRPr lang="en-GB"/>
          </a:p>
        </p:txBody>
      </p:sp>
    </p:spTree>
    <p:extLst>
      <p:ext uri="{BB962C8B-B14F-4D97-AF65-F5344CB8AC3E}">
        <p14:creationId xmlns:p14="http://schemas.microsoft.com/office/powerpoint/2010/main" val="2350845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b="1" dirty="0"/>
              <a:t>SAY:</a:t>
            </a:r>
          </a:p>
          <a:p>
            <a:pPr algn="l" rtl="0"/>
            <a:r>
              <a:rPr lang="en-US" dirty="0"/>
              <a:t>This example is from a catholic hospital in West Timor. The team conducted an assessment, and wrote all the problems they identified (i.e. anywhere that an indicator scored 0 or 1), onto a piece of paper. </a:t>
            </a:r>
          </a:p>
          <a:p>
            <a:pPr algn="l" rtl="0"/>
            <a:endParaRPr lang="en-US" dirty="0"/>
          </a:p>
          <a:p>
            <a:pPr algn="l" rtl="0"/>
            <a:r>
              <a:rPr lang="en-US" dirty="0"/>
              <a:t>As a team, they decided which were the most important things that needed to be addressed. </a:t>
            </a:r>
          </a:p>
          <a:p>
            <a:pPr algn="l" rtl="0"/>
            <a:endParaRPr lang="en-US" dirty="0"/>
          </a:p>
          <a:p>
            <a:pPr algn="l" rtl="0"/>
            <a:r>
              <a:rPr lang="en-US" dirty="0"/>
              <a:t>Please give alternative suggestions from your work if you have them. Again, there is no right or wrong way to do this. </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48</a:t>
            </a:fld>
            <a:endParaRPr lang="en-GB"/>
          </a:p>
        </p:txBody>
      </p:sp>
    </p:spTree>
    <p:extLst>
      <p:ext uri="{BB962C8B-B14F-4D97-AF65-F5344CB8AC3E}">
        <p14:creationId xmlns:p14="http://schemas.microsoft.com/office/powerpoint/2010/main" val="18530341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800" b="1" dirty="0">
                <a:effectLst/>
                <a:latin typeface="Arial" panose="020B0604020202020204" pitchFamily="34" charset="0"/>
                <a:ea typeface="SimSun" panose="02010600030101010101" pitchFamily="2" charset="-122"/>
              </a:rPr>
              <a:t>SAY:</a:t>
            </a:r>
          </a:p>
          <a:p>
            <a:pPr algn="l" rtl="0"/>
            <a:r>
              <a:rPr lang="en-GB" sz="1800" dirty="0">
                <a:effectLst/>
                <a:latin typeface="Arial" panose="020B0604020202020204" pitchFamily="34" charset="0"/>
                <a:ea typeface="SimSun" panose="02010600030101010101" pitchFamily="2" charset="-122"/>
              </a:rPr>
              <a:t>Risk is not simply an assessment of what has occurred in the past but about envisioning what might occur in the future. The past can be a good guide to the future, but it is not a perfect one, particularly when new trends may emerge. </a:t>
            </a:r>
          </a:p>
          <a:p>
            <a:pPr algn="l" rtl="0"/>
            <a:endParaRPr lang="en-GB" sz="1800" dirty="0">
              <a:effectLst/>
              <a:latin typeface="Arial" panose="020B0604020202020204" pitchFamily="34" charset="0"/>
              <a:ea typeface="SimSun" panose="02010600030101010101" pitchFamily="2" charset="-122"/>
            </a:endParaRPr>
          </a:p>
          <a:p>
            <a:pPr algn="l" rtl="0"/>
            <a:r>
              <a:rPr lang="en-GB" sz="1800" dirty="0">
                <a:effectLst/>
                <a:latin typeface="Arial" panose="020B0604020202020204" pitchFamily="34" charset="0"/>
                <a:ea typeface="SimSun" panose="02010600030101010101" pitchFamily="2" charset="-122"/>
              </a:rPr>
              <a:t>A simple approach to incorporate climate change in the risk assessment is to assess, on the basis of climate change scenarios, the likely change in the risk over time. </a:t>
            </a:r>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49</a:t>
            </a:fld>
            <a:endParaRPr lang="en-GB"/>
          </a:p>
        </p:txBody>
      </p:sp>
    </p:spTree>
    <p:extLst>
      <p:ext uri="{BB962C8B-B14F-4D97-AF65-F5344CB8AC3E}">
        <p14:creationId xmlns:p14="http://schemas.microsoft.com/office/powerpoint/2010/main" val="26486982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READ THE SLIDE</a:t>
            </a:r>
          </a:p>
          <a:p>
            <a:pPr algn="l" rtl="0"/>
            <a:r>
              <a:rPr lang="en-US" b="1" dirty="0"/>
              <a:t>SAY:</a:t>
            </a:r>
          </a:p>
          <a:p>
            <a:pPr algn="l" rtl="0"/>
            <a:r>
              <a:rPr lang="en-US" dirty="0"/>
              <a:t>Not everything can be addressed immediately as there will always be a limit to resources available. The risk score allows users to decide which to prioritize first.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50</a:t>
            </a:fld>
            <a:endParaRPr lang="en-GB"/>
          </a:p>
        </p:txBody>
      </p:sp>
    </p:spTree>
    <p:extLst>
      <p:ext uri="{BB962C8B-B14F-4D97-AF65-F5344CB8AC3E}">
        <p14:creationId xmlns:p14="http://schemas.microsoft.com/office/powerpoint/2010/main" val="1641957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SAY:</a:t>
            </a:r>
          </a:p>
          <a:p>
            <a:pPr algn="l" rtl="0"/>
            <a:r>
              <a:rPr lang="en-US" dirty="0"/>
              <a:t>take a few moments to read the slide, would anyone like to read this aloud to the rest of the group?</a:t>
            </a:r>
          </a:p>
          <a:p>
            <a:pPr algn="l" rtl="0"/>
            <a:r>
              <a:rPr lang="en-US" dirty="0"/>
              <a:t>This quote illustrates perfectly the purpose and benefits of using WASH FIT.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6</a:t>
            </a:fld>
            <a:endParaRPr lang="en-GB"/>
          </a:p>
        </p:txBody>
      </p:sp>
    </p:spTree>
    <p:extLst>
      <p:ext uri="{BB962C8B-B14F-4D97-AF65-F5344CB8AC3E}">
        <p14:creationId xmlns:p14="http://schemas.microsoft.com/office/powerpoint/2010/main" val="9869461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51</a:t>
            </a:fld>
            <a:endParaRPr lang="it-IT"/>
          </a:p>
        </p:txBody>
      </p:sp>
    </p:spTree>
    <p:extLst>
      <p:ext uri="{BB962C8B-B14F-4D97-AF65-F5344CB8AC3E}">
        <p14:creationId xmlns:p14="http://schemas.microsoft.com/office/powerpoint/2010/main" val="14769512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b="1" dirty="0"/>
              <a:t>READ THE SLIDE</a:t>
            </a:r>
          </a:p>
          <a:p>
            <a:pPr algn="l" rtl="0"/>
            <a:r>
              <a:rPr lang="en-US" b="1" dirty="0"/>
              <a:t>SAY:</a:t>
            </a:r>
          </a:p>
          <a:p>
            <a:pPr marL="171450" indent="-171450" algn="l" rtl="0">
              <a:buFont typeface="Arial" panose="020B0604020202020204" pitchFamily="34" charset="0"/>
              <a:buChar char="•"/>
            </a:pPr>
            <a:r>
              <a:rPr lang="en-US" b="0" dirty="0"/>
              <a:t>You will now have time to work in groups for 10 mins to conduct this assessment and provide answers for the last 5 mins for our discussion</a:t>
            </a:r>
          </a:p>
          <a:p>
            <a:pPr marL="171450" indent="-171450" algn="l" rtl="0">
              <a:buFont typeface="Arial" panose="020B0604020202020204" pitchFamily="34" charset="0"/>
              <a:buChar char="•"/>
            </a:pPr>
            <a:r>
              <a:rPr lang="en-US" dirty="0"/>
              <a:t>You have identified four major problems at the HCF (no doubt there are others too!). </a:t>
            </a:r>
          </a:p>
          <a:p>
            <a:pPr marL="171450" indent="-171450" algn="l" rtl="0">
              <a:buFontTx/>
              <a:buChar char="-"/>
            </a:pPr>
            <a:r>
              <a:rPr lang="en-US" dirty="0"/>
              <a:t>Using the criteria presented on the previous slides, assign a risk score (out of 20) for each of the 4 problems (1-10 for severity of risk to users and 1-10 for likelihood of occurrence) </a:t>
            </a:r>
          </a:p>
          <a:p>
            <a:pPr marL="171450" indent="-171450" algn="l" rtl="0">
              <a:buFontTx/>
              <a:buChar char="-"/>
            </a:pPr>
            <a:r>
              <a:rPr lang="en-US" dirty="0"/>
              <a:t>Which would you consider the highest risk and which the lowest? Why? </a:t>
            </a:r>
          </a:p>
          <a:p>
            <a:pPr marL="171450" indent="-171450" algn="l" rtl="0">
              <a:buFontTx/>
              <a:buChar char="-"/>
            </a:pPr>
            <a:r>
              <a:rPr lang="en-US" dirty="0"/>
              <a:t>Which item would you address first? What kind of action would you need to take to address the problem? (Reminder that we will come on to the improvement plan in the next section but it’s good to start thinking about it now). </a:t>
            </a:r>
          </a:p>
          <a:p>
            <a:pPr marL="0" indent="0" algn="l" rtl="0">
              <a:buFontTx/>
              <a:buNone/>
            </a:pPr>
            <a:endParaRPr lang="en-US" b="1" dirty="0"/>
          </a:p>
          <a:p>
            <a:pPr marL="0" indent="0" algn="l" rtl="0">
              <a:buFontTx/>
              <a:buNone/>
            </a:pPr>
            <a:r>
              <a:rPr lang="en-US" b="1" dirty="0"/>
              <a:t>NOTE FOR TRAINER:</a:t>
            </a:r>
          </a:p>
          <a:p>
            <a:pPr marL="0" indent="0" algn="l" rtl="0">
              <a:buFontTx/>
              <a:buNone/>
            </a:pPr>
            <a:r>
              <a:rPr lang="en-US" b="1" dirty="0"/>
              <a:t>Questions for reflection:</a:t>
            </a:r>
          </a:p>
          <a:p>
            <a:pPr marL="171450" indent="-171450" algn="l" rtl="0">
              <a:buFontTx/>
              <a:buChar char="-"/>
            </a:pPr>
            <a:r>
              <a:rPr lang="en-US" dirty="0"/>
              <a:t>Did participants consider the impact of climate change on future risk? Are there any risks that you think are likely to get worse (or better) over time? </a:t>
            </a:r>
          </a:p>
          <a:p>
            <a:pPr marL="171450" indent="-171450" algn="l" rtl="0">
              <a:buFontTx/>
              <a:buChar char="-"/>
            </a:pPr>
            <a:r>
              <a:rPr lang="en-US" dirty="0"/>
              <a:t>Was it hard to assign a score? If so, why? </a:t>
            </a:r>
          </a:p>
          <a:p>
            <a:pPr marL="171450" indent="-171450" algn="l" rtl="0">
              <a:buFontTx/>
              <a:buChar char="-"/>
            </a:pPr>
            <a:r>
              <a:rPr lang="en-US" dirty="0"/>
              <a:t>Would you use this method for risk assessment or would you use an alternative way?</a:t>
            </a:r>
          </a:p>
          <a:p>
            <a:pPr marL="171450" indent="-171450" algn="l" rtl="0">
              <a:buFontTx/>
              <a:buChar char="-"/>
            </a:pPr>
            <a:endParaRPr lang="en-US" dirty="0"/>
          </a:p>
          <a:p>
            <a:pPr algn="l" rtl="0"/>
            <a:r>
              <a:rPr lang="en-US" dirty="0"/>
              <a:t>Note, these examples are taken from the WASH FIT guide.  You may wish to chose different examples which are more relevant to the local context.</a:t>
            </a:r>
          </a:p>
          <a:p>
            <a:pPr algn="l" rtl="0"/>
            <a:endParaRPr lang="en-US" dirty="0"/>
          </a:p>
          <a:p>
            <a:pPr algn="l" rtl="0"/>
            <a:endParaRPr lang="en-US" dirty="0"/>
          </a:p>
          <a:p>
            <a:pPr algn="l" rtl="0"/>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52</a:t>
            </a:fld>
            <a:endParaRPr lang="en-GB"/>
          </a:p>
        </p:txBody>
      </p:sp>
    </p:spTree>
    <p:extLst>
      <p:ext uri="{BB962C8B-B14F-4D97-AF65-F5344CB8AC3E}">
        <p14:creationId xmlns:p14="http://schemas.microsoft.com/office/powerpoint/2010/main" val="9337280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dirty="0"/>
              <a:t>READ SLIDE TO CONCLUDE THE EXERCISE</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53</a:t>
            </a:fld>
            <a:endParaRPr lang="en-GB"/>
          </a:p>
        </p:txBody>
      </p:sp>
    </p:spTree>
    <p:extLst>
      <p:ext uri="{BB962C8B-B14F-4D97-AF65-F5344CB8AC3E}">
        <p14:creationId xmlns:p14="http://schemas.microsoft.com/office/powerpoint/2010/main" val="4541713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Header Placeholder 3"/>
          <p:cNvSpPr>
            <a:spLocks noGrp="1"/>
          </p:cNvSpPr>
          <p:nvPr>
            <p:ph type="hdr" sz="quarter"/>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e Placeholder 4"/>
          <p:cNvSpPr>
            <a:spLocks noGrp="1"/>
          </p:cNvSpPr>
          <p:nvPr>
            <p:ph type="dt"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DD8E448C-4724-4862-830F-5D7B415C9E45}"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3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Slide Number Placeholder 5"/>
          <p:cNvSpPr>
            <a:spLocks noGrp="1"/>
          </p:cNvSpPr>
          <p:nvPr>
            <p:ph type="sldNum" sz="quarter" idx="5"/>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86E9A735-4FB2-480B-B491-2401D8F964D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54</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03106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marL="0" indent="0" defTabSz="945447">
              <a:spcBef>
                <a:spcPct val="20000"/>
              </a:spcBef>
              <a:buClr>
                <a:srgbClr val="09164D"/>
              </a:buClr>
              <a:buFont typeface="Arial" panose="020B0604020202020204" pitchFamily="34" charset="0"/>
              <a:buNone/>
            </a:pPr>
            <a:r>
              <a:rPr lang="en-US" sz="1200" b="1" dirty="0">
                <a:solidFill>
                  <a:srgbClr val="09164D"/>
                </a:solidFill>
                <a:latin typeface="Arial" panose="020B0604020202020204" pitchFamily="34" charset="0"/>
                <a:cs typeface="Arial" panose="020B0604020202020204" pitchFamily="34" charset="0"/>
              </a:rPr>
              <a:t>READ THE SLIDE </a:t>
            </a:r>
          </a:p>
          <a:p>
            <a:pPr marL="0" indent="0" defTabSz="945447">
              <a:spcBef>
                <a:spcPct val="20000"/>
              </a:spcBef>
              <a:buClr>
                <a:srgbClr val="09164D"/>
              </a:buClr>
              <a:buFont typeface="Arial" panose="020B0604020202020204" pitchFamily="34" charset="0"/>
              <a:buNone/>
            </a:pPr>
            <a:r>
              <a:rPr lang="en-US" sz="1200" b="1" dirty="0">
                <a:solidFill>
                  <a:srgbClr val="09164D"/>
                </a:solidFill>
                <a:latin typeface="Arial" panose="020B0604020202020204" pitchFamily="34" charset="0"/>
                <a:cs typeface="Arial" panose="020B0604020202020204" pitchFamily="34" charset="0"/>
              </a:rPr>
              <a:t>SAY:</a:t>
            </a:r>
          </a:p>
          <a:p>
            <a:pPr marL="0" indent="0" defTabSz="945447">
              <a:spcBef>
                <a:spcPct val="20000"/>
              </a:spcBef>
              <a:buClr>
                <a:srgbClr val="09164D"/>
              </a:buClr>
              <a:buFont typeface="Arial" panose="020B0604020202020204" pitchFamily="34" charset="0"/>
              <a:buNone/>
            </a:pPr>
            <a:r>
              <a:rPr lang="en-US" sz="1200" dirty="0">
                <a:solidFill>
                  <a:srgbClr val="09164D"/>
                </a:solidFill>
                <a:latin typeface="Arial" panose="020B0604020202020204" pitchFamily="34" charset="0"/>
                <a:cs typeface="Arial" panose="020B0604020202020204" pitchFamily="34" charset="0"/>
              </a:rPr>
              <a:t>Remember to implement the improvement plan in a timely manner, including ongoing operation and maintenance of infrastructure.</a:t>
            </a:r>
          </a:p>
          <a:p>
            <a:pPr defTabSz="945447">
              <a:spcBef>
                <a:spcPct val="20000"/>
              </a:spcBef>
              <a:buClr>
                <a:srgbClr val="09164D"/>
              </a:buClr>
            </a:pPr>
            <a:endParaRPr lang="en-US" sz="1200" dirty="0">
              <a:solidFill>
                <a:srgbClr val="09164D"/>
              </a:solidFill>
              <a:latin typeface="Arial" panose="020B0604020202020204" pitchFamily="34" charset="0"/>
              <a:cs typeface="Arial" panose="020B0604020202020204" pitchFamily="34" charset="0"/>
            </a:endParaRPr>
          </a:p>
          <a:p>
            <a:pPr algn="l" rtl="0"/>
            <a:endParaRPr lang="en-US" dirty="0"/>
          </a:p>
        </p:txBody>
      </p:sp>
      <p:sp>
        <p:nvSpPr>
          <p:cNvPr id="4" name="Slide Number Placeholder 3"/>
          <p:cNvSpPr>
            <a:spLocks noGrp="1"/>
          </p:cNvSpPr>
          <p:nvPr>
            <p:ph type="sldNum" sz="quarter" idx="5"/>
          </p:nvPr>
        </p:nvSpPr>
        <p:spPr/>
        <p:txBody>
          <a:bodyPr/>
          <a:lstStyle/>
          <a:p>
            <a:fld id="{20F7EDE6-4C78-48D1-A4AF-FE551E3A697E}" type="slidenum">
              <a:rPr lang="en-GB" smtClean="0"/>
              <a:t>55</a:t>
            </a:fld>
            <a:endParaRPr lang="en-GB"/>
          </a:p>
        </p:txBody>
      </p:sp>
    </p:spTree>
    <p:extLst>
      <p:ext uri="{BB962C8B-B14F-4D97-AF65-F5344CB8AC3E}">
        <p14:creationId xmlns:p14="http://schemas.microsoft.com/office/powerpoint/2010/main" val="33758319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READ SLIDE</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56</a:t>
            </a:fld>
            <a:endParaRPr lang="en-GB"/>
          </a:p>
        </p:txBody>
      </p:sp>
    </p:spTree>
    <p:extLst>
      <p:ext uri="{BB962C8B-B14F-4D97-AF65-F5344CB8AC3E}">
        <p14:creationId xmlns:p14="http://schemas.microsoft.com/office/powerpoint/2010/main" val="1584768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GB" sz="1800" b="1" dirty="0">
                <a:effectLst/>
                <a:latin typeface="Arial" panose="020B0604020202020204" pitchFamily="34" charset="0"/>
                <a:ea typeface="Arial Unicode MS"/>
                <a:cs typeface="Calibri" panose="020F0502020204030204" pitchFamily="34" charset="0"/>
              </a:rPr>
              <a:t>READ THE SLIDE</a:t>
            </a:r>
          </a:p>
          <a:p>
            <a:pPr algn="l" rtl="0"/>
            <a:r>
              <a:rPr lang="en-GB" sz="1800" b="1" dirty="0">
                <a:effectLst/>
                <a:latin typeface="Arial" panose="020B0604020202020204" pitchFamily="34" charset="0"/>
                <a:ea typeface="Arial Unicode MS"/>
                <a:cs typeface="Calibri" panose="020F0502020204030204" pitchFamily="34" charset="0"/>
              </a:rPr>
              <a:t>SAY:</a:t>
            </a:r>
          </a:p>
          <a:p>
            <a:pPr algn="l" rtl="0"/>
            <a:r>
              <a:rPr lang="en-GB" sz="1800" b="1" dirty="0">
                <a:effectLst/>
                <a:latin typeface="Arial" panose="020B0604020202020204" pitchFamily="34" charset="0"/>
                <a:ea typeface="Arial Unicode MS"/>
                <a:cs typeface="Calibri" panose="020F0502020204030204" pitchFamily="34" charset="0"/>
              </a:rPr>
              <a:t>Improvement planning</a:t>
            </a:r>
            <a:r>
              <a:rPr lang="en-GB" sz="1800" dirty="0">
                <a:effectLst/>
                <a:latin typeface="Arial" panose="020B0604020202020204" pitchFamily="34" charset="0"/>
                <a:ea typeface="Arial Unicode MS"/>
                <a:cs typeface="Calibri" panose="020F0502020204030204" pitchFamily="34" charset="0"/>
              </a:rPr>
              <a:t> should achieve step-wise, incremental improvement with a particular focus on the highest risks, so that limited resources can be used most effectively</a:t>
            </a:r>
            <a:r>
              <a:rPr lang="en-GB" sz="1800" dirty="0">
                <a:effectLst/>
                <a:latin typeface="Arial" panose="020B0604020202020204" pitchFamily="34" charset="0"/>
                <a:ea typeface="SimSun" panose="02010600030101010101" pitchFamily="2" charset="-122"/>
                <a:cs typeface="Times New Roman" panose="02020603050405020304" pitchFamily="18" charset="0"/>
              </a:rPr>
              <a:t>. </a:t>
            </a:r>
          </a:p>
          <a:p>
            <a:pPr algn="l" rtl="0"/>
            <a:endParaRPr lang="en-GB" sz="1800" dirty="0">
              <a:effectLst/>
              <a:latin typeface="Arial" panose="020B0604020202020204" pitchFamily="34" charset="0"/>
              <a:ea typeface="SimSun" panose="02010600030101010101" pitchFamily="2" charset="-122"/>
              <a:cs typeface="Times New Roman" panose="02020603050405020304" pitchFamily="18" charset="0"/>
            </a:endParaRPr>
          </a:p>
          <a:p>
            <a:pPr algn="l" rtl="0"/>
            <a:r>
              <a:rPr lang="en-GB" sz="1800" dirty="0">
                <a:effectLst/>
                <a:latin typeface="Arial" panose="020B0604020202020204" pitchFamily="34" charset="0"/>
                <a:ea typeface="Arial Unicode MS"/>
                <a:cs typeface="Calibri" panose="020F0502020204030204" pitchFamily="34" charset="0"/>
              </a:rPr>
              <a:t>A stepwise approach to full implementation of an optimal solution is often needed due to resource constraints and/or budgetary planning cycles. </a:t>
            </a:r>
            <a:endParaRPr lang="en-GB" sz="1800" dirty="0">
              <a:effectLst/>
              <a:latin typeface="Arial" panose="020B0604020202020204" pitchFamily="34" charset="0"/>
              <a:ea typeface="SimSun" panose="02010600030101010101" pitchFamily="2" charset="-122"/>
              <a:cs typeface="Times New Roman" panose="02020603050405020304" pitchFamily="18" charset="0"/>
            </a:endParaRPr>
          </a:p>
          <a:p>
            <a:pPr algn="l" rtl="0"/>
            <a:endParaRPr lang="en-GB" sz="1800" dirty="0">
              <a:effectLst/>
              <a:latin typeface="Arial" panose="020B0604020202020204" pitchFamily="34" charset="0"/>
              <a:ea typeface="SimSun" panose="02010600030101010101" pitchFamily="2" charset="-122"/>
              <a:cs typeface="Times New Roman" panose="02020603050405020304" pitchFamily="18" charset="0"/>
            </a:endParaRPr>
          </a:p>
          <a:p>
            <a:pPr marL="0" marR="0" algn="l" rtl="0">
              <a:lnSpc>
                <a:spcPct val="115000"/>
              </a:lnSpc>
              <a:spcBef>
                <a:spcPts val="0"/>
              </a:spcBef>
              <a:spcAft>
                <a:spcPts val="0"/>
              </a:spcAft>
            </a:pPr>
            <a:r>
              <a:rPr lang="en-GB" sz="1800" dirty="0">
                <a:effectLst/>
                <a:latin typeface="Arial" panose="020B0604020202020204" pitchFamily="34" charset="0"/>
                <a:ea typeface="Arial Unicode MS"/>
                <a:cs typeface="Calibri" panose="020F0502020204030204" pitchFamily="34" charset="0"/>
              </a:rPr>
              <a:t>Such an approach should consider what can be done immediately to reduce the risk level given the available resources (often referred to as “quick wins”). Such measures may provide a small but immediate improvement in risk management, whilst longer-term improvement measures can be planned and delivered in parallel which ultimately will reduce the risk level to the desired and acceptable level.</a:t>
            </a: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p>
            <a:pPr marL="0" marR="0" algn="l" rtl="0">
              <a:lnSpc>
                <a:spcPct val="115000"/>
              </a:lnSpc>
              <a:spcBef>
                <a:spcPts val="0"/>
              </a:spcBef>
              <a:spcAft>
                <a:spcPts val="0"/>
              </a:spcAft>
            </a:pPr>
            <a:r>
              <a:rPr lang="en-GB" sz="1800"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algn="l" rtl="0"/>
            <a:r>
              <a:rPr lang="en-GB" sz="1400" dirty="0">
                <a:ea typeface="ＭＳ Ｐゴシック" pitchFamily="34" charset="-128"/>
              </a:rPr>
              <a:t>It is recommended not to plan any activities beyond 6 months as these are likely to be forgotten. Focus on 1 month, 3 months, 6 months. Review again in 6 months (Step 5) and reassess what needs doing. </a:t>
            </a:r>
          </a:p>
          <a:p>
            <a:pPr algn="l" rtl="0"/>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57</a:t>
            </a:fld>
            <a:endParaRPr lang="en-GB"/>
          </a:p>
        </p:txBody>
      </p:sp>
    </p:spTree>
    <p:extLst>
      <p:ext uri="{BB962C8B-B14F-4D97-AF65-F5344CB8AC3E}">
        <p14:creationId xmlns:p14="http://schemas.microsoft.com/office/powerpoint/2010/main" val="35519983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b="1" dirty="0">
                <a:effectLst/>
                <a:latin typeface="Arial" panose="020B0604020202020204" pitchFamily="34" charset="0"/>
                <a:ea typeface="SimSun" panose="02010600030101010101" pitchFamily="2" charset="-122"/>
                <a:cs typeface="Arial" panose="020B0604020202020204" pitchFamily="34" charset="0"/>
              </a:rPr>
              <a:t>READ THE SLIDE</a:t>
            </a:r>
          </a:p>
          <a:p>
            <a:pPr marL="0" marR="0" lvl="0" indent="0">
              <a:lnSpc>
                <a:spcPct val="115000"/>
              </a:lnSpc>
              <a:spcBef>
                <a:spcPts val="0"/>
              </a:spcBef>
              <a:spcAft>
                <a:spcPts val="0"/>
              </a:spcAft>
              <a:buFont typeface="Symbol" panose="05050102010706020507" pitchFamily="18" charset="2"/>
              <a:buNone/>
            </a:pPr>
            <a:r>
              <a:rPr lang="en-US" sz="1800" b="1" dirty="0">
                <a:effectLst/>
                <a:latin typeface="Arial" panose="020B0604020202020204" pitchFamily="34" charset="0"/>
                <a:ea typeface="SimSun" panose="02010600030101010101" pitchFamily="2" charset="-122"/>
                <a:cs typeface="Arial" panose="020B0604020202020204" pitchFamily="34" charset="0"/>
              </a:rPr>
              <a:t>SAY:</a:t>
            </a:r>
          </a:p>
          <a:p>
            <a:pPr marL="0" marR="0" lvl="0" indent="0">
              <a:lnSpc>
                <a:spcPct val="115000"/>
              </a:lnSpc>
              <a:spcBef>
                <a:spcPts val="0"/>
              </a:spcBef>
              <a:spcAft>
                <a:spcPts val="0"/>
              </a:spcAft>
              <a:buFont typeface="Symbol" panose="05050102010706020507" pitchFamily="18" charset="2"/>
              <a:buNone/>
            </a:pPr>
            <a:r>
              <a:rPr lang="en-US" sz="1800" dirty="0">
                <a:effectLst/>
                <a:latin typeface="Arial" panose="020B0604020202020204" pitchFamily="34" charset="0"/>
                <a:ea typeface="SimSun" panose="02010600030101010101" pitchFamily="2" charset="-122"/>
                <a:cs typeface="Arial" panose="020B0604020202020204" pitchFamily="34" charset="0"/>
              </a:rPr>
              <a:t>When thinking about improvements, consider: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SimSun" panose="02010600030101010101" pitchFamily="2" charset="-122"/>
                <a:cs typeface="Arial" panose="020B0604020202020204" pitchFamily="34" charset="0"/>
              </a:rPr>
              <a:t>How have </a:t>
            </a:r>
            <a:r>
              <a:rPr lang="en-GB" sz="1800" dirty="0">
                <a:effectLst/>
                <a:latin typeface="Arial" panose="020B0604020202020204" pitchFamily="34" charset="0"/>
                <a:ea typeface="SimSun" panose="02010600030101010101" pitchFamily="2" charset="-122"/>
                <a:cs typeface="Arial" panose="020B0604020202020204" pitchFamily="34" charset="0"/>
              </a:rPr>
              <a:t>neighbouring</a:t>
            </a:r>
            <a:r>
              <a:rPr lang="en-US" sz="1800" dirty="0">
                <a:effectLst/>
                <a:latin typeface="Arial" panose="020B0604020202020204" pitchFamily="34" charset="0"/>
                <a:ea typeface="SimSun" panose="02010600030101010101" pitchFamily="2" charset="-122"/>
                <a:cs typeface="Arial" panose="020B0604020202020204" pitchFamily="34" charset="0"/>
              </a:rPr>
              <a:t> facilities responded to similar issues? </a:t>
            </a: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SimSun" panose="02010600030101010101" pitchFamily="2" charset="-122"/>
                <a:cs typeface="Arial" panose="020B0604020202020204" pitchFamily="34" charset="0"/>
              </a:rPr>
              <a:t>Are there local or national examples to learn from? </a:t>
            </a: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SimSun" panose="02010600030101010101" pitchFamily="2" charset="-122"/>
                <a:cs typeface="Arial" panose="020B0604020202020204" pitchFamily="34" charset="0"/>
              </a:rPr>
              <a:t>Does the facility need to bring in external expertise (e.g. an engineer) to help develop solutions and/or carry out the improvements? </a:t>
            </a: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p>
            <a:pPr algn="l" rtl="0"/>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58</a:t>
            </a:fld>
            <a:endParaRPr lang="en-GB"/>
          </a:p>
        </p:txBody>
      </p:sp>
    </p:spTree>
    <p:extLst>
      <p:ext uri="{BB962C8B-B14F-4D97-AF65-F5344CB8AC3E}">
        <p14:creationId xmlns:p14="http://schemas.microsoft.com/office/powerpoint/2010/main" val="40327464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SAY:</a:t>
            </a:r>
          </a:p>
          <a:p>
            <a:pPr algn="l" rtl="0"/>
            <a:r>
              <a:rPr lang="en-US" dirty="0"/>
              <a:t>I want you to shout out answers. What are the immediate improvements (low cost), medium term and longer term/more expensive improvements that could be made? </a:t>
            </a:r>
          </a:p>
          <a:p>
            <a:pPr algn="l" rtl="0"/>
            <a:r>
              <a:rPr lang="en-US" dirty="0"/>
              <a:t>Think about what risk score you gave to this in the previous exercise? How would that affect the improvement plan? (Is this considered a problem that requires immediate action? What is the cost of inaction?) </a:t>
            </a:r>
          </a:p>
          <a:p>
            <a:pPr algn="l" rtl="0"/>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59</a:t>
            </a:fld>
            <a:endParaRPr lang="en-GB"/>
          </a:p>
        </p:txBody>
      </p:sp>
    </p:spTree>
    <p:extLst>
      <p:ext uri="{BB962C8B-B14F-4D97-AF65-F5344CB8AC3E}">
        <p14:creationId xmlns:p14="http://schemas.microsoft.com/office/powerpoint/2010/main" val="17981264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READ SLIDE</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60</a:t>
            </a:fld>
            <a:endParaRPr lang="en-GB"/>
          </a:p>
        </p:txBody>
      </p:sp>
    </p:spTree>
    <p:extLst>
      <p:ext uri="{BB962C8B-B14F-4D97-AF65-F5344CB8AC3E}">
        <p14:creationId xmlns:p14="http://schemas.microsoft.com/office/powerpoint/2010/main" val="17125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READ THE SLIDE</a:t>
            </a:r>
          </a:p>
          <a:p>
            <a:pPr algn="l" rtl="0"/>
            <a:r>
              <a:rPr lang="en-US" b="1" dirty="0"/>
              <a:t>SAY:</a:t>
            </a:r>
          </a:p>
          <a:p>
            <a:pPr algn="l" rtl="0"/>
            <a:r>
              <a:rPr lang="en-US" dirty="0"/>
              <a:t>A </a:t>
            </a:r>
            <a:r>
              <a:rPr lang="en-US" b="1" dirty="0"/>
              <a:t>framework</a:t>
            </a:r>
            <a:r>
              <a:rPr lang="en-US" dirty="0"/>
              <a:t>: </a:t>
            </a:r>
            <a:r>
              <a:rPr lang="en-GB" sz="1400" kern="1800" dirty="0">
                <a:effectLst/>
                <a:latin typeface="Arial" panose="020B0604020202020204" pitchFamily="34" charset="0"/>
                <a:ea typeface="Times New Roman" panose="02020603050405020304" pitchFamily="18" charset="0"/>
                <a:cs typeface="Times New Roman" panose="02020603050405020304" pitchFamily="18" charset="0"/>
              </a:rPr>
              <a:t>to develop, monitor and continuously implement an improvement plan and prioritize specific WASH actions that are climate resilient, equitable and inclusive. U</a:t>
            </a:r>
            <a:r>
              <a:rPr lang="en-US" dirty="0" err="1"/>
              <a:t>sers</a:t>
            </a:r>
            <a:r>
              <a:rPr lang="en-US" dirty="0"/>
              <a:t> are encouraged to use and adapt the framework to suit their needs. It can be used as it is or selected elements integrated into existing quality improvement programmes. </a:t>
            </a:r>
          </a:p>
          <a:p>
            <a:pPr algn="l" rtl="0"/>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dirty="0">
                <a:latin typeface="Arial" panose="020B0604020202020204" pitchFamily="34" charset="0"/>
                <a:ea typeface="SimSun" panose="02010600030101010101" pitchFamily="2" charset="-122"/>
                <a:cs typeface="Arial" panose="020B0604020202020204" pitchFamily="34" charset="0"/>
              </a:rPr>
              <a:t>A </a:t>
            </a:r>
            <a:r>
              <a:rPr lang="en-US" sz="1400" b="1" dirty="0">
                <a:effectLst/>
                <a:latin typeface="Arial" panose="020B0604020202020204" pitchFamily="34" charset="0"/>
                <a:ea typeface="SimSun" panose="02010600030101010101" pitchFamily="2" charset="-122"/>
                <a:cs typeface="Arial" panose="020B0604020202020204" pitchFamily="34" charset="0"/>
              </a:rPr>
              <a:t>planning </a:t>
            </a:r>
            <a:r>
              <a:rPr lang="en-US" sz="1400" dirty="0">
                <a:effectLst/>
                <a:latin typeface="Arial" panose="020B0604020202020204" pitchFamily="34" charset="0"/>
                <a:ea typeface="SimSun" panose="02010600030101010101" pitchFamily="2" charset="-122"/>
                <a:cs typeface="Arial" panose="020B0604020202020204" pitchFamily="34" charset="0"/>
              </a:rPr>
              <a:t>and </a:t>
            </a:r>
            <a:r>
              <a:rPr lang="en-US" sz="1400" b="1" dirty="0">
                <a:effectLst/>
                <a:latin typeface="Arial" panose="020B0604020202020204" pitchFamily="34" charset="0"/>
                <a:ea typeface="SimSun" panose="02010600030101010101" pitchFamily="2" charset="-122"/>
                <a:cs typeface="Arial" panose="020B0604020202020204" pitchFamily="34" charset="0"/>
              </a:rPr>
              <a:t>implementation </a:t>
            </a:r>
            <a:r>
              <a:rPr lang="en-US" sz="1400" dirty="0">
                <a:latin typeface="Arial" panose="020B0604020202020204" pitchFamily="34" charset="0"/>
                <a:ea typeface="SimSun" panose="02010600030101010101" pitchFamily="2" charset="-122"/>
                <a:cs typeface="Arial" panose="020B0604020202020204" pitchFamily="34" charset="0"/>
              </a:rPr>
              <a:t>guide: to be used </a:t>
            </a:r>
            <a:r>
              <a:rPr lang="en-US" sz="1400" dirty="0">
                <a:effectLst/>
                <a:latin typeface="Arial" panose="020B0604020202020204" pitchFamily="34" charset="0"/>
                <a:ea typeface="SimSun" panose="02010600030101010101" pitchFamily="2" charset="-122"/>
                <a:cs typeface="Arial" panose="020B0604020202020204" pitchFamily="34" charset="0"/>
              </a:rPr>
              <a:t>as </a:t>
            </a:r>
            <a:r>
              <a:rPr lang="en-US" sz="1400" b="1" dirty="0">
                <a:effectLst/>
                <a:latin typeface="Arial" panose="020B0604020202020204" pitchFamily="34" charset="0"/>
                <a:ea typeface="SimSun" panose="02010600030101010101" pitchFamily="2" charset="-122"/>
                <a:cs typeface="Arial" panose="020B0604020202020204" pitchFamily="34" charset="0"/>
              </a:rPr>
              <a:t>part of wider quality improvement efforts </a:t>
            </a:r>
            <a:r>
              <a:rPr lang="en-US" sz="1400" dirty="0">
                <a:effectLst/>
                <a:latin typeface="Arial" panose="020B0604020202020204" pitchFamily="34" charset="0"/>
                <a:ea typeface="SimSun" panose="02010600030101010101" pitchFamily="2" charset="-122"/>
                <a:cs typeface="Arial" panose="020B0604020202020204" pitchFamily="34" charset="0"/>
              </a:rPr>
              <a:t>and to meet local, national and/or global standards, </a:t>
            </a:r>
            <a:endParaRPr lang="en-US" sz="1400" dirty="0">
              <a:effectLst/>
              <a:latin typeface="Arial" panose="020B0604020202020204" pitchFamily="34" charset="0"/>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400" dirty="0">
              <a:effectLst/>
              <a:latin typeface="Arial" panose="020B0604020202020204" pitchFamily="34" charset="0"/>
              <a:ea typeface="SimSun"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dirty="0">
                <a:effectLst/>
                <a:latin typeface="Arial" panose="020B0604020202020204" pitchFamily="34" charset="0"/>
                <a:ea typeface="SimSun" panose="02010600030101010101" pitchFamily="2" charset="-122"/>
                <a:cs typeface="Arial" panose="020B0604020202020204" pitchFamily="34" charset="0"/>
              </a:rPr>
              <a:t>A tool that supports IPC: precautions </a:t>
            </a:r>
            <a:r>
              <a:rPr lang="en-AU" sz="1400" dirty="0">
                <a:effectLst/>
                <a:latin typeface="Arial" panose="020B0604020202020204" pitchFamily="34" charset="0"/>
                <a:ea typeface="SimSun" panose="02010600030101010101" pitchFamily="2" charset="-122"/>
                <a:cs typeface="Arial" panose="020B0604020202020204" pitchFamily="34" charset="0"/>
              </a:rPr>
              <a:t>according to national guidelines/standard operating procedures (SOPs)</a:t>
            </a:r>
            <a:endParaRPr lang="en-US" sz="1400" dirty="0">
              <a:effectLst/>
              <a:latin typeface="Arial" panose="020B0604020202020204" pitchFamily="34" charset="0"/>
              <a:ea typeface="SimSun" panose="02010600030101010101" pitchFamily="2" charset="-122"/>
              <a:cs typeface="Times New Roman" panose="02020603050405020304" pitchFamily="18" charset="0"/>
            </a:endParaRPr>
          </a:p>
          <a:p>
            <a:pPr algn="l" rtl="0"/>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 stimulus for </a:t>
            </a:r>
            <a:r>
              <a:rPr lang="en-US" b="1" dirty="0"/>
              <a:t>collaboration</a:t>
            </a:r>
            <a:r>
              <a:rPr lang="en-US" dirty="0"/>
              <a:t>: and b</a:t>
            </a:r>
            <a:r>
              <a:rPr lang="en-US" sz="1400" kern="1800" dirty="0">
                <a:effectLst/>
                <a:latin typeface="Arial" panose="020B0604020202020204" pitchFamily="34" charset="0"/>
                <a:ea typeface="Times New Roman" panose="02020603050405020304" pitchFamily="18" charset="0"/>
                <a:cs typeface="Times New Roman" panose="02020603050405020304" pitchFamily="18" charset="0"/>
              </a:rPr>
              <a:t>rings together all those who share responsibility for providing WASH service. </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en-US" b="1" dirty="0"/>
              <a:t>Ask participants: </a:t>
            </a:r>
            <a:r>
              <a:rPr lang="en-US" dirty="0"/>
              <a:t>who are the kinds of people that share responsibility for providing WASH services?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r>
              <a:rPr lang="en-US" b="1" dirty="0"/>
              <a:t>Answer</a:t>
            </a:r>
            <a:r>
              <a:rPr lang="en-US" dirty="0"/>
              <a:t>: L</a:t>
            </a:r>
            <a:r>
              <a:rPr lang="en-US" sz="1400" kern="1800" dirty="0">
                <a:effectLst/>
                <a:latin typeface="Arial" panose="020B0604020202020204" pitchFamily="34" charset="0"/>
                <a:ea typeface="Times New Roman" panose="02020603050405020304" pitchFamily="18" charset="0"/>
                <a:cs typeface="Times New Roman" panose="02020603050405020304" pitchFamily="18" charset="0"/>
              </a:rPr>
              <a:t>egislators/policymakers, district health officers, hospital administrators, water and sanitation engineers, climate and environmental specialists and users.</a:t>
            </a:r>
          </a:p>
          <a:p>
            <a:pPr algn="l" rtl="0"/>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7</a:t>
            </a:fld>
            <a:endParaRPr lang="en-GB"/>
          </a:p>
        </p:txBody>
      </p:sp>
    </p:spTree>
    <p:extLst>
      <p:ext uri="{BB962C8B-B14F-4D97-AF65-F5344CB8AC3E}">
        <p14:creationId xmlns:p14="http://schemas.microsoft.com/office/powerpoint/2010/main" val="4573054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b="1" dirty="0"/>
              <a:t>READ THE SLIDE</a:t>
            </a:r>
          </a:p>
          <a:p>
            <a:pPr algn="l" rtl="0"/>
            <a:r>
              <a:rPr lang="en-US" b="1" dirty="0"/>
              <a:t>SAY:</a:t>
            </a:r>
          </a:p>
          <a:p>
            <a:pPr algn="l" rtl="0"/>
            <a:r>
              <a:rPr lang="en-US" dirty="0"/>
              <a:t>This facility in Indonesia is the same as the one showing the alternative risk prioritization method. One of the simple, low cost improvements identified was to tidy up waste at the facility. </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61</a:t>
            </a:fld>
            <a:endParaRPr lang="en-GB"/>
          </a:p>
        </p:txBody>
      </p:sp>
    </p:spTree>
    <p:extLst>
      <p:ext uri="{BB962C8B-B14F-4D97-AF65-F5344CB8AC3E}">
        <p14:creationId xmlns:p14="http://schemas.microsoft.com/office/powerpoint/2010/main" val="40692245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b="1" dirty="0"/>
              <a:t>SAY:</a:t>
            </a:r>
          </a:p>
          <a:p>
            <a:pPr algn="l" rtl="0"/>
            <a:r>
              <a:rPr lang="en-US" dirty="0"/>
              <a:t>These are examples from a rural primary health care facility with limited resources. They had limited capacity for the “big ticket items” so focused on small manageable things that they could do without external help. </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62</a:t>
            </a:fld>
            <a:endParaRPr lang="en-GB"/>
          </a:p>
        </p:txBody>
      </p:sp>
    </p:spTree>
    <p:extLst>
      <p:ext uri="{BB962C8B-B14F-4D97-AF65-F5344CB8AC3E}">
        <p14:creationId xmlns:p14="http://schemas.microsoft.com/office/powerpoint/2010/main" val="3018532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b="1" dirty="0"/>
              <a:t>SAY:</a:t>
            </a:r>
          </a:p>
          <a:p>
            <a:pPr algn="l" rtl="0"/>
            <a:r>
              <a:rPr lang="en-US" dirty="0"/>
              <a:t>These are examples from a rural primary health care facility with limited resources. They had limited capacity for the “big ticket items” so focused on small manageable things that they could do without external help. </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63</a:t>
            </a:fld>
            <a:endParaRPr lang="en-GB"/>
          </a:p>
        </p:txBody>
      </p:sp>
    </p:spTree>
    <p:extLst>
      <p:ext uri="{BB962C8B-B14F-4D97-AF65-F5344CB8AC3E}">
        <p14:creationId xmlns:p14="http://schemas.microsoft.com/office/powerpoint/2010/main" val="8422063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a:r>
              <a:rPr lang="en-US" b="1" dirty="0"/>
              <a:t>SAY:</a:t>
            </a:r>
          </a:p>
          <a:p>
            <a:pPr algn="l"/>
            <a:r>
              <a:rPr lang="en-US" dirty="0"/>
              <a:t>The factsheets provide guidance for users wishing to focus improvements in a particular area. They include notes on how to adapt the process (e.g. what other expertise or staff are needed if you are focusing on climate?) as well as suggested interventions for making improvements.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64</a:t>
            </a:fld>
            <a:endParaRPr lang="en-GB"/>
          </a:p>
        </p:txBody>
      </p:sp>
    </p:spTree>
    <p:extLst>
      <p:ext uri="{BB962C8B-B14F-4D97-AF65-F5344CB8AC3E}">
        <p14:creationId xmlns:p14="http://schemas.microsoft.com/office/powerpoint/2010/main" val="41140964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Header Placeholder 3"/>
          <p:cNvSpPr>
            <a:spLocks noGrp="1"/>
          </p:cNvSpPr>
          <p:nvPr>
            <p:ph type="hdr" sz="quarter"/>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e Placeholder 4"/>
          <p:cNvSpPr>
            <a:spLocks noGrp="1"/>
          </p:cNvSpPr>
          <p:nvPr>
            <p:ph type="dt"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DD8E448C-4724-4862-830F-5D7B415C9E45}"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3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Slide Number Placeholder 5"/>
          <p:cNvSpPr>
            <a:spLocks noGrp="1"/>
          </p:cNvSpPr>
          <p:nvPr>
            <p:ph type="sldNum" sz="quarter" idx="5"/>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86E9A735-4FB2-480B-B491-2401D8F964D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65</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65832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fld id="{20F7EDE6-4C78-48D1-A4AF-FE551E3A697E}" type="slidenum">
              <a:rPr lang="en-GB" smtClean="0"/>
              <a:t>66</a:t>
            </a:fld>
            <a:endParaRPr lang="en-GB"/>
          </a:p>
        </p:txBody>
      </p:sp>
    </p:spTree>
    <p:extLst>
      <p:ext uri="{BB962C8B-B14F-4D97-AF65-F5344CB8AC3E}">
        <p14:creationId xmlns:p14="http://schemas.microsoft.com/office/powerpoint/2010/main" val="27423541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marL="0" indent="0" algn="l" rtl="0">
              <a:buFontTx/>
              <a:buNone/>
            </a:pPr>
            <a:r>
              <a:rPr lang="en-GB" sz="1200" b="1" dirty="0">
                <a:ea typeface="ＭＳ Ｐゴシック" pitchFamily="34" charset="-128"/>
              </a:rPr>
              <a:t>READ THE SLIDE</a:t>
            </a:r>
          </a:p>
          <a:p>
            <a:pPr marL="0" indent="0" algn="l" rtl="0">
              <a:buFontTx/>
              <a:buNone/>
            </a:pPr>
            <a:r>
              <a:rPr lang="en-GB" sz="1200" b="1" dirty="0">
                <a:ea typeface="ＭＳ Ｐゴシック" pitchFamily="34" charset="-128"/>
              </a:rPr>
              <a:t>SAY:</a:t>
            </a:r>
          </a:p>
          <a:p>
            <a:pPr marL="521528" indent="-521528" algn="l" rtl="0">
              <a:buFontTx/>
              <a:buChar char="•"/>
            </a:pPr>
            <a:r>
              <a:rPr lang="en-GB" sz="1200" dirty="0">
                <a:ea typeface="ＭＳ Ｐゴシック" pitchFamily="34" charset="-128"/>
              </a:rPr>
              <a:t>Monitoring confirms progress towards reaching the targets of each domain </a:t>
            </a:r>
          </a:p>
          <a:p>
            <a:pPr marL="521528" indent="-521528" algn="l" rtl="0">
              <a:buFontTx/>
              <a:buChar char="•"/>
            </a:pPr>
            <a:r>
              <a:rPr lang="en-GB" sz="1200" dirty="0">
                <a:ea typeface="ＭＳ Ｐゴシック" pitchFamily="34" charset="-128"/>
              </a:rPr>
              <a:t>Build monitoring into staff job descriptions</a:t>
            </a:r>
          </a:p>
          <a:p>
            <a:pPr marL="521528" indent="-521528" algn="l" rtl="0">
              <a:buFontTx/>
              <a:buChar char="•"/>
            </a:pPr>
            <a:r>
              <a:rPr lang="en-GB" sz="1200" dirty="0">
                <a:ea typeface="ＭＳ Ｐゴシック" pitchFamily="34" charset="-128"/>
              </a:rPr>
              <a:t>Ensure there is a monitoring lead and that the health facility manager is engaged</a:t>
            </a:r>
          </a:p>
          <a:p>
            <a:pPr marL="521528" indent="-521528" algn="l" rtl="0">
              <a:buFontTx/>
              <a:buChar char="•"/>
            </a:pPr>
            <a:r>
              <a:rPr lang="en-GB" sz="1200" dirty="0">
                <a:ea typeface="ＭＳ Ｐゴシック" pitchFamily="34" charset="-128"/>
              </a:rPr>
              <a:t>Primary aim is to  improve processes internally  but sharing of results with district and other stakeholders is important for long-term change</a:t>
            </a:r>
          </a:p>
          <a:p>
            <a:pPr marL="521528" indent="-521528" algn="l" rtl="0">
              <a:buFontTx/>
              <a:buChar char="•"/>
            </a:pPr>
            <a:r>
              <a:rPr lang="en-GB" sz="1200" dirty="0">
                <a:ea typeface="ＭＳ Ｐゴシック" pitchFamily="34" charset="-128"/>
              </a:rPr>
              <a:t>Monitoring is not about blaming, but about recognizing improvements and addressing ongoing problems</a:t>
            </a:r>
          </a:p>
        </p:txBody>
      </p:sp>
      <p:sp>
        <p:nvSpPr>
          <p:cNvPr id="4" name="Header Placeholder 3"/>
          <p:cNvSpPr>
            <a:spLocks noGrp="1"/>
          </p:cNvSpPr>
          <p:nvPr>
            <p:ph type="hdr" sz="quarter"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World Health Organization</a:t>
            </a:r>
          </a:p>
        </p:txBody>
      </p:sp>
      <p:sp>
        <p:nvSpPr>
          <p:cNvPr id="5" name="Date Placeholder 4"/>
          <p:cNvSpPr>
            <a:spLocks noGrp="1"/>
          </p:cNvSpPr>
          <p:nvPr>
            <p:ph type="dt" idx="1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55C717A1-C7F3-4100-A6D2-AF0630A7F6A5}" type="datetime3">
              <a:rPr kumimoji="0" lang="en-GB"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3 May, 2022</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678C1C69-31E8-4667-8EFB-E0F6A437C453}"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67</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13810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 y="738188"/>
            <a:ext cx="6548438" cy="36845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exercise is designed to consolidate learning from the previous section. Who will come forward to play each role? You can use everything you have heard, learned already as your 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Segoe UI" panose="020B0502040204020203" pitchFamily="34" charset="0"/>
              </a:rPr>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If nobody is forthcoming with explanations, try probing or stimulating them e.g. a manager may focus on how cross cutting WASH FIT is to sell the benefits of WASH FIT.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includes guidance to adapt the tool for use in additional settings including rudimentary or temporary emergency health care facilities, larger facilities (e.g., regional or district hospitals), and those in middle-income settings where higher levels of services are sought.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WASH FIT 2.0 has a greater focus on climate resilience and change mitigation strategies such as water conservation, waste reduction and low-carbon energy.</a:t>
            </a:r>
            <a:r>
              <a:rPr lang="en-GB" sz="18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Through each of the five steps of WASH FIT from forming the team to continual improvements, specific guidance and examples are provided on how to ensure planning and decision making, assessments, infrastructure improvements and hygiene behaviours consider and include the needs of women, children, minorities, those with disabilities and other important but often overlooked stakeholders.</a:t>
            </a:r>
            <a:r>
              <a:rPr lang="en-GB" sz="18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addresses additional WASH-related aspects of health care facilities, namely energy, vector control and occupational health. And it provides links to other resources tools that can help with the whole WASH FIT process including training.</a:t>
            </a:r>
            <a:r>
              <a:rPr lang="en-GB" sz="1800" dirty="0">
                <a:effectLst/>
              </a:rPr>
              <a:t> </a:t>
            </a:r>
            <a:endParaRPr lang="en-US" sz="1800" dirty="0">
              <a:effectLst/>
              <a:latin typeface="Arial" panose="020B0604020202020204" pitchFamily="34" charset="0"/>
            </a:endParaRPr>
          </a:p>
          <a:p>
            <a:pPr algn="l" rtl="0"/>
            <a:endParaRPr lang="en-US" dirty="0"/>
          </a:p>
        </p:txBody>
      </p:sp>
      <p:sp>
        <p:nvSpPr>
          <p:cNvPr id="4" name="Header Placeholder 3"/>
          <p:cNvSpPr>
            <a:spLocks noGrp="1"/>
          </p:cNvSpPr>
          <p:nvPr>
            <p:ph type="hdr" sz="quarter" idx="10"/>
          </p:nvPr>
        </p:nvSpPr>
        <p:spPr/>
        <p:txBody>
          <a:bodyPr/>
          <a:lstStyle/>
          <a:p>
            <a:r>
              <a:rPr lang="en-GB">
                <a:solidFill>
                  <a:prstClr val="black"/>
                </a:solidFill>
              </a:rPr>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solidFill>
                  <a:prstClr val="black"/>
                </a:solidFill>
              </a:rPr>
              <a:pPr/>
              <a:t>3 May, 2022</a:t>
            </a:fld>
            <a:endParaRPr lang="en-GB">
              <a:solidFill>
                <a:prstClr val="black"/>
              </a:solidFill>
            </a:endParaRPr>
          </a:p>
        </p:txBody>
      </p:sp>
      <p:sp>
        <p:nvSpPr>
          <p:cNvPr id="6" name="Slide Number Placeholder 5"/>
          <p:cNvSpPr>
            <a:spLocks noGrp="1"/>
          </p:cNvSpPr>
          <p:nvPr>
            <p:ph type="sldNum" sz="quarter" idx="12"/>
          </p:nvPr>
        </p:nvSpPr>
        <p:spPr/>
        <p:txBody>
          <a:bodyPr/>
          <a:lstStyle/>
          <a:p>
            <a:fld id="{86E9A735-4FB2-480B-B491-2401D8F964D1}" type="slidenum">
              <a:rPr lang="en-GB" smtClean="0">
                <a:solidFill>
                  <a:prstClr val="black"/>
                </a:solidFill>
              </a:rPr>
              <a:pPr/>
              <a:t>68</a:t>
            </a:fld>
            <a:endParaRPr lang="en-GB">
              <a:solidFill>
                <a:prstClr val="black"/>
              </a:solidFill>
            </a:endParaRPr>
          </a:p>
        </p:txBody>
      </p:sp>
    </p:spTree>
    <p:extLst>
      <p:ext uri="{BB962C8B-B14F-4D97-AF65-F5344CB8AC3E}">
        <p14:creationId xmlns:p14="http://schemas.microsoft.com/office/powerpoint/2010/main" val="27407924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SAY:</a:t>
            </a:r>
          </a:p>
          <a:p>
            <a:pPr algn="l" rtl="0"/>
            <a:r>
              <a:rPr lang="en-US" dirty="0"/>
              <a:t>what do you think needs to happens outside of the facility for WASH FIT to succeed? Shout out some answers</a:t>
            </a:r>
          </a:p>
          <a:p>
            <a:pPr algn="l" rtl="0"/>
            <a:r>
              <a:rPr lang="en-US" b="1" dirty="0"/>
              <a:t>NOTE FOR TRAINER:</a:t>
            </a:r>
          </a:p>
          <a:p>
            <a:pPr algn="l" rtl="0"/>
            <a:r>
              <a:rPr lang="en-US" dirty="0"/>
              <a:t>Answers are presented on the next slide followed by slides which explain each component in more detail. You may not have time to go into detail on these slides, and may want to select a few slides that are most relevant to the local context. </a:t>
            </a:r>
          </a:p>
        </p:txBody>
      </p:sp>
      <p:sp>
        <p:nvSpPr>
          <p:cNvPr id="4" name="Slide Number Placeholder 3"/>
          <p:cNvSpPr>
            <a:spLocks noGrp="1"/>
          </p:cNvSpPr>
          <p:nvPr>
            <p:ph type="sldNum" sz="quarter" idx="5"/>
          </p:nvPr>
        </p:nvSpPr>
        <p:spPr/>
        <p:txBody>
          <a:bodyPr/>
          <a:lstStyle/>
          <a:p>
            <a:fld id="{2C9130B6-D5DB-4F47-B878-F9EA0BACE276}" type="slidenum">
              <a:rPr lang="it-IT" smtClean="0"/>
              <a:t>69</a:t>
            </a:fld>
            <a:endParaRPr lang="it-IT"/>
          </a:p>
        </p:txBody>
      </p:sp>
    </p:spTree>
    <p:extLst>
      <p:ext uri="{BB962C8B-B14F-4D97-AF65-F5344CB8AC3E}">
        <p14:creationId xmlns:p14="http://schemas.microsoft.com/office/powerpoint/2010/main" val="28181248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dirty="0"/>
              <a:t>READ THE SLIDE</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70</a:t>
            </a:fld>
            <a:endParaRPr lang="en-GB"/>
          </a:p>
        </p:txBody>
      </p:sp>
    </p:spTree>
    <p:extLst>
      <p:ext uri="{BB962C8B-B14F-4D97-AF65-F5344CB8AC3E}">
        <p14:creationId xmlns:p14="http://schemas.microsoft.com/office/powerpoint/2010/main" val="121086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b="1" dirty="0"/>
              <a:t>READ THE SLIDE</a:t>
            </a:r>
          </a:p>
          <a:p>
            <a:pPr algn="l" rtl="0"/>
            <a:r>
              <a:rPr lang="en-US" b="1" dirty="0"/>
              <a:t>SAY:</a:t>
            </a:r>
          </a:p>
          <a:p>
            <a:pPr algn="l" rtl="0"/>
            <a:r>
              <a:rPr lang="en-US" dirty="0"/>
              <a:t>WASH FIT was initially designed for small (e.g. primary health care) facilities in resource constrained setting. </a:t>
            </a:r>
          </a:p>
          <a:p>
            <a:pPr algn="l" rtl="0"/>
            <a:r>
              <a:rPr lang="en-US" dirty="0"/>
              <a:t>It has been used in bigger facilities (e.g. district hospitals and in some instances, larger national hospitals) but there are some limitations. </a:t>
            </a:r>
          </a:p>
          <a:p>
            <a:pPr algn="l" rtl="0"/>
            <a:endParaRPr lang="en-US" dirty="0"/>
          </a:p>
          <a:p>
            <a:pPr algn="l" rtl="0"/>
            <a:r>
              <a:rPr lang="en-US" dirty="0"/>
              <a:t>It works best in smaller facilities but can be adapted for bigger facilities. The basic 5-step methodology should remain the same, but the assessment form will need to be adapted to the national and local context (i.e. adding additional indicators to cover more complex settings such as requirements for major surgical and invasive procedures). This adaptation normally takes place at the national level by the Ministry of Health and WHO/UNICEF. </a:t>
            </a:r>
          </a:p>
          <a:p>
            <a:pPr algn="l" rtl="0"/>
            <a:endParaRPr lang="en-US" dirty="0"/>
          </a:p>
          <a:p>
            <a:pPr algn="l" rtl="0"/>
            <a:r>
              <a:rPr lang="en-US" dirty="0"/>
              <a:t>There are often requests to use WASH FIT for national estimates and country comparisons. Refer to the next slide for the differences between WASH FIT assessments and other survey formats using the JMP basic global indicators. </a:t>
            </a:r>
          </a:p>
          <a:p>
            <a:pPr algn="l" rtl="0"/>
            <a:endParaRPr lang="en-US" dirty="0"/>
          </a:p>
          <a:p>
            <a:pPr algn="l" rtl="0"/>
            <a:r>
              <a:rPr lang="en-US" dirty="0"/>
              <a:t>You can see the 5 steps of the cycle which we will focus on for much of this session – and this highlights the points made in the bullets.</a:t>
            </a:r>
          </a:p>
          <a:p>
            <a:pPr algn="l" rtl="0"/>
            <a:endParaRPr lang="en-US" dirty="0"/>
          </a:p>
          <a:p>
            <a:pPr algn="l" rtl="0"/>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8</a:t>
            </a:fld>
            <a:endParaRPr lang="en-GB"/>
          </a:p>
        </p:txBody>
      </p:sp>
    </p:spTree>
    <p:extLst>
      <p:ext uri="{BB962C8B-B14F-4D97-AF65-F5344CB8AC3E}">
        <p14:creationId xmlns:p14="http://schemas.microsoft.com/office/powerpoint/2010/main" val="10452715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71</a:t>
            </a:fld>
            <a:endParaRPr lang="it-IT"/>
          </a:p>
        </p:txBody>
      </p:sp>
    </p:spTree>
    <p:extLst>
      <p:ext uri="{BB962C8B-B14F-4D97-AF65-F5344CB8AC3E}">
        <p14:creationId xmlns:p14="http://schemas.microsoft.com/office/powerpoint/2010/main" val="34842420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1" kern="1800" dirty="0">
                <a:effectLst/>
                <a:latin typeface="Arial" panose="020B0604020202020204" pitchFamily="34" charset="0"/>
                <a:ea typeface="Times New Roman" panose="02020603050405020304" pitchFamily="18" charset="0"/>
                <a:cs typeface="Times New Roman" panose="02020603050405020304" pitchFamily="18" charset="0"/>
              </a:rPr>
              <a:t>READ THE SLIDE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1" kern="1800" dirty="0">
                <a:effectLst/>
                <a:latin typeface="Arial" panose="020B0604020202020204" pitchFamily="34" charset="0"/>
                <a:ea typeface="Times New Roman" panose="02020603050405020304" pitchFamily="18" charset="0"/>
                <a:cs typeface="Times New Roman" panose="02020603050405020304" pitchFamily="18" charset="0"/>
              </a:rPr>
              <a:t>SAY: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kern="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kern="1800" dirty="0">
                <a:effectLst/>
                <a:latin typeface="Arial" panose="020B0604020202020204" pitchFamily="34" charset="0"/>
                <a:ea typeface="Times New Roman" panose="02020603050405020304" pitchFamily="18" charset="0"/>
                <a:cs typeface="Times New Roman" panose="02020603050405020304" pitchFamily="18" charset="0"/>
              </a:rPr>
              <a:t>Training starts with </a:t>
            </a:r>
            <a:r>
              <a:rPr lang="en-GB" sz="1800" b="1" kern="1800" dirty="0">
                <a:effectLst/>
                <a:latin typeface="Arial" panose="020B0604020202020204" pitchFamily="34" charset="0"/>
                <a:ea typeface="Times New Roman" panose="02020603050405020304" pitchFamily="18" charset="0"/>
                <a:cs typeface="Times New Roman" panose="02020603050405020304" pitchFamily="18" charset="0"/>
              </a:rPr>
              <a:t>national level sensitization </a:t>
            </a:r>
            <a:r>
              <a:rPr lang="en-GB" sz="1800" kern="1800" dirty="0">
                <a:effectLst/>
                <a:latin typeface="Arial" panose="020B0604020202020204" pitchFamily="34" charset="0"/>
                <a:ea typeface="Times New Roman" panose="02020603050405020304" pitchFamily="18" charset="0"/>
                <a:cs typeface="Times New Roman" panose="02020603050405020304" pitchFamily="18" charset="0"/>
              </a:rPr>
              <a:t>to familiarize government officials and partners to the process and provide them with the skills needed to adapt the tool to the national context. Following this, a training of trainers may be run by the Ministry of Health, with support from partners, commonly WHO and UNICEF and NGOs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kern="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kern="1800" dirty="0">
                <a:effectLst/>
                <a:latin typeface="Arial" panose="020B0604020202020204" pitchFamily="34" charset="0"/>
                <a:ea typeface="Times New Roman" panose="02020603050405020304" pitchFamily="18" charset="0"/>
                <a:cs typeface="Times New Roman" panose="02020603050405020304" pitchFamily="18" charset="0"/>
              </a:rPr>
              <a:t>The roster of trainers may then be responsible for </a:t>
            </a:r>
            <a:r>
              <a:rPr lang="en-GB" sz="1800" dirty="0">
                <a:effectLst/>
                <a:latin typeface="Arial" panose="020B0604020202020204" pitchFamily="34" charset="0"/>
                <a:ea typeface="SimSun" panose="02010600030101010101" pitchFamily="2" charset="-122"/>
                <a:cs typeface="Times New Roman" panose="02020603050405020304" pitchFamily="18" charset="0"/>
              </a:rPr>
              <a:t>cascading training from the national to district to facility level. </a:t>
            </a:r>
            <a:r>
              <a:rPr lang="en-GB" sz="1800" kern="1800" dirty="0">
                <a:effectLst/>
                <a:latin typeface="Arial" panose="020B0604020202020204" pitchFamily="34" charset="0"/>
                <a:ea typeface="Times New Roman" panose="02020603050405020304" pitchFamily="18" charset="0"/>
                <a:cs typeface="Times New Roman" panose="02020603050405020304" pitchFamily="18" charset="0"/>
              </a:rPr>
              <a:t>Many facilities, particularly in rural areas, have high turnover of staff. Where this is common, contingency measures for training new staff should be in place to ensure a continuity of skills and knowledge.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kern="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kern="1800" dirty="0">
                <a:effectLst/>
                <a:latin typeface="Arial" panose="020B0604020202020204" pitchFamily="34" charset="0"/>
                <a:ea typeface="Times New Roman" panose="02020603050405020304" pitchFamily="18" charset="0"/>
                <a:cs typeface="Times New Roman" panose="02020603050405020304" pitchFamily="18" charset="0"/>
              </a:rPr>
              <a:t>Having a database of national trainers to continually build local capacity and support WASH FIT roll-out will be helpful. </a:t>
            </a: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p>
            <a:pPr algn="l" rtl="0"/>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72</a:t>
            </a:fld>
            <a:endParaRPr lang="en-GB"/>
          </a:p>
        </p:txBody>
      </p:sp>
    </p:spTree>
    <p:extLst>
      <p:ext uri="{BB962C8B-B14F-4D97-AF65-F5344CB8AC3E}">
        <p14:creationId xmlns:p14="http://schemas.microsoft.com/office/powerpoint/2010/main" val="18975238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73</a:t>
            </a:fld>
            <a:endParaRPr lang="it-IT"/>
          </a:p>
        </p:txBody>
      </p:sp>
    </p:spTree>
    <p:extLst>
      <p:ext uri="{BB962C8B-B14F-4D97-AF65-F5344CB8AC3E}">
        <p14:creationId xmlns:p14="http://schemas.microsoft.com/office/powerpoint/2010/main" val="2943283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995" b="1" dirty="0"/>
              <a:t>READ THE SLIDE</a:t>
            </a:r>
          </a:p>
          <a:p>
            <a:pPr marL="0" indent="0">
              <a:buFontTx/>
              <a:buNone/>
            </a:pPr>
            <a:r>
              <a:rPr lang="en-US" sz="1995" b="1" dirty="0"/>
              <a:t>SAY:</a:t>
            </a:r>
          </a:p>
          <a:p>
            <a:pPr marL="342900" indent="-342900">
              <a:buFontTx/>
              <a:buChar char="-"/>
            </a:pPr>
            <a:r>
              <a:rPr lang="en-US" sz="1995" dirty="0"/>
              <a:t>Supportive supervision can be done by district health (DH) management teams or integrated with existing monitoring efforts (quality, IPC, child &amp; maternal health). </a:t>
            </a:r>
          </a:p>
          <a:p>
            <a:pPr marL="342900" indent="-342900">
              <a:buFontTx/>
              <a:buChar char="-"/>
            </a:pPr>
            <a:r>
              <a:rPr lang="en-US" sz="1995" dirty="0"/>
              <a:t>Responsible teams/organizations should conduct regular visits to WASH FIT facilities: </a:t>
            </a:r>
          </a:p>
          <a:p>
            <a:pPr marL="800100" lvl="1" indent="-342900">
              <a:buFontTx/>
              <a:buChar char="-"/>
            </a:pPr>
            <a:r>
              <a:rPr lang="en-US" sz="1995" dirty="0"/>
              <a:t>To troubleshoot issues</a:t>
            </a:r>
          </a:p>
          <a:p>
            <a:pPr marL="800100" lvl="1" indent="-342900">
              <a:buFontTx/>
              <a:buChar char="-"/>
            </a:pPr>
            <a:r>
              <a:rPr lang="en-US" sz="1995" dirty="0"/>
              <a:t>To Provide technical support </a:t>
            </a:r>
          </a:p>
          <a:p>
            <a:pPr marL="800100" lvl="1" indent="-342900">
              <a:buFontTx/>
              <a:buChar char="-"/>
            </a:pPr>
            <a:r>
              <a:rPr lang="en-US" sz="1995" dirty="0"/>
              <a:t>To Conduct learning sessions &amp; exchange between facilities </a:t>
            </a:r>
          </a:p>
          <a:p>
            <a:pPr marL="800100" lvl="1" indent="-342900">
              <a:buFontTx/>
              <a:buChar char="-"/>
            </a:pPr>
            <a:r>
              <a:rPr lang="en-US" sz="1995" dirty="0"/>
              <a:t>Can be conducted remotely or in person </a:t>
            </a:r>
          </a:p>
          <a:p>
            <a:pPr marL="800100" lvl="1" indent="-342900">
              <a:buFontTx/>
              <a:buChar char="-"/>
            </a:pPr>
            <a:r>
              <a:rPr lang="en-US" sz="1995" dirty="0"/>
              <a:t>Should last at least a year (ideally longer, depending on budgetary constraints) </a:t>
            </a:r>
          </a:p>
          <a:p>
            <a:endParaRPr lang="en-US" dirty="0"/>
          </a:p>
        </p:txBody>
      </p:sp>
      <p:sp>
        <p:nvSpPr>
          <p:cNvPr id="4" name="Slide Number Placeholder 3"/>
          <p:cNvSpPr>
            <a:spLocks noGrp="1"/>
          </p:cNvSpPr>
          <p:nvPr>
            <p:ph type="sldNum" sz="quarter" idx="5"/>
          </p:nvPr>
        </p:nvSpPr>
        <p:spPr/>
        <p:txBody>
          <a:bodyPr/>
          <a:lstStyle/>
          <a:p>
            <a:fld id="{2C9130B6-D5DB-4F47-B878-F9EA0BACE276}" type="slidenum">
              <a:rPr lang="it-IT" smtClean="0"/>
              <a:t>74</a:t>
            </a:fld>
            <a:endParaRPr lang="it-IT"/>
          </a:p>
        </p:txBody>
      </p:sp>
    </p:spTree>
    <p:extLst>
      <p:ext uri="{BB962C8B-B14F-4D97-AF65-F5344CB8AC3E}">
        <p14:creationId xmlns:p14="http://schemas.microsoft.com/office/powerpoint/2010/main" val="31348359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READ THE SLIDE</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75</a:t>
            </a:fld>
            <a:endParaRPr lang="en-GB"/>
          </a:p>
        </p:txBody>
      </p:sp>
    </p:spTree>
    <p:extLst>
      <p:ext uri="{BB962C8B-B14F-4D97-AF65-F5344CB8AC3E}">
        <p14:creationId xmlns:p14="http://schemas.microsoft.com/office/powerpoint/2010/main" val="33294366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76</a:t>
            </a:fld>
            <a:endParaRPr lang="it-IT"/>
          </a:p>
        </p:txBody>
      </p:sp>
    </p:spTree>
    <p:extLst>
      <p:ext uri="{BB962C8B-B14F-4D97-AF65-F5344CB8AC3E}">
        <p14:creationId xmlns:p14="http://schemas.microsoft.com/office/powerpoint/2010/main" val="28525566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 y="738188"/>
            <a:ext cx="6548438" cy="3684587"/>
          </a:xfrm>
        </p:spPr>
      </p:sp>
      <p:sp>
        <p:nvSpPr>
          <p:cNvPr id="3" name="Notes Placeholder 2"/>
          <p:cNvSpPr>
            <a:spLocks noGrp="1"/>
          </p:cNvSpPr>
          <p:nvPr>
            <p:ph type="body" idx="1"/>
          </p:nvPr>
        </p:nvSpPr>
        <p:spPr/>
        <p:txBody>
          <a:bodyPr/>
          <a:lstStyle/>
          <a:p>
            <a:pPr algn="l" rtl="0"/>
            <a:r>
              <a:rPr lang="en-US"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exercise is designed to consolidate learning from the previous section. Who will come forward to play each role? You can use everything you have heard, learned already as your script!</a:t>
            </a:r>
          </a:p>
          <a:p>
            <a:pPr algn="l" rtl="0"/>
            <a:endParaRPr lang="en-US" dirty="0"/>
          </a:p>
          <a:p>
            <a:pPr algn="l" rtl="0"/>
            <a:r>
              <a:rPr lang="en-US" b="1" dirty="0"/>
              <a:t>NOTE FOR TRAINER TO ASK AFTER ENACTMENT:</a:t>
            </a:r>
          </a:p>
          <a:p>
            <a:pPr algn="l" rtl="0"/>
            <a:r>
              <a:rPr lang="en-US" dirty="0"/>
              <a:t>Person 1 - how did you feel? </a:t>
            </a:r>
          </a:p>
          <a:p>
            <a:pPr algn="l" rtl="0"/>
            <a:r>
              <a:rPr lang="en-US" dirty="0"/>
              <a:t>What arguments did you both use? </a:t>
            </a:r>
          </a:p>
          <a:p>
            <a:pPr algn="l" rtl="0"/>
            <a:r>
              <a:rPr lang="en-US" dirty="0"/>
              <a:t>Did you use persuasion? Evidence? Jokes? </a:t>
            </a:r>
          </a:p>
          <a:p>
            <a:pPr algn="l" rtl="0"/>
            <a:r>
              <a:rPr lang="en-US" dirty="0"/>
              <a:t>What challenges do you think staff might find when they talk to management? </a:t>
            </a:r>
          </a:p>
        </p:txBody>
      </p:sp>
      <p:sp>
        <p:nvSpPr>
          <p:cNvPr id="4" name="Header Placeholder 3"/>
          <p:cNvSpPr>
            <a:spLocks noGrp="1"/>
          </p:cNvSpPr>
          <p:nvPr>
            <p:ph type="hdr" sz="quarter" idx="10"/>
          </p:nvPr>
        </p:nvSpPr>
        <p:spPr/>
        <p:txBody>
          <a:bodyPr/>
          <a:lstStyle/>
          <a:p>
            <a:r>
              <a:rPr lang="en-GB">
                <a:solidFill>
                  <a:prstClr val="black"/>
                </a:solidFill>
              </a:rPr>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solidFill>
                  <a:prstClr val="black"/>
                </a:solidFill>
              </a:rPr>
              <a:pPr/>
              <a:t>3 May, 2022</a:t>
            </a:fld>
            <a:endParaRPr lang="en-GB">
              <a:solidFill>
                <a:prstClr val="black"/>
              </a:solidFill>
            </a:endParaRPr>
          </a:p>
        </p:txBody>
      </p:sp>
      <p:sp>
        <p:nvSpPr>
          <p:cNvPr id="6" name="Slide Number Placeholder 5"/>
          <p:cNvSpPr>
            <a:spLocks noGrp="1"/>
          </p:cNvSpPr>
          <p:nvPr>
            <p:ph type="sldNum" sz="quarter" idx="12"/>
          </p:nvPr>
        </p:nvSpPr>
        <p:spPr/>
        <p:txBody>
          <a:bodyPr/>
          <a:lstStyle/>
          <a:p>
            <a:fld id="{86E9A735-4FB2-480B-B491-2401D8F964D1}" type="slidenum">
              <a:rPr lang="en-GB" smtClean="0">
                <a:solidFill>
                  <a:prstClr val="black"/>
                </a:solidFill>
              </a:rPr>
              <a:pPr/>
              <a:t>77</a:t>
            </a:fld>
            <a:endParaRPr lang="en-GB">
              <a:solidFill>
                <a:prstClr val="black"/>
              </a:solidFill>
            </a:endParaRPr>
          </a:p>
        </p:txBody>
      </p:sp>
    </p:spTree>
    <p:extLst>
      <p:ext uri="{BB962C8B-B14F-4D97-AF65-F5344CB8AC3E}">
        <p14:creationId xmlns:p14="http://schemas.microsoft.com/office/powerpoint/2010/main" val="37227889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79</a:t>
            </a:fld>
            <a:endParaRPr lang="it-IT"/>
          </a:p>
        </p:txBody>
      </p:sp>
    </p:spTree>
    <p:extLst>
      <p:ext uri="{BB962C8B-B14F-4D97-AF65-F5344CB8AC3E}">
        <p14:creationId xmlns:p14="http://schemas.microsoft.com/office/powerpoint/2010/main" val="35341647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80</a:t>
            </a:fld>
            <a:endParaRPr lang="en-GB"/>
          </a:p>
        </p:txBody>
      </p:sp>
    </p:spTree>
    <p:extLst>
      <p:ext uri="{BB962C8B-B14F-4D97-AF65-F5344CB8AC3E}">
        <p14:creationId xmlns:p14="http://schemas.microsoft.com/office/powerpoint/2010/main" val="19873805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a:r>
              <a:rPr lang="en-US" dirty="0"/>
              <a:t>This slide is included for background reference but does not need to presented/read out.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81</a:t>
            </a:fld>
            <a:endParaRPr lang="en-GB"/>
          </a:p>
        </p:txBody>
      </p:sp>
    </p:spTree>
    <p:extLst>
      <p:ext uri="{BB962C8B-B14F-4D97-AF65-F5344CB8AC3E}">
        <p14:creationId xmlns:p14="http://schemas.microsoft.com/office/powerpoint/2010/main" val="1101947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SAY</a:t>
            </a:r>
            <a:r>
              <a:rPr lang="en-US" dirty="0"/>
              <a:t>:</a:t>
            </a:r>
          </a:p>
          <a:p>
            <a:pPr algn="l" rtl="0"/>
            <a:r>
              <a:rPr lang="en-US" dirty="0"/>
              <a:t>This shows the supporting resources that are available to learn more about WASH FIT, how to use it, where it has been used so far. </a:t>
            </a:r>
          </a:p>
        </p:txBody>
      </p:sp>
      <p:sp>
        <p:nvSpPr>
          <p:cNvPr id="4" name="Slide Number Placeholder 3"/>
          <p:cNvSpPr>
            <a:spLocks noGrp="1"/>
          </p:cNvSpPr>
          <p:nvPr>
            <p:ph type="sldNum" sz="quarter" idx="5"/>
          </p:nvPr>
        </p:nvSpPr>
        <p:spPr/>
        <p:txBody>
          <a:bodyPr/>
          <a:lstStyle/>
          <a:p>
            <a:fld id="{20A76649-A988-E94E-9DD3-DF61CAF4816B}" type="slidenum">
              <a:rPr lang="en-US" smtClean="0"/>
              <a:t>9</a:t>
            </a:fld>
            <a:endParaRPr lang="en-US"/>
          </a:p>
        </p:txBody>
      </p:sp>
    </p:spTree>
    <p:extLst>
      <p:ext uri="{BB962C8B-B14F-4D97-AF65-F5344CB8AC3E}">
        <p14:creationId xmlns:p14="http://schemas.microsoft.com/office/powerpoint/2010/main" val="15656362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algn="l" rtl="0"/>
            <a:r>
              <a:rPr lang="en-US" dirty="0"/>
              <a:t>The ultimate aim of WASH FIT is to improve quality of care. It helps facility staff to understand the general situation in a facility, identify problems in a holistic way and prioritize where improvements are most needed. </a:t>
            </a:r>
          </a:p>
          <a:p>
            <a:pPr algn="l" rtl="0"/>
            <a:endParaRPr lang="en-US" dirty="0"/>
          </a:p>
          <a:p>
            <a:pPr algn="l" rtl="0"/>
            <a:r>
              <a:rPr lang="en-US" dirty="0"/>
              <a:t>Resources are limited in all health care facilities in all settings. This helps facilities to prioritize where to direct resources. </a:t>
            </a:r>
          </a:p>
          <a:p>
            <a:pPr algn="l" rtl="0"/>
            <a:endParaRPr lang="en-US" dirty="0"/>
          </a:p>
          <a:p>
            <a:pPr algn="l" rtl="0"/>
            <a:r>
              <a:rPr lang="en-US" dirty="0"/>
              <a:t>WASH FIT is particularly important during the COVID-19 pandemic. It helps facilities to improve the basic facilities and practices needed to effectively respond to COVID-19 as well as future outbreaks and pathogens, including cholera and Ebola. </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12"/>
          </p:nvPr>
        </p:nvSpPr>
        <p:spPr/>
        <p:txBody>
          <a:bodyPr/>
          <a:lstStyle/>
          <a:p>
            <a:fld id="{86E9A735-4FB2-480B-B491-2401D8F964D1}" type="slidenum">
              <a:rPr lang="en-GB" smtClean="0"/>
              <a:pPr/>
              <a:t>85</a:t>
            </a:fld>
            <a:endParaRPr lang="en-GB"/>
          </a:p>
        </p:txBody>
      </p:sp>
    </p:spTree>
    <p:extLst>
      <p:ext uri="{BB962C8B-B14F-4D97-AF65-F5344CB8AC3E}">
        <p14:creationId xmlns:p14="http://schemas.microsoft.com/office/powerpoint/2010/main" val="34347318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Arial" panose="020B0604020202020204" pitchFamily="34" charset="0"/>
                <a:ea typeface="SimSun" panose="02010600030101010101" pitchFamily="2" charset="-122"/>
                <a:cs typeface="Times New Roman" panose="02020603050405020304" pitchFamily="18" charset="0"/>
              </a:rPr>
              <a:t>WASH FIT is one example of a QI methodology. Participants may be familiar with other QI tools (e.g. 5S, PDSA or Kaizen).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dirty="0">
              <a:effectLst/>
              <a:latin typeface="Arial" panose="020B0604020202020204" pitchFamily="34" charset="0"/>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Arial" panose="020B0604020202020204" pitchFamily="34" charset="0"/>
                <a:ea typeface="SimSun" panose="02010600030101010101" pitchFamily="2" charset="-122"/>
                <a:cs typeface="Times New Roman" panose="02020603050405020304" pitchFamily="18" charset="0"/>
              </a:rPr>
              <a:t>How is QI a part of WASH FIT? The approach consists of a continuous process of </a:t>
            </a:r>
            <a:r>
              <a:rPr lang="en-GB" sz="1800" b="1" dirty="0">
                <a:effectLst/>
                <a:latin typeface="Arial" panose="020B0604020202020204" pitchFamily="34" charset="0"/>
                <a:ea typeface="SimSun" panose="02010600030101010101" pitchFamily="2" charset="-122"/>
                <a:cs typeface="Times New Roman" panose="02020603050405020304" pitchFamily="18" charset="0"/>
              </a:rPr>
              <a:t>conducting assessments </a:t>
            </a:r>
            <a:r>
              <a:rPr lang="en-GB" sz="1800" dirty="0">
                <a:effectLst/>
                <a:latin typeface="Arial" panose="020B0604020202020204" pitchFamily="34" charset="0"/>
                <a:ea typeface="SimSun" panose="02010600030101010101" pitchFamily="2" charset="-122"/>
                <a:cs typeface="Times New Roman" panose="02020603050405020304" pitchFamily="18" charset="0"/>
              </a:rPr>
              <a:t>and </a:t>
            </a:r>
            <a:r>
              <a:rPr lang="en-GB" sz="1800" b="1" dirty="0">
                <a:effectLst/>
                <a:latin typeface="Arial" panose="020B0604020202020204" pitchFamily="34" charset="0"/>
                <a:ea typeface="SimSun" panose="02010600030101010101" pitchFamily="2" charset="-122"/>
                <a:cs typeface="Times New Roman" panose="02020603050405020304" pitchFamily="18" charset="0"/>
              </a:rPr>
              <a:t>spot checks</a:t>
            </a:r>
            <a:r>
              <a:rPr lang="en-GB" sz="1800" dirty="0">
                <a:effectLst/>
                <a:latin typeface="Arial" panose="020B0604020202020204" pitchFamily="34" charset="0"/>
                <a:ea typeface="SimSun" panose="02010600030101010101" pitchFamily="2" charset="-122"/>
                <a:cs typeface="Times New Roman" panose="02020603050405020304" pitchFamily="18" charset="0"/>
              </a:rPr>
              <a:t>, understanding how gaps in WASH infrastructure and practices may be </a:t>
            </a:r>
            <a:r>
              <a:rPr lang="en-GB" sz="1800" b="1" dirty="0">
                <a:effectLst/>
                <a:latin typeface="Arial" panose="020B0604020202020204" pitchFamily="34" charset="0"/>
                <a:ea typeface="SimSun" panose="02010600030101010101" pitchFamily="2" charset="-122"/>
                <a:cs typeface="Times New Roman" panose="02020603050405020304" pitchFamily="18" charset="0"/>
              </a:rPr>
              <a:t>affecting quality of care</a:t>
            </a:r>
            <a:r>
              <a:rPr lang="en-GB" sz="1800" dirty="0">
                <a:effectLst/>
                <a:latin typeface="Arial" panose="020B0604020202020204" pitchFamily="34" charset="0"/>
                <a:ea typeface="SimSun" panose="02010600030101010101" pitchFamily="2" charset="-122"/>
                <a:cs typeface="Times New Roman" panose="02020603050405020304" pitchFamily="18" charset="0"/>
              </a:rPr>
              <a:t>, </a:t>
            </a:r>
            <a:r>
              <a:rPr lang="en-GB" sz="1800" b="1" dirty="0">
                <a:effectLst/>
                <a:latin typeface="Arial" panose="020B0604020202020204" pitchFamily="34" charset="0"/>
                <a:ea typeface="SimSun" panose="02010600030101010101" pitchFamily="2" charset="-122"/>
                <a:cs typeface="Times New Roman" panose="02020603050405020304" pitchFamily="18" charset="0"/>
              </a:rPr>
              <a:t>designing an improvement plan </a:t>
            </a:r>
            <a:r>
              <a:rPr lang="en-GB" sz="1800" dirty="0">
                <a:effectLst/>
                <a:latin typeface="Arial" panose="020B0604020202020204" pitchFamily="34" charset="0"/>
                <a:ea typeface="SimSun" panose="02010600030101010101" pitchFamily="2" charset="-122"/>
                <a:cs typeface="Times New Roman" panose="02020603050405020304" pitchFamily="18" charset="0"/>
              </a:rPr>
              <a:t>to address these gaps and modifying the improvement plan based on ongoing monitoring and evaluation.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dirty="0">
              <a:effectLst/>
              <a:latin typeface="Arial" panose="020B0604020202020204" pitchFamily="34" charset="0"/>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Arial" panose="020B0604020202020204" pitchFamily="34" charset="0"/>
                <a:ea typeface="SimSun" panose="02010600030101010101" pitchFamily="2" charset="-122"/>
                <a:cs typeface="Times New Roman" panose="02020603050405020304" pitchFamily="18" charset="0"/>
              </a:rPr>
              <a:t>Mention that as part of the broader interventions package to improve quality health services, </a:t>
            </a:r>
            <a:r>
              <a:rPr lang="en-GB" sz="1800" b="1" dirty="0">
                <a:effectLst/>
                <a:latin typeface="Arial" panose="020B0604020202020204" pitchFamily="34" charset="0"/>
                <a:ea typeface="SimSun" panose="02010600030101010101" pitchFamily="2" charset="-122"/>
                <a:cs typeface="Times New Roman" panose="02020603050405020304" pitchFamily="18" charset="0"/>
              </a:rPr>
              <a:t>it may be more valuable to integrate WASH FIT including its indicators and processes rather than to implement WASH FIT separately. </a:t>
            </a:r>
            <a:endParaRPr lang="en-US" sz="1800" b="1" dirty="0">
              <a:effectLst/>
              <a:latin typeface="Arial" panose="020B0604020202020204" pitchFamily="34" charset="0"/>
              <a:ea typeface="SimSun" panose="02010600030101010101" pitchFamily="2" charset="-122"/>
              <a:cs typeface="Times New Roman" panose="02020603050405020304" pitchFamily="18" charset="0"/>
            </a:endParaRPr>
          </a:p>
          <a:p>
            <a:pPr algn="l" rtl="0"/>
            <a:endParaRPr lang="en-US" dirty="0"/>
          </a:p>
          <a:p>
            <a:pPr algn="l" rtl="0"/>
            <a:endParaRPr lang="en-US" dirty="0"/>
          </a:p>
          <a:p>
            <a:pPr algn="l" rtl="0"/>
            <a:r>
              <a:rPr lang="en-US" dirty="0"/>
              <a:t>References: </a:t>
            </a:r>
          </a:p>
          <a:p>
            <a:pPr algn="l" rtl="0"/>
            <a:r>
              <a:rPr lang="en-GB" sz="1800" dirty="0">
                <a:effectLst/>
                <a:latin typeface="Arial" panose="020B0604020202020204" pitchFamily="34" charset="0"/>
                <a:ea typeface="SimSun" panose="02010600030101010101" pitchFamily="2" charset="-122"/>
                <a:cs typeface="Times New Roman" panose="02020603050405020304" pitchFamily="18" charset="0"/>
              </a:rPr>
              <a:t>World Health Organization. Improving the quality of health services: tools and resources. Geneva: World Health Organization; 2019. https://apps.who.int/iris/bitstream/handle/10665/310944/9789241515085-eng.pdf </a:t>
            </a: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p>
            <a:pPr algn="l" rtl="0"/>
            <a:r>
              <a:rPr lang="en-GB" sz="1800" dirty="0">
                <a:effectLst/>
                <a:latin typeface="Arial" panose="020B0604020202020204" pitchFamily="34" charset="0"/>
                <a:ea typeface="SimSun" panose="02010600030101010101" pitchFamily="2" charset="-122"/>
                <a:cs typeface="Times New Roman" panose="02020603050405020304" pitchFamily="18" charset="0"/>
              </a:rPr>
              <a:t>World Health Organization. Handbook for national quality policy and strategy. A practical approach for developing policy and strategy to improve quality of care. Geneva: World Health Organization; 2018. https://apps.who.int/iris/handle/10665/272357 </a:t>
            </a:r>
            <a:endParaRPr lang="en-US" dirty="0"/>
          </a:p>
        </p:txBody>
      </p:sp>
      <p:sp>
        <p:nvSpPr>
          <p:cNvPr id="4" name="Header Placeholder 3"/>
          <p:cNvSpPr>
            <a:spLocks noGrp="1"/>
          </p:cNvSpPr>
          <p:nvPr>
            <p:ph type="hdr" sz="quarter"/>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e Placeholder 4"/>
          <p:cNvSpPr>
            <a:spLocks noGrp="1"/>
          </p:cNvSpPr>
          <p:nvPr>
            <p:ph type="dt"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DD8E448C-4724-4862-830F-5D7B415C9E45}"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3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Slide Number Placeholder 5"/>
          <p:cNvSpPr>
            <a:spLocks noGrp="1"/>
          </p:cNvSpPr>
          <p:nvPr>
            <p:ph type="sldNum" sz="quarter" idx="5"/>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86E9A735-4FB2-480B-B491-2401D8F964D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86</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183859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Download the JMP global core questions document at </a:t>
            </a:r>
            <a:r>
              <a:rPr lang="en-US" dirty="0">
                <a:hlinkClick r:id="rId3"/>
              </a:rPr>
              <a:t>https://www.who.int/publications/i/item/9789241514545</a:t>
            </a:r>
            <a:endParaRPr lang="en-US" dirty="0"/>
          </a:p>
        </p:txBody>
      </p:sp>
      <p:sp>
        <p:nvSpPr>
          <p:cNvPr id="4" name="Header Placeholder 3"/>
          <p:cNvSpPr>
            <a:spLocks noGrp="1"/>
          </p:cNvSpPr>
          <p:nvPr>
            <p:ph type="hdr" sz="quarter"/>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e Placeholder 4"/>
          <p:cNvSpPr>
            <a:spLocks noGrp="1"/>
          </p:cNvSpPr>
          <p:nvPr>
            <p:ph type="dt"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DD8E448C-4724-4862-830F-5D7B415C9E45}"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3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Slide Number Placeholder 5"/>
          <p:cNvSpPr>
            <a:spLocks noGrp="1"/>
          </p:cNvSpPr>
          <p:nvPr>
            <p:ph type="sldNum" sz="quarter" idx="5"/>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86E9A735-4FB2-480B-B491-2401D8F964D1}"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87</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24519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READ THE SLIDE</a:t>
            </a:r>
          </a:p>
          <a:p>
            <a:pPr algn="l" rtl="0"/>
            <a:r>
              <a:rPr lang="en-US" b="1" dirty="0"/>
              <a:t>SAY:</a:t>
            </a:r>
          </a:p>
          <a:p>
            <a:pPr algn="l" rtl="0"/>
            <a:r>
              <a:rPr lang="en-US" dirty="0"/>
              <a:t>This slide is more relevant for audiences who are already familiar with the 1</a:t>
            </a:r>
            <a:r>
              <a:rPr lang="en-US" baseline="30000" dirty="0"/>
              <a:t>st</a:t>
            </a:r>
            <a:r>
              <a:rPr lang="en-US" dirty="0"/>
              <a:t> edition of WASH FIT (2018).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Arial" panose="020B0604020202020204" pitchFamily="34" charset="0"/>
                <a:ea typeface="SimSun" panose="02010600030101010101" pitchFamily="2" charset="-122"/>
                <a:cs typeface="Times New Roman" panose="02020603050405020304" pitchFamily="18" charset="0"/>
              </a:rPr>
              <a:t>Version 2.0 includes expanded technical content in training slides and fact sheets, a greater emphasis and streamlining of climate and gender considerations and a training manual. More details are provided in the following sections. And a new Q&amp;A exists on the </a:t>
            </a:r>
            <a:r>
              <a:rPr lang="en-GB" sz="1800" dirty="0" err="1">
                <a:effectLst/>
                <a:latin typeface="Arial" panose="020B0604020202020204" pitchFamily="34" charset="0"/>
                <a:ea typeface="SimSun" panose="02010600030101010101" pitchFamily="2" charset="-122"/>
                <a:cs typeface="Times New Roman" panose="02020603050405020304" pitchFamily="18" charset="0"/>
              </a:rPr>
              <a:t>washinhcf.org</a:t>
            </a:r>
            <a:r>
              <a:rPr lang="en-GB" sz="1800" dirty="0">
                <a:effectLst/>
                <a:latin typeface="Arial" panose="020B0604020202020204" pitchFamily="34" charset="0"/>
                <a:ea typeface="SimSun" panose="02010600030101010101" pitchFamily="2" charset="-122"/>
                <a:cs typeface="Times New Roman" panose="02020603050405020304" pitchFamily="18" charset="0"/>
              </a:rPr>
              <a:t> platform to help you understand how to act on WASH FIT 2.0</a:t>
            </a: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p>
            <a:pPr algn="l" rtl="0"/>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DD8E448C-4724-4862-830F-5D7B415C9E45}" type="datetime3">
              <a:rPr lang="en-GB" smtClean="0"/>
              <a:pPr/>
              <a:t>3 May, 2022</a:t>
            </a:fld>
            <a:endParaRPr lang="en-GB"/>
          </a:p>
        </p:txBody>
      </p:sp>
      <p:sp>
        <p:nvSpPr>
          <p:cNvPr id="6" name="Slide Number Placeholder 5"/>
          <p:cNvSpPr>
            <a:spLocks noGrp="1"/>
          </p:cNvSpPr>
          <p:nvPr>
            <p:ph type="sldNum" sz="quarter" idx="5"/>
          </p:nvPr>
        </p:nvSpPr>
        <p:spPr/>
        <p:txBody>
          <a:bodyPr/>
          <a:lstStyle/>
          <a:p>
            <a:fld id="{86E9A735-4FB2-480B-B491-2401D8F964D1}" type="slidenum">
              <a:rPr lang="en-GB" smtClean="0"/>
              <a:pPr/>
              <a:t>10</a:t>
            </a:fld>
            <a:endParaRPr lang="en-GB"/>
          </a:p>
        </p:txBody>
      </p:sp>
    </p:spTree>
    <p:extLst>
      <p:ext uri="{BB962C8B-B14F-4D97-AF65-F5344CB8AC3E}">
        <p14:creationId xmlns:p14="http://schemas.microsoft.com/office/powerpoint/2010/main" val="3164894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bg>
      <p:bgRef idx="1001">
        <a:schemeClr val="bg1"/>
      </p:bgRef>
    </p:bg>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B2448C31-E4AD-0D4B-AAB3-66C080573C9D}"/>
              </a:ext>
            </a:extLst>
          </p:cNvPr>
          <p:cNvSpPr>
            <a:spLocks noGrp="1"/>
          </p:cNvSpPr>
          <p:nvPr>
            <p:ph type="pic" sz="quarter" idx="10"/>
          </p:nvPr>
        </p:nvSpPr>
        <p:spPr>
          <a:xfrm>
            <a:off x="0" y="0"/>
            <a:ext cx="12192000" cy="6858000"/>
          </a:xfrm>
          <a:prstGeom prst="rect">
            <a:avLst/>
          </a:prstGeom>
        </p:spPr>
        <p:txBody>
          <a:bodyPr/>
          <a:lstStyle>
            <a:lvl1pPr marL="0" indent="0">
              <a:buNone/>
              <a:defRPr/>
            </a:lvl1pPr>
          </a:lstStyle>
          <a:p>
            <a:r>
              <a:rPr lang="en-US"/>
              <a:t>Click icon to add picture</a:t>
            </a:r>
            <a:endParaRPr lang="it-IT" dirty="0"/>
          </a:p>
        </p:txBody>
      </p:sp>
      <p:pic>
        <p:nvPicPr>
          <p:cNvPr id="6" name="Immagine 5">
            <a:extLst>
              <a:ext uri="{FF2B5EF4-FFF2-40B4-BE49-F238E27FC236}">
                <a16:creationId xmlns:a16="http://schemas.microsoft.com/office/drawing/2014/main" id="{3EAC2CCC-1753-0242-9D41-361F5C5D53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Immagine 7">
            <a:extLst>
              <a:ext uri="{FF2B5EF4-FFF2-40B4-BE49-F238E27FC236}">
                <a16:creationId xmlns:a16="http://schemas.microsoft.com/office/drawing/2014/main" id="{6E94337F-32D6-6449-B5CE-B43DB386C5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Immagine 9">
            <a:extLst>
              <a:ext uri="{FF2B5EF4-FFF2-40B4-BE49-F238E27FC236}">
                <a16:creationId xmlns:a16="http://schemas.microsoft.com/office/drawing/2014/main" id="{624E6537-2E98-124F-A2E7-51DA14D2AEE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273AD308-B796-D244-B841-12D8A98763E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22529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Stories_title + text">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59F58D3-7068-F34D-8D78-464CA804824C}"/>
              </a:ext>
            </a:extLst>
          </p:cNvPr>
          <p:cNvSpPr/>
          <p:nvPr userDrawn="1"/>
        </p:nvSpPr>
        <p:spPr>
          <a:xfrm>
            <a:off x="0" y="-1"/>
            <a:ext cx="5257800" cy="37640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8960C2D8-5BAE-8848-BD3A-AC2C2544D9D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2" name="Titolo 1">
            <a:extLst>
              <a:ext uri="{FF2B5EF4-FFF2-40B4-BE49-F238E27FC236}">
                <a16:creationId xmlns:a16="http://schemas.microsoft.com/office/drawing/2014/main" id="{798F54C3-7A08-E147-AB5B-11B2B6AA89B7}"/>
              </a:ext>
            </a:extLst>
          </p:cNvPr>
          <p:cNvSpPr>
            <a:spLocks noGrp="1"/>
          </p:cNvSpPr>
          <p:nvPr>
            <p:ph type="title" hasCustomPrompt="1"/>
          </p:nvPr>
        </p:nvSpPr>
        <p:spPr>
          <a:xfrm>
            <a:off x="838200" y="853698"/>
            <a:ext cx="4102100" cy="2734100"/>
          </a:xfrm>
          <a:prstGeom prst="rect">
            <a:avLst/>
          </a:prstGeom>
        </p:spPr>
        <p:txBody>
          <a:bodyPr anchor="t"/>
          <a:lstStyle>
            <a:lvl1pPr algn="l">
              <a:defRPr>
                <a:solidFill>
                  <a:schemeClr val="bg1"/>
                </a:solidFill>
              </a:defRPr>
            </a:lvl1pPr>
          </a:lstStyle>
          <a:p>
            <a:r>
              <a:rPr lang="it-IT" dirty="0"/>
              <a:t>WRITE TITLE HERE</a:t>
            </a:r>
          </a:p>
        </p:txBody>
      </p:sp>
      <p:sp>
        <p:nvSpPr>
          <p:cNvPr id="7" name="Segnaposto testo 6">
            <a:extLst>
              <a:ext uri="{FF2B5EF4-FFF2-40B4-BE49-F238E27FC236}">
                <a16:creationId xmlns:a16="http://schemas.microsoft.com/office/drawing/2014/main" id="{E0D9FA45-81CD-244B-BF48-ACA53FC61C59}"/>
              </a:ext>
            </a:extLst>
          </p:cNvPr>
          <p:cNvSpPr>
            <a:spLocks noGrp="1"/>
          </p:cNvSpPr>
          <p:nvPr>
            <p:ph type="body" sz="quarter" idx="13" hasCustomPrompt="1"/>
          </p:nvPr>
        </p:nvSpPr>
        <p:spPr>
          <a:xfrm>
            <a:off x="839788" y="4038600"/>
            <a:ext cx="4418012" cy="2184400"/>
          </a:xfrm>
          <a:prstGeom prst="rect">
            <a:avLst/>
          </a:prstGeom>
        </p:spPr>
        <p:txBody>
          <a:bodyPr>
            <a:normAutofit/>
          </a:bodyPr>
          <a:lstStyle>
            <a:lvl1pPr marL="0" indent="0">
              <a:buFontTx/>
              <a:buNone/>
              <a:defRPr sz="2400" b="1" i="0">
                <a:solidFill>
                  <a:schemeClr val="tx2"/>
                </a:solidFill>
                <a:latin typeface="Arial Narrow" panose="020B0604020202020204" pitchFamily="34" charset="0"/>
                <a:cs typeface="Arial Narrow" panose="020B0604020202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dirty="0" err="1"/>
              <a:t>Insert</a:t>
            </a:r>
            <a:r>
              <a:rPr lang="it-IT" dirty="0"/>
              <a:t> </a:t>
            </a:r>
            <a:r>
              <a:rPr lang="it-IT" dirty="0" err="1"/>
              <a:t>subordinated</a:t>
            </a:r>
            <a:r>
              <a:rPr lang="it-IT" dirty="0"/>
              <a:t> text</a:t>
            </a:r>
          </a:p>
        </p:txBody>
      </p:sp>
      <p:sp>
        <p:nvSpPr>
          <p:cNvPr id="9" name="Segnaposto testo 8">
            <a:extLst>
              <a:ext uri="{FF2B5EF4-FFF2-40B4-BE49-F238E27FC236}">
                <a16:creationId xmlns:a16="http://schemas.microsoft.com/office/drawing/2014/main" id="{EF982C4F-8147-0A44-9573-4CF4AD17288C}"/>
              </a:ext>
            </a:extLst>
          </p:cNvPr>
          <p:cNvSpPr>
            <a:spLocks noGrp="1"/>
          </p:cNvSpPr>
          <p:nvPr>
            <p:ph type="body" sz="quarter" idx="14" hasCustomPrompt="1"/>
          </p:nvPr>
        </p:nvSpPr>
        <p:spPr>
          <a:xfrm>
            <a:off x="5422899" y="495300"/>
            <a:ext cx="5929313" cy="5727700"/>
          </a:xfrm>
          <a:prstGeom prst="rect">
            <a:avLst/>
          </a:prstGeom>
        </p:spPr>
        <p:txBody>
          <a:bodyPr/>
          <a:lstStyle>
            <a:lvl1pPr marL="0" indent="0">
              <a:buFontTx/>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stStyle>
          <a:p>
            <a:pPr lvl="0"/>
            <a:r>
              <a:rPr lang="it-IT" dirty="0"/>
              <a:t>Text</a:t>
            </a:r>
          </a:p>
        </p:txBody>
      </p:sp>
      <p:sp>
        <p:nvSpPr>
          <p:cNvPr id="4" name="Segnaposto testo 3">
            <a:extLst>
              <a:ext uri="{FF2B5EF4-FFF2-40B4-BE49-F238E27FC236}">
                <a16:creationId xmlns:a16="http://schemas.microsoft.com/office/drawing/2014/main" id="{6C96F4BC-3365-4242-9C55-DCC8654F7F15}"/>
              </a:ext>
            </a:extLst>
          </p:cNvPr>
          <p:cNvSpPr>
            <a:spLocks noGrp="1"/>
          </p:cNvSpPr>
          <p:nvPr>
            <p:ph type="body" sz="quarter" idx="15" hasCustomPrompt="1"/>
          </p:nvPr>
        </p:nvSpPr>
        <p:spPr>
          <a:xfrm>
            <a:off x="839788" y="495300"/>
            <a:ext cx="4116387" cy="223631"/>
          </a:xfrm>
          <a:prstGeom prst="rect">
            <a:avLst/>
          </a:prstGeom>
        </p:spPr>
        <p:txBody>
          <a:bodyPr>
            <a:normAutofit/>
          </a:bodyPr>
          <a:lstStyle>
            <a:lvl1pPr marL="0" indent="0">
              <a:buNone/>
              <a:defRPr sz="1400" b="1" i="0">
                <a:solidFill>
                  <a:schemeClr val="bg2"/>
                </a:solidFill>
                <a:latin typeface="Arial" panose="020B0604020202020204" pitchFamily="34" charset="0"/>
                <a:cs typeface="Arial" panose="020B0604020202020204" pitchFamily="34" charset="0"/>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it-IT" dirty="0"/>
              <a:t>#1 Story: </a:t>
            </a:r>
            <a:r>
              <a:rPr lang="it-IT" dirty="0" err="1"/>
              <a:t>name</a:t>
            </a:r>
            <a:r>
              <a:rPr lang="it-IT" dirty="0"/>
              <a:t> of the story</a:t>
            </a:r>
          </a:p>
        </p:txBody>
      </p:sp>
      <p:sp>
        <p:nvSpPr>
          <p:cNvPr id="10" name="Rettangolo 9">
            <a:extLst>
              <a:ext uri="{FF2B5EF4-FFF2-40B4-BE49-F238E27FC236}">
                <a16:creationId xmlns:a16="http://schemas.microsoft.com/office/drawing/2014/main" id="{B981F025-A70E-544E-AAB5-CF17584E7A6F}"/>
              </a:ext>
            </a:extLst>
          </p:cNvPr>
          <p:cNvSpPr/>
          <p:nvPr userDrawn="1"/>
        </p:nvSpPr>
        <p:spPr>
          <a:xfrm>
            <a:off x="0" y="3770945"/>
            <a:ext cx="215900" cy="3093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1A3DBAB4-C5C8-3942-972D-6368DD2D49D7}"/>
              </a:ext>
            </a:extLst>
          </p:cNvPr>
          <p:cNvSpPr/>
          <p:nvPr userDrawn="1"/>
        </p:nvSpPr>
        <p:spPr>
          <a:xfrm>
            <a:off x="11976100" y="0"/>
            <a:ext cx="215900" cy="1079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257592A7-D082-D041-976E-1BBCB92876FD}"/>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285664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Stories_title + text">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59F58D3-7068-F34D-8D78-464CA804824C}"/>
              </a:ext>
            </a:extLst>
          </p:cNvPr>
          <p:cNvSpPr/>
          <p:nvPr userDrawn="1"/>
        </p:nvSpPr>
        <p:spPr>
          <a:xfrm>
            <a:off x="0" y="0"/>
            <a:ext cx="5257800" cy="789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8960C2D8-5BAE-8848-BD3A-AC2C2544D9D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9" name="Segnaposto testo 8">
            <a:extLst>
              <a:ext uri="{FF2B5EF4-FFF2-40B4-BE49-F238E27FC236}">
                <a16:creationId xmlns:a16="http://schemas.microsoft.com/office/drawing/2014/main" id="{EF982C4F-8147-0A44-9573-4CF4AD17288C}"/>
              </a:ext>
            </a:extLst>
          </p:cNvPr>
          <p:cNvSpPr>
            <a:spLocks noGrp="1"/>
          </p:cNvSpPr>
          <p:nvPr>
            <p:ph type="body" sz="quarter" idx="14" hasCustomPrompt="1"/>
          </p:nvPr>
        </p:nvSpPr>
        <p:spPr>
          <a:xfrm>
            <a:off x="839788" y="983152"/>
            <a:ext cx="5076825" cy="5239848"/>
          </a:xfrm>
          <a:prstGeom prst="rect">
            <a:avLst/>
          </a:prstGeom>
        </p:spPr>
        <p:txBody>
          <a:bodyPr/>
          <a:lstStyle>
            <a:lvl1pPr marL="0" indent="0">
              <a:buFontTx/>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stStyle>
          <a:p>
            <a:pPr lvl="0"/>
            <a:r>
              <a:rPr lang="it-IT" dirty="0"/>
              <a:t>Text</a:t>
            </a:r>
          </a:p>
        </p:txBody>
      </p:sp>
      <p:sp>
        <p:nvSpPr>
          <p:cNvPr id="10" name="Rettangolo 9">
            <a:extLst>
              <a:ext uri="{FF2B5EF4-FFF2-40B4-BE49-F238E27FC236}">
                <a16:creationId xmlns:a16="http://schemas.microsoft.com/office/drawing/2014/main" id="{B981F025-A70E-544E-AAB5-CF17584E7A6F}"/>
              </a:ext>
            </a:extLst>
          </p:cNvPr>
          <p:cNvSpPr/>
          <p:nvPr userDrawn="1"/>
        </p:nvSpPr>
        <p:spPr>
          <a:xfrm>
            <a:off x="0" y="3770945"/>
            <a:ext cx="215900" cy="3093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1A3DBAB4-C5C8-3942-972D-6368DD2D49D7}"/>
              </a:ext>
            </a:extLst>
          </p:cNvPr>
          <p:cNvSpPr/>
          <p:nvPr userDrawn="1"/>
        </p:nvSpPr>
        <p:spPr>
          <a:xfrm>
            <a:off x="11976100" y="0"/>
            <a:ext cx="215900" cy="1079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257592A7-D082-D041-976E-1BBCB92876FD}"/>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8" name="Segnaposto testo 7">
            <a:extLst>
              <a:ext uri="{FF2B5EF4-FFF2-40B4-BE49-F238E27FC236}">
                <a16:creationId xmlns:a16="http://schemas.microsoft.com/office/drawing/2014/main" id="{C011188E-88C4-BC40-909A-AB449C2CE19B}"/>
              </a:ext>
            </a:extLst>
          </p:cNvPr>
          <p:cNvSpPr>
            <a:spLocks noGrp="1"/>
          </p:cNvSpPr>
          <p:nvPr>
            <p:ph type="body" sz="quarter" idx="16" hasCustomPrompt="1"/>
          </p:nvPr>
        </p:nvSpPr>
        <p:spPr>
          <a:xfrm>
            <a:off x="6240463" y="982663"/>
            <a:ext cx="5111750" cy="5232400"/>
          </a:xfrm>
          <a:prstGeom prst="rect">
            <a:avLst/>
          </a:prstGeom>
        </p:spPr>
        <p:txBody>
          <a:bodyPr/>
          <a:lstStyle>
            <a:lvl1pPr marL="0" indent="0">
              <a:buNone/>
              <a:defRPr sz="2000"/>
            </a:lvl1pPr>
          </a:lstStyle>
          <a:p>
            <a:pPr lvl="0"/>
            <a:r>
              <a:rPr lang="it-IT" dirty="0"/>
              <a:t>Text</a:t>
            </a:r>
          </a:p>
        </p:txBody>
      </p:sp>
      <p:sp>
        <p:nvSpPr>
          <p:cNvPr id="13" name="Segnaposto testo 3">
            <a:extLst>
              <a:ext uri="{FF2B5EF4-FFF2-40B4-BE49-F238E27FC236}">
                <a16:creationId xmlns:a16="http://schemas.microsoft.com/office/drawing/2014/main" id="{29F59DC1-79B9-9541-A394-EBC15C880EDA}"/>
              </a:ext>
            </a:extLst>
          </p:cNvPr>
          <p:cNvSpPr>
            <a:spLocks noGrp="1"/>
          </p:cNvSpPr>
          <p:nvPr>
            <p:ph type="body" sz="quarter" idx="15" hasCustomPrompt="1"/>
          </p:nvPr>
        </p:nvSpPr>
        <p:spPr>
          <a:xfrm>
            <a:off x="839788" y="495300"/>
            <a:ext cx="4116387" cy="223631"/>
          </a:xfrm>
          <a:prstGeom prst="rect">
            <a:avLst/>
          </a:prstGeom>
        </p:spPr>
        <p:txBody>
          <a:bodyPr>
            <a:normAutofit/>
          </a:bodyPr>
          <a:lstStyle>
            <a:lvl1pPr marL="0" indent="0">
              <a:buNone/>
              <a:defRPr sz="1400" b="1" i="0">
                <a:solidFill>
                  <a:schemeClr val="bg2"/>
                </a:solidFill>
                <a:latin typeface="Arial" panose="020B0604020202020204" pitchFamily="34" charset="0"/>
                <a:cs typeface="Arial" panose="020B0604020202020204" pitchFamily="34" charset="0"/>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it-IT" dirty="0"/>
              <a:t>#1 Story: </a:t>
            </a:r>
            <a:r>
              <a:rPr lang="it-IT" dirty="0" err="1"/>
              <a:t>name</a:t>
            </a:r>
            <a:r>
              <a:rPr lang="it-IT" dirty="0"/>
              <a:t> of the story</a:t>
            </a:r>
          </a:p>
        </p:txBody>
      </p:sp>
    </p:spTree>
    <p:extLst>
      <p:ext uri="{BB962C8B-B14F-4D97-AF65-F5344CB8AC3E}">
        <p14:creationId xmlns:p14="http://schemas.microsoft.com/office/powerpoint/2010/main" val="329852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584200"/>
            <a:ext cx="5076825" cy="5577285"/>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9" name="Rettangolo 8">
            <a:extLst>
              <a:ext uri="{FF2B5EF4-FFF2-40B4-BE49-F238E27FC236}">
                <a16:creationId xmlns:a16="http://schemas.microsoft.com/office/drawing/2014/main" id="{82F4F23D-7677-8C41-8C86-C1382EB0CE20}"/>
              </a:ext>
            </a:extLst>
          </p:cNvPr>
          <p:cNvSpPr/>
          <p:nvPr userDrawn="1"/>
        </p:nvSpPr>
        <p:spPr>
          <a:xfrm>
            <a:off x="6502400" y="3771900"/>
            <a:ext cx="5689600" cy="3086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5" name="Segnaposto immagine 4">
            <a:extLst>
              <a:ext uri="{FF2B5EF4-FFF2-40B4-BE49-F238E27FC236}">
                <a16:creationId xmlns:a16="http://schemas.microsoft.com/office/drawing/2014/main" id="{33D88AA1-2508-0747-BB40-D2D7B35F4294}"/>
              </a:ext>
            </a:extLst>
          </p:cNvPr>
          <p:cNvSpPr>
            <a:spLocks noGrp="1"/>
          </p:cNvSpPr>
          <p:nvPr>
            <p:ph type="pic" sz="quarter" idx="13" hasCustomPrompt="1"/>
          </p:nvPr>
        </p:nvSpPr>
        <p:spPr>
          <a:xfrm>
            <a:off x="6502400" y="0"/>
            <a:ext cx="4849812" cy="6161484"/>
          </a:xfrm>
          <a:prstGeom prst="rect">
            <a:avLst/>
          </a:prstGeom>
        </p:spPr>
        <p:txBody>
          <a:bodyPr/>
          <a:lstStyle>
            <a:lvl1pPr marL="0" indent="0">
              <a:buFontTx/>
              <a:buNone/>
              <a:defRPr/>
            </a:lvl1pPr>
          </a:lstStyle>
          <a:p>
            <a:r>
              <a:rPr lang="it-IT" dirty="0"/>
              <a:t>INSERT IMAGE</a:t>
            </a:r>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638962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 Title + text">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1400432"/>
            <a:ext cx="5076825" cy="4761053"/>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9" name="Rettangolo 8">
            <a:extLst>
              <a:ext uri="{FF2B5EF4-FFF2-40B4-BE49-F238E27FC236}">
                <a16:creationId xmlns:a16="http://schemas.microsoft.com/office/drawing/2014/main" id="{82F4F23D-7677-8C41-8C86-C1382EB0CE20}"/>
              </a:ext>
            </a:extLst>
          </p:cNvPr>
          <p:cNvSpPr/>
          <p:nvPr userDrawn="1"/>
        </p:nvSpPr>
        <p:spPr>
          <a:xfrm>
            <a:off x="6502400" y="3771900"/>
            <a:ext cx="5689600" cy="3086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5" name="Segnaposto immagine 4">
            <a:extLst>
              <a:ext uri="{FF2B5EF4-FFF2-40B4-BE49-F238E27FC236}">
                <a16:creationId xmlns:a16="http://schemas.microsoft.com/office/drawing/2014/main" id="{33D88AA1-2508-0747-BB40-D2D7B35F4294}"/>
              </a:ext>
            </a:extLst>
          </p:cNvPr>
          <p:cNvSpPr>
            <a:spLocks noGrp="1"/>
          </p:cNvSpPr>
          <p:nvPr>
            <p:ph type="pic" sz="quarter" idx="13" hasCustomPrompt="1"/>
          </p:nvPr>
        </p:nvSpPr>
        <p:spPr>
          <a:xfrm>
            <a:off x="6502400" y="1400432"/>
            <a:ext cx="4849812" cy="4761052"/>
          </a:xfrm>
          <a:prstGeom prst="rect">
            <a:avLst/>
          </a:prstGeom>
        </p:spPr>
        <p:txBody>
          <a:bodyPr/>
          <a:lstStyle>
            <a:lvl1pPr marL="0" indent="0">
              <a:buFontTx/>
              <a:buNone/>
              <a:defRPr/>
            </a:lvl1pPr>
          </a:lstStyle>
          <a:p>
            <a:r>
              <a:rPr lang="it-IT" dirty="0"/>
              <a:t>INSERT IMAGE</a:t>
            </a:r>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4" name="Segnaposto testo 3">
            <a:extLst>
              <a:ext uri="{FF2B5EF4-FFF2-40B4-BE49-F238E27FC236}">
                <a16:creationId xmlns:a16="http://schemas.microsoft.com/office/drawing/2014/main" id="{44775C27-CA16-B444-9F75-4EC773D89F67}"/>
              </a:ext>
            </a:extLst>
          </p:cNvPr>
          <p:cNvSpPr>
            <a:spLocks noGrp="1"/>
          </p:cNvSpPr>
          <p:nvPr>
            <p:ph type="body" sz="quarter" idx="14" hasCustomPrompt="1"/>
          </p:nvPr>
        </p:nvSpPr>
        <p:spPr>
          <a:xfrm>
            <a:off x="839788" y="356992"/>
            <a:ext cx="10512425" cy="722508"/>
          </a:xfrm>
          <a:prstGeom prst="rect">
            <a:avLst/>
          </a:prstGeom>
        </p:spPr>
        <p:txBody>
          <a:bodyPr/>
          <a:lstStyle>
            <a:lvl1pPr marL="0" indent="0" algn="ctr">
              <a:buNone/>
              <a:defRPr sz="4400" b="1" i="0">
                <a:solidFill>
                  <a:schemeClr val="tx2"/>
                </a:solidFill>
                <a:latin typeface="Arial Narrow" panose="020B0604020202020204" pitchFamily="34" charset="0"/>
                <a:cs typeface="Arial Narrow" panose="020B0604020202020204" pitchFamily="34" charset="0"/>
              </a:defRPr>
            </a:lvl1pPr>
          </a:lstStyle>
          <a:p>
            <a:pPr lvl="0"/>
            <a:r>
              <a:rPr lang="it-IT" dirty="0"/>
              <a:t>Write </a:t>
            </a:r>
            <a:r>
              <a:rPr lang="it-IT" dirty="0" err="1"/>
              <a:t>here</a:t>
            </a:r>
            <a:r>
              <a:rPr lang="it-IT" dirty="0"/>
              <a:t> </a:t>
            </a:r>
            <a:r>
              <a:rPr lang="it-IT" dirty="0" err="1"/>
              <a:t>title</a:t>
            </a:r>
            <a:r>
              <a:rPr lang="it-IT" dirty="0"/>
              <a:t> </a:t>
            </a:r>
          </a:p>
        </p:txBody>
      </p:sp>
    </p:spTree>
    <p:extLst>
      <p:ext uri="{BB962C8B-B14F-4D97-AF65-F5344CB8AC3E}">
        <p14:creationId xmlns:p14="http://schemas.microsoft.com/office/powerpoint/2010/main" val="535932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5" name="Segnaposto immagine 4">
            <a:extLst>
              <a:ext uri="{FF2B5EF4-FFF2-40B4-BE49-F238E27FC236}">
                <a16:creationId xmlns:a16="http://schemas.microsoft.com/office/drawing/2014/main" id="{33D88AA1-2508-0747-BB40-D2D7B35F4294}"/>
              </a:ext>
            </a:extLst>
          </p:cNvPr>
          <p:cNvSpPr>
            <a:spLocks noGrp="1"/>
          </p:cNvSpPr>
          <p:nvPr>
            <p:ph type="pic" sz="quarter" idx="13" hasCustomPrompt="1"/>
          </p:nvPr>
        </p:nvSpPr>
        <p:spPr>
          <a:xfrm>
            <a:off x="839788" y="0"/>
            <a:ext cx="10512424" cy="6161484"/>
          </a:xfrm>
          <a:prstGeom prst="rect">
            <a:avLst/>
          </a:prstGeom>
        </p:spPr>
        <p:txBody>
          <a:bodyPr/>
          <a:lstStyle>
            <a:lvl1pPr marL="0" indent="0">
              <a:buFontTx/>
              <a:buNone/>
              <a:defRPr/>
            </a:lvl1pPr>
          </a:lstStyle>
          <a:p>
            <a:r>
              <a:rPr lang="it-IT" dirty="0"/>
              <a:t>INSERT IMAGE</a:t>
            </a:r>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8258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pic>
        <p:nvPicPr>
          <p:cNvPr id="9" name="Immagine 8">
            <a:extLst>
              <a:ext uri="{FF2B5EF4-FFF2-40B4-BE49-F238E27FC236}">
                <a16:creationId xmlns:a16="http://schemas.microsoft.com/office/drawing/2014/main" id="{F1E0AACF-D32C-D243-84C0-F7671E7DF9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38732" y="2870113"/>
            <a:ext cx="896712" cy="1171184"/>
          </a:xfrm>
          <a:prstGeom prst="rect">
            <a:avLst/>
          </a:prstGeom>
        </p:spPr>
      </p:pic>
      <p:pic>
        <p:nvPicPr>
          <p:cNvPr id="12" name="Immagine 11" descr="Immagine che contiene cielo notturno&#10;&#10;Descrizione generata automaticamente">
            <a:extLst>
              <a:ext uri="{FF2B5EF4-FFF2-40B4-BE49-F238E27FC236}">
                <a16:creationId xmlns:a16="http://schemas.microsoft.com/office/drawing/2014/main" id="{E5C25321-86A8-674A-A75C-8912FAB7C6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9834" y="1056043"/>
            <a:ext cx="1009814" cy="1171184"/>
          </a:xfrm>
          <a:prstGeom prst="rect">
            <a:avLst/>
          </a:prstGeom>
        </p:spPr>
      </p:pic>
      <p:pic>
        <p:nvPicPr>
          <p:cNvPr id="14" name="Immagine 13">
            <a:extLst>
              <a:ext uri="{FF2B5EF4-FFF2-40B4-BE49-F238E27FC236}">
                <a16:creationId xmlns:a16="http://schemas.microsoft.com/office/drawing/2014/main" id="{D0D9F28F-A9AD-3D4A-8B2B-12D1E486017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33657" y="1056043"/>
            <a:ext cx="1146627" cy="1171184"/>
          </a:xfrm>
          <a:prstGeom prst="rect">
            <a:avLst/>
          </a:prstGeom>
        </p:spPr>
      </p:pic>
      <p:pic>
        <p:nvPicPr>
          <p:cNvPr id="16" name="Immagine 15" descr="Immagine che contiene testo, cielo notturno&#10;&#10;Descrizione generata automaticamente">
            <a:extLst>
              <a:ext uri="{FF2B5EF4-FFF2-40B4-BE49-F238E27FC236}">
                <a16:creationId xmlns:a16="http://schemas.microsoft.com/office/drawing/2014/main" id="{5A2F5019-3545-2746-96A6-0E3C3A6A098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613097" y="1049283"/>
            <a:ext cx="965804" cy="1171184"/>
          </a:xfrm>
          <a:prstGeom prst="rect">
            <a:avLst/>
          </a:prstGeom>
        </p:spPr>
      </p:pic>
      <p:pic>
        <p:nvPicPr>
          <p:cNvPr id="18" name="Immagine 17" descr="Immagine che contiene elettronico, altoparlante&#10;&#10;Descrizione generata automaticamente">
            <a:extLst>
              <a:ext uri="{FF2B5EF4-FFF2-40B4-BE49-F238E27FC236}">
                <a16:creationId xmlns:a16="http://schemas.microsoft.com/office/drawing/2014/main" id="{4945B9CA-09E5-A64A-B4F0-A3C632E1B3F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885523" y="1012568"/>
            <a:ext cx="969930" cy="1171184"/>
          </a:xfrm>
          <a:prstGeom prst="rect">
            <a:avLst/>
          </a:prstGeom>
        </p:spPr>
      </p:pic>
      <p:pic>
        <p:nvPicPr>
          <p:cNvPr id="20" name="Immagine 19">
            <a:extLst>
              <a:ext uri="{FF2B5EF4-FFF2-40B4-BE49-F238E27FC236}">
                <a16:creationId xmlns:a16="http://schemas.microsoft.com/office/drawing/2014/main" id="{92A4A704-40A0-6D4E-8B9C-FB1F28A43BB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147621" y="1012568"/>
            <a:ext cx="847930" cy="1171184"/>
          </a:xfrm>
          <a:prstGeom prst="rect">
            <a:avLst/>
          </a:prstGeom>
        </p:spPr>
      </p:pic>
      <p:pic>
        <p:nvPicPr>
          <p:cNvPr id="22" name="Immagine 21">
            <a:extLst>
              <a:ext uri="{FF2B5EF4-FFF2-40B4-BE49-F238E27FC236}">
                <a16:creationId xmlns:a16="http://schemas.microsoft.com/office/drawing/2014/main" id="{A651B629-4E32-F64A-B606-99106F74314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0926" y="2966674"/>
            <a:ext cx="1171184" cy="1171184"/>
          </a:xfrm>
          <a:prstGeom prst="rect">
            <a:avLst/>
          </a:prstGeom>
        </p:spPr>
      </p:pic>
      <p:pic>
        <p:nvPicPr>
          <p:cNvPr id="24" name="Immagine 23">
            <a:extLst>
              <a:ext uri="{FF2B5EF4-FFF2-40B4-BE49-F238E27FC236}">
                <a16:creationId xmlns:a16="http://schemas.microsoft.com/office/drawing/2014/main" id="{67A0BAA9-0EC5-7D48-8A03-DCEE74005B2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305434" y="2897837"/>
            <a:ext cx="732997" cy="1171184"/>
          </a:xfrm>
          <a:prstGeom prst="rect">
            <a:avLst/>
          </a:prstGeom>
        </p:spPr>
      </p:pic>
      <p:pic>
        <p:nvPicPr>
          <p:cNvPr id="26" name="Immagine 25">
            <a:extLst>
              <a:ext uri="{FF2B5EF4-FFF2-40B4-BE49-F238E27FC236}">
                <a16:creationId xmlns:a16="http://schemas.microsoft.com/office/drawing/2014/main" id="{5355F9EE-01D4-7842-807B-8F88432E9C2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582146" y="2870113"/>
            <a:ext cx="896712" cy="1171184"/>
          </a:xfrm>
          <a:prstGeom prst="rect">
            <a:avLst/>
          </a:prstGeom>
        </p:spPr>
      </p:pic>
      <p:pic>
        <p:nvPicPr>
          <p:cNvPr id="28" name="Immagine 27" descr="Immagine che contiene silhouette, cielo notturno&#10;&#10;Descrizione generata automaticamente">
            <a:extLst>
              <a:ext uri="{FF2B5EF4-FFF2-40B4-BE49-F238E27FC236}">
                <a16:creationId xmlns:a16="http://schemas.microsoft.com/office/drawing/2014/main" id="{4C8EAA8C-1544-F34C-B3E1-9FCA02D3393A}"/>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0044310" y="2931392"/>
            <a:ext cx="1054552" cy="1171184"/>
          </a:xfrm>
          <a:prstGeom prst="rect">
            <a:avLst/>
          </a:prstGeom>
        </p:spPr>
      </p:pic>
      <p:pic>
        <p:nvPicPr>
          <p:cNvPr id="30" name="Immagine 29">
            <a:extLst>
              <a:ext uri="{FF2B5EF4-FFF2-40B4-BE49-F238E27FC236}">
                <a16:creationId xmlns:a16="http://schemas.microsoft.com/office/drawing/2014/main" id="{8A7AD6BC-604D-E145-9C68-3BBDD8CC9CB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065755" y="4739631"/>
            <a:ext cx="1312602" cy="1171184"/>
          </a:xfrm>
          <a:prstGeom prst="rect">
            <a:avLst/>
          </a:prstGeom>
        </p:spPr>
      </p:pic>
      <p:pic>
        <p:nvPicPr>
          <p:cNvPr id="32" name="Immagine 31">
            <a:extLst>
              <a:ext uri="{FF2B5EF4-FFF2-40B4-BE49-F238E27FC236}">
                <a16:creationId xmlns:a16="http://schemas.microsoft.com/office/drawing/2014/main" id="{2D9CCC17-7974-574C-9E36-876DBB5A701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420089" y="4819034"/>
            <a:ext cx="1220826" cy="1171184"/>
          </a:xfrm>
          <a:prstGeom prst="rect">
            <a:avLst/>
          </a:prstGeom>
        </p:spPr>
      </p:pic>
      <p:pic>
        <p:nvPicPr>
          <p:cNvPr id="34" name="Immagine 33">
            <a:extLst>
              <a:ext uri="{FF2B5EF4-FFF2-40B4-BE49-F238E27FC236}">
                <a16:creationId xmlns:a16="http://schemas.microsoft.com/office/drawing/2014/main" id="{9BA41951-D853-E24D-BB3C-CD005FC26B5E}"/>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86252" y="4631401"/>
            <a:ext cx="1001671" cy="1171184"/>
          </a:xfrm>
          <a:prstGeom prst="rect">
            <a:avLst/>
          </a:prstGeom>
        </p:spPr>
      </p:pic>
    </p:spTree>
    <p:extLst>
      <p:ext uri="{BB962C8B-B14F-4D97-AF65-F5344CB8AC3E}">
        <p14:creationId xmlns:p14="http://schemas.microsoft.com/office/powerpoint/2010/main" val="1536689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1"/>
        </a:solidFill>
        <a:effectLst/>
      </p:bgPr>
    </p:bg>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D7168CD-F4E3-1A44-B227-6ABC4D0E6670}"/>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it-IT"/>
          </a:p>
        </p:txBody>
      </p:sp>
      <p:pic>
        <p:nvPicPr>
          <p:cNvPr id="5" name="Immagine 4" descr="Immagine che contiene testo, elettronico, screenshot&#10;&#10;Descrizione generata automaticamente">
            <a:extLst>
              <a:ext uri="{FF2B5EF4-FFF2-40B4-BE49-F238E27FC236}">
                <a16:creationId xmlns:a16="http://schemas.microsoft.com/office/drawing/2014/main" id="{657177D2-4B4E-AA4F-B2AF-93C404064C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Immagine 6" descr="Immagine che contiene testo, elettronico, screenshot&#10;&#10;Descrizione generata automaticamente">
            <a:extLst>
              <a:ext uri="{FF2B5EF4-FFF2-40B4-BE49-F238E27FC236}">
                <a16:creationId xmlns:a16="http://schemas.microsoft.com/office/drawing/2014/main" id="{7C2140A1-1B1E-5B44-A682-FB277CF6AB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855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 subtitle">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66489B-8EB2-A84B-A274-DDA7E5DF6AB7}"/>
              </a:ext>
            </a:extLst>
          </p:cNvPr>
          <p:cNvSpPr>
            <a:spLocks noGrp="1"/>
          </p:cNvSpPr>
          <p:nvPr>
            <p:ph type="ctrTitle" hasCustomPrompt="1"/>
          </p:nvPr>
        </p:nvSpPr>
        <p:spPr>
          <a:xfrm>
            <a:off x="838200" y="602166"/>
            <a:ext cx="10515600" cy="3728534"/>
          </a:xfrm>
          <a:prstGeom prst="rect">
            <a:avLst/>
          </a:prstGeom>
        </p:spPr>
        <p:txBody>
          <a:bodyPr anchor="t">
            <a:noAutofit/>
          </a:bodyPr>
          <a:lstStyle>
            <a:lvl1pPr algn="ctr">
              <a:defRPr sz="8000" b="1" i="0">
                <a:latin typeface="Arial Narrow" panose="020B0604020202020204" pitchFamily="34" charset="0"/>
                <a:cs typeface="Arial Narrow" panose="020B0604020202020204" pitchFamily="34" charset="0"/>
              </a:defRPr>
            </a:lvl1pPr>
          </a:lstStyle>
          <a:p>
            <a:r>
              <a:rPr lang="it-IT" dirty="0"/>
              <a:t>WRITE TITLE HERE </a:t>
            </a:r>
            <a:br>
              <a:rPr lang="it-IT" dirty="0"/>
            </a:br>
            <a:r>
              <a:rPr lang="it-IT" dirty="0"/>
              <a:t>MAX 3 LINES</a:t>
            </a:r>
          </a:p>
        </p:txBody>
      </p:sp>
      <p:sp>
        <p:nvSpPr>
          <p:cNvPr id="3" name="Sottotitolo 2">
            <a:extLst>
              <a:ext uri="{FF2B5EF4-FFF2-40B4-BE49-F238E27FC236}">
                <a16:creationId xmlns:a16="http://schemas.microsoft.com/office/drawing/2014/main" id="{4FC83FF7-DDE8-9B44-BF67-63562A1880F3}"/>
              </a:ext>
            </a:extLst>
          </p:cNvPr>
          <p:cNvSpPr>
            <a:spLocks noGrp="1"/>
          </p:cNvSpPr>
          <p:nvPr>
            <p:ph type="subTitle" idx="1" hasCustomPrompt="1"/>
          </p:nvPr>
        </p:nvSpPr>
        <p:spPr>
          <a:xfrm>
            <a:off x="838200" y="4496373"/>
            <a:ext cx="10515600" cy="1759461"/>
          </a:xfrm>
          <a:prstGeom prst="rect">
            <a:avLst/>
          </a:prstGeom>
        </p:spPr>
        <p:txBody>
          <a:bodyPr>
            <a:normAutofit/>
          </a:bodyPr>
          <a:lstStyle>
            <a:lvl1pPr marL="0" indent="0" algn="ctr">
              <a:buNone/>
              <a:defRPr sz="2400" b="1" i="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Write Here </a:t>
            </a:r>
            <a:r>
              <a:rPr lang="it-IT" dirty="0" err="1"/>
              <a:t>Subtitle</a:t>
            </a:r>
            <a:r>
              <a:rPr lang="it-IT" dirty="0"/>
              <a:t> On Maximum 3 Lines</a:t>
            </a:r>
          </a:p>
        </p:txBody>
      </p:sp>
      <p:sp>
        <p:nvSpPr>
          <p:cNvPr id="7" name="Ovale 6">
            <a:extLst>
              <a:ext uri="{FF2B5EF4-FFF2-40B4-BE49-F238E27FC236}">
                <a16:creationId xmlns:a16="http://schemas.microsoft.com/office/drawing/2014/main" id="{1806D73B-3C43-CA4C-9908-DDBE9A14FBA4}"/>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8" name="Rettangolo 7">
            <a:extLst>
              <a:ext uri="{FF2B5EF4-FFF2-40B4-BE49-F238E27FC236}">
                <a16:creationId xmlns:a16="http://schemas.microsoft.com/office/drawing/2014/main" id="{1AE2AAE8-75EE-234C-B627-4898C4CE1558}"/>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511D2C4-4168-CC44-A236-E6EEAF22FE05}"/>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numero diapositiva 3">
            <a:extLst>
              <a:ext uri="{FF2B5EF4-FFF2-40B4-BE49-F238E27FC236}">
                <a16:creationId xmlns:a16="http://schemas.microsoft.com/office/drawing/2014/main" id="{ACDA8F08-7657-3E43-A222-0DD253C6A2D5}"/>
              </a:ext>
            </a:extLst>
          </p:cNvPr>
          <p:cNvSpPr>
            <a:spLocks noGrp="1"/>
          </p:cNvSpPr>
          <p:nvPr>
            <p:ph type="sldNum" sz="quarter" idx="4"/>
          </p:nvPr>
        </p:nvSpPr>
        <p:spPr>
          <a:xfrm>
            <a:off x="5861098" y="6356350"/>
            <a:ext cx="469804" cy="365125"/>
          </a:xfrm>
          <a:prstGeom prst="rect">
            <a:avLst/>
          </a:prstGeom>
        </p:spPr>
        <p:txBody>
          <a:bodyPr vert="horz" lIns="91440" tIns="45720" rIns="91440" bIns="45720" rtlCol="0" anchor="ctr"/>
          <a:lstStyle>
            <a:lvl1pPr algn="ctr">
              <a:defRPr sz="1000">
                <a:solidFill>
                  <a:schemeClr val="tx2"/>
                </a:solidFill>
                <a:latin typeface="Arial" panose="020B0604020202020204" pitchFamily="34" charset="0"/>
                <a:cs typeface="Arial" panose="020B0604020202020204" pitchFamily="34" charset="0"/>
              </a:defRPr>
            </a:lvl1pPr>
          </a:lstStyle>
          <a:p>
            <a:fld id="{A5BA30F2-EADE-E847-915A-1E3BC37EDCB4}" type="slidenum">
              <a:rPr lang="it-IT" smtClean="0"/>
              <a:pPr/>
              <a:t>‹#›</a:t>
            </a:fld>
            <a:endParaRPr lang="it-IT" dirty="0"/>
          </a:p>
        </p:txBody>
      </p:sp>
    </p:spTree>
    <p:extLst>
      <p:ext uri="{BB962C8B-B14F-4D97-AF65-F5344CB8AC3E}">
        <p14:creationId xmlns:p14="http://schemas.microsoft.com/office/powerpoint/2010/main" val="17346281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ragraph + text double coloumn">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8" name="Segnaposto testo 7">
            <a:extLst>
              <a:ext uri="{FF2B5EF4-FFF2-40B4-BE49-F238E27FC236}">
                <a16:creationId xmlns:a16="http://schemas.microsoft.com/office/drawing/2014/main" id="{A6DF8388-B969-8C4D-AA7A-E30B263821D7}"/>
              </a:ext>
            </a:extLst>
          </p:cNvPr>
          <p:cNvSpPr>
            <a:spLocks noGrp="1"/>
          </p:cNvSpPr>
          <p:nvPr>
            <p:ph type="body" sz="quarter" idx="16" hasCustomPrompt="1"/>
          </p:nvPr>
        </p:nvSpPr>
        <p:spPr>
          <a:xfrm>
            <a:off x="838200" y="1384300"/>
            <a:ext cx="5092602" cy="4973466"/>
          </a:xfrm>
          <a:prstGeom prst="rect">
            <a:avLst/>
          </a:prstGeom>
        </p:spPr>
        <p:txBody>
          <a:bodyPr>
            <a:normAutofit/>
          </a:bodyPr>
          <a:lstStyle>
            <a:lvl1pPr marL="0" indent="0">
              <a:buFontTx/>
              <a:buNone/>
              <a:defRPr sz="20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it-IT" dirty="0"/>
              <a:t>Text</a:t>
            </a:r>
          </a:p>
        </p:txBody>
      </p:sp>
      <p:sp>
        <p:nvSpPr>
          <p:cNvPr id="4" name="Segnaposto testo 3">
            <a:extLst>
              <a:ext uri="{FF2B5EF4-FFF2-40B4-BE49-F238E27FC236}">
                <a16:creationId xmlns:a16="http://schemas.microsoft.com/office/drawing/2014/main" id="{2C6A36E3-63DA-454F-8F6F-7A744F531E4C}"/>
              </a:ext>
            </a:extLst>
          </p:cNvPr>
          <p:cNvSpPr>
            <a:spLocks noGrp="1"/>
          </p:cNvSpPr>
          <p:nvPr>
            <p:ph type="body" sz="quarter" idx="17" hasCustomPrompt="1"/>
          </p:nvPr>
        </p:nvSpPr>
        <p:spPr>
          <a:xfrm>
            <a:off x="6261198" y="1384300"/>
            <a:ext cx="5092602" cy="4973638"/>
          </a:xfrm>
          <a:prstGeom prst="rect">
            <a:avLst/>
          </a:prstGeom>
        </p:spPr>
        <p:txBody>
          <a:bodyPr/>
          <a:lstStyle>
            <a:lvl1pPr marL="0" indent="0" algn="l">
              <a:buNone/>
              <a:defRPr sz="2000"/>
            </a:lvl1pPr>
          </a:lstStyle>
          <a:p>
            <a:pPr lvl="0"/>
            <a:r>
              <a:rPr lang="it-IT" dirty="0"/>
              <a:t>Text</a:t>
            </a:r>
          </a:p>
        </p:txBody>
      </p:sp>
      <p:sp>
        <p:nvSpPr>
          <p:cNvPr id="10" name="Rettangolo 9">
            <a:extLst>
              <a:ext uri="{FF2B5EF4-FFF2-40B4-BE49-F238E27FC236}">
                <a16:creationId xmlns:a16="http://schemas.microsoft.com/office/drawing/2014/main" id="{AC671013-D3A7-3642-BEF4-A4E0E505B13A}"/>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7B82A31-9C11-704E-B670-D8D13BC736C0}"/>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37A1F803-C41B-6446-8E7C-6A678EE0148B}"/>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407467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aragraph + tex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8" name="Segnaposto testo 7">
            <a:extLst>
              <a:ext uri="{FF2B5EF4-FFF2-40B4-BE49-F238E27FC236}">
                <a16:creationId xmlns:a16="http://schemas.microsoft.com/office/drawing/2014/main" id="{A6DF8388-B969-8C4D-AA7A-E30B263821D7}"/>
              </a:ext>
            </a:extLst>
          </p:cNvPr>
          <p:cNvSpPr>
            <a:spLocks noGrp="1"/>
          </p:cNvSpPr>
          <p:nvPr>
            <p:ph type="body" sz="quarter" idx="16" hasCustomPrompt="1"/>
          </p:nvPr>
        </p:nvSpPr>
        <p:spPr>
          <a:xfrm>
            <a:off x="838199" y="1384300"/>
            <a:ext cx="10514013" cy="4973466"/>
          </a:xfrm>
          <a:prstGeom prst="rect">
            <a:avLst/>
          </a:prstGeom>
        </p:spPr>
        <p:txBody>
          <a:bodyPr>
            <a:normAutofit/>
          </a:bodyPr>
          <a:lstStyle>
            <a:lvl1pPr marL="0" indent="0">
              <a:buFontTx/>
              <a:buNone/>
              <a:defRPr sz="20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it-IT" dirty="0"/>
              <a:t>Text</a:t>
            </a:r>
          </a:p>
        </p:txBody>
      </p:sp>
      <p:sp>
        <p:nvSpPr>
          <p:cNvPr id="10" name="Rettangolo 9">
            <a:extLst>
              <a:ext uri="{FF2B5EF4-FFF2-40B4-BE49-F238E27FC236}">
                <a16:creationId xmlns:a16="http://schemas.microsoft.com/office/drawing/2014/main" id="{AC671013-D3A7-3642-BEF4-A4E0E505B13A}"/>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7B82A31-9C11-704E-B670-D8D13BC736C0}"/>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37A1F803-C41B-6446-8E7C-6A678EE0148B}"/>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7422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box">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584200"/>
            <a:ext cx="5076825" cy="3000739"/>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9" name="Rettangolo 8">
            <a:extLst>
              <a:ext uri="{FF2B5EF4-FFF2-40B4-BE49-F238E27FC236}">
                <a16:creationId xmlns:a16="http://schemas.microsoft.com/office/drawing/2014/main" id="{82F4F23D-7677-8C41-8C86-C1382EB0CE20}"/>
              </a:ext>
            </a:extLst>
          </p:cNvPr>
          <p:cNvSpPr/>
          <p:nvPr userDrawn="1"/>
        </p:nvSpPr>
        <p:spPr>
          <a:xfrm>
            <a:off x="219206" y="3757807"/>
            <a:ext cx="11972794" cy="3100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8" name="Segnaposto testo 7">
            <a:extLst>
              <a:ext uri="{FF2B5EF4-FFF2-40B4-BE49-F238E27FC236}">
                <a16:creationId xmlns:a16="http://schemas.microsoft.com/office/drawing/2014/main" id="{795F170F-C056-4245-B79C-ED59A008354C}"/>
              </a:ext>
            </a:extLst>
          </p:cNvPr>
          <p:cNvSpPr>
            <a:spLocks noGrp="1"/>
          </p:cNvSpPr>
          <p:nvPr>
            <p:ph type="body" sz="quarter" idx="13" hasCustomPrompt="1"/>
          </p:nvPr>
        </p:nvSpPr>
        <p:spPr>
          <a:xfrm>
            <a:off x="839788" y="4381500"/>
            <a:ext cx="10507661" cy="1803400"/>
          </a:xfrm>
          <a:prstGeom prst="rect">
            <a:avLst/>
          </a:prstGeom>
        </p:spPr>
        <p:txBody>
          <a:bodyPr>
            <a:normAutofit/>
          </a:bodyPr>
          <a:lstStyle>
            <a:lvl1pPr marL="0" indent="0">
              <a:buFontTx/>
              <a:buNone/>
              <a:defRPr sz="1200" b="1">
                <a:solidFill>
                  <a:schemeClr val="bg1"/>
                </a:solidFill>
              </a:defRPr>
            </a:lvl1pPr>
          </a:lstStyle>
          <a:p>
            <a:pPr lvl="0"/>
            <a:r>
              <a:rPr lang="it-IT" dirty="0"/>
              <a:t>Box text</a:t>
            </a:r>
          </a:p>
        </p:txBody>
      </p:sp>
      <p:sp>
        <p:nvSpPr>
          <p:cNvPr id="2" name="Titolo 1">
            <a:extLst>
              <a:ext uri="{FF2B5EF4-FFF2-40B4-BE49-F238E27FC236}">
                <a16:creationId xmlns:a16="http://schemas.microsoft.com/office/drawing/2014/main" id="{36ACAD63-6FFD-0F41-85E5-E49AEC5A5E62}"/>
              </a:ext>
            </a:extLst>
          </p:cNvPr>
          <p:cNvSpPr>
            <a:spLocks noGrp="1"/>
          </p:cNvSpPr>
          <p:nvPr>
            <p:ph type="title" hasCustomPrompt="1"/>
          </p:nvPr>
        </p:nvSpPr>
        <p:spPr>
          <a:xfrm>
            <a:off x="839788" y="4038600"/>
            <a:ext cx="10515600" cy="207791"/>
          </a:xfrm>
          <a:prstGeom prst="rect">
            <a:avLst/>
          </a:prstGeom>
          <a:solidFill>
            <a:schemeClr val="tx2"/>
          </a:solidFill>
        </p:spPr>
        <p:txBody>
          <a:bodyPr anchor="t">
            <a:noAutofit/>
          </a:bodyPr>
          <a:lstStyle>
            <a:lvl1pPr>
              <a:defRPr sz="1400" b="1" i="0">
                <a:solidFill>
                  <a:schemeClr val="bg1"/>
                </a:solidFill>
                <a:latin typeface="Arial" panose="020B0604020202020204" pitchFamily="34" charset="0"/>
                <a:cs typeface="Arial" panose="020B0604020202020204" pitchFamily="34" charset="0"/>
              </a:defRPr>
            </a:lvl1pPr>
          </a:lstStyle>
          <a:p>
            <a:r>
              <a:rPr lang="it-IT" dirty="0"/>
              <a:t>Box 1. Title Of The Box</a:t>
            </a:r>
          </a:p>
        </p:txBody>
      </p:sp>
      <p:sp>
        <p:nvSpPr>
          <p:cNvPr id="11" name="Rettangolo 10">
            <a:extLst>
              <a:ext uri="{FF2B5EF4-FFF2-40B4-BE49-F238E27FC236}">
                <a16:creationId xmlns:a16="http://schemas.microsoft.com/office/drawing/2014/main" id="{F095027C-EC93-8F4F-B5B0-7956BF67AF3E}"/>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2F31200B-8B55-284E-B599-DAD16552B32E}"/>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4">
            <a:extLst>
              <a:ext uri="{FF2B5EF4-FFF2-40B4-BE49-F238E27FC236}">
                <a16:creationId xmlns:a16="http://schemas.microsoft.com/office/drawing/2014/main" id="{266AEEEE-BDAF-794A-90D8-FF3AD85BE8B7}"/>
              </a:ext>
            </a:extLst>
          </p:cNvPr>
          <p:cNvSpPr>
            <a:spLocks noGrp="1"/>
          </p:cNvSpPr>
          <p:nvPr>
            <p:ph type="body" sz="quarter" idx="14" hasCustomPrompt="1"/>
          </p:nvPr>
        </p:nvSpPr>
        <p:spPr>
          <a:xfrm>
            <a:off x="6240463" y="584199"/>
            <a:ext cx="5106987" cy="3000739"/>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Text</a:t>
            </a:r>
          </a:p>
        </p:txBody>
      </p:sp>
      <p:sp>
        <p:nvSpPr>
          <p:cNvPr id="13" name="Ovale 12">
            <a:extLst>
              <a:ext uri="{FF2B5EF4-FFF2-40B4-BE49-F238E27FC236}">
                <a16:creationId xmlns:a16="http://schemas.microsoft.com/office/drawing/2014/main" id="{E90BFE27-BDCB-844F-A923-EC56563D8C33}"/>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304438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graphs">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a:p>
        </p:txBody>
      </p:sp>
      <p:sp>
        <p:nvSpPr>
          <p:cNvPr id="11" name="Segnaposto grafico 10">
            <a:extLst>
              <a:ext uri="{FF2B5EF4-FFF2-40B4-BE49-F238E27FC236}">
                <a16:creationId xmlns:a16="http://schemas.microsoft.com/office/drawing/2014/main" id="{D935046F-8CF1-E04E-9577-14A6B5F4A7C3}"/>
              </a:ext>
            </a:extLst>
          </p:cNvPr>
          <p:cNvSpPr>
            <a:spLocks noGrp="1"/>
          </p:cNvSpPr>
          <p:nvPr>
            <p:ph type="chart" sz="quarter" idx="13" hasCustomPrompt="1"/>
          </p:nvPr>
        </p:nvSpPr>
        <p:spPr>
          <a:xfrm>
            <a:off x="838200" y="1778000"/>
            <a:ext cx="5078413" cy="457976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a:p>
            <a:endParaRPr lang="it-IT" dirty="0"/>
          </a:p>
        </p:txBody>
      </p:sp>
      <p:sp>
        <p:nvSpPr>
          <p:cNvPr id="13" name="Segnaposto testo 12">
            <a:extLst>
              <a:ext uri="{FF2B5EF4-FFF2-40B4-BE49-F238E27FC236}">
                <a16:creationId xmlns:a16="http://schemas.microsoft.com/office/drawing/2014/main" id="{FD529521-B478-814D-B661-5AD2CA66C51A}"/>
              </a:ext>
            </a:extLst>
          </p:cNvPr>
          <p:cNvSpPr>
            <a:spLocks noGrp="1"/>
          </p:cNvSpPr>
          <p:nvPr>
            <p:ph type="body" sz="quarter" idx="14" hasCustomPrompt="1"/>
          </p:nvPr>
        </p:nvSpPr>
        <p:spPr>
          <a:xfrm>
            <a:off x="838199" y="1254125"/>
            <a:ext cx="5078414" cy="365125"/>
          </a:xfrm>
          <a:prstGeom prst="rect">
            <a:avLst/>
          </a:prstGeom>
          <a:solidFill>
            <a:schemeClr val="tx1"/>
          </a:solidFill>
        </p:spPr>
        <p:txBody>
          <a:bodyPr/>
          <a:lstStyle>
            <a:lvl1pPr marL="0" indent="0">
              <a:buFontTx/>
              <a:buNone/>
              <a:defRPr sz="1800" b="1">
                <a:solidFill>
                  <a:schemeClr val="bg1"/>
                </a:solidFill>
              </a:defRPr>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lang="it-IT" dirty="0" err="1"/>
              <a:t>Name</a:t>
            </a:r>
            <a:r>
              <a:rPr lang="it-IT" dirty="0"/>
              <a:t> of the </a:t>
            </a:r>
            <a:r>
              <a:rPr lang="it-IT" dirty="0" err="1"/>
              <a:t>graph</a:t>
            </a:r>
            <a:endParaRPr lang="it-IT" dirty="0"/>
          </a:p>
        </p:txBody>
      </p:sp>
      <p:sp>
        <p:nvSpPr>
          <p:cNvPr id="4" name="Segnaposto grafico 3">
            <a:extLst>
              <a:ext uri="{FF2B5EF4-FFF2-40B4-BE49-F238E27FC236}">
                <a16:creationId xmlns:a16="http://schemas.microsoft.com/office/drawing/2014/main" id="{9A365EDD-FA9F-874A-907E-26E42C0CB642}"/>
              </a:ext>
            </a:extLst>
          </p:cNvPr>
          <p:cNvSpPr>
            <a:spLocks noGrp="1"/>
          </p:cNvSpPr>
          <p:nvPr>
            <p:ph type="chart" sz="quarter" idx="15" hasCustomPrompt="1"/>
          </p:nvPr>
        </p:nvSpPr>
        <p:spPr>
          <a:xfrm>
            <a:off x="6240463" y="1739900"/>
            <a:ext cx="5113337" cy="461786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p:txBody>
      </p:sp>
      <p:sp>
        <p:nvSpPr>
          <p:cNvPr id="8" name="Rettangolo 7">
            <a:extLst>
              <a:ext uri="{FF2B5EF4-FFF2-40B4-BE49-F238E27FC236}">
                <a16:creationId xmlns:a16="http://schemas.microsoft.com/office/drawing/2014/main" id="{22D0A959-902A-E748-98B6-B13A9600D369}"/>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3038F72-D325-AF44-86B1-8EEC6CF4DDFA}"/>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4">
            <a:extLst>
              <a:ext uri="{FF2B5EF4-FFF2-40B4-BE49-F238E27FC236}">
                <a16:creationId xmlns:a16="http://schemas.microsoft.com/office/drawing/2014/main" id="{85F91A17-B850-D34B-93DC-E05A191EAD67}"/>
              </a:ext>
            </a:extLst>
          </p:cNvPr>
          <p:cNvSpPr>
            <a:spLocks noGrp="1"/>
          </p:cNvSpPr>
          <p:nvPr>
            <p:ph type="body" sz="quarter" idx="16" hasCustomPrompt="1"/>
          </p:nvPr>
        </p:nvSpPr>
        <p:spPr>
          <a:xfrm>
            <a:off x="6238875" y="1253869"/>
            <a:ext cx="5113337" cy="365381"/>
          </a:xfrm>
          <a:prstGeom prst="rect">
            <a:avLst/>
          </a:prstGeom>
          <a:solidFill>
            <a:schemeClr val="tx1"/>
          </a:solidFill>
        </p:spPr>
        <p:txBody>
          <a:bodyPr/>
          <a:lstStyle>
            <a:lvl1pPr marL="0" indent="0">
              <a:buNone/>
              <a:defRPr sz="1800" b="1">
                <a:solidFill>
                  <a:schemeClr val="bg1"/>
                </a:solidFill>
                <a:latin typeface="Arial" panose="020B0604020202020204" pitchFamily="34" charset="0"/>
                <a:cs typeface="Arial" panose="020B0604020202020204" pitchFamily="34" charset="0"/>
              </a:defRPr>
            </a:lvl1pPr>
            <a:lvl2pPr marL="457200" indent="0">
              <a:buNone/>
              <a:defRPr sz="1200" b="1">
                <a:solidFill>
                  <a:schemeClr val="bg1"/>
                </a:solidFill>
                <a:latin typeface="Arial" panose="020B0604020202020204" pitchFamily="34" charset="0"/>
                <a:cs typeface="Arial" panose="020B0604020202020204" pitchFamily="34" charset="0"/>
              </a:defRPr>
            </a:lvl2pPr>
            <a:lvl3pPr marL="914400" indent="0">
              <a:buNone/>
              <a:defRPr sz="1200" b="1">
                <a:solidFill>
                  <a:schemeClr val="bg1"/>
                </a:solidFill>
                <a:latin typeface="Arial" panose="020B0604020202020204" pitchFamily="34" charset="0"/>
                <a:cs typeface="Arial" panose="020B0604020202020204" pitchFamily="34" charset="0"/>
              </a:defRPr>
            </a:lvl3pPr>
            <a:lvl4pPr marL="1371600" indent="0">
              <a:buNone/>
              <a:defRPr sz="1200" b="1">
                <a:solidFill>
                  <a:schemeClr val="bg1"/>
                </a:solidFill>
                <a:latin typeface="Arial" panose="020B0604020202020204" pitchFamily="34" charset="0"/>
                <a:cs typeface="Arial" panose="020B0604020202020204" pitchFamily="34" charset="0"/>
              </a:defRPr>
            </a:lvl4pPr>
            <a:lvl5pPr marL="1828800" indent="0">
              <a:buNone/>
              <a:defRPr sz="1200" b="1">
                <a:solidFill>
                  <a:schemeClr val="bg1"/>
                </a:solidFill>
                <a:latin typeface="Arial" panose="020B0604020202020204" pitchFamily="34" charset="0"/>
                <a:cs typeface="Arial" panose="020B0604020202020204" pitchFamily="34" charset="0"/>
              </a:defRPr>
            </a:lvl5pPr>
          </a:lstStyle>
          <a:p>
            <a:pPr lvl="0"/>
            <a:r>
              <a:rPr lang="it-IT" dirty="0" err="1"/>
              <a:t>Name</a:t>
            </a:r>
            <a:r>
              <a:rPr lang="it-IT" dirty="0"/>
              <a:t> of the </a:t>
            </a:r>
            <a:r>
              <a:rPr lang="it-IT" dirty="0" err="1"/>
              <a:t>graph</a:t>
            </a:r>
            <a:endParaRPr lang="it-IT" dirty="0"/>
          </a:p>
        </p:txBody>
      </p:sp>
      <p:sp>
        <p:nvSpPr>
          <p:cNvPr id="12" name="Ovale 11">
            <a:extLst>
              <a:ext uri="{FF2B5EF4-FFF2-40B4-BE49-F238E27FC236}">
                <a16:creationId xmlns:a16="http://schemas.microsoft.com/office/drawing/2014/main" id="{418BA77E-05E7-F842-8A3F-171271B6F6EE}"/>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336076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aragraph + 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11" name="Segnaposto grafico 10">
            <a:extLst>
              <a:ext uri="{FF2B5EF4-FFF2-40B4-BE49-F238E27FC236}">
                <a16:creationId xmlns:a16="http://schemas.microsoft.com/office/drawing/2014/main" id="{D935046F-8CF1-E04E-9577-14A6B5F4A7C3}"/>
              </a:ext>
            </a:extLst>
          </p:cNvPr>
          <p:cNvSpPr>
            <a:spLocks noGrp="1"/>
          </p:cNvSpPr>
          <p:nvPr>
            <p:ph type="chart" sz="quarter" idx="13" hasCustomPrompt="1"/>
          </p:nvPr>
        </p:nvSpPr>
        <p:spPr>
          <a:xfrm>
            <a:off x="838200" y="1777999"/>
            <a:ext cx="5092601" cy="457976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a:p>
            <a:endParaRPr lang="it-IT" dirty="0"/>
          </a:p>
        </p:txBody>
      </p:sp>
      <p:sp>
        <p:nvSpPr>
          <p:cNvPr id="13" name="Segnaposto testo 12">
            <a:extLst>
              <a:ext uri="{FF2B5EF4-FFF2-40B4-BE49-F238E27FC236}">
                <a16:creationId xmlns:a16="http://schemas.microsoft.com/office/drawing/2014/main" id="{FD529521-B478-814D-B661-5AD2CA66C51A}"/>
              </a:ext>
            </a:extLst>
          </p:cNvPr>
          <p:cNvSpPr>
            <a:spLocks noGrp="1"/>
          </p:cNvSpPr>
          <p:nvPr>
            <p:ph type="body" sz="quarter" idx="14" hasCustomPrompt="1"/>
          </p:nvPr>
        </p:nvSpPr>
        <p:spPr>
          <a:xfrm>
            <a:off x="838199" y="1254125"/>
            <a:ext cx="5092602" cy="365125"/>
          </a:xfrm>
          <a:prstGeom prst="rect">
            <a:avLst/>
          </a:prstGeom>
          <a:solidFill>
            <a:schemeClr val="tx1"/>
          </a:solidFill>
        </p:spPr>
        <p:txBody>
          <a:bodyPr/>
          <a:lstStyle>
            <a:lvl1pPr marL="0" indent="0">
              <a:buFontTx/>
              <a:buNone/>
              <a:defRPr sz="1800" b="1">
                <a:solidFill>
                  <a:schemeClr val="bg1"/>
                </a:solidFill>
              </a:defRPr>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lang="it-IT" dirty="0" err="1"/>
              <a:t>Name</a:t>
            </a:r>
            <a:r>
              <a:rPr lang="it-IT" dirty="0"/>
              <a:t> of the </a:t>
            </a:r>
            <a:r>
              <a:rPr lang="it-IT" dirty="0" err="1"/>
              <a:t>graph</a:t>
            </a:r>
            <a:endParaRPr lang="it-IT" dirty="0"/>
          </a:p>
        </p:txBody>
      </p:sp>
      <p:sp>
        <p:nvSpPr>
          <p:cNvPr id="5" name="Segnaposto testo 4">
            <a:extLst>
              <a:ext uri="{FF2B5EF4-FFF2-40B4-BE49-F238E27FC236}">
                <a16:creationId xmlns:a16="http://schemas.microsoft.com/office/drawing/2014/main" id="{5455D200-1B94-7A4B-9844-C75079441D24}"/>
              </a:ext>
            </a:extLst>
          </p:cNvPr>
          <p:cNvSpPr>
            <a:spLocks noGrp="1"/>
          </p:cNvSpPr>
          <p:nvPr>
            <p:ph type="body" sz="quarter" idx="15" hasCustomPrompt="1"/>
          </p:nvPr>
        </p:nvSpPr>
        <p:spPr>
          <a:xfrm>
            <a:off x="6261198" y="1254125"/>
            <a:ext cx="5092602" cy="365125"/>
          </a:xfrm>
          <a:prstGeom prst="rect">
            <a:avLst/>
          </a:prstGeom>
          <a:noFill/>
        </p:spPr>
        <p:txBody>
          <a:bodyPr/>
          <a:lstStyle>
            <a:lvl1pPr marL="0" indent="0">
              <a:buFontTx/>
              <a:buNone/>
              <a:defRPr sz="2000" b="1" i="0">
                <a:solidFill>
                  <a:schemeClr val="tx2"/>
                </a:solidFill>
                <a:latin typeface="Arial Narrow" panose="020B0604020202020204" pitchFamily="34" charset="0"/>
                <a:cs typeface="Arial Narrow" panose="020B0604020202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dirty="0"/>
              <a:t>Title of the </a:t>
            </a:r>
            <a:r>
              <a:rPr lang="it-IT" dirty="0" err="1"/>
              <a:t>paragraph</a:t>
            </a:r>
            <a:r>
              <a:rPr lang="it-IT" dirty="0"/>
              <a:t> </a:t>
            </a:r>
          </a:p>
          <a:p>
            <a:pPr lvl="0"/>
            <a:endParaRPr lang="it-IT" dirty="0"/>
          </a:p>
        </p:txBody>
      </p:sp>
      <p:sp>
        <p:nvSpPr>
          <p:cNvPr id="8" name="Segnaposto testo 7">
            <a:extLst>
              <a:ext uri="{FF2B5EF4-FFF2-40B4-BE49-F238E27FC236}">
                <a16:creationId xmlns:a16="http://schemas.microsoft.com/office/drawing/2014/main" id="{A6DF8388-B969-8C4D-AA7A-E30B263821D7}"/>
              </a:ext>
            </a:extLst>
          </p:cNvPr>
          <p:cNvSpPr>
            <a:spLocks noGrp="1"/>
          </p:cNvSpPr>
          <p:nvPr>
            <p:ph type="body" sz="quarter" idx="16" hasCustomPrompt="1"/>
          </p:nvPr>
        </p:nvSpPr>
        <p:spPr>
          <a:xfrm>
            <a:off x="6261198" y="1778000"/>
            <a:ext cx="5092602" cy="4579766"/>
          </a:xfrm>
          <a:prstGeom prst="rect">
            <a:avLst/>
          </a:prstGeom>
        </p:spPr>
        <p:txBody>
          <a:bodyPr>
            <a:normAutofit/>
          </a:bodyPr>
          <a:lstStyle>
            <a:lvl1pPr marL="0" indent="0">
              <a:buFontTx/>
              <a:buNone/>
              <a:defRPr sz="20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it-IT" dirty="0"/>
              <a:t>Text</a:t>
            </a:r>
          </a:p>
        </p:txBody>
      </p:sp>
      <p:sp>
        <p:nvSpPr>
          <p:cNvPr id="9" name="Rettangolo 8">
            <a:extLst>
              <a:ext uri="{FF2B5EF4-FFF2-40B4-BE49-F238E27FC236}">
                <a16:creationId xmlns:a16="http://schemas.microsoft.com/office/drawing/2014/main" id="{45A82D48-68B9-B045-9774-43749380E0DE}"/>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EFFF4F8E-721E-6144-A67D-5AD1643F59B9}"/>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F2748495-0241-1C46-A676-5AB6971E50A2}"/>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09182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1 graphs">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1" y="6363031"/>
            <a:ext cx="12191999" cy="365125"/>
          </a:xfrm>
          <a:prstGeom prst="rect">
            <a:avLst/>
          </a:prstGeom>
        </p:spPr>
        <p:txBody>
          <a:bodyPr/>
          <a:lstStyle/>
          <a:p>
            <a:fld id="{2D0AA5EB-64AB-BF41-92BE-B61D8618F692}" type="slidenum">
              <a:rPr lang="it-IT" smtClean="0"/>
              <a:t>‹#›</a:t>
            </a:fld>
            <a:endParaRPr lang="it-IT"/>
          </a:p>
        </p:txBody>
      </p:sp>
      <p:sp>
        <p:nvSpPr>
          <p:cNvPr id="11" name="Segnaposto grafico 10">
            <a:extLst>
              <a:ext uri="{FF2B5EF4-FFF2-40B4-BE49-F238E27FC236}">
                <a16:creationId xmlns:a16="http://schemas.microsoft.com/office/drawing/2014/main" id="{D935046F-8CF1-E04E-9577-14A6B5F4A7C3}"/>
              </a:ext>
            </a:extLst>
          </p:cNvPr>
          <p:cNvSpPr>
            <a:spLocks noGrp="1"/>
          </p:cNvSpPr>
          <p:nvPr>
            <p:ph type="chart" sz="quarter" idx="13" hasCustomPrompt="1"/>
          </p:nvPr>
        </p:nvSpPr>
        <p:spPr>
          <a:xfrm>
            <a:off x="838200" y="1778000"/>
            <a:ext cx="10515599" cy="457993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a:p>
            <a:endParaRPr lang="it-IT" dirty="0"/>
          </a:p>
        </p:txBody>
      </p:sp>
      <p:sp>
        <p:nvSpPr>
          <p:cNvPr id="13" name="Segnaposto testo 12">
            <a:extLst>
              <a:ext uri="{FF2B5EF4-FFF2-40B4-BE49-F238E27FC236}">
                <a16:creationId xmlns:a16="http://schemas.microsoft.com/office/drawing/2014/main" id="{FD529521-B478-814D-B661-5AD2CA66C51A}"/>
              </a:ext>
            </a:extLst>
          </p:cNvPr>
          <p:cNvSpPr>
            <a:spLocks noGrp="1"/>
          </p:cNvSpPr>
          <p:nvPr>
            <p:ph type="body" sz="quarter" idx="14" hasCustomPrompt="1"/>
          </p:nvPr>
        </p:nvSpPr>
        <p:spPr>
          <a:xfrm>
            <a:off x="838199" y="1254125"/>
            <a:ext cx="10515600" cy="365125"/>
          </a:xfrm>
          <a:prstGeom prst="rect">
            <a:avLst/>
          </a:prstGeom>
          <a:solidFill>
            <a:schemeClr val="tx1"/>
          </a:solidFill>
        </p:spPr>
        <p:txBody>
          <a:bodyPr/>
          <a:lstStyle>
            <a:lvl1pPr marL="0" indent="0">
              <a:buFontTx/>
              <a:buNone/>
              <a:defRPr sz="1800" b="1">
                <a:solidFill>
                  <a:schemeClr val="bg1"/>
                </a:solidFill>
              </a:defRPr>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lang="it-IT" dirty="0" err="1"/>
              <a:t>Name</a:t>
            </a:r>
            <a:r>
              <a:rPr lang="it-IT" dirty="0"/>
              <a:t> of the </a:t>
            </a:r>
            <a:r>
              <a:rPr lang="it-IT" dirty="0" err="1"/>
              <a:t>graph</a:t>
            </a:r>
            <a:endParaRPr lang="it-IT" dirty="0"/>
          </a:p>
        </p:txBody>
      </p:sp>
      <p:sp>
        <p:nvSpPr>
          <p:cNvPr id="8" name="Rettangolo 7">
            <a:extLst>
              <a:ext uri="{FF2B5EF4-FFF2-40B4-BE49-F238E27FC236}">
                <a16:creationId xmlns:a16="http://schemas.microsoft.com/office/drawing/2014/main" id="{D30803BB-B9A9-FD4E-88E7-7CAFB4D4A89E}"/>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E75D3729-A04A-B242-B84C-CEFFA4403F4C}"/>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A1114575-2E12-F04D-AB74-6C6C4F5BD54C}"/>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298774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table">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584200"/>
            <a:ext cx="5076825" cy="5576887"/>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10" name="Ovale 9">
            <a:extLst>
              <a:ext uri="{FF2B5EF4-FFF2-40B4-BE49-F238E27FC236}">
                <a16:creationId xmlns:a16="http://schemas.microsoft.com/office/drawing/2014/main" id="{2D234BFE-A864-344E-8734-7A3AD60328F5}"/>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4" name="Segnaposto tabella 3">
            <a:extLst>
              <a:ext uri="{FF2B5EF4-FFF2-40B4-BE49-F238E27FC236}">
                <a16:creationId xmlns:a16="http://schemas.microsoft.com/office/drawing/2014/main" id="{7BBAF19B-6028-2D4B-9293-309735FD92AD}"/>
              </a:ext>
            </a:extLst>
          </p:cNvPr>
          <p:cNvSpPr>
            <a:spLocks noGrp="1"/>
          </p:cNvSpPr>
          <p:nvPr>
            <p:ph type="tbl" sz="quarter" idx="13" hasCustomPrompt="1"/>
          </p:nvPr>
        </p:nvSpPr>
        <p:spPr>
          <a:xfrm>
            <a:off x="6240463" y="1161535"/>
            <a:ext cx="5111750" cy="4999553"/>
          </a:xfrm>
          <a:prstGeom prst="rect">
            <a:avLst/>
          </a:prstGeom>
        </p:spPr>
        <p:txBody>
          <a:bodyPr>
            <a:normAutofit/>
          </a:bodyPr>
          <a:lstStyle>
            <a:lvl1pPr marL="0" indent="0">
              <a:buFontTx/>
              <a:buNone/>
              <a:defRPr sz="2400"/>
            </a:lvl1pPr>
          </a:lstStyle>
          <a:p>
            <a:r>
              <a:rPr lang="it-IT" dirty="0"/>
              <a:t>INSERT TABLE</a:t>
            </a:r>
          </a:p>
        </p:txBody>
      </p:sp>
      <p:sp>
        <p:nvSpPr>
          <p:cNvPr id="7" name="Rettangolo 6">
            <a:extLst>
              <a:ext uri="{FF2B5EF4-FFF2-40B4-BE49-F238E27FC236}">
                <a16:creationId xmlns:a16="http://schemas.microsoft.com/office/drawing/2014/main" id="{20CA2B10-5A17-E141-A090-2089D425489A}"/>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88B4AD65-6E8E-E640-B8B0-7D4D7BBD52D9}"/>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4">
            <a:extLst>
              <a:ext uri="{FF2B5EF4-FFF2-40B4-BE49-F238E27FC236}">
                <a16:creationId xmlns:a16="http://schemas.microsoft.com/office/drawing/2014/main" id="{E5FE4FF7-4BFE-3847-89C8-BE1DEC7E0E81}"/>
              </a:ext>
            </a:extLst>
          </p:cNvPr>
          <p:cNvSpPr>
            <a:spLocks noGrp="1"/>
          </p:cNvSpPr>
          <p:nvPr>
            <p:ph type="body" sz="quarter" idx="14" hasCustomPrompt="1"/>
          </p:nvPr>
        </p:nvSpPr>
        <p:spPr>
          <a:xfrm>
            <a:off x="6240463" y="584200"/>
            <a:ext cx="5076825" cy="313724"/>
          </a:xfrm>
          <a:prstGeom prst="rect">
            <a:avLst/>
          </a:prstGeom>
          <a:solidFill>
            <a:schemeClr val="tx2"/>
          </a:solidFill>
        </p:spPr>
        <p:txBody>
          <a:bodyPr/>
          <a:lstStyle>
            <a:lvl1pPr marL="0" indent="0">
              <a:buNone/>
              <a:defRPr sz="18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it-IT" dirty="0" err="1"/>
              <a:t>Name</a:t>
            </a:r>
            <a:r>
              <a:rPr lang="it-IT" dirty="0"/>
              <a:t> of the </a:t>
            </a:r>
            <a:r>
              <a:rPr lang="it-IT" dirty="0" err="1"/>
              <a:t>table</a:t>
            </a:r>
            <a:endParaRPr lang="it-IT" dirty="0"/>
          </a:p>
        </p:txBody>
      </p:sp>
    </p:spTree>
    <p:extLst>
      <p:ext uri="{BB962C8B-B14F-4D97-AF65-F5344CB8AC3E}">
        <p14:creationId xmlns:p14="http://schemas.microsoft.com/office/powerpoint/2010/main" val="271241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5C70449-F0C5-3742-A715-2A55C17C7176}"/>
              </a:ext>
            </a:extLst>
          </p:cNvPr>
          <p:cNvSpPr>
            <a:spLocks noGrp="1"/>
          </p:cNvSpPr>
          <p:nvPr>
            <p:ph type="sldNum" sz="quarter" idx="4"/>
          </p:nvPr>
        </p:nvSpPr>
        <p:spPr>
          <a:xfrm>
            <a:off x="5861098" y="6356350"/>
            <a:ext cx="469804" cy="365125"/>
          </a:xfrm>
          <a:prstGeom prst="rect">
            <a:avLst/>
          </a:prstGeom>
        </p:spPr>
        <p:txBody>
          <a:bodyPr vert="horz" lIns="91440" tIns="45720" rIns="91440" bIns="45720" rtlCol="0" anchor="ctr"/>
          <a:lstStyle>
            <a:lvl1pPr algn="ctr">
              <a:defRPr sz="1000">
                <a:solidFill>
                  <a:schemeClr val="tx2"/>
                </a:solidFill>
                <a:latin typeface="Arial" panose="020B0604020202020204" pitchFamily="34" charset="0"/>
                <a:cs typeface="Arial" panose="020B0604020202020204" pitchFamily="34" charset="0"/>
              </a:defRPr>
            </a:lvl1pPr>
          </a:lstStyle>
          <a:p>
            <a:fld id="{A5BA30F2-EADE-E847-915A-1E3BC37EDCB4}" type="slidenum">
              <a:rPr lang="it-IT" smtClean="0"/>
              <a:pPr/>
              <a:t>‹#›</a:t>
            </a:fld>
            <a:endParaRPr lang="it-IT" dirty="0"/>
          </a:p>
        </p:txBody>
      </p:sp>
    </p:spTree>
    <p:extLst>
      <p:ext uri="{BB962C8B-B14F-4D97-AF65-F5344CB8AC3E}">
        <p14:creationId xmlns:p14="http://schemas.microsoft.com/office/powerpoint/2010/main" val="4119323391"/>
      </p:ext>
    </p:extLst>
  </p:cSld>
  <p:clrMap bg1="lt1" tx1="dk1" bg2="lt2" tx2="dk2" accent1="accent1" accent2="accent2" accent3="accent3" accent4="accent4" accent5="accent5" accent6="accent6" hlink="hlink" folHlink="folHlink"/>
  <p:sldLayoutIdLst>
    <p:sldLayoutId id="2147483706" r:id="rId1"/>
    <p:sldLayoutId id="2147483695" r:id="rId2"/>
    <p:sldLayoutId id="2147483710" r:id="rId3"/>
    <p:sldLayoutId id="2147483715" r:id="rId4"/>
    <p:sldLayoutId id="2147483676" r:id="rId5"/>
    <p:sldLayoutId id="2147483709" r:id="rId6"/>
    <p:sldLayoutId id="2147483686" r:id="rId7"/>
    <p:sldLayoutId id="2147483693" r:id="rId8"/>
    <p:sldLayoutId id="2147483690" r:id="rId9"/>
    <p:sldLayoutId id="2147483689" r:id="rId10"/>
    <p:sldLayoutId id="2147483711" r:id="rId11"/>
    <p:sldLayoutId id="2147483687" r:id="rId12"/>
    <p:sldLayoutId id="2147483714" r:id="rId13"/>
    <p:sldLayoutId id="2147483712" r:id="rId14"/>
    <p:sldLayoutId id="2147483716" r:id="rId15"/>
    <p:sldLayoutId id="2147483713" r:id="rId16"/>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368" userDrawn="1">
          <p15:clr>
            <a:srgbClr val="F26B43"/>
          </p15:clr>
        </p15:guide>
        <p15:guide id="4" orient="horz" pos="3997" userDrawn="1">
          <p15:clr>
            <a:srgbClr val="F26B43"/>
          </p15:clr>
        </p15:guide>
        <p15:guide id="5" pos="3727" userDrawn="1">
          <p15:clr>
            <a:srgbClr val="F26B43"/>
          </p15:clr>
        </p15:guide>
        <p15:guide id="6" pos="393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8.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5.jpe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51.png"/><Relationship Id="rId5" Type="http://schemas.microsoft.com/office/2007/relationships/hdphoto" Target="../media/hdphoto1.wdp"/><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 Id="rId9"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 Id="rId9"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71.jpeg"/></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74.jpeg"/></Relationships>
</file>

<file path=ppt/slides/_rels/slide2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3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82.png"/><Relationship Id="rId7"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83.svg"/><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notesSlide" Target="../notesSlides/notesSlide36.xml"/><Relationship Id="rId7" Type="http://schemas.openxmlformats.org/officeDocument/2006/relationships/image" Target="../media/image89.jpeg"/><Relationship Id="rId12" Type="http://schemas.openxmlformats.org/officeDocument/2006/relationships/image" Target="../media/image20.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88.jpeg"/><Relationship Id="rId11" Type="http://schemas.openxmlformats.org/officeDocument/2006/relationships/image" Target="../media/image87.emf"/><Relationship Id="rId5" Type="http://schemas.openxmlformats.org/officeDocument/2006/relationships/image" Target="../media/image86.emf"/><Relationship Id="rId10"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image" Target="../media/image91.png"/></Relationships>
</file>

<file path=ppt/slides/_rels/slide3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98.jpe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01.jpeg"/><Relationship Id="rId4" Type="http://schemas.openxmlformats.org/officeDocument/2006/relationships/image" Target="../media/image100.jpeg"/></Relationships>
</file>

<file path=ppt/slides/_rels/slide4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82.png"/><Relationship Id="rId7"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83.svg"/><Relationship Id="rId9" Type="http://schemas.openxmlformats.org/officeDocument/2006/relationships/image" Target="../media/image6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03.jpeg"/></Relationships>
</file>

<file path=ppt/slides/_rels/slide4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105.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82.png"/><Relationship Id="rId7"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83.svg"/><Relationship Id="rId9" Type="http://schemas.openxmlformats.org/officeDocument/2006/relationships/image" Target="../media/image6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82.png"/><Relationship Id="rId7" Type="http://schemas.openxmlformats.org/officeDocument/2006/relationships/image" Target="../media/image110.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109.svg"/><Relationship Id="rId5" Type="http://schemas.openxmlformats.org/officeDocument/2006/relationships/image" Target="../media/image108.png"/><Relationship Id="rId4" Type="http://schemas.openxmlformats.org/officeDocument/2006/relationships/image" Target="../media/image83.svg"/><Relationship Id="rId9" Type="http://schemas.openxmlformats.org/officeDocument/2006/relationships/image" Target="../media/image62.png"/></Relationships>
</file>

<file path=ppt/slides/_rels/slide5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82.png"/><Relationship Id="rId7" Type="http://schemas.openxmlformats.org/officeDocument/2006/relationships/image" Target="../media/image110.png"/><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109.svg"/><Relationship Id="rId11" Type="http://schemas.openxmlformats.org/officeDocument/2006/relationships/image" Target="../media/image112.png"/><Relationship Id="rId5" Type="http://schemas.openxmlformats.org/officeDocument/2006/relationships/image" Target="../media/image108.png"/><Relationship Id="rId10" Type="http://schemas.openxmlformats.org/officeDocument/2006/relationships/image" Target="../media/image111.png"/><Relationship Id="rId4" Type="http://schemas.openxmlformats.org/officeDocument/2006/relationships/image" Target="../media/image83.svg"/><Relationship Id="rId9"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58.xml"/><Relationship Id="rId1" Type="http://schemas.openxmlformats.org/officeDocument/2006/relationships/slideLayout" Target="../slideLayouts/slideLayout10.xml"/><Relationship Id="rId6" Type="http://schemas.openxmlformats.org/officeDocument/2006/relationships/image" Target="../media/image114.jpeg"/><Relationship Id="rId5" Type="http://schemas.openxmlformats.org/officeDocument/2006/relationships/image" Target="../media/image2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5.jpeg"/><Relationship Id="rId7" Type="http://schemas.openxmlformats.org/officeDocument/2006/relationships/diagramColors" Target="../diagrams/colors1.xml"/><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17.jpeg"/><Relationship Id="rId4" Type="http://schemas.openxmlformats.org/officeDocument/2006/relationships/diagramData" Target="../diagrams/data1.xml"/><Relationship Id="rId9" Type="http://schemas.openxmlformats.org/officeDocument/2006/relationships/image" Target="../media/image116.jpeg"/></Relationships>
</file>

<file path=ppt/slides/_rels/slide61.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20.jpeg"/><Relationship Id="rId4" Type="http://schemas.openxmlformats.org/officeDocument/2006/relationships/image" Target="../media/image119.jpeg"/></Relationships>
</file>

<file path=ppt/slides/_rels/slide62.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23.jpeg"/><Relationship Id="rId4" Type="http://schemas.openxmlformats.org/officeDocument/2006/relationships/image" Target="../media/image122.jpeg"/></Relationships>
</file>

<file path=ppt/slides/_rels/slide63.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image" Target="../media/image126.jpeg"/><Relationship Id="rId5" Type="http://schemas.openxmlformats.org/officeDocument/2006/relationships/image" Target="../media/image125.jpeg"/><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129.png"/><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28.png"/><Relationship Id="rId5" Type="http://schemas.openxmlformats.org/officeDocument/2006/relationships/image" Target="../media/image11.png"/><Relationship Id="rId10" Type="http://schemas.openxmlformats.org/officeDocument/2006/relationships/image" Target="../media/image127.png"/><Relationship Id="rId4" Type="http://schemas.openxmlformats.org/officeDocument/2006/relationships/image" Target="../media/image7.png"/><Relationship Id="rId9" Type="http://schemas.openxmlformats.org/officeDocument/2006/relationships/image" Target="../media/image36.png"/></Relationships>
</file>

<file path=ppt/slides/_rels/slide6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82.png"/><Relationship Id="rId7"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83.svg"/><Relationship Id="rId9" Type="http://schemas.openxmlformats.org/officeDocument/2006/relationships/image" Target="../media/image62.png"/></Relationships>
</file>

<file path=ppt/slides/_rels/slide66.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7.xml"/><Relationship Id="rId1" Type="http://schemas.openxmlformats.org/officeDocument/2006/relationships/slideLayout" Target="../slideLayouts/slideLayout10.xml"/><Relationship Id="rId5" Type="http://schemas.openxmlformats.org/officeDocument/2006/relationships/image" Target="../media/image132.jpeg"/><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image" Target="../media/image135.jpeg"/><Relationship Id="rId4" Type="http://schemas.microsoft.com/office/2007/relationships/hdphoto" Target="../media/hdphoto2.wdp"/></Relationships>
</file>

<file path=ppt/slides/_rels/slide7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20.png"/><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73.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39.jpeg"/></Relationships>
</file>

<file path=ppt/slides/_rels/slide75.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hyperlink" Target="http://www.washinhcf.org/wash-fit"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6.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142.jpeg"/></Relationships>
</file>

<file path=ppt/slides/_rels/slide78.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8" Type="http://schemas.openxmlformats.org/officeDocument/2006/relationships/hyperlink" Target="http://www.who.int/gpsc/ssi-guidelines/en/" TargetMode="External"/><Relationship Id="rId3" Type="http://schemas.openxmlformats.org/officeDocument/2006/relationships/hyperlink" Target="http://www.who.int/water_sanitation_health/publications/ehs_hc/en/" TargetMode="External"/><Relationship Id="rId7" Type="http://schemas.openxmlformats.org/officeDocument/2006/relationships/hyperlink" Target="http://www.who.int/maternal_child_adolescent/documents/improving-maternal-newborn-care-quality/en/" TargetMode="External"/><Relationship Id="rId2" Type="http://schemas.openxmlformats.org/officeDocument/2006/relationships/notesSlide" Target="../notesSlides/notesSlide78.xml"/><Relationship Id="rId1" Type="http://schemas.openxmlformats.org/officeDocument/2006/relationships/slideLayout" Target="../slideLayouts/slideLayout4.xml"/><Relationship Id="rId6" Type="http://schemas.openxmlformats.org/officeDocument/2006/relationships/hyperlink" Target="https://www.who.int/water_sanitation_health/publications/technologies-for-the-treatment-of-infectious-and-sharp-waste/en/" TargetMode="External"/><Relationship Id="rId5" Type="http://schemas.openxmlformats.org/officeDocument/2006/relationships/hyperlink" Target="http://www.who.int/water_sanitation_health/publications/safe-management-of-waste-summary/en/" TargetMode="External"/><Relationship Id="rId10" Type="http://schemas.openxmlformats.org/officeDocument/2006/relationships/hyperlink" Target="https://washinhcf.org/resource/summary-of-all-who-and-related-resources-on-wash-in-hcf/" TargetMode="External"/><Relationship Id="rId4" Type="http://schemas.openxmlformats.org/officeDocument/2006/relationships/hyperlink" Target="http://www.who.int/water_sanitation_health/publications/safe-management-of-wastes-from-healthcare-activities/en/" TargetMode="External"/><Relationship Id="rId9" Type="http://schemas.openxmlformats.org/officeDocument/2006/relationships/hyperlink" Target="https://www.who.int/campaigns/world-hand-hygiene-day"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ashinhcf.org/resource/summary-of-all-who-and-related-resources-on-wash-in-hcf/" TargetMode="External"/><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who.int/publications/i/item/9789241514545" TargetMode="External"/><Relationship Id="rId2" Type="http://schemas.openxmlformats.org/officeDocument/2006/relationships/notesSlide" Target="../notesSlides/notesSlide82.xml"/><Relationship Id="rId1" Type="http://schemas.openxmlformats.org/officeDocument/2006/relationships/slideLayout" Target="../slideLayouts/slideLayout8.xml"/><Relationship Id="rId4" Type="http://schemas.openxmlformats.org/officeDocument/2006/relationships/image" Target="../media/image15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hyperlink" Target="mailto:washinhcf@who.in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hyperlink" Target="http://www.washinhcf.org/wash-fit" TargetMode="External"/><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79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0CAD8-5250-46C0-9CFC-D8658FCECF09}"/>
              </a:ext>
            </a:extLst>
          </p:cNvPr>
          <p:cNvSpPr>
            <a:spLocks noGrp="1"/>
          </p:cNvSpPr>
          <p:nvPr>
            <p:ph type="title"/>
          </p:nvPr>
        </p:nvSpPr>
        <p:spPr/>
        <p:txBody>
          <a:bodyPr/>
          <a:lstStyle/>
          <a:p>
            <a:r>
              <a:rPr lang="en-US" dirty="0"/>
              <a:t>WASH FIT 2</a:t>
            </a:r>
            <a:r>
              <a:rPr lang="en-US" baseline="30000" dirty="0"/>
              <a:t>nd</a:t>
            </a:r>
            <a:r>
              <a:rPr lang="en-US" dirty="0"/>
              <a:t> Edition </a:t>
            </a:r>
            <a:br>
              <a:rPr lang="en-US" dirty="0"/>
            </a:br>
            <a:r>
              <a:rPr lang="en-US" dirty="0"/>
              <a:t>What’s new? </a:t>
            </a:r>
          </a:p>
        </p:txBody>
      </p:sp>
      <p:sp>
        <p:nvSpPr>
          <p:cNvPr id="6" name="Slide Number Placeholder 5">
            <a:extLst>
              <a:ext uri="{FF2B5EF4-FFF2-40B4-BE49-F238E27FC236}">
                <a16:creationId xmlns:a16="http://schemas.microsoft.com/office/drawing/2014/main" id="{3851FD8A-49E9-4194-B037-4E086B8D3CBC}"/>
              </a:ext>
            </a:extLst>
          </p:cNvPr>
          <p:cNvSpPr>
            <a:spLocks noGrp="1"/>
          </p:cNvSpPr>
          <p:nvPr>
            <p:ph type="sldNum" sz="quarter" idx="12"/>
          </p:nvPr>
        </p:nvSpPr>
        <p:spPr/>
        <p:txBody>
          <a:bodyPr/>
          <a:lstStyle/>
          <a:p>
            <a:pPr>
              <a:defRPr/>
            </a:pPr>
            <a:fld id="{A73939FE-7BC6-42BD-B27E-1F76D60FE7C3}" type="slidenum">
              <a:rPr lang="en-GB" smtClean="0"/>
              <a:pPr>
                <a:defRPr/>
              </a:pPr>
              <a:t>10</a:t>
            </a:fld>
            <a:endParaRPr lang="en-GB" dirty="0"/>
          </a:p>
        </p:txBody>
      </p:sp>
      <p:sp>
        <p:nvSpPr>
          <p:cNvPr id="3" name="Content Placeholder 2">
            <a:extLst>
              <a:ext uri="{FF2B5EF4-FFF2-40B4-BE49-F238E27FC236}">
                <a16:creationId xmlns:a16="http://schemas.microsoft.com/office/drawing/2014/main" id="{67638EB3-788C-44FE-B072-3197D030FEA1}"/>
              </a:ext>
            </a:extLst>
          </p:cNvPr>
          <p:cNvSpPr>
            <a:spLocks noGrp="1"/>
          </p:cNvSpPr>
          <p:nvPr>
            <p:ph type="body" sz="quarter" idx="16"/>
          </p:nvPr>
        </p:nvSpPr>
        <p:spPr>
          <a:xfrm>
            <a:off x="839787" y="1795580"/>
            <a:ext cx="10514013" cy="4973466"/>
          </a:xfrm>
        </p:spPr>
        <p:txBody>
          <a:bodyPr/>
          <a:lstStyle/>
          <a:p>
            <a:pPr marL="342900" indent="-342900">
              <a:lnSpc>
                <a:spcPct val="115000"/>
              </a:lnSpc>
              <a:spcBef>
                <a:spcPts val="0"/>
              </a:spcBef>
              <a:buFont typeface="Arial" panose="020B0604020202020204" pitchFamily="34" charset="0"/>
              <a:buChar char="•"/>
            </a:pPr>
            <a:r>
              <a:rPr lang="en-US" sz="1995" dirty="0">
                <a:ea typeface="SimSun" panose="02010600030101010101" pitchFamily="2" charset="-122"/>
              </a:rPr>
              <a:t>Guidance to adapt the tool for very rudimentary or temporary emergency facilities, larger facilities (e.g., regional or district hospitals) and those in middle-income settings where higher levels of services are sought</a:t>
            </a:r>
            <a:endParaRPr lang="en-US" sz="1995" dirty="0">
              <a:ea typeface="SimSun" panose="02010600030101010101" pitchFamily="2" charset="-122"/>
              <a:cs typeface="Times New Roman" panose="02020603050405020304" pitchFamily="18" charset="0"/>
            </a:endParaRPr>
          </a:p>
          <a:p>
            <a:pPr marL="342900" indent="-342900">
              <a:lnSpc>
                <a:spcPct val="115000"/>
              </a:lnSpc>
              <a:spcBef>
                <a:spcPts val="0"/>
              </a:spcBef>
              <a:buFont typeface="Arial" panose="020B0604020202020204" pitchFamily="34" charset="0"/>
              <a:buChar char="•"/>
            </a:pPr>
            <a:r>
              <a:rPr lang="en-US" sz="1995" dirty="0">
                <a:ea typeface="SimSun" panose="02010600030101010101" pitchFamily="2" charset="-122"/>
              </a:rPr>
              <a:t>A greater focus on </a:t>
            </a:r>
            <a:r>
              <a:rPr lang="en-US" sz="1995" b="1" dirty="0">
                <a:ea typeface="SimSun" panose="02010600030101010101" pitchFamily="2" charset="-122"/>
              </a:rPr>
              <a:t>climate resilience </a:t>
            </a:r>
            <a:r>
              <a:rPr lang="en-US" sz="1995" dirty="0">
                <a:ea typeface="SimSun" panose="02010600030101010101" pitchFamily="2" charset="-122"/>
              </a:rPr>
              <a:t>and change mitigation strategies</a:t>
            </a:r>
            <a:endParaRPr lang="en-US" sz="1995" dirty="0">
              <a:ea typeface="SimSun" panose="02010600030101010101" pitchFamily="2" charset="-122"/>
              <a:cs typeface="Times New Roman" panose="02020603050405020304" pitchFamily="18" charset="0"/>
            </a:endParaRPr>
          </a:p>
          <a:p>
            <a:pPr marL="342900" indent="-342900">
              <a:lnSpc>
                <a:spcPct val="115000"/>
              </a:lnSpc>
              <a:spcBef>
                <a:spcPts val="0"/>
              </a:spcBef>
              <a:buFont typeface="Arial" panose="020B0604020202020204" pitchFamily="34" charset="0"/>
              <a:buChar char="•"/>
            </a:pPr>
            <a:r>
              <a:rPr lang="en-US" sz="1995" dirty="0">
                <a:ea typeface="SimSun" panose="02010600030101010101" pitchFamily="2" charset="-122"/>
              </a:rPr>
              <a:t>Recognition of how to ensure WASH services </a:t>
            </a:r>
            <a:r>
              <a:rPr lang="en-US" sz="1995" b="1" dirty="0">
                <a:ea typeface="SimSun" panose="02010600030101010101" pitchFamily="2" charset="-122"/>
              </a:rPr>
              <a:t>prevent the spread of pathogens </a:t>
            </a:r>
            <a:r>
              <a:rPr lang="en-US" sz="1995" dirty="0">
                <a:ea typeface="SimSun" panose="02010600030101010101" pitchFamily="2" charset="-122"/>
              </a:rPr>
              <a:t>(including COVID-19) and antimicrobial resistance.</a:t>
            </a:r>
          </a:p>
          <a:p>
            <a:pPr marL="342900" indent="-342900">
              <a:lnSpc>
                <a:spcPct val="115000"/>
              </a:lnSpc>
              <a:spcBef>
                <a:spcPts val="0"/>
              </a:spcBef>
              <a:buFont typeface="Arial" panose="020B0604020202020204" pitchFamily="34" charset="0"/>
              <a:buChar char="•"/>
            </a:pPr>
            <a:r>
              <a:rPr lang="en-US" sz="1995" dirty="0"/>
              <a:t>Updated </a:t>
            </a:r>
            <a:r>
              <a:rPr lang="en-US" sz="1995" b="1" dirty="0"/>
              <a:t>assessment form </a:t>
            </a:r>
            <a:r>
              <a:rPr lang="en-US" sz="1995" dirty="0"/>
              <a:t>including climate, gender and equity considerations and indicators for more advanced facilities and tertiary settings </a:t>
            </a:r>
          </a:p>
          <a:p>
            <a:pPr marL="342900" indent="-342900">
              <a:lnSpc>
                <a:spcPct val="115000"/>
              </a:lnSpc>
              <a:spcBef>
                <a:spcPts val="0"/>
              </a:spcBef>
              <a:buFont typeface="Arial" panose="020B0604020202020204" pitchFamily="34" charset="0"/>
              <a:buChar char="•"/>
            </a:pPr>
            <a:r>
              <a:rPr lang="en-US" sz="1995" dirty="0">
                <a:ea typeface="SimSun" panose="02010600030101010101" pitchFamily="2" charset="-122"/>
              </a:rPr>
              <a:t>Addresses additional WASH-related aspects of health care facilities, namely energy, vector control and occupational health</a:t>
            </a:r>
          </a:p>
          <a:p>
            <a:pPr marL="342900" indent="-342900">
              <a:buFont typeface="Arial" panose="020B0604020202020204" pitchFamily="34" charset="0"/>
              <a:buChar char="•"/>
            </a:pPr>
            <a:endParaRPr lang="en-US" sz="1995" dirty="0"/>
          </a:p>
        </p:txBody>
      </p:sp>
    </p:spTree>
    <p:extLst>
      <p:ext uri="{BB962C8B-B14F-4D97-AF65-F5344CB8AC3E}">
        <p14:creationId xmlns:p14="http://schemas.microsoft.com/office/powerpoint/2010/main" val="236359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304D70-717E-45F0-99B1-6C2731449C43}"/>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11</a:t>
            </a:fld>
            <a:endParaRPr lang="en-GB">
              <a:solidFill>
                <a:prstClr val="black"/>
              </a:solidFill>
            </a:endParaRPr>
          </a:p>
        </p:txBody>
      </p:sp>
      <p:sp>
        <p:nvSpPr>
          <p:cNvPr id="7" name="Rectangle 6">
            <a:extLst>
              <a:ext uri="{FF2B5EF4-FFF2-40B4-BE49-F238E27FC236}">
                <a16:creationId xmlns:a16="http://schemas.microsoft.com/office/drawing/2014/main" id="{F9D8CD9B-9A5A-4692-8BA8-DAA7B2BB5914}"/>
              </a:ext>
            </a:extLst>
          </p:cNvPr>
          <p:cNvSpPr/>
          <p:nvPr/>
        </p:nvSpPr>
        <p:spPr>
          <a:xfrm>
            <a:off x="0" y="6305059"/>
            <a:ext cx="12192000" cy="55276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9B9B9B"/>
                </a:solidFill>
              </a:rPr>
              <a:t>Background</a:t>
            </a:r>
          </a:p>
        </p:txBody>
      </p:sp>
      <p:pic>
        <p:nvPicPr>
          <p:cNvPr id="13" name="Picture 12">
            <a:extLst>
              <a:ext uri="{FF2B5EF4-FFF2-40B4-BE49-F238E27FC236}">
                <a16:creationId xmlns:a16="http://schemas.microsoft.com/office/drawing/2014/main" id="{AF43430D-C049-4279-9EE2-0094069BA2FC}"/>
              </a:ext>
            </a:extLst>
          </p:cNvPr>
          <p:cNvPicPr>
            <a:picLocks noChangeAspect="1"/>
          </p:cNvPicPr>
          <p:nvPr/>
        </p:nvPicPr>
        <p:blipFill>
          <a:blip r:embed="rId3"/>
          <a:stretch>
            <a:fillRect/>
          </a:stretch>
        </p:blipFill>
        <p:spPr>
          <a:xfrm>
            <a:off x="1422398" y="733144"/>
            <a:ext cx="8451144" cy="5989748"/>
          </a:xfrm>
          <a:prstGeom prst="rect">
            <a:avLst/>
          </a:prstGeom>
        </p:spPr>
      </p:pic>
      <p:sp>
        <p:nvSpPr>
          <p:cNvPr id="10" name="Title 9">
            <a:extLst>
              <a:ext uri="{FF2B5EF4-FFF2-40B4-BE49-F238E27FC236}">
                <a16:creationId xmlns:a16="http://schemas.microsoft.com/office/drawing/2014/main" id="{7177307B-A894-415B-AC6F-172AC0C80B2C}"/>
              </a:ext>
            </a:extLst>
          </p:cNvPr>
          <p:cNvSpPr>
            <a:spLocks noGrp="1"/>
          </p:cNvSpPr>
          <p:nvPr>
            <p:ph type="title"/>
          </p:nvPr>
        </p:nvSpPr>
        <p:spPr>
          <a:xfrm>
            <a:off x="838199" y="135108"/>
            <a:ext cx="10515600" cy="714375"/>
          </a:xfrm>
        </p:spPr>
        <p:txBody>
          <a:bodyPr/>
          <a:lstStyle/>
          <a:p>
            <a:r>
              <a:rPr lang="en-US" sz="4400" b="1" dirty="0">
                <a:solidFill>
                  <a:schemeClr val="tx2"/>
                </a:solidFill>
                <a:latin typeface="Arial Narrow" panose="020B0606020202030204" pitchFamily="34" charset="0"/>
              </a:rPr>
              <a:t>What is the purpose of WASH FIT? </a:t>
            </a:r>
            <a:endParaRPr lang="en-US" dirty="0"/>
          </a:p>
        </p:txBody>
      </p:sp>
      <p:sp>
        <p:nvSpPr>
          <p:cNvPr id="14" name="Oval 13">
            <a:extLst>
              <a:ext uri="{FF2B5EF4-FFF2-40B4-BE49-F238E27FC236}">
                <a16:creationId xmlns:a16="http://schemas.microsoft.com/office/drawing/2014/main" id="{9776C7D7-86D9-4943-AABB-D353FA2AE6F5}"/>
              </a:ext>
            </a:extLst>
          </p:cNvPr>
          <p:cNvSpPr/>
          <p:nvPr/>
        </p:nvSpPr>
        <p:spPr>
          <a:xfrm>
            <a:off x="2573867" y="3996267"/>
            <a:ext cx="7636933" cy="28617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938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8F76FDD3-0F4C-4972-B6E2-96D88CD5CF01}"/>
              </a:ext>
            </a:extLst>
          </p:cNvPr>
          <p:cNvSpPr>
            <a:spLocks noGrp="1"/>
          </p:cNvSpPr>
          <p:nvPr>
            <p:ph type="title"/>
          </p:nvPr>
        </p:nvSpPr>
        <p:spPr/>
        <p:txBody>
          <a:bodyPr>
            <a:noAutofit/>
          </a:bodyPr>
          <a:lstStyle/>
          <a:p>
            <a:pPr algn="ctr"/>
            <a:r>
              <a:rPr lang="en-US" dirty="0"/>
              <a:t>WASH FIT helps to improve all of these </a:t>
            </a:r>
          </a:p>
        </p:txBody>
      </p:sp>
      <p:sp>
        <p:nvSpPr>
          <p:cNvPr id="2" name="Slide Number Placeholder 1">
            <a:extLst>
              <a:ext uri="{FF2B5EF4-FFF2-40B4-BE49-F238E27FC236}">
                <a16:creationId xmlns:a16="http://schemas.microsoft.com/office/drawing/2014/main" id="{B8F2F405-80BE-4B99-AF3C-C86ABFCAA1BC}"/>
              </a:ext>
            </a:extLst>
          </p:cNvPr>
          <p:cNvSpPr>
            <a:spLocks noGrp="1"/>
          </p:cNvSpPr>
          <p:nvPr>
            <p:ph type="sldNum" sz="quarter" idx="12"/>
          </p:nvPr>
        </p:nvSpPr>
        <p:spPr/>
        <p:txBody>
          <a:bodyPr/>
          <a:lstStyle/>
          <a:p>
            <a:fld id="{A74CE0EA-F3B5-4684-BA10-C594598FDB9C}" type="slidenum">
              <a:rPr lang="en-GB" smtClean="0">
                <a:solidFill>
                  <a:prstClr val="black"/>
                </a:solidFill>
                <a:latin typeface="Arial "/>
              </a:rPr>
              <a:pPr/>
              <a:t>12</a:t>
            </a:fld>
            <a:endParaRPr lang="en-GB">
              <a:solidFill>
                <a:prstClr val="black"/>
              </a:solidFill>
              <a:latin typeface="Arial "/>
            </a:endParaRPr>
          </a:p>
        </p:txBody>
      </p:sp>
      <p:grpSp>
        <p:nvGrpSpPr>
          <p:cNvPr id="6" name="Group 5">
            <a:extLst>
              <a:ext uri="{FF2B5EF4-FFF2-40B4-BE49-F238E27FC236}">
                <a16:creationId xmlns:a16="http://schemas.microsoft.com/office/drawing/2014/main" id="{38723A3D-6BD8-45BE-A545-BE0520C7463B}"/>
              </a:ext>
            </a:extLst>
          </p:cNvPr>
          <p:cNvGrpSpPr/>
          <p:nvPr/>
        </p:nvGrpSpPr>
        <p:grpSpPr>
          <a:xfrm>
            <a:off x="3489746" y="2829743"/>
            <a:ext cx="4088181" cy="4023631"/>
            <a:chOff x="3845352" y="1838166"/>
            <a:chExt cx="4507645" cy="4436472"/>
          </a:xfrm>
        </p:grpSpPr>
        <p:sp>
          <p:nvSpPr>
            <p:cNvPr id="7" name="Freeform 5">
              <a:extLst>
                <a:ext uri="{FF2B5EF4-FFF2-40B4-BE49-F238E27FC236}">
                  <a16:creationId xmlns:a16="http://schemas.microsoft.com/office/drawing/2014/main" id="{463B8788-95BD-4D0D-92BE-0B8B316CA061}"/>
                </a:ext>
              </a:extLst>
            </p:cNvPr>
            <p:cNvSpPr>
              <a:spLocks/>
            </p:cNvSpPr>
            <p:nvPr/>
          </p:nvSpPr>
          <p:spPr bwMode="auto">
            <a:xfrm>
              <a:off x="5669417" y="1838166"/>
              <a:ext cx="853168" cy="4436472"/>
            </a:xfrm>
            <a:custGeom>
              <a:avLst/>
              <a:gdLst>
                <a:gd name="T0" fmla="*/ 80 w 160"/>
                <a:gd name="T1" fmla="*/ 0 h 832"/>
                <a:gd name="T2" fmla="*/ 0 w 160"/>
                <a:gd name="T3" fmla="*/ 138 h 832"/>
                <a:gd name="T4" fmla="*/ 40 w 160"/>
                <a:gd name="T5" fmla="*/ 138 h 832"/>
                <a:gd name="T6" fmla="*/ 40 w 160"/>
                <a:gd name="T7" fmla="*/ 832 h 832"/>
                <a:gd name="T8" fmla="*/ 80 w 160"/>
                <a:gd name="T9" fmla="*/ 832 h 832"/>
                <a:gd name="T10" fmla="*/ 120 w 160"/>
                <a:gd name="T11" fmla="*/ 832 h 832"/>
                <a:gd name="T12" fmla="*/ 120 w 160"/>
                <a:gd name="T13" fmla="*/ 138 h 832"/>
                <a:gd name="T14" fmla="*/ 160 w 160"/>
                <a:gd name="T15" fmla="*/ 138 h 832"/>
                <a:gd name="T16" fmla="*/ 80 w 160"/>
                <a:gd name="T17"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832">
                  <a:moveTo>
                    <a:pt x="80" y="0"/>
                  </a:moveTo>
                  <a:lnTo>
                    <a:pt x="0" y="138"/>
                  </a:lnTo>
                  <a:lnTo>
                    <a:pt x="40" y="138"/>
                  </a:lnTo>
                  <a:lnTo>
                    <a:pt x="40" y="832"/>
                  </a:lnTo>
                  <a:lnTo>
                    <a:pt x="80" y="832"/>
                  </a:lnTo>
                  <a:lnTo>
                    <a:pt x="120" y="832"/>
                  </a:lnTo>
                  <a:lnTo>
                    <a:pt x="120" y="138"/>
                  </a:lnTo>
                  <a:lnTo>
                    <a:pt x="160" y="138"/>
                  </a:lnTo>
                  <a:lnTo>
                    <a:pt x="80" y="0"/>
                  </a:lnTo>
                  <a:close/>
                </a:path>
              </a:pathLst>
            </a:custGeom>
            <a:solidFill>
              <a:srgbClr val="C00000"/>
            </a:solidFill>
            <a:ln>
              <a:noFill/>
            </a:ln>
          </p:spPr>
          <p:txBody>
            <a:bodyPr vert="horz" wrap="square" lIns="165862" tIns="82931" rIns="165862" bIns="82931" numCol="1" anchor="t" anchorCtr="0" compatLnSpc="1">
              <a:prstTxWarp prst="textNoShape">
                <a:avLst/>
              </a:prstTxWarp>
            </a:bodyPr>
            <a:lstStyle/>
            <a:p>
              <a:endParaRPr lang="en-US" sz="3265">
                <a:latin typeface="Arial "/>
              </a:endParaRPr>
            </a:p>
          </p:txBody>
        </p:sp>
        <p:sp>
          <p:nvSpPr>
            <p:cNvPr id="8" name="Freeform 7">
              <a:extLst>
                <a:ext uri="{FF2B5EF4-FFF2-40B4-BE49-F238E27FC236}">
                  <a16:creationId xmlns:a16="http://schemas.microsoft.com/office/drawing/2014/main" id="{3B4FE0A7-EB57-4638-B2FC-AF375D63C8B8}"/>
                </a:ext>
              </a:extLst>
            </p:cNvPr>
            <p:cNvSpPr>
              <a:spLocks/>
            </p:cNvSpPr>
            <p:nvPr/>
          </p:nvSpPr>
          <p:spPr bwMode="auto">
            <a:xfrm>
              <a:off x="3845352" y="3747128"/>
              <a:ext cx="1621019" cy="2527509"/>
            </a:xfrm>
            <a:custGeom>
              <a:avLst/>
              <a:gdLst>
                <a:gd name="T0" fmla="*/ 120 w 174"/>
                <a:gd name="T1" fmla="*/ 23 h 271"/>
                <a:gd name="T2" fmla="*/ 79 w 174"/>
                <a:gd name="T3" fmla="*/ 23 h 271"/>
                <a:gd name="T4" fmla="*/ 79 w 174"/>
                <a:gd name="T5" fmla="*/ 0 h 271"/>
                <a:gd name="T6" fmla="*/ 0 w 174"/>
                <a:gd name="T7" fmla="*/ 46 h 271"/>
                <a:gd name="T8" fmla="*/ 79 w 174"/>
                <a:gd name="T9" fmla="*/ 92 h 271"/>
                <a:gd name="T10" fmla="*/ 79 w 174"/>
                <a:gd name="T11" fmla="*/ 69 h 271"/>
                <a:gd name="T12" fmla="*/ 120 w 174"/>
                <a:gd name="T13" fmla="*/ 69 h 271"/>
                <a:gd name="T14" fmla="*/ 129 w 174"/>
                <a:gd name="T15" fmla="*/ 78 h 271"/>
                <a:gd name="T16" fmla="*/ 129 w 174"/>
                <a:gd name="T17" fmla="*/ 271 h 271"/>
                <a:gd name="T18" fmla="*/ 151 w 174"/>
                <a:gd name="T19" fmla="*/ 271 h 271"/>
                <a:gd name="T20" fmla="*/ 174 w 174"/>
                <a:gd name="T21" fmla="*/ 271 h 271"/>
                <a:gd name="T22" fmla="*/ 174 w 174"/>
                <a:gd name="T23" fmla="*/ 78 h 271"/>
                <a:gd name="T24" fmla="*/ 120 w 174"/>
                <a:gd name="T25" fmla="*/ 2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71">
                  <a:moveTo>
                    <a:pt x="120" y="23"/>
                  </a:moveTo>
                  <a:cubicBezTo>
                    <a:pt x="79" y="23"/>
                    <a:pt x="79" y="23"/>
                    <a:pt x="79" y="23"/>
                  </a:cubicBezTo>
                  <a:cubicBezTo>
                    <a:pt x="79" y="0"/>
                    <a:pt x="79" y="0"/>
                    <a:pt x="79" y="0"/>
                  </a:cubicBezTo>
                  <a:cubicBezTo>
                    <a:pt x="0" y="46"/>
                    <a:pt x="0" y="46"/>
                    <a:pt x="0" y="46"/>
                  </a:cubicBezTo>
                  <a:cubicBezTo>
                    <a:pt x="79" y="92"/>
                    <a:pt x="79" y="92"/>
                    <a:pt x="79" y="92"/>
                  </a:cubicBezTo>
                  <a:cubicBezTo>
                    <a:pt x="79" y="69"/>
                    <a:pt x="79" y="69"/>
                    <a:pt x="79" y="69"/>
                  </a:cubicBezTo>
                  <a:cubicBezTo>
                    <a:pt x="120" y="69"/>
                    <a:pt x="120" y="69"/>
                    <a:pt x="120" y="69"/>
                  </a:cubicBezTo>
                  <a:cubicBezTo>
                    <a:pt x="125" y="69"/>
                    <a:pt x="129" y="73"/>
                    <a:pt x="129" y="78"/>
                  </a:cubicBezTo>
                  <a:cubicBezTo>
                    <a:pt x="129" y="271"/>
                    <a:pt x="129" y="271"/>
                    <a:pt x="129" y="271"/>
                  </a:cubicBezTo>
                  <a:cubicBezTo>
                    <a:pt x="151" y="271"/>
                    <a:pt x="151" y="271"/>
                    <a:pt x="151" y="271"/>
                  </a:cubicBezTo>
                  <a:cubicBezTo>
                    <a:pt x="174" y="271"/>
                    <a:pt x="174" y="271"/>
                    <a:pt x="174" y="271"/>
                  </a:cubicBezTo>
                  <a:cubicBezTo>
                    <a:pt x="174" y="78"/>
                    <a:pt x="174" y="78"/>
                    <a:pt x="174" y="78"/>
                  </a:cubicBezTo>
                  <a:cubicBezTo>
                    <a:pt x="174" y="48"/>
                    <a:pt x="150" y="23"/>
                    <a:pt x="120" y="23"/>
                  </a:cubicBezTo>
                  <a:close/>
                </a:path>
              </a:pathLst>
            </a:custGeom>
            <a:solidFill>
              <a:srgbClr val="FF9933"/>
            </a:solidFill>
            <a:ln>
              <a:noFill/>
            </a:ln>
          </p:spPr>
          <p:txBody>
            <a:bodyPr vert="horz" wrap="square" lIns="165862" tIns="82931" rIns="165862" bIns="82931" numCol="1" anchor="t" anchorCtr="0" compatLnSpc="1">
              <a:prstTxWarp prst="textNoShape">
                <a:avLst/>
              </a:prstTxWarp>
            </a:bodyPr>
            <a:lstStyle/>
            <a:p>
              <a:endParaRPr lang="en-US" sz="3265">
                <a:solidFill>
                  <a:srgbClr val="FFC000"/>
                </a:solidFill>
                <a:latin typeface="Arial "/>
              </a:endParaRPr>
            </a:p>
          </p:txBody>
        </p:sp>
        <p:sp>
          <p:nvSpPr>
            <p:cNvPr id="9" name="Freeform 8">
              <a:extLst>
                <a:ext uri="{FF2B5EF4-FFF2-40B4-BE49-F238E27FC236}">
                  <a16:creationId xmlns:a16="http://schemas.microsoft.com/office/drawing/2014/main" id="{512BDE44-A532-41DB-991E-4919064096B2}"/>
                </a:ext>
              </a:extLst>
            </p:cNvPr>
            <p:cNvSpPr>
              <a:spLocks/>
            </p:cNvSpPr>
            <p:nvPr/>
          </p:nvSpPr>
          <p:spPr bwMode="auto">
            <a:xfrm>
              <a:off x="6299768" y="2499371"/>
              <a:ext cx="1295750" cy="3775267"/>
            </a:xfrm>
            <a:custGeom>
              <a:avLst/>
              <a:gdLst>
                <a:gd name="T0" fmla="*/ 139 w 139"/>
                <a:gd name="T1" fmla="*/ 0 h 405"/>
                <a:gd name="T2" fmla="*/ 139 w 139"/>
                <a:gd name="T3" fmla="*/ 0 h 405"/>
                <a:gd name="T4" fmla="*/ 52 w 139"/>
                <a:gd name="T5" fmla="*/ 27 h 405"/>
                <a:gd name="T6" fmla="*/ 68 w 139"/>
                <a:gd name="T7" fmla="*/ 42 h 405"/>
                <a:gd name="T8" fmla="*/ 35 w 139"/>
                <a:gd name="T9" fmla="*/ 79 h 405"/>
                <a:gd name="T10" fmla="*/ 0 w 139"/>
                <a:gd name="T11" fmla="*/ 169 h 405"/>
                <a:gd name="T12" fmla="*/ 0 w 139"/>
                <a:gd name="T13" fmla="*/ 405 h 405"/>
                <a:gd name="T14" fmla="*/ 23 w 139"/>
                <a:gd name="T15" fmla="*/ 405 h 405"/>
                <a:gd name="T16" fmla="*/ 46 w 139"/>
                <a:gd name="T17" fmla="*/ 405 h 405"/>
                <a:gd name="T18" fmla="*/ 46 w 139"/>
                <a:gd name="T19" fmla="*/ 169 h 405"/>
                <a:gd name="T20" fmla="*/ 68 w 139"/>
                <a:gd name="T21" fmla="*/ 110 h 405"/>
                <a:gd name="T22" fmla="*/ 102 w 139"/>
                <a:gd name="T23" fmla="*/ 73 h 405"/>
                <a:gd name="T24" fmla="*/ 119 w 139"/>
                <a:gd name="T25" fmla="*/ 89 h 405"/>
                <a:gd name="T26" fmla="*/ 139 w 139"/>
                <a:gd name="T27"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405">
                  <a:moveTo>
                    <a:pt x="139" y="0"/>
                  </a:moveTo>
                  <a:cubicBezTo>
                    <a:pt x="139" y="0"/>
                    <a:pt x="139" y="0"/>
                    <a:pt x="139" y="0"/>
                  </a:cubicBezTo>
                  <a:cubicBezTo>
                    <a:pt x="52" y="27"/>
                    <a:pt x="52" y="27"/>
                    <a:pt x="52" y="27"/>
                  </a:cubicBezTo>
                  <a:cubicBezTo>
                    <a:pt x="68" y="42"/>
                    <a:pt x="68" y="42"/>
                    <a:pt x="68" y="42"/>
                  </a:cubicBezTo>
                  <a:cubicBezTo>
                    <a:pt x="35" y="79"/>
                    <a:pt x="35" y="79"/>
                    <a:pt x="35" y="79"/>
                  </a:cubicBezTo>
                  <a:cubicBezTo>
                    <a:pt x="12" y="103"/>
                    <a:pt x="0" y="135"/>
                    <a:pt x="0" y="169"/>
                  </a:cubicBezTo>
                  <a:cubicBezTo>
                    <a:pt x="0" y="405"/>
                    <a:pt x="0" y="405"/>
                    <a:pt x="0" y="405"/>
                  </a:cubicBezTo>
                  <a:cubicBezTo>
                    <a:pt x="23" y="405"/>
                    <a:pt x="23" y="405"/>
                    <a:pt x="23" y="405"/>
                  </a:cubicBezTo>
                  <a:cubicBezTo>
                    <a:pt x="46" y="405"/>
                    <a:pt x="46" y="405"/>
                    <a:pt x="46" y="405"/>
                  </a:cubicBezTo>
                  <a:cubicBezTo>
                    <a:pt x="46" y="169"/>
                    <a:pt x="46" y="169"/>
                    <a:pt x="46" y="169"/>
                  </a:cubicBezTo>
                  <a:cubicBezTo>
                    <a:pt x="46" y="147"/>
                    <a:pt x="54" y="125"/>
                    <a:pt x="68" y="110"/>
                  </a:cubicBezTo>
                  <a:cubicBezTo>
                    <a:pt x="102" y="73"/>
                    <a:pt x="102" y="73"/>
                    <a:pt x="102" y="73"/>
                  </a:cubicBezTo>
                  <a:cubicBezTo>
                    <a:pt x="119" y="89"/>
                    <a:pt x="119" y="89"/>
                    <a:pt x="119" y="89"/>
                  </a:cubicBezTo>
                  <a:cubicBezTo>
                    <a:pt x="139" y="0"/>
                    <a:pt x="139" y="0"/>
                    <a:pt x="139" y="0"/>
                  </a:cubicBezTo>
                  <a:close/>
                </a:path>
              </a:pathLst>
            </a:custGeom>
            <a:solidFill>
              <a:srgbClr val="7030A0"/>
            </a:solidFill>
            <a:ln>
              <a:noFill/>
            </a:ln>
          </p:spPr>
          <p:txBody>
            <a:bodyPr vert="horz" wrap="square" lIns="165862" tIns="82931" rIns="165862" bIns="82931" numCol="1" anchor="t" anchorCtr="0" compatLnSpc="1">
              <a:prstTxWarp prst="textNoShape">
                <a:avLst/>
              </a:prstTxWarp>
            </a:bodyPr>
            <a:lstStyle/>
            <a:p>
              <a:endParaRPr lang="en-US" sz="3265" dirty="0">
                <a:solidFill>
                  <a:srgbClr val="FF00FF"/>
                </a:solidFill>
                <a:latin typeface="Arial "/>
              </a:endParaRPr>
            </a:p>
          </p:txBody>
        </p:sp>
        <p:sp>
          <p:nvSpPr>
            <p:cNvPr id="10" name="Freeform 9">
              <a:extLst>
                <a:ext uri="{FF2B5EF4-FFF2-40B4-BE49-F238E27FC236}">
                  <a16:creationId xmlns:a16="http://schemas.microsoft.com/office/drawing/2014/main" id="{6974AFD6-892A-489B-8D45-80A0EDC8814F}"/>
                </a:ext>
              </a:extLst>
            </p:cNvPr>
            <p:cNvSpPr>
              <a:spLocks/>
            </p:cNvSpPr>
            <p:nvPr/>
          </p:nvSpPr>
          <p:spPr bwMode="auto">
            <a:xfrm>
              <a:off x="6731978" y="3747128"/>
              <a:ext cx="1621019" cy="2527509"/>
            </a:xfrm>
            <a:custGeom>
              <a:avLst/>
              <a:gdLst>
                <a:gd name="T0" fmla="*/ 174 w 174"/>
                <a:gd name="T1" fmla="*/ 46 h 271"/>
                <a:gd name="T2" fmla="*/ 95 w 174"/>
                <a:gd name="T3" fmla="*/ 0 h 271"/>
                <a:gd name="T4" fmla="*/ 95 w 174"/>
                <a:gd name="T5" fmla="*/ 23 h 271"/>
                <a:gd name="T6" fmla="*/ 54 w 174"/>
                <a:gd name="T7" fmla="*/ 23 h 271"/>
                <a:gd name="T8" fmla="*/ 49 w 174"/>
                <a:gd name="T9" fmla="*/ 23 h 271"/>
                <a:gd name="T10" fmla="*/ 0 w 174"/>
                <a:gd name="T11" fmla="*/ 78 h 271"/>
                <a:gd name="T12" fmla="*/ 0 w 174"/>
                <a:gd name="T13" fmla="*/ 271 h 271"/>
                <a:gd name="T14" fmla="*/ 0 w 174"/>
                <a:gd name="T15" fmla="*/ 271 h 271"/>
                <a:gd name="T16" fmla="*/ 23 w 174"/>
                <a:gd name="T17" fmla="*/ 271 h 271"/>
                <a:gd name="T18" fmla="*/ 46 w 174"/>
                <a:gd name="T19" fmla="*/ 271 h 271"/>
                <a:gd name="T20" fmla="*/ 46 w 174"/>
                <a:gd name="T21" fmla="*/ 78 h 271"/>
                <a:gd name="T22" fmla="*/ 54 w 174"/>
                <a:gd name="T23" fmla="*/ 69 h 271"/>
                <a:gd name="T24" fmla="*/ 95 w 174"/>
                <a:gd name="T25" fmla="*/ 69 h 271"/>
                <a:gd name="T26" fmla="*/ 95 w 174"/>
                <a:gd name="T27" fmla="*/ 92 h 271"/>
                <a:gd name="T28" fmla="*/ 174 w 174"/>
                <a:gd name="T29" fmla="*/ 4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71">
                  <a:moveTo>
                    <a:pt x="174" y="46"/>
                  </a:moveTo>
                  <a:cubicBezTo>
                    <a:pt x="95" y="0"/>
                    <a:pt x="95" y="0"/>
                    <a:pt x="95" y="0"/>
                  </a:cubicBezTo>
                  <a:cubicBezTo>
                    <a:pt x="95" y="23"/>
                    <a:pt x="95" y="23"/>
                    <a:pt x="95" y="23"/>
                  </a:cubicBezTo>
                  <a:cubicBezTo>
                    <a:pt x="54" y="23"/>
                    <a:pt x="54" y="23"/>
                    <a:pt x="54" y="23"/>
                  </a:cubicBezTo>
                  <a:cubicBezTo>
                    <a:pt x="52" y="23"/>
                    <a:pt x="51" y="23"/>
                    <a:pt x="49" y="23"/>
                  </a:cubicBezTo>
                  <a:cubicBezTo>
                    <a:pt x="21" y="26"/>
                    <a:pt x="0" y="50"/>
                    <a:pt x="0" y="78"/>
                  </a:cubicBezTo>
                  <a:cubicBezTo>
                    <a:pt x="0" y="271"/>
                    <a:pt x="0" y="271"/>
                    <a:pt x="0" y="271"/>
                  </a:cubicBezTo>
                  <a:cubicBezTo>
                    <a:pt x="0" y="271"/>
                    <a:pt x="0" y="271"/>
                    <a:pt x="0" y="271"/>
                  </a:cubicBezTo>
                  <a:cubicBezTo>
                    <a:pt x="23" y="271"/>
                    <a:pt x="23" y="271"/>
                    <a:pt x="23" y="271"/>
                  </a:cubicBezTo>
                  <a:cubicBezTo>
                    <a:pt x="46" y="271"/>
                    <a:pt x="46" y="271"/>
                    <a:pt x="46" y="271"/>
                  </a:cubicBezTo>
                  <a:cubicBezTo>
                    <a:pt x="46" y="78"/>
                    <a:pt x="46" y="78"/>
                    <a:pt x="46" y="78"/>
                  </a:cubicBezTo>
                  <a:cubicBezTo>
                    <a:pt x="46" y="73"/>
                    <a:pt x="49" y="69"/>
                    <a:pt x="54" y="69"/>
                  </a:cubicBezTo>
                  <a:cubicBezTo>
                    <a:pt x="95" y="69"/>
                    <a:pt x="95" y="69"/>
                    <a:pt x="95" y="69"/>
                  </a:cubicBezTo>
                  <a:cubicBezTo>
                    <a:pt x="95" y="92"/>
                    <a:pt x="95" y="92"/>
                    <a:pt x="95" y="92"/>
                  </a:cubicBezTo>
                  <a:lnTo>
                    <a:pt x="174" y="46"/>
                  </a:lnTo>
                  <a:close/>
                </a:path>
              </a:pathLst>
            </a:custGeom>
            <a:solidFill>
              <a:srgbClr val="0070C0"/>
            </a:solidFill>
            <a:ln>
              <a:noFill/>
            </a:ln>
          </p:spPr>
          <p:txBody>
            <a:bodyPr vert="horz" wrap="square" lIns="165862" tIns="82931" rIns="165862" bIns="82931" numCol="1" anchor="t" anchorCtr="0" compatLnSpc="1">
              <a:prstTxWarp prst="textNoShape">
                <a:avLst/>
              </a:prstTxWarp>
            </a:bodyPr>
            <a:lstStyle/>
            <a:p>
              <a:endParaRPr lang="en-US" sz="3265">
                <a:latin typeface="Arial "/>
              </a:endParaRPr>
            </a:p>
          </p:txBody>
        </p:sp>
        <p:sp>
          <p:nvSpPr>
            <p:cNvPr id="11" name="Freeform 8">
              <a:extLst>
                <a:ext uri="{FF2B5EF4-FFF2-40B4-BE49-F238E27FC236}">
                  <a16:creationId xmlns:a16="http://schemas.microsoft.com/office/drawing/2014/main" id="{A06BB722-3050-4C29-B147-CF5A997D27F2}"/>
                </a:ext>
              </a:extLst>
            </p:cNvPr>
            <p:cNvSpPr>
              <a:spLocks/>
            </p:cNvSpPr>
            <p:nvPr/>
          </p:nvSpPr>
          <p:spPr bwMode="auto">
            <a:xfrm flipH="1">
              <a:off x="4590610" y="2499371"/>
              <a:ext cx="1298448" cy="3775267"/>
            </a:xfrm>
            <a:custGeom>
              <a:avLst/>
              <a:gdLst>
                <a:gd name="T0" fmla="*/ 139 w 139"/>
                <a:gd name="T1" fmla="*/ 0 h 405"/>
                <a:gd name="T2" fmla="*/ 139 w 139"/>
                <a:gd name="T3" fmla="*/ 0 h 405"/>
                <a:gd name="T4" fmla="*/ 52 w 139"/>
                <a:gd name="T5" fmla="*/ 27 h 405"/>
                <a:gd name="T6" fmla="*/ 68 w 139"/>
                <a:gd name="T7" fmla="*/ 42 h 405"/>
                <a:gd name="T8" fmla="*/ 35 w 139"/>
                <a:gd name="T9" fmla="*/ 79 h 405"/>
                <a:gd name="T10" fmla="*/ 0 w 139"/>
                <a:gd name="T11" fmla="*/ 169 h 405"/>
                <a:gd name="T12" fmla="*/ 0 w 139"/>
                <a:gd name="T13" fmla="*/ 405 h 405"/>
                <a:gd name="T14" fmla="*/ 23 w 139"/>
                <a:gd name="T15" fmla="*/ 405 h 405"/>
                <a:gd name="T16" fmla="*/ 46 w 139"/>
                <a:gd name="T17" fmla="*/ 405 h 405"/>
                <a:gd name="T18" fmla="*/ 46 w 139"/>
                <a:gd name="T19" fmla="*/ 169 h 405"/>
                <a:gd name="T20" fmla="*/ 68 w 139"/>
                <a:gd name="T21" fmla="*/ 110 h 405"/>
                <a:gd name="T22" fmla="*/ 102 w 139"/>
                <a:gd name="T23" fmla="*/ 73 h 405"/>
                <a:gd name="T24" fmla="*/ 119 w 139"/>
                <a:gd name="T25" fmla="*/ 89 h 405"/>
                <a:gd name="T26" fmla="*/ 139 w 139"/>
                <a:gd name="T27"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405">
                  <a:moveTo>
                    <a:pt x="139" y="0"/>
                  </a:moveTo>
                  <a:cubicBezTo>
                    <a:pt x="139" y="0"/>
                    <a:pt x="139" y="0"/>
                    <a:pt x="139" y="0"/>
                  </a:cubicBezTo>
                  <a:cubicBezTo>
                    <a:pt x="52" y="27"/>
                    <a:pt x="52" y="27"/>
                    <a:pt x="52" y="27"/>
                  </a:cubicBezTo>
                  <a:cubicBezTo>
                    <a:pt x="68" y="42"/>
                    <a:pt x="68" y="42"/>
                    <a:pt x="68" y="42"/>
                  </a:cubicBezTo>
                  <a:cubicBezTo>
                    <a:pt x="35" y="79"/>
                    <a:pt x="35" y="79"/>
                    <a:pt x="35" y="79"/>
                  </a:cubicBezTo>
                  <a:cubicBezTo>
                    <a:pt x="12" y="103"/>
                    <a:pt x="0" y="135"/>
                    <a:pt x="0" y="169"/>
                  </a:cubicBezTo>
                  <a:cubicBezTo>
                    <a:pt x="0" y="405"/>
                    <a:pt x="0" y="405"/>
                    <a:pt x="0" y="405"/>
                  </a:cubicBezTo>
                  <a:cubicBezTo>
                    <a:pt x="23" y="405"/>
                    <a:pt x="23" y="405"/>
                    <a:pt x="23" y="405"/>
                  </a:cubicBezTo>
                  <a:cubicBezTo>
                    <a:pt x="46" y="405"/>
                    <a:pt x="46" y="405"/>
                    <a:pt x="46" y="405"/>
                  </a:cubicBezTo>
                  <a:cubicBezTo>
                    <a:pt x="46" y="169"/>
                    <a:pt x="46" y="169"/>
                    <a:pt x="46" y="169"/>
                  </a:cubicBezTo>
                  <a:cubicBezTo>
                    <a:pt x="46" y="147"/>
                    <a:pt x="54" y="125"/>
                    <a:pt x="68" y="110"/>
                  </a:cubicBezTo>
                  <a:cubicBezTo>
                    <a:pt x="102" y="73"/>
                    <a:pt x="102" y="73"/>
                    <a:pt x="102" y="73"/>
                  </a:cubicBezTo>
                  <a:cubicBezTo>
                    <a:pt x="119" y="89"/>
                    <a:pt x="119" y="89"/>
                    <a:pt x="119" y="89"/>
                  </a:cubicBezTo>
                  <a:cubicBezTo>
                    <a:pt x="139" y="0"/>
                    <a:pt x="139" y="0"/>
                    <a:pt x="139" y="0"/>
                  </a:cubicBezTo>
                  <a:close/>
                </a:path>
              </a:pathLst>
            </a:custGeom>
            <a:solidFill>
              <a:srgbClr val="29811B"/>
            </a:solidFill>
            <a:ln>
              <a:noFill/>
            </a:ln>
          </p:spPr>
          <p:txBody>
            <a:bodyPr vert="horz" wrap="square" lIns="165862" tIns="82931" rIns="165862" bIns="82931" numCol="1" anchor="t" anchorCtr="0" compatLnSpc="1">
              <a:prstTxWarp prst="textNoShape">
                <a:avLst/>
              </a:prstTxWarp>
            </a:bodyPr>
            <a:lstStyle/>
            <a:p>
              <a:endParaRPr lang="en-US" sz="3265">
                <a:solidFill>
                  <a:srgbClr val="29811B"/>
                </a:solidFill>
                <a:latin typeface="Arial "/>
              </a:endParaRPr>
            </a:p>
          </p:txBody>
        </p:sp>
      </p:grpSp>
      <p:grpSp>
        <p:nvGrpSpPr>
          <p:cNvPr id="12" name="Group 11">
            <a:extLst>
              <a:ext uri="{FF2B5EF4-FFF2-40B4-BE49-F238E27FC236}">
                <a16:creationId xmlns:a16="http://schemas.microsoft.com/office/drawing/2014/main" id="{D572AB8D-F9A1-4BF1-9049-49F500478C03}"/>
              </a:ext>
            </a:extLst>
          </p:cNvPr>
          <p:cNvGrpSpPr/>
          <p:nvPr/>
        </p:nvGrpSpPr>
        <p:grpSpPr>
          <a:xfrm>
            <a:off x="9059594" y="1213980"/>
            <a:ext cx="2671535" cy="2696700"/>
            <a:chOff x="10561825" y="689000"/>
            <a:chExt cx="2945646" cy="2973394"/>
          </a:xfrm>
        </p:grpSpPr>
        <p:sp>
          <p:nvSpPr>
            <p:cNvPr id="13" name="TextBox 12">
              <a:extLst>
                <a:ext uri="{FF2B5EF4-FFF2-40B4-BE49-F238E27FC236}">
                  <a16:creationId xmlns:a16="http://schemas.microsoft.com/office/drawing/2014/main" id="{AE337C2E-3667-4861-88E0-7A91A5393660}"/>
                </a:ext>
              </a:extLst>
            </p:cNvPr>
            <p:cNvSpPr txBox="1"/>
            <p:nvPr/>
          </p:nvSpPr>
          <p:spPr>
            <a:xfrm>
              <a:off x="10570383" y="689000"/>
              <a:ext cx="2937088" cy="1210016"/>
            </a:xfrm>
            <a:prstGeom prst="rect">
              <a:avLst/>
            </a:prstGeom>
            <a:noFill/>
          </p:spPr>
          <p:txBody>
            <a:bodyPr wrap="square" lIns="0" rIns="0" rtlCol="0" anchor="b">
              <a:spAutoFit/>
            </a:bodyPr>
            <a:lstStyle/>
            <a:p>
              <a:r>
                <a:rPr lang="en-US" sz="2177" b="1" dirty="0">
                  <a:solidFill>
                    <a:srgbClr val="7030A0"/>
                  </a:solidFill>
                  <a:latin typeface="Arial "/>
                </a:rPr>
                <a:t>Gender, equity, disability &amp; social inclusion </a:t>
              </a:r>
            </a:p>
          </p:txBody>
        </p:sp>
        <p:sp>
          <p:nvSpPr>
            <p:cNvPr id="14" name="TextBox 13">
              <a:extLst>
                <a:ext uri="{FF2B5EF4-FFF2-40B4-BE49-F238E27FC236}">
                  <a16:creationId xmlns:a16="http://schemas.microsoft.com/office/drawing/2014/main" id="{FD328F03-99DD-49C3-81DC-C6CDECDD5D6C}"/>
                </a:ext>
              </a:extLst>
            </p:cNvPr>
            <p:cNvSpPr txBox="1"/>
            <p:nvPr/>
          </p:nvSpPr>
          <p:spPr>
            <a:xfrm>
              <a:off x="10561825" y="1899016"/>
              <a:ext cx="2929293" cy="1763378"/>
            </a:xfrm>
            <a:prstGeom prst="rect">
              <a:avLst/>
            </a:prstGeom>
            <a:noFill/>
          </p:spPr>
          <p:txBody>
            <a:bodyPr wrap="square" lIns="0" rIns="0" rtlCol="0" anchor="t">
              <a:spAutoFit/>
            </a:bodyPr>
            <a:lstStyle/>
            <a:p>
              <a:pPr algn="r" rtl="0"/>
              <a:r>
                <a:rPr lang="en-US" sz="1632" dirty="0">
                  <a:solidFill>
                    <a:schemeClr val="tx2"/>
                  </a:solidFill>
                  <a:latin typeface="Arial "/>
                </a:rPr>
                <a:t>Planning, design and management of WASH services for accessibility, safety, privacy, social appropriateness  &amp; acceptability </a:t>
              </a:r>
            </a:p>
          </p:txBody>
        </p:sp>
      </p:grpSp>
      <p:grpSp>
        <p:nvGrpSpPr>
          <p:cNvPr id="15" name="Group 14">
            <a:extLst>
              <a:ext uri="{FF2B5EF4-FFF2-40B4-BE49-F238E27FC236}">
                <a16:creationId xmlns:a16="http://schemas.microsoft.com/office/drawing/2014/main" id="{90C97BC4-DF87-4CAE-ADC0-0644A8D6E3E1}"/>
              </a:ext>
            </a:extLst>
          </p:cNvPr>
          <p:cNvGrpSpPr/>
          <p:nvPr/>
        </p:nvGrpSpPr>
        <p:grpSpPr>
          <a:xfrm>
            <a:off x="7689125" y="4369907"/>
            <a:ext cx="3647628" cy="2275529"/>
            <a:chOff x="8921977" y="4063841"/>
            <a:chExt cx="2937088" cy="2509008"/>
          </a:xfrm>
        </p:grpSpPr>
        <p:sp>
          <p:nvSpPr>
            <p:cNvPr id="16" name="TextBox 15">
              <a:extLst>
                <a:ext uri="{FF2B5EF4-FFF2-40B4-BE49-F238E27FC236}">
                  <a16:creationId xmlns:a16="http://schemas.microsoft.com/office/drawing/2014/main" id="{250AB45E-4F10-435E-A82D-B438CED01AAE}"/>
                </a:ext>
              </a:extLst>
            </p:cNvPr>
            <p:cNvSpPr txBox="1"/>
            <p:nvPr/>
          </p:nvSpPr>
          <p:spPr>
            <a:xfrm>
              <a:off x="8921977" y="4063841"/>
              <a:ext cx="2937088" cy="471210"/>
            </a:xfrm>
            <a:prstGeom prst="rect">
              <a:avLst/>
            </a:prstGeom>
            <a:noFill/>
          </p:spPr>
          <p:txBody>
            <a:bodyPr wrap="square" lIns="0" rIns="0" rtlCol="0" anchor="b">
              <a:spAutoFit/>
            </a:bodyPr>
            <a:lstStyle/>
            <a:p>
              <a:r>
                <a:rPr lang="en-US" sz="2177" b="1" dirty="0">
                  <a:solidFill>
                    <a:schemeClr val="accent1">
                      <a:lumMod val="75000"/>
                    </a:schemeClr>
                  </a:solidFill>
                  <a:latin typeface="Arial "/>
                </a:rPr>
                <a:t>Quality of care</a:t>
              </a:r>
            </a:p>
          </p:txBody>
        </p:sp>
        <p:sp>
          <p:nvSpPr>
            <p:cNvPr id="17" name="TextBox 16">
              <a:extLst>
                <a:ext uri="{FF2B5EF4-FFF2-40B4-BE49-F238E27FC236}">
                  <a16:creationId xmlns:a16="http://schemas.microsoft.com/office/drawing/2014/main" id="{01CFC00C-8F28-4CF5-B060-C38CD708CF83}"/>
                </a:ext>
              </a:extLst>
            </p:cNvPr>
            <p:cNvSpPr txBox="1"/>
            <p:nvPr/>
          </p:nvSpPr>
          <p:spPr>
            <a:xfrm>
              <a:off x="8929772" y="4532543"/>
              <a:ext cx="2929293" cy="2040306"/>
            </a:xfrm>
            <a:prstGeom prst="rect">
              <a:avLst/>
            </a:prstGeom>
            <a:noFill/>
          </p:spPr>
          <p:txBody>
            <a:bodyPr wrap="square" lIns="0" rIns="0" rtlCol="0" anchor="t">
              <a:spAutoFit/>
            </a:bodyPr>
            <a:lstStyle/>
            <a:p>
              <a:pPr marL="259147" indent="-259147">
                <a:buFontTx/>
                <a:buChar char="-"/>
              </a:pPr>
              <a:r>
                <a:rPr lang="en-US" sz="1632" dirty="0">
                  <a:solidFill>
                    <a:schemeClr val="tx2"/>
                  </a:solidFill>
                  <a:latin typeface="Arial "/>
                </a:rPr>
                <a:t>WASH preserves dignity, respect and provides a supportive environment </a:t>
              </a:r>
            </a:p>
            <a:p>
              <a:pPr marL="259147" indent="-259147">
                <a:buFontTx/>
                <a:buChar char="-"/>
              </a:pPr>
              <a:r>
                <a:rPr lang="en-US" sz="1632" dirty="0">
                  <a:solidFill>
                    <a:schemeClr val="tx2"/>
                  </a:solidFill>
                  <a:latin typeface="Arial "/>
                </a:rPr>
                <a:t>Healthier more productive communities</a:t>
              </a:r>
            </a:p>
            <a:p>
              <a:pPr rtl="0"/>
              <a:r>
                <a:rPr lang="en-US" sz="1632" dirty="0">
                  <a:solidFill>
                    <a:schemeClr val="tx2"/>
                  </a:solidFill>
                  <a:latin typeface="Arial "/>
                </a:rPr>
                <a:t>- Dignified, safe pregnancy &amp; postpartum care </a:t>
              </a:r>
            </a:p>
          </p:txBody>
        </p:sp>
      </p:grpSp>
      <p:grpSp>
        <p:nvGrpSpPr>
          <p:cNvPr id="18" name="Group 17">
            <a:extLst>
              <a:ext uri="{FF2B5EF4-FFF2-40B4-BE49-F238E27FC236}">
                <a16:creationId xmlns:a16="http://schemas.microsoft.com/office/drawing/2014/main" id="{627BEE46-3A6C-48A8-91B1-0E4F9743A805}"/>
              </a:ext>
            </a:extLst>
          </p:cNvPr>
          <p:cNvGrpSpPr/>
          <p:nvPr/>
        </p:nvGrpSpPr>
        <p:grpSpPr>
          <a:xfrm>
            <a:off x="1007565" y="1033708"/>
            <a:ext cx="2663774" cy="1940950"/>
            <a:chOff x="332936" y="1879415"/>
            <a:chExt cx="2937088" cy="2140100"/>
          </a:xfrm>
        </p:grpSpPr>
        <p:sp>
          <p:nvSpPr>
            <p:cNvPr id="19" name="TextBox 18">
              <a:extLst>
                <a:ext uri="{FF2B5EF4-FFF2-40B4-BE49-F238E27FC236}">
                  <a16:creationId xmlns:a16="http://schemas.microsoft.com/office/drawing/2014/main" id="{BCF6C99C-9282-4EC9-850C-79BD3455A993}"/>
                </a:ext>
              </a:extLst>
            </p:cNvPr>
            <p:cNvSpPr txBox="1"/>
            <p:nvPr/>
          </p:nvSpPr>
          <p:spPr>
            <a:xfrm>
              <a:off x="332936" y="1879415"/>
              <a:ext cx="2937088" cy="1210016"/>
            </a:xfrm>
            <a:prstGeom prst="rect">
              <a:avLst/>
            </a:prstGeom>
            <a:noFill/>
          </p:spPr>
          <p:txBody>
            <a:bodyPr wrap="square" lIns="0" rIns="0" rtlCol="0" anchor="b">
              <a:spAutoFit/>
            </a:bodyPr>
            <a:lstStyle/>
            <a:p>
              <a:pPr algn="r"/>
              <a:r>
                <a:rPr lang="en-US" sz="2177" b="1" dirty="0">
                  <a:solidFill>
                    <a:srgbClr val="29811B"/>
                  </a:solidFill>
                  <a:latin typeface="Arial "/>
                </a:rPr>
                <a:t>Environmental sustainability &amp; climate resilience </a:t>
              </a:r>
            </a:p>
          </p:txBody>
        </p:sp>
        <p:sp>
          <p:nvSpPr>
            <p:cNvPr id="20" name="TextBox 19">
              <a:extLst>
                <a:ext uri="{FF2B5EF4-FFF2-40B4-BE49-F238E27FC236}">
                  <a16:creationId xmlns:a16="http://schemas.microsoft.com/office/drawing/2014/main" id="{EC585792-B9C7-45B5-9500-2EDCC83E8FB4}"/>
                </a:ext>
              </a:extLst>
            </p:cNvPr>
            <p:cNvSpPr txBox="1"/>
            <p:nvPr/>
          </p:nvSpPr>
          <p:spPr>
            <a:xfrm>
              <a:off x="340731" y="3086922"/>
              <a:ext cx="2929293" cy="932593"/>
            </a:xfrm>
            <a:prstGeom prst="rect">
              <a:avLst/>
            </a:prstGeom>
            <a:noFill/>
          </p:spPr>
          <p:txBody>
            <a:bodyPr wrap="square" lIns="0" rIns="0" rtlCol="0" anchor="t">
              <a:spAutoFit/>
            </a:bodyPr>
            <a:lstStyle/>
            <a:p>
              <a:pPr algn="r" rtl="0"/>
              <a:r>
                <a:rPr lang="en-US" sz="1632" dirty="0">
                  <a:solidFill>
                    <a:schemeClr val="tx2"/>
                  </a:solidFill>
                  <a:latin typeface="Arial "/>
                </a:rPr>
                <a:t>Strengthens resilience and sustainability of WASH and energy services</a:t>
              </a:r>
            </a:p>
          </p:txBody>
        </p:sp>
      </p:grpSp>
      <p:grpSp>
        <p:nvGrpSpPr>
          <p:cNvPr id="21" name="Group 20">
            <a:extLst>
              <a:ext uri="{FF2B5EF4-FFF2-40B4-BE49-F238E27FC236}">
                <a16:creationId xmlns:a16="http://schemas.microsoft.com/office/drawing/2014/main" id="{04995A8C-2A96-415B-BA5E-6D914FA943E2}"/>
              </a:ext>
            </a:extLst>
          </p:cNvPr>
          <p:cNvGrpSpPr/>
          <p:nvPr/>
        </p:nvGrpSpPr>
        <p:grpSpPr>
          <a:xfrm>
            <a:off x="636065" y="3567468"/>
            <a:ext cx="2656704" cy="2498935"/>
            <a:chOff x="701327" y="4948410"/>
            <a:chExt cx="2929293" cy="2755336"/>
          </a:xfrm>
        </p:grpSpPr>
        <p:sp>
          <p:nvSpPr>
            <p:cNvPr id="22" name="TextBox 21">
              <a:extLst>
                <a:ext uri="{FF2B5EF4-FFF2-40B4-BE49-F238E27FC236}">
                  <a16:creationId xmlns:a16="http://schemas.microsoft.com/office/drawing/2014/main" id="{1AA7EBF9-C7F8-4960-8D3F-DBD6A5B88D93}"/>
                </a:ext>
              </a:extLst>
            </p:cNvPr>
            <p:cNvSpPr txBox="1"/>
            <p:nvPr/>
          </p:nvSpPr>
          <p:spPr>
            <a:xfrm>
              <a:off x="856214" y="4948410"/>
              <a:ext cx="2726296" cy="1210016"/>
            </a:xfrm>
            <a:prstGeom prst="rect">
              <a:avLst/>
            </a:prstGeom>
            <a:noFill/>
          </p:spPr>
          <p:txBody>
            <a:bodyPr wrap="square" lIns="0" rIns="0" rtlCol="0" anchor="b">
              <a:spAutoFit/>
            </a:bodyPr>
            <a:lstStyle/>
            <a:p>
              <a:pPr algn="r"/>
              <a:r>
                <a:rPr lang="en-US" sz="2177" b="1" dirty="0">
                  <a:solidFill>
                    <a:srgbClr val="FF9933"/>
                  </a:solidFill>
                  <a:latin typeface="Arial "/>
                </a:rPr>
                <a:t>Infection prevention &amp; control </a:t>
              </a:r>
            </a:p>
          </p:txBody>
        </p:sp>
        <p:sp>
          <p:nvSpPr>
            <p:cNvPr id="23" name="TextBox 22">
              <a:extLst>
                <a:ext uri="{FF2B5EF4-FFF2-40B4-BE49-F238E27FC236}">
                  <a16:creationId xmlns:a16="http://schemas.microsoft.com/office/drawing/2014/main" id="{5C428119-F1A0-4761-8E40-C49115625F27}"/>
                </a:ext>
              </a:extLst>
            </p:cNvPr>
            <p:cNvSpPr txBox="1"/>
            <p:nvPr/>
          </p:nvSpPr>
          <p:spPr>
            <a:xfrm>
              <a:off x="701327" y="6217297"/>
              <a:ext cx="2929293" cy="1486449"/>
            </a:xfrm>
            <a:prstGeom prst="rect">
              <a:avLst/>
            </a:prstGeom>
            <a:noFill/>
          </p:spPr>
          <p:txBody>
            <a:bodyPr wrap="square" lIns="0" rIns="0" rtlCol="0" anchor="t">
              <a:spAutoFit/>
            </a:bodyPr>
            <a:lstStyle/>
            <a:p>
              <a:pPr algn="r" rtl="0"/>
              <a:r>
                <a:rPr lang="en-US" sz="1632" dirty="0">
                  <a:solidFill>
                    <a:schemeClr val="tx2"/>
                  </a:solidFill>
                  <a:latin typeface="Arial "/>
                </a:rPr>
                <a:t>WASH is a core component and minimum requirement for IPC programmes</a:t>
              </a:r>
            </a:p>
            <a:p>
              <a:pPr algn="r" rtl="0"/>
              <a:r>
                <a:rPr lang="en-US" sz="1632" dirty="0">
                  <a:solidFill>
                    <a:schemeClr val="tx2"/>
                  </a:solidFill>
                  <a:latin typeface="Arial "/>
                </a:rPr>
                <a:t>Also helps to reduce antimicrobial resistance </a:t>
              </a:r>
            </a:p>
          </p:txBody>
        </p:sp>
      </p:grpSp>
      <p:sp>
        <p:nvSpPr>
          <p:cNvPr id="29" name="Freeform: Shape 28">
            <a:extLst>
              <a:ext uri="{FF2B5EF4-FFF2-40B4-BE49-F238E27FC236}">
                <a16:creationId xmlns:a16="http://schemas.microsoft.com/office/drawing/2014/main" id="{606A3686-57E2-49EA-BB34-9A2573A9C937}"/>
              </a:ext>
            </a:extLst>
          </p:cNvPr>
          <p:cNvSpPr/>
          <p:nvPr/>
        </p:nvSpPr>
        <p:spPr>
          <a:xfrm>
            <a:off x="4579702" y="5850964"/>
            <a:ext cx="1916718" cy="1002411"/>
          </a:xfrm>
          <a:custGeom>
            <a:avLst/>
            <a:gdLst>
              <a:gd name="connsiteX0" fmla="*/ 1684837 w 2113381"/>
              <a:gd name="connsiteY0" fmla="*/ 0 h 318965"/>
              <a:gd name="connsiteX1" fmla="*/ 1690961 w 2113381"/>
              <a:gd name="connsiteY1" fmla="*/ 0 h 318965"/>
              <a:gd name="connsiteX2" fmla="*/ 1690962 w 2113381"/>
              <a:gd name="connsiteY2" fmla="*/ 0 h 318965"/>
              <a:gd name="connsiteX3" fmla="*/ 2113381 w 2113381"/>
              <a:gd name="connsiteY3" fmla="*/ 0 h 318965"/>
              <a:gd name="connsiteX4" fmla="*/ 2113381 w 2113381"/>
              <a:gd name="connsiteY4" fmla="*/ 110654 h 318965"/>
              <a:gd name="connsiteX5" fmla="*/ 2113381 w 2113381"/>
              <a:gd name="connsiteY5" fmla="*/ 254083 h 318965"/>
              <a:gd name="connsiteX6" fmla="*/ 2113381 w 2113381"/>
              <a:gd name="connsiteY6" fmla="*/ 318965 h 318965"/>
              <a:gd name="connsiteX7" fmla="*/ 1690962 w 2113381"/>
              <a:gd name="connsiteY7" fmla="*/ 318965 h 318965"/>
              <a:gd name="connsiteX8" fmla="*/ 1690961 w 2113381"/>
              <a:gd name="connsiteY8" fmla="*/ 318965 h 318965"/>
              <a:gd name="connsiteX9" fmla="*/ 1684837 w 2113381"/>
              <a:gd name="connsiteY9" fmla="*/ 318965 h 318965"/>
              <a:gd name="connsiteX10" fmla="*/ 1684837 w 2113381"/>
              <a:gd name="connsiteY10" fmla="*/ 250568 h 318965"/>
              <a:gd name="connsiteX11" fmla="*/ 1684837 w 2113381"/>
              <a:gd name="connsiteY11" fmla="*/ 131474 h 318965"/>
              <a:gd name="connsiteX12" fmla="*/ 835568 w 2113381"/>
              <a:gd name="connsiteY12" fmla="*/ 0 h 318965"/>
              <a:gd name="connsiteX13" fmla="*/ 841916 w 2113381"/>
              <a:gd name="connsiteY13" fmla="*/ 0 h 318965"/>
              <a:gd name="connsiteX14" fmla="*/ 841917 w 2113381"/>
              <a:gd name="connsiteY14" fmla="*/ 0 h 318965"/>
              <a:gd name="connsiteX15" fmla="*/ 1262151 w 2113381"/>
              <a:gd name="connsiteY15" fmla="*/ 0 h 318965"/>
              <a:gd name="connsiteX16" fmla="*/ 1684836 w 2113381"/>
              <a:gd name="connsiteY16" fmla="*/ 0 h 318965"/>
              <a:gd name="connsiteX17" fmla="*/ 1684836 w 2113381"/>
              <a:gd name="connsiteY17" fmla="*/ 131474 h 318965"/>
              <a:gd name="connsiteX18" fmla="*/ 1684836 w 2113381"/>
              <a:gd name="connsiteY18" fmla="*/ 250568 h 318965"/>
              <a:gd name="connsiteX19" fmla="*/ 1684836 w 2113381"/>
              <a:gd name="connsiteY19" fmla="*/ 318965 h 318965"/>
              <a:gd name="connsiteX20" fmla="*/ 1262151 w 2113381"/>
              <a:gd name="connsiteY20" fmla="*/ 318965 h 318965"/>
              <a:gd name="connsiteX21" fmla="*/ 841917 w 2113381"/>
              <a:gd name="connsiteY21" fmla="*/ 318965 h 318965"/>
              <a:gd name="connsiteX22" fmla="*/ 841916 w 2113381"/>
              <a:gd name="connsiteY22" fmla="*/ 318965 h 318965"/>
              <a:gd name="connsiteX23" fmla="*/ 835568 w 2113381"/>
              <a:gd name="connsiteY23" fmla="*/ 318965 h 318965"/>
              <a:gd name="connsiteX24" fmla="*/ 412215 w 2113381"/>
              <a:gd name="connsiteY24" fmla="*/ 0 h 318965"/>
              <a:gd name="connsiteX25" fmla="*/ 419229 w 2113381"/>
              <a:gd name="connsiteY25" fmla="*/ 0 h 318965"/>
              <a:gd name="connsiteX26" fmla="*/ 419230 w 2113381"/>
              <a:gd name="connsiteY26" fmla="*/ 0 h 318965"/>
              <a:gd name="connsiteX27" fmla="*/ 835567 w 2113381"/>
              <a:gd name="connsiteY27" fmla="*/ 0 h 318965"/>
              <a:gd name="connsiteX28" fmla="*/ 835567 w 2113381"/>
              <a:gd name="connsiteY28" fmla="*/ 318965 h 318965"/>
              <a:gd name="connsiteX29" fmla="*/ 419230 w 2113381"/>
              <a:gd name="connsiteY29" fmla="*/ 318965 h 318965"/>
              <a:gd name="connsiteX30" fmla="*/ 419229 w 2113381"/>
              <a:gd name="connsiteY30" fmla="*/ 318965 h 318965"/>
              <a:gd name="connsiteX31" fmla="*/ 412215 w 2113381"/>
              <a:gd name="connsiteY31" fmla="*/ 318965 h 318965"/>
              <a:gd name="connsiteX32" fmla="*/ 412215 w 2113381"/>
              <a:gd name="connsiteY32" fmla="*/ 183696 h 318965"/>
              <a:gd name="connsiteX33" fmla="*/ 412215 w 2113381"/>
              <a:gd name="connsiteY33" fmla="*/ 8405 h 318965"/>
              <a:gd name="connsiteX34" fmla="*/ 0 w 2113381"/>
              <a:gd name="connsiteY34" fmla="*/ 0 h 318965"/>
              <a:gd name="connsiteX35" fmla="*/ 412214 w 2113381"/>
              <a:gd name="connsiteY35" fmla="*/ 0 h 318965"/>
              <a:gd name="connsiteX36" fmla="*/ 412214 w 2113381"/>
              <a:gd name="connsiteY36" fmla="*/ 8405 h 318965"/>
              <a:gd name="connsiteX37" fmla="*/ 412214 w 2113381"/>
              <a:gd name="connsiteY37" fmla="*/ 183696 h 318965"/>
              <a:gd name="connsiteX38" fmla="*/ 412214 w 2113381"/>
              <a:gd name="connsiteY38" fmla="*/ 318965 h 318965"/>
              <a:gd name="connsiteX39" fmla="*/ 0 w 2113381"/>
              <a:gd name="connsiteY39" fmla="*/ 318965 h 318965"/>
              <a:gd name="connsiteX40" fmla="*/ 0 w 2113381"/>
              <a:gd name="connsiteY40" fmla="*/ 250568 h 318965"/>
              <a:gd name="connsiteX41" fmla="*/ 0 w 2113381"/>
              <a:gd name="connsiteY41" fmla="*/ 131474 h 3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13381" h="318965">
                <a:moveTo>
                  <a:pt x="1684837" y="0"/>
                </a:moveTo>
                <a:lnTo>
                  <a:pt x="1690961" y="0"/>
                </a:lnTo>
                <a:lnTo>
                  <a:pt x="1690962" y="0"/>
                </a:lnTo>
                <a:lnTo>
                  <a:pt x="2113381" y="0"/>
                </a:lnTo>
                <a:lnTo>
                  <a:pt x="2113381" y="110654"/>
                </a:lnTo>
                <a:cubicBezTo>
                  <a:pt x="2113381" y="156853"/>
                  <a:pt x="2113381" y="204644"/>
                  <a:pt x="2113381" y="254083"/>
                </a:cubicBezTo>
                <a:lnTo>
                  <a:pt x="2113381" y="318965"/>
                </a:lnTo>
                <a:lnTo>
                  <a:pt x="1690962" y="318965"/>
                </a:lnTo>
                <a:lnTo>
                  <a:pt x="1690961" y="318965"/>
                </a:lnTo>
                <a:lnTo>
                  <a:pt x="1684837" y="318965"/>
                </a:lnTo>
                <a:lnTo>
                  <a:pt x="1684837" y="250568"/>
                </a:lnTo>
                <a:cubicBezTo>
                  <a:pt x="1684837" y="214971"/>
                  <a:pt x="1684837" y="175420"/>
                  <a:pt x="1684837" y="131474"/>
                </a:cubicBezTo>
                <a:close/>
                <a:moveTo>
                  <a:pt x="835568" y="0"/>
                </a:moveTo>
                <a:lnTo>
                  <a:pt x="841916" y="0"/>
                </a:lnTo>
                <a:lnTo>
                  <a:pt x="841917" y="0"/>
                </a:lnTo>
                <a:lnTo>
                  <a:pt x="1262151" y="0"/>
                </a:lnTo>
                <a:lnTo>
                  <a:pt x="1684836" y="0"/>
                </a:lnTo>
                <a:lnTo>
                  <a:pt x="1684836" y="131474"/>
                </a:lnTo>
                <a:cubicBezTo>
                  <a:pt x="1684836" y="175420"/>
                  <a:pt x="1684836" y="214971"/>
                  <a:pt x="1684836" y="250568"/>
                </a:cubicBezTo>
                <a:lnTo>
                  <a:pt x="1684836" y="318965"/>
                </a:lnTo>
                <a:lnTo>
                  <a:pt x="1262151" y="318965"/>
                </a:lnTo>
                <a:lnTo>
                  <a:pt x="841917" y="318965"/>
                </a:lnTo>
                <a:lnTo>
                  <a:pt x="841916" y="318965"/>
                </a:lnTo>
                <a:lnTo>
                  <a:pt x="835568" y="318965"/>
                </a:lnTo>
                <a:close/>
                <a:moveTo>
                  <a:pt x="412215" y="0"/>
                </a:moveTo>
                <a:lnTo>
                  <a:pt x="419229" y="0"/>
                </a:lnTo>
                <a:lnTo>
                  <a:pt x="419230" y="0"/>
                </a:lnTo>
                <a:lnTo>
                  <a:pt x="835567" y="0"/>
                </a:lnTo>
                <a:lnTo>
                  <a:pt x="835567" y="318965"/>
                </a:lnTo>
                <a:lnTo>
                  <a:pt x="419230" y="318965"/>
                </a:lnTo>
                <a:lnTo>
                  <a:pt x="419229" y="318965"/>
                </a:lnTo>
                <a:lnTo>
                  <a:pt x="412215" y="318965"/>
                </a:lnTo>
                <a:lnTo>
                  <a:pt x="412215" y="183696"/>
                </a:lnTo>
                <a:cubicBezTo>
                  <a:pt x="412215" y="123274"/>
                  <a:pt x="412215" y="64866"/>
                  <a:pt x="412215" y="8405"/>
                </a:cubicBezTo>
                <a:close/>
                <a:moveTo>
                  <a:pt x="0" y="0"/>
                </a:moveTo>
                <a:lnTo>
                  <a:pt x="412214" y="0"/>
                </a:lnTo>
                <a:lnTo>
                  <a:pt x="412214" y="8405"/>
                </a:lnTo>
                <a:cubicBezTo>
                  <a:pt x="412214" y="64866"/>
                  <a:pt x="412214" y="123274"/>
                  <a:pt x="412214" y="183696"/>
                </a:cubicBezTo>
                <a:lnTo>
                  <a:pt x="412214" y="318965"/>
                </a:lnTo>
                <a:lnTo>
                  <a:pt x="0" y="318965"/>
                </a:lnTo>
                <a:lnTo>
                  <a:pt x="0" y="250568"/>
                </a:lnTo>
                <a:cubicBezTo>
                  <a:pt x="0" y="214971"/>
                  <a:pt x="0" y="175420"/>
                  <a:pt x="0" y="131474"/>
                </a:cubicBezTo>
                <a:close/>
              </a:path>
            </a:pathLst>
          </a:custGeom>
          <a:gradFill flip="none" rotWithShape="1">
            <a:gsLst>
              <a:gs pos="17000">
                <a:schemeClr val="tx1">
                  <a:alpha val="3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latin typeface="Arial "/>
            </a:endParaRPr>
          </a:p>
        </p:txBody>
      </p:sp>
      <p:pic>
        <p:nvPicPr>
          <p:cNvPr id="41" name="Graphic 40" descr="Inpatient outline">
            <a:extLst>
              <a:ext uri="{FF2B5EF4-FFF2-40B4-BE49-F238E27FC236}">
                <a16:creationId xmlns:a16="http://schemas.microsoft.com/office/drawing/2014/main" id="{3A1D1CE5-3A0C-4B97-B2D0-190F508BB59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84588" y="4092458"/>
            <a:ext cx="829309" cy="829309"/>
          </a:xfrm>
          <a:prstGeom prst="rect">
            <a:avLst/>
          </a:prstGeom>
        </p:spPr>
      </p:pic>
      <p:grpSp>
        <p:nvGrpSpPr>
          <p:cNvPr id="42" name="Group 41">
            <a:extLst>
              <a:ext uri="{FF2B5EF4-FFF2-40B4-BE49-F238E27FC236}">
                <a16:creationId xmlns:a16="http://schemas.microsoft.com/office/drawing/2014/main" id="{F46D654B-1941-4785-A06C-17B45EC63FF0}"/>
              </a:ext>
            </a:extLst>
          </p:cNvPr>
          <p:cNvGrpSpPr/>
          <p:nvPr/>
        </p:nvGrpSpPr>
        <p:grpSpPr>
          <a:xfrm>
            <a:off x="4932629" y="1186948"/>
            <a:ext cx="2663774" cy="1605922"/>
            <a:chOff x="8921977" y="1087778"/>
            <a:chExt cx="2937088" cy="1770696"/>
          </a:xfrm>
        </p:grpSpPr>
        <p:sp>
          <p:nvSpPr>
            <p:cNvPr id="43" name="TextBox 42">
              <a:extLst>
                <a:ext uri="{FF2B5EF4-FFF2-40B4-BE49-F238E27FC236}">
                  <a16:creationId xmlns:a16="http://schemas.microsoft.com/office/drawing/2014/main" id="{7E28D023-B51B-4FD9-85E4-9822B3FA24E4}"/>
                </a:ext>
              </a:extLst>
            </p:cNvPr>
            <p:cNvSpPr txBox="1"/>
            <p:nvPr/>
          </p:nvSpPr>
          <p:spPr>
            <a:xfrm>
              <a:off x="8921977" y="1087778"/>
              <a:ext cx="2937088" cy="840612"/>
            </a:xfrm>
            <a:prstGeom prst="rect">
              <a:avLst/>
            </a:prstGeom>
            <a:noFill/>
          </p:spPr>
          <p:txBody>
            <a:bodyPr wrap="square" lIns="0" rIns="0" rtlCol="0" anchor="b">
              <a:spAutoFit/>
            </a:bodyPr>
            <a:lstStyle/>
            <a:p>
              <a:pPr algn="ctr"/>
              <a:r>
                <a:rPr lang="en-US" sz="2177" dirty="0">
                  <a:solidFill>
                    <a:srgbClr val="C00000"/>
                  </a:solidFill>
                  <a:latin typeface="Arial "/>
                </a:rPr>
                <a:t>Outbreak response</a:t>
              </a:r>
              <a:r>
                <a:rPr lang="en-US" sz="2177" b="1" dirty="0">
                  <a:solidFill>
                    <a:srgbClr val="C00000"/>
                  </a:solidFill>
                  <a:latin typeface="Arial "/>
                </a:rPr>
                <a:t> &amp; resilience</a:t>
              </a:r>
            </a:p>
          </p:txBody>
        </p:sp>
        <p:sp>
          <p:nvSpPr>
            <p:cNvPr id="44" name="TextBox 43">
              <a:extLst>
                <a:ext uri="{FF2B5EF4-FFF2-40B4-BE49-F238E27FC236}">
                  <a16:creationId xmlns:a16="http://schemas.microsoft.com/office/drawing/2014/main" id="{4EA13685-059F-4DE9-8FAF-1087F73DA13D}"/>
                </a:ext>
              </a:extLst>
            </p:cNvPr>
            <p:cNvSpPr txBox="1"/>
            <p:nvPr/>
          </p:nvSpPr>
          <p:spPr>
            <a:xfrm>
              <a:off x="8929772" y="1925882"/>
              <a:ext cx="2929293" cy="932592"/>
            </a:xfrm>
            <a:prstGeom prst="rect">
              <a:avLst/>
            </a:prstGeom>
            <a:noFill/>
          </p:spPr>
          <p:txBody>
            <a:bodyPr wrap="square" lIns="0" rIns="0" rtlCol="0" anchor="t">
              <a:spAutoFit/>
            </a:bodyPr>
            <a:lstStyle/>
            <a:p>
              <a:pPr algn="ctr" rtl="0"/>
              <a:r>
                <a:rPr lang="en-US" sz="1632" dirty="0">
                  <a:solidFill>
                    <a:schemeClr val="tx2"/>
                  </a:solidFill>
                  <a:latin typeface="Arial "/>
                </a:rPr>
                <a:t>Availability of basic services enables facilities to respond to emergencies &amp; outbreaks</a:t>
              </a:r>
            </a:p>
          </p:txBody>
        </p:sp>
      </p:grpSp>
      <p:pic>
        <p:nvPicPr>
          <p:cNvPr id="47" name="Graphic 46" descr="Covid-19 outline">
            <a:extLst>
              <a:ext uri="{FF2B5EF4-FFF2-40B4-BE49-F238E27FC236}">
                <a16:creationId xmlns:a16="http://schemas.microsoft.com/office/drawing/2014/main" id="{E1929B25-661F-4EC3-B3A1-31F1A6AC546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03473" y="1019434"/>
            <a:ext cx="1097416" cy="1097416"/>
          </a:xfrm>
          <a:prstGeom prst="rect">
            <a:avLst/>
          </a:prstGeom>
        </p:spPr>
      </p:pic>
      <p:pic>
        <p:nvPicPr>
          <p:cNvPr id="36" name="Immagine 5">
            <a:extLst>
              <a:ext uri="{FF2B5EF4-FFF2-40B4-BE49-F238E27FC236}">
                <a16:creationId xmlns:a16="http://schemas.microsoft.com/office/drawing/2014/main" id="{FFA0F416-C48D-401B-8CB8-72B4F6844C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8653" y="776544"/>
            <a:ext cx="1146627" cy="1171184"/>
          </a:xfrm>
          <a:prstGeom prst="rect">
            <a:avLst/>
          </a:prstGeom>
        </p:spPr>
      </p:pic>
      <p:pic>
        <p:nvPicPr>
          <p:cNvPr id="38" name="Immagine 10">
            <a:extLst>
              <a:ext uri="{FF2B5EF4-FFF2-40B4-BE49-F238E27FC236}">
                <a16:creationId xmlns:a16="http://schemas.microsoft.com/office/drawing/2014/main" id="{2C27CF44-342D-498E-87B8-DB7822439C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528" y="3389880"/>
            <a:ext cx="732997" cy="1171184"/>
          </a:xfrm>
          <a:prstGeom prst="rect">
            <a:avLst/>
          </a:prstGeom>
        </p:spPr>
      </p:pic>
      <p:pic>
        <p:nvPicPr>
          <p:cNvPr id="40" name="Immagine 9">
            <a:extLst>
              <a:ext uri="{FF2B5EF4-FFF2-40B4-BE49-F238E27FC236}">
                <a16:creationId xmlns:a16="http://schemas.microsoft.com/office/drawing/2014/main" id="{D5C36ABE-239E-4B6E-A073-247B4CDF7C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184435" y="742099"/>
            <a:ext cx="939754" cy="939754"/>
          </a:xfrm>
          <a:prstGeom prst="rect">
            <a:avLst/>
          </a:prstGeom>
        </p:spPr>
      </p:pic>
    </p:spTree>
    <p:extLst>
      <p:ext uri="{BB962C8B-B14F-4D97-AF65-F5344CB8AC3E}">
        <p14:creationId xmlns:p14="http://schemas.microsoft.com/office/powerpoint/2010/main" val="65700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cluttered kitchen&#10;&#10;Description generated with high confidence">
            <a:extLst>
              <a:ext uri="{FF2B5EF4-FFF2-40B4-BE49-F238E27FC236}">
                <a16:creationId xmlns:a16="http://schemas.microsoft.com/office/drawing/2014/main" id="{384C3973-6DE9-4C0E-BF1A-A291A1FF28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0096" y="-17259"/>
            <a:ext cx="9698313" cy="6892518"/>
          </a:xfrm>
          <a:prstGeom prst="rect">
            <a:avLst/>
          </a:prstGeom>
        </p:spPr>
      </p:pic>
      <p:sp>
        <p:nvSpPr>
          <p:cNvPr id="7" name="Title 1"/>
          <p:cNvSpPr txBox="1">
            <a:spLocks/>
          </p:cNvSpPr>
          <p:nvPr/>
        </p:nvSpPr>
        <p:spPr bwMode="auto">
          <a:xfrm>
            <a:off x="55194" y="181"/>
            <a:ext cx="2504903" cy="2502663"/>
          </a:xfrm>
          <a:prstGeom prst="rect">
            <a:avLst/>
          </a:prstGeom>
          <a:noFill/>
          <a:ln>
            <a:noFill/>
          </a:ln>
        </p:spPr>
        <p:txBody>
          <a:bodyPr lIns="94136" tIns="47068" rIns="94136" bIns="47068"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rtl="0">
              <a:defRPr/>
            </a:pPr>
            <a:r>
              <a:rPr lang="en-US" altLang="en-US" sz="3200" b="1" dirty="0">
                <a:solidFill>
                  <a:schemeClr val="tx2"/>
                </a:solidFill>
                <a:latin typeface="Arial Narrow" panose="020B0606020202030204" pitchFamily="34" charset="0"/>
              </a:rPr>
              <a:t>Which parts of a facility does WASH FIT address? </a:t>
            </a:r>
          </a:p>
        </p:txBody>
      </p:sp>
      <p:pic>
        <p:nvPicPr>
          <p:cNvPr id="22" name="Picture 21" descr="A person in a green room&#10;&#10;Description generated with high confidence">
            <a:extLst>
              <a:ext uri="{FF2B5EF4-FFF2-40B4-BE49-F238E27FC236}">
                <a16:creationId xmlns:a16="http://schemas.microsoft.com/office/drawing/2014/main" id="{A5D39F73-C29F-49A8-89C5-47B3E426C54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749" b="89504" l="3511" r="98473">
                        <a14:backgroundMark x1="30076" y1="69679" x2="50687" y2="70554"/>
                        <a14:backgroundMark x1="13435" y1="51312" x2="32519" y2="83965"/>
                        <a14:backgroundMark x1="50992" y1="83382" x2="65496" y2="57726"/>
                        <a14:backgroundMark x1="52366" y1="54810" x2="55115" y2="54810"/>
                        <a14:backgroundMark x1="50687" y1="54810" x2="50687" y2="54810"/>
                      </a14:backgroundRemoval>
                    </a14:imgEffect>
                  </a14:imgLayer>
                </a14:imgProps>
              </a:ext>
              <a:ext uri="{28A0092B-C50C-407E-A947-70E740481C1C}">
                <a14:useLocalDpi xmlns:a14="http://schemas.microsoft.com/office/drawing/2010/main"/>
              </a:ext>
            </a:extLst>
          </a:blip>
          <a:srcRect/>
          <a:stretch/>
        </p:blipFill>
        <p:spPr>
          <a:xfrm rot="16200000" flipH="1">
            <a:off x="1003428" y="2583743"/>
            <a:ext cx="6541260" cy="3427921"/>
          </a:xfrm>
          <a:prstGeom prst="rect">
            <a:avLst/>
          </a:prstGeom>
        </p:spPr>
      </p:pic>
      <p:sp>
        <p:nvSpPr>
          <p:cNvPr id="2" name="TextBox 1">
            <a:extLst>
              <a:ext uri="{FF2B5EF4-FFF2-40B4-BE49-F238E27FC236}">
                <a16:creationId xmlns:a16="http://schemas.microsoft.com/office/drawing/2014/main" id="{1708F446-79FF-4EF7-88A6-370FDC92B3DC}"/>
              </a:ext>
            </a:extLst>
          </p:cNvPr>
          <p:cNvSpPr txBox="1"/>
          <p:nvPr/>
        </p:nvSpPr>
        <p:spPr>
          <a:xfrm>
            <a:off x="151096" y="2483912"/>
            <a:ext cx="2383963" cy="1209049"/>
          </a:xfrm>
          <a:prstGeom prst="rect">
            <a:avLst/>
          </a:prstGeom>
          <a:solidFill>
            <a:schemeClr val="bg1"/>
          </a:solidFill>
        </p:spPr>
        <p:txBody>
          <a:bodyPr wrap="square" rtlCol="0">
            <a:spAutoFit/>
          </a:bodyPr>
          <a:lstStyle/>
          <a:p>
            <a:pPr algn="ctr" rtl="0"/>
            <a:r>
              <a:rPr lang="en-US" sz="1814" dirty="0">
                <a:latin typeface="Arial "/>
              </a:rPr>
              <a:t>Add suggestions in the chat box/ flip chart. </a:t>
            </a:r>
          </a:p>
          <a:p>
            <a:pPr algn="ctr"/>
            <a:r>
              <a:rPr lang="en-US" sz="1814" i="1" dirty="0">
                <a:latin typeface="Arial "/>
              </a:rPr>
              <a:t>Time 1-2 minutes. </a:t>
            </a:r>
          </a:p>
        </p:txBody>
      </p:sp>
      <p:grpSp>
        <p:nvGrpSpPr>
          <p:cNvPr id="6" name="Group 5">
            <a:extLst>
              <a:ext uri="{FF2B5EF4-FFF2-40B4-BE49-F238E27FC236}">
                <a16:creationId xmlns:a16="http://schemas.microsoft.com/office/drawing/2014/main" id="{6882951A-80F5-4FB6-8096-06874B272F55}"/>
              </a:ext>
            </a:extLst>
          </p:cNvPr>
          <p:cNvGrpSpPr/>
          <p:nvPr/>
        </p:nvGrpSpPr>
        <p:grpSpPr>
          <a:xfrm>
            <a:off x="613776" y="3890110"/>
            <a:ext cx="1458601" cy="1556638"/>
            <a:chOff x="10475415" y="275913"/>
            <a:chExt cx="1458677" cy="1556719"/>
          </a:xfrm>
        </p:grpSpPr>
        <p:pic>
          <p:nvPicPr>
            <p:cNvPr id="8" name="Picture 7">
              <a:extLst>
                <a:ext uri="{FF2B5EF4-FFF2-40B4-BE49-F238E27FC236}">
                  <a16:creationId xmlns:a16="http://schemas.microsoft.com/office/drawing/2014/main" id="{691637D1-1C1A-4B2C-B255-97761B8F8B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9" name="Content Placeholder 2">
              <a:extLst>
                <a:ext uri="{FF2B5EF4-FFF2-40B4-BE49-F238E27FC236}">
                  <a16:creationId xmlns:a16="http://schemas.microsoft.com/office/drawing/2014/main" id="{7FC959BA-F432-4B87-AAE1-595C8E9DE0B1}"/>
                </a:ext>
              </a:extLst>
            </p:cNvPr>
            <p:cNvSpPr txBox="1">
              <a:spLocks/>
            </p:cNvSpPr>
            <p:nvPr/>
          </p:nvSpPr>
          <p:spPr>
            <a:xfrm>
              <a:off x="10475415" y="1279626"/>
              <a:ext cx="1458677" cy="553006"/>
            </a:xfrm>
            <a:prstGeom prst="rect">
              <a:avLst/>
            </a:prstGeom>
          </p:spPr>
          <p:txBody>
            <a:bodyPr vert="horz" lIns="91435" tIns="45717" rIns="91435" bIns="4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latin typeface="Arial" panose="020B0604020202020204" pitchFamily="34" charset="0"/>
                  <a:cs typeface="Arial" panose="020B0604020202020204" pitchFamily="34" charset="0"/>
                </a:rPr>
                <a:t>5 mins</a:t>
              </a:r>
            </a:p>
          </p:txBody>
        </p:sp>
      </p:grpSp>
      <p:grpSp>
        <p:nvGrpSpPr>
          <p:cNvPr id="10" name="Group 9">
            <a:extLst>
              <a:ext uri="{FF2B5EF4-FFF2-40B4-BE49-F238E27FC236}">
                <a16:creationId xmlns:a16="http://schemas.microsoft.com/office/drawing/2014/main" id="{2D0AAB3E-EBF3-4EFD-9D13-5B13070C0215}"/>
              </a:ext>
            </a:extLst>
          </p:cNvPr>
          <p:cNvGrpSpPr/>
          <p:nvPr/>
        </p:nvGrpSpPr>
        <p:grpSpPr>
          <a:xfrm>
            <a:off x="800490" y="5457288"/>
            <a:ext cx="1161098" cy="1171184"/>
            <a:chOff x="9555224" y="5116370"/>
            <a:chExt cx="1161098" cy="1171184"/>
          </a:xfrm>
        </p:grpSpPr>
        <p:pic>
          <p:nvPicPr>
            <p:cNvPr id="11" name="Picture 10" descr="Shape&#10;&#10;Description automatically generated with low confidence">
              <a:extLst>
                <a:ext uri="{FF2B5EF4-FFF2-40B4-BE49-F238E27FC236}">
                  <a16:creationId xmlns:a16="http://schemas.microsoft.com/office/drawing/2014/main" id="{92A6525B-2C03-4745-A632-00848A52B3E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2" name="Oval 11">
              <a:extLst>
                <a:ext uri="{FF2B5EF4-FFF2-40B4-BE49-F238E27FC236}">
                  <a16:creationId xmlns:a16="http://schemas.microsoft.com/office/drawing/2014/main" id="{69252F05-188B-4DDE-909F-5C385A607938}"/>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10973215-7B64-4E2F-BFB3-44B0F861C223}"/>
              </a:ext>
            </a:extLst>
          </p:cNvPr>
          <p:cNvSpPr>
            <a:spLocks noGrp="1"/>
          </p:cNvSpPr>
          <p:nvPr>
            <p:ph type="sldNum" sz="quarter" idx="12"/>
          </p:nvPr>
        </p:nvSpPr>
        <p:spPr/>
        <p:txBody>
          <a:bodyPr/>
          <a:lstStyle/>
          <a:p>
            <a:fld id="{2D0AA5EB-64AB-BF41-92BE-B61D8618F692}" type="slidenum">
              <a:rPr lang="it-IT" smtClean="0"/>
              <a:t>13</a:t>
            </a:fld>
            <a:endParaRPr lang="it-IT" dirty="0"/>
          </a:p>
        </p:txBody>
      </p:sp>
    </p:spTree>
    <p:extLst>
      <p:ext uri="{BB962C8B-B14F-4D97-AF65-F5344CB8AC3E}">
        <p14:creationId xmlns:p14="http://schemas.microsoft.com/office/powerpoint/2010/main" val="418023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cluttered kitchen&#10;&#10;Description generated with high confidence">
            <a:extLst>
              <a:ext uri="{FF2B5EF4-FFF2-40B4-BE49-F238E27FC236}">
                <a16:creationId xmlns:a16="http://schemas.microsoft.com/office/drawing/2014/main" id="{384C3973-6DE9-4C0E-BF1A-A291A1FF28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31971" y="669505"/>
            <a:ext cx="7393869" cy="5483047"/>
          </a:xfrm>
          <a:prstGeom prst="rect">
            <a:avLst/>
          </a:prstGeom>
        </p:spPr>
      </p:pic>
      <p:sp>
        <p:nvSpPr>
          <p:cNvPr id="19" name="Rectangle 18">
            <a:extLst>
              <a:ext uri="{FF2B5EF4-FFF2-40B4-BE49-F238E27FC236}">
                <a16:creationId xmlns:a16="http://schemas.microsoft.com/office/drawing/2014/main" id="{ED4FC259-02BF-4146-9569-3171CC4296CF}"/>
              </a:ext>
            </a:extLst>
          </p:cNvPr>
          <p:cNvSpPr/>
          <p:nvPr/>
        </p:nvSpPr>
        <p:spPr>
          <a:xfrm>
            <a:off x="9250233" y="1365329"/>
            <a:ext cx="1984017" cy="968787"/>
          </a:xfrm>
          <a:prstGeom prst="rect">
            <a:avLst/>
          </a:prstGeom>
          <a:solidFill>
            <a:schemeClr val="bg1">
              <a:lumMod val="85000"/>
            </a:schemeClr>
          </a:solidFill>
        </p:spPr>
        <p:txBody>
          <a:bodyPr wrap="square" lIns="74992" tIns="37495" rIns="74992" bIns="37495">
            <a:spAutoFit/>
          </a:bodyPr>
          <a:lstStyle/>
          <a:p>
            <a:pPr algn="ctr" defTabSz="659709" fontAlgn="base">
              <a:spcBef>
                <a:spcPct val="0"/>
              </a:spcBef>
              <a:spcAft>
                <a:spcPct val="0"/>
              </a:spcAft>
              <a:defRPr/>
            </a:pPr>
            <a:r>
              <a:rPr lang="en-US" sz="1451" b="1" kern="50" dirty="0">
                <a:solidFill>
                  <a:srgbClr val="C00000"/>
                </a:solidFill>
                <a:latin typeface="Arial"/>
                <a:ea typeface="Calibri"/>
                <a:cs typeface="Arial"/>
              </a:rPr>
              <a:t>3. WASTE MANAGEMENT </a:t>
            </a:r>
          </a:p>
          <a:p>
            <a:pPr algn="ctr" defTabSz="659709" fontAlgn="base">
              <a:spcBef>
                <a:spcPct val="0"/>
              </a:spcBef>
              <a:spcAft>
                <a:spcPct val="0"/>
              </a:spcAft>
              <a:defRPr/>
            </a:pPr>
            <a:r>
              <a:rPr lang="en-US" sz="1451" b="1" kern="50" dirty="0">
                <a:solidFill>
                  <a:srgbClr val="C00000"/>
                </a:solidFill>
                <a:latin typeface="Arial"/>
                <a:ea typeface="Calibri"/>
                <a:cs typeface="Arial"/>
              </a:rPr>
              <a:t> (from generation to final disposal)</a:t>
            </a:r>
            <a:endParaRPr lang="en-GB" sz="1451" b="1" dirty="0">
              <a:solidFill>
                <a:srgbClr val="C00000"/>
              </a:solidFill>
              <a:latin typeface="Arial"/>
              <a:cs typeface="Arial" charset="0"/>
            </a:endParaRPr>
          </a:p>
        </p:txBody>
      </p:sp>
      <p:sp>
        <p:nvSpPr>
          <p:cNvPr id="24" name="Rectangle 23">
            <a:extLst>
              <a:ext uri="{FF2B5EF4-FFF2-40B4-BE49-F238E27FC236}">
                <a16:creationId xmlns:a16="http://schemas.microsoft.com/office/drawing/2014/main" id="{DEA47420-44FB-4D5F-BC88-4AEC4B917CB5}"/>
              </a:ext>
            </a:extLst>
          </p:cNvPr>
          <p:cNvSpPr/>
          <p:nvPr/>
        </p:nvSpPr>
        <p:spPr>
          <a:xfrm>
            <a:off x="4605380" y="5479380"/>
            <a:ext cx="1850885" cy="1192054"/>
          </a:xfrm>
          <a:prstGeom prst="rect">
            <a:avLst/>
          </a:prstGeom>
          <a:solidFill>
            <a:schemeClr val="bg1">
              <a:lumMod val="85000"/>
            </a:schemeClr>
          </a:solidFill>
        </p:spPr>
        <p:txBody>
          <a:bodyPr wrap="square" lIns="74992" tIns="37495" rIns="74992" bIns="37495">
            <a:spAutoFit/>
          </a:bodyPr>
          <a:lstStyle/>
          <a:p>
            <a:pPr algn="ctr" defTabSz="659709" fontAlgn="base">
              <a:spcBef>
                <a:spcPct val="0"/>
              </a:spcBef>
              <a:spcAft>
                <a:spcPct val="0"/>
              </a:spcAft>
              <a:defRPr/>
            </a:pPr>
            <a:r>
              <a:rPr lang="en-GB" sz="1451" b="1" dirty="0">
                <a:solidFill>
                  <a:srgbClr val="FFC000"/>
                </a:solidFill>
                <a:latin typeface="Arial"/>
                <a:cs typeface="Arial" charset="0"/>
              </a:rPr>
              <a:t>6. ENERGY &amp; ENVIRONMENT</a:t>
            </a:r>
          </a:p>
          <a:p>
            <a:pPr algn="ctr" defTabSz="659709" fontAlgn="base">
              <a:spcBef>
                <a:spcPct val="0"/>
              </a:spcBef>
              <a:spcAft>
                <a:spcPct val="0"/>
              </a:spcAft>
              <a:defRPr/>
            </a:pPr>
            <a:r>
              <a:rPr lang="en-GB" sz="1451" b="1" dirty="0">
                <a:solidFill>
                  <a:srgbClr val="FFC000"/>
                </a:solidFill>
                <a:latin typeface="Arial"/>
                <a:cs typeface="Arial" charset="0"/>
              </a:rPr>
              <a:t>(lighting, pumping, heating, ventilation)</a:t>
            </a:r>
          </a:p>
        </p:txBody>
      </p:sp>
      <p:sp>
        <p:nvSpPr>
          <p:cNvPr id="39" name="Rectangle 38">
            <a:extLst>
              <a:ext uri="{FF2B5EF4-FFF2-40B4-BE49-F238E27FC236}">
                <a16:creationId xmlns:a16="http://schemas.microsoft.com/office/drawing/2014/main" id="{5DA40728-69C3-443E-B115-D813263DC577}"/>
              </a:ext>
            </a:extLst>
          </p:cNvPr>
          <p:cNvSpPr/>
          <p:nvPr/>
        </p:nvSpPr>
        <p:spPr>
          <a:xfrm>
            <a:off x="9220157" y="3368537"/>
            <a:ext cx="1593461" cy="1192054"/>
          </a:xfrm>
          <a:prstGeom prst="rect">
            <a:avLst/>
          </a:prstGeom>
          <a:solidFill>
            <a:schemeClr val="bg1">
              <a:lumMod val="85000"/>
            </a:schemeClr>
          </a:solidFill>
        </p:spPr>
        <p:txBody>
          <a:bodyPr wrap="square" lIns="74992" tIns="37495" rIns="74992" bIns="37495">
            <a:spAutoFit/>
          </a:bodyPr>
          <a:lstStyle/>
          <a:p>
            <a:pPr algn="ctr" defTabSz="659709" fontAlgn="base">
              <a:spcBef>
                <a:spcPct val="0"/>
              </a:spcBef>
              <a:spcAft>
                <a:spcPct val="0"/>
              </a:spcAft>
              <a:defRPr/>
            </a:pPr>
            <a:r>
              <a:rPr lang="en-US" sz="1451" b="1" kern="50" dirty="0">
                <a:solidFill>
                  <a:srgbClr val="7030A0"/>
                </a:solidFill>
                <a:latin typeface="Arial"/>
                <a:ea typeface="Calibri"/>
                <a:cs typeface="Arial"/>
              </a:rPr>
              <a:t>4. HAND HYGIENE </a:t>
            </a:r>
          </a:p>
          <a:p>
            <a:pPr algn="ctr" defTabSz="659709" fontAlgn="base">
              <a:spcBef>
                <a:spcPct val="0"/>
              </a:spcBef>
              <a:spcAft>
                <a:spcPct val="0"/>
              </a:spcAft>
              <a:defRPr/>
            </a:pPr>
            <a:r>
              <a:rPr lang="en-US" sz="1451" b="1" kern="50" dirty="0">
                <a:solidFill>
                  <a:srgbClr val="7030A0"/>
                </a:solidFill>
                <a:latin typeface="Arial"/>
                <a:cs typeface="Arial"/>
              </a:rPr>
              <a:t>(infrastructure, compliance, training)</a:t>
            </a:r>
            <a:endParaRPr lang="en-GB" sz="1451" b="1" dirty="0">
              <a:solidFill>
                <a:srgbClr val="7030A0"/>
              </a:solidFill>
              <a:latin typeface="Arial"/>
              <a:cs typeface="Arial" charset="0"/>
            </a:endParaRPr>
          </a:p>
        </p:txBody>
      </p:sp>
      <p:sp>
        <p:nvSpPr>
          <p:cNvPr id="40" name="Rectangle 39">
            <a:extLst>
              <a:ext uri="{FF2B5EF4-FFF2-40B4-BE49-F238E27FC236}">
                <a16:creationId xmlns:a16="http://schemas.microsoft.com/office/drawing/2014/main" id="{CE2E04D3-C1D2-443D-9788-F27A402DF456}"/>
              </a:ext>
            </a:extLst>
          </p:cNvPr>
          <p:cNvSpPr/>
          <p:nvPr/>
        </p:nvSpPr>
        <p:spPr>
          <a:xfrm>
            <a:off x="8190210" y="5715565"/>
            <a:ext cx="1947812" cy="968787"/>
          </a:xfrm>
          <a:prstGeom prst="rect">
            <a:avLst/>
          </a:prstGeom>
          <a:solidFill>
            <a:schemeClr val="bg1">
              <a:lumMod val="85000"/>
            </a:schemeClr>
          </a:solidFill>
        </p:spPr>
        <p:txBody>
          <a:bodyPr wrap="square" lIns="74992" tIns="37495" rIns="74992" bIns="37495">
            <a:spAutoFit/>
          </a:bodyPr>
          <a:lstStyle/>
          <a:p>
            <a:pPr algn="ctr" defTabSz="659709" fontAlgn="base">
              <a:spcBef>
                <a:spcPct val="0"/>
              </a:spcBef>
              <a:spcAft>
                <a:spcPct val="0"/>
              </a:spcAft>
              <a:defRPr/>
            </a:pPr>
            <a:r>
              <a:rPr lang="en-US" sz="1451" b="1" kern="50" dirty="0">
                <a:solidFill>
                  <a:srgbClr val="FF00FF"/>
                </a:solidFill>
                <a:latin typeface="Arial"/>
                <a:ea typeface="Calibri"/>
                <a:cs typeface="Arial"/>
              </a:rPr>
              <a:t>5. ENVIRONMENTAL CLEANING</a:t>
            </a:r>
          </a:p>
          <a:p>
            <a:pPr algn="ctr" defTabSz="659709" fontAlgn="base">
              <a:spcBef>
                <a:spcPct val="0"/>
              </a:spcBef>
              <a:spcAft>
                <a:spcPct val="0"/>
              </a:spcAft>
              <a:defRPr/>
            </a:pPr>
            <a:r>
              <a:rPr lang="en-US" sz="1451" b="1" kern="50" dirty="0">
                <a:solidFill>
                  <a:srgbClr val="FF00FF"/>
                </a:solidFill>
                <a:latin typeface="Arial"/>
                <a:cs typeface="Arial"/>
              </a:rPr>
              <a:t>(staff, protocols, equipment, training)</a:t>
            </a:r>
            <a:endParaRPr lang="en-GB" sz="1451" b="1" dirty="0">
              <a:solidFill>
                <a:srgbClr val="FF00FF"/>
              </a:solidFill>
              <a:latin typeface="Arial"/>
              <a:cs typeface="Arial" charset="0"/>
            </a:endParaRPr>
          </a:p>
        </p:txBody>
      </p:sp>
      <p:sp>
        <p:nvSpPr>
          <p:cNvPr id="26" name="Rectangle 25">
            <a:extLst>
              <a:ext uri="{FF2B5EF4-FFF2-40B4-BE49-F238E27FC236}">
                <a16:creationId xmlns:a16="http://schemas.microsoft.com/office/drawing/2014/main" id="{1DE75B40-DDD5-4FB6-AB10-F7C8BD0F5E5D}"/>
              </a:ext>
            </a:extLst>
          </p:cNvPr>
          <p:cNvSpPr/>
          <p:nvPr/>
        </p:nvSpPr>
        <p:spPr>
          <a:xfrm>
            <a:off x="6122487" y="508026"/>
            <a:ext cx="1911606" cy="745521"/>
          </a:xfrm>
          <a:prstGeom prst="rect">
            <a:avLst/>
          </a:prstGeom>
          <a:solidFill>
            <a:schemeClr val="bg1">
              <a:lumMod val="85000"/>
            </a:schemeClr>
          </a:solidFill>
        </p:spPr>
        <p:txBody>
          <a:bodyPr wrap="square" lIns="74992" tIns="37495" rIns="74992" bIns="37495">
            <a:spAutoFit/>
          </a:bodyPr>
          <a:lstStyle/>
          <a:p>
            <a:pPr algn="ctr" defTabSz="659709" fontAlgn="base">
              <a:spcBef>
                <a:spcPct val="0"/>
              </a:spcBef>
              <a:spcAft>
                <a:spcPct val="0"/>
              </a:spcAft>
              <a:defRPr/>
            </a:pPr>
            <a:r>
              <a:rPr lang="en-GB" sz="1451" b="1" dirty="0">
                <a:solidFill>
                  <a:srgbClr val="00B050"/>
                </a:solidFill>
                <a:latin typeface="Arial"/>
                <a:cs typeface="Arial" charset="0"/>
              </a:rPr>
              <a:t>2. SANITATION </a:t>
            </a:r>
          </a:p>
          <a:p>
            <a:pPr algn="ctr" defTabSz="659709" fontAlgn="base">
              <a:spcBef>
                <a:spcPct val="0"/>
              </a:spcBef>
              <a:spcAft>
                <a:spcPct val="0"/>
              </a:spcAft>
              <a:defRPr/>
            </a:pPr>
            <a:r>
              <a:rPr lang="en-GB" sz="1451" b="1" dirty="0">
                <a:solidFill>
                  <a:srgbClr val="00B050"/>
                </a:solidFill>
                <a:latin typeface="Arial"/>
                <a:cs typeface="Arial" charset="0"/>
              </a:rPr>
              <a:t>(toilets, treatment, wastewater)</a:t>
            </a:r>
          </a:p>
        </p:txBody>
      </p:sp>
      <p:sp>
        <p:nvSpPr>
          <p:cNvPr id="29" name="Rectangle 28">
            <a:extLst>
              <a:ext uri="{FF2B5EF4-FFF2-40B4-BE49-F238E27FC236}">
                <a16:creationId xmlns:a16="http://schemas.microsoft.com/office/drawing/2014/main" id="{984D8BD3-765A-4DAB-848F-61B9CD100E03}"/>
              </a:ext>
            </a:extLst>
          </p:cNvPr>
          <p:cNvSpPr/>
          <p:nvPr/>
        </p:nvSpPr>
        <p:spPr>
          <a:xfrm>
            <a:off x="286226" y="2250323"/>
            <a:ext cx="1983439" cy="2867512"/>
          </a:xfrm>
          <a:prstGeom prst="rect">
            <a:avLst/>
          </a:prstGeom>
          <a:solidFill>
            <a:schemeClr val="bg1">
              <a:lumMod val="85000"/>
            </a:schemeClr>
          </a:solidFill>
        </p:spPr>
        <p:txBody>
          <a:bodyPr wrap="square" lIns="74992" tIns="37495" rIns="74992" bIns="37495">
            <a:spAutoFit/>
          </a:bodyPr>
          <a:lstStyle/>
          <a:p>
            <a:pPr algn="ctr" defTabSz="659709" fontAlgn="base">
              <a:spcBef>
                <a:spcPct val="0"/>
              </a:spcBef>
              <a:spcAft>
                <a:spcPct val="0"/>
              </a:spcAft>
              <a:defRPr/>
            </a:pPr>
            <a:r>
              <a:rPr lang="en-GB" sz="1814" b="1" u="sng" dirty="0">
                <a:solidFill>
                  <a:srgbClr val="09164D"/>
                </a:solidFill>
                <a:latin typeface="Arial"/>
                <a:cs typeface="Arial" charset="0"/>
              </a:rPr>
              <a:t>+ 2 cross-cutting themes</a:t>
            </a:r>
          </a:p>
          <a:p>
            <a:pPr algn="ctr" defTabSz="659709" fontAlgn="base">
              <a:spcBef>
                <a:spcPct val="0"/>
              </a:spcBef>
              <a:spcAft>
                <a:spcPct val="0"/>
              </a:spcAft>
              <a:defRPr/>
            </a:pPr>
            <a:endParaRPr lang="en-GB" sz="1814" b="1" dirty="0">
              <a:solidFill>
                <a:srgbClr val="09164D"/>
              </a:solidFill>
              <a:latin typeface="Arial"/>
              <a:cs typeface="Arial" charset="0"/>
            </a:endParaRPr>
          </a:p>
          <a:p>
            <a:pPr defTabSz="659709" fontAlgn="base">
              <a:spcBef>
                <a:spcPct val="0"/>
              </a:spcBef>
              <a:spcAft>
                <a:spcPct val="0"/>
              </a:spcAft>
              <a:defRPr/>
            </a:pPr>
            <a:r>
              <a:rPr lang="en-GB" sz="1814" b="1" dirty="0">
                <a:solidFill>
                  <a:srgbClr val="09164D"/>
                </a:solidFill>
                <a:latin typeface="Arial"/>
                <a:cs typeface="Arial" charset="0"/>
              </a:rPr>
              <a:t>Climate </a:t>
            </a:r>
          </a:p>
          <a:p>
            <a:pPr algn="ctr" defTabSz="659709" fontAlgn="base">
              <a:spcBef>
                <a:spcPct val="0"/>
              </a:spcBef>
              <a:spcAft>
                <a:spcPct val="0"/>
              </a:spcAft>
              <a:defRPr/>
            </a:pPr>
            <a:endParaRPr lang="en-GB" sz="1814" b="1" dirty="0">
              <a:solidFill>
                <a:srgbClr val="09164D"/>
              </a:solidFill>
              <a:latin typeface="Arial"/>
              <a:cs typeface="Arial" charset="0"/>
            </a:endParaRPr>
          </a:p>
          <a:p>
            <a:pPr defTabSz="659709" fontAlgn="base">
              <a:spcBef>
                <a:spcPct val="0"/>
              </a:spcBef>
              <a:spcAft>
                <a:spcPct val="0"/>
              </a:spcAft>
              <a:defRPr/>
            </a:pPr>
            <a:r>
              <a:rPr lang="en-GB" sz="1814" b="1" dirty="0">
                <a:solidFill>
                  <a:srgbClr val="09164D"/>
                </a:solidFill>
                <a:latin typeface="Arial"/>
                <a:cs typeface="Arial" charset="0"/>
              </a:rPr>
              <a:t>Gender equality, disability and social inclusion (GEDSI)</a:t>
            </a:r>
          </a:p>
          <a:p>
            <a:pPr defTabSz="659709" fontAlgn="base">
              <a:spcBef>
                <a:spcPct val="0"/>
              </a:spcBef>
              <a:spcAft>
                <a:spcPct val="0"/>
              </a:spcAft>
              <a:defRPr/>
            </a:pPr>
            <a:endParaRPr lang="en-GB" sz="1814" b="1" dirty="0">
              <a:solidFill>
                <a:srgbClr val="09164D"/>
              </a:solidFill>
              <a:latin typeface="Arial"/>
              <a:cs typeface="Arial" charset="0"/>
            </a:endParaRPr>
          </a:p>
        </p:txBody>
      </p:sp>
      <p:sp>
        <p:nvSpPr>
          <p:cNvPr id="4" name="Rectangle 3">
            <a:extLst>
              <a:ext uri="{FF2B5EF4-FFF2-40B4-BE49-F238E27FC236}">
                <a16:creationId xmlns:a16="http://schemas.microsoft.com/office/drawing/2014/main" id="{FEC2D4E4-D450-463F-A1B8-0C8AD41897BB}"/>
              </a:ext>
            </a:extLst>
          </p:cNvPr>
          <p:cNvSpPr/>
          <p:nvPr/>
        </p:nvSpPr>
        <p:spPr>
          <a:xfrm>
            <a:off x="414828" y="100941"/>
            <a:ext cx="6315337" cy="538930"/>
          </a:xfrm>
          <a:prstGeom prst="rect">
            <a:avLst/>
          </a:prstGeom>
          <a:noFill/>
        </p:spPr>
        <p:txBody>
          <a:bodyPr wrap="square">
            <a:spAutoFit/>
          </a:bodyPr>
          <a:lstStyle/>
          <a:p>
            <a:pPr defTabSz="727352"/>
            <a:r>
              <a:rPr lang="en-US" sz="2902" b="1" dirty="0">
                <a:solidFill>
                  <a:srgbClr val="09164D"/>
                </a:solidFill>
                <a:latin typeface="Arial" panose="020B0604020202020204"/>
                <a:cs typeface="Arial" charset="0"/>
              </a:rPr>
              <a:t>Seven WASH FIT “domains”</a:t>
            </a:r>
            <a:endParaRPr lang="en-US" sz="1632" b="1" dirty="0">
              <a:solidFill>
                <a:srgbClr val="09164D"/>
              </a:solidFill>
              <a:latin typeface="Arial" panose="020B0604020202020204"/>
              <a:cs typeface="Arial" charset="0"/>
            </a:endParaRPr>
          </a:p>
        </p:txBody>
      </p:sp>
      <p:pic>
        <p:nvPicPr>
          <p:cNvPr id="13" name="Picture 12" descr="A person in a green room&#10;&#10;Description generated with high confidence">
            <a:extLst>
              <a:ext uri="{FF2B5EF4-FFF2-40B4-BE49-F238E27FC236}">
                <a16:creationId xmlns:a16="http://schemas.microsoft.com/office/drawing/2014/main" id="{77E098D0-BA90-4654-A0C6-299DE285CAF6}"/>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749" b="89504" l="3511" r="98473">
                        <a14:backgroundMark x1="30076" y1="69679" x2="50687" y2="70554"/>
                        <a14:backgroundMark x1="13435" y1="51312" x2="32519" y2="83965"/>
                        <a14:backgroundMark x1="50992" y1="83382" x2="65496" y2="57726"/>
                        <a14:backgroundMark x1="52366" y1="54810" x2="55115" y2="54810"/>
                        <a14:backgroundMark x1="50687" y1="54810" x2="50687" y2="54810"/>
                      </a14:backgroundRemoval>
                    </a14:imgEffect>
                  </a14:imgLayer>
                </a14:imgProps>
              </a:ext>
              <a:ext uri="{28A0092B-C50C-407E-A947-70E740481C1C}">
                <a14:useLocalDpi xmlns:a14="http://schemas.microsoft.com/office/drawing/2010/main"/>
              </a:ext>
            </a:extLst>
          </a:blip>
          <a:srcRect/>
          <a:stretch/>
        </p:blipFill>
        <p:spPr>
          <a:xfrm rot="16200000" flipH="1">
            <a:off x="1048179" y="2690696"/>
            <a:ext cx="5795611" cy="3037166"/>
          </a:xfrm>
          <a:prstGeom prst="rect">
            <a:avLst/>
          </a:prstGeom>
        </p:spPr>
      </p:pic>
      <p:sp>
        <p:nvSpPr>
          <p:cNvPr id="3" name="Rectangle 2"/>
          <p:cNvSpPr/>
          <p:nvPr/>
        </p:nvSpPr>
        <p:spPr>
          <a:xfrm>
            <a:off x="240443" y="961820"/>
            <a:ext cx="1597075" cy="968787"/>
          </a:xfrm>
          <a:prstGeom prst="rect">
            <a:avLst/>
          </a:prstGeom>
          <a:solidFill>
            <a:schemeClr val="bg1">
              <a:lumMod val="85000"/>
            </a:schemeClr>
          </a:solidFill>
        </p:spPr>
        <p:txBody>
          <a:bodyPr wrap="square" lIns="74992" tIns="37495" rIns="74992" bIns="37495">
            <a:spAutoFit/>
          </a:bodyPr>
          <a:lstStyle/>
          <a:p>
            <a:pPr algn="ctr" defTabSz="659709" fontAlgn="base">
              <a:spcBef>
                <a:spcPct val="0"/>
              </a:spcBef>
              <a:spcAft>
                <a:spcPct val="0"/>
              </a:spcAft>
            </a:pPr>
            <a:r>
              <a:rPr lang="en-US" sz="1451" b="1" kern="50" dirty="0">
                <a:solidFill>
                  <a:srgbClr val="009CDE"/>
                </a:solidFill>
                <a:latin typeface="Arial"/>
                <a:cs typeface="Arial"/>
              </a:rPr>
              <a:t>1. WATER </a:t>
            </a:r>
          </a:p>
          <a:p>
            <a:pPr algn="ctr" defTabSz="659709" fontAlgn="base">
              <a:spcBef>
                <a:spcPct val="0"/>
              </a:spcBef>
              <a:spcAft>
                <a:spcPct val="0"/>
              </a:spcAft>
            </a:pPr>
            <a:r>
              <a:rPr lang="en-US" sz="1451" b="1" kern="50" dirty="0">
                <a:solidFill>
                  <a:srgbClr val="009CDE"/>
                </a:solidFill>
                <a:latin typeface="Arial"/>
                <a:cs typeface="Arial"/>
              </a:rPr>
              <a:t>(supply, storage, quality, conservation) </a:t>
            </a:r>
          </a:p>
        </p:txBody>
      </p:sp>
      <p:sp>
        <p:nvSpPr>
          <p:cNvPr id="32" name="Rectangle 31">
            <a:extLst>
              <a:ext uri="{FF2B5EF4-FFF2-40B4-BE49-F238E27FC236}">
                <a16:creationId xmlns:a16="http://schemas.microsoft.com/office/drawing/2014/main" id="{47DE4FA0-2BF5-47D1-8332-1BD3F7B2E1D8}"/>
              </a:ext>
            </a:extLst>
          </p:cNvPr>
          <p:cNvSpPr/>
          <p:nvPr/>
        </p:nvSpPr>
        <p:spPr>
          <a:xfrm>
            <a:off x="1492090" y="5585340"/>
            <a:ext cx="2130036" cy="968787"/>
          </a:xfrm>
          <a:prstGeom prst="rect">
            <a:avLst/>
          </a:prstGeom>
          <a:solidFill>
            <a:schemeClr val="bg1">
              <a:lumMod val="85000"/>
            </a:schemeClr>
          </a:solidFill>
        </p:spPr>
        <p:txBody>
          <a:bodyPr wrap="square" lIns="74992" tIns="37495" rIns="74992" bIns="37495">
            <a:spAutoFit/>
          </a:bodyPr>
          <a:lstStyle/>
          <a:p>
            <a:pPr algn="ctr" defTabSz="659709" fontAlgn="base">
              <a:spcBef>
                <a:spcPct val="0"/>
              </a:spcBef>
              <a:spcAft>
                <a:spcPct val="0"/>
              </a:spcAft>
              <a:defRPr/>
            </a:pPr>
            <a:r>
              <a:rPr lang="en-GB" sz="1451" b="1" dirty="0">
                <a:solidFill>
                  <a:prstClr val="black">
                    <a:lumMod val="50000"/>
                    <a:lumOff val="50000"/>
                  </a:prstClr>
                </a:solidFill>
                <a:latin typeface="Arial"/>
                <a:cs typeface="Arial" charset="0"/>
              </a:rPr>
              <a:t>7. MANAGEMENT &amp; WORKFORCE </a:t>
            </a:r>
          </a:p>
          <a:p>
            <a:pPr algn="ctr" defTabSz="659709" fontAlgn="base">
              <a:spcBef>
                <a:spcPct val="0"/>
              </a:spcBef>
              <a:spcAft>
                <a:spcPct val="0"/>
              </a:spcAft>
              <a:defRPr/>
            </a:pPr>
            <a:r>
              <a:rPr lang="en-GB" sz="1451" b="1" dirty="0">
                <a:solidFill>
                  <a:prstClr val="black">
                    <a:lumMod val="50000"/>
                    <a:lumOff val="50000"/>
                  </a:prstClr>
                </a:solidFill>
                <a:latin typeface="Arial"/>
                <a:cs typeface="Arial" charset="0"/>
              </a:rPr>
              <a:t>(training, occupational health, protocols)</a:t>
            </a:r>
          </a:p>
        </p:txBody>
      </p:sp>
      <p:pic>
        <p:nvPicPr>
          <p:cNvPr id="15" name="Immagine 15">
            <a:extLst>
              <a:ext uri="{FF2B5EF4-FFF2-40B4-BE49-F238E27FC236}">
                <a16:creationId xmlns:a16="http://schemas.microsoft.com/office/drawing/2014/main" id="{39B776BB-9180-49CC-9D0F-49F72F182A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7204" y="671240"/>
            <a:ext cx="692462" cy="809647"/>
          </a:xfrm>
          <a:prstGeom prst="rect">
            <a:avLst/>
          </a:prstGeom>
        </p:spPr>
      </p:pic>
      <p:pic>
        <p:nvPicPr>
          <p:cNvPr id="16" name="Immagine 12" descr="Immagine che contiene silhouette, cielo notturno&#10;&#10;Descrizione generata automaticamente">
            <a:extLst>
              <a:ext uri="{FF2B5EF4-FFF2-40B4-BE49-F238E27FC236}">
                <a16:creationId xmlns:a16="http://schemas.microsoft.com/office/drawing/2014/main" id="{329879C2-8604-4550-ACDB-B9778A625B0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53191" y="145884"/>
            <a:ext cx="627083" cy="696437"/>
          </a:xfrm>
          <a:prstGeom prst="rect">
            <a:avLst/>
          </a:prstGeom>
        </p:spPr>
      </p:pic>
      <p:pic>
        <p:nvPicPr>
          <p:cNvPr id="17" name="Immagine 3">
            <a:extLst>
              <a:ext uri="{FF2B5EF4-FFF2-40B4-BE49-F238E27FC236}">
                <a16:creationId xmlns:a16="http://schemas.microsoft.com/office/drawing/2014/main" id="{DB2CE301-7D92-459B-9340-60A932FF126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80460" y="846260"/>
            <a:ext cx="627083" cy="819025"/>
          </a:xfrm>
          <a:prstGeom prst="rect">
            <a:avLst/>
          </a:prstGeom>
        </p:spPr>
      </p:pic>
      <p:pic>
        <p:nvPicPr>
          <p:cNvPr id="18" name="Immagine 10">
            <a:extLst>
              <a:ext uri="{FF2B5EF4-FFF2-40B4-BE49-F238E27FC236}">
                <a16:creationId xmlns:a16="http://schemas.microsoft.com/office/drawing/2014/main" id="{896F2095-7468-4C69-B4C9-9AEBC6718C2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91341" y="2960033"/>
            <a:ext cx="606325" cy="968788"/>
          </a:xfrm>
          <a:prstGeom prst="rect">
            <a:avLst/>
          </a:prstGeom>
        </p:spPr>
      </p:pic>
      <p:pic>
        <p:nvPicPr>
          <p:cNvPr id="20" name="Immagine 6" descr="Immagine che contiene testo, cielo notturno&#10;&#10;Descrizione generata automaticamente">
            <a:extLst>
              <a:ext uri="{FF2B5EF4-FFF2-40B4-BE49-F238E27FC236}">
                <a16:creationId xmlns:a16="http://schemas.microsoft.com/office/drawing/2014/main" id="{1353817E-A499-45F3-8A03-ACE463BB07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63519" y="5366829"/>
            <a:ext cx="822220" cy="997067"/>
          </a:xfrm>
          <a:prstGeom prst="rect">
            <a:avLst/>
          </a:prstGeom>
        </p:spPr>
      </p:pic>
      <p:pic>
        <p:nvPicPr>
          <p:cNvPr id="21" name="Immagine 4" descr="Immagine che contiene cielo notturno&#10;&#10;Descrizione generata automaticamente">
            <a:extLst>
              <a:ext uri="{FF2B5EF4-FFF2-40B4-BE49-F238E27FC236}">
                <a16:creationId xmlns:a16="http://schemas.microsoft.com/office/drawing/2014/main" id="{38AB1C64-356E-4467-89CE-A86FF360BD5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05639" y="5984676"/>
            <a:ext cx="696702" cy="808036"/>
          </a:xfrm>
          <a:prstGeom prst="rect">
            <a:avLst/>
          </a:prstGeom>
        </p:spPr>
      </p:pic>
      <p:pic>
        <p:nvPicPr>
          <p:cNvPr id="22" name="Immagine 7" descr="Immagine che contiene elettronico, altoparlante&#10;&#10;Descrizione generata automaticamente">
            <a:extLst>
              <a:ext uri="{FF2B5EF4-FFF2-40B4-BE49-F238E27FC236}">
                <a16:creationId xmlns:a16="http://schemas.microsoft.com/office/drawing/2014/main" id="{900BAB84-D658-4787-8117-AD6986F5F22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90277" y="5759165"/>
            <a:ext cx="817084" cy="986623"/>
          </a:xfrm>
          <a:prstGeom prst="rect">
            <a:avLst/>
          </a:prstGeom>
        </p:spPr>
      </p:pic>
      <p:pic>
        <p:nvPicPr>
          <p:cNvPr id="23" name="Immagine 5">
            <a:extLst>
              <a:ext uri="{FF2B5EF4-FFF2-40B4-BE49-F238E27FC236}">
                <a16:creationId xmlns:a16="http://schemas.microsoft.com/office/drawing/2014/main" id="{F9357054-DADE-436A-9382-C542F0F739A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397866" y="2897815"/>
            <a:ext cx="735062" cy="750805"/>
          </a:xfrm>
          <a:prstGeom prst="rect">
            <a:avLst/>
          </a:prstGeom>
        </p:spPr>
      </p:pic>
      <p:pic>
        <p:nvPicPr>
          <p:cNvPr id="25" name="Immagine 9">
            <a:extLst>
              <a:ext uri="{FF2B5EF4-FFF2-40B4-BE49-F238E27FC236}">
                <a16:creationId xmlns:a16="http://schemas.microsoft.com/office/drawing/2014/main" id="{4B09AF91-6D7E-4639-868B-8A1FFC553CA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81654" y="4416926"/>
            <a:ext cx="750805" cy="750805"/>
          </a:xfrm>
          <a:prstGeom prst="rect">
            <a:avLst/>
          </a:prstGeom>
        </p:spPr>
      </p:pic>
      <p:sp>
        <p:nvSpPr>
          <p:cNvPr id="6" name="Slide Number Placeholder 5">
            <a:extLst>
              <a:ext uri="{FF2B5EF4-FFF2-40B4-BE49-F238E27FC236}">
                <a16:creationId xmlns:a16="http://schemas.microsoft.com/office/drawing/2014/main" id="{BFC11290-6AE8-48ED-A927-2B36E9E8EF5D}"/>
              </a:ext>
            </a:extLst>
          </p:cNvPr>
          <p:cNvSpPr>
            <a:spLocks noGrp="1"/>
          </p:cNvSpPr>
          <p:nvPr>
            <p:ph type="sldNum" sz="quarter" idx="12"/>
          </p:nvPr>
        </p:nvSpPr>
        <p:spPr/>
        <p:txBody>
          <a:bodyPr/>
          <a:lstStyle/>
          <a:p>
            <a:fld id="{2D0AA5EB-64AB-BF41-92BE-B61D8618F692}" type="slidenum">
              <a:rPr lang="it-IT" smtClean="0"/>
              <a:t>14</a:t>
            </a:fld>
            <a:endParaRPr lang="it-IT" dirty="0"/>
          </a:p>
        </p:txBody>
      </p:sp>
    </p:spTree>
    <p:extLst>
      <p:ext uri="{BB962C8B-B14F-4D97-AF65-F5344CB8AC3E}">
        <p14:creationId xmlns:p14="http://schemas.microsoft.com/office/powerpoint/2010/main" val="338079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9" grpId="0" animBg="1"/>
      <p:bldP spid="40" grpId="0" animBg="1"/>
      <p:bldP spid="26" grpId="0" animBg="1"/>
      <p:bldP spid="29" grpId="0" animBg="1"/>
      <p:bldP spid="3"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5150-4A21-4771-8D37-F0595E39E6B0}"/>
              </a:ext>
            </a:extLst>
          </p:cNvPr>
          <p:cNvSpPr>
            <a:spLocks noGrp="1"/>
          </p:cNvSpPr>
          <p:nvPr>
            <p:ph type="title"/>
          </p:nvPr>
        </p:nvSpPr>
        <p:spPr>
          <a:xfrm>
            <a:off x="838200" y="365125"/>
            <a:ext cx="9510132" cy="714375"/>
          </a:xfrm>
        </p:spPr>
        <p:txBody>
          <a:bodyPr/>
          <a:lstStyle/>
          <a:p>
            <a:r>
              <a:rPr lang="en-US" dirty="0"/>
              <a:t>What problems have you experienced that are linked to WASH in health care facilities? </a:t>
            </a:r>
          </a:p>
        </p:txBody>
      </p:sp>
      <p:sp>
        <p:nvSpPr>
          <p:cNvPr id="3" name="Text Placeholder 2">
            <a:extLst>
              <a:ext uri="{FF2B5EF4-FFF2-40B4-BE49-F238E27FC236}">
                <a16:creationId xmlns:a16="http://schemas.microsoft.com/office/drawing/2014/main" id="{8361C5BF-0FEF-407D-977C-D3EEF826ABEF}"/>
              </a:ext>
            </a:extLst>
          </p:cNvPr>
          <p:cNvSpPr>
            <a:spLocks noGrp="1"/>
          </p:cNvSpPr>
          <p:nvPr>
            <p:ph type="body" sz="quarter" idx="16"/>
          </p:nvPr>
        </p:nvSpPr>
        <p:spPr>
          <a:xfrm>
            <a:off x="838200" y="2575931"/>
            <a:ext cx="5092602" cy="4282263"/>
          </a:xfrm>
        </p:spPr>
        <p:txBody>
          <a:bodyPr>
            <a:normAutofit/>
          </a:bodyPr>
          <a:lstStyle/>
          <a:p>
            <a:r>
              <a:rPr lang="en-US" sz="2400" dirty="0"/>
              <a:t>Think about your own facility, district or country.</a:t>
            </a:r>
          </a:p>
          <a:p>
            <a:endParaRPr lang="en-US" sz="2400" dirty="0"/>
          </a:p>
          <a:p>
            <a:r>
              <a:rPr lang="en-US" sz="2400" dirty="0"/>
              <a:t>Where are the main gaps that you/staff/patients face across the 7 domains? </a:t>
            </a:r>
          </a:p>
          <a:p>
            <a:endParaRPr lang="en-US" sz="2400" dirty="0"/>
          </a:p>
          <a:p>
            <a:r>
              <a:rPr lang="en-US" sz="2400" dirty="0"/>
              <a:t>How would addressing these gaps improve health and the climate? </a:t>
            </a:r>
          </a:p>
          <a:p>
            <a:endParaRPr lang="en-US" sz="2400" dirty="0"/>
          </a:p>
          <a:p>
            <a:endParaRPr lang="en-US" sz="2400" dirty="0"/>
          </a:p>
        </p:txBody>
      </p:sp>
      <p:grpSp>
        <p:nvGrpSpPr>
          <p:cNvPr id="5" name="Group 4">
            <a:extLst>
              <a:ext uri="{FF2B5EF4-FFF2-40B4-BE49-F238E27FC236}">
                <a16:creationId xmlns:a16="http://schemas.microsoft.com/office/drawing/2014/main" id="{36EF832E-6725-4A25-A693-69AA2F4CBB97}"/>
              </a:ext>
            </a:extLst>
          </p:cNvPr>
          <p:cNvGrpSpPr/>
          <p:nvPr/>
        </p:nvGrpSpPr>
        <p:grpSpPr>
          <a:xfrm>
            <a:off x="10551199" y="148492"/>
            <a:ext cx="1458601" cy="1642366"/>
            <a:chOff x="10475415" y="275913"/>
            <a:chExt cx="1458677" cy="1642453"/>
          </a:xfrm>
        </p:grpSpPr>
        <p:pic>
          <p:nvPicPr>
            <p:cNvPr id="6" name="Picture 5">
              <a:extLst>
                <a:ext uri="{FF2B5EF4-FFF2-40B4-BE49-F238E27FC236}">
                  <a16:creationId xmlns:a16="http://schemas.microsoft.com/office/drawing/2014/main" id="{01D7B46D-0B39-426D-8088-2E34F37928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7" name="Content Placeholder 2">
              <a:extLst>
                <a:ext uri="{FF2B5EF4-FFF2-40B4-BE49-F238E27FC236}">
                  <a16:creationId xmlns:a16="http://schemas.microsoft.com/office/drawing/2014/main" id="{6F06067C-E696-4A6F-A803-6106D68D2A32}"/>
                </a:ext>
              </a:extLst>
            </p:cNvPr>
            <p:cNvSpPr txBox="1">
              <a:spLocks/>
            </p:cNvSpPr>
            <p:nvPr/>
          </p:nvSpPr>
          <p:spPr>
            <a:xfrm>
              <a:off x="10475415" y="1365360"/>
              <a:ext cx="1458677" cy="553006"/>
            </a:xfrm>
            <a:prstGeom prst="rect">
              <a:avLst/>
            </a:prstGeom>
          </p:spPr>
          <p:txBody>
            <a:bodyPr vert="horz" lIns="91435" tIns="45717" rIns="91435" bIns="45717"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latin typeface="Arial" panose="020B0604020202020204" pitchFamily="34" charset="0"/>
                  <a:cs typeface="Arial" panose="020B0604020202020204" pitchFamily="34" charset="0"/>
                </a:rPr>
                <a:t>8-10 mins</a:t>
              </a:r>
            </a:p>
          </p:txBody>
        </p:sp>
      </p:grpSp>
      <p:pic>
        <p:nvPicPr>
          <p:cNvPr id="8" name="Picture 7" descr="A house with trees in the background&#10;&#10;Description generated with very high confidence">
            <a:extLst>
              <a:ext uri="{FF2B5EF4-FFF2-40B4-BE49-F238E27FC236}">
                <a16:creationId xmlns:a16="http://schemas.microsoft.com/office/drawing/2014/main" id="{A98E18C7-F90D-4EF2-9ABE-E7DACA1A38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
          <a:stretch/>
        </p:blipFill>
        <p:spPr>
          <a:xfrm>
            <a:off x="6868305" y="3022491"/>
            <a:ext cx="5092602" cy="3426672"/>
          </a:xfrm>
          <a:prstGeom prst="rect">
            <a:avLst/>
          </a:prstGeom>
        </p:spPr>
      </p:pic>
      <p:grpSp>
        <p:nvGrpSpPr>
          <p:cNvPr id="12" name="Group 11">
            <a:extLst>
              <a:ext uri="{FF2B5EF4-FFF2-40B4-BE49-F238E27FC236}">
                <a16:creationId xmlns:a16="http://schemas.microsoft.com/office/drawing/2014/main" id="{92D1F2AA-7209-4146-B184-1062F46ED427}"/>
              </a:ext>
            </a:extLst>
          </p:cNvPr>
          <p:cNvGrpSpPr/>
          <p:nvPr/>
        </p:nvGrpSpPr>
        <p:grpSpPr>
          <a:xfrm>
            <a:off x="10671549" y="1705130"/>
            <a:ext cx="1161098" cy="1171184"/>
            <a:chOff x="9555224" y="5116370"/>
            <a:chExt cx="1161098" cy="1171184"/>
          </a:xfrm>
        </p:grpSpPr>
        <p:pic>
          <p:nvPicPr>
            <p:cNvPr id="13" name="Picture 12" descr="Shape&#10;&#10;Description automatically generated with low confidence">
              <a:extLst>
                <a:ext uri="{FF2B5EF4-FFF2-40B4-BE49-F238E27FC236}">
                  <a16:creationId xmlns:a16="http://schemas.microsoft.com/office/drawing/2014/main" id="{D4D8D19D-A64B-480D-9E84-CED7CCF9141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4" name="Oval 13">
              <a:extLst>
                <a:ext uri="{FF2B5EF4-FFF2-40B4-BE49-F238E27FC236}">
                  <a16:creationId xmlns:a16="http://schemas.microsoft.com/office/drawing/2014/main" id="{475BBAC9-E3BB-42CE-A9CC-1502DFE00A93}"/>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14">
            <a:extLst>
              <a:ext uri="{FF2B5EF4-FFF2-40B4-BE49-F238E27FC236}">
                <a16:creationId xmlns:a16="http://schemas.microsoft.com/office/drawing/2014/main" id="{E30E211D-9F79-41DC-B7A1-2353725D5C4E}"/>
              </a:ext>
            </a:extLst>
          </p:cNvPr>
          <p:cNvSpPr>
            <a:spLocks noGrp="1"/>
          </p:cNvSpPr>
          <p:nvPr>
            <p:ph type="sldNum" sz="quarter" idx="12"/>
          </p:nvPr>
        </p:nvSpPr>
        <p:spPr/>
        <p:txBody>
          <a:bodyPr/>
          <a:lstStyle/>
          <a:p>
            <a:fld id="{2D0AA5EB-64AB-BF41-92BE-B61D8618F692}" type="slidenum">
              <a:rPr lang="it-IT" smtClean="0"/>
              <a:t>15</a:t>
            </a:fld>
            <a:endParaRPr lang="it-IT" dirty="0"/>
          </a:p>
        </p:txBody>
      </p:sp>
    </p:spTree>
    <p:extLst>
      <p:ext uri="{BB962C8B-B14F-4D97-AF65-F5344CB8AC3E}">
        <p14:creationId xmlns:p14="http://schemas.microsoft.com/office/powerpoint/2010/main" val="737451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0F42-CCF6-459C-8AE1-A45A8062496E}"/>
              </a:ext>
            </a:extLst>
          </p:cNvPr>
          <p:cNvSpPr>
            <a:spLocks noGrp="1"/>
          </p:cNvSpPr>
          <p:nvPr>
            <p:ph type="ctrTitle"/>
          </p:nvPr>
        </p:nvSpPr>
        <p:spPr/>
        <p:txBody>
          <a:bodyPr/>
          <a:lstStyle/>
          <a:p>
            <a:r>
              <a:rPr lang="en-US" dirty="0"/>
              <a:t>Part 2: WASH FIT cycle</a:t>
            </a:r>
          </a:p>
        </p:txBody>
      </p:sp>
      <p:sp>
        <p:nvSpPr>
          <p:cNvPr id="4" name="Slide Number Placeholder 3">
            <a:extLst>
              <a:ext uri="{FF2B5EF4-FFF2-40B4-BE49-F238E27FC236}">
                <a16:creationId xmlns:a16="http://schemas.microsoft.com/office/drawing/2014/main" id="{F2572F11-1D9A-4727-A5B2-BCB34C65A1CB}"/>
              </a:ext>
            </a:extLst>
          </p:cNvPr>
          <p:cNvSpPr>
            <a:spLocks noGrp="1"/>
          </p:cNvSpPr>
          <p:nvPr>
            <p:ph type="sldNum" sz="quarter" idx="4"/>
          </p:nvPr>
        </p:nvSpPr>
        <p:spPr/>
        <p:txBody>
          <a:bodyPr/>
          <a:lstStyle/>
          <a:p>
            <a:fld id="{A5BA30F2-EADE-E847-915A-1E3BC37EDCB4}" type="slidenum">
              <a:rPr lang="it-IT" smtClean="0"/>
              <a:pPr/>
              <a:t>16</a:t>
            </a:fld>
            <a:endParaRPr lang="it-IT" dirty="0"/>
          </a:p>
        </p:txBody>
      </p:sp>
      <p:pic>
        <p:nvPicPr>
          <p:cNvPr id="5" name="Picture 4" descr="A picture containing sky, outdoor, building, house&#10;&#10;Description automatically generated">
            <a:extLst>
              <a:ext uri="{FF2B5EF4-FFF2-40B4-BE49-F238E27FC236}">
                <a16:creationId xmlns:a16="http://schemas.microsoft.com/office/drawing/2014/main" id="{B3E6C192-C958-4CDD-B2C2-4195490195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4300" y="2500274"/>
            <a:ext cx="5405825" cy="3728534"/>
          </a:xfrm>
          <a:prstGeom prst="rect">
            <a:avLst/>
          </a:prstGeom>
        </p:spPr>
      </p:pic>
      <p:sp>
        <p:nvSpPr>
          <p:cNvPr id="6" name="Segnaposto testo 4">
            <a:extLst>
              <a:ext uri="{FF2B5EF4-FFF2-40B4-BE49-F238E27FC236}">
                <a16:creationId xmlns:a16="http://schemas.microsoft.com/office/drawing/2014/main" id="{C66B33C0-9769-401F-B0F1-6E49C6AC8A62}"/>
              </a:ext>
            </a:extLst>
          </p:cNvPr>
          <p:cNvSpPr txBox="1">
            <a:spLocks/>
          </p:cNvSpPr>
          <p:nvPr/>
        </p:nvSpPr>
        <p:spPr>
          <a:xfrm>
            <a:off x="518288" y="2181225"/>
            <a:ext cx="5929313" cy="210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rPr>
              <a:t>What are the five steps of the WASH FIT cycle? </a:t>
            </a:r>
          </a:p>
          <a:p>
            <a:r>
              <a:rPr lang="en-US" sz="2400" dirty="0">
                <a:solidFill>
                  <a:schemeClr val="tx1"/>
                </a:solidFill>
              </a:rPr>
              <a:t>What are the key outputs and tasks for each step? </a:t>
            </a:r>
          </a:p>
          <a:p>
            <a:r>
              <a:rPr lang="en-US" sz="2400" dirty="0">
                <a:solidFill>
                  <a:schemeClr val="tx1"/>
                </a:solidFill>
              </a:rPr>
              <a:t>What resources are available to help and how do you use them?</a:t>
            </a:r>
          </a:p>
        </p:txBody>
      </p:sp>
    </p:spTree>
    <p:extLst>
      <p:ext uri="{BB962C8B-B14F-4D97-AF65-F5344CB8AC3E}">
        <p14:creationId xmlns:p14="http://schemas.microsoft.com/office/powerpoint/2010/main" val="297979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940D-4979-4D27-BC50-BAE32BF3AD1E}"/>
              </a:ext>
            </a:extLst>
          </p:cNvPr>
          <p:cNvSpPr>
            <a:spLocks noGrp="1"/>
          </p:cNvSpPr>
          <p:nvPr>
            <p:ph type="title"/>
          </p:nvPr>
        </p:nvSpPr>
        <p:spPr>
          <a:xfrm>
            <a:off x="521097" y="98615"/>
            <a:ext cx="10515600" cy="714375"/>
          </a:xfrm>
        </p:spPr>
        <p:txBody>
          <a:bodyPr/>
          <a:lstStyle/>
          <a:p>
            <a:r>
              <a:rPr lang="en-US" dirty="0"/>
              <a:t>WASH FIT improvement cycle</a:t>
            </a:r>
          </a:p>
        </p:txBody>
      </p:sp>
      <p:sp>
        <p:nvSpPr>
          <p:cNvPr id="6" name="Shape">
            <a:extLst>
              <a:ext uri="{FF2B5EF4-FFF2-40B4-BE49-F238E27FC236}">
                <a16:creationId xmlns:a16="http://schemas.microsoft.com/office/drawing/2014/main" id="{BCDDC20E-D449-4194-AA82-62BDE86E01A3}"/>
              </a:ext>
            </a:extLst>
          </p:cNvPr>
          <p:cNvSpPr/>
          <p:nvPr/>
        </p:nvSpPr>
        <p:spPr>
          <a:xfrm>
            <a:off x="4032677" y="1510249"/>
            <a:ext cx="4112545" cy="3945807"/>
          </a:xfrm>
          <a:custGeom>
            <a:avLst/>
            <a:gdLst/>
            <a:ahLst/>
            <a:cxnLst>
              <a:cxn ang="0">
                <a:pos x="wd2" y="hd2"/>
              </a:cxn>
              <a:cxn ang="5400000">
                <a:pos x="wd2" y="hd2"/>
              </a:cxn>
              <a:cxn ang="10800000">
                <a:pos x="wd2" y="hd2"/>
              </a:cxn>
              <a:cxn ang="16200000">
                <a:pos x="wd2" y="hd2"/>
              </a:cxn>
            </a:cxnLst>
            <a:rect l="0" t="0"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chemeClr val="bg1">
              <a:lumMod val="85000"/>
            </a:schemeClr>
          </a:solidFill>
          <a:ln w="12700">
            <a:miter lim="400000"/>
          </a:ln>
        </p:spPr>
        <p:txBody>
          <a:bodyPr lIns="38098" tIns="38098" rIns="38098" bIns="38098" anchor="ctr"/>
          <a:lstStyle/>
          <a:p>
            <a:pPr defTabSz="829269" rtl="1" fontAlgn="base">
              <a:spcBef>
                <a:spcPct val="0"/>
              </a:spcBef>
              <a:spcAft>
                <a:spcPct val="0"/>
              </a:spcAft>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7" name="Shape">
            <a:extLst>
              <a:ext uri="{FF2B5EF4-FFF2-40B4-BE49-F238E27FC236}">
                <a16:creationId xmlns:a16="http://schemas.microsoft.com/office/drawing/2014/main" id="{6D6AF0FE-7CDA-463B-9C28-C740C51C2E9E}"/>
              </a:ext>
            </a:extLst>
          </p:cNvPr>
          <p:cNvSpPr/>
          <p:nvPr/>
        </p:nvSpPr>
        <p:spPr>
          <a:xfrm>
            <a:off x="5560378" y="1031419"/>
            <a:ext cx="1894378" cy="1846927"/>
          </a:xfrm>
          <a:custGeom>
            <a:avLst/>
            <a:gdLst/>
            <a:ahLst/>
            <a:cxnLst>
              <a:cxn ang="0">
                <a:pos x="wd2" y="hd2"/>
              </a:cxn>
              <a:cxn ang="5400000">
                <a:pos x="wd2" y="hd2"/>
              </a:cxn>
              <a:cxn ang="10800000">
                <a:pos x="wd2" y="hd2"/>
              </a:cxn>
              <a:cxn ang="16200000">
                <a:pos x="wd2" y="hd2"/>
              </a:cxn>
            </a:cxnLst>
            <a:rect l="0" t="0"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009999"/>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8" name="Shape">
            <a:extLst>
              <a:ext uri="{FF2B5EF4-FFF2-40B4-BE49-F238E27FC236}">
                <a16:creationId xmlns:a16="http://schemas.microsoft.com/office/drawing/2014/main" id="{7CB6A6C3-CE23-4D41-B652-98008CBF147B}"/>
              </a:ext>
            </a:extLst>
          </p:cNvPr>
          <p:cNvSpPr/>
          <p:nvPr/>
        </p:nvSpPr>
        <p:spPr>
          <a:xfrm>
            <a:off x="3576644" y="2148691"/>
            <a:ext cx="2186241" cy="1395455"/>
          </a:xfrm>
          <a:custGeom>
            <a:avLst/>
            <a:gdLst/>
            <a:ahLst/>
            <a:cxnLst>
              <a:cxn ang="0">
                <a:pos x="wd2" y="hd2"/>
              </a:cxn>
              <a:cxn ang="5400000">
                <a:pos x="wd2" y="hd2"/>
              </a:cxn>
              <a:cxn ang="10800000">
                <a:pos x="wd2" y="hd2"/>
              </a:cxn>
              <a:cxn ang="16200000">
                <a:pos x="wd2" y="hd2"/>
              </a:cxn>
            </a:cxnLst>
            <a:rect l="0" t="0"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FFC000"/>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9" name="Shape">
            <a:extLst>
              <a:ext uri="{FF2B5EF4-FFF2-40B4-BE49-F238E27FC236}">
                <a16:creationId xmlns:a16="http://schemas.microsoft.com/office/drawing/2014/main" id="{601DD753-3F38-455A-B6F1-3ED8D101BB03}"/>
              </a:ext>
            </a:extLst>
          </p:cNvPr>
          <p:cNvSpPr/>
          <p:nvPr/>
        </p:nvSpPr>
        <p:spPr>
          <a:xfrm>
            <a:off x="4329095" y="3516785"/>
            <a:ext cx="1107316" cy="2309795"/>
          </a:xfrm>
          <a:custGeom>
            <a:avLst/>
            <a:gdLst/>
            <a:ahLst/>
            <a:cxnLst>
              <a:cxn ang="0">
                <a:pos x="wd2" y="hd2"/>
              </a:cxn>
              <a:cxn ang="5400000">
                <a:pos x="wd2" y="hd2"/>
              </a:cxn>
              <a:cxn ang="10800000">
                <a:pos x="wd2" y="hd2"/>
              </a:cxn>
              <a:cxn ang="16200000">
                <a:pos x="wd2" y="hd2"/>
              </a:cxn>
            </a:cxnLst>
            <a:rect l="0" t="0"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rgbClr val="7030A0"/>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pic>
        <p:nvPicPr>
          <p:cNvPr id="10" name="Graphic 9" descr="Gears with solid fill">
            <a:extLst>
              <a:ext uri="{FF2B5EF4-FFF2-40B4-BE49-F238E27FC236}">
                <a16:creationId xmlns:a16="http://schemas.microsoft.com/office/drawing/2014/main" id="{3FE95B62-C1D4-413E-ADFF-EAEF4115365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08732" y="2642954"/>
            <a:ext cx="786046" cy="78604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BB4E5D44-EE45-4D4D-BDBE-FF6882E16BBD}"/>
              </a:ext>
            </a:extLst>
          </p:cNvPr>
          <p:cNvGrpSpPr/>
          <p:nvPr/>
        </p:nvGrpSpPr>
        <p:grpSpPr>
          <a:xfrm>
            <a:off x="8327998" y="4739418"/>
            <a:ext cx="2925927" cy="1668205"/>
            <a:chOff x="8921977" y="4073362"/>
            <a:chExt cx="2926080" cy="1668292"/>
          </a:xfrm>
        </p:grpSpPr>
        <p:sp>
          <p:nvSpPr>
            <p:cNvPr id="15" name="TextBox 14">
              <a:extLst>
                <a:ext uri="{FF2B5EF4-FFF2-40B4-BE49-F238E27FC236}">
                  <a16:creationId xmlns:a16="http://schemas.microsoft.com/office/drawing/2014/main" id="{0EC6A1AA-B1BD-44FE-A3F2-E5DB9F940B56}"/>
                </a:ext>
              </a:extLst>
            </p:cNvPr>
            <p:cNvSpPr txBox="1"/>
            <p:nvPr/>
          </p:nvSpPr>
          <p:spPr>
            <a:xfrm>
              <a:off x="8921977" y="4073362"/>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srgbClr val="009CDE"/>
                  </a:solidFill>
                  <a:latin typeface="Arial" charset="0"/>
                  <a:cs typeface="Arial" charset="0"/>
                </a:rPr>
                <a:t>Step 3</a:t>
              </a:r>
            </a:p>
          </p:txBody>
        </p:sp>
        <p:sp>
          <p:nvSpPr>
            <p:cNvPr id="16" name="TextBox 15">
              <a:extLst>
                <a:ext uri="{FF2B5EF4-FFF2-40B4-BE49-F238E27FC236}">
                  <a16:creationId xmlns:a16="http://schemas.microsoft.com/office/drawing/2014/main" id="{6B0270D1-04DB-44B2-9D5F-5BB131D39CA2}"/>
                </a:ext>
              </a:extLst>
            </p:cNvPr>
            <p:cNvSpPr txBox="1"/>
            <p:nvPr/>
          </p:nvSpPr>
          <p:spPr>
            <a:xfrm>
              <a:off x="8921977" y="4532542"/>
              <a:ext cx="2926080" cy="1209112"/>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prstClr val="black">
                      <a:lumMod val="65000"/>
                      <a:lumOff val="35000"/>
                    </a:prstClr>
                  </a:solidFill>
                  <a:latin typeface="Arial" charset="0"/>
                  <a:cs typeface="Arial" charset="0"/>
                </a:rPr>
                <a:t>Conduct a risk assessment to identify and prioritize areas for improvement</a:t>
              </a:r>
            </a:p>
          </p:txBody>
        </p:sp>
      </p:grpSp>
      <p:grpSp>
        <p:nvGrpSpPr>
          <p:cNvPr id="17" name="Group 16">
            <a:extLst>
              <a:ext uri="{FF2B5EF4-FFF2-40B4-BE49-F238E27FC236}">
                <a16:creationId xmlns:a16="http://schemas.microsoft.com/office/drawing/2014/main" id="{28F0B97F-500D-4069-96A7-00D1174232C9}"/>
              </a:ext>
            </a:extLst>
          </p:cNvPr>
          <p:cNvGrpSpPr/>
          <p:nvPr/>
        </p:nvGrpSpPr>
        <p:grpSpPr>
          <a:xfrm>
            <a:off x="455902" y="4903589"/>
            <a:ext cx="2925927" cy="1389026"/>
            <a:chOff x="332936" y="4652314"/>
            <a:chExt cx="2926080" cy="1389099"/>
          </a:xfrm>
        </p:grpSpPr>
        <p:sp>
          <p:nvSpPr>
            <p:cNvPr id="18" name="TextBox 17">
              <a:extLst>
                <a:ext uri="{FF2B5EF4-FFF2-40B4-BE49-F238E27FC236}">
                  <a16:creationId xmlns:a16="http://schemas.microsoft.com/office/drawing/2014/main" id="{44ADA965-69CF-430A-97F5-F2DE42819D0E}"/>
                </a:ext>
              </a:extLst>
            </p:cNvPr>
            <p:cNvSpPr txBox="1"/>
            <p:nvPr/>
          </p:nvSpPr>
          <p:spPr>
            <a:xfrm>
              <a:off x="332936" y="4652314"/>
              <a:ext cx="2926080" cy="461689"/>
            </a:xfrm>
            <a:prstGeom prst="rect">
              <a:avLst/>
            </a:prstGeom>
            <a:noFill/>
          </p:spPr>
          <p:txBody>
            <a:bodyPr wrap="square" lIns="0" rIns="0" rtlCol="0" anchor="b">
              <a:spAutoFit/>
            </a:bodyPr>
            <a:lstStyle/>
            <a:p>
              <a:pPr algn="r" defTabSz="829269" rtl="1" fontAlgn="base">
                <a:spcBef>
                  <a:spcPct val="0"/>
                </a:spcBef>
                <a:spcAft>
                  <a:spcPct val="0"/>
                </a:spcAft>
              </a:pPr>
              <a:r>
                <a:rPr lang="en-US" sz="2400" b="1" noProof="1">
                  <a:solidFill>
                    <a:srgbClr val="7030A0"/>
                  </a:solidFill>
                  <a:latin typeface="Arial" charset="0"/>
                  <a:cs typeface="Arial" charset="0"/>
                </a:rPr>
                <a:t>Step 4</a:t>
              </a:r>
            </a:p>
          </p:txBody>
        </p:sp>
        <p:sp>
          <p:nvSpPr>
            <p:cNvPr id="19" name="TextBox 18">
              <a:extLst>
                <a:ext uri="{FF2B5EF4-FFF2-40B4-BE49-F238E27FC236}">
                  <a16:creationId xmlns:a16="http://schemas.microsoft.com/office/drawing/2014/main" id="{7C4B20C7-7C4E-490C-B1EA-573F8681304E}"/>
                </a:ext>
              </a:extLst>
            </p:cNvPr>
            <p:cNvSpPr txBox="1"/>
            <p:nvPr/>
          </p:nvSpPr>
          <p:spPr>
            <a:xfrm>
              <a:off x="332936" y="5111494"/>
              <a:ext cx="2926080" cy="929919"/>
            </a:xfrm>
            <a:prstGeom prst="rect">
              <a:avLst/>
            </a:prstGeom>
            <a:noFill/>
          </p:spPr>
          <p:txBody>
            <a:bodyPr wrap="square" lIns="0" rIns="0" rtlCol="0" anchor="t">
              <a:spAutoFit/>
            </a:bodyPr>
            <a:lstStyle/>
            <a:p>
              <a:pPr algn="r" defTabSz="829269" fontAlgn="base">
                <a:spcBef>
                  <a:spcPct val="0"/>
                </a:spcBef>
                <a:spcAft>
                  <a:spcPct val="0"/>
                </a:spcAft>
              </a:pPr>
              <a:r>
                <a:rPr lang="en-US" sz="1814" b="1" noProof="1">
                  <a:solidFill>
                    <a:prstClr val="black">
                      <a:lumMod val="65000"/>
                      <a:lumOff val="35000"/>
                    </a:prstClr>
                  </a:solidFill>
                  <a:latin typeface="Arial" charset="0"/>
                  <a:cs typeface="Arial" charset="0"/>
                </a:rPr>
                <a:t>Develop an incremental improvement plan and take action </a:t>
              </a:r>
            </a:p>
          </p:txBody>
        </p:sp>
      </p:grpSp>
      <p:grpSp>
        <p:nvGrpSpPr>
          <p:cNvPr id="20" name="Group 19">
            <a:extLst>
              <a:ext uri="{FF2B5EF4-FFF2-40B4-BE49-F238E27FC236}">
                <a16:creationId xmlns:a16="http://schemas.microsoft.com/office/drawing/2014/main" id="{168BC263-E4B7-4B72-87DD-1FF81088488C}"/>
              </a:ext>
            </a:extLst>
          </p:cNvPr>
          <p:cNvGrpSpPr/>
          <p:nvPr/>
        </p:nvGrpSpPr>
        <p:grpSpPr>
          <a:xfrm>
            <a:off x="7454756" y="812614"/>
            <a:ext cx="2925927" cy="1389027"/>
            <a:chOff x="8921977" y="1466701"/>
            <a:chExt cx="2926080" cy="1389098"/>
          </a:xfrm>
        </p:grpSpPr>
        <p:sp>
          <p:nvSpPr>
            <p:cNvPr id="21" name="TextBox 20">
              <a:extLst>
                <a:ext uri="{FF2B5EF4-FFF2-40B4-BE49-F238E27FC236}">
                  <a16:creationId xmlns:a16="http://schemas.microsoft.com/office/drawing/2014/main" id="{0D07A788-96E0-4459-AC55-2D427E0519D8}"/>
                </a:ext>
              </a:extLst>
            </p:cNvPr>
            <p:cNvSpPr txBox="1"/>
            <p:nvPr/>
          </p:nvSpPr>
          <p:spPr>
            <a:xfrm>
              <a:off x="8921977" y="1466701"/>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srgbClr val="009999"/>
                  </a:solidFill>
                  <a:latin typeface="Arial" charset="0"/>
                  <a:cs typeface="Arial" charset="0"/>
                </a:rPr>
                <a:t>Step 1</a:t>
              </a:r>
            </a:p>
          </p:txBody>
        </p:sp>
        <p:sp>
          <p:nvSpPr>
            <p:cNvPr id="22" name="TextBox 21">
              <a:extLst>
                <a:ext uri="{FF2B5EF4-FFF2-40B4-BE49-F238E27FC236}">
                  <a16:creationId xmlns:a16="http://schemas.microsoft.com/office/drawing/2014/main" id="{6C9D4248-5B23-42C7-B155-50A30F5FF4E5}"/>
                </a:ext>
              </a:extLst>
            </p:cNvPr>
            <p:cNvSpPr txBox="1"/>
            <p:nvPr/>
          </p:nvSpPr>
          <p:spPr>
            <a:xfrm>
              <a:off x="8921977" y="1925881"/>
              <a:ext cx="2926080" cy="929918"/>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prstClr val="black">
                      <a:lumMod val="65000"/>
                      <a:lumOff val="35000"/>
                    </a:prstClr>
                  </a:solidFill>
                  <a:latin typeface="Arial" charset="0"/>
                  <a:cs typeface="Arial" charset="0"/>
                </a:rPr>
                <a:t>Establish and train the team and document decisions</a:t>
              </a:r>
            </a:p>
          </p:txBody>
        </p:sp>
      </p:grpSp>
      <p:grpSp>
        <p:nvGrpSpPr>
          <p:cNvPr id="23" name="Group 22">
            <a:extLst>
              <a:ext uri="{FF2B5EF4-FFF2-40B4-BE49-F238E27FC236}">
                <a16:creationId xmlns:a16="http://schemas.microsoft.com/office/drawing/2014/main" id="{C7921B70-AF6A-4DF8-9068-F752CD4AD4A7}"/>
              </a:ext>
            </a:extLst>
          </p:cNvPr>
          <p:cNvGrpSpPr/>
          <p:nvPr/>
        </p:nvGrpSpPr>
        <p:grpSpPr>
          <a:xfrm>
            <a:off x="9210821" y="2392137"/>
            <a:ext cx="2771637" cy="1389027"/>
            <a:chOff x="8921977" y="1466700"/>
            <a:chExt cx="2926080" cy="1389100"/>
          </a:xfrm>
        </p:grpSpPr>
        <p:sp>
          <p:nvSpPr>
            <p:cNvPr id="24" name="TextBox 23">
              <a:extLst>
                <a:ext uri="{FF2B5EF4-FFF2-40B4-BE49-F238E27FC236}">
                  <a16:creationId xmlns:a16="http://schemas.microsoft.com/office/drawing/2014/main" id="{2525F5B4-7480-48F5-8391-1AF40857F91E}"/>
                </a:ext>
              </a:extLst>
            </p:cNvPr>
            <p:cNvSpPr txBox="1"/>
            <p:nvPr/>
          </p:nvSpPr>
          <p:spPr>
            <a:xfrm>
              <a:off x="8921977" y="1466700"/>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srgbClr val="FF0066"/>
                  </a:solidFill>
                  <a:latin typeface="Arial" charset="0"/>
                  <a:cs typeface="Arial" charset="0"/>
                </a:rPr>
                <a:t>Step 2</a:t>
              </a:r>
            </a:p>
          </p:txBody>
        </p:sp>
        <p:sp>
          <p:nvSpPr>
            <p:cNvPr id="25" name="TextBox 24">
              <a:extLst>
                <a:ext uri="{FF2B5EF4-FFF2-40B4-BE49-F238E27FC236}">
                  <a16:creationId xmlns:a16="http://schemas.microsoft.com/office/drawing/2014/main" id="{3A2A2977-C55B-4BCD-AFF6-0B8B0F135BD6}"/>
                </a:ext>
              </a:extLst>
            </p:cNvPr>
            <p:cNvSpPr txBox="1"/>
            <p:nvPr/>
          </p:nvSpPr>
          <p:spPr>
            <a:xfrm>
              <a:off x="8921977" y="1925881"/>
              <a:ext cx="2926080" cy="929919"/>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prstClr val="black">
                      <a:lumMod val="65000"/>
                      <a:lumOff val="35000"/>
                    </a:prstClr>
                  </a:solidFill>
                  <a:latin typeface="Arial" charset="0"/>
                  <a:cs typeface="Arial" charset="0"/>
                </a:rPr>
                <a:t>Undertake an assessment of the facility </a:t>
              </a:r>
            </a:p>
          </p:txBody>
        </p:sp>
      </p:grpSp>
      <p:grpSp>
        <p:nvGrpSpPr>
          <p:cNvPr id="26" name="Group 25">
            <a:extLst>
              <a:ext uri="{FF2B5EF4-FFF2-40B4-BE49-F238E27FC236}">
                <a16:creationId xmlns:a16="http://schemas.microsoft.com/office/drawing/2014/main" id="{6B96C463-E698-41B0-84CA-AF6FC388E2D0}"/>
              </a:ext>
            </a:extLst>
          </p:cNvPr>
          <p:cNvGrpSpPr/>
          <p:nvPr/>
        </p:nvGrpSpPr>
        <p:grpSpPr>
          <a:xfrm>
            <a:off x="455902" y="2674757"/>
            <a:ext cx="2463824" cy="1109847"/>
            <a:chOff x="8921977" y="1466701"/>
            <a:chExt cx="2926080" cy="1109905"/>
          </a:xfrm>
        </p:grpSpPr>
        <p:sp>
          <p:nvSpPr>
            <p:cNvPr id="27" name="TextBox 26">
              <a:extLst>
                <a:ext uri="{FF2B5EF4-FFF2-40B4-BE49-F238E27FC236}">
                  <a16:creationId xmlns:a16="http://schemas.microsoft.com/office/drawing/2014/main" id="{DD6275CE-037B-4A4E-95C5-1E7BE70BFBD5}"/>
                </a:ext>
              </a:extLst>
            </p:cNvPr>
            <p:cNvSpPr txBox="1"/>
            <p:nvPr/>
          </p:nvSpPr>
          <p:spPr>
            <a:xfrm>
              <a:off x="8921977" y="1466701"/>
              <a:ext cx="2926080" cy="461689"/>
            </a:xfrm>
            <a:prstGeom prst="rect">
              <a:avLst/>
            </a:prstGeom>
            <a:noFill/>
          </p:spPr>
          <p:txBody>
            <a:bodyPr wrap="square" lIns="0" rIns="0" rtlCol="0" anchor="b">
              <a:spAutoFit/>
            </a:bodyPr>
            <a:lstStyle/>
            <a:p>
              <a:pPr algn="r" defTabSz="829269" rtl="1" fontAlgn="base">
                <a:spcBef>
                  <a:spcPct val="0"/>
                </a:spcBef>
                <a:spcAft>
                  <a:spcPct val="0"/>
                </a:spcAft>
              </a:pPr>
              <a:r>
                <a:rPr lang="en-US" sz="2400" b="1" noProof="1">
                  <a:solidFill>
                    <a:srgbClr val="FFC000"/>
                  </a:solidFill>
                  <a:latin typeface="Arial" charset="0"/>
                  <a:cs typeface="Arial" charset="0"/>
                </a:rPr>
                <a:t>Step 5</a:t>
              </a:r>
            </a:p>
          </p:txBody>
        </p:sp>
        <p:sp>
          <p:nvSpPr>
            <p:cNvPr id="28" name="TextBox 27">
              <a:extLst>
                <a:ext uri="{FF2B5EF4-FFF2-40B4-BE49-F238E27FC236}">
                  <a16:creationId xmlns:a16="http://schemas.microsoft.com/office/drawing/2014/main" id="{BED4B5A2-1A7A-4959-A063-98FB79920A90}"/>
                </a:ext>
              </a:extLst>
            </p:cNvPr>
            <p:cNvSpPr txBox="1"/>
            <p:nvPr/>
          </p:nvSpPr>
          <p:spPr>
            <a:xfrm>
              <a:off x="8921977" y="1925881"/>
              <a:ext cx="2926080" cy="650725"/>
            </a:xfrm>
            <a:prstGeom prst="rect">
              <a:avLst/>
            </a:prstGeom>
            <a:noFill/>
          </p:spPr>
          <p:txBody>
            <a:bodyPr wrap="square" lIns="0" rIns="0" rtlCol="0" anchor="t">
              <a:spAutoFit/>
            </a:bodyPr>
            <a:lstStyle/>
            <a:p>
              <a:pPr algn="r" defTabSz="829269" fontAlgn="base">
                <a:spcBef>
                  <a:spcPct val="0"/>
                </a:spcBef>
                <a:spcAft>
                  <a:spcPct val="0"/>
                </a:spcAft>
              </a:pPr>
              <a:r>
                <a:rPr lang="en-US" sz="1814" b="1" noProof="1">
                  <a:solidFill>
                    <a:prstClr val="black">
                      <a:lumMod val="65000"/>
                      <a:lumOff val="35000"/>
                    </a:prstClr>
                  </a:solidFill>
                  <a:latin typeface="Arial" charset="0"/>
                  <a:cs typeface="Arial" charset="0"/>
                </a:rPr>
                <a:t>Monitor, review, adapt, improve </a:t>
              </a:r>
            </a:p>
          </p:txBody>
        </p:sp>
      </p:grpSp>
      <p:pic>
        <p:nvPicPr>
          <p:cNvPr id="29" name="Graphic 28" descr="Group outline">
            <a:extLst>
              <a:ext uri="{FF2B5EF4-FFF2-40B4-BE49-F238E27FC236}">
                <a16:creationId xmlns:a16="http://schemas.microsoft.com/office/drawing/2014/main" id="{906007DA-D471-421B-A393-80F29AD6588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78257" y="1164875"/>
            <a:ext cx="829309" cy="829309"/>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48AABE9B-CAE2-4FAC-9A1C-9BC5980DAAF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52250" y="4985748"/>
            <a:ext cx="761023" cy="646328"/>
          </a:xfrm>
          <a:prstGeom prst="rect">
            <a:avLst/>
          </a:prstGeom>
        </p:spPr>
      </p:pic>
      <p:sp>
        <p:nvSpPr>
          <p:cNvPr id="31" name="Shape">
            <a:extLst>
              <a:ext uri="{FF2B5EF4-FFF2-40B4-BE49-F238E27FC236}">
                <a16:creationId xmlns:a16="http://schemas.microsoft.com/office/drawing/2014/main" id="{713DB7B2-08B6-4AD8-B876-579340C97E76}"/>
              </a:ext>
            </a:extLst>
          </p:cNvPr>
          <p:cNvSpPr/>
          <p:nvPr/>
        </p:nvSpPr>
        <p:spPr>
          <a:xfrm>
            <a:off x="5491972" y="4748064"/>
            <a:ext cx="2374198" cy="1076236"/>
          </a:xfrm>
          <a:custGeom>
            <a:avLst/>
            <a:gdLst/>
            <a:ahLst/>
            <a:cxnLst>
              <a:cxn ang="0">
                <a:pos x="wd2" y="hd2"/>
              </a:cxn>
              <a:cxn ang="5400000">
                <a:pos x="wd2" y="hd2"/>
              </a:cxn>
              <a:cxn ang="10800000">
                <a:pos x="wd2" y="hd2"/>
              </a:cxn>
              <a:cxn ang="16200000">
                <a:pos x="wd2" y="hd2"/>
              </a:cxn>
            </a:cxnLst>
            <a:rect l="0" t="0"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00B0F0"/>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pic>
        <p:nvPicPr>
          <p:cNvPr id="32" name="Picture 31" descr="A black rectangle with a black background&#10;&#10;Description automatically generated with low confidence">
            <a:extLst>
              <a:ext uri="{FF2B5EF4-FFF2-40B4-BE49-F238E27FC236}">
                <a16:creationId xmlns:a16="http://schemas.microsoft.com/office/drawing/2014/main" id="{4A185D4A-45AC-447E-84EA-0F5CA43F785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968615" y="5011242"/>
            <a:ext cx="715576" cy="619423"/>
          </a:xfrm>
          <a:prstGeom prst="rect">
            <a:avLst/>
          </a:prstGeom>
        </p:spPr>
      </p:pic>
      <p:sp>
        <p:nvSpPr>
          <p:cNvPr id="33" name="Shape">
            <a:extLst>
              <a:ext uri="{FF2B5EF4-FFF2-40B4-BE49-F238E27FC236}">
                <a16:creationId xmlns:a16="http://schemas.microsoft.com/office/drawing/2014/main" id="{51D05EC5-00FC-435A-B703-7440F0271485}"/>
              </a:ext>
            </a:extLst>
          </p:cNvPr>
          <p:cNvSpPr/>
          <p:nvPr/>
        </p:nvSpPr>
        <p:spPr>
          <a:xfrm>
            <a:off x="7110882" y="2467915"/>
            <a:ext cx="1504473" cy="2234551"/>
          </a:xfrm>
          <a:custGeom>
            <a:avLst/>
            <a:gdLst/>
            <a:ahLst/>
            <a:cxnLst>
              <a:cxn ang="0">
                <a:pos x="wd2" y="hd2"/>
              </a:cxn>
              <a:cxn ang="5400000">
                <a:pos x="wd2" y="hd2"/>
              </a:cxn>
              <a:cxn ang="10800000">
                <a:pos x="wd2" y="hd2"/>
              </a:cxn>
              <a:cxn ang="16200000">
                <a:pos x="wd2" y="hd2"/>
              </a:cxn>
            </a:cxnLst>
            <a:rect l="0" t="0"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FF0066"/>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pic>
        <p:nvPicPr>
          <p:cNvPr id="34" name="Picture 33">
            <a:extLst>
              <a:ext uri="{FF2B5EF4-FFF2-40B4-BE49-F238E27FC236}">
                <a16:creationId xmlns:a16="http://schemas.microsoft.com/office/drawing/2014/main" id="{EF23B069-79C9-40E7-8008-4B39DF2F748C}"/>
              </a:ext>
            </a:extLst>
          </p:cNvPr>
          <p:cNvPicPr>
            <a:picLocks noChangeAspect="1"/>
          </p:cNvPicPr>
          <p:nvPr/>
        </p:nvPicPr>
        <p:blipFill>
          <a:blip r:embed="rId9" cstate="email">
            <a:biLevel thresh="75000"/>
            <a:extLst>
              <a:ext uri="{28A0092B-C50C-407E-A947-70E740481C1C}">
                <a14:useLocalDpi xmlns:a14="http://schemas.microsoft.com/office/drawing/2010/main"/>
              </a:ext>
            </a:extLst>
          </a:blip>
          <a:stretch>
            <a:fillRect/>
          </a:stretch>
        </p:blipFill>
        <p:spPr>
          <a:xfrm>
            <a:off x="7733683" y="2652354"/>
            <a:ext cx="690613" cy="690613"/>
          </a:xfrm>
          <a:prstGeom prst="rect">
            <a:avLst/>
          </a:prstGeom>
        </p:spPr>
      </p:pic>
      <p:sp>
        <p:nvSpPr>
          <p:cNvPr id="11" name="Slide Number Placeholder 10">
            <a:extLst>
              <a:ext uri="{FF2B5EF4-FFF2-40B4-BE49-F238E27FC236}">
                <a16:creationId xmlns:a16="http://schemas.microsoft.com/office/drawing/2014/main" id="{CDD45E0D-BC88-4CC1-B07B-8549374ED856}"/>
              </a:ext>
            </a:extLst>
          </p:cNvPr>
          <p:cNvSpPr>
            <a:spLocks noGrp="1"/>
          </p:cNvSpPr>
          <p:nvPr>
            <p:ph type="sldNum" sz="quarter" idx="12"/>
          </p:nvPr>
        </p:nvSpPr>
        <p:spPr/>
        <p:txBody>
          <a:bodyPr/>
          <a:lstStyle/>
          <a:p>
            <a:fld id="{2D0AA5EB-64AB-BF41-92BE-B61D8618F692}" type="slidenum">
              <a:rPr lang="it-IT" smtClean="0"/>
              <a:t>17</a:t>
            </a:fld>
            <a:endParaRPr lang="it-IT" dirty="0"/>
          </a:p>
        </p:txBody>
      </p:sp>
    </p:spTree>
    <p:extLst>
      <p:ext uri="{BB962C8B-B14F-4D97-AF65-F5344CB8AC3E}">
        <p14:creationId xmlns:p14="http://schemas.microsoft.com/office/powerpoint/2010/main" val="82409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B116DC0-FF68-4946-B3C8-BC925DC34AF0}"/>
              </a:ext>
            </a:extLst>
          </p:cNvPr>
          <p:cNvSpPr>
            <a:spLocks noGrp="1"/>
          </p:cNvSpPr>
          <p:nvPr>
            <p:ph type="body" idx="1"/>
          </p:nvPr>
        </p:nvSpPr>
        <p:spPr>
          <a:xfrm>
            <a:off x="446088" y="1400432"/>
            <a:ext cx="5827712" cy="4761053"/>
          </a:xfrm>
        </p:spPr>
        <p:txBody>
          <a:bodyPr>
            <a:normAutofit/>
          </a:bodyPr>
          <a:lstStyle/>
          <a:p>
            <a:pPr marL="342900" indent="-342900">
              <a:buFont typeface="Arial" panose="020B0604020202020204" pitchFamily="34" charset="0"/>
              <a:buChar char="•"/>
            </a:pPr>
            <a:r>
              <a:rPr lang="it-IT" sz="2400" b="0" i="0" kern="1200" dirty="0">
                <a:latin typeface="Arial" panose="020B0604020202020204" pitchFamily="34" charset="0"/>
                <a:ea typeface="+mn-ea"/>
                <a:cs typeface="Arial" panose="020B0604020202020204" pitchFamily="34" charset="0"/>
              </a:rPr>
              <a:t>A team responsible for WASH FIT and quality improvement is established and trained</a:t>
            </a:r>
          </a:p>
          <a:p>
            <a:pPr marL="342900" indent="-342900">
              <a:buFont typeface="Arial" panose="020B0604020202020204" pitchFamily="34" charset="0"/>
              <a:buChar char="•"/>
            </a:pPr>
            <a:r>
              <a:rPr lang="it-IT" sz="2400" b="0" i="0" kern="1200" dirty="0">
                <a:latin typeface="Arial" panose="020B0604020202020204" pitchFamily="34" charset="0"/>
                <a:ea typeface="+mn-ea"/>
                <a:cs typeface="Arial" panose="020B0604020202020204" pitchFamily="34" charset="0"/>
              </a:rPr>
              <a:t>Team meets regularly and documents decision making </a:t>
            </a:r>
          </a:p>
          <a:p>
            <a:pPr marL="342900" indent="-342900">
              <a:buFont typeface="Arial" panose="020B0604020202020204" pitchFamily="34" charset="0"/>
              <a:buChar char="•"/>
            </a:pPr>
            <a:r>
              <a:rPr lang="it-IT" sz="2400" b="0" i="0" kern="1200" dirty="0">
                <a:latin typeface="Arial" panose="020B0604020202020204" pitchFamily="34" charset="0"/>
                <a:ea typeface="+mn-ea"/>
                <a:cs typeface="Arial" panose="020B0604020202020204" pitchFamily="34" charset="0"/>
              </a:rPr>
              <a:t>Team is the driving force behind all WASH FIT activities </a:t>
            </a:r>
          </a:p>
          <a:p>
            <a:pPr marL="342900" indent="-342900">
              <a:buFont typeface="Arial" panose="020B0604020202020204" pitchFamily="34" charset="0"/>
              <a:buChar char="•"/>
            </a:pPr>
            <a:r>
              <a:rPr lang="it-IT" sz="2400" b="0" i="0" kern="1200" dirty="0">
                <a:latin typeface="Arial" panose="020B0604020202020204" pitchFamily="34" charset="0"/>
                <a:ea typeface="+mn-ea"/>
                <a:cs typeface="Arial" panose="020B0604020202020204" pitchFamily="34" charset="0"/>
              </a:rPr>
              <a:t>Size and makeup of team will vary according to the size of facility – external expertise may be sought </a:t>
            </a:r>
          </a:p>
          <a:p>
            <a:pPr marL="342900" indent="-342900">
              <a:buFont typeface="Arial" panose="020B0604020202020204" pitchFamily="34" charset="0"/>
              <a:buChar char="•"/>
            </a:pPr>
            <a:r>
              <a:rPr lang="it-IT" sz="2400" b="0" i="0" kern="1200" dirty="0">
                <a:latin typeface="Arial" panose="020B0604020202020204" pitchFamily="34" charset="0"/>
                <a:ea typeface="+mn-ea"/>
                <a:cs typeface="Arial" panose="020B0604020202020204" pitchFamily="34" charset="0"/>
              </a:rPr>
              <a:t>Training the team is important. </a:t>
            </a:r>
          </a:p>
        </p:txBody>
      </p:sp>
      <p:sp>
        <p:nvSpPr>
          <p:cNvPr id="2" name="Slide Number Placeholder 1">
            <a:extLst>
              <a:ext uri="{FF2B5EF4-FFF2-40B4-BE49-F238E27FC236}">
                <a16:creationId xmlns:a16="http://schemas.microsoft.com/office/drawing/2014/main" id="{2BBD5E25-E1DD-4EAC-935B-1175771ED985}"/>
              </a:ext>
            </a:extLst>
          </p:cNvPr>
          <p:cNvSpPr>
            <a:spLocks noGrp="1"/>
          </p:cNvSpPr>
          <p:nvPr>
            <p:ph type="sldNum" sz="quarter" idx="12"/>
          </p:nvPr>
        </p:nvSpPr>
        <p:spPr>
          <a:xfrm>
            <a:off x="0" y="6357767"/>
            <a:ext cx="12191999" cy="365125"/>
          </a:xfrm>
        </p:spPr>
        <p:txBody>
          <a:bodyPr vert="horz" lIns="91440" tIns="45720" rIns="91440" bIns="45720" rtlCol="0" anchor="ctr">
            <a:normAutofit/>
          </a:bodyPr>
          <a:lstStyle/>
          <a:p>
            <a:pPr>
              <a:spcAft>
                <a:spcPts val="600"/>
              </a:spcAft>
            </a:pPr>
            <a:fld id="{A74CE0EA-F3B5-4684-BA10-C594598FDB9C}" type="slidenum">
              <a:rPr lang="it-IT" smtClean="0"/>
              <a:pPr>
                <a:spcAft>
                  <a:spcPts val="600"/>
                </a:spcAft>
              </a:pPr>
              <a:t>18</a:t>
            </a:fld>
            <a:endParaRPr lang="it-IT"/>
          </a:p>
        </p:txBody>
      </p:sp>
      <p:pic>
        <p:nvPicPr>
          <p:cNvPr id="4" name="Picture 3">
            <a:extLst>
              <a:ext uri="{FF2B5EF4-FFF2-40B4-BE49-F238E27FC236}">
                <a16:creationId xmlns:a16="http://schemas.microsoft.com/office/drawing/2014/main" id="{33FF9023-CA3F-4E3A-8549-8C61012FE7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1200" y="4078395"/>
            <a:ext cx="4849812" cy="2485528"/>
          </a:xfrm>
          <a:prstGeom prst="rect">
            <a:avLst/>
          </a:prstGeom>
          <a:noFill/>
        </p:spPr>
      </p:pic>
      <p:sp>
        <p:nvSpPr>
          <p:cNvPr id="35" name="TextBox 34">
            <a:extLst>
              <a:ext uri="{FF2B5EF4-FFF2-40B4-BE49-F238E27FC236}">
                <a16:creationId xmlns:a16="http://schemas.microsoft.com/office/drawing/2014/main" id="{17B446A4-24B6-419B-B2C0-FC8ACF4E6147}"/>
              </a:ext>
            </a:extLst>
          </p:cNvPr>
          <p:cNvSpPr txBox="1"/>
          <p:nvPr/>
        </p:nvSpPr>
        <p:spPr>
          <a:xfrm>
            <a:off x="839788" y="356992"/>
            <a:ext cx="10512425" cy="722508"/>
          </a:xfrm>
          <a:prstGeom prst="rect">
            <a:avLst/>
          </a:prstGeom>
        </p:spPr>
        <p:txBody>
          <a:bodyPr rtlCol="0">
            <a:normAutofit/>
          </a:bodyPr>
          <a:lstStyle/>
          <a:p>
            <a:pPr algn="ctr">
              <a:lnSpc>
                <a:spcPct val="90000"/>
              </a:lnSpc>
              <a:spcBef>
                <a:spcPts val="1000"/>
              </a:spcBef>
            </a:pPr>
            <a:r>
              <a:rPr lang="it-IT" sz="4400" b="1" dirty="0">
                <a:solidFill>
                  <a:srgbClr val="009999"/>
                </a:solidFill>
                <a:latin typeface="Arial Narrow" panose="020B0604020202020204" pitchFamily="34" charset="0"/>
              </a:rPr>
              <a:t>Step 1 summary </a:t>
            </a:r>
          </a:p>
        </p:txBody>
      </p:sp>
    </p:spTree>
    <p:extLst>
      <p:ext uri="{BB962C8B-B14F-4D97-AF65-F5344CB8AC3E}">
        <p14:creationId xmlns:p14="http://schemas.microsoft.com/office/powerpoint/2010/main" val="732132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10">
            <a:extLst>
              <a:ext uri="{FF2B5EF4-FFF2-40B4-BE49-F238E27FC236}">
                <a16:creationId xmlns:a16="http://schemas.microsoft.com/office/drawing/2014/main" id="{5D5762C8-0B03-3B42-B941-EE546CABC400}"/>
              </a:ext>
            </a:extLst>
          </p:cNvPr>
          <p:cNvSpPr txBox="1">
            <a:spLocks/>
          </p:cNvSpPr>
          <p:nvPr/>
        </p:nvSpPr>
        <p:spPr>
          <a:xfrm>
            <a:off x="574675" y="1413132"/>
            <a:ext cx="5535612" cy="4761053"/>
          </a:xfrm>
          <a:prstGeom prst="rect">
            <a:avLst/>
          </a:prstGeom>
        </p:spPr>
        <p:txBody>
          <a:bodyPr>
            <a:normAutofit lnSpcReduction="10000"/>
          </a:bodyPr>
          <a:lstStyle>
            <a:lvl1pPr marL="0" indent="0" algn="l" defTabSz="1036631" rtl="0" eaLnBrk="1" latinLnBrk="0" hangingPunct="1">
              <a:lnSpc>
                <a:spcPct val="110000"/>
              </a:lnSpc>
              <a:spcBef>
                <a:spcPts val="1141"/>
              </a:spcBef>
              <a:spcAft>
                <a:spcPts val="684"/>
              </a:spcAft>
              <a:buClr>
                <a:schemeClr val="tx1"/>
              </a:buClr>
              <a:buSzPct val="80000"/>
              <a:buFontTx/>
              <a:buNone/>
              <a:defRPr sz="1600" b="0" kern="1200">
                <a:solidFill>
                  <a:srgbClr val="09164D"/>
                </a:solidFill>
                <a:latin typeface="+mn-lt"/>
                <a:ea typeface="+mn-ea"/>
                <a:cs typeface="Times New Roman" panose="02020603050405020304" pitchFamily="18" charset="0"/>
              </a:defRPr>
            </a:lvl1pPr>
            <a:lvl2pPr marL="408515" indent="-203369"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2pPr>
            <a:lvl3pPr marL="937649"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3pPr>
            <a:lvl4pPr marL="1337187"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4pPr>
            <a:lvl5pPr marL="1832110" indent="-406728"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5pPr>
            <a:lvl6pPr marL="2337834" indent="-406728" algn="l" defTabSz="1036631" rtl="0" eaLnBrk="1" latinLnBrk="0" hangingPunct="1">
              <a:lnSpc>
                <a:spcPct val="90000"/>
              </a:lnSpc>
              <a:spcBef>
                <a:spcPts val="570"/>
              </a:spcBef>
              <a:buFont typeface="Arial" panose="020B0604020202020204" pitchFamily="34" charset="0"/>
              <a:buChar char="•"/>
              <a:defRPr sz="1600" kern="1200">
                <a:solidFill>
                  <a:srgbClr val="09164D"/>
                </a:solidFill>
                <a:latin typeface="+mn-lt"/>
                <a:ea typeface="+mn-ea"/>
                <a:cs typeface="+mn-cs"/>
              </a:defRPr>
            </a:lvl6pPr>
            <a:lvl7pPr marL="3369060" indent="-259158" algn="l" defTabSz="1036631"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887374" indent="-259158" algn="l" defTabSz="1036631"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05697" indent="-259158" algn="l" defTabSz="1036631"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pPr marL="342900" indent="-342900" defTabSz="914400">
              <a:lnSpc>
                <a:spcPct val="90000"/>
              </a:lnSpc>
              <a:spcBef>
                <a:spcPts val="1000"/>
              </a:spcBef>
              <a:buFont typeface="Arial" panose="020B0604020202020204" pitchFamily="34" charset="0"/>
              <a:buChar char="•"/>
            </a:pPr>
            <a:r>
              <a:rPr lang="it-IT" sz="2400" b="0" i="0" kern="1200" dirty="0">
                <a:solidFill>
                  <a:schemeClr val="tx1"/>
                </a:solidFill>
                <a:latin typeface="Arial" panose="020B0604020202020204" pitchFamily="34" charset="0"/>
                <a:ea typeface="+mn-ea"/>
                <a:cs typeface="Arial" panose="020B0604020202020204" pitchFamily="34" charset="0"/>
              </a:rPr>
              <a:t>A comprehensive assessment of the facility is undertaken which informs all subsequent phases</a:t>
            </a:r>
          </a:p>
          <a:p>
            <a:pPr marL="342900" indent="-342900" defTabSz="914400">
              <a:lnSpc>
                <a:spcPct val="90000"/>
              </a:lnSpc>
              <a:spcBef>
                <a:spcPts val="1000"/>
              </a:spcBef>
              <a:buFont typeface="Arial" panose="020B0604020202020204" pitchFamily="34" charset="0"/>
              <a:buChar char="•"/>
            </a:pPr>
            <a:r>
              <a:rPr lang="it-IT" sz="2400" b="0" i="0" kern="1200" dirty="0">
                <a:solidFill>
                  <a:schemeClr val="tx1"/>
                </a:solidFill>
                <a:latin typeface="Arial" panose="020B0604020202020204" pitchFamily="34" charset="0"/>
                <a:ea typeface="+mn-ea"/>
                <a:cs typeface="Arial" panose="020B0604020202020204" pitchFamily="34" charset="0"/>
              </a:rPr>
              <a:t>A facility WASH FIT score is calculated to give an overall picture of performance </a:t>
            </a:r>
          </a:p>
          <a:p>
            <a:pPr marL="342900" indent="-342900" defTabSz="914400">
              <a:lnSpc>
                <a:spcPct val="90000"/>
              </a:lnSpc>
              <a:spcBef>
                <a:spcPts val="1000"/>
              </a:spcBef>
              <a:buFont typeface="Arial" panose="020B0604020202020204" pitchFamily="34" charset="0"/>
              <a:buChar char="•"/>
            </a:pPr>
            <a:r>
              <a:rPr lang="it-IT" sz="2400" b="0" i="0" kern="1200" dirty="0">
                <a:solidFill>
                  <a:schemeClr val="tx1"/>
                </a:solidFill>
                <a:latin typeface="Arial" panose="020B0604020202020204" pitchFamily="34" charset="0"/>
                <a:ea typeface="+mn-ea"/>
                <a:cs typeface="Arial" panose="020B0604020202020204" pitchFamily="34" charset="0"/>
              </a:rPr>
              <a:t>Assessment shows where gaps and problems exist </a:t>
            </a:r>
          </a:p>
          <a:p>
            <a:pPr marL="342900" indent="-342900" defTabSz="914400">
              <a:lnSpc>
                <a:spcPct val="90000"/>
              </a:lnSpc>
              <a:spcBef>
                <a:spcPts val="1000"/>
              </a:spcBef>
              <a:buFont typeface="Arial" panose="020B0604020202020204" pitchFamily="34" charset="0"/>
              <a:buChar char="•"/>
            </a:pPr>
            <a:r>
              <a:rPr lang="it-IT" sz="2400" b="0" i="0" kern="1200" dirty="0">
                <a:solidFill>
                  <a:schemeClr val="tx1"/>
                </a:solidFill>
                <a:latin typeface="Arial" panose="020B0604020202020204" pitchFamily="34" charset="0"/>
                <a:ea typeface="+mn-ea"/>
                <a:cs typeface="Arial" panose="020B0604020202020204" pitchFamily="34" charset="0"/>
              </a:rPr>
              <a:t>Results of assessment should be shared with relevant stakeholders</a:t>
            </a:r>
          </a:p>
          <a:p>
            <a:pPr marL="342900" indent="-342900" defTabSz="914400">
              <a:lnSpc>
                <a:spcPct val="90000"/>
              </a:lnSpc>
              <a:spcBef>
                <a:spcPts val="1000"/>
              </a:spcBef>
              <a:buFont typeface="Arial" panose="020B0604020202020204" pitchFamily="34" charset="0"/>
              <a:buChar char="•"/>
            </a:pPr>
            <a:r>
              <a:rPr lang="it-IT" sz="2400" b="0" i="0" kern="1200" dirty="0">
                <a:solidFill>
                  <a:schemeClr val="tx1"/>
                </a:solidFill>
                <a:latin typeface="Arial" panose="020B0604020202020204" pitchFamily="34" charset="0"/>
                <a:ea typeface="+mn-ea"/>
                <a:cs typeface="Arial" panose="020B0604020202020204" pitchFamily="34" charset="0"/>
              </a:rPr>
              <a:t>Assessment repeated after 6-12 months </a:t>
            </a:r>
          </a:p>
        </p:txBody>
      </p:sp>
      <p:sp>
        <p:nvSpPr>
          <p:cNvPr id="2" name="Slide Number Placeholder 1">
            <a:extLst>
              <a:ext uri="{FF2B5EF4-FFF2-40B4-BE49-F238E27FC236}">
                <a16:creationId xmlns:a16="http://schemas.microsoft.com/office/drawing/2014/main" id="{B8B3F052-1954-4B8E-B8A8-6A33A3ADBA7E}"/>
              </a:ext>
            </a:extLst>
          </p:cNvPr>
          <p:cNvSpPr>
            <a:spLocks noGrp="1"/>
          </p:cNvSpPr>
          <p:nvPr>
            <p:ph type="sldNum" sz="quarter" idx="12"/>
          </p:nvPr>
        </p:nvSpPr>
        <p:spPr>
          <a:xfrm>
            <a:off x="0" y="6357767"/>
            <a:ext cx="12191999" cy="365125"/>
          </a:xfrm>
        </p:spPr>
        <p:txBody>
          <a:bodyPr vert="horz" lIns="91440" tIns="45720" rIns="91440" bIns="45720" rtlCol="0" anchor="ctr">
            <a:normAutofit/>
          </a:bodyPr>
          <a:lstStyle/>
          <a:p>
            <a:pPr>
              <a:spcAft>
                <a:spcPts val="600"/>
              </a:spcAft>
            </a:pPr>
            <a:fld id="{A74CE0EA-F3B5-4684-BA10-C594598FDB9C}" type="slidenum">
              <a:rPr lang="it-IT" smtClean="0"/>
              <a:pPr>
                <a:spcAft>
                  <a:spcPts val="600"/>
                </a:spcAft>
              </a:pPr>
              <a:t>19</a:t>
            </a:fld>
            <a:endParaRPr lang="it-IT"/>
          </a:p>
        </p:txBody>
      </p:sp>
      <p:pic>
        <p:nvPicPr>
          <p:cNvPr id="4" name="Picture 3">
            <a:extLst>
              <a:ext uri="{FF2B5EF4-FFF2-40B4-BE49-F238E27FC236}">
                <a16:creationId xmlns:a16="http://schemas.microsoft.com/office/drawing/2014/main" id="{DDE5995E-0813-4978-9D6D-17AEDE752E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8800" y="4006303"/>
            <a:ext cx="4849812" cy="2534026"/>
          </a:xfrm>
          <a:prstGeom prst="rect">
            <a:avLst/>
          </a:prstGeom>
          <a:noFill/>
        </p:spPr>
      </p:pic>
      <p:sp>
        <p:nvSpPr>
          <p:cNvPr id="7" name="TextBox 6">
            <a:extLst>
              <a:ext uri="{FF2B5EF4-FFF2-40B4-BE49-F238E27FC236}">
                <a16:creationId xmlns:a16="http://schemas.microsoft.com/office/drawing/2014/main" id="{E29D386B-E42E-4D9C-8E74-2C56CAFCD3C9}"/>
              </a:ext>
            </a:extLst>
          </p:cNvPr>
          <p:cNvSpPr txBox="1"/>
          <p:nvPr/>
        </p:nvSpPr>
        <p:spPr>
          <a:xfrm>
            <a:off x="839788" y="356992"/>
            <a:ext cx="10512425" cy="722508"/>
          </a:xfrm>
          <a:prstGeom prst="rect">
            <a:avLst/>
          </a:prstGeom>
        </p:spPr>
        <p:txBody>
          <a:bodyPr rtlCol="0">
            <a:normAutofit/>
          </a:bodyPr>
          <a:lstStyle/>
          <a:p>
            <a:pPr algn="ctr">
              <a:lnSpc>
                <a:spcPct val="90000"/>
              </a:lnSpc>
              <a:spcBef>
                <a:spcPts val="1000"/>
              </a:spcBef>
            </a:pPr>
            <a:r>
              <a:rPr lang="it-IT" sz="4400" b="1" dirty="0">
                <a:solidFill>
                  <a:srgbClr val="FF0064"/>
                </a:solidFill>
                <a:latin typeface="Arial Narrow" panose="020B0604020202020204" pitchFamily="34" charset="0"/>
              </a:rPr>
              <a:t>Step 2 summary </a:t>
            </a:r>
          </a:p>
        </p:txBody>
      </p:sp>
    </p:spTree>
    <p:extLst>
      <p:ext uri="{BB962C8B-B14F-4D97-AF65-F5344CB8AC3E}">
        <p14:creationId xmlns:p14="http://schemas.microsoft.com/office/powerpoint/2010/main" val="114206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A64D43-AF9C-8D43-8ADE-F7FAFE627A43}"/>
              </a:ext>
            </a:extLst>
          </p:cNvPr>
          <p:cNvSpPr>
            <a:spLocks noGrp="1"/>
          </p:cNvSpPr>
          <p:nvPr>
            <p:ph type="ctrTitle"/>
          </p:nvPr>
        </p:nvSpPr>
        <p:spPr/>
        <p:txBody>
          <a:bodyPr/>
          <a:lstStyle/>
          <a:p>
            <a:r>
              <a:rPr lang="it-IT" dirty="0"/>
              <a:t>WASH FIT </a:t>
            </a:r>
            <a:br>
              <a:rPr lang="it-IT" dirty="0"/>
            </a:br>
            <a:r>
              <a:rPr lang="it-IT" dirty="0"/>
              <a:t>methodology</a:t>
            </a:r>
          </a:p>
        </p:txBody>
      </p:sp>
      <p:sp>
        <p:nvSpPr>
          <p:cNvPr id="3" name="Sottotitolo 2">
            <a:extLst>
              <a:ext uri="{FF2B5EF4-FFF2-40B4-BE49-F238E27FC236}">
                <a16:creationId xmlns:a16="http://schemas.microsoft.com/office/drawing/2014/main" id="{B7939958-D54D-114D-9924-BC91D052F88D}"/>
              </a:ext>
            </a:extLst>
          </p:cNvPr>
          <p:cNvSpPr>
            <a:spLocks noGrp="1"/>
          </p:cNvSpPr>
          <p:nvPr>
            <p:ph type="subTitle" idx="1"/>
          </p:nvPr>
        </p:nvSpPr>
        <p:spPr>
          <a:xfrm>
            <a:off x="838200" y="3584063"/>
            <a:ext cx="10515600" cy="1759461"/>
          </a:xfrm>
        </p:spPr>
        <p:txBody>
          <a:bodyPr>
            <a:normAutofit/>
          </a:bodyPr>
          <a:lstStyle/>
          <a:p>
            <a:r>
              <a:rPr lang="it-IT" sz="3200" dirty="0"/>
              <a:t>Core module </a:t>
            </a:r>
          </a:p>
          <a:p>
            <a:endParaRPr lang="it-IT" sz="3200" dirty="0"/>
          </a:p>
        </p:txBody>
      </p:sp>
      <p:sp>
        <p:nvSpPr>
          <p:cNvPr id="4" name="Segnaposto numero diapositiva 3">
            <a:extLst>
              <a:ext uri="{FF2B5EF4-FFF2-40B4-BE49-F238E27FC236}">
                <a16:creationId xmlns:a16="http://schemas.microsoft.com/office/drawing/2014/main" id="{894F6DC5-5071-4A48-8D1E-5D81627443F0}"/>
              </a:ext>
            </a:extLst>
          </p:cNvPr>
          <p:cNvSpPr>
            <a:spLocks noGrp="1"/>
          </p:cNvSpPr>
          <p:nvPr>
            <p:ph type="sldNum" sz="quarter" idx="4"/>
          </p:nvPr>
        </p:nvSpPr>
        <p:spPr/>
        <p:txBody>
          <a:bodyPr/>
          <a:lstStyle/>
          <a:p>
            <a:fld id="{A5BA30F2-EADE-E847-915A-1E3BC37EDCB4}" type="slidenum">
              <a:rPr lang="it-IT" smtClean="0"/>
              <a:pPr/>
              <a:t>2</a:t>
            </a:fld>
            <a:endParaRPr lang="it-IT" dirty="0"/>
          </a:p>
        </p:txBody>
      </p:sp>
      <p:sp>
        <p:nvSpPr>
          <p:cNvPr id="5" name="Sottotitolo 2">
            <a:extLst>
              <a:ext uri="{FF2B5EF4-FFF2-40B4-BE49-F238E27FC236}">
                <a16:creationId xmlns:a16="http://schemas.microsoft.com/office/drawing/2014/main" id="{429F4468-CD5A-4046-B670-CC50C97AEB3F}"/>
              </a:ext>
            </a:extLst>
          </p:cNvPr>
          <p:cNvSpPr txBox="1">
            <a:spLocks/>
          </p:cNvSpPr>
          <p:nvPr/>
        </p:nvSpPr>
        <p:spPr>
          <a:xfrm>
            <a:off x="838200" y="4779451"/>
            <a:ext cx="10515600" cy="1759461"/>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b="1" i="0" kern="120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a:t>Add date &amp; location</a:t>
            </a:r>
            <a:endParaRPr lang="it-IT" dirty="0"/>
          </a:p>
        </p:txBody>
      </p:sp>
    </p:spTree>
    <p:extLst>
      <p:ext uri="{BB962C8B-B14F-4D97-AF65-F5344CB8AC3E}">
        <p14:creationId xmlns:p14="http://schemas.microsoft.com/office/powerpoint/2010/main" val="3379139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10">
            <a:extLst>
              <a:ext uri="{FF2B5EF4-FFF2-40B4-BE49-F238E27FC236}">
                <a16:creationId xmlns:a16="http://schemas.microsoft.com/office/drawing/2014/main" id="{2D5156DA-A661-F14A-8A5B-34932899FDC0}"/>
              </a:ext>
            </a:extLst>
          </p:cNvPr>
          <p:cNvSpPr txBox="1">
            <a:spLocks/>
          </p:cNvSpPr>
          <p:nvPr/>
        </p:nvSpPr>
        <p:spPr>
          <a:xfrm>
            <a:off x="739429" y="1400432"/>
            <a:ext cx="5383212" cy="4761053"/>
          </a:xfrm>
          <a:prstGeom prst="rect">
            <a:avLst/>
          </a:prstGeom>
        </p:spPr>
        <p:txBody>
          <a:bodyPr>
            <a:normAutofit lnSpcReduction="10000"/>
          </a:bodyPr>
          <a:lstStyle>
            <a:lvl1pPr marL="0" indent="0" algn="l" defTabSz="1036631" rtl="0" eaLnBrk="1" latinLnBrk="0" hangingPunct="1">
              <a:lnSpc>
                <a:spcPct val="110000"/>
              </a:lnSpc>
              <a:spcBef>
                <a:spcPts val="1141"/>
              </a:spcBef>
              <a:spcAft>
                <a:spcPts val="684"/>
              </a:spcAft>
              <a:buClr>
                <a:schemeClr val="tx1"/>
              </a:buClr>
              <a:buSzPct val="80000"/>
              <a:buFontTx/>
              <a:buNone/>
              <a:defRPr sz="1600" b="0" kern="1200">
                <a:solidFill>
                  <a:srgbClr val="09164D"/>
                </a:solidFill>
                <a:latin typeface="+mn-lt"/>
                <a:ea typeface="+mn-ea"/>
                <a:cs typeface="Times New Roman" panose="02020603050405020304" pitchFamily="18" charset="0"/>
              </a:defRPr>
            </a:lvl1pPr>
            <a:lvl2pPr marL="408515" indent="-203369"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2pPr>
            <a:lvl3pPr marL="937649"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3pPr>
            <a:lvl4pPr marL="1337187"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4pPr>
            <a:lvl5pPr marL="1832110" indent="-406728"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5pPr>
            <a:lvl6pPr marL="2337834" indent="-406728" algn="l" defTabSz="1036631" rtl="0" eaLnBrk="1" latinLnBrk="0" hangingPunct="1">
              <a:lnSpc>
                <a:spcPct val="90000"/>
              </a:lnSpc>
              <a:spcBef>
                <a:spcPts val="570"/>
              </a:spcBef>
              <a:buFont typeface="Arial" panose="020B0604020202020204" pitchFamily="34" charset="0"/>
              <a:buChar char="•"/>
              <a:defRPr sz="1600" kern="1200">
                <a:solidFill>
                  <a:srgbClr val="09164D"/>
                </a:solidFill>
                <a:latin typeface="+mn-lt"/>
                <a:ea typeface="+mn-ea"/>
                <a:cs typeface="+mn-cs"/>
              </a:defRPr>
            </a:lvl6pPr>
            <a:lvl7pPr marL="3369060" indent="-259158" algn="l" defTabSz="1036631"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887374" indent="-259158" algn="l" defTabSz="1036631"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05697" indent="-259158" algn="l" defTabSz="1036631"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pPr marL="342900" indent="-342900" defTabSz="914400">
              <a:lnSpc>
                <a:spcPct val="90000"/>
              </a:lnSpc>
              <a:spcBef>
                <a:spcPts val="1000"/>
              </a:spcBef>
              <a:buFont typeface="Arial" panose="020B0604020202020204" pitchFamily="34" charset="0"/>
              <a:buChar char="•"/>
            </a:pPr>
            <a:r>
              <a:rPr lang="it-IT" sz="2400" b="0" i="0" kern="1200" dirty="0">
                <a:solidFill>
                  <a:schemeClr val="tx1"/>
                </a:solidFill>
                <a:latin typeface="Arial" panose="020B0604020202020204" pitchFamily="34" charset="0"/>
                <a:ea typeface="+mn-ea"/>
                <a:cs typeface="Arial" panose="020B0604020202020204" pitchFamily="34" charset="0"/>
              </a:rPr>
              <a:t>A risk score is assigned to all the problems identified in the assessment </a:t>
            </a:r>
          </a:p>
          <a:p>
            <a:pPr marL="342900" indent="-342900" defTabSz="914400">
              <a:lnSpc>
                <a:spcPct val="90000"/>
              </a:lnSpc>
              <a:spcBef>
                <a:spcPts val="1000"/>
              </a:spcBef>
              <a:buFont typeface="Arial" panose="020B0604020202020204" pitchFamily="34" charset="0"/>
              <a:buChar char="•"/>
            </a:pPr>
            <a:r>
              <a:rPr lang="it-IT" sz="2400" b="0" i="0" kern="1200" dirty="0">
                <a:solidFill>
                  <a:schemeClr val="tx1"/>
                </a:solidFill>
                <a:latin typeface="Arial" panose="020B0604020202020204" pitchFamily="34" charset="0"/>
                <a:ea typeface="+mn-ea"/>
                <a:cs typeface="Arial" panose="020B0604020202020204" pitchFamily="34" charset="0"/>
              </a:rPr>
              <a:t>Risks scores are based on 1) risk to facility users and the environment and 2) likelihood of occurrence </a:t>
            </a:r>
          </a:p>
          <a:p>
            <a:pPr marL="342900" indent="-342900" defTabSz="914400">
              <a:lnSpc>
                <a:spcPct val="90000"/>
              </a:lnSpc>
              <a:spcBef>
                <a:spcPts val="1000"/>
              </a:spcBef>
              <a:buFont typeface="Arial" panose="020B0604020202020204" pitchFamily="34" charset="0"/>
              <a:buChar char="•"/>
            </a:pPr>
            <a:r>
              <a:rPr lang="it-IT" sz="2400" b="0" i="0" kern="1200" dirty="0">
                <a:solidFill>
                  <a:schemeClr val="tx1"/>
                </a:solidFill>
                <a:latin typeface="Arial" panose="020B0604020202020204" pitchFamily="34" charset="0"/>
                <a:ea typeface="+mn-ea"/>
                <a:cs typeface="Arial" panose="020B0604020202020204" pitchFamily="34" charset="0"/>
              </a:rPr>
              <a:t>Total risk score is between 0-20. </a:t>
            </a:r>
          </a:p>
          <a:p>
            <a:pPr marL="342900" indent="-342900" defTabSz="914400">
              <a:lnSpc>
                <a:spcPct val="90000"/>
              </a:lnSpc>
              <a:spcBef>
                <a:spcPts val="1000"/>
              </a:spcBef>
              <a:buFont typeface="Arial" panose="020B0604020202020204" pitchFamily="34" charset="0"/>
              <a:buChar char="•"/>
            </a:pPr>
            <a:r>
              <a:rPr lang="it-IT" sz="2400" b="0" i="0" kern="1200" dirty="0">
                <a:solidFill>
                  <a:schemeClr val="tx1"/>
                </a:solidFill>
                <a:latin typeface="Arial" panose="020B0604020202020204" pitchFamily="34" charset="0"/>
                <a:ea typeface="+mn-ea"/>
                <a:cs typeface="Arial" panose="020B0604020202020204" pitchFamily="34" charset="0"/>
              </a:rPr>
              <a:t>Problems are ranked according to risk score (highest to lowest) to determine what needs to be addressed first </a:t>
            </a:r>
          </a:p>
          <a:p>
            <a:pPr marL="342900" indent="-342900" defTabSz="914400">
              <a:lnSpc>
                <a:spcPct val="90000"/>
              </a:lnSpc>
              <a:spcBef>
                <a:spcPts val="1000"/>
              </a:spcBef>
              <a:buFont typeface="Arial" panose="020B0604020202020204" pitchFamily="34" charset="0"/>
              <a:buChar char="•"/>
            </a:pPr>
            <a:r>
              <a:rPr lang="it-IT" sz="2400" b="0" i="0" kern="1200" dirty="0">
                <a:solidFill>
                  <a:schemeClr val="tx1"/>
                </a:solidFill>
                <a:latin typeface="Arial" panose="020B0604020202020204" pitchFamily="34" charset="0"/>
                <a:ea typeface="+mn-ea"/>
                <a:cs typeface="Arial" panose="020B0604020202020204" pitchFamily="34" charset="0"/>
              </a:rPr>
              <a:t>Climate change will affect present and future risk</a:t>
            </a:r>
          </a:p>
        </p:txBody>
      </p:sp>
      <p:sp>
        <p:nvSpPr>
          <p:cNvPr id="2" name="Slide Number Placeholder 1">
            <a:extLst>
              <a:ext uri="{FF2B5EF4-FFF2-40B4-BE49-F238E27FC236}">
                <a16:creationId xmlns:a16="http://schemas.microsoft.com/office/drawing/2014/main" id="{56A055CC-5749-4BFC-9451-355B61FA8777}"/>
              </a:ext>
            </a:extLst>
          </p:cNvPr>
          <p:cNvSpPr>
            <a:spLocks noGrp="1"/>
          </p:cNvSpPr>
          <p:nvPr>
            <p:ph type="sldNum" sz="quarter" idx="12"/>
          </p:nvPr>
        </p:nvSpPr>
        <p:spPr>
          <a:xfrm>
            <a:off x="0" y="6357767"/>
            <a:ext cx="12191999" cy="365125"/>
          </a:xfrm>
        </p:spPr>
        <p:txBody>
          <a:bodyPr vert="horz" lIns="91440" tIns="45720" rIns="91440" bIns="45720" rtlCol="0" anchor="ctr">
            <a:normAutofit/>
          </a:bodyPr>
          <a:lstStyle/>
          <a:p>
            <a:pPr>
              <a:spcAft>
                <a:spcPts val="600"/>
              </a:spcAft>
            </a:pPr>
            <a:fld id="{A74CE0EA-F3B5-4684-BA10-C594598FDB9C}" type="slidenum">
              <a:rPr lang="it-IT" smtClean="0"/>
              <a:pPr>
                <a:spcAft>
                  <a:spcPts val="600"/>
                </a:spcAft>
              </a:pPr>
              <a:t>20</a:t>
            </a:fld>
            <a:endParaRPr lang="it-IT"/>
          </a:p>
        </p:txBody>
      </p:sp>
      <p:pic>
        <p:nvPicPr>
          <p:cNvPr id="3" name="Picture 2">
            <a:extLst>
              <a:ext uri="{FF2B5EF4-FFF2-40B4-BE49-F238E27FC236}">
                <a16:creationId xmlns:a16="http://schemas.microsoft.com/office/drawing/2014/main" id="{2DA7A23B-9820-4746-8F09-B96DE13AF6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000" y="4176686"/>
            <a:ext cx="4849812" cy="2534026"/>
          </a:xfrm>
          <a:prstGeom prst="rect">
            <a:avLst/>
          </a:prstGeom>
          <a:noFill/>
        </p:spPr>
      </p:pic>
      <p:sp>
        <p:nvSpPr>
          <p:cNvPr id="40" name="TextBox 39">
            <a:extLst>
              <a:ext uri="{FF2B5EF4-FFF2-40B4-BE49-F238E27FC236}">
                <a16:creationId xmlns:a16="http://schemas.microsoft.com/office/drawing/2014/main" id="{062B5507-4B52-FD4A-A008-E0AFBF6E1479}"/>
              </a:ext>
            </a:extLst>
          </p:cNvPr>
          <p:cNvSpPr txBox="1"/>
          <p:nvPr/>
        </p:nvSpPr>
        <p:spPr>
          <a:xfrm>
            <a:off x="839788" y="356992"/>
            <a:ext cx="10512425" cy="722508"/>
          </a:xfrm>
          <a:prstGeom prst="rect">
            <a:avLst/>
          </a:prstGeom>
        </p:spPr>
        <p:txBody>
          <a:bodyPr rtlCol="0">
            <a:normAutofit/>
          </a:bodyPr>
          <a:lstStyle/>
          <a:p>
            <a:pPr algn="ctr">
              <a:lnSpc>
                <a:spcPct val="90000"/>
              </a:lnSpc>
              <a:spcBef>
                <a:spcPts val="1000"/>
              </a:spcBef>
            </a:pPr>
            <a:r>
              <a:rPr lang="it-IT" sz="4400" b="1">
                <a:solidFill>
                  <a:schemeClr val="tx2"/>
                </a:solidFill>
                <a:latin typeface="Arial Narrow" panose="020B0604020202020204" pitchFamily="34" charset="0"/>
              </a:rPr>
              <a:t>Step 3 summary</a:t>
            </a:r>
          </a:p>
        </p:txBody>
      </p:sp>
    </p:spTree>
    <p:extLst>
      <p:ext uri="{BB962C8B-B14F-4D97-AF65-F5344CB8AC3E}">
        <p14:creationId xmlns:p14="http://schemas.microsoft.com/office/powerpoint/2010/main" val="214304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10">
            <a:extLst>
              <a:ext uri="{FF2B5EF4-FFF2-40B4-BE49-F238E27FC236}">
                <a16:creationId xmlns:a16="http://schemas.microsoft.com/office/drawing/2014/main" id="{8BA188FE-0EA0-A946-8756-BEEE52D8B7DE}"/>
              </a:ext>
            </a:extLst>
          </p:cNvPr>
          <p:cNvSpPr txBox="1">
            <a:spLocks/>
          </p:cNvSpPr>
          <p:nvPr/>
        </p:nvSpPr>
        <p:spPr>
          <a:xfrm>
            <a:off x="839788" y="1400432"/>
            <a:ext cx="5484812" cy="4761053"/>
          </a:xfrm>
          <a:prstGeom prst="rect">
            <a:avLst/>
          </a:prstGeom>
        </p:spPr>
        <p:txBody>
          <a:bodyPr>
            <a:normAutofit fontScale="85000" lnSpcReduction="10000"/>
          </a:bodyPr>
          <a:lstStyle>
            <a:lvl1pPr marL="0" indent="0" algn="l" defTabSz="1036631" rtl="0" eaLnBrk="1" latinLnBrk="0" hangingPunct="1">
              <a:lnSpc>
                <a:spcPct val="110000"/>
              </a:lnSpc>
              <a:spcBef>
                <a:spcPts val="1141"/>
              </a:spcBef>
              <a:spcAft>
                <a:spcPts val="684"/>
              </a:spcAft>
              <a:buClr>
                <a:schemeClr val="tx1"/>
              </a:buClr>
              <a:buSzPct val="80000"/>
              <a:buFontTx/>
              <a:buNone/>
              <a:defRPr sz="1600" b="0" kern="1200">
                <a:solidFill>
                  <a:srgbClr val="09164D"/>
                </a:solidFill>
                <a:latin typeface="+mn-lt"/>
                <a:ea typeface="+mn-ea"/>
                <a:cs typeface="Times New Roman" panose="02020603050405020304" pitchFamily="18" charset="0"/>
              </a:defRPr>
            </a:lvl1pPr>
            <a:lvl2pPr marL="408515" indent="-203369"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2pPr>
            <a:lvl3pPr marL="937649"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3pPr>
            <a:lvl4pPr marL="1337187"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4pPr>
            <a:lvl5pPr marL="1832110" indent="-406728"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5pPr>
            <a:lvl6pPr marL="2337834" indent="-406728" algn="l" defTabSz="1036631" rtl="0" eaLnBrk="1" latinLnBrk="0" hangingPunct="1">
              <a:lnSpc>
                <a:spcPct val="90000"/>
              </a:lnSpc>
              <a:spcBef>
                <a:spcPts val="570"/>
              </a:spcBef>
              <a:buFont typeface="Arial" panose="020B0604020202020204" pitchFamily="34" charset="0"/>
              <a:buChar char="•"/>
              <a:defRPr sz="1600" kern="1200">
                <a:solidFill>
                  <a:srgbClr val="09164D"/>
                </a:solidFill>
                <a:latin typeface="+mn-lt"/>
                <a:ea typeface="+mn-ea"/>
                <a:cs typeface="+mn-cs"/>
              </a:defRPr>
            </a:lvl6pPr>
            <a:lvl7pPr marL="3369060" indent="-259158" algn="l" defTabSz="1036631"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887374" indent="-259158" algn="l" defTabSz="1036631"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05697" indent="-259158" algn="l" defTabSz="1036631"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pPr marL="342900" indent="-342900" defTabSz="914400">
              <a:lnSpc>
                <a:spcPct val="90000"/>
              </a:lnSpc>
              <a:spcBef>
                <a:spcPts val="1000"/>
              </a:spcBef>
              <a:buFont typeface="Arial" panose="020B0604020202020204" pitchFamily="34" charset="0"/>
              <a:buChar char="•"/>
            </a:pPr>
            <a:r>
              <a:rPr lang="it-IT" sz="2800" b="0" i="0" kern="1200" dirty="0">
                <a:solidFill>
                  <a:schemeClr val="tx1"/>
                </a:solidFill>
                <a:latin typeface="Arial" panose="020B0604020202020204" pitchFamily="34" charset="0"/>
                <a:ea typeface="+mn-ea"/>
                <a:cs typeface="Arial" panose="020B0604020202020204" pitchFamily="34" charset="0"/>
              </a:rPr>
              <a:t>For each problem identified, team decides improvements needed to address risk </a:t>
            </a:r>
          </a:p>
          <a:p>
            <a:pPr marL="342900" indent="-342900" defTabSz="914400">
              <a:lnSpc>
                <a:spcPct val="90000"/>
              </a:lnSpc>
              <a:spcBef>
                <a:spcPts val="1000"/>
              </a:spcBef>
              <a:buFont typeface="Arial" panose="020B0604020202020204" pitchFamily="34" charset="0"/>
              <a:buChar char="•"/>
            </a:pPr>
            <a:r>
              <a:rPr lang="it-IT" sz="2800" b="0" i="0" kern="1200" dirty="0">
                <a:solidFill>
                  <a:schemeClr val="tx1"/>
                </a:solidFill>
                <a:latin typeface="Arial" panose="020B0604020202020204" pitchFamily="34" charset="0"/>
                <a:ea typeface="+mn-ea"/>
                <a:cs typeface="Arial" panose="020B0604020202020204" pitchFamily="34" charset="0"/>
              </a:rPr>
              <a:t>Prioritize quick win/low-cost solutions </a:t>
            </a:r>
          </a:p>
          <a:p>
            <a:pPr marL="342900" indent="-342900" defTabSz="914400">
              <a:lnSpc>
                <a:spcPct val="90000"/>
              </a:lnSpc>
              <a:spcBef>
                <a:spcPts val="1000"/>
              </a:spcBef>
              <a:buFont typeface="Arial" panose="020B0604020202020204" pitchFamily="34" charset="0"/>
              <a:buChar char="•"/>
            </a:pPr>
            <a:r>
              <a:rPr lang="it-IT" sz="2800" b="0" i="0" kern="1200" dirty="0">
                <a:solidFill>
                  <a:schemeClr val="tx1"/>
                </a:solidFill>
                <a:latin typeface="Arial" panose="020B0604020202020204" pitchFamily="34" charset="0"/>
                <a:ea typeface="+mn-ea"/>
                <a:cs typeface="Arial" panose="020B0604020202020204" pitchFamily="34" charset="0"/>
              </a:rPr>
              <a:t>Some problems require incremental improvements – break down improvements into short-term and long-term measures </a:t>
            </a:r>
          </a:p>
          <a:p>
            <a:pPr marL="342900" indent="-342900" defTabSz="914400">
              <a:lnSpc>
                <a:spcPct val="90000"/>
              </a:lnSpc>
              <a:spcBef>
                <a:spcPts val="1000"/>
              </a:spcBef>
              <a:buFont typeface="Arial" panose="020B0604020202020204" pitchFamily="34" charset="0"/>
              <a:buChar char="•"/>
            </a:pPr>
            <a:r>
              <a:rPr lang="it-IT" sz="2800" b="0" i="0" kern="1200" dirty="0">
                <a:solidFill>
                  <a:schemeClr val="tx1"/>
                </a:solidFill>
                <a:latin typeface="Arial" panose="020B0604020202020204" pitchFamily="34" charset="0"/>
                <a:ea typeface="+mn-ea"/>
                <a:cs typeface="Arial" panose="020B0604020202020204" pitchFamily="34" charset="0"/>
              </a:rPr>
              <a:t>Action plan is implemented in a timely manner</a:t>
            </a:r>
          </a:p>
          <a:p>
            <a:pPr marL="342900" indent="-342900" defTabSz="914400">
              <a:lnSpc>
                <a:spcPct val="90000"/>
              </a:lnSpc>
              <a:spcBef>
                <a:spcPts val="1000"/>
              </a:spcBef>
              <a:buFont typeface="Arial" panose="020B0604020202020204" pitchFamily="34" charset="0"/>
              <a:buChar char="•"/>
            </a:pPr>
            <a:r>
              <a:rPr lang="it-IT" sz="2800" b="0" i="0" kern="1200" dirty="0">
                <a:solidFill>
                  <a:schemeClr val="tx1"/>
                </a:solidFill>
                <a:latin typeface="Arial" panose="020B0604020202020204" pitchFamily="34" charset="0"/>
                <a:ea typeface="+mn-ea"/>
                <a:cs typeface="Arial" panose="020B0604020202020204" pitchFamily="34" charset="0"/>
              </a:rPr>
              <a:t>Improvements should be GEDSI and climate friendly</a:t>
            </a:r>
          </a:p>
        </p:txBody>
      </p:sp>
      <p:sp>
        <p:nvSpPr>
          <p:cNvPr id="3" name="Slide Number Placeholder 2">
            <a:extLst>
              <a:ext uri="{FF2B5EF4-FFF2-40B4-BE49-F238E27FC236}">
                <a16:creationId xmlns:a16="http://schemas.microsoft.com/office/drawing/2014/main" id="{3D0419A9-CBFB-455C-89B8-648545C35AD3}"/>
              </a:ext>
            </a:extLst>
          </p:cNvPr>
          <p:cNvSpPr>
            <a:spLocks noGrp="1"/>
          </p:cNvSpPr>
          <p:nvPr>
            <p:ph type="sldNum" sz="quarter" idx="12"/>
          </p:nvPr>
        </p:nvSpPr>
        <p:spPr>
          <a:xfrm>
            <a:off x="0" y="6357767"/>
            <a:ext cx="12191999" cy="365125"/>
          </a:xfrm>
        </p:spPr>
        <p:txBody>
          <a:bodyPr vert="horz" lIns="91440" tIns="45720" rIns="91440" bIns="45720" rtlCol="0" anchor="ctr">
            <a:normAutofit/>
          </a:bodyPr>
          <a:lstStyle/>
          <a:p>
            <a:pPr>
              <a:spcAft>
                <a:spcPts val="600"/>
              </a:spcAft>
            </a:pPr>
            <a:fld id="{A74CE0EA-F3B5-4684-BA10-C594598FDB9C}" type="slidenum">
              <a:rPr lang="it-IT" smtClean="0"/>
              <a:pPr>
                <a:spcAft>
                  <a:spcPts val="600"/>
                </a:spcAft>
              </a:pPr>
              <a:t>21</a:t>
            </a:fld>
            <a:endParaRPr lang="it-IT"/>
          </a:p>
        </p:txBody>
      </p:sp>
      <p:pic>
        <p:nvPicPr>
          <p:cNvPr id="4" name="Picture 3">
            <a:extLst>
              <a:ext uri="{FF2B5EF4-FFF2-40B4-BE49-F238E27FC236}">
                <a16:creationId xmlns:a16="http://schemas.microsoft.com/office/drawing/2014/main" id="{C92F7A7F-315E-444E-86BC-D0CCCA26DC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8800" y="4189386"/>
            <a:ext cx="4849812" cy="2534026"/>
          </a:xfrm>
          <a:prstGeom prst="rect">
            <a:avLst/>
          </a:prstGeom>
          <a:noFill/>
        </p:spPr>
      </p:pic>
      <p:sp>
        <p:nvSpPr>
          <p:cNvPr id="39" name="TextBox 38">
            <a:extLst>
              <a:ext uri="{FF2B5EF4-FFF2-40B4-BE49-F238E27FC236}">
                <a16:creationId xmlns:a16="http://schemas.microsoft.com/office/drawing/2014/main" id="{FC91D456-5CF2-5945-93D6-9FECF82B2865}"/>
              </a:ext>
            </a:extLst>
          </p:cNvPr>
          <p:cNvSpPr txBox="1"/>
          <p:nvPr/>
        </p:nvSpPr>
        <p:spPr>
          <a:xfrm>
            <a:off x="839788" y="356992"/>
            <a:ext cx="10512425" cy="722508"/>
          </a:xfrm>
          <a:prstGeom prst="rect">
            <a:avLst/>
          </a:prstGeom>
        </p:spPr>
        <p:txBody>
          <a:bodyPr rtlCol="0">
            <a:normAutofit/>
          </a:bodyPr>
          <a:lstStyle/>
          <a:p>
            <a:pPr algn="ctr">
              <a:lnSpc>
                <a:spcPct val="90000"/>
              </a:lnSpc>
              <a:spcBef>
                <a:spcPts val="1000"/>
              </a:spcBef>
            </a:pPr>
            <a:r>
              <a:rPr lang="it-IT" sz="4400" b="1" dirty="0">
                <a:latin typeface="Arial Narrow" panose="020B0604020202020204" pitchFamily="34" charset="0"/>
              </a:rPr>
              <a:t>Step 4 summary</a:t>
            </a:r>
          </a:p>
        </p:txBody>
      </p:sp>
    </p:spTree>
    <p:extLst>
      <p:ext uri="{BB962C8B-B14F-4D97-AF65-F5344CB8AC3E}">
        <p14:creationId xmlns:p14="http://schemas.microsoft.com/office/powerpoint/2010/main" val="1154988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10">
            <a:extLst>
              <a:ext uri="{FF2B5EF4-FFF2-40B4-BE49-F238E27FC236}">
                <a16:creationId xmlns:a16="http://schemas.microsoft.com/office/drawing/2014/main" id="{6891EA9C-DBFF-BD40-A58D-1495F28649DF}"/>
              </a:ext>
            </a:extLst>
          </p:cNvPr>
          <p:cNvSpPr txBox="1">
            <a:spLocks/>
          </p:cNvSpPr>
          <p:nvPr/>
        </p:nvSpPr>
        <p:spPr>
          <a:xfrm>
            <a:off x="839788" y="1400432"/>
            <a:ext cx="5561012" cy="4761053"/>
          </a:xfrm>
          <a:prstGeom prst="rect">
            <a:avLst/>
          </a:prstGeom>
        </p:spPr>
        <p:txBody>
          <a:bodyPr>
            <a:normAutofit/>
          </a:bodyPr>
          <a:lstStyle>
            <a:lvl1pPr marL="0" indent="0" algn="l" defTabSz="1036631" rtl="0" eaLnBrk="1" latinLnBrk="0" hangingPunct="1">
              <a:lnSpc>
                <a:spcPct val="110000"/>
              </a:lnSpc>
              <a:spcBef>
                <a:spcPts val="1141"/>
              </a:spcBef>
              <a:spcAft>
                <a:spcPts val="684"/>
              </a:spcAft>
              <a:buClr>
                <a:schemeClr val="tx1"/>
              </a:buClr>
              <a:buSzPct val="80000"/>
              <a:buFontTx/>
              <a:buNone/>
              <a:defRPr sz="1600" b="0" kern="1200">
                <a:solidFill>
                  <a:srgbClr val="09164D"/>
                </a:solidFill>
                <a:latin typeface="+mn-lt"/>
                <a:ea typeface="+mn-ea"/>
                <a:cs typeface="Times New Roman" panose="02020603050405020304" pitchFamily="18" charset="0"/>
              </a:defRPr>
            </a:lvl1pPr>
            <a:lvl2pPr marL="408515" indent="-203369"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2pPr>
            <a:lvl3pPr marL="937649"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3pPr>
            <a:lvl4pPr marL="1337187"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4pPr>
            <a:lvl5pPr marL="1832110" indent="-406728"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5pPr>
            <a:lvl6pPr marL="2337834" indent="-406728" algn="l" defTabSz="1036631" rtl="0" eaLnBrk="1" latinLnBrk="0" hangingPunct="1">
              <a:lnSpc>
                <a:spcPct val="90000"/>
              </a:lnSpc>
              <a:spcBef>
                <a:spcPts val="570"/>
              </a:spcBef>
              <a:buFont typeface="Arial" panose="020B0604020202020204" pitchFamily="34" charset="0"/>
              <a:buChar char="•"/>
              <a:defRPr sz="1600" kern="1200">
                <a:solidFill>
                  <a:srgbClr val="09164D"/>
                </a:solidFill>
                <a:latin typeface="+mn-lt"/>
                <a:ea typeface="+mn-ea"/>
                <a:cs typeface="+mn-cs"/>
              </a:defRPr>
            </a:lvl6pPr>
            <a:lvl7pPr marL="3369060" indent="-259158" algn="l" defTabSz="1036631"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887374" indent="-259158" algn="l" defTabSz="1036631"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05697" indent="-259158" algn="l" defTabSz="1036631"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pPr marL="342900" indent="-342900" defTabSz="914400">
              <a:lnSpc>
                <a:spcPct val="90000"/>
              </a:lnSpc>
              <a:spcBef>
                <a:spcPts val="1000"/>
              </a:spcBef>
              <a:buFont typeface="Arial" panose="020B0604020202020204" pitchFamily="34" charset="0"/>
              <a:buChar char="•"/>
            </a:pPr>
            <a:r>
              <a:rPr lang="it-IT" sz="2400" b="0" i="0" kern="1200" dirty="0">
                <a:solidFill>
                  <a:schemeClr val="tx1"/>
                </a:solidFill>
                <a:latin typeface="Arial" panose="020B0604020202020204" pitchFamily="34" charset="0"/>
                <a:ea typeface="+mn-ea"/>
                <a:cs typeface="Arial" panose="020B0604020202020204" pitchFamily="34" charset="0"/>
              </a:rPr>
              <a:t>Regular and continuous monitoring of progress to troubleshoot problems</a:t>
            </a:r>
          </a:p>
          <a:p>
            <a:pPr marL="342900" indent="-342900" defTabSz="914400">
              <a:lnSpc>
                <a:spcPct val="90000"/>
              </a:lnSpc>
              <a:spcBef>
                <a:spcPts val="1000"/>
              </a:spcBef>
              <a:buFont typeface="Arial" panose="020B0604020202020204" pitchFamily="34" charset="0"/>
              <a:buChar char="•"/>
            </a:pPr>
            <a:r>
              <a:rPr lang="it-IT" sz="2400" b="0" i="0" kern="1200" dirty="0">
                <a:solidFill>
                  <a:schemeClr val="tx1"/>
                </a:solidFill>
                <a:latin typeface="Arial" panose="020B0604020202020204" pitchFamily="34" charset="0"/>
                <a:ea typeface="+mn-ea"/>
                <a:cs typeface="Arial" panose="020B0604020202020204" pitchFamily="34" charset="0"/>
              </a:rPr>
              <a:t>WASH FIT processes are modified review identifies problems </a:t>
            </a:r>
          </a:p>
          <a:p>
            <a:pPr marL="342900" indent="-342900" defTabSz="914400">
              <a:lnSpc>
                <a:spcPct val="90000"/>
              </a:lnSpc>
              <a:spcBef>
                <a:spcPts val="1000"/>
              </a:spcBef>
              <a:buFont typeface="Arial" panose="020B0604020202020204" pitchFamily="34" charset="0"/>
              <a:buChar char="•"/>
            </a:pPr>
            <a:r>
              <a:rPr lang="it-IT" sz="2400" b="0" i="0" kern="1200" dirty="0">
                <a:solidFill>
                  <a:schemeClr val="tx1"/>
                </a:solidFill>
                <a:latin typeface="Arial" panose="020B0604020202020204" pitchFamily="34" charset="0"/>
                <a:ea typeface="+mn-ea"/>
                <a:cs typeface="Arial" panose="020B0604020202020204" pitchFamily="34" charset="0"/>
              </a:rPr>
              <a:t>Daily and weekly spot-checks of the facility help to maintain progress and identify new problems arising </a:t>
            </a:r>
          </a:p>
          <a:p>
            <a:pPr marL="342900" indent="-342900" defTabSz="914400">
              <a:lnSpc>
                <a:spcPct val="90000"/>
              </a:lnSpc>
              <a:spcBef>
                <a:spcPts val="1000"/>
              </a:spcBef>
              <a:buFont typeface="Arial" panose="020B0604020202020204" pitchFamily="34" charset="0"/>
              <a:buChar char="•"/>
            </a:pPr>
            <a:r>
              <a:rPr lang="it-IT" sz="2400" b="0" i="0" kern="1200" dirty="0">
                <a:solidFill>
                  <a:schemeClr val="tx1"/>
                </a:solidFill>
                <a:latin typeface="Arial" panose="020B0604020202020204" pitchFamily="34" charset="0"/>
                <a:ea typeface="+mn-ea"/>
                <a:cs typeface="Arial" panose="020B0604020202020204" pitchFamily="34" charset="0"/>
              </a:rPr>
              <a:t>Data are shared with local and national level and partners </a:t>
            </a:r>
          </a:p>
          <a:p>
            <a:pPr marL="342900" indent="-342900" defTabSz="914400">
              <a:lnSpc>
                <a:spcPct val="90000"/>
              </a:lnSpc>
              <a:spcBef>
                <a:spcPts val="1000"/>
              </a:spcBef>
              <a:buFont typeface="Arial" panose="020B0604020202020204" pitchFamily="34" charset="0"/>
              <a:buChar char="•"/>
            </a:pPr>
            <a:endParaRPr lang="it-IT" sz="2400" b="0" i="0" kern="1200" dirty="0">
              <a:solidFill>
                <a:schemeClr val="tx1"/>
              </a:solidFill>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49673B7C-9054-4E74-933F-E8BCF0D46ACE}"/>
              </a:ext>
            </a:extLst>
          </p:cNvPr>
          <p:cNvSpPr>
            <a:spLocks noGrp="1"/>
          </p:cNvSpPr>
          <p:nvPr>
            <p:ph type="sldNum" sz="quarter" idx="12"/>
          </p:nvPr>
        </p:nvSpPr>
        <p:spPr>
          <a:xfrm>
            <a:off x="0" y="6357767"/>
            <a:ext cx="12191999" cy="365125"/>
          </a:xfrm>
        </p:spPr>
        <p:txBody>
          <a:bodyPr vert="horz" lIns="91440" tIns="45720" rIns="91440" bIns="45720" rtlCol="0" anchor="ctr">
            <a:normAutofit/>
          </a:bodyPr>
          <a:lstStyle/>
          <a:p>
            <a:pPr>
              <a:spcAft>
                <a:spcPts val="600"/>
              </a:spcAft>
            </a:pPr>
            <a:fld id="{A74CE0EA-F3B5-4684-BA10-C594598FDB9C}" type="slidenum">
              <a:rPr lang="it-IT" smtClean="0"/>
              <a:pPr>
                <a:spcAft>
                  <a:spcPts val="600"/>
                </a:spcAft>
              </a:pPr>
              <a:t>22</a:t>
            </a:fld>
            <a:endParaRPr lang="it-IT"/>
          </a:p>
        </p:txBody>
      </p:sp>
      <p:pic>
        <p:nvPicPr>
          <p:cNvPr id="4" name="Picture 3">
            <a:extLst>
              <a:ext uri="{FF2B5EF4-FFF2-40B4-BE49-F238E27FC236}">
                <a16:creationId xmlns:a16="http://schemas.microsoft.com/office/drawing/2014/main" id="{B0D5841E-5867-4932-B4CC-83FB9A4F0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1200" y="4006303"/>
            <a:ext cx="4849812" cy="2534026"/>
          </a:xfrm>
          <a:prstGeom prst="rect">
            <a:avLst/>
          </a:prstGeom>
          <a:noFill/>
        </p:spPr>
      </p:pic>
      <p:sp>
        <p:nvSpPr>
          <p:cNvPr id="39" name="TextBox 38">
            <a:extLst>
              <a:ext uri="{FF2B5EF4-FFF2-40B4-BE49-F238E27FC236}">
                <a16:creationId xmlns:a16="http://schemas.microsoft.com/office/drawing/2014/main" id="{75A78858-03AD-4048-AD06-323EC12685CE}"/>
              </a:ext>
            </a:extLst>
          </p:cNvPr>
          <p:cNvSpPr txBox="1"/>
          <p:nvPr/>
        </p:nvSpPr>
        <p:spPr>
          <a:xfrm>
            <a:off x="839788" y="356992"/>
            <a:ext cx="10512425" cy="722508"/>
          </a:xfrm>
          <a:prstGeom prst="rect">
            <a:avLst/>
          </a:prstGeom>
        </p:spPr>
        <p:txBody>
          <a:bodyPr rtlCol="0">
            <a:normAutofit/>
          </a:bodyPr>
          <a:lstStyle/>
          <a:p>
            <a:pPr algn="ctr">
              <a:lnSpc>
                <a:spcPct val="90000"/>
              </a:lnSpc>
              <a:spcBef>
                <a:spcPts val="1000"/>
              </a:spcBef>
            </a:pPr>
            <a:r>
              <a:rPr lang="it-IT" sz="4400" b="1" dirty="0">
                <a:solidFill>
                  <a:srgbClr val="FF9A1F"/>
                </a:solidFill>
                <a:latin typeface="Arial Narrow" panose="020B0604020202020204" pitchFamily="34" charset="0"/>
              </a:rPr>
              <a:t>Step 5 summary</a:t>
            </a:r>
          </a:p>
        </p:txBody>
      </p:sp>
    </p:spTree>
    <p:extLst>
      <p:ext uri="{BB962C8B-B14F-4D97-AF65-F5344CB8AC3E}">
        <p14:creationId xmlns:p14="http://schemas.microsoft.com/office/powerpoint/2010/main" val="3704742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a:extLst>
              <a:ext uri="{FF2B5EF4-FFF2-40B4-BE49-F238E27FC236}">
                <a16:creationId xmlns:a16="http://schemas.microsoft.com/office/drawing/2014/main" id="{BCDDC20E-D449-4194-AA82-62BDE86E01A3}"/>
              </a:ext>
            </a:extLst>
          </p:cNvPr>
          <p:cNvSpPr/>
          <p:nvPr/>
        </p:nvSpPr>
        <p:spPr>
          <a:xfrm>
            <a:off x="4032677" y="1510249"/>
            <a:ext cx="4112545" cy="3945807"/>
          </a:xfrm>
          <a:custGeom>
            <a:avLst/>
            <a:gdLst/>
            <a:ahLst/>
            <a:cxnLst>
              <a:cxn ang="0">
                <a:pos x="wd2" y="hd2"/>
              </a:cxn>
              <a:cxn ang="5400000">
                <a:pos x="wd2" y="hd2"/>
              </a:cxn>
              <a:cxn ang="10800000">
                <a:pos x="wd2" y="hd2"/>
              </a:cxn>
              <a:cxn ang="16200000">
                <a:pos x="wd2" y="hd2"/>
              </a:cxn>
            </a:cxnLst>
            <a:rect l="0" t="0"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chemeClr val="bg1">
              <a:lumMod val="85000"/>
            </a:schemeClr>
          </a:solidFill>
          <a:ln w="12700">
            <a:miter lim="400000"/>
          </a:ln>
        </p:spPr>
        <p:txBody>
          <a:bodyPr lIns="38098" tIns="38098" rIns="38098" bIns="38098" anchor="ctr"/>
          <a:lstStyle/>
          <a:p>
            <a:pPr defTabSz="829269" rtl="1" fontAlgn="base">
              <a:spcBef>
                <a:spcPct val="0"/>
              </a:spcBef>
              <a:spcAft>
                <a:spcPct val="0"/>
              </a:spcAft>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7" name="Shape">
            <a:extLst>
              <a:ext uri="{FF2B5EF4-FFF2-40B4-BE49-F238E27FC236}">
                <a16:creationId xmlns:a16="http://schemas.microsoft.com/office/drawing/2014/main" id="{6D6AF0FE-7CDA-463B-9C28-C740C51C2E9E}"/>
              </a:ext>
            </a:extLst>
          </p:cNvPr>
          <p:cNvSpPr/>
          <p:nvPr/>
        </p:nvSpPr>
        <p:spPr>
          <a:xfrm>
            <a:off x="5560378" y="1031419"/>
            <a:ext cx="1894378" cy="1846927"/>
          </a:xfrm>
          <a:custGeom>
            <a:avLst/>
            <a:gdLst/>
            <a:ahLst/>
            <a:cxnLst>
              <a:cxn ang="0">
                <a:pos x="wd2" y="hd2"/>
              </a:cxn>
              <a:cxn ang="5400000">
                <a:pos x="wd2" y="hd2"/>
              </a:cxn>
              <a:cxn ang="10800000">
                <a:pos x="wd2" y="hd2"/>
              </a:cxn>
              <a:cxn ang="16200000">
                <a:pos x="wd2" y="hd2"/>
              </a:cxn>
            </a:cxnLst>
            <a:rect l="0" t="0"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rgbClr val="009999"/>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8" name="Shape">
            <a:extLst>
              <a:ext uri="{FF2B5EF4-FFF2-40B4-BE49-F238E27FC236}">
                <a16:creationId xmlns:a16="http://schemas.microsoft.com/office/drawing/2014/main" id="{7CB6A6C3-CE23-4D41-B652-98008CBF147B}"/>
              </a:ext>
            </a:extLst>
          </p:cNvPr>
          <p:cNvSpPr/>
          <p:nvPr/>
        </p:nvSpPr>
        <p:spPr>
          <a:xfrm>
            <a:off x="3576644" y="2148691"/>
            <a:ext cx="2186241" cy="1395455"/>
          </a:xfrm>
          <a:custGeom>
            <a:avLst/>
            <a:gdLst/>
            <a:ahLst/>
            <a:cxnLst>
              <a:cxn ang="0">
                <a:pos x="wd2" y="hd2"/>
              </a:cxn>
              <a:cxn ang="5400000">
                <a:pos x="wd2" y="hd2"/>
              </a:cxn>
              <a:cxn ang="10800000">
                <a:pos x="wd2" y="hd2"/>
              </a:cxn>
              <a:cxn ang="16200000">
                <a:pos x="wd2" y="hd2"/>
              </a:cxn>
            </a:cxnLst>
            <a:rect l="0" t="0"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sp>
        <p:nvSpPr>
          <p:cNvPr id="9" name="Shape">
            <a:extLst>
              <a:ext uri="{FF2B5EF4-FFF2-40B4-BE49-F238E27FC236}">
                <a16:creationId xmlns:a16="http://schemas.microsoft.com/office/drawing/2014/main" id="{601DD753-3F38-455A-B6F1-3ED8D101BB03}"/>
              </a:ext>
            </a:extLst>
          </p:cNvPr>
          <p:cNvSpPr/>
          <p:nvPr/>
        </p:nvSpPr>
        <p:spPr>
          <a:xfrm>
            <a:off x="4329095" y="3516785"/>
            <a:ext cx="1107316" cy="2309795"/>
          </a:xfrm>
          <a:custGeom>
            <a:avLst/>
            <a:gdLst/>
            <a:ahLst/>
            <a:cxnLst>
              <a:cxn ang="0">
                <a:pos x="wd2" y="hd2"/>
              </a:cxn>
              <a:cxn ang="5400000">
                <a:pos x="wd2" y="hd2"/>
              </a:cxn>
              <a:cxn ang="10800000">
                <a:pos x="wd2" y="hd2"/>
              </a:cxn>
              <a:cxn ang="16200000">
                <a:pos x="wd2" y="hd2"/>
              </a:cxn>
            </a:cxnLst>
            <a:rect l="0" t="0"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10" name="Graphic 9" descr="Gears with solid fill">
            <a:extLst>
              <a:ext uri="{FF2B5EF4-FFF2-40B4-BE49-F238E27FC236}">
                <a16:creationId xmlns:a16="http://schemas.microsoft.com/office/drawing/2014/main" id="{3FE95B62-C1D4-413E-ADFF-EAEF4115365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08732" y="2642954"/>
            <a:ext cx="786046" cy="78604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BB4E5D44-EE45-4D4D-BDBE-FF6882E16BBD}"/>
              </a:ext>
            </a:extLst>
          </p:cNvPr>
          <p:cNvGrpSpPr/>
          <p:nvPr/>
        </p:nvGrpSpPr>
        <p:grpSpPr>
          <a:xfrm>
            <a:off x="8327998" y="4739418"/>
            <a:ext cx="2925927" cy="1668205"/>
            <a:chOff x="8921977" y="4073362"/>
            <a:chExt cx="2926080" cy="1668292"/>
          </a:xfrm>
        </p:grpSpPr>
        <p:sp>
          <p:nvSpPr>
            <p:cNvPr id="15" name="TextBox 14">
              <a:extLst>
                <a:ext uri="{FF2B5EF4-FFF2-40B4-BE49-F238E27FC236}">
                  <a16:creationId xmlns:a16="http://schemas.microsoft.com/office/drawing/2014/main" id="{0EC6A1AA-B1BD-44FE-A3F2-E5DB9F940B56}"/>
                </a:ext>
              </a:extLst>
            </p:cNvPr>
            <p:cNvSpPr txBox="1"/>
            <p:nvPr/>
          </p:nvSpPr>
          <p:spPr>
            <a:xfrm>
              <a:off x="8921977" y="4073362"/>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prstClr val="white">
                      <a:lumMod val="85000"/>
                    </a:prstClr>
                  </a:solidFill>
                  <a:latin typeface="Arial" charset="0"/>
                  <a:cs typeface="Arial" charset="0"/>
                </a:rPr>
                <a:t>Step 3</a:t>
              </a:r>
            </a:p>
          </p:txBody>
        </p:sp>
        <p:sp>
          <p:nvSpPr>
            <p:cNvPr id="16" name="TextBox 15">
              <a:extLst>
                <a:ext uri="{FF2B5EF4-FFF2-40B4-BE49-F238E27FC236}">
                  <a16:creationId xmlns:a16="http://schemas.microsoft.com/office/drawing/2014/main" id="{6B0270D1-04DB-44B2-9D5F-5BB131D39CA2}"/>
                </a:ext>
              </a:extLst>
            </p:cNvPr>
            <p:cNvSpPr txBox="1"/>
            <p:nvPr/>
          </p:nvSpPr>
          <p:spPr>
            <a:xfrm>
              <a:off x="8921977" y="4532542"/>
              <a:ext cx="2926080" cy="1209112"/>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prstClr val="white">
                      <a:lumMod val="85000"/>
                    </a:prstClr>
                  </a:solidFill>
                  <a:latin typeface="Arial" charset="0"/>
                  <a:cs typeface="Arial" charset="0"/>
                </a:rPr>
                <a:t>Conduct a risk assessment to identify and prioritize areas for improvement</a:t>
              </a:r>
            </a:p>
          </p:txBody>
        </p:sp>
      </p:grpSp>
      <p:grpSp>
        <p:nvGrpSpPr>
          <p:cNvPr id="17" name="Group 16">
            <a:extLst>
              <a:ext uri="{FF2B5EF4-FFF2-40B4-BE49-F238E27FC236}">
                <a16:creationId xmlns:a16="http://schemas.microsoft.com/office/drawing/2014/main" id="{28F0B97F-500D-4069-96A7-00D1174232C9}"/>
              </a:ext>
            </a:extLst>
          </p:cNvPr>
          <p:cNvGrpSpPr/>
          <p:nvPr/>
        </p:nvGrpSpPr>
        <p:grpSpPr>
          <a:xfrm>
            <a:off x="455902" y="4903589"/>
            <a:ext cx="2925927" cy="1389026"/>
            <a:chOff x="332936" y="4652314"/>
            <a:chExt cx="2926080" cy="1389099"/>
          </a:xfrm>
        </p:grpSpPr>
        <p:sp>
          <p:nvSpPr>
            <p:cNvPr id="18" name="TextBox 17">
              <a:extLst>
                <a:ext uri="{FF2B5EF4-FFF2-40B4-BE49-F238E27FC236}">
                  <a16:creationId xmlns:a16="http://schemas.microsoft.com/office/drawing/2014/main" id="{44ADA965-69CF-430A-97F5-F2DE42819D0E}"/>
                </a:ext>
              </a:extLst>
            </p:cNvPr>
            <p:cNvSpPr txBox="1"/>
            <p:nvPr/>
          </p:nvSpPr>
          <p:spPr>
            <a:xfrm>
              <a:off x="332936" y="4652314"/>
              <a:ext cx="2926080" cy="461689"/>
            </a:xfrm>
            <a:prstGeom prst="rect">
              <a:avLst/>
            </a:prstGeom>
            <a:noFill/>
          </p:spPr>
          <p:txBody>
            <a:bodyPr wrap="square" lIns="0" rIns="0" rtlCol="0" anchor="b">
              <a:spAutoFit/>
            </a:bodyPr>
            <a:lstStyle/>
            <a:p>
              <a:pPr algn="r" defTabSz="829269" rtl="1" fontAlgn="base">
                <a:spcBef>
                  <a:spcPct val="0"/>
                </a:spcBef>
                <a:spcAft>
                  <a:spcPct val="0"/>
                </a:spcAft>
              </a:pPr>
              <a:r>
                <a:rPr lang="en-US" sz="2400" b="1" noProof="1">
                  <a:solidFill>
                    <a:prstClr val="white">
                      <a:lumMod val="85000"/>
                    </a:prstClr>
                  </a:solidFill>
                  <a:latin typeface="Arial" charset="0"/>
                  <a:cs typeface="Arial" charset="0"/>
                </a:rPr>
                <a:t>Step 4</a:t>
              </a:r>
            </a:p>
          </p:txBody>
        </p:sp>
        <p:sp>
          <p:nvSpPr>
            <p:cNvPr id="19" name="TextBox 18">
              <a:extLst>
                <a:ext uri="{FF2B5EF4-FFF2-40B4-BE49-F238E27FC236}">
                  <a16:creationId xmlns:a16="http://schemas.microsoft.com/office/drawing/2014/main" id="{7C4B20C7-7C4E-490C-B1EA-573F8681304E}"/>
                </a:ext>
              </a:extLst>
            </p:cNvPr>
            <p:cNvSpPr txBox="1"/>
            <p:nvPr/>
          </p:nvSpPr>
          <p:spPr>
            <a:xfrm>
              <a:off x="332936" y="5111494"/>
              <a:ext cx="2926080" cy="929919"/>
            </a:xfrm>
            <a:prstGeom prst="rect">
              <a:avLst/>
            </a:prstGeom>
            <a:noFill/>
          </p:spPr>
          <p:txBody>
            <a:bodyPr wrap="square" lIns="0" rIns="0" rtlCol="0" anchor="t">
              <a:spAutoFit/>
            </a:bodyPr>
            <a:lstStyle/>
            <a:p>
              <a:pPr algn="r" defTabSz="829269" fontAlgn="base">
                <a:spcBef>
                  <a:spcPct val="0"/>
                </a:spcBef>
                <a:spcAft>
                  <a:spcPct val="0"/>
                </a:spcAft>
              </a:pPr>
              <a:r>
                <a:rPr lang="en-US" sz="1814" b="1" noProof="1">
                  <a:solidFill>
                    <a:prstClr val="white">
                      <a:lumMod val="85000"/>
                    </a:prstClr>
                  </a:solidFill>
                  <a:latin typeface="Arial" charset="0"/>
                  <a:cs typeface="Arial" charset="0"/>
                </a:rPr>
                <a:t>Develop an incremental improvement plan and take action </a:t>
              </a:r>
            </a:p>
          </p:txBody>
        </p:sp>
      </p:grpSp>
      <p:grpSp>
        <p:nvGrpSpPr>
          <p:cNvPr id="20" name="Group 19">
            <a:extLst>
              <a:ext uri="{FF2B5EF4-FFF2-40B4-BE49-F238E27FC236}">
                <a16:creationId xmlns:a16="http://schemas.microsoft.com/office/drawing/2014/main" id="{168BC263-E4B7-4B72-87DD-1FF81088488C}"/>
              </a:ext>
            </a:extLst>
          </p:cNvPr>
          <p:cNvGrpSpPr/>
          <p:nvPr/>
        </p:nvGrpSpPr>
        <p:grpSpPr>
          <a:xfrm>
            <a:off x="7519494" y="513797"/>
            <a:ext cx="2925927" cy="1389027"/>
            <a:chOff x="8921977" y="1466701"/>
            <a:chExt cx="2926080" cy="1389098"/>
          </a:xfrm>
        </p:grpSpPr>
        <p:sp>
          <p:nvSpPr>
            <p:cNvPr id="21" name="TextBox 20">
              <a:extLst>
                <a:ext uri="{FF2B5EF4-FFF2-40B4-BE49-F238E27FC236}">
                  <a16:creationId xmlns:a16="http://schemas.microsoft.com/office/drawing/2014/main" id="{0D07A788-96E0-4459-AC55-2D427E0519D8}"/>
                </a:ext>
              </a:extLst>
            </p:cNvPr>
            <p:cNvSpPr txBox="1"/>
            <p:nvPr/>
          </p:nvSpPr>
          <p:spPr>
            <a:xfrm>
              <a:off x="8921977" y="1466701"/>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srgbClr val="009999"/>
                  </a:solidFill>
                  <a:latin typeface="Arial" charset="0"/>
                  <a:cs typeface="Arial" charset="0"/>
                </a:rPr>
                <a:t>Step 1</a:t>
              </a:r>
            </a:p>
          </p:txBody>
        </p:sp>
        <p:sp>
          <p:nvSpPr>
            <p:cNvPr id="22" name="TextBox 21">
              <a:extLst>
                <a:ext uri="{FF2B5EF4-FFF2-40B4-BE49-F238E27FC236}">
                  <a16:creationId xmlns:a16="http://schemas.microsoft.com/office/drawing/2014/main" id="{6C9D4248-5B23-42C7-B155-50A30F5FF4E5}"/>
                </a:ext>
              </a:extLst>
            </p:cNvPr>
            <p:cNvSpPr txBox="1"/>
            <p:nvPr/>
          </p:nvSpPr>
          <p:spPr>
            <a:xfrm>
              <a:off x="8921977" y="1925881"/>
              <a:ext cx="2926080" cy="929918"/>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prstClr val="black">
                      <a:lumMod val="65000"/>
                      <a:lumOff val="35000"/>
                    </a:prstClr>
                  </a:solidFill>
                  <a:latin typeface="Arial" charset="0"/>
                  <a:cs typeface="Arial" charset="0"/>
                </a:rPr>
                <a:t>Establish and train the team and document decisions</a:t>
              </a:r>
            </a:p>
          </p:txBody>
        </p:sp>
      </p:grpSp>
      <p:grpSp>
        <p:nvGrpSpPr>
          <p:cNvPr id="23" name="Group 22">
            <a:extLst>
              <a:ext uri="{FF2B5EF4-FFF2-40B4-BE49-F238E27FC236}">
                <a16:creationId xmlns:a16="http://schemas.microsoft.com/office/drawing/2014/main" id="{C7921B70-AF6A-4DF8-9068-F752CD4AD4A7}"/>
              </a:ext>
            </a:extLst>
          </p:cNvPr>
          <p:cNvGrpSpPr/>
          <p:nvPr/>
        </p:nvGrpSpPr>
        <p:grpSpPr>
          <a:xfrm>
            <a:off x="9210821" y="2392137"/>
            <a:ext cx="2771637" cy="1389027"/>
            <a:chOff x="8921977" y="1466700"/>
            <a:chExt cx="2926080" cy="1389100"/>
          </a:xfrm>
        </p:grpSpPr>
        <p:sp>
          <p:nvSpPr>
            <p:cNvPr id="24" name="TextBox 23">
              <a:extLst>
                <a:ext uri="{FF2B5EF4-FFF2-40B4-BE49-F238E27FC236}">
                  <a16:creationId xmlns:a16="http://schemas.microsoft.com/office/drawing/2014/main" id="{2525F5B4-7480-48F5-8391-1AF40857F91E}"/>
                </a:ext>
              </a:extLst>
            </p:cNvPr>
            <p:cNvSpPr txBox="1"/>
            <p:nvPr/>
          </p:nvSpPr>
          <p:spPr>
            <a:xfrm>
              <a:off x="8921977" y="1466700"/>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prstClr val="white">
                      <a:lumMod val="85000"/>
                    </a:prstClr>
                  </a:solidFill>
                  <a:latin typeface="Arial" charset="0"/>
                  <a:cs typeface="Arial" charset="0"/>
                </a:rPr>
                <a:t>Step 2</a:t>
              </a:r>
            </a:p>
          </p:txBody>
        </p:sp>
        <p:sp>
          <p:nvSpPr>
            <p:cNvPr id="25" name="TextBox 24">
              <a:extLst>
                <a:ext uri="{FF2B5EF4-FFF2-40B4-BE49-F238E27FC236}">
                  <a16:creationId xmlns:a16="http://schemas.microsoft.com/office/drawing/2014/main" id="{3A2A2977-C55B-4BCD-AFF6-0B8B0F135BD6}"/>
                </a:ext>
              </a:extLst>
            </p:cNvPr>
            <p:cNvSpPr txBox="1"/>
            <p:nvPr/>
          </p:nvSpPr>
          <p:spPr>
            <a:xfrm>
              <a:off x="8921977" y="1925881"/>
              <a:ext cx="2926080" cy="929919"/>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prstClr val="white">
                      <a:lumMod val="85000"/>
                    </a:prstClr>
                  </a:solidFill>
                  <a:latin typeface="Arial" charset="0"/>
                  <a:cs typeface="Arial" charset="0"/>
                </a:rPr>
                <a:t>Undertake an assessment of the facility </a:t>
              </a:r>
            </a:p>
          </p:txBody>
        </p:sp>
      </p:grpSp>
      <p:grpSp>
        <p:nvGrpSpPr>
          <p:cNvPr id="26" name="Group 25">
            <a:extLst>
              <a:ext uri="{FF2B5EF4-FFF2-40B4-BE49-F238E27FC236}">
                <a16:creationId xmlns:a16="http://schemas.microsoft.com/office/drawing/2014/main" id="{6B96C463-E698-41B0-84CA-AF6FC388E2D0}"/>
              </a:ext>
            </a:extLst>
          </p:cNvPr>
          <p:cNvGrpSpPr/>
          <p:nvPr/>
        </p:nvGrpSpPr>
        <p:grpSpPr>
          <a:xfrm>
            <a:off x="455902" y="2674757"/>
            <a:ext cx="2463824" cy="1109847"/>
            <a:chOff x="8921977" y="1466701"/>
            <a:chExt cx="2926080" cy="1109905"/>
          </a:xfrm>
        </p:grpSpPr>
        <p:sp>
          <p:nvSpPr>
            <p:cNvPr id="27" name="TextBox 26">
              <a:extLst>
                <a:ext uri="{FF2B5EF4-FFF2-40B4-BE49-F238E27FC236}">
                  <a16:creationId xmlns:a16="http://schemas.microsoft.com/office/drawing/2014/main" id="{DD6275CE-037B-4A4E-95C5-1E7BE70BFBD5}"/>
                </a:ext>
              </a:extLst>
            </p:cNvPr>
            <p:cNvSpPr txBox="1"/>
            <p:nvPr/>
          </p:nvSpPr>
          <p:spPr>
            <a:xfrm>
              <a:off x="8921977" y="1466701"/>
              <a:ext cx="2926080" cy="461689"/>
            </a:xfrm>
            <a:prstGeom prst="rect">
              <a:avLst/>
            </a:prstGeom>
            <a:noFill/>
          </p:spPr>
          <p:txBody>
            <a:bodyPr wrap="square" lIns="0" rIns="0" rtlCol="0" anchor="b">
              <a:spAutoFit/>
            </a:bodyPr>
            <a:lstStyle/>
            <a:p>
              <a:pPr algn="r" defTabSz="829269" rtl="1" fontAlgn="base">
                <a:spcBef>
                  <a:spcPct val="0"/>
                </a:spcBef>
                <a:spcAft>
                  <a:spcPct val="0"/>
                </a:spcAft>
              </a:pPr>
              <a:r>
                <a:rPr lang="en-US" sz="2400" b="1" noProof="1">
                  <a:solidFill>
                    <a:prstClr val="white">
                      <a:lumMod val="85000"/>
                    </a:prstClr>
                  </a:solidFill>
                  <a:latin typeface="Arial" charset="0"/>
                  <a:cs typeface="Arial" charset="0"/>
                </a:rPr>
                <a:t>Step 5</a:t>
              </a:r>
            </a:p>
          </p:txBody>
        </p:sp>
        <p:sp>
          <p:nvSpPr>
            <p:cNvPr id="28" name="TextBox 27">
              <a:extLst>
                <a:ext uri="{FF2B5EF4-FFF2-40B4-BE49-F238E27FC236}">
                  <a16:creationId xmlns:a16="http://schemas.microsoft.com/office/drawing/2014/main" id="{BED4B5A2-1A7A-4959-A063-98FB79920A90}"/>
                </a:ext>
              </a:extLst>
            </p:cNvPr>
            <p:cNvSpPr txBox="1"/>
            <p:nvPr/>
          </p:nvSpPr>
          <p:spPr>
            <a:xfrm>
              <a:off x="8921977" y="1925881"/>
              <a:ext cx="2926080" cy="650725"/>
            </a:xfrm>
            <a:prstGeom prst="rect">
              <a:avLst/>
            </a:prstGeom>
            <a:noFill/>
          </p:spPr>
          <p:txBody>
            <a:bodyPr wrap="square" lIns="0" rIns="0" rtlCol="0" anchor="t">
              <a:spAutoFit/>
            </a:bodyPr>
            <a:lstStyle/>
            <a:p>
              <a:pPr algn="r" defTabSz="829269" fontAlgn="base">
                <a:spcBef>
                  <a:spcPct val="0"/>
                </a:spcBef>
                <a:spcAft>
                  <a:spcPct val="0"/>
                </a:spcAft>
              </a:pPr>
              <a:r>
                <a:rPr lang="en-US" sz="1814" b="1" noProof="1">
                  <a:solidFill>
                    <a:prstClr val="white">
                      <a:lumMod val="85000"/>
                    </a:prstClr>
                  </a:solidFill>
                  <a:latin typeface="Arial" charset="0"/>
                  <a:cs typeface="Arial" charset="0"/>
                </a:rPr>
                <a:t>Monitor, review, adapt, improve </a:t>
              </a:r>
            </a:p>
          </p:txBody>
        </p:sp>
      </p:grpSp>
      <p:pic>
        <p:nvPicPr>
          <p:cNvPr id="29" name="Graphic 28" descr="Group outline">
            <a:extLst>
              <a:ext uri="{FF2B5EF4-FFF2-40B4-BE49-F238E27FC236}">
                <a16:creationId xmlns:a16="http://schemas.microsoft.com/office/drawing/2014/main" id="{906007DA-D471-421B-A393-80F29AD6588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78257" y="1164875"/>
            <a:ext cx="829309" cy="829309"/>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48AABE9B-CAE2-4FAC-9A1C-9BC5980DAAF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52250" y="4985748"/>
            <a:ext cx="761023" cy="646328"/>
          </a:xfrm>
          <a:prstGeom prst="rect">
            <a:avLst/>
          </a:prstGeom>
        </p:spPr>
      </p:pic>
      <p:sp>
        <p:nvSpPr>
          <p:cNvPr id="31" name="Shape">
            <a:extLst>
              <a:ext uri="{FF2B5EF4-FFF2-40B4-BE49-F238E27FC236}">
                <a16:creationId xmlns:a16="http://schemas.microsoft.com/office/drawing/2014/main" id="{713DB7B2-08B6-4AD8-B876-579340C97E76}"/>
              </a:ext>
            </a:extLst>
          </p:cNvPr>
          <p:cNvSpPr/>
          <p:nvPr/>
        </p:nvSpPr>
        <p:spPr>
          <a:xfrm>
            <a:off x="5491972" y="4748064"/>
            <a:ext cx="2374198" cy="1076236"/>
          </a:xfrm>
          <a:custGeom>
            <a:avLst/>
            <a:gdLst/>
            <a:ahLst/>
            <a:cxnLst>
              <a:cxn ang="0">
                <a:pos x="wd2" y="hd2"/>
              </a:cxn>
              <a:cxn ang="5400000">
                <a:pos x="wd2" y="hd2"/>
              </a:cxn>
              <a:cxn ang="10800000">
                <a:pos x="wd2" y="hd2"/>
              </a:cxn>
              <a:cxn ang="16200000">
                <a:pos x="wd2" y="hd2"/>
              </a:cxn>
            </a:cxnLst>
            <a:rect l="0" t="0"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32" name="Picture 31" descr="A black rectangle with a black background&#10;&#10;Description automatically generated with low confidence">
            <a:extLst>
              <a:ext uri="{FF2B5EF4-FFF2-40B4-BE49-F238E27FC236}">
                <a16:creationId xmlns:a16="http://schemas.microsoft.com/office/drawing/2014/main" id="{4A185D4A-45AC-447E-84EA-0F5CA43F785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968615" y="5011242"/>
            <a:ext cx="715576" cy="619423"/>
          </a:xfrm>
          <a:prstGeom prst="rect">
            <a:avLst/>
          </a:prstGeom>
        </p:spPr>
      </p:pic>
      <p:sp>
        <p:nvSpPr>
          <p:cNvPr id="33" name="Shape">
            <a:extLst>
              <a:ext uri="{FF2B5EF4-FFF2-40B4-BE49-F238E27FC236}">
                <a16:creationId xmlns:a16="http://schemas.microsoft.com/office/drawing/2014/main" id="{51D05EC5-00FC-435A-B703-7440F0271485}"/>
              </a:ext>
            </a:extLst>
          </p:cNvPr>
          <p:cNvSpPr/>
          <p:nvPr/>
        </p:nvSpPr>
        <p:spPr>
          <a:xfrm>
            <a:off x="7110882" y="2467915"/>
            <a:ext cx="1504473" cy="2234551"/>
          </a:xfrm>
          <a:custGeom>
            <a:avLst/>
            <a:gdLst/>
            <a:ahLst/>
            <a:cxnLst>
              <a:cxn ang="0">
                <a:pos x="wd2" y="hd2"/>
              </a:cxn>
              <a:cxn ang="5400000">
                <a:pos x="wd2" y="hd2"/>
              </a:cxn>
              <a:cxn ang="10800000">
                <a:pos x="wd2" y="hd2"/>
              </a:cxn>
              <a:cxn ang="16200000">
                <a:pos x="wd2" y="hd2"/>
              </a:cxn>
            </a:cxnLst>
            <a:rect l="0" t="0"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34" name="Picture 33">
            <a:extLst>
              <a:ext uri="{FF2B5EF4-FFF2-40B4-BE49-F238E27FC236}">
                <a16:creationId xmlns:a16="http://schemas.microsoft.com/office/drawing/2014/main" id="{EF23B069-79C9-40E7-8008-4B39DF2F748C}"/>
              </a:ext>
            </a:extLst>
          </p:cNvPr>
          <p:cNvPicPr>
            <a:picLocks noChangeAspect="1"/>
          </p:cNvPicPr>
          <p:nvPr/>
        </p:nvPicPr>
        <p:blipFill>
          <a:blip r:embed="rId9" cstate="email">
            <a:biLevel thresh="75000"/>
            <a:extLst>
              <a:ext uri="{28A0092B-C50C-407E-A947-70E740481C1C}">
                <a14:useLocalDpi xmlns:a14="http://schemas.microsoft.com/office/drawing/2010/main"/>
              </a:ext>
            </a:extLst>
          </a:blip>
          <a:stretch>
            <a:fillRect/>
          </a:stretch>
        </p:blipFill>
        <p:spPr>
          <a:xfrm>
            <a:off x="7733683" y="2652354"/>
            <a:ext cx="690613" cy="690613"/>
          </a:xfrm>
          <a:prstGeom prst="rect">
            <a:avLst/>
          </a:prstGeom>
        </p:spPr>
      </p:pic>
      <p:sp>
        <p:nvSpPr>
          <p:cNvPr id="2" name="Title 1">
            <a:extLst>
              <a:ext uri="{FF2B5EF4-FFF2-40B4-BE49-F238E27FC236}">
                <a16:creationId xmlns:a16="http://schemas.microsoft.com/office/drawing/2014/main" id="{7C845F5F-D092-4417-8B3A-9185E6FDC076}"/>
              </a:ext>
            </a:extLst>
          </p:cNvPr>
          <p:cNvSpPr>
            <a:spLocks noGrp="1"/>
          </p:cNvSpPr>
          <p:nvPr>
            <p:ph type="title"/>
          </p:nvPr>
        </p:nvSpPr>
        <p:spPr>
          <a:xfrm>
            <a:off x="207996" y="271446"/>
            <a:ext cx="7001471" cy="714375"/>
          </a:xfrm>
        </p:spPr>
        <p:txBody>
          <a:bodyPr/>
          <a:lstStyle/>
          <a:p>
            <a:pPr algn="l"/>
            <a:r>
              <a:rPr lang="en-US" dirty="0">
                <a:solidFill>
                  <a:srgbClr val="009999"/>
                </a:solidFill>
              </a:rPr>
              <a:t>Step 1 </a:t>
            </a:r>
          </a:p>
        </p:txBody>
      </p:sp>
      <p:sp>
        <p:nvSpPr>
          <p:cNvPr id="5" name="Slide Number Placeholder 4">
            <a:extLst>
              <a:ext uri="{FF2B5EF4-FFF2-40B4-BE49-F238E27FC236}">
                <a16:creationId xmlns:a16="http://schemas.microsoft.com/office/drawing/2014/main" id="{998A4DDA-9902-40ED-AD20-C32568A58339}"/>
              </a:ext>
            </a:extLst>
          </p:cNvPr>
          <p:cNvSpPr>
            <a:spLocks noGrp="1"/>
          </p:cNvSpPr>
          <p:nvPr>
            <p:ph type="sldNum" sz="quarter" idx="12"/>
          </p:nvPr>
        </p:nvSpPr>
        <p:spPr/>
        <p:txBody>
          <a:bodyPr/>
          <a:lstStyle/>
          <a:p>
            <a:fld id="{2D0AA5EB-64AB-BF41-92BE-B61D8618F692}" type="slidenum">
              <a:rPr lang="it-IT" smtClean="0"/>
              <a:t>23</a:t>
            </a:fld>
            <a:endParaRPr lang="it-IT" dirty="0"/>
          </a:p>
        </p:txBody>
      </p:sp>
    </p:spTree>
    <p:extLst>
      <p:ext uri="{BB962C8B-B14F-4D97-AF65-F5344CB8AC3E}">
        <p14:creationId xmlns:p14="http://schemas.microsoft.com/office/powerpoint/2010/main" val="3793200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6F46A9-67E2-419B-A212-F0D289977C49}"/>
              </a:ext>
            </a:extLst>
          </p:cNvPr>
          <p:cNvSpPr>
            <a:spLocks noGrp="1"/>
          </p:cNvSpPr>
          <p:nvPr>
            <p:ph type="body" sz="quarter" idx="14"/>
          </p:nvPr>
        </p:nvSpPr>
        <p:spPr/>
        <p:txBody>
          <a:bodyPr/>
          <a:lstStyle/>
          <a:p>
            <a:r>
              <a:rPr lang="en-GB" b="1" dirty="0">
                <a:solidFill>
                  <a:srgbClr val="009999"/>
                </a:solidFill>
              </a:rPr>
              <a:t>Step 1: </a:t>
            </a:r>
            <a:r>
              <a:rPr lang="en-US" b="1" dirty="0">
                <a:solidFill>
                  <a:srgbClr val="009999"/>
                </a:solidFill>
              </a:rPr>
              <a:t>Establish and train the team and document decisions</a:t>
            </a:r>
            <a:endParaRPr lang="en-US" dirty="0"/>
          </a:p>
        </p:txBody>
      </p:sp>
      <p:sp>
        <p:nvSpPr>
          <p:cNvPr id="11" name="Rectangle 10">
            <a:extLst>
              <a:ext uri="{FF2B5EF4-FFF2-40B4-BE49-F238E27FC236}">
                <a16:creationId xmlns:a16="http://schemas.microsoft.com/office/drawing/2014/main" id="{2E3ABD52-3E15-4713-9685-D5240E90ECBB}"/>
              </a:ext>
            </a:extLst>
          </p:cNvPr>
          <p:cNvSpPr/>
          <p:nvPr/>
        </p:nvSpPr>
        <p:spPr>
          <a:xfrm>
            <a:off x="312547" y="1695565"/>
            <a:ext cx="7459853" cy="2326406"/>
          </a:xfrm>
          <a:prstGeom prst="rect">
            <a:avLst/>
          </a:prstGeom>
        </p:spPr>
        <p:txBody>
          <a:bodyPr wrap="square">
            <a:spAutoFit/>
          </a:bodyPr>
          <a:lstStyle/>
          <a:p>
            <a:pPr defTabSz="945447">
              <a:spcBef>
                <a:spcPct val="20000"/>
              </a:spcBef>
              <a:buClr>
                <a:srgbClr val="09164D"/>
              </a:buClr>
            </a:pPr>
            <a:r>
              <a:rPr lang="en-US" sz="2177" b="1" dirty="0">
                <a:solidFill>
                  <a:srgbClr val="09164D"/>
                </a:solidFill>
                <a:latin typeface="Arial" panose="020B0604020202020204" pitchFamily="34" charset="0"/>
                <a:cs typeface="Arial" panose="020B0604020202020204" pitchFamily="34" charset="0"/>
              </a:rPr>
              <a:t>Outputs</a:t>
            </a:r>
          </a:p>
          <a:p>
            <a:pPr marL="342900" indent="-342900">
              <a:lnSpc>
                <a:spcPct val="115000"/>
              </a:lnSpc>
              <a:buFont typeface="Arial" panose="020B0604020202020204" pitchFamily="34" charset="0"/>
              <a:buChar char="•"/>
            </a:pPr>
            <a:r>
              <a:rPr lang="en-US" sz="1814" dirty="0">
                <a:latin typeface="Arial" panose="020B0604020202020204" pitchFamily="34" charset="0"/>
                <a:ea typeface="SimSun" panose="02010600030101010101" pitchFamily="2" charset="-122"/>
                <a:cs typeface="Arial" panose="020B0604020202020204" pitchFamily="34" charset="0"/>
              </a:rPr>
              <a:t>A team responsible for WASH FIT and QI is established and trained, has a set of clear roles and responsibilities and meets regularly to assess make progress, prioritize tasks, and sustain progress </a:t>
            </a:r>
          </a:p>
          <a:p>
            <a:pPr marL="342900" indent="-342900">
              <a:lnSpc>
                <a:spcPct val="115000"/>
              </a:lnSpc>
              <a:buFont typeface="Arial" panose="020B0604020202020204" pitchFamily="34" charset="0"/>
              <a:buChar char="•"/>
            </a:pPr>
            <a:r>
              <a:rPr lang="en-US" sz="1814" dirty="0">
                <a:latin typeface="Arial" panose="020B0604020202020204" pitchFamily="34" charset="0"/>
                <a:ea typeface="SimSun" panose="02010600030101010101" pitchFamily="2" charset="-122"/>
                <a:cs typeface="Arial" panose="020B0604020202020204" pitchFamily="34" charset="0"/>
              </a:rPr>
              <a:t>Documentation of team meetings and decisions (written reports, photos and videos)</a:t>
            </a:r>
          </a:p>
        </p:txBody>
      </p:sp>
      <p:sp>
        <p:nvSpPr>
          <p:cNvPr id="15" name="Rectangle 14">
            <a:extLst>
              <a:ext uri="{FF2B5EF4-FFF2-40B4-BE49-F238E27FC236}">
                <a16:creationId xmlns:a16="http://schemas.microsoft.com/office/drawing/2014/main" id="{8F7D2136-4FF7-4A01-8504-FE7335600259}"/>
              </a:ext>
            </a:extLst>
          </p:cNvPr>
          <p:cNvSpPr/>
          <p:nvPr/>
        </p:nvSpPr>
        <p:spPr>
          <a:xfrm>
            <a:off x="6552970" y="3881242"/>
            <a:ext cx="4569529" cy="1908921"/>
          </a:xfrm>
          <a:prstGeom prst="rect">
            <a:avLst/>
          </a:prstGeom>
        </p:spPr>
        <p:txBody>
          <a:bodyPr wrap="square">
            <a:spAutoFit/>
          </a:bodyPr>
          <a:lstStyle/>
          <a:p>
            <a:pPr defTabSz="945447">
              <a:spcBef>
                <a:spcPct val="20000"/>
              </a:spcBef>
              <a:buClr>
                <a:srgbClr val="09164D"/>
              </a:buClr>
            </a:pPr>
            <a:r>
              <a:rPr lang="en-US" sz="2800" dirty="0">
                <a:solidFill>
                  <a:schemeClr val="bg1"/>
                </a:solidFill>
                <a:latin typeface="Arial" panose="020B0604020202020204" pitchFamily="34" charset="0"/>
                <a:cs typeface="Arial" panose="020B0604020202020204" pitchFamily="34" charset="0"/>
              </a:rPr>
              <a:t>Supporting tools </a:t>
            </a:r>
          </a:p>
          <a:p>
            <a:pPr marL="310976" indent="-310976">
              <a:lnSpc>
                <a:spcPct val="115000"/>
              </a:lnSpc>
              <a:buFont typeface="Symbol" panose="05050102010706020507" pitchFamily="18" charset="2"/>
              <a:buChar char=""/>
            </a:pPr>
            <a:r>
              <a:rPr lang="en-US" sz="2000" dirty="0">
                <a:solidFill>
                  <a:schemeClr val="bg1"/>
                </a:solidFill>
                <a:latin typeface="Arial" panose="020B0604020202020204" pitchFamily="34" charset="0"/>
                <a:ea typeface="SimSun" panose="02010600030101010101" pitchFamily="2" charset="-122"/>
                <a:cs typeface="Arial" panose="020B0604020202020204" pitchFamily="34" charset="0"/>
              </a:rPr>
              <a:t>Simple form to record roles &amp; responsibilities of team members</a:t>
            </a:r>
          </a:p>
          <a:p>
            <a:pPr marL="310976" indent="-310976">
              <a:lnSpc>
                <a:spcPct val="115000"/>
              </a:lnSpc>
              <a:buFont typeface="Symbol" panose="05050102010706020507" pitchFamily="18" charset="2"/>
              <a:buChar char=""/>
            </a:pPr>
            <a:r>
              <a:rPr lang="en-US" sz="2000" dirty="0">
                <a:solidFill>
                  <a:schemeClr val="bg1"/>
                </a:solidFill>
                <a:latin typeface="Arial" panose="020B0604020202020204" pitchFamily="34" charset="0"/>
                <a:ea typeface="SimSun" panose="02010600030101010101" pitchFamily="2" charset="-122"/>
                <a:cs typeface="Arial" panose="020B0604020202020204" pitchFamily="34" charset="0"/>
              </a:rPr>
              <a:t>Record of team meetings</a:t>
            </a:r>
          </a:p>
          <a:p>
            <a:pPr marL="310976" indent="-310976">
              <a:lnSpc>
                <a:spcPct val="115000"/>
              </a:lnSpc>
              <a:buFont typeface="Symbol" panose="05050102010706020507" pitchFamily="18" charset="2"/>
              <a:buChar char=""/>
            </a:pPr>
            <a:r>
              <a:rPr lang="en-US" sz="2000" dirty="0">
                <a:solidFill>
                  <a:schemeClr val="bg1"/>
                </a:solidFill>
                <a:latin typeface="Arial" panose="020B0604020202020204" pitchFamily="34" charset="0"/>
                <a:ea typeface="SimSun" panose="02010600030101010101" pitchFamily="2" charset="-122"/>
                <a:cs typeface="Arial" panose="020B0604020202020204" pitchFamily="34" charset="0"/>
              </a:rPr>
              <a:t>Training manual</a:t>
            </a:r>
          </a:p>
        </p:txBody>
      </p:sp>
      <p:pic>
        <p:nvPicPr>
          <p:cNvPr id="19" name="Picture 18" descr="A picture containing person&#10;&#10;Description automatically generated">
            <a:extLst>
              <a:ext uri="{FF2B5EF4-FFF2-40B4-BE49-F238E27FC236}">
                <a16:creationId xmlns:a16="http://schemas.microsoft.com/office/drawing/2014/main" id="{938ABEC5-2E46-4986-B0AB-5770719A8B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1147" y="1655246"/>
            <a:ext cx="3358272" cy="2014963"/>
          </a:xfrm>
          <a:prstGeom prst="rect">
            <a:avLst/>
          </a:prstGeom>
        </p:spPr>
      </p:pic>
      <p:sp>
        <p:nvSpPr>
          <p:cNvPr id="7" name="Slide Number Placeholder 6">
            <a:extLst>
              <a:ext uri="{FF2B5EF4-FFF2-40B4-BE49-F238E27FC236}">
                <a16:creationId xmlns:a16="http://schemas.microsoft.com/office/drawing/2014/main" id="{B039EF25-58E4-4C23-A09D-1B26BCD897B6}"/>
              </a:ext>
            </a:extLst>
          </p:cNvPr>
          <p:cNvSpPr>
            <a:spLocks noGrp="1"/>
          </p:cNvSpPr>
          <p:nvPr>
            <p:ph type="sldNum" sz="quarter" idx="12"/>
          </p:nvPr>
        </p:nvSpPr>
        <p:spPr/>
        <p:txBody>
          <a:bodyPr/>
          <a:lstStyle/>
          <a:p>
            <a:fld id="{2D0AA5EB-64AB-BF41-92BE-B61D8618F692}" type="slidenum">
              <a:rPr lang="it-IT" smtClean="0"/>
              <a:t>24</a:t>
            </a:fld>
            <a:endParaRPr lang="it-IT" dirty="0"/>
          </a:p>
        </p:txBody>
      </p:sp>
      <p:sp>
        <p:nvSpPr>
          <p:cNvPr id="14" name="Rectangle 13">
            <a:extLst>
              <a:ext uri="{FF2B5EF4-FFF2-40B4-BE49-F238E27FC236}">
                <a16:creationId xmlns:a16="http://schemas.microsoft.com/office/drawing/2014/main" id="{48413BDD-901A-4D4A-AAF5-40E3E3142AF4}"/>
              </a:ext>
            </a:extLst>
          </p:cNvPr>
          <p:cNvSpPr/>
          <p:nvPr/>
        </p:nvSpPr>
        <p:spPr>
          <a:xfrm>
            <a:off x="403986" y="3642783"/>
            <a:ext cx="5997191" cy="3531929"/>
          </a:xfrm>
          <a:prstGeom prst="rect">
            <a:avLst/>
          </a:prstGeom>
        </p:spPr>
        <p:txBody>
          <a:bodyPr wrap="square">
            <a:spAutoFit/>
          </a:bodyPr>
          <a:lstStyle/>
          <a:p>
            <a:pPr defTabSz="945447">
              <a:spcBef>
                <a:spcPct val="20000"/>
              </a:spcBef>
              <a:buClr>
                <a:srgbClr val="09164D"/>
              </a:buClr>
            </a:pPr>
            <a:endParaRPr lang="en-US" sz="2177" dirty="0">
              <a:solidFill>
                <a:srgbClr val="09164D"/>
              </a:solidFill>
              <a:latin typeface="Arial" panose="020B0604020202020204" pitchFamily="34" charset="0"/>
              <a:cs typeface="Arial" panose="020B0604020202020204" pitchFamily="34" charset="0"/>
            </a:endParaRPr>
          </a:p>
          <a:p>
            <a:pPr defTabSz="945447">
              <a:spcBef>
                <a:spcPct val="20000"/>
              </a:spcBef>
              <a:buClr>
                <a:srgbClr val="09164D"/>
              </a:buClr>
            </a:pPr>
            <a:r>
              <a:rPr lang="en-US" sz="2177" b="1" dirty="0">
                <a:solidFill>
                  <a:srgbClr val="09164D"/>
                </a:solidFill>
                <a:latin typeface="Arial" panose="020B0604020202020204" pitchFamily="34" charset="0"/>
                <a:cs typeface="Arial" panose="020B0604020202020204" pitchFamily="34" charset="0"/>
              </a:rPr>
              <a:t>Tasks</a:t>
            </a:r>
            <a:r>
              <a:rPr lang="en-US" sz="2177" dirty="0">
                <a:solidFill>
                  <a:srgbClr val="09164D"/>
                </a:solidFill>
                <a:latin typeface="Arial" panose="020B0604020202020204" pitchFamily="34" charset="0"/>
                <a:cs typeface="Arial" panose="020B0604020202020204" pitchFamily="34" charset="0"/>
              </a:rPr>
              <a:t> </a:t>
            </a:r>
          </a:p>
          <a:p>
            <a:pPr marL="259147" indent="-259147" defTabSz="945447">
              <a:spcBef>
                <a:spcPct val="20000"/>
              </a:spcBef>
              <a:buClr>
                <a:srgbClr val="09164D"/>
              </a:buClr>
              <a:buFont typeface="Arial" panose="020B0604020202020204" pitchFamily="34" charset="0"/>
              <a:buChar char="•"/>
            </a:pPr>
            <a:r>
              <a:rPr lang="en-US" sz="1814" dirty="0">
                <a:solidFill>
                  <a:srgbClr val="09164D"/>
                </a:solidFill>
                <a:latin typeface="Arial" panose="020B0604020202020204" pitchFamily="34" charset="0"/>
                <a:cs typeface="Arial" panose="020B0604020202020204" pitchFamily="34" charset="0"/>
              </a:rPr>
              <a:t>Identify and train a group of people (staff and community members) with the necessary expertise to form the WASH FIT team</a:t>
            </a:r>
          </a:p>
          <a:p>
            <a:pPr marL="259147" indent="-259147" defTabSz="945447">
              <a:spcBef>
                <a:spcPct val="20000"/>
              </a:spcBef>
              <a:buClr>
                <a:srgbClr val="09164D"/>
              </a:buClr>
              <a:buFont typeface="Arial" panose="020B0604020202020204" pitchFamily="34" charset="0"/>
              <a:buChar char="•"/>
            </a:pPr>
            <a:r>
              <a:rPr lang="en-US" sz="1814" dirty="0">
                <a:solidFill>
                  <a:srgbClr val="09164D"/>
                </a:solidFill>
                <a:latin typeface="Arial" panose="020B0604020202020204" pitchFamily="34" charset="0"/>
                <a:cs typeface="Arial" panose="020B0604020202020204" pitchFamily="34" charset="0"/>
              </a:rPr>
              <a:t>Conduct regular meetings with these staff </a:t>
            </a:r>
          </a:p>
          <a:p>
            <a:pPr marL="259147" indent="-259147" defTabSz="945447">
              <a:spcBef>
                <a:spcPct val="20000"/>
              </a:spcBef>
              <a:buClr>
                <a:srgbClr val="09164D"/>
              </a:buClr>
              <a:buFont typeface="Arial" panose="020B0604020202020204" pitchFamily="34" charset="0"/>
              <a:buChar char="•"/>
            </a:pPr>
            <a:r>
              <a:rPr lang="en-US" sz="1814" dirty="0">
                <a:solidFill>
                  <a:srgbClr val="09164D"/>
                </a:solidFill>
                <a:latin typeface="Arial" panose="020B0604020202020204" pitchFamily="34" charset="0"/>
                <a:cs typeface="Arial" panose="020B0604020202020204" pitchFamily="34" charset="0"/>
              </a:rPr>
              <a:t>Document results &amp; decisions taken </a:t>
            </a:r>
          </a:p>
          <a:p>
            <a:pPr marL="259147" indent="-259147" defTabSz="945447">
              <a:spcBef>
                <a:spcPct val="20000"/>
              </a:spcBef>
              <a:buClr>
                <a:srgbClr val="09164D"/>
              </a:buClr>
              <a:buFont typeface="Arial" panose="020B0604020202020204" pitchFamily="34" charset="0"/>
              <a:buChar char="•"/>
            </a:pPr>
            <a:r>
              <a:rPr lang="en-US" sz="1814" dirty="0">
                <a:solidFill>
                  <a:srgbClr val="09164D"/>
                </a:solidFill>
                <a:latin typeface="Arial" panose="020B0604020202020204" pitchFamily="34" charset="0"/>
                <a:cs typeface="Arial" panose="020B0604020202020204" pitchFamily="34" charset="0"/>
              </a:rPr>
              <a:t>Annual refresher training</a:t>
            </a:r>
          </a:p>
          <a:p>
            <a:pPr defTabSz="945447">
              <a:spcBef>
                <a:spcPct val="20000"/>
              </a:spcBef>
              <a:buClr>
                <a:srgbClr val="09164D"/>
              </a:buClr>
            </a:pPr>
            <a:endParaRPr lang="en-US" sz="2177" dirty="0">
              <a:solidFill>
                <a:srgbClr val="09164D"/>
              </a:solidFill>
              <a:latin typeface="Arial" panose="020B0604020202020204" pitchFamily="34" charset="0"/>
              <a:cs typeface="Arial" panose="020B0604020202020204" pitchFamily="34" charset="0"/>
            </a:endParaRPr>
          </a:p>
          <a:p>
            <a:pPr defTabSz="945447">
              <a:spcBef>
                <a:spcPct val="20000"/>
              </a:spcBef>
              <a:buClr>
                <a:srgbClr val="09164D"/>
              </a:buClr>
            </a:pPr>
            <a:endParaRPr lang="en-US" sz="2177" dirty="0">
              <a:solidFill>
                <a:srgbClr val="09164D"/>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017FB9E-B1CC-1E49-9D91-8CD511971862}"/>
              </a:ext>
            </a:extLst>
          </p:cNvPr>
          <p:cNvPicPr>
            <a:picLocks noChangeAspect="1"/>
          </p:cNvPicPr>
          <p:nvPr/>
        </p:nvPicPr>
        <p:blipFill rotWithShape="1">
          <a:blip r:embed="rId4"/>
          <a:srcRect l="25564" t="15741" r="45399" b="21042"/>
          <a:stretch/>
        </p:blipFill>
        <p:spPr>
          <a:xfrm>
            <a:off x="10739900" y="4971734"/>
            <a:ext cx="1299519" cy="1768304"/>
          </a:xfrm>
          <a:prstGeom prst="rect">
            <a:avLst/>
          </a:prstGeom>
        </p:spPr>
      </p:pic>
    </p:spTree>
    <p:extLst>
      <p:ext uri="{BB962C8B-B14F-4D97-AF65-F5344CB8AC3E}">
        <p14:creationId xmlns:p14="http://schemas.microsoft.com/office/powerpoint/2010/main" val="2987083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59374E-5D33-48E1-BB65-FAD35E0FEA40}"/>
              </a:ext>
            </a:extLst>
          </p:cNvPr>
          <p:cNvSpPr>
            <a:spLocks noGrp="1"/>
          </p:cNvSpPr>
          <p:nvPr>
            <p:ph type="body" idx="1"/>
          </p:nvPr>
        </p:nvSpPr>
        <p:spPr>
          <a:xfrm>
            <a:off x="776602" y="1938206"/>
            <a:ext cx="9170286" cy="1340253"/>
          </a:xfrm>
        </p:spPr>
        <p:txBody>
          <a:bodyPr/>
          <a:lstStyle/>
          <a:p>
            <a:r>
              <a:rPr lang="en-US" dirty="0"/>
              <a:t>What external expertise could be needed? </a:t>
            </a:r>
            <a:br>
              <a:rPr lang="en-US" dirty="0"/>
            </a:br>
            <a:br>
              <a:rPr lang="en-US" dirty="0"/>
            </a:br>
            <a:r>
              <a:rPr lang="en-US" dirty="0"/>
              <a:t>How might the team differ between a PHC and a district/national hospital? </a:t>
            </a:r>
          </a:p>
        </p:txBody>
      </p:sp>
      <p:sp>
        <p:nvSpPr>
          <p:cNvPr id="4" name="Slide Number Placeholder 3">
            <a:extLst>
              <a:ext uri="{FF2B5EF4-FFF2-40B4-BE49-F238E27FC236}">
                <a16:creationId xmlns:a16="http://schemas.microsoft.com/office/drawing/2014/main" id="{E39A342B-34F4-4CBB-A4B0-CD159522EB42}"/>
              </a:ext>
            </a:extLst>
          </p:cNvPr>
          <p:cNvSpPr>
            <a:spLocks noGrp="1"/>
          </p:cNvSpPr>
          <p:nvPr>
            <p:ph type="sldNum" sz="quarter" idx="12"/>
          </p:nvPr>
        </p:nvSpPr>
        <p:spPr/>
        <p:txBody>
          <a:bodyPr/>
          <a:lstStyle/>
          <a:p>
            <a:pPr>
              <a:defRPr/>
            </a:pPr>
            <a:fld id="{A73939FE-7BC6-42BD-B27E-1F76D60FE7C3}" type="slidenum">
              <a:rPr lang="en-GB" smtClean="0"/>
              <a:pPr>
                <a:defRPr/>
              </a:pPr>
              <a:t>25</a:t>
            </a:fld>
            <a:endParaRPr lang="en-GB" dirty="0"/>
          </a:p>
        </p:txBody>
      </p:sp>
      <p:sp>
        <p:nvSpPr>
          <p:cNvPr id="10" name="Text Placeholder 9">
            <a:extLst>
              <a:ext uri="{FF2B5EF4-FFF2-40B4-BE49-F238E27FC236}">
                <a16:creationId xmlns:a16="http://schemas.microsoft.com/office/drawing/2014/main" id="{FA74BD29-2187-42FF-9075-4987D4507B76}"/>
              </a:ext>
            </a:extLst>
          </p:cNvPr>
          <p:cNvSpPr>
            <a:spLocks noGrp="1"/>
          </p:cNvSpPr>
          <p:nvPr>
            <p:ph type="body" sz="quarter" idx="13"/>
          </p:nvPr>
        </p:nvSpPr>
        <p:spPr/>
        <p:txBody>
          <a:bodyPr/>
          <a:lstStyle/>
          <a:p>
            <a:endParaRPr lang="en-US"/>
          </a:p>
        </p:txBody>
      </p:sp>
      <p:sp>
        <p:nvSpPr>
          <p:cNvPr id="2" name="Title 1">
            <a:extLst>
              <a:ext uri="{FF2B5EF4-FFF2-40B4-BE49-F238E27FC236}">
                <a16:creationId xmlns:a16="http://schemas.microsoft.com/office/drawing/2014/main" id="{EDB9BCB6-2A65-457C-A504-5F448ABA8A29}"/>
              </a:ext>
            </a:extLst>
          </p:cNvPr>
          <p:cNvSpPr>
            <a:spLocks noGrp="1"/>
          </p:cNvSpPr>
          <p:nvPr>
            <p:ph type="title"/>
          </p:nvPr>
        </p:nvSpPr>
        <p:spPr>
          <a:xfrm>
            <a:off x="831849" y="744172"/>
            <a:ext cx="10515600" cy="705487"/>
          </a:xfrm>
        </p:spPr>
        <p:txBody>
          <a:bodyPr/>
          <a:lstStyle/>
          <a:p>
            <a:pPr algn="ctr"/>
            <a:r>
              <a:rPr lang="en-US" sz="4400" dirty="0">
                <a:latin typeface="Arial Narrow" panose="020B0606020202030204" pitchFamily="34" charset="0"/>
              </a:rPr>
              <a:t>Who should be in the WASH FIT team? </a:t>
            </a:r>
          </a:p>
        </p:txBody>
      </p:sp>
      <p:pic>
        <p:nvPicPr>
          <p:cNvPr id="11" name="Content Placeholder 10" descr="A group of people sitting on a bench reading books&#10;&#10;Description automatically generated with medium confidence">
            <a:extLst>
              <a:ext uri="{FF2B5EF4-FFF2-40B4-BE49-F238E27FC236}">
                <a16:creationId xmlns:a16="http://schemas.microsoft.com/office/drawing/2014/main" id="{7221CD50-AF8B-47B6-A227-BB8A9148FCFB}"/>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8135938" y="4106863"/>
            <a:ext cx="4056062" cy="2433637"/>
          </a:xfrm>
          <a:prstGeom prst="rect">
            <a:avLst/>
          </a:prstGeom>
          <a:ln>
            <a:noFill/>
          </a:ln>
          <a:effectLst>
            <a:outerShdw blurRad="292100" dist="139700" dir="2700000" algn="tl" rotWithShape="0">
              <a:srgbClr val="333333">
                <a:alpha val="65000"/>
              </a:srgbClr>
            </a:outerShdw>
          </a:effectLst>
        </p:spPr>
      </p:pic>
      <p:pic>
        <p:nvPicPr>
          <p:cNvPr id="6" name="Content Placeholder 12">
            <a:extLst>
              <a:ext uri="{FF2B5EF4-FFF2-40B4-BE49-F238E27FC236}">
                <a16:creationId xmlns:a16="http://schemas.microsoft.com/office/drawing/2014/main" id="{DF59625B-194D-4FB8-9A34-5B6B7BD435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553266" y="4168957"/>
            <a:ext cx="3324812" cy="2493609"/>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478AC2FE-3A15-4612-9FB7-759A7CE0AB79}"/>
              </a:ext>
            </a:extLst>
          </p:cNvPr>
          <p:cNvGrpSpPr/>
          <p:nvPr/>
        </p:nvGrpSpPr>
        <p:grpSpPr>
          <a:xfrm>
            <a:off x="4076048" y="3922348"/>
            <a:ext cx="3554758" cy="2128155"/>
            <a:chOff x="10052541" y="264366"/>
            <a:chExt cx="3254727" cy="1939953"/>
          </a:xfrm>
        </p:grpSpPr>
        <p:pic>
          <p:nvPicPr>
            <p:cNvPr id="8" name="Picture 2">
              <a:extLst>
                <a:ext uri="{FF2B5EF4-FFF2-40B4-BE49-F238E27FC236}">
                  <a16:creationId xmlns:a16="http://schemas.microsoft.com/office/drawing/2014/main" id="{A957B70E-DC3D-4A5A-8A9E-F43E1649B4E8}"/>
                </a:ext>
              </a:extLst>
            </p:cNvPr>
            <p:cNvPicPr>
              <a:picLocks noChangeAspect="1" noChangeArrowheads="1"/>
            </p:cNvPicPr>
            <p:nvPr/>
          </p:nvPicPr>
          <p:blipFill>
            <a:blip r:embed="rId5" cstate="email"/>
            <a:srcRect/>
            <a:stretch>
              <a:fillRect/>
            </a:stretch>
          </p:blipFill>
          <p:spPr bwMode="auto">
            <a:xfrm>
              <a:off x="10052541" y="264366"/>
              <a:ext cx="3254727" cy="193995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587C758C-7BB8-477C-80FF-D03BB5DDD61B}"/>
                </a:ext>
              </a:extLst>
            </p:cNvPr>
            <p:cNvSpPr txBox="1"/>
            <p:nvPr/>
          </p:nvSpPr>
          <p:spPr>
            <a:xfrm rot="5400000">
              <a:off x="12241991" y="1147533"/>
              <a:ext cx="1731639" cy="225146"/>
            </a:xfrm>
            <a:prstGeom prst="rect">
              <a:avLst/>
            </a:prstGeom>
            <a:noFill/>
          </p:spPr>
          <p:txBody>
            <a:bodyPr wrap="square" rtlCol="0">
              <a:spAutoFit/>
            </a:bodyPr>
            <a:lstStyle/>
            <a:p>
              <a:pPr algn="r" rtl="0"/>
              <a:r>
                <a:rPr lang="en-US" sz="952" dirty="0">
                  <a:solidFill>
                    <a:schemeClr val="accent2"/>
                  </a:solidFill>
                </a:rPr>
                <a:t>   © </a:t>
              </a:r>
              <a:r>
                <a:rPr lang="en-US" sz="998" dirty="0" err="1">
                  <a:solidFill>
                    <a:schemeClr val="accent2"/>
                  </a:solidFill>
                </a:rPr>
                <a:t>Shumon</a:t>
              </a:r>
              <a:r>
                <a:rPr lang="en-US" sz="998" dirty="0">
                  <a:solidFill>
                    <a:schemeClr val="accent2"/>
                  </a:solidFill>
                </a:rPr>
                <a:t> Ahmed/CDD</a:t>
              </a:r>
            </a:p>
          </p:txBody>
        </p:sp>
      </p:grpSp>
    </p:spTree>
    <p:extLst>
      <p:ext uri="{BB962C8B-B14F-4D97-AF65-F5344CB8AC3E}">
        <p14:creationId xmlns:p14="http://schemas.microsoft.com/office/powerpoint/2010/main" val="463375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river surrounded by trees&#10;&#10;Description generated with very high confidence">
            <a:extLst>
              <a:ext uri="{FF2B5EF4-FFF2-40B4-BE49-F238E27FC236}">
                <a16:creationId xmlns:a16="http://schemas.microsoft.com/office/drawing/2014/main" id="{D3A9054B-3D2D-4F62-A551-BDDD7656B3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792"/>
          <a:stretch/>
        </p:blipFill>
        <p:spPr>
          <a:xfrm rot="10800000">
            <a:off x="7222999" y="4047556"/>
            <a:ext cx="4474474" cy="2675336"/>
          </a:xfrm>
          <a:prstGeom prst="rect">
            <a:avLst/>
          </a:prstGeom>
        </p:spPr>
      </p:pic>
      <p:sp>
        <p:nvSpPr>
          <p:cNvPr id="7" name="Text Placeholder 6">
            <a:extLst>
              <a:ext uri="{FF2B5EF4-FFF2-40B4-BE49-F238E27FC236}">
                <a16:creationId xmlns:a16="http://schemas.microsoft.com/office/drawing/2014/main" id="{8FB2CBCB-809A-49A0-AD61-CB35B9B92AE3}"/>
              </a:ext>
            </a:extLst>
          </p:cNvPr>
          <p:cNvSpPr>
            <a:spLocks noGrp="1"/>
          </p:cNvSpPr>
          <p:nvPr>
            <p:ph type="body" sz="quarter" idx="15"/>
          </p:nvPr>
        </p:nvSpPr>
        <p:spPr>
          <a:xfrm>
            <a:off x="211194" y="271669"/>
            <a:ext cx="4884160" cy="365125"/>
          </a:xfrm>
        </p:spPr>
        <p:txBody>
          <a:bodyPr>
            <a:noAutofit/>
          </a:bodyPr>
          <a:lstStyle/>
          <a:p>
            <a:r>
              <a:rPr lang="en-US" sz="3200" dirty="0">
                <a:latin typeface="Arial Narrow" panose="020B0606020202030204" pitchFamily="34" charset="0"/>
              </a:rPr>
              <a:t>Group exercise: who is responsible for WASH FIT? </a:t>
            </a:r>
          </a:p>
        </p:txBody>
      </p:sp>
      <p:sp>
        <p:nvSpPr>
          <p:cNvPr id="4" name="Content Placeholder 2">
            <a:extLst>
              <a:ext uri="{FF2B5EF4-FFF2-40B4-BE49-F238E27FC236}">
                <a16:creationId xmlns:a16="http://schemas.microsoft.com/office/drawing/2014/main" id="{6AD8965E-36A5-4796-A6A9-D1786F0B705C}"/>
              </a:ext>
            </a:extLst>
          </p:cNvPr>
          <p:cNvSpPr txBox="1">
            <a:spLocks/>
          </p:cNvSpPr>
          <p:nvPr/>
        </p:nvSpPr>
        <p:spPr bwMode="gray">
          <a:xfrm>
            <a:off x="6627838" y="279867"/>
            <a:ext cx="3614791" cy="687919"/>
          </a:xfrm>
          <a:prstGeom prst="rect">
            <a:avLst/>
          </a:prstGeom>
        </p:spPr>
        <p:txBody>
          <a:bodyPr vert="horz" lIns="18616" tIns="0" rIns="18616" bIns="0" rtlCol="0">
            <a:noAutofit/>
          </a:bodyPr>
          <a:lstStyle>
            <a:lvl1pPr marL="0" indent="0" algn="l" defTabSz="1042688" rtl="0" eaLnBrk="1" latinLnBrk="0" hangingPunct="1">
              <a:lnSpc>
                <a:spcPct val="110000"/>
              </a:lnSpc>
              <a:spcBef>
                <a:spcPts val="1141"/>
              </a:spcBef>
              <a:spcAft>
                <a:spcPts val="684"/>
              </a:spcAft>
              <a:buClr>
                <a:schemeClr val="tx1"/>
              </a:buClr>
              <a:buSzPct val="80000"/>
              <a:buFontTx/>
              <a:buNone/>
              <a:defRPr sz="1600" b="0" kern="1200">
                <a:solidFill>
                  <a:srgbClr val="09164D"/>
                </a:solidFill>
                <a:latin typeface="+mn-lt"/>
                <a:ea typeface="+mn-ea"/>
                <a:cs typeface="Times New Roman" panose="02020603050405020304" pitchFamily="18" charset="0"/>
              </a:defRPr>
            </a:lvl1pPr>
            <a:lvl2pPr marL="410920" indent="-204555" algn="l" defTabSz="1042688"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2pPr>
            <a:lvl3pPr marL="943125" indent="-325841" algn="l" defTabSz="1042688"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3pPr>
            <a:lvl4pPr marL="1344995" indent="-325841" algn="l" defTabSz="1042688"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4pPr>
            <a:lvl5pPr marL="1842807" indent="-409111" algn="l" defTabSz="1042688"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5pPr>
            <a:lvl6pPr marL="2351479" indent="-409111" algn="l" defTabSz="1042688" rtl="0" eaLnBrk="1" latinLnBrk="0" hangingPunct="1">
              <a:lnSpc>
                <a:spcPct val="90000"/>
              </a:lnSpc>
              <a:spcBef>
                <a:spcPts val="570"/>
              </a:spcBef>
              <a:buFont typeface="Arial" panose="020B0604020202020204" pitchFamily="34" charset="0"/>
              <a:buChar char="•"/>
              <a:defRPr sz="1600" kern="1200">
                <a:solidFill>
                  <a:srgbClr val="09164D"/>
                </a:solidFill>
                <a:latin typeface="+mn-lt"/>
                <a:ea typeface="+mn-ea"/>
                <a:cs typeface="+mn-cs"/>
              </a:defRPr>
            </a:lvl6pPr>
            <a:lvl7pPr marL="3388735" indent="-260672" algn="l" defTabSz="1042688"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080" indent="-260672" algn="l" defTabSz="1042688"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1424" indent="-260672" algn="l" defTabSz="1042688"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pPr marL="259147" indent="-259147">
              <a:spcBef>
                <a:spcPts val="0"/>
              </a:spcBef>
              <a:spcAft>
                <a:spcPts val="0"/>
              </a:spcAft>
              <a:buFont typeface="Arial" panose="020B0604020202020204" pitchFamily="34" charset="0"/>
              <a:buChar char="•"/>
            </a:pPr>
            <a:r>
              <a:rPr lang="en-GB" sz="2000" dirty="0">
                <a:latin typeface="Arial" panose="020B0604020202020204" pitchFamily="34" charset="0"/>
                <a:ea typeface="ＭＳ Ｐゴシック" pitchFamily="34" charset="-128"/>
                <a:cs typeface="Arial" panose="020B0604020202020204" pitchFamily="34" charset="0"/>
              </a:rPr>
              <a:t>Rural primary health care centre</a:t>
            </a:r>
          </a:p>
          <a:p>
            <a:pPr marL="259147" indent="-259147">
              <a:spcBef>
                <a:spcPts val="0"/>
              </a:spcBef>
              <a:spcAft>
                <a:spcPts val="0"/>
              </a:spcAft>
              <a:buFont typeface="Arial" panose="020B0604020202020204" pitchFamily="34" charset="0"/>
              <a:buChar char="•"/>
            </a:pPr>
            <a:r>
              <a:rPr lang="en-GB" sz="2000" dirty="0">
                <a:latin typeface="Arial" panose="020B0604020202020204" pitchFamily="34" charset="0"/>
                <a:ea typeface="ＭＳ Ｐゴシック" pitchFamily="34" charset="-128"/>
                <a:cs typeface="Arial" panose="020B0604020202020204" pitchFamily="34" charset="0"/>
              </a:rPr>
              <a:t>1 nurse, 1 health assistant</a:t>
            </a:r>
          </a:p>
          <a:p>
            <a:pPr marL="259147" indent="-259147">
              <a:spcBef>
                <a:spcPts val="0"/>
              </a:spcBef>
              <a:spcAft>
                <a:spcPts val="0"/>
              </a:spcAft>
              <a:buFont typeface="Arial" panose="020B0604020202020204" pitchFamily="34" charset="0"/>
              <a:buChar char="•"/>
            </a:pPr>
            <a:r>
              <a:rPr lang="en-GB" sz="2000" dirty="0">
                <a:latin typeface="Arial" panose="020B0604020202020204" pitchFamily="34" charset="0"/>
                <a:ea typeface="ＭＳ Ｐゴシック" pitchFamily="34" charset="-128"/>
                <a:cs typeface="Arial" panose="020B0604020202020204" pitchFamily="34" charset="0"/>
              </a:rPr>
              <a:t>No births</a:t>
            </a:r>
          </a:p>
          <a:p>
            <a:pPr marL="259147" indent="-259147">
              <a:spcBef>
                <a:spcPts val="0"/>
              </a:spcBef>
              <a:spcAft>
                <a:spcPts val="0"/>
              </a:spcAft>
              <a:buFont typeface="Arial" panose="020B0604020202020204" pitchFamily="34" charset="0"/>
              <a:buChar char="•"/>
            </a:pPr>
            <a:r>
              <a:rPr lang="en-GB" sz="2000" dirty="0">
                <a:latin typeface="Arial" panose="020B0604020202020204" pitchFamily="34" charset="0"/>
                <a:ea typeface="ＭＳ Ｐゴシック" pitchFamily="34" charset="-128"/>
                <a:cs typeface="Arial" panose="020B0604020202020204" pitchFamily="34" charset="0"/>
              </a:rPr>
              <a:t>3 hours drive from the capital</a:t>
            </a:r>
          </a:p>
        </p:txBody>
      </p:sp>
      <p:pic>
        <p:nvPicPr>
          <p:cNvPr id="6" name="Picture 5" descr="A group of people in front of a house&#10;&#10;Description generated with very high confidence">
            <a:extLst>
              <a:ext uri="{FF2B5EF4-FFF2-40B4-BE49-F238E27FC236}">
                <a16:creationId xmlns:a16="http://schemas.microsoft.com/office/drawing/2014/main" id="{EEC6C44F-FC3A-4461-9310-66E42504E3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6830" y="3946196"/>
            <a:ext cx="4254798" cy="2669371"/>
          </a:xfrm>
          <a:prstGeom prst="rect">
            <a:avLst/>
          </a:prstGeom>
          <a:ln>
            <a:noFill/>
          </a:ln>
          <a:effectLst>
            <a:outerShdw blurRad="292100" dist="139700" dir="2700000" algn="tl" rotWithShape="0">
              <a:srgbClr val="333333">
                <a:alpha val="65000"/>
              </a:srgbClr>
            </a:outerShdw>
          </a:effectLst>
        </p:spPr>
      </p:pic>
      <p:sp>
        <p:nvSpPr>
          <p:cNvPr id="9" name="Content Placeholder 2">
            <a:extLst>
              <a:ext uri="{FF2B5EF4-FFF2-40B4-BE49-F238E27FC236}">
                <a16:creationId xmlns:a16="http://schemas.microsoft.com/office/drawing/2014/main" id="{A01A6482-0FED-4FE9-8195-03712A796360}"/>
              </a:ext>
            </a:extLst>
          </p:cNvPr>
          <p:cNvSpPr txBox="1">
            <a:spLocks/>
          </p:cNvSpPr>
          <p:nvPr/>
        </p:nvSpPr>
        <p:spPr bwMode="gray">
          <a:xfrm>
            <a:off x="6627838" y="2561223"/>
            <a:ext cx="4316258" cy="687919"/>
          </a:xfrm>
          <a:prstGeom prst="rect">
            <a:avLst/>
          </a:prstGeom>
        </p:spPr>
        <p:txBody>
          <a:bodyPr vert="horz" lIns="18616" tIns="0" rIns="18616" bIns="0" rtlCol="0">
            <a:noAutofit/>
          </a:bodyPr>
          <a:lstStyle>
            <a:lvl1pPr marL="0" indent="0" algn="l" defTabSz="1042688" rtl="0" eaLnBrk="1" latinLnBrk="0" hangingPunct="1">
              <a:lnSpc>
                <a:spcPct val="110000"/>
              </a:lnSpc>
              <a:spcBef>
                <a:spcPts val="1141"/>
              </a:spcBef>
              <a:spcAft>
                <a:spcPts val="684"/>
              </a:spcAft>
              <a:buClr>
                <a:schemeClr val="tx1"/>
              </a:buClr>
              <a:buSzPct val="80000"/>
              <a:buFontTx/>
              <a:buNone/>
              <a:defRPr sz="1600" b="0" kern="1200">
                <a:solidFill>
                  <a:srgbClr val="09164D"/>
                </a:solidFill>
                <a:latin typeface="+mn-lt"/>
                <a:ea typeface="+mn-ea"/>
                <a:cs typeface="Times New Roman" panose="02020603050405020304" pitchFamily="18" charset="0"/>
              </a:defRPr>
            </a:lvl1pPr>
            <a:lvl2pPr marL="410920" indent="-204555" algn="l" defTabSz="1042688"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2pPr>
            <a:lvl3pPr marL="943125" indent="-325841" algn="l" defTabSz="1042688"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3pPr>
            <a:lvl4pPr marL="1344995" indent="-325841" algn="l" defTabSz="1042688"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4pPr>
            <a:lvl5pPr marL="1842807" indent="-409111" algn="l" defTabSz="1042688"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5pPr>
            <a:lvl6pPr marL="2351479" indent="-409111" algn="l" defTabSz="1042688" rtl="0" eaLnBrk="1" latinLnBrk="0" hangingPunct="1">
              <a:lnSpc>
                <a:spcPct val="90000"/>
              </a:lnSpc>
              <a:spcBef>
                <a:spcPts val="570"/>
              </a:spcBef>
              <a:buFont typeface="Arial" panose="020B0604020202020204" pitchFamily="34" charset="0"/>
              <a:buChar char="•"/>
              <a:defRPr sz="1600" kern="1200">
                <a:solidFill>
                  <a:srgbClr val="09164D"/>
                </a:solidFill>
                <a:latin typeface="+mn-lt"/>
                <a:ea typeface="+mn-ea"/>
                <a:cs typeface="+mn-cs"/>
              </a:defRPr>
            </a:lvl6pPr>
            <a:lvl7pPr marL="3388735" indent="-260672" algn="l" defTabSz="1042688"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080" indent="-260672" algn="l" defTabSz="1042688"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1424" indent="-260672" algn="l" defTabSz="1042688"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pPr marL="259147" indent="-259147">
              <a:lnSpc>
                <a:spcPct val="100000"/>
              </a:lnSpc>
              <a:spcBef>
                <a:spcPts val="0"/>
              </a:spcBef>
              <a:spcAft>
                <a:spcPts val="0"/>
              </a:spcAft>
              <a:buFont typeface="Arial" panose="020B0604020202020204" pitchFamily="34" charset="0"/>
              <a:buChar char="•"/>
            </a:pPr>
            <a:r>
              <a:rPr lang="en-GB" sz="2000" dirty="0">
                <a:latin typeface="Arial" panose="020B0604020202020204" pitchFamily="34" charset="0"/>
                <a:ea typeface="ＭＳ Ｐゴシック" pitchFamily="34" charset="-128"/>
                <a:cs typeface="Arial" panose="020B0604020202020204" pitchFamily="34" charset="0"/>
              </a:rPr>
              <a:t>District hospital situated in a large town, 2 hours from the capital</a:t>
            </a:r>
          </a:p>
          <a:p>
            <a:pPr marL="259147" indent="-259147">
              <a:lnSpc>
                <a:spcPct val="100000"/>
              </a:lnSpc>
              <a:spcBef>
                <a:spcPts val="0"/>
              </a:spcBef>
              <a:spcAft>
                <a:spcPts val="0"/>
              </a:spcAft>
              <a:buFont typeface="Arial" panose="020B0604020202020204" pitchFamily="34" charset="0"/>
              <a:buChar char="•"/>
            </a:pPr>
            <a:r>
              <a:rPr lang="en-GB" sz="2000" dirty="0">
                <a:latin typeface="Arial" panose="020B0604020202020204" pitchFamily="34" charset="0"/>
                <a:ea typeface="ＭＳ Ｐゴシック" pitchFamily="34" charset="-128"/>
                <a:cs typeface="Arial" panose="020B0604020202020204" pitchFamily="34" charset="0"/>
              </a:rPr>
              <a:t>100 beds, 10 deliveries per week, large town 2 hours from the capital</a:t>
            </a:r>
          </a:p>
        </p:txBody>
      </p:sp>
      <p:sp>
        <p:nvSpPr>
          <p:cNvPr id="12" name="Oval 11">
            <a:extLst>
              <a:ext uri="{FF2B5EF4-FFF2-40B4-BE49-F238E27FC236}">
                <a16:creationId xmlns:a16="http://schemas.microsoft.com/office/drawing/2014/main" id="{3DCC2F6F-E267-4546-A56A-3ACC3E407479}"/>
              </a:ext>
            </a:extLst>
          </p:cNvPr>
          <p:cNvSpPr/>
          <p:nvPr/>
        </p:nvSpPr>
        <p:spPr>
          <a:xfrm>
            <a:off x="11275277" y="6021624"/>
            <a:ext cx="844392" cy="836278"/>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2</a:t>
            </a:r>
          </a:p>
        </p:txBody>
      </p:sp>
      <p:grpSp>
        <p:nvGrpSpPr>
          <p:cNvPr id="15" name="Group 14">
            <a:extLst>
              <a:ext uri="{FF2B5EF4-FFF2-40B4-BE49-F238E27FC236}">
                <a16:creationId xmlns:a16="http://schemas.microsoft.com/office/drawing/2014/main" id="{237D04E8-6CC1-4EAE-A3E2-7DA858A7A3A4}"/>
              </a:ext>
            </a:extLst>
          </p:cNvPr>
          <p:cNvGrpSpPr/>
          <p:nvPr/>
        </p:nvGrpSpPr>
        <p:grpSpPr>
          <a:xfrm>
            <a:off x="10502528" y="226675"/>
            <a:ext cx="1458601" cy="1556638"/>
            <a:chOff x="10475415" y="275913"/>
            <a:chExt cx="1458677" cy="1556719"/>
          </a:xfrm>
        </p:grpSpPr>
        <p:pic>
          <p:nvPicPr>
            <p:cNvPr id="16" name="Picture 15">
              <a:extLst>
                <a:ext uri="{FF2B5EF4-FFF2-40B4-BE49-F238E27FC236}">
                  <a16:creationId xmlns:a16="http://schemas.microsoft.com/office/drawing/2014/main" id="{FE308B35-0DDF-44A7-8481-ED0E6535D1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17" name="Content Placeholder 2">
              <a:extLst>
                <a:ext uri="{FF2B5EF4-FFF2-40B4-BE49-F238E27FC236}">
                  <a16:creationId xmlns:a16="http://schemas.microsoft.com/office/drawing/2014/main" id="{62874956-B1AF-432B-A5B4-AA950FF5D08C}"/>
                </a:ext>
              </a:extLst>
            </p:cNvPr>
            <p:cNvSpPr txBox="1">
              <a:spLocks/>
            </p:cNvSpPr>
            <p:nvPr/>
          </p:nvSpPr>
          <p:spPr>
            <a:xfrm>
              <a:off x="10475415" y="1279626"/>
              <a:ext cx="1458677" cy="553006"/>
            </a:xfrm>
            <a:prstGeom prst="rect">
              <a:avLst/>
            </a:prstGeom>
          </p:spPr>
          <p:txBody>
            <a:bodyPr vert="horz" lIns="91435" tIns="45717" rIns="91435" bIns="4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latin typeface="Arial" panose="020B0604020202020204" pitchFamily="34" charset="0"/>
                  <a:cs typeface="Arial" panose="020B0604020202020204" pitchFamily="34" charset="0"/>
                </a:rPr>
                <a:t>10 mins</a:t>
              </a:r>
            </a:p>
          </p:txBody>
        </p:sp>
      </p:grpSp>
      <p:grpSp>
        <p:nvGrpSpPr>
          <p:cNvPr id="19" name="Group 18">
            <a:extLst>
              <a:ext uri="{FF2B5EF4-FFF2-40B4-BE49-F238E27FC236}">
                <a16:creationId xmlns:a16="http://schemas.microsoft.com/office/drawing/2014/main" id="{03E51693-BB6B-4AAA-9B5B-BF6A4D1A5C34}"/>
              </a:ext>
            </a:extLst>
          </p:cNvPr>
          <p:cNvGrpSpPr/>
          <p:nvPr/>
        </p:nvGrpSpPr>
        <p:grpSpPr>
          <a:xfrm>
            <a:off x="10744686" y="1848645"/>
            <a:ext cx="1161098" cy="1171184"/>
            <a:chOff x="9555224" y="5116370"/>
            <a:chExt cx="1161098" cy="1171184"/>
          </a:xfrm>
        </p:grpSpPr>
        <p:pic>
          <p:nvPicPr>
            <p:cNvPr id="20" name="Picture 19" descr="Shape&#10;&#10;Description automatically generated with low confidence">
              <a:extLst>
                <a:ext uri="{FF2B5EF4-FFF2-40B4-BE49-F238E27FC236}">
                  <a16:creationId xmlns:a16="http://schemas.microsoft.com/office/drawing/2014/main" id="{6C3A08E6-2B0A-49C2-A69E-5E8245BBB5A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21" name="Oval 20">
              <a:extLst>
                <a:ext uri="{FF2B5EF4-FFF2-40B4-BE49-F238E27FC236}">
                  <a16:creationId xmlns:a16="http://schemas.microsoft.com/office/drawing/2014/main" id="{073928C5-ADD7-4B64-9A09-3C32388A3BC4}"/>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7">
            <a:extLst>
              <a:ext uri="{FF2B5EF4-FFF2-40B4-BE49-F238E27FC236}">
                <a16:creationId xmlns:a16="http://schemas.microsoft.com/office/drawing/2014/main" id="{CA0FC99F-48AF-4917-B375-74CE11E29376}"/>
              </a:ext>
            </a:extLst>
          </p:cNvPr>
          <p:cNvSpPr>
            <a:spLocks noGrp="1"/>
          </p:cNvSpPr>
          <p:nvPr>
            <p:ph type="sldNum" sz="quarter" idx="12"/>
          </p:nvPr>
        </p:nvSpPr>
        <p:spPr/>
        <p:txBody>
          <a:bodyPr/>
          <a:lstStyle/>
          <a:p>
            <a:fld id="{2D0AA5EB-64AB-BF41-92BE-B61D8618F692}" type="slidenum">
              <a:rPr lang="it-IT" smtClean="0"/>
              <a:t>26</a:t>
            </a:fld>
            <a:endParaRPr lang="it-IT" dirty="0"/>
          </a:p>
        </p:txBody>
      </p:sp>
      <p:sp>
        <p:nvSpPr>
          <p:cNvPr id="22" name="Oval 21">
            <a:extLst>
              <a:ext uri="{FF2B5EF4-FFF2-40B4-BE49-F238E27FC236}">
                <a16:creationId xmlns:a16="http://schemas.microsoft.com/office/drawing/2014/main" id="{88B00029-331B-47D8-8BE4-B3B8B457F637}"/>
              </a:ext>
            </a:extLst>
          </p:cNvPr>
          <p:cNvSpPr/>
          <p:nvPr/>
        </p:nvSpPr>
        <p:spPr>
          <a:xfrm>
            <a:off x="287646" y="5955046"/>
            <a:ext cx="844392" cy="836278"/>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1</a:t>
            </a:r>
          </a:p>
        </p:txBody>
      </p:sp>
      <p:sp>
        <p:nvSpPr>
          <p:cNvPr id="23" name="Oval 22">
            <a:extLst>
              <a:ext uri="{FF2B5EF4-FFF2-40B4-BE49-F238E27FC236}">
                <a16:creationId xmlns:a16="http://schemas.microsoft.com/office/drawing/2014/main" id="{191E3F83-D5DE-45ED-BB91-4EF7C81EF39A}"/>
              </a:ext>
            </a:extLst>
          </p:cNvPr>
          <p:cNvSpPr/>
          <p:nvPr/>
        </p:nvSpPr>
        <p:spPr>
          <a:xfrm>
            <a:off x="5607312" y="485235"/>
            <a:ext cx="844392" cy="836278"/>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EB25321E-FAAB-4693-9649-DCDF3185E2C8}"/>
              </a:ext>
            </a:extLst>
          </p:cNvPr>
          <p:cNvSpPr/>
          <p:nvPr/>
        </p:nvSpPr>
        <p:spPr>
          <a:xfrm>
            <a:off x="5666150" y="2736554"/>
            <a:ext cx="844392" cy="836278"/>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8CD7E31D-52C6-481F-8802-E32259B9898E}"/>
              </a:ext>
            </a:extLst>
          </p:cNvPr>
          <p:cNvSpPr txBox="1"/>
          <p:nvPr/>
        </p:nvSpPr>
        <p:spPr>
          <a:xfrm>
            <a:off x="149734" y="1436512"/>
            <a:ext cx="4651894" cy="2308324"/>
          </a:xfrm>
          <a:prstGeom prst="rect">
            <a:avLst/>
          </a:prstGeom>
          <a:noFill/>
        </p:spPr>
        <p:txBody>
          <a:bodyPr wrap="square" rtlCol="0">
            <a:spAutoFit/>
          </a:bodyPr>
          <a:lstStyle/>
          <a:p>
            <a:pPr marL="342900" indent="-342900" algn="l">
              <a:buFont typeface="Arial" panose="020B0604020202020204" pitchFamily="34" charset="0"/>
              <a:buChar char="•"/>
            </a:pPr>
            <a:r>
              <a:rPr lang="en-GB" b="0" dirty="0">
                <a:solidFill>
                  <a:schemeClr val="bg1"/>
                </a:solidFill>
                <a:latin typeface="Arial" panose="020B0604020202020204" pitchFamily="34" charset="0"/>
                <a:ea typeface="ＭＳ Ｐゴシック" pitchFamily="34" charset="-128"/>
                <a:cs typeface="Arial" panose="020B0604020202020204" pitchFamily="34" charset="0"/>
              </a:rPr>
              <a:t>Who should be responsible for WASH FIT activities? </a:t>
            </a:r>
          </a:p>
          <a:p>
            <a:pPr marL="342900" indent="-342900" algn="l">
              <a:buFont typeface="Arial" panose="020B0604020202020204" pitchFamily="34" charset="0"/>
              <a:buChar char="•"/>
            </a:pPr>
            <a:r>
              <a:rPr lang="en-GB" b="0" dirty="0">
                <a:solidFill>
                  <a:schemeClr val="bg1"/>
                </a:solidFill>
                <a:latin typeface="Arial" panose="020B0604020202020204" pitchFamily="34" charset="0"/>
                <a:ea typeface="ＭＳ Ｐゴシック" pitchFamily="34" charset="-128"/>
                <a:cs typeface="Arial" panose="020B0604020202020204" pitchFamily="34" charset="0"/>
              </a:rPr>
              <a:t>What external expertise would you need to bring in? </a:t>
            </a:r>
          </a:p>
          <a:p>
            <a:pPr marL="342900" indent="-342900" algn="l">
              <a:buFont typeface="Arial" panose="020B0604020202020204" pitchFamily="34" charset="0"/>
              <a:buChar char="•"/>
            </a:pPr>
            <a:r>
              <a:rPr lang="en-GB" b="0" dirty="0">
                <a:solidFill>
                  <a:schemeClr val="bg1"/>
                </a:solidFill>
                <a:latin typeface="Arial" panose="020B0604020202020204" pitchFamily="34" charset="0"/>
                <a:ea typeface="ＭＳ Ｐゴシック" pitchFamily="34" charset="-128"/>
                <a:cs typeface="Arial" panose="020B0604020202020204" pitchFamily="34" charset="0"/>
              </a:rPr>
              <a:t>What management structures or teams are already in place? </a:t>
            </a:r>
          </a:p>
          <a:p>
            <a:pPr marL="342900" indent="-342900" algn="l">
              <a:buFont typeface="Arial" panose="020B0604020202020204" pitchFamily="34" charset="0"/>
              <a:buChar char="•"/>
            </a:pPr>
            <a:r>
              <a:rPr lang="en-GB" b="0" dirty="0">
                <a:solidFill>
                  <a:schemeClr val="bg1"/>
                </a:solidFill>
                <a:latin typeface="Arial" panose="020B0604020202020204" pitchFamily="34" charset="0"/>
                <a:ea typeface="ＭＳ Ｐゴシック" pitchFamily="34" charset="-128"/>
                <a:cs typeface="Arial" panose="020B0604020202020204" pitchFamily="34" charset="0"/>
              </a:rPr>
              <a:t>How could you integrate WASH FIT into these structures? </a:t>
            </a:r>
          </a:p>
        </p:txBody>
      </p:sp>
    </p:spTree>
    <p:extLst>
      <p:ext uri="{BB962C8B-B14F-4D97-AF65-F5344CB8AC3E}">
        <p14:creationId xmlns:p14="http://schemas.microsoft.com/office/powerpoint/2010/main" val="1837664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0AEF3E-DBB7-448B-9F14-57122D5252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2860" y="1943544"/>
            <a:ext cx="7686281" cy="4317602"/>
          </a:xfrm>
          <a:prstGeom prst="rect">
            <a:avLst/>
          </a:prstGeom>
          <a:ln>
            <a:noFill/>
          </a:ln>
          <a:effectLst>
            <a:softEdge rad="112500"/>
          </a:effectLst>
        </p:spPr>
      </p:pic>
      <p:sp>
        <p:nvSpPr>
          <p:cNvPr id="2" name="Title 1">
            <a:extLst>
              <a:ext uri="{FF2B5EF4-FFF2-40B4-BE49-F238E27FC236}">
                <a16:creationId xmlns:a16="http://schemas.microsoft.com/office/drawing/2014/main" id="{3AE5F548-0D24-4C9F-95C5-138451A621C5}"/>
              </a:ext>
            </a:extLst>
          </p:cNvPr>
          <p:cNvSpPr>
            <a:spLocks noGrp="1"/>
          </p:cNvSpPr>
          <p:nvPr>
            <p:ph type="title"/>
          </p:nvPr>
        </p:nvSpPr>
        <p:spPr>
          <a:xfrm>
            <a:off x="547560" y="390303"/>
            <a:ext cx="10515600" cy="714375"/>
          </a:xfrm>
        </p:spPr>
        <p:txBody>
          <a:bodyPr>
            <a:normAutofit fontScale="90000"/>
          </a:bodyPr>
          <a:lstStyle/>
          <a:p>
            <a:r>
              <a:rPr lang="en-US" dirty="0"/>
              <a:t>What challenges might the WASH FIT team face? </a:t>
            </a:r>
          </a:p>
        </p:txBody>
      </p:sp>
      <p:grpSp>
        <p:nvGrpSpPr>
          <p:cNvPr id="11" name="Group 10">
            <a:extLst>
              <a:ext uri="{FF2B5EF4-FFF2-40B4-BE49-F238E27FC236}">
                <a16:creationId xmlns:a16="http://schemas.microsoft.com/office/drawing/2014/main" id="{F727583D-D001-4961-AD32-67B1C8CF39E1}"/>
              </a:ext>
            </a:extLst>
          </p:cNvPr>
          <p:cNvGrpSpPr/>
          <p:nvPr/>
        </p:nvGrpSpPr>
        <p:grpSpPr>
          <a:xfrm>
            <a:off x="10520461" y="448730"/>
            <a:ext cx="1458601" cy="1556638"/>
            <a:chOff x="10475415" y="275913"/>
            <a:chExt cx="1458677" cy="1556719"/>
          </a:xfrm>
        </p:grpSpPr>
        <p:pic>
          <p:nvPicPr>
            <p:cNvPr id="12" name="Picture 11">
              <a:extLst>
                <a:ext uri="{FF2B5EF4-FFF2-40B4-BE49-F238E27FC236}">
                  <a16:creationId xmlns:a16="http://schemas.microsoft.com/office/drawing/2014/main" id="{E8FFCC89-9BE5-4A18-ACD3-9BD74B3615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13" name="Content Placeholder 2">
              <a:extLst>
                <a:ext uri="{FF2B5EF4-FFF2-40B4-BE49-F238E27FC236}">
                  <a16:creationId xmlns:a16="http://schemas.microsoft.com/office/drawing/2014/main" id="{B8184380-45A2-49AC-8082-8A2205929029}"/>
                </a:ext>
              </a:extLst>
            </p:cNvPr>
            <p:cNvSpPr txBox="1">
              <a:spLocks/>
            </p:cNvSpPr>
            <p:nvPr/>
          </p:nvSpPr>
          <p:spPr>
            <a:xfrm>
              <a:off x="10475415" y="1279626"/>
              <a:ext cx="1458677" cy="553006"/>
            </a:xfrm>
            <a:prstGeom prst="rect">
              <a:avLst/>
            </a:prstGeom>
          </p:spPr>
          <p:txBody>
            <a:bodyPr vert="horz" lIns="91435" tIns="45717" rIns="91435" bIns="4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latin typeface="Arial" panose="020B0604020202020204" pitchFamily="34" charset="0"/>
                  <a:cs typeface="Arial" panose="020B0604020202020204" pitchFamily="34" charset="0"/>
                </a:rPr>
                <a:t>3 mins</a:t>
              </a:r>
            </a:p>
          </p:txBody>
        </p:sp>
      </p:grpSp>
      <p:grpSp>
        <p:nvGrpSpPr>
          <p:cNvPr id="16" name="Group 15">
            <a:extLst>
              <a:ext uri="{FF2B5EF4-FFF2-40B4-BE49-F238E27FC236}">
                <a16:creationId xmlns:a16="http://schemas.microsoft.com/office/drawing/2014/main" id="{768D35C2-A8CB-4990-8EA6-B07A0947EA32}"/>
              </a:ext>
            </a:extLst>
          </p:cNvPr>
          <p:cNvGrpSpPr/>
          <p:nvPr/>
        </p:nvGrpSpPr>
        <p:grpSpPr>
          <a:xfrm>
            <a:off x="10641830" y="2133036"/>
            <a:ext cx="1161098" cy="1171184"/>
            <a:chOff x="9555224" y="5116370"/>
            <a:chExt cx="1161098" cy="1171184"/>
          </a:xfrm>
        </p:grpSpPr>
        <p:pic>
          <p:nvPicPr>
            <p:cNvPr id="17" name="Picture 16" descr="Shape&#10;&#10;Description automatically generated with low confidence">
              <a:extLst>
                <a:ext uri="{FF2B5EF4-FFF2-40B4-BE49-F238E27FC236}">
                  <a16:creationId xmlns:a16="http://schemas.microsoft.com/office/drawing/2014/main" id="{2E863B36-E544-4A47-8B75-A88BD1111A5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8" name="Oval 17">
              <a:extLst>
                <a:ext uri="{FF2B5EF4-FFF2-40B4-BE49-F238E27FC236}">
                  <a16:creationId xmlns:a16="http://schemas.microsoft.com/office/drawing/2014/main" id="{8FC3A432-A5BC-405D-82C6-56C8CEBB7F6F}"/>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18">
            <a:extLst>
              <a:ext uri="{FF2B5EF4-FFF2-40B4-BE49-F238E27FC236}">
                <a16:creationId xmlns:a16="http://schemas.microsoft.com/office/drawing/2014/main" id="{4F1D1CC5-4B07-44B9-84D5-E3715B38DBD3}"/>
              </a:ext>
            </a:extLst>
          </p:cNvPr>
          <p:cNvSpPr>
            <a:spLocks noGrp="1"/>
          </p:cNvSpPr>
          <p:nvPr>
            <p:ph type="sldNum" sz="quarter" idx="12"/>
          </p:nvPr>
        </p:nvSpPr>
        <p:spPr/>
        <p:txBody>
          <a:bodyPr/>
          <a:lstStyle/>
          <a:p>
            <a:fld id="{2D0AA5EB-64AB-BF41-92BE-B61D8618F692}" type="slidenum">
              <a:rPr lang="it-IT" smtClean="0"/>
              <a:t>27</a:t>
            </a:fld>
            <a:endParaRPr lang="it-IT" dirty="0"/>
          </a:p>
        </p:txBody>
      </p:sp>
    </p:spTree>
    <p:extLst>
      <p:ext uri="{BB962C8B-B14F-4D97-AF65-F5344CB8AC3E}">
        <p14:creationId xmlns:p14="http://schemas.microsoft.com/office/powerpoint/2010/main" val="723222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F548-0D24-4C9F-95C5-138451A621C5}"/>
              </a:ext>
            </a:extLst>
          </p:cNvPr>
          <p:cNvSpPr>
            <a:spLocks noGrp="1"/>
          </p:cNvSpPr>
          <p:nvPr>
            <p:ph type="title"/>
          </p:nvPr>
        </p:nvSpPr>
        <p:spPr>
          <a:xfrm>
            <a:off x="751432" y="221896"/>
            <a:ext cx="10515600" cy="714375"/>
          </a:xfrm>
        </p:spPr>
        <p:txBody>
          <a:bodyPr>
            <a:normAutofit fontScale="90000"/>
          </a:bodyPr>
          <a:lstStyle/>
          <a:p>
            <a:r>
              <a:rPr lang="en-US" dirty="0"/>
              <a:t>What challenges might the WASH FIT team face? </a:t>
            </a:r>
          </a:p>
        </p:txBody>
      </p:sp>
      <p:grpSp>
        <p:nvGrpSpPr>
          <p:cNvPr id="16" name="Group 15">
            <a:extLst>
              <a:ext uri="{FF2B5EF4-FFF2-40B4-BE49-F238E27FC236}">
                <a16:creationId xmlns:a16="http://schemas.microsoft.com/office/drawing/2014/main" id="{768D35C2-A8CB-4990-8EA6-B07A0947EA32}"/>
              </a:ext>
            </a:extLst>
          </p:cNvPr>
          <p:cNvGrpSpPr/>
          <p:nvPr/>
        </p:nvGrpSpPr>
        <p:grpSpPr>
          <a:xfrm>
            <a:off x="10641830" y="1104678"/>
            <a:ext cx="1161098" cy="1171184"/>
            <a:chOff x="9555224" y="5116370"/>
            <a:chExt cx="1161098" cy="1171184"/>
          </a:xfrm>
        </p:grpSpPr>
        <p:pic>
          <p:nvPicPr>
            <p:cNvPr id="17" name="Picture 16" descr="Shape&#10;&#10;Description automatically generated with low confidence">
              <a:extLst>
                <a:ext uri="{FF2B5EF4-FFF2-40B4-BE49-F238E27FC236}">
                  <a16:creationId xmlns:a16="http://schemas.microsoft.com/office/drawing/2014/main" id="{2E863B36-E544-4A47-8B75-A88BD1111A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8" name="Oval 17">
              <a:extLst>
                <a:ext uri="{FF2B5EF4-FFF2-40B4-BE49-F238E27FC236}">
                  <a16:creationId xmlns:a16="http://schemas.microsoft.com/office/drawing/2014/main" id="{8FC3A432-A5BC-405D-82C6-56C8CEBB7F6F}"/>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Box 2">
            <a:extLst>
              <a:ext uri="{FF2B5EF4-FFF2-40B4-BE49-F238E27FC236}">
                <a16:creationId xmlns:a16="http://schemas.microsoft.com/office/drawing/2014/main" id="{2FA8A591-F8C9-4D96-9A4A-8C105C1AA046}"/>
              </a:ext>
            </a:extLst>
          </p:cNvPr>
          <p:cNvSpPr txBox="1">
            <a:spLocks noChangeArrowheads="1"/>
          </p:cNvSpPr>
          <p:nvPr/>
        </p:nvSpPr>
        <p:spPr bwMode="auto">
          <a:xfrm>
            <a:off x="751432" y="1292563"/>
            <a:ext cx="9555836" cy="4896797"/>
          </a:xfrm>
          <a:prstGeom prst="rect">
            <a:avLst/>
          </a:prstGeom>
          <a:solidFill>
            <a:schemeClr val="accent2">
              <a:lumMod val="20000"/>
              <a:lumOff val="80000"/>
            </a:schemeClr>
          </a:solidFill>
          <a:ln w="6350" cap="flat" cmpd="sng" algn="ctr">
            <a:noFill/>
            <a:prstDash val="solid"/>
            <a:miter lim="800000"/>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342900" indent="-342900" algn="just">
              <a:lnSpc>
                <a:spcPct val="130000"/>
              </a:lnSpc>
              <a:spcBef>
                <a:spcPts val="0"/>
              </a:spcBef>
              <a:tabLst>
                <a:tab pos="114300" algn="l"/>
              </a:tabLst>
            </a:pPr>
            <a:r>
              <a:rPr lang="en-US" sz="2400" dirty="0">
                <a:latin typeface="Arial" panose="020B0604020202020204" pitchFamily="34" charset="0"/>
                <a:ea typeface="Calibri" panose="020F0502020204030204" pitchFamily="34" charset="0"/>
                <a:cs typeface="Arial" panose="020B0604020202020204" pitchFamily="34" charset="0"/>
              </a:rPr>
              <a:t>Technical capacity of team members </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30000"/>
              </a:lnSpc>
              <a:spcBef>
                <a:spcPts val="0"/>
              </a:spcBef>
              <a:tabLst>
                <a:tab pos="114300" algn="l"/>
              </a:tabLst>
            </a:pPr>
            <a:r>
              <a:rPr lang="en-US" sz="2400" dirty="0">
                <a:latin typeface="Arial" panose="020B0604020202020204" pitchFamily="34" charset="0"/>
                <a:ea typeface="Calibri" panose="020F0502020204030204" pitchFamily="34" charset="0"/>
                <a:cs typeface="Arial" panose="020B0604020202020204" pitchFamily="34" charset="0"/>
              </a:rPr>
              <a:t>Engaging stakeholders &amp; senior management </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30000"/>
              </a:lnSpc>
              <a:spcBef>
                <a:spcPts val="0"/>
              </a:spcBef>
              <a:tabLst>
                <a:tab pos="114300" algn="l"/>
              </a:tabLst>
            </a:pPr>
            <a:r>
              <a:rPr lang="en-US" sz="2400" dirty="0">
                <a:latin typeface="Arial" panose="020B0604020202020204" pitchFamily="34" charset="0"/>
                <a:ea typeface="Calibri" panose="020F0502020204030204" pitchFamily="34" charset="0"/>
                <a:cs typeface="Arial" panose="020B0604020202020204" pitchFamily="34" charset="0"/>
              </a:rPr>
              <a:t>High workload – limited time for WASH FIT activities</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30000"/>
              </a:lnSpc>
              <a:spcBef>
                <a:spcPts val="0"/>
              </a:spcBef>
              <a:tabLst>
                <a:tab pos="114300" algn="l"/>
              </a:tabLst>
            </a:pPr>
            <a:r>
              <a:rPr lang="en-US" sz="2400" dirty="0">
                <a:latin typeface="Arial" panose="020B0604020202020204" pitchFamily="34" charset="0"/>
                <a:ea typeface="Calibri" panose="020F0502020204030204" pitchFamily="34" charset="0"/>
                <a:cs typeface="Arial" panose="020B0604020202020204" pitchFamily="34" charset="0"/>
              </a:rPr>
              <a:t>Turnover of staff – need for retraining </a:t>
            </a:r>
          </a:p>
          <a:p>
            <a:pPr marL="342900" indent="-342900" algn="just">
              <a:lnSpc>
                <a:spcPct val="130000"/>
              </a:lnSpc>
              <a:spcBef>
                <a:spcPts val="0"/>
              </a:spcBef>
              <a:tabLst>
                <a:tab pos="114300" algn="l"/>
              </a:tabLst>
            </a:pPr>
            <a:r>
              <a:rPr lang="en-US" sz="2400" dirty="0">
                <a:latin typeface="Arial" panose="020B0604020202020204" pitchFamily="34" charset="0"/>
                <a:ea typeface="Calibri" panose="020F0502020204030204" pitchFamily="34" charset="0"/>
                <a:cs typeface="Arial" panose="020B0604020202020204" pitchFamily="34" charset="0"/>
              </a:rPr>
              <a:t>Maintaining a consistent and effective communication between the WASH FIT team members</a:t>
            </a:r>
          </a:p>
          <a:p>
            <a:pPr marL="342900" indent="-342900" algn="just">
              <a:lnSpc>
                <a:spcPct val="130000"/>
              </a:lnSpc>
              <a:spcBef>
                <a:spcPts val="0"/>
              </a:spcBef>
              <a:tabLst>
                <a:tab pos="114300" algn="l"/>
              </a:tabLst>
            </a:pPr>
            <a:r>
              <a:rPr lang="en-US" sz="2400" dirty="0">
                <a:latin typeface="Arial" panose="020B0604020202020204" pitchFamily="34" charset="0"/>
                <a:ea typeface="Calibri" panose="020F0502020204030204" pitchFamily="34" charset="0"/>
                <a:cs typeface="Arial" panose="020B0604020202020204" pitchFamily="34" charset="0"/>
              </a:rPr>
              <a:t>Ensuring all voices are heard – gender, ethnicity, age, clinical vs. non-clinical </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30000"/>
              </a:lnSpc>
              <a:spcBef>
                <a:spcPts val="0"/>
              </a:spcBef>
              <a:tabLst>
                <a:tab pos="114300" algn="l"/>
              </a:tabLst>
            </a:pPr>
            <a:r>
              <a:rPr lang="en-US" sz="2400" dirty="0">
                <a:latin typeface="Arial" panose="020B0604020202020204" pitchFamily="34" charset="0"/>
                <a:ea typeface="Calibri" panose="020F0502020204030204" pitchFamily="34" charset="0"/>
                <a:cs typeface="Arial" panose="020B0604020202020204" pitchFamily="34" charset="0"/>
              </a:rPr>
              <a:t>Scheduling regular meetings of the WASH FIT team together and sustaining initiatives</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3D0A7D0-4020-48FF-A18A-20453C57D34F}"/>
              </a:ext>
            </a:extLst>
          </p:cNvPr>
          <p:cNvSpPr>
            <a:spLocks noGrp="1"/>
          </p:cNvSpPr>
          <p:nvPr>
            <p:ph type="sldNum" sz="quarter" idx="12"/>
          </p:nvPr>
        </p:nvSpPr>
        <p:spPr/>
        <p:txBody>
          <a:bodyPr/>
          <a:lstStyle/>
          <a:p>
            <a:fld id="{2D0AA5EB-64AB-BF41-92BE-B61D8618F692}" type="slidenum">
              <a:rPr lang="it-IT" smtClean="0"/>
              <a:t>28</a:t>
            </a:fld>
            <a:endParaRPr lang="it-IT" dirty="0"/>
          </a:p>
        </p:txBody>
      </p:sp>
    </p:spTree>
    <p:extLst>
      <p:ext uri="{BB962C8B-B14F-4D97-AF65-F5344CB8AC3E}">
        <p14:creationId xmlns:p14="http://schemas.microsoft.com/office/powerpoint/2010/main" val="2642441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135" y="155600"/>
            <a:ext cx="10515600" cy="714375"/>
          </a:xfrm>
        </p:spPr>
        <p:txBody>
          <a:bodyPr>
            <a:noAutofit/>
          </a:bodyPr>
          <a:lstStyle/>
          <a:p>
            <a:r>
              <a:rPr lang="en-GB" dirty="0">
                <a:solidFill>
                  <a:schemeClr val="tx2"/>
                </a:solidFill>
              </a:rPr>
              <a:t>Example WASH FIT teams</a:t>
            </a:r>
          </a:p>
        </p:txBody>
      </p:sp>
      <p:sp>
        <p:nvSpPr>
          <p:cNvPr id="4" name="Text Placeholder 3">
            <a:extLst>
              <a:ext uri="{FF2B5EF4-FFF2-40B4-BE49-F238E27FC236}">
                <a16:creationId xmlns:a16="http://schemas.microsoft.com/office/drawing/2014/main" id="{E2D8EBBB-8B49-43BD-BB36-577ECA2B4B2F}"/>
              </a:ext>
            </a:extLst>
          </p:cNvPr>
          <p:cNvSpPr>
            <a:spLocks noGrp="1"/>
          </p:cNvSpPr>
          <p:nvPr>
            <p:ph type="body" sz="quarter" idx="14"/>
          </p:nvPr>
        </p:nvSpPr>
        <p:spPr>
          <a:xfrm>
            <a:off x="568068" y="1254125"/>
            <a:ext cx="4558991" cy="365125"/>
          </a:xfrm>
        </p:spPr>
        <p:txBody>
          <a:bodyPr/>
          <a:lstStyle/>
          <a:p>
            <a:r>
              <a:rPr lang="en-US" dirty="0"/>
              <a:t>Primary health care facility </a:t>
            </a:r>
          </a:p>
        </p:txBody>
      </p:sp>
      <p:graphicFrame>
        <p:nvGraphicFramePr>
          <p:cNvPr id="10" name="Table 10">
            <a:extLst>
              <a:ext uri="{FF2B5EF4-FFF2-40B4-BE49-F238E27FC236}">
                <a16:creationId xmlns:a16="http://schemas.microsoft.com/office/drawing/2014/main" id="{17530DF3-368E-4502-8333-121E6E9BF1ED}"/>
              </a:ext>
            </a:extLst>
          </p:cNvPr>
          <p:cNvGraphicFramePr>
            <a:graphicFrameLocks noGrp="1"/>
          </p:cNvGraphicFramePr>
          <p:nvPr>
            <p:extLst>
              <p:ext uri="{D42A27DB-BD31-4B8C-83A1-F6EECF244321}">
                <p14:modId xmlns:p14="http://schemas.microsoft.com/office/powerpoint/2010/main" val="3635338100"/>
              </p:ext>
            </p:extLst>
          </p:nvPr>
        </p:nvGraphicFramePr>
        <p:xfrm>
          <a:off x="568069" y="1793875"/>
          <a:ext cx="10785732" cy="3435730"/>
        </p:xfrm>
        <a:graphic>
          <a:graphicData uri="http://schemas.openxmlformats.org/drawingml/2006/table">
            <a:tbl>
              <a:tblPr firstRow="1" bandRow="1">
                <a:tableStyleId>{3B4B98B0-60AC-42C2-AFA5-B58CD77FA1E5}</a:tableStyleId>
              </a:tblPr>
              <a:tblGrid>
                <a:gridCol w="5385615">
                  <a:extLst>
                    <a:ext uri="{9D8B030D-6E8A-4147-A177-3AD203B41FA5}">
                      <a16:colId xmlns:a16="http://schemas.microsoft.com/office/drawing/2014/main" val="2246931453"/>
                    </a:ext>
                  </a:extLst>
                </a:gridCol>
                <a:gridCol w="5400117">
                  <a:extLst>
                    <a:ext uri="{9D8B030D-6E8A-4147-A177-3AD203B41FA5}">
                      <a16:colId xmlns:a16="http://schemas.microsoft.com/office/drawing/2014/main" val="4232486871"/>
                    </a:ext>
                  </a:extLst>
                </a:gridCol>
              </a:tblGrid>
              <a:tr h="2985514">
                <a:tc>
                  <a:txBody>
                    <a:bodyPr/>
                    <a:lstStyle/>
                    <a:p>
                      <a:pPr marL="342900" indent="-342900">
                        <a:buFont typeface="Arial" panose="020B0604020202020204" pitchFamily="34" charset="0"/>
                        <a:buChar char="•"/>
                      </a:pPr>
                      <a:r>
                        <a:rPr lang="en-US" sz="2000" b="0" kern="1200" dirty="0">
                          <a:solidFill>
                            <a:srgbClr val="09164D"/>
                          </a:solidFill>
                          <a:effectLst/>
                          <a:latin typeface="Arial" panose="020B0604020202020204" pitchFamily="34" charset="0"/>
                          <a:cs typeface="Arial" panose="020B0604020202020204" pitchFamily="34" charset="0"/>
                        </a:rPr>
                        <a:t>Facility manager, doctor or clinician</a:t>
                      </a:r>
                    </a:p>
                    <a:p>
                      <a:pPr marL="342900" indent="-342900">
                        <a:buFont typeface="Arial" panose="020B0604020202020204" pitchFamily="34" charset="0"/>
                        <a:buChar char="•"/>
                      </a:pPr>
                      <a:r>
                        <a:rPr lang="en-US" sz="2000" b="0" kern="1200" dirty="0">
                          <a:solidFill>
                            <a:srgbClr val="09164D"/>
                          </a:solidFill>
                          <a:effectLst/>
                          <a:latin typeface="Arial" panose="020B0604020202020204" pitchFamily="34" charset="0"/>
                          <a:cs typeface="Arial" panose="020B0604020202020204" pitchFamily="34" charset="0"/>
                        </a:rPr>
                        <a:t>Nurse or health assistant </a:t>
                      </a:r>
                    </a:p>
                    <a:p>
                      <a:pPr marL="342900" indent="-342900">
                        <a:buFont typeface="Arial" panose="020B0604020202020204" pitchFamily="34" charset="0"/>
                        <a:buChar char="•"/>
                      </a:pPr>
                      <a:r>
                        <a:rPr lang="en-US" sz="2000" b="0" kern="1200" dirty="0">
                          <a:solidFill>
                            <a:srgbClr val="09164D"/>
                          </a:solidFill>
                          <a:effectLst/>
                          <a:latin typeface="Arial" panose="020B0604020202020204" pitchFamily="34" charset="0"/>
                          <a:cs typeface="Arial" panose="020B0604020202020204" pitchFamily="34" charset="0"/>
                        </a:rPr>
                        <a:t>Community engineer or technician </a:t>
                      </a:r>
                    </a:p>
                    <a:p>
                      <a:pPr marL="342900" indent="-342900">
                        <a:buFont typeface="Arial" panose="020B0604020202020204" pitchFamily="34" charset="0"/>
                        <a:buChar char="•"/>
                      </a:pPr>
                      <a:r>
                        <a:rPr lang="en-US" sz="2000" b="0" kern="1200" dirty="0">
                          <a:solidFill>
                            <a:srgbClr val="09164D"/>
                          </a:solidFill>
                          <a:effectLst/>
                          <a:latin typeface="Arial" panose="020B0604020202020204" pitchFamily="34" charset="0"/>
                          <a:cs typeface="Arial" panose="020B0604020202020204" pitchFamily="34" charset="0"/>
                        </a:rPr>
                        <a:t>Community leader/focal point </a:t>
                      </a:r>
                    </a:p>
                    <a:p>
                      <a:pPr marL="342900" indent="-342900">
                        <a:buFont typeface="Arial" panose="020B0604020202020204" pitchFamily="34" charset="0"/>
                        <a:buChar char="•"/>
                      </a:pPr>
                      <a:r>
                        <a:rPr lang="en-US" sz="2000" b="0" kern="1200" dirty="0">
                          <a:solidFill>
                            <a:srgbClr val="09164D"/>
                          </a:solidFill>
                          <a:effectLst/>
                          <a:latin typeface="Arial" panose="020B0604020202020204" pitchFamily="34" charset="0"/>
                          <a:cs typeface="Arial" panose="020B0604020202020204" pitchFamily="34" charset="0"/>
                        </a:rPr>
                        <a:t>District health authority/district health officer (may not attend every WASH FIT meeting) </a:t>
                      </a:r>
                    </a:p>
                    <a:p>
                      <a:endParaRPr lang="en-US" sz="2000" b="0" dirty="0">
                        <a:solidFill>
                          <a:srgbClr val="09164D"/>
                        </a:solidFill>
                        <a:latin typeface="Arial" panose="020B0604020202020204" pitchFamily="34" charset="0"/>
                        <a:cs typeface="Arial" panose="020B0604020202020204" pitchFamily="34" charset="0"/>
                      </a:endParaRPr>
                    </a:p>
                  </a:txBody>
                  <a:tcPr marL="82931" marR="82931" marT="41465" marB="41465">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342900" indent="-342900">
                        <a:buFont typeface="Arial" panose="020B0604020202020204" pitchFamily="34" charset="0"/>
                        <a:buChar char="•"/>
                      </a:pPr>
                      <a:r>
                        <a:rPr lang="en-US" sz="2000" b="0" kern="1200" dirty="0">
                          <a:solidFill>
                            <a:srgbClr val="09164D"/>
                          </a:solidFill>
                          <a:effectLst/>
                          <a:latin typeface="Arial" panose="020B0604020202020204" pitchFamily="34" charset="0"/>
                          <a:cs typeface="Arial" panose="020B0604020202020204" pitchFamily="34" charset="0"/>
                        </a:rPr>
                        <a:t>Member of senior management </a:t>
                      </a:r>
                    </a:p>
                    <a:p>
                      <a:pPr marL="342900" marR="0" lvl="0" indent="-342900" algn="l" defTabSz="10366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a:solidFill>
                            <a:srgbClr val="09164D"/>
                          </a:solidFill>
                          <a:effectLst/>
                          <a:latin typeface="Arial" panose="020B0604020202020204" pitchFamily="34" charset="0"/>
                          <a:cs typeface="Arial" panose="020B0604020202020204" pitchFamily="34" charset="0"/>
                        </a:rPr>
                        <a:t>Nurse or other clinician </a:t>
                      </a:r>
                    </a:p>
                    <a:p>
                      <a:pPr marL="342900" marR="0" lvl="0" indent="-342900" algn="l" defTabSz="10366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a:solidFill>
                            <a:srgbClr val="09164D"/>
                          </a:solidFill>
                          <a:effectLst/>
                          <a:latin typeface="Arial" panose="020B0604020202020204" pitchFamily="34" charset="0"/>
                          <a:cs typeface="Arial" panose="020B0604020202020204" pitchFamily="34" charset="0"/>
                        </a:rPr>
                        <a:t>IPC or IPC/WASH focal point </a:t>
                      </a:r>
                    </a:p>
                    <a:p>
                      <a:pPr marL="342900" indent="-342900">
                        <a:buFont typeface="Arial" panose="020B0604020202020204" pitchFamily="34" charset="0"/>
                        <a:buChar char="•"/>
                      </a:pPr>
                      <a:r>
                        <a:rPr lang="en-US" sz="2000" b="0" kern="1200" dirty="0">
                          <a:solidFill>
                            <a:srgbClr val="09164D"/>
                          </a:solidFill>
                          <a:effectLst/>
                          <a:latin typeface="Arial" panose="020B0604020202020204" pitchFamily="34" charset="0"/>
                          <a:cs typeface="Arial" panose="020B0604020202020204" pitchFamily="34" charset="0"/>
                        </a:rPr>
                        <a:t>Quality lead </a:t>
                      </a:r>
                    </a:p>
                    <a:p>
                      <a:pPr marL="342900" indent="-342900">
                        <a:buFont typeface="Arial" panose="020B0604020202020204" pitchFamily="34" charset="0"/>
                        <a:buChar char="•"/>
                      </a:pPr>
                      <a:r>
                        <a:rPr lang="en-US" sz="2000" b="0" kern="1200" dirty="0">
                          <a:solidFill>
                            <a:srgbClr val="09164D"/>
                          </a:solidFill>
                          <a:effectLst/>
                          <a:latin typeface="Arial" panose="020B0604020202020204" pitchFamily="34" charset="0"/>
                          <a:cs typeface="Arial" panose="020B0604020202020204" pitchFamily="34" charset="0"/>
                        </a:rPr>
                        <a:t>District health officer representative </a:t>
                      </a:r>
                    </a:p>
                    <a:p>
                      <a:pPr marL="342900" indent="-342900">
                        <a:buFont typeface="Arial" panose="020B0604020202020204" pitchFamily="34" charset="0"/>
                        <a:buChar char="•"/>
                      </a:pPr>
                      <a:r>
                        <a:rPr lang="en-US" sz="2000" b="0" kern="1200" dirty="0">
                          <a:solidFill>
                            <a:srgbClr val="09164D"/>
                          </a:solidFill>
                          <a:effectLst/>
                          <a:latin typeface="Arial" panose="020B0604020202020204" pitchFamily="34" charset="0"/>
                          <a:cs typeface="Arial" panose="020B0604020202020204" pitchFamily="34" charset="0"/>
                        </a:rPr>
                        <a:t>Engineer with WASH and energy skills (ideally with climate expertise)</a:t>
                      </a:r>
                    </a:p>
                    <a:p>
                      <a:pPr marL="342900" indent="-342900">
                        <a:buFont typeface="Arial" panose="020B0604020202020204" pitchFamily="34" charset="0"/>
                        <a:buChar char="•"/>
                      </a:pPr>
                      <a:r>
                        <a:rPr lang="en-US" sz="2000" b="0" kern="1200" dirty="0">
                          <a:solidFill>
                            <a:srgbClr val="09164D"/>
                          </a:solidFill>
                          <a:effectLst/>
                          <a:latin typeface="Arial" panose="020B0604020202020204" pitchFamily="34" charset="0"/>
                          <a:cs typeface="Arial" panose="020B0604020202020204" pitchFamily="34" charset="0"/>
                        </a:rPr>
                        <a:t>Health care waste technician and/or cleaner </a:t>
                      </a:r>
                    </a:p>
                    <a:p>
                      <a:pPr marL="342900" indent="-342900">
                        <a:buFont typeface="Arial" panose="020B0604020202020204" pitchFamily="34" charset="0"/>
                        <a:buChar char="•"/>
                      </a:pPr>
                      <a:r>
                        <a:rPr lang="en-US" sz="2000" b="0" kern="1200" dirty="0">
                          <a:solidFill>
                            <a:srgbClr val="09164D"/>
                          </a:solidFill>
                          <a:effectLst/>
                          <a:latin typeface="Arial" panose="020B0604020202020204" pitchFamily="34" charset="0"/>
                          <a:cs typeface="Arial" panose="020B0604020202020204" pitchFamily="34" charset="0"/>
                        </a:rPr>
                        <a:t>Community and/or patient groups</a:t>
                      </a:r>
                    </a:p>
                    <a:p>
                      <a:pPr marL="342900" indent="-342900">
                        <a:buFont typeface="Arial" panose="020B0604020202020204" pitchFamily="34" charset="0"/>
                        <a:buChar char="•"/>
                      </a:pPr>
                      <a:r>
                        <a:rPr lang="en-US" sz="2000" b="0" kern="1200" dirty="0">
                          <a:solidFill>
                            <a:srgbClr val="09164D"/>
                          </a:solidFill>
                          <a:effectLst/>
                          <a:latin typeface="Arial" panose="020B0604020202020204" pitchFamily="34" charset="0"/>
                          <a:cs typeface="Arial" panose="020B0604020202020204" pitchFamily="34" charset="0"/>
                        </a:rPr>
                        <a:t>Local authority representative</a:t>
                      </a:r>
                      <a:endParaRPr lang="en-US" sz="2000" b="0" dirty="0">
                        <a:solidFill>
                          <a:srgbClr val="09164D"/>
                        </a:solidFill>
                        <a:latin typeface="Arial" panose="020B0604020202020204" pitchFamily="34" charset="0"/>
                        <a:cs typeface="Arial" panose="020B0604020202020204" pitchFamily="34" charset="0"/>
                      </a:endParaRPr>
                    </a:p>
                  </a:txBody>
                  <a:tcPr marL="82931" marR="82931" marT="41465" marB="414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638313374"/>
                  </a:ext>
                </a:extLst>
              </a:tr>
            </a:tbl>
          </a:graphicData>
        </a:graphic>
      </p:graphicFrame>
      <p:sp>
        <p:nvSpPr>
          <p:cNvPr id="8" name="Text Placeholder 3">
            <a:extLst>
              <a:ext uri="{FF2B5EF4-FFF2-40B4-BE49-F238E27FC236}">
                <a16:creationId xmlns:a16="http://schemas.microsoft.com/office/drawing/2014/main" id="{0A49E1AB-AAAE-46C9-912A-11C65EE180FC}"/>
              </a:ext>
            </a:extLst>
          </p:cNvPr>
          <p:cNvSpPr txBox="1">
            <a:spLocks/>
          </p:cNvSpPr>
          <p:nvPr/>
        </p:nvSpPr>
        <p:spPr>
          <a:xfrm>
            <a:off x="6096000" y="1254124"/>
            <a:ext cx="5257799" cy="365125"/>
          </a:xfrm>
          <a:prstGeom prst="rect">
            <a:avLst/>
          </a:prstGeom>
          <a:solidFill>
            <a:schemeClr val="tx1"/>
          </a:solidFill>
        </p:spPr>
        <p:txBody>
          <a:bodyPr/>
          <a:lstStyle>
            <a:lvl1pPr marL="0" indent="0" algn="l" defTabSz="914400" rtl="0" eaLnBrk="1" latinLnBrk="0" hangingPunct="1">
              <a:lnSpc>
                <a:spcPct val="90000"/>
              </a:lnSpc>
              <a:spcBef>
                <a:spcPts val="1000"/>
              </a:spcBef>
              <a:buFontTx/>
              <a:buNone/>
              <a:defRPr sz="1800" b="1" i="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District/national hospital </a:t>
            </a:r>
          </a:p>
        </p:txBody>
      </p:sp>
      <p:sp>
        <p:nvSpPr>
          <p:cNvPr id="5" name="Slide Number Placeholder 4">
            <a:extLst>
              <a:ext uri="{FF2B5EF4-FFF2-40B4-BE49-F238E27FC236}">
                <a16:creationId xmlns:a16="http://schemas.microsoft.com/office/drawing/2014/main" id="{22181EDC-09F8-4494-B9B6-EA4010C811F4}"/>
              </a:ext>
            </a:extLst>
          </p:cNvPr>
          <p:cNvSpPr>
            <a:spLocks noGrp="1"/>
          </p:cNvSpPr>
          <p:nvPr>
            <p:ph type="sldNum" sz="quarter" idx="12"/>
          </p:nvPr>
        </p:nvSpPr>
        <p:spPr/>
        <p:txBody>
          <a:bodyPr/>
          <a:lstStyle/>
          <a:p>
            <a:fld id="{2D0AA5EB-64AB-BF41-92BE-B61D8618F692}" type="slidenum">
              <a:rPr lang="it-IT" smtClean="0"/>
              <a:t>29</a:t>
            </a:fld>
            <a:endParaRPr lang="it-IT"/>
          </a:p>
        </p:txBody>
      </p:sp>
    </p:spTree>
    <p:extLst>
      <p:ext uri="{BB962C8B-B14F-4D97-AF65-F5344CB8AC3E}">
        <p14:creationId xmlns:p14="http://schemas.microsoft.com/office/powerpoint/2010/main" val="27697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7F0003-C9A0-49DE-A9F0-804418FDE32C}"/>
              </a:ext>
            </a:extLst>
          </p:cNvPr>
          <p:cNvSpPr>
            <a:spLocks noGrp="1"/>
          </p:cNvSpPr>
          <p:nvPr>
            <p:ph type="title"/>
          </p:nvPr>
        </p:nvSpPr>
        <p:spPr>
          <a:xfrm>
            <a:off x="838199" y="148718"/>
            <a:ext cx="10515600" cy="714375"/>
          </a:xfrm>
        </p:spPr>
        <p:txBody>
          <a:bodyPr/>
          <a:lstStyle/>
          <a:p>
            <a:r>
              <a:rPr lang="en-US" dirty="0"/>
              <a:t>Learning objectives </a:t>
            </a:r>
          </a:p>
        </p:txBody>
      </p:sp>
      <p:sp>
        <p:nvSpPr>
          <p:cNvPr id="3" name="Segnaposto numero diapositiva 2">
            <a:extLst>
              <a:ext uri="{FF2B5EF4-FFF2-40B4-BE49-F238E27FC236}">
                <a16:creationId xmlns:a16="http://schemas.microsoft.com/office/drawing/2014/main" id="{5A34EC6E-2A09-F449-8FB4-7A896AFCEEC2}"/>
              </a:ext>
            </a:extLst>
          </p:cNvPr>
          <p:cNvSpPr>
            <a:spLocks noGrp="1"/>
          </p:cNvSpPr>
          <p:nvPr>
            <p:ph type="sldNum" sz="quarter" idx="12"/>
          </p:nvPr>
        </p:nvSpPr>
        <p:spPr/>
        <p:txBody>
          <a:bodyPr/>
          <a:lstStyle/>
          <a:p>
            <a:fld id="{2D0AA5EB-64AB-BF41-92BE-B61D8618F692}" type="slidenum">
              <a:rPr lang="it-IT" smtClean="0"/>
              <a:t>3</a:t>
            </a:fld>
            <a:endParaRPr lang="it-IT" dirty="0"/>
          </a:p>
        </p:txBody>
      </p:sp>
      <p:sp>
        <p:nvSpPr>
          <p:cNvPr id="7" name="Text Placeholder 6">
            <a:extLst>
              <a:ext uri="{FF2B5EF4-FFF2-40B4-BE49-F238E27FC236}">
                <a16:creationId xmlns:a16="http://schemas.microsoft.com/office/drawing/2014/main" id="{95C84F75-4A70-4D46-ACB6-ECE4693F0A1C}"/>
              </a:ext>
            </a:extLst>
          </p:cNvPr>
          <p:cNvSpPr>
            <a:spLocks noGrp="1"/>
          </p:cNvSpPr>
          <p:nvPr>
            <p:ph type="body" sz="quarter" idx="16"/>
          </p:nvPr>
        </p:nvSpPr>
        <p:spPr>
          <a:xfrm>
            <a:off x="838199" y="1384300"/>
            <a:ext cx="7756229" cy="4973466"/>
          </a:xfrm>
        </p:spPr>
        <p:txBody>
          <a:bodyPr>
            <a:normAutofit/>
          </a:bodyPr>
          <a:lstStyle/>
          <a:p>
            <a:pPr marL="0" indent="0">
              <a:buNone/>
            </a:pPr>
            <a:r>
              <a:rPr lang="en-GB" sz="2800" dirty="0"/>
              <a:t>By the end of this session, you should:</a:t>
            </a:r>
          </a:p>
          <a:p>
            <a:pPr marL="511005" indent="-511005">
              <a:buClr>
                <a:srgbClr val="09164D"/>
              </a:buClr>
              <a:buSzPct val="100000"/>
              <a:buAutoNum type="arabicPeriod"/>
            </a:pPr>
            <a:r>
              <a:rPr lang="en-GB" sz="2800" dirty="0"/>
              <a:t>Describe what WASH FIT is, where and how it is used and the expected impacts and outcomes </a:t>
            </a:r>
          </a:p>
          <a:p>
            <a:pPr marL="511005" indent="-511005">
              <a:buClr>
                <a:srgbClr val="09164D"/>
              </a:buClr>
              <a:buSzPct val="100000"/>
              <a:buAutoNum type="arabicPeriod"/>
            </a:pPr>
            <a:r>
              <a:rPr lang="en-GB" sz="2800" dirty="0"/>
              <a:t>Understand the five phases of the WASH FIT cycle and how to carry them out</a:t>
            </a:r>
          </a:p>
          <a:p>
            <a:pPr marL="511005" indent="-511005">
              <a:buClr>
                <a:srgbClr val="09164D"/>
              </a:buClr>
              <a:buSzPct val="100000"/>
              <a:buAutoNum type="arabicPeriod"/>
            </a:pPr>
            <a:r>
              <a:rPr lang="en-GB" sz="2800" dirty="0"/>
              <a:t>Understand how to adapt and use WASH FIT in a range of different settings </a:t>
            </a:r>
          </a:p>
          <a:p>
            <a:pPr marL="511005" indent="-511005">
              <a:buClr>
                <a:srgbClr val="09164D"/>
              </a:buClr>
              <a:buSzPct val="100000"/>
              <a:buAutoNum type="arabicPeriod"/>
            </a:pPr>
            <a:r>
              <a:rPr lang="en-GB" sz="2800" dirty="0"/>
              <a:t>Describe the enabling factors and possible barriers for implementing WASH FIT successfully</a:t>
            </a:r>
          </a:p>
          <a:p>
            <a:pPr marL="525194" lvl="1" indent="0">
              <a:buNone/>
            </a:pPr>
            <a:endParaRPr lang="en-GB" sz="2800" dirty="0"/>
          </a:p>
          <a:p>
            <a:endParaRPr lang="en-US" sz="2800" dirty="0"/>
          </a:p>
        </p:txBody>
      </p:sp>
      <p:sp>
        <p:nvSpPr>
          <p:cNvPr id="12" name="TextBox 11">
            <a:extLst>
              <a:ext uri="{FF2B5EF4-FFF2-40B4-BE49-F238E27FC236}">
                <a16:creationId xmlns:a16="http://schemas.microsoft.com/office/drawing/2014/main" id="{57A4EC74-7533-406F-ABAA-F1CA1D667ADC}"/>
              </a:ext>
            </a:extLst>
          </p:cNvPr>
          <p:cNvSpPr txBox="1"/>
          <p:nvPr/>
        </p:nvSpPr>
        <p:spPr>
          <a:xfrm>
            <a:off x="9737928" y="1253653"/>
            <a:ext cx="2210498" cy="646331"/>
          </a:xfrm>
          <a:prstGeom prst="rect">
            <a:avLst/>
          </a:prstGeom>
          <a:noFill/>
        </p:spPr>
        <p:txBody>
          <a:bodyPr wrap="square" rtlCol="0">
            <a:spAutoFit/>
          </a:bodyPr>
          <a:lstStyle/>
          <a:p>
            <a:pPr algn="ctr" rtl="0"/>
            <a:r>
              <a:rPr lang="en-US" b="1" dirty="0">
                <a:solidFill>
                  <a:schemeClr val="bg2"/>
                </a:solidFill>
                <a:latin typeface="Arial" panose="020B0604020202020204" pitchFamily="34" charset="0"/>
                <a:cs typeface="Arial" panose="020B0604020202020204" pitchFamily="34" charset="0"/>
              </a:rPr>
              <a:t>Group </a:t>
            </a:r>
          </a:p>
          <a:p>
            <a:pPr algn="ctr" rtl="0"/>
            <a:r>
              <a:rPr lang="en-US" b="1" dirty="0">
                <a:solidFill>
                  <a:schemeClr val="bg2"/>
                </a:solidFill>
                <a:latin typeface="Arial" panose="020B0604020202020204" pitchFamily="34" charset="0"/>
                <a:cs typeface="Arial" panose="020B0604020202020204" pitchFamily="34" charset="0"/>
              </a:rPr>
              <a:t>work </a:t>
            </a:r>
          </a:p>
        </p:txBody>
      </p:sp>
      <p:pic>
        <p:nvPicPr>
          <p:cNvPr id="14" name="Immagine 5">
            <a:extLst>
              <a:ext uri="{FF2B5EF4-FFF2-40B4-BE49-F238E27FC236}">
                <a16:creationId xmlns:a16="http://schemas.microsoft.com/office/drawing/2014/main" id="{10C6013A-64CF-4FAC-8771-82592AFBD5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5449" y="4024798"/>
            <a:ext cx="954798" cy="975247"/>
          </a:xfrm>
          <a:prstGeom prst="rect">
            <a:avLst/>
          </a:prstGeom>
        </p:spPr>
      </p:pic>
      <p:pic>
        <p:nvPicPr>
          <p:cNvPr id="15" name="Immagine 9">
            <a:extLst>
              <a:ext uri="{FF2B5EF4-FFF2-40B4-BE49-F238E27FC236}">
                <a16:creationId xmlns:a16="http://schemas.microsoft.com/office/drawing/2014/main" id="{05446400-75F6-4A37-A9FF-FA9D945206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08369" y="5345642"/>
            <a:ext cx="1000180" cy="1000180"/>
          </a:xfrm>
          <a:prstGeom prst="rect">
            <a:avLst/>
          </a:prstGeom>
        </p:spPr>
      </p:pic>
      <p:sp>
        <p:nvSpPr>
          <p:cNvPr id="16" name="TextBox 15">
            <a:extLst>
              <a:ext uri="{FF2B5EF4-FFF2-40B4-BE49-F238E27FC236}">
                <a16:creationId xmlns:a16="http://schemas.microsoft.com/office/drawing/2014/main" id="{27DC3E0B-5BD4-48C4-ACBE-1D9F978A597A}"/>
              </a:ext>
            </a:extLst>
          </p:cNvPr>
          <p:cNvSpPr txBox="1"/>
          <p:nvPr/>
        </p:nvSpPr>
        <p:spPr>
          <a:xfrm>
            <a:off x="9909435" y="5068907"/>
            <a:ext cx="2024338" cy="923330"/>
          </a:xfrm>
          <a:prstGeom prst="rect">
            <a:avLst/>
          </a:prstGeom>
          <a:noFill/>
        </p:spPr>
        <p:txBody>
          <a:bodyPr wrap="square" rtlCol="0">
            <a:spAutoFit/>
          </a:bodyPr>
          <a:lstStyle/>
          <a:p>
            <a:pPr algn="ctr" rtl="0"/>
            <a:r>
              <a:rPr lang="en-US" b="1" dirty="0">
                <a:solidFill>
                  <a:schemeClr val="bg2"/>
                </a:solidFill>
                <a:latin typeface="Arial" panose="020B0604020202020204" pitchFamily="34" charset="0"/>
                <a:cs typeface="Arial" panose="020B0604020202020204" pitchFamily="34" charset="0"/>
              </a:rPr>
              <a:t>Links with climate </a:t>
            </a:r>
          </a:p>
          <a:p>
            <a:pPr algn="ctr" rtl="0"/>
            <a:r>
              <a:rPr lang="en-US" b="1" dirty="0">
                <a:solidFill>
                  <a:schemeClr val="bg2"/>
                </a:solidFill>
                <a:latin typeface="Arial" panose="020B0604020202020204" pitchFamily="34" charset="0"/>
                <a:cs typeface="Arial" panose="020B0604020202020204" pitchFamily="34" charset="0"/>
              </a:rPr>
              <a:t>resilience</a:t>
            </a:r>
          </a:p>
        </p:txBody>
      </p:sp>
      <p:sp>
        <p:nvSpPr>
          <p:cNvPr id="18" name="TextBox 17">
            <a:extLst>
              <a:ext uri="{FF2B5EF4-FFF2-40B4-BE49-F238E27FC236}">
                <a16:creationId xmlns:a16="http://schemas.microsoft.com/office/drawing/2014/main" id="{F185FA69-8BBE-4A6B-A438-B1D2E0DF29F5}"/>
              </a:ext>
            </a:extLst>
          </p:cNvPr>
          <p:cNvSpPr txBox="1"/>
          <p:nvPr/>
        </p:nvSpPr>
        <p:spPr>
          <a:xfrm>
            <a:off x="8565852" y="6382533"/>
            <a:ext cx="2121195" cy="369332"/>
          </a:xfrm>
          <a:prstGeom prst="rect">
            <a:avLst/>
          </a:prstGeom>
          <a:noFill/>
        </p:spPr>
        <p:txBody>
          <a:bodyPr wrap="square">
            <a:spAutoFit/>
          </a:bodyPr>
          <a:lstStyle/>
          <a:p>
            <a:pPr algn="ctr" rtl="0"/>
            <a:r>
              <a:rPr lang="en-US" sz="1800" b="1" dirty="0">
                <a:solidFill>
                  <a:schemeClr val="bg2"/>
                </a:solidFill>
                <a:latin typeface="Arial" panose="020B0604020202020204" pitchFamily="34" charset="0"/>
                <a:cs typeface="Arial" panose="020B0604020202020204" pitchFamily="34" charset="0"/>
              </a:rPr>
              <a:t>Links with GEDSI</a:t>
            </a:r>
          </a:p>
        </p:txBody>
      </p:sp>
      <p:sp>
        <p:nvSpPr>
          <p:cNvPr id="19" name="TextBox 18">
            <a:extLst>
              <a:ext uri="{FF2B5EF4-FFF2-40B4-BE49-F238E27FC236}">
                <a16:creationId xmlns:a16="http://schemas.microsoft.com/office/drawing/2014/main" id="{97A05B83-364D-463B-837C-0FA5715D35C4}"/>
              </a:ext>
            </a:extLst>
          </p:cNvPr>
          <p:cNvSpPr txBox="1"/>
          <p:nvPr/>
        </p:nvSpPr>
        <p:spPr>
          <a:xfrm>
            <a:off x="9966297" y="3032606"/>
            <a:ext cx="1786085" cy="923330"/>
          </a:xfrm>
          <a:prstGeom prst="rect">
            <a:avLst/>
          </a:prstGeom>
          <a:noFill/>
        </p:spPr>
        <p:txBody>
          <a:bodyPr wrap="square" rtlCol="0">
            <a:spAutoFit/>
          </a:bodyPr>
          <a:lstStyle/>
          <a:p>
            <a:pPr algn="ctr" rtl="0"/>
            <a:r>
              <a:rPr lang="en-US" b="1" dirty="0">
                <a:solidFill>
                  <a:schemeClr val="bg2"/>
                </a:solidFill>
                <a:latin typeface="Arial" panose="020B0604020202020204" pitchFamily="34" charset="0"/>
                <a:cs typeface="Arial" panose="020B0604020202020204" pitchFamily="34" charset="0"/>
              </a:rPr>
              <a:t>Link with a country </a:t>
            </a:r>
          </a:p>
          <a:p>
            <a:pPr algn="ctr" rtl="0"/>
            <a:r>
              <a:rPr lang="en-US" b="1" dirty="0">
                <a:solidFill>
                  <a:schemeClr val="bg2"/>
                </a:solidFill>
                <a:latin typeface="Arial" panose="020B0604020202020204" pitchFamily="34" charset="0"/>
                <a:cs typeface="Arial" panose="020B0604020202020204" pitchFamily="34" charset="0"/>
              </a:rPr>
              <a:t>example</a:t>
            </a:r>
          </a:p>
        </p:txBody>
      </p:sp>
      <p:grpSp>
        <p:nvGrpSpPr>
          <p:cNvPr id="22" name="Group 21">
            <a:extLst>
              <a:ext uri="{FF2B5EF4-FFF2-40B4-BE49-F238E27FC236}">
                <a16:creationId xmlns:a16="http://schemas.microsoft.com/office/drawing/2014/main" id="{B21A0C48-33DB-483B-B1CB-0CC570737074}"/>
              </a:ext>
            </a:extLst>
          </p:cNvPr>
          <p:cNvGrpSpPr/>
          <p:nvPr/>
        </p:nvGrpSpPr>
        <p:grpSpPr>
          <a:xfrm>
            <a:off x="10381790" y="1987593"/>
            <a:ext cx="1008457" cy="931594"/>
            <a:chOff x="6769457" y="5116370"/>
            <a:chExt cx="1106024" cy="1171184"/>
          </a:xfrm>
        </p:grpSpPr>
        <p:pic>
          <p:nvPicPr>
            <p:cNvPr id="11" name="Picture 10" descr="Shape&#10;&#10;Description automatically generated with low confidence">
              <a:extLst>
                <a:ext uri="{FF2B5EF4-FFF2-40B4-BE49-F238E27FC236}">
                  <a16:creationId xmlns:a16="http://schemas.microsoft.com/office/drawing/2014/main" id="{EEEDA0E3-C97B-40CB-8B9E-B58D95777F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47514" y="5258958"/>
              <a:ext cx="1027967" cy="935628"/>
            </a:xfrm>
            <a:prstGeom prst="rect">
              <a:avLst/>
            </a:prstGeom>
          </p:spPr>
        </p:pic>
        <p:sp>
          <p:nvSpPr>
            <p:cNvPr id="21" name="Oval 20">
              <a:extLst>
                <a:ext uri="{FF2B5EF4-FFF2-40B4-BE49-F238E27FC236}">
                  <a16:creationId xmlns:a16="http://schemas.microsoft.com/office/drawing/2014/main" id="{1DCF9D99-32D9-4CCA-933F-616A0E074733}"/>
                </a:ext>
              </a:extLst>
            </p:cNvPr>
            <p:cNvSpPr/>
            <p:nvPr/>
          </p:nvSpPr>
          <p:spPr>
            <a:xfrm>
              <a:off x="6769457" y="5116370"/>
              <a:ext cx="1027967"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360DAC0E-3203-4809-8194-7FEE023D38A2}"/>
              </a:ext>
            </a:extLst>
          </p:cNvPr>
          <p:cNvGrpSpPr/>
          <p:nvPr/>
        </p:nvGrpSpPr>
        <p:grpSpPr>
          <a:xfrm>
            <a:off x="10381790" y="249703"/>
            <a:ext cx="972009" cy="947990"/>
            <a:chOff x="9555224" y="5116370"/>
            <a:chExt cx="1161098" cy="1171184"/>
          </a:xfrm>
        </p:grpSpPr>
        <p:pic>
          <p:nvPicPr>
            <p:cNvPr id="20" name="Picture 19" descr="Shape&#10;&#10;Description automatically generated with low confidence">
              <a:extLst>
                <a:ext uri="{FF2B5EF4-FFF2-40B4-BE49-F238E27FC236}">
                  <a16:creationId xmlns:a16="http://schemas.microsoft.com/office/drawing/2014/main" id="{4295390C-B8DB-431B-9E50-D6628DCA52B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23" name="Oval 22">
              <a:extLst>
                <a:ext uri="{FF2B5EF4-FFF2-40B4-BE49-F238E27FC236}">
                  <a16:creationId xmlns:a16="http://schemas.microsoft.com/office/drawing/2014/main" id="{C3469075-74ED-45C9-8D5A-13DB49FD0157}"/>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B017F0E7-F5DF-8148-9903-31C15E84876C}"/>
              </a:ext>
            </a:extLst>
          </p:cNvPr>
          <p:cNvSpPr txBox="1"/>
          <p:nvPr/>
        </p:nvSpPr>
        <p:spPr>
          <a:xfrm rot="16200000">
            <a:off x="9453185" y="4120780"/>
            <a:ext cx="5012775" cy="461665"/>
          </a:xfrm>
          <a:prstGeom prst="rect">
            <a:avLst/>
          </a:prstGeom>
          <a:solidFill>
            <a:schemeClr val="tx1"/>
          </a:solidFill>
        </p:spPr>
        <p:txBody>
          <a:bodyPr wrap="square" rtlCol="0">
            <a:spAutoFit/>
          </a:bodyPr>
          <a:lstStyle/>
          <a:p>
            <a:pPr algn="ctr" rtl="0"/>
            <a:r>
              <a:rPr lang="en-US" sz="2400" b="0" dirty="0">
                <a:solidFill>
                  <a:schemeClr val="bg1"/>
                </a:solidFill>
                <a:latin typeface="Arial" panose="020B0604020202020204" pitchFamily="34" charset="0"/>
                <a:cs typeface="Arial" panose="020B0604020202020204" pitchFamily="34" charset="0"/>
              </a:rPr>
              <a:t>Icons to look out for </a:t>
            </a:r>
          </a:p>
        </p:txBody>
      </p:sp>
    </p:spTree>
    <p:extLst>
      <p:ext uri="{BB962C8B-B14F-4D97-AF65-F5344CB8AC3E}">
        <p14:creationId xmlns:p14="http://schemas.microsoft.com/office/powerpoint/2010/main" val="1063709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B8003C-F3B4-42D2-BCDA-B120FBD5BC92}"/>
              </a:ext>
            </a:extLst>
          </p:cNvPr>
          <p:cNvSpPr>
            <a:spLocks noGrp="1"/>
          </p:cNvSpPr>
          <p:nvPr>
            <p:ph type="body" idx="1"/>
          </p:nvPr>
        </p:nvSpPr>
        <p:spPr>
          <a:xfrm>
            <a:off x="3813407" y="283220"/>
            <a:ext cx="7891617" cy="3000739"/>
          </a:xfrm>
        </p:spPr>
        <p:txBody>
          <a:bodyPr>
            <a:noAutofit/>
          </a:bodyPr>
          <a:lstStyle/>
          <a:p>
            <a:pPr marL="310976" indent="-310976">
              <a:lnSpc>
                <a:spcPct val="115000"/>
              </a:lnSpc>
              <a:spcBef>
                <a:spcPts val="0"/>
              </a:spcBef>
              <a:buFont typeface="Symbol" panose="05050102010706020507" pitchFamily="18" charset="2"/>
              <a:buChar char=""/>
            </a:pPr>
            <a:r>
              <a:rPr lang="en-GB" dirty="0">
                <a:ea typeface="SimSun" panose="02010600030101010101" pitchFamily="2" charset="-122"/>
                <a:cs typeface="Times New Roman" panose="02020603050405020304" pitchFamily="18" charset="0"/>
              </a:rPr>
              <a:t>All team members have specific roles and responsibilities that are clearly defined at the start, written down and endorsed by senior management. </a:t>
            </a:r>
            <a:endParaRPr lang="en-US" dirty="0"/>
          </a:p>
          <a:p>
            <a:pPr marL="310976" indent="-310976">
              <a:lnSpc>
                <a:spcPct val="115000"/>
              </a:lnSpc>
              <a:spcBef>
                <a:spcPts val="0"/>
              </a:spcBef>
              <a:buFont typeface="Symbol" panose="05050102010706020507" pitchFamily="18" charset="2"/>
              <a:buChar char=""/>
            </a:pPr>
            <a:r>
              <a:rPr lang="en-GB" dirty="0">
                <a:ea typeface="SimSun" panose="02010600030101010101" pitchFamily="2" charset="-122"/>
                <a:cs typeface="Times New Roman" panose="02020603050405020304" pitchFamily="18" charset="0"/>
              </a:rPr>
              <a:t>A </a:t>
            </a:r>
            <a:r>
              <a:rPr lang="en-GB" b="1" dirty="0">
                <a:ea typeface="SimSun" panose="02010600030101010101" pitchFamily="2" charset="-122"/>
                <a:cs typeface="Times New Roman" panose="02020603050405020304" pitchFamily="18" charset="0"/>
              </a:rPr>
              <a:t>leader</a:t>
            </a:r>
            <a:r>
              <a:rPr lang="en-GB" dirty="0">
                <a:ea typeface="SimSun" panose="02010600030101010101" pitchFamily="2" charset="-122"/>
                <a:cs typeface="Times New Roman" panose="02020603050405020304" pitchFamily="18" charset="0"/>
              </a:rPr>
              <a:t> is appointed to drive the process with full support from senior management</a:t>
            </a:r>
            <a:endParaRPr lang="en-US" dirty="0">
              <a:ea typeface="SimSun" panose="02010600030101010101" pitchFamily="2" charset="-122"/>
              <a:cs typeface="Times New Roman" panose="02020603050405020304" pitchFamily="18" charset="0"/>
            </a:endParaRPr>
          </a:p>
          <a:p>
            <a:pPr marL="310976" indent="-310976">
              <a:lnSpc>
                <a:spcPct val="115000"/>
              </a:lnSpc>
              <a:spcBef>
                <a:spcPts val="0"/>
              </a:spcBef>
              <a:buFont typeface="Symbol" panose="05050102010706020507" pitchFamily="18" charset="2"/>
              <a:buChar char=""/>
            </a:pPr>
            <a:r>
              <a:rPr lang="en-GB" dirty="0">
                <a:ea typeface="SimSun" panose="02010600030101010101" pitchFamily="2" charset="-122"/>
                <a:cs typeface="Times New Roman" panose="02020603050405020304" pitchFamily="18" charset="0"/>
              </a:rPr>
              <a:t>Team has </a:t>
            </a:r>
            <a:r>
              <a:rPr lang="en-GB" b="1" dirty="0">
                <a:ea typeface="SimSun" panose="02010600030101010101" pitchFamily="2" charset="-122"/>
                <a:cs typeface="Times New Roman" panose="02020603050405020304" pitchFamily="18" charset="0"/>
              </a:rPr>
              <a:t>diversity</a:t>
            </a:r>
            <a:r>
              <a:rPr lang="en-GB" dirty="0">
                <a:ea typeface="SimSun" panose="02010600030101010101" pitchFamily="2" charset="-122"/>
                <a:cs typeface="Times New Roman" panose="02020603050405020304" pitchFamily="18" charset="0"/>
              </a:rPr>
              <a:t> and </a:t>
            </a:r>
            <a:r>
              <a:rPr lang="en-GB" b="1" dirty="0">
                <a:ea typeface="SimSun" panose="02010600030101010101" pitchFamily="2" charset="-122"/>
                <a:cs typeface="Times New Roman" panose="02020603050405020304" pitchFamily="18" charset="0"/>
              </a:rPr>
              <a:t>gender balance </a:t>
            </a:r>
            <a:r>
              <a:rPr lang="en-GB" dirty="0">
                <a:ea typeface="SimSun" panose="02010600030101010101" pitchFamily="2" charset="-122"/>
                <a:cs typeface="Times New Roman" panose="02020603050405020304" pitchFamily="18" charset="0"/>
              </a:rPr>
              <a:t>and involves </a:t>
            </a:r>
            <a:r>
              <a:rPr lang="en-GB" b="1" dirty="0">
                <a:ea typeface="SimSun" panose="02010600030101010101" pitchFamily="2" charset="-122"/>
                <a:cs typeface="Times New Roman" panose="02020603050405020304" pitchFamily="18" charset="0"/>
              </a:rPr>
              <a:t>clinical</a:t>
            </a:r>
            <a:r>
              <a:rPr lang="en-GB" dirty="0">
                <a:ea typeface="SimSun" panose="02010600030101010101" pitchFamily="2" charset="-122"/>
                <a:cs typeface="Times New Roman" panose="02020603050405020304" pitchFamily="18" charset="0"/>
              </a:rPr>
              <a:t> and </a:t>
            </a:r>
            <a:r>
              <a:rPr lang="en-GB" b="1" dirty="0">
                <a:ea typeface="SimSun" panose="02010600030101010101" pitchFamily="2" charset="-122"/>
                <a:cs typeface="Times New Roman" panose="02020603050405020304" pitchFamily="18" charset="0"/>
              </a:rPr>
              <a:t>non-clinical</a:t>
            </a:r>
            <a:r>
              <a:rPr lang="en-GB" dirty="0">
                <a:ea typeface="SimSun" panose="02010600030101010101" pitchFamily="2" charset="-122"/>
                <a:cs typeface="Times New Roman" panose="02020603050405020304" pitchFamily="18" charset="0"/>
              </a:rPr>
              <a:t> or auxiliary staff</a:t>
            </a:r>
            <a:endParaRPr lang="en-US" dirty="0">
              <a:ea typeface="SimSun" panose="02010600030101010101" pitchFamily="2" charset="-122"/>
              <a:cs typeface="Times New Roman" panose="02020603050405020304" pitchFamily="18" charset="0"/>
            </a:endParaRPr>
          </a:p>
          <a:p>
            <a:pPr marL="310976" indent="-310976">
              <a:lnSpc>
                <a:spcPct val="115000"/>
              </a:lnSpc>
              <a:spcBef>
                <a:spcPts val="0"/>
              </a:spcBef>
              <a:buFont typeface="Symbol" panose="05050102010706020507" pitchFamily="18" charset="2"/>
              <a:buChar char=""/>
            </a:pPr>
            <a:r>
              <a:rPr lang="en-GB" b="1" dirty="0">
                <a:ea typeface="SimSun" panose="02010600030101010101" pitchFamily="2" charset="-122"/>
              </a:rPr>
              <a:t>Community</a:t>
            </a:r>
            <a:r>
              <a:rPr lang="en-GB" dirty="0">
                <a:ea typeface="SimSun" panose="02010600030101010101" pitchFamily="2" charset="-122"/>
              </a:rPr>
              <a:t> and </a:t>
            </a:r>
            <a:r>
              <a:rPr lang="en-GB" b="1" dirty="0">
                <a:ea typeface="SimSun" panose="02010600030101010101" pitchFamily="2" charset="-122"/>
              </a:rPr>
              <a:t>local government representatives </a:t>
            </a:r>
            <a:r>
              <a:rPr lang="en-GB" dirty="0">
                <a:ea typeface="SimSun" panose="02010600030101010101" pitchFamily="2" charset="-122"/>
              </a:rPr>
              <a:t>are involved and provide broader community context </a:t>
            </a:r>
            <a:endParaRPr lang="en-US" dirty="0">
              <a:ea typeface="SimSun" panose="02010600030101010101" pitchFamily="2" charset="-122"/>
            </a:endParaRPr>
          </a:p>
          <a:p>
            <a:pPr>
              <a:lnSpc>
                <a:spcPct val="115000"/>
              </a:lnSpc>
              <a:spcBef>
                <a:spcPts val="0"/>
              </a:spcBef>
            </a:pPr>
            <a:endParaRPr lang="en-GB" dirty="0">
              <a:ea typeface="SimSu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5D62722A-C93E-4B47-A32A-8A4DDB2C8EB2}"/>
              </a:ext>
            </a:extLst>
          </p:cNvPr>
          <p:cNvSpPr>
            <a:spLocks noGrp="1"/>
          </p:cNvSpPr>
          <p:nvPr>
            <p:ph type="sldNum" sz="quarter" idx="12"/>
          </p:nvPr>
        </p:nvSpPr>
        <p:spPr/>
        <p:txBody>
          <a:bodyPr/>
          <a:lstStyle/>
          <a:p>
            <a:pPr>
              <a:defRPr/>
            </a:pPr>
            <a:fld id="{A73939FE-7BC6-42BD-B27E-1F76D60FE7C3}" type="slidenum">
              <a:rPr lang="en-GB" smtClean="0"/>
              <a:pPr>
                <a:defRPr/>
              </a:pPr>
              <a:t>30</a:t>
            </a:fld>
            <a:endParaRPr lang="en-GB"/>
          </a:p>
        </p:txBody>
      </p:sp>
      <p:sp>
        <p:nvSpPr>
          <p:cNvPr id="2" name="Title 1">
            <a:extLst>
              <a:ext uri="{FF2B5EF4-FFF2-40B4-BE49-F238E27FC236}">
                <a16:creationId xmlns:a16="http://schemas.microsoft.com/office/drawing/2014/main" id="{32353ED1-EF86-4895-AB5E-52BBE7232A7C}"/>
              </a:ext>
            </a:extLst>
          </p:cNvPr>
          <p:cNvSpPr>
            <a:spLocks noGrp="1"/>
          </p:cNvSpPr>
          <p:nvPr>
            <p:ph type="title"/>
          </p:nvPr>
        </p:nvSpPr>
        <p:spPr>
          <a:xfrm>
            <a:off x="839788" y="4038600"/>
            <a:ext cx="10515600" cy="578005"/>
          </a:xfrm>
        </p:spPr>
        <p:txBody>
          <a:bodyPr/>
          <a:lstStyle/>
          <a:p>
            <a:r>
              <a:rPr lang="en-US" sz="2400" dirty="0"/>
              <a:t>Making the team more GEDSI-friendly</a:t>
            </a:r>
          </a:p>
        </p:txBody>
      </p:sp>
      <p:sp>
        <p:nvSpPr>
          <p:cNvPr id="9" name="TextBox 8">
            <a:extLst>
              <a:ext uri="{FF2B5EF4-FFF2-40B4-BE49-F238E27FC236}">
                <a16:creationId xmlns:a16="http://schemas.microsoft.com/office/drawing/2014/main" id="{950054AD-D20A-401F-A013-7840ED495B43}"/>
              </a:ext>
            </a:extLst>
          </p:cNvPr>
          <p:cNvSpPr txBox="1"/>
          <p:nvPr/>
        </p:nvSpPr>
        <p:spPr>
          <a:xfrm>
            <a:off x="991755" y="4251910"/>
            <a:ext cx="10092557" cy="2180662"/>
          </a:xfrm>
          <a:prstGeom prst="rect">
            <a:avLst/>
          </a:prstGeom>
          <a:noFill/>
        </p:spPr>
        <p:txBody>
          <a:bodyPr wrap="square">
            <a:spAutoFit/>
          </a:bodyPr>
          <a:lstStyle/>
          <a:p>
            <a:pPr>
              <a:lnSpc>
                <a:spcPct val="115000"/>
              </a:lnSpc>
            </a:pPr>
            <a:endParaRPr lang="en-GB" sz="2000" dirty="0">
              <a:solidFill>
                <a:schemeClr val="bg1"/>
              </a:solidFill>
              <a:latin typeface="Arial" panose="020B0604020202020204" pitchFamily="34" charset="0"/>
              <a:ea typeface="SimSun" panose="02010600030101010101" pitchFamily="2" charset="-122"/>
            </a:endParaRPr>
          </a:p>
          <a:p>
            <a:pPr>
              <a:lnSpc>
                <a:spcPct val="115000"/>
              </a:lnSpc>
            </a:pPr>
            <a:r>
              <a:rPr lang="en-GB" sz="2000" dirty="0">
                <a:solidFill>
                  <a:schemeClr val="bg1"/>
                </a:solidFill>
                <a:latin typeface="Arial" panose="020B0604020202020204" pitchFamily="34" charset="0"/>
                <a:ea typeface="SimSun" panose="02010600030101010101" pitchFamily="2" charset="-122"/>
                <a:cs typeface="Times New Roman" panose="02020603050405020304" pitchFamily="18" charset="0"/>
              </a:rPr>
              <a:t>The team reflects the diversity of the community &amp; users with specific WASH requirements or constraints; </a:t>
            </a:r>
          </a:p>
          <a:p>
            <a:pPr marL="722896" lvl="1" indent="-310976">
              <a:lnSpc>
                <a:spcPct val="115000"/>
              </a:lnSpc>
              <a:buFont typeface="Arial" panose="020B0604020202020204" pitchFamily="34" charset="0"/>
              <a:buChar char="•"/>
            </a:pPr>
            <a:r>
              <a:rPr lang="en-GB" sz="2000" dirty="0">
                <a:solidFill>
                  <a:schemeClr val="bg1"/>
                </a:solidFill>
                <a:latin typeface="Arial" panose="020B0604020202020204" pitchFamily="34" charset="0"/>
                <a:ea typeface="SimSun" panose="02010600030101010101" pitchFamily="2" charset="-122"/>
                <a:cs typeface="Times New Roman" panose="02020603050405020304" pitchFamily="18" charset="0"/>
              </a:rPr>
              <a:t>members of disabled people’s organisations (DPOs)</a:t>
            </a:r>
          </a:p>
          <a:p>
            <a:pPr marL="722896" lvl="1" indent="-310976">
              <a:lnSpc>
                <a:spcPct val="115000"/>
              </a:lnSpc>
              <a:buFont typeface="Arial" panose="020B0604020202020204" pitchFamily="34" charset="0"/>
              <a:buChar char="•"/>
            </a:pPr>
            <a:r>
              <a:rPr lang="en-GB" sz="2000" dirty="0">
                <a:solidFill>
                  <a:schemeClr val="bg1"/>
                </a:solidFill>
                <a:latin typeface="Arial" panose="020B0604020202020204" pitchFamily="34" charset="0"/>
                <a:ea typeface="SimSun" panose="02010600030101010101" pitchFamily="2" charset="-122"/>
                <a:cs typeface="Times New Roman" panose="02020603050405020304" pitchFamily="18" charset="0"/>
              </a:rPr>
              <a:t>women’s groups and human rights activists </a:t>
            </a:r>
          </a:p>
          <a:p>
            <a:pPr marL="722896" lvl="1" indent="-310976">
              <a:lnSpc>
                <a:spcPct val="115000"/>
              </a:lnSpc>
              <a:buFont typeface="Arial" panose="020B0604020202020204" pitchFamily="34" charset="0"/>
              <a:buChar char="•"/>
            </a:pPr>
            <a:r>
              <a:rPr lang="en-GB" sz="2000" dirty="0">
                <a:solidFill>
                  <a:schemeClr val="bg1"/>
                </a:solidFill>
                <a:latin typeface="Arial" panose="020B0604020202020204" pitchFamily="34" charset="0"/>
                <a:ea typeface="SimSun" panose="02010600030101010101" pitchFamily="2" charset="-122"/>
                <a:cs typeface="Times New Roman" panose="02020603050405020304" pitchFamily="18" charset="0"/>
              </a:rPr>
              <a:t>civil society to speak up for marginalised and indigenous groups.</a:t>
            </a:r>
            <a:endParaRPr lang="en-US" sz="2000"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p:txBody>
      </p:sp>
      <p:pic>
        <p:nvPicPr>
          <p:cNvPr id="15" name="Immagine 9">
            <a:extLst>
              <a:ext uri="{FF2B5EF4-FFF2-40B4-BE49-F238E27FC236}">
                <a16:creationId xmlns:a16="http://schemas.microsoft.com/office/drawing/2014/main" id="{619F45D4-7AEA-461E-9BD9-99B108472B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196" y="2512568"/>
            <a:ext cx="1171184" cy="1171184"/>
          </a:xfrm>
          <a:prstGeom prst="rect">
            <a:avLst/>
          </a:prstGeom>
        </p:spPr>
      </p:pic>
      <p:sp>
        <p:nvSpPr>
          <p:cNvPr id="16" name="TextBox 15">
            <a:extLst>
              <a:ext uri="{FF2B5EF4-FFF2-40B4-BE49-F238E27FC236}">
                <a16:creationId xmlns:a16="http://schemas.microsoft.com/office/drawing/2014/main" id="{502DE157-5E9D-4835-A8CF-55DC22DE1467}"/>
              </a:ext>
            </a:extLst>
          </p:cNvPr>
          <p:cNvSpPr txBox="1"/>
          <p:nvPr/>
        </p:nvSpPr>
        <p:spPr>
          <a:xfrm>
            <a:off x="367293" y="165319"/>
            <a:ext cx="3298822" cy="1446550"/>
          </a:xfrm>
          <a:prstGeom prst="rect">
            <a:avLst/>
          </a:prstGeom>
          <a:noFill/>
        </p:spPr>
        <p:txBody>
          <a:bodyPr wrap="square" rtlCol="0">
            <a:spAutoFit/>
          </a:bodyPr>
          <a:lstStyle/>
          <a:p>
            <a:pPr algn="ctr"/>
            <a:r>
              <a:rPr lang="en-US" sz="4400" b="1" dirty="0">
                <a:solidFill>
                  <a:schemeClr val="tx2"/>
                </a:solidFill>
                <a:latin typeface="Arial Narrow" panose="020B0606020202030204" pitchFamily="34" charset="0"/>
                <a:cs typeface="Arial" panose="020B0604020202020204" pitchFamily="34" charset="0"/>
              </a:rPr>
              <a:t>Key principles</a:t>
            </a:r>
          </a:p>
        </p:txBody>
      </p:sp>
    </p:spTree>
    <p:extLst>
      <p:ext uri="{BB962C8B-B14F-4D97-AF65-F5344CB8AC3E}">
        <p14:creationId xmlns:p14="http://schemas.microsoft.com/office/powerpoint/2010/main" val="3094387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18">
            <a:extLst>
              <a:ext uri="{FF2B5EF4-FFF2-40B4-BE49-F238E27FC236}">
                <a16:creationId xmlns:a16="http://schemas.microsoft.com/office/drawing/2014/main" id="{4D273FFD-6E7B-449A-91B5-9A2EE20466E1}"/>
              </a:ext>
            </a:extLst>
          </p:cNvPr>
          <p:cNvSpPr>
            <a:spLocks noGrp="1"/>
          </p:cNvSpPr>
          <p:nvPr>
            <p:ph type="body" idx="1"/>
          </p:nvPr>
        </p:nvSpPr>
        <p:spPr>
          <a:xfrm>
            <a:off x="218657" y="1042400"/>
            <a:ext cx="5076825" cy="3000739"/>
          </a:xfrm>
        </p:spPr>
        <p:txBody>
          <a:bodyPr vert="horz" lIns="82931" tIns="41465" rIns="82931" bIns="41465" rtlCol="0">
            <a:normAutofit/>
          </a:bodyPr>
          <a:lstStyle/>
          <a:p>
            <a:pPr marL="207317" indent="-310976" defTabSz="829269">
              <a:spcBef>
                <a:spcPts val="272"/>
              </a:spcBef>
              <a:buClr>
                <a:srgbClr val="09164D"/>
              </a:buClr>
              <a:buFont typeface="+mj-lt"/>
              <a:buAutoNum type="arabicPeriod"/>
            </a:pPr>
            <a:r>
              <a:rPr lang="en-US" sz="2400" dirty="0">
                <a:cs typeface="+mn-cs"/>
              </a:rPr>
              <a:t>Committed leader created a culture of quality improvement</a:t>
            </a:r>
          </a:p>
          <a:p>
            <a:pPr marL="207317" indent="-310976" defTabSz="829269">
              <a:spcBef>
                <a:spcPts val="272"/>
              </a:spcBef>
              <a:buClr>
                <a:srgbClr val="09164D"/>
              </a:buClr>
              <a:buFont typeface="+mj-lt"/>
              <a:buAutoNum type="arabicPeriod"/>
            </a:pPr>
            <a:r>
              <a:rPr lang="en-US" sz="2400" dirty="0">
                <a:cs typeface="+mn-cs"/>
              </a:rPr>
              <a:t>Staff incentivized with awards for good performance</a:t>
            </a:r>
          </a:p>
          <a:p>
            <a:pPr marL="207317" indent="-310976" defTabSz="829269">
              <a:spcBef>
                <a:spcPts val="272"/>
              </a:spcBef>
              <a:buClr>
                <a:srgbClr val="09164D"/>
              </a:buClr>
              <a:buFont typeface="+mj-lt"/>
              <a:buAutoNum type="arabicPeriod"/>
            </a:pPr>
            <a:r>
              <a:rPr lang="en-US" sz="2400" dirty="0">
                <a:cs typeface="+mn-cs"/>
              </a:rPr>
              <a:t>A formally recognized quality management system includes WASH</a:t>
            </a:r>
          </a:p>
          <a:p>
            <a:pPr marL="207317" indent="-310976" defTabSz="829269">
              <a:spcBef>
                <a:spcPts val="272"/>
              </a:spcBef>
              <a:buFont typeface="+mj-lt"/>
              <a:buAutoNum type="arabicPeriod"/>
            </a:pPr>
            <a:endParaRPr lang="en-US" sz="2400" dirty="0">
              <a:cs typeface="+mn-cs"/>
            </a:endParaRPr>
          </a:p>
          <a:p>
            <a:pPr marL="207317" indent="-310976" defTabSz="829269">
              <a:spcBef>
                <a:spcPts val="272"/>
              </a:spcBef>
              <a:buFont typeface="+mj-lt"/>
              <a:buAutoNum type="arabicPeriod"/>
            </a:pPr>
            <a:endParaRPr lang="en-US" sz="2400" dirty="0">
              <a:cs typeface="+mn-cs"/>
            </a:endParaRPr>
          </a:p>
        </p:txBody>
      </p:sp>
      <p:sp>
        <p:nvSpPr>
          <p:cNvPr id="6" name="Slide Number Placeholder 5">
            <a:extLst>
              <a:ext uri="{FF2B5EF4-FFF2-40B4-BE49-F238E27FC236}">
                <a16:creationId xmlns:a16="http://schemas.microsoft.com/office/drawing/2014/main" id="{3A92C7DC-5926-45D9-BE4B-B9672505D849}"/>
              </a:ext>
            </a:extLst>
          </p:cNvPr>
          <p:cNvSpPr>
            <a:spLocks noGrp="1"/>
          </p:cNvSpPr>
          <p:nvPr>
            <p:ph type="sldNum" sz="quarter" idx="12"/>
          </p:nvPr>
        </p:nvSpPr>
        <p:spPr/>
        <p:txBody>
          <a:bodyPr/>
          <a:lstStyle/>
          <a:p>
            <a:fld id="{2D0AA5EB-64AB-BF41-92BE-B61D8618F692}" type="slidenum">
              <a:rPr lang="it-IT" smtClean="0"/>
              <a:t>31</a:t>
            </a:fld>
            <a:endParaRPr lang="it-IT" dirty="0"/>
          </a:p>
        </p:txBody>
      </p:sp>
      <p:sp>
        <p:nvSpPr>
          <p:cNvPr id="2" name="Title 1">
            <a:extLst>
              <a:ext uri="{FF2B5EF4-FFF2-40B4-BE49-F238E27FC236}">
                <a16:creationId xmlns:a16="http://schemas.microsoft.com/office/drawing/2014/main" id="{01EA21F3-FE3F-4904-A28B-3E001DD6C8F1}"/>
              </a:ext>
            </a:extLst>
          </p:cNvPr>
          <p:cNvSpPr>
            <a:spLocks noGrp="1"/>
          </p:cNvSpPr>
          <p:nvPr>
            <p:ph type="title"/>
          </p:nvPr>
        </p:nvSpPr>
        <p:spPr>
          <a:xfrm>
            <a:off x="0" y="91615"/>
            <a:ext cx="10515600" cy="748121"/>
          </a:xfrm>
        </p:spPr>
        <p:txBody>
          <a:bodyPr vert="horz" lIns="82931" tIns="41465" rIns="82931" bIns="41465" rtlCol="0" anchor="ctr">
            <a:normAutofit/>
          </a:bodyPr>
          <a:lstStyle/>
          <a:p>
            <a:pPr algn="ctr">
              <a:tabLst>
                <a:tab pos="5440641" algn="l"/>
              </a:tabLst>
            </a:pPr>
            <a:r>
              <a:rPr lang="en-GB" sz="2200" dirty="0"/>
              <a:t>Leadership to drive change in Ethiopia </a:t>
            </a:r>
          </a:p>
        </p:txBody>
      </p:sp>
      <p:sp>
        <p:nvSpPr>
          <p:cNvPr id="9" name="Text Placeholder 8">
            <a:extLst>
              <a:ext uri="{FF2B5EF4-FFF2-40B4-BE49-F238E27FC236}">
                <a16:creationId xmlns:a16="http://schemas.microsoft.com/office/drawing/2014/main" id="{BA04F2DC-EB6B-4573-A02E-DD4F94A9F82D}"/>
              </a:ext>
            </a:extLst>
          </p:cNvPr>
          <p:cNvSpPr>
            <a:spLocks noGrp="1"/>
          </p:cNvSpPr>
          <p:nvPr>
            <p:ph type="body" sz="quarter" idx="14"/>
          </p:nvPr>
        </p:nvSpPr>
        <p:spPr>
          <a:xfrm>
            <a:off x="6193546" y="1090299"/>
            <a:ext cx="5106987" cy="3000739"/>
          </a:xfrm>
        </p:spPr>
        <p:txBody>
          <a:bodyPr/>
          <a:lstStyle/>
          <a:p>
            <a:pPr marL="353541" indent="-457200" defTabSz="829269">
              <a:spcBef>
                <a:spcPts val="272"/>
              </a:spcBef>
              <a:buClr>
                <a:srgbClr val="09164D"/>
              </a:buClr>
              <a:buFont typeface="+mj-lt"/>
              <a:buAutoNum type="arabicPeriod" startAt="4"/>
            </a:pPr>
            <a:r>
              <a:rPr lang="en-US" sz="2400" dirty="0">
                <a:cs typeface="+mn-cs"/>
              </a:rPr>
              <a:t>Regular audits of WASH &amp; IPC </a:t>
            </a:r>
          </a:p>
          <a:p>
            <a:pPr marL="353541" indent="-457200" defTabSz="829269">
              <a:spcBef>
                <a:spcPts val="272"/>
              </a:spcBef>
              <a:buClr>
                <a:srgbClr val="09164D"/>
              </a:buClr>
              <a:buFont typeface="+mj-lt"/>
              <a:buAutoNum type="arabicPeriod" startAt="4"/>
            </a:pPr>
            <a:r>
              <a:rPr lang="en-US" sz="2400" dirty="0">
                <a:cs typeface="+mn-cs"/>
              </a:rPr>
              <a:t>Wards ranked according to WASH FIT score &amp; shown at facility entrance</a:t>
            </a:r>
          </a:p>
          <a:p>
            <a:pPr marL="353541" indent="-457200" defTabSz="829269">
              <a:spcBef>
                <a:spcPts val="272"/>
              </a:spcBef>
              <a:buClr>
                <a:srgbClr val="09164D"/>
              </a:buClr>
              <a:buFont typeface="+mj-lt"/>
              <a:buAutoNum type="arabicPeriod" startAt="4"/>
            </a:pPr>
            <a:r>
              <a:rPr lang="en-US" sz="2400" dirty="0">
                <a:cs typeface="+mn-cs"/>
              </a:rPr>
              <a:t>Hand hygiene activities</a:t>
            </a:r>
          </a:p>
          <a:p>
            <a:pPr marL="457200" indent="-457200">
              <a:buFont typeface="+mj-lt"/>
              <a:buAutoNum type="arabicPeriod" startAt="4"/>
            </a:pPr>
            <a:endParaRPr lang="en-US" sz="2400" dirty="0"/>
          </a:p>
        </p:txBody>
      </p:sp>
      <p:pic>
        <p:nvPicPr>
          <p:cNvPr id="8" name="Content Placeholder 7">
            <a:extLst>
              <a:ext uri="{FF2B5EF4-FFF2-40B4-BE49-F238E27FC236}">
                <a16:creationId xmlns:a16="http://schemas.microsoft.com/office/drawing/2014/main" id="{7AF0FBDC-8B1E-456C-BB27-A2E4BCA95B3E}"/>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457095" y="3793864"/>
            <a:ext cx="2109689" cy="3019306"/>
          </a:xfrm>
          <a:prstGeom prst="rect">
            <a:avLst/>
          </a:prstGeom>
        </p:spPr>
      </p:pic>
      <p:pic>
        <p:nvPicPr>
          <p:cNvPr id="22" name="Picture 21">
            <a:extLst>
              <a:ext uri="{FF2B5EF4-FFF2-40B4-BE49-F238E27FC236}">
                <a16:creationId xmlns:a16="http://schemas.microsoft.com/office/drawing/2014/main" id="{02260B64-D69C-4273-A10B-01DBC27C9B79}"/>
              </a:ext>
            </a:extLst>
          </p:cNvPr>
          <p:cNvPicPr/>
          <p:nvPr/>
        </p:nvPicPr>
        <p:blipFill rotWithShape="1">
          <a:blip r:embed="rId4" cstate="email">
            <a:extLst>
              <a:ext uri="{28A0092B-C50C-407E-A947-70E740481C1C}">
                <a14:useLocalDpi xmlns:a14="http://schemas.microsoft.com/office/drawing/2010/main"/>
              </a:ext>
            </a:extLst>
          </a:blip>
          <a:srcRect/>
          <a:stretch/>
        </p:blipFill>
        <p:spPr>
          <a:xfrm rot="5400000">
            <a:off x="2415436" y="4176892"/>
            <a:ext cx="3019305" cy="2204742"/>
          </a:xfrm>
          <a:prstGeom prst="rect">
            <a:avLst/>
          </a:prstGeom>
        </p:spPr>
      </p:pic>
      <p:pic>
        <p:nvPicPr>
          <p:cNvPr id="14" name="Picture 13">
            <a:extLst>
              <a:ext uri="{FF2B5EF4-FFF2-40B4-BE49-F238E27FC236}">
                <a16:creationId xmlns:a16="http://schemas.microsoft.com/office/drawing/2014/main" id="{6900C31A-6937-4236-8C32-07BD953F25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83961" y="3782077"/>
            <a:ext cx="2101055" cy="3006839"/>
          </a:xfrm>
          <a:prstGeom prst="rect">
            <a:avLst/>
          </a:prstGeom>
        </p:spPr>
      </p:pic>
      <p:pic>
        <p:nvPicPr>
          <p:cNvPr id="17" name="Content Placeholder 5">
            <a:extLst>
              <a:ext uri="{FF2B5EF4-FFF2-40B4-BE49-F238E27FC236}">
                <a16:creationId xmlns:a16="http://schemas.microsoft.com/office/drawing/2014/main" id="{D6F2E2B8-C989-4E8F-973F-F7A289893E7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592780" y="3796749"/>
            <a:ext cx="2098316" cy="3004281"/>
          </a:xfrm>
          <a:prstGeom prst="rect">
            <a:avLst/>
          </a:prstGeom>
        </p:spPr>
      </p:pic>
      <p:pic>
        <p:nvPicPr>
          <p:cNvPr id="10" name="Picture 9">
            <a:extLst>
              <a:ext uri="{FF2B5EF4-FFF2-40B4-BE49-F238E27FC236}">
                <a16:creationId xmlns:a16="http://schemas.microsoft.com/office/drawing/2014/main" id="{FD152EEB-74A5-43D2-AB79-D4F6E15B5C6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905043" y="3782077"/>
            <a:ext cx="2148355" cy="3075923"/>
          </a:xfrm>
          <a:prstGeom prst="rect">
            <a:avLst/>
          </a:prstGeom>
        </p:spPr>
      </p:pic>
      <p:sp>
        <p:nvSpPr>
          <p:cNvPr id="26" name="Oval 25">
            <a:extLst>
              <a:ext uri="{FF2B5EF4-FFF2-40B4-BE49-F238E27FC236}">
                <a16:creationId xmlns:a16="http://schemas.microsoft.com/office/drawing/2014/main" id="{4B3723EC-D424-47FD-8B61-331B750C0ECE}"/>
              </a:ext>
            </a:extLst>
          </p:cNvPr>
          <p:cNvSpPr/>
          <p:nvPr/>
        </p:nvSpPr>
        <p:spPr>
          <a:xfrm>
            <a:off x="579793" y="3591200"/>
            <a:ext cx="455790" cy="506097"/>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177" dirty="0">
                <a:latin typeface="Arial" panose="020B0604020202020204" pitchFamily="34" charset="0"/>
                <a:cs typeface="Arial" panose="020B0604020202020204" pitchFamily="34" charset="0"/>
              </a:rPr>
              <a:t>1</a:t>
            </a:r>
          </a:p>
        </p:txBody>
      </p:sp>
      <p:grpSp>
        <p:nvGrpSpPr>
          <p:cNvPr id="21" name="Group 20">
            <a:extLst>
              <a:ext uri="{FF2B5EF4-FFF2-40B4-BE49-F238E27FC236}">
                <a16:creationId xmlns:a16="http://schemas.microsoft.com/office/drawing/2014/main" id="{657F8305-907F-48DC-86E7-032F386B667F}"/>
              </a:ext>
            </a:extLst>
          </p:cNvPr>
          <p:cNvGrpSpPr/>
          <p:nvPr/>
        </p:nvGrpSpPr>
        <p:grpSpPr>
          <a:xfrm>
            <a:off x="10721314" y="135108"/>
            <a:ext cx="1246402" cy="1171184"/>
            <a:chOff x="6769457" y="5116370"/>
            <a:chExt cx="1106024" cy="1171184"/>
          </a:xfrm>
        </p:grpSpPr>
        <p:pic>
          <p:nvPicPr>
            <p:cNvPr id="23" name="Picture 22" descr="Shape&#10;&#10;Description automatically generated with low confidence">
              <a:extLst>
                <a:ext uri="{FF2B5EF4-FFF2-40B4-BE49-F238E27FC236}">
                  <a16:creationId xmlns:a16="http://schemas.microsoft.com/office/drawing/2014/main" id="{66F822F3-D275-495C-B727-9D545BF74D8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47514" y="5258958"/>
              <a:ext cx="1027967" cy="935628"/>
            </a:xfrm>
            <a:prstGeom prst="rect">
              <a:avLst/>
            </a:prstGeom>
          </p:spPr>
        </p:pic>
        <p:sp>
          <p:nvSpPr>
            <p:cNvPr id="24" name="Oval 23">
              <a:extLst>
                <a:ext uri="{FF2B5EF4-FFF2-40B4-BE49-F238E27FC236}">
                  <a16:creationId xmlns:a16="http://schemas.microsoft.com/office/drawing/2014/main" id="{260094F6-619F-4CB0-8EC4-3070FF9B3A61}"/>
                </a:ext>
              </a:extLst>
            </p:cNvPr>
            <p:cNvSpPr/>
            <p:nvPr/>
          </p:nvSpPr>
          <p:spPr>
            <a:xfrm>
              <a:off x="6769457" y="5116370"/>
              <a:ext cx="1027967"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a:extLst>
              <a:ext uri="{FF2B5EF4-FFF2-40B4-BE49-F238E27FC236}">
                <a16:creationId xmlns:a16="http://schemas.microsoft.com/office/drawing/2014/main" id="{7A332D73-7B2D-41D7-886F-DCCD41E02A2C}"/>
              </a:ext>
            </a:extLst>
          </p:cNvPr>
          <p:cNvSpPr/>
          <p:nvPr/>
        </p:nvSpPr>
        <p:spPr>
          <a:xfrm>
            <a:off x="2977841" y="3604596"/>
            <a:ext cx="455790" cy="506097"/>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177" dirty="0">
                <a:latin typeface="Arial" panose="020B0604020202020204" pitchFamily="34" charset="0"/>
                <a:cs typeface="Arial" panose="020B0604020202020204" pitchFamily="34" charset="0"/>
              </a:rPr>
              <a:t>2</a:t>
            </a:r>
          </a:p>
        </p:txBody>
      </p:sp>
      <p:sp>
        <p:nvSpPr>
          <p:cNvPr id="30" name="Oval 29">
            <a:extLst>
              <a:ext uri="{FF2B5EF4-FFF2-40B4-BE49-F238E27FC236}">
                <a16:creationId xmlns:a16="http://schemas.microsoft.com/office/drawing/2014/main" id="{6D18942A-6DBF-424A-862E-E7D4D87AA32D}"/>
              </a:ext>
            </a:extLst>
          </p:cNvPr>
          <p:cNvSpPr/>
          <p:nvPr/>
        </p:nvSpPr>
        <p:spPr>
          <a:xfrm>
            <a:off x="5397972" y="3591200"/>
            <a:ext cx="455790" cy="506097"/>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177" dirty="0">
                <a:latin typeface="Arial" panose="020B0604020202020204" pitchFamily="34" charset="0"/>
                <a:cs typeface="Arial" panose="020B0604020202020204" pitchFamily="34" charset="0"/>
              </a:rPr>
              <a:t>4</a:t>
            </a:r>
          </a:p>
        </p:txBody>
      </p:sp>
      <p:sp>
        <p:nvSpPr>
          <p:cNvPr id="34" name="Oval 33">
            <a:extLst>
              <a:ext uri="{FF2B5EF4-FFF2-40B4-BE49-F238E27FC236}">
                <a16:creationId xmlns:a16="http://schemas.microsoft.com/office/drawing/2014/main" id="{382F9BDA-38DE-4564-8908-ED67BB7C63F7}"/>
              </a:ext>
            </a:extLst>
          </p:cNvPr>
          <p:cNvSpPr/>
          <p:nvPr/>
        </p:nvSpPr>
        <p:spPr>
          <a:xfrm>
            <a:off x="7662119" y="3551611"/>
            <a:ext cx="455790" cy="506097"/>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177" dirty="0">
                <a:latin typeface="Arial" panose="020B0604020202020204" pitchFamily="34" charset="0"/>
                <a:cs typeface="Arial" panose="020B0604020202020204" pitchFamily="34" charset="0"/>
              </a:rPr>
              <a:t>5</a:t>
            </a:r>
          </a:p>
        </p:txBody>
      </p:sp>
      <p:sp>
        <p:nvSpPr>
          <p:cNvPr id="36" name="Oval 35">
            <a:extLst>
              <a:ext uri="{FF2B5EF4-FFF2-40B4-BE49-F238E27FC236}">
                <a16:creationId xmlns:a16="http://schemas.microsoft.com/office/drawing/2014/main" id="{23082F1B-5CAA-45BB-8856-F7C5F2B3D0C2}"/>
              </a:ext>
            </a:extLst>
          </p:cNvPr>
          <p:cNvSpPr/>
          <p:nvPr/>
        </p:nvSpPr>
        <p:spPr>
          <a:xfrm>
            <a:off x="9939861" y="3566945"/>
            <a:ext cx="455790" cy="506097"/>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177"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821735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1EA79F-984D-4A8D-8746-B94539C9F002}"/>
              </a:ext>
            </a:extLst>
          </p:cNvPr>
          <p:cNvSpPr>
            <a:spLocks noGrp="1"/>
          </p:cNvSpPr>
          <p:nvPr>
            <p:ph type="body" idx="1"/>
          </p:nvPr>
        </p:nvSpPr>
        <p:spPr>
          <a:xfrm>
            <a:off x="393700" y="1444625"/>
            <a:ext cx="5854700" cy="4716860"/>
          </a:xfrm>
        </p:spPr>
        <p:txBody>
          <a:bodyPr>
            <a:normAutofit/>
          </a:bodyPr>
          <a:lstStyle/>
          <a:p>
            <a:pPr rtl="0"/>
            <a:r>
              <a:rPr lang="en-US" sz="2400" dirty="0"/>
              <a:t>In a rural PHC, a community committee: </a:t>
            </a:r>
          </a:p>
          <a:p>
            <a:pPr rtl="0"/>
            <a:endParaRPr lang="en-US" sz="2400" dirty="0"/>
          </a:p>
          <a:p>
            <a:pPr marL="155488" indent="-155488">
              <a:buFont typeface="Arial" panose="020B0604020202020204" pitchFamily="34" charset="0"/>
              <a:buChar char="•"/>
            </a:pPr>
            <a:r>
              <a:rPr lang="en-US" sz="2400" dirty="0"/>
              <a:t>Planned a cleaning campaign to improve health care waste management </a:t>
            </a:r>
          </a:p>
          <a:p>
            <a:pPr marL="155488" indent="-155488">
              <a:buFont typeface="Arial" panose="020B0604020202020204" pitchFamily="34" charset="0"/>
              <a:buChar char="•"/>
            </a:pPr>
            <a:r>
              <a:rPr lang="en-US" sz="2400" dirty="0"/>
              <a:t>Engaged a local engineer/technician who helped fixed blocked taps, mend windows and build a fence around the facility to prevent animals entering </a:t>
            </a:r>
          </a:p>
          <a:p>
            <a:pPr marL="155488" indent="-155488">
              <a:buFont typeface="Arial" panose="020B0604020202020204" pitchFamily="34" charset="0"/>
              <a:buChar char="•"/>
            </a:pPr>
            <a:r>
              <a:rPr lang="en-US" sz="2400" dirty="0"/>
              <a:t>Appeared on the local radio station asking community members to report problems they had encountered at the HCF </a:t>
            </a:r>
          </a:p>
          <a:p>
            <a:endParaRPr lang="en-US" sz="2400" dirty="0"/>
          </a:p>
        </p:txBody>
      </p:sp>
      <p:pic>
        <p:nvPicPr>
          <p:cNvPr id="6" name="Content Placeholder 5" descr="A group of people standing next to a tree&#10;&#10;Description generated with very high confidence">
            <a:extLst>
              <a:ext uri="{FF2B5EF4-FFF2-40B4-BE49-F238E27FC236}">
                <a16:creationId xmlns:a16="http://schemas.microsoft.com/office/drawing/2014/main" id="{EF08836A-D803-4568-B570-AF4B1AD19C51}"/>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7470399" y="1332057"/>
            <a:ext cx="3801327" cy="4829428"/>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54BC40F3-BC75-4DA2-A9D5-B26F8815CAEE}"/>
              </a:ext>
            </a:extLst>
          </p:cNvPr>
          <p:cNvSpPr>
            <a:spLocks noGrp="1"/>
          </p:cNvSpPr>
          <p:nvPr>
            <p:ph type="title" idx="4294967295"/>
          </p:nvPr>
        </p:nvSpPr>
        <p:spPr>
          <a:xfrm>
            <a:off x="925551" y="339327"/>
            <a:ext cx="10515600" cy="714375"/>
          </a:xfrm>
          <a:prstGeom prst="rect">
            <a:avLst/>
          </a:prstGeom>
        </p:spPr>
        <p:txBody>
          <a:bodyPr/>
          <a:lstStyle/>
          <a:p>
            <a:pPr algn="ctr"/>
            <a:r>
              <a:rPr lang="en-US" dirty="0">
                <a:solidFill>
                  <a:schemeClr val="tx2"/>
                </a:solidFill>
              </a:rPr>
              <a:t>Community engagement in Ghana</a:t>
            </a:r>
          </a:p>
        </p:txBody>
      </p:sp>
      <p:sp>
        <p:nvSpPr>
          <p:cNvPr id="8" name="Rectangle 7">
            <a:extLst>
              <a:ext uri="{FF2B5EF4-FFF2-40B4-BE49-F238E27FC236}">
                <a16:creationId xmlns:a16="http://schemas.microsoft.com/office/drawing/2014/main" id="{7BA6AA09-6022-490D-AAE2-200F49C6A2C2}"/>
              </a:ext>
            </a:extLst>
          </p:cNvPr>
          <p:cNvSpPr/>
          <p:nvPr/>
        </p:nvSpPr>
        <p:spPr>
          <a:xfrm>
            <a:off x="7276137" y="6220408"/>
            <a:ext cx="4555309" cy="523220"/>
          </a:xfrm>
          <a:prstGeom prst="rect">
            <a:avLst/>
          </a:prstGeom>
        </p:spPr>
        <p:txBody>
          <a:bodyPr wrap="square">
            <a:spAutoFit/>
          </a:bodyPr>
          <a:lstStyle/>
          <a:p>
            <a:pPr rtl="0"/>
            <a:r>
              <a:rPr lang="en-US" sz="1400" i="1" dirty="0">
                <a:solidFill>
                  <a:schemeClr val="bg1"/>
                </a:solidFill>
                <a:latin typeface="Arial" panose="020B0604020202020204" pitchFamily="34" charset="0"/>
                <a:cs typeface="Arial" panose="020B0604020202020204" pitchFamily="34" charset="0"/>
              </a:rPr>
              <a:t>Members of the community committee inspect the waste pit with the IPC focal point to plan improvements</a:t>
            </a:r>
          </a:p>
        </p:txBody>
      </p:sp>
      <p:grpSp>
        <p:nvGrpSpPr>
          <p:cNvPr id="9" name="Group 8">
            <a:extLst>
              <a:ext uri="{FF2B5EF4-FFF2-40B4-BE49-F238E27FC236}">
                <a16:creationId xmlns:a16="http://schemas.microsoft.com/office/drawing/2014/main" id="{510C48AD-934B-4651-B0B7-1DC35AE65A59}"/>
              </a:ext>
            </a:extLst>
          </p:cNvPr>
          <p:cNvGrpSpPr/>
          <p:nvPr/>
        </p:nvGrpSpPr>
        <p:grpSpPr>
          <a:xfrm>
            <a:off x="10427052" y="365125"/>
            <a:ext cx="1246402" cy="1171184"/>
            <a:chOff x="6769457" y="5116370"/>
            <a:chExt cx="1106024" cy="1171184"/>
          </a:xfrm>
        </p:grpSpPr>
        <p:pic>
          <p:nvPicPr>
            <p:cNvPr id="10" name="Picture 9" descr="Shape&#10;&#10;Description automatically generated with low confidence">
              <a:extLst>
                <a:ext uri="{FF2B5EF4-FFF2-40B4-BE49-F238E27FC236}">
                  <a16:creationId xmlns:a16="http://schemas.microsoft.com/office/drawing/2014/main" id="{6BCF81BC-E38E-4882-907E-1234AD1C54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47514" y="5258958"/>
              <a:ext cx="1027967" cy="935628"/>
            </a:xfrm>
            <a:prstGeom prst="rect">
              <a:avLst/>
            </a:prstGeom>
          </p:spPr>
        </p:pic>
        <p:sp>
          <p:nvSpPr>
            <p:cNvPr id="11" name="Oval 10">
              <a:extLst>
                <a:ext uri="{FF2B5EF4-FFF2-40B4-BE49-F238E27FC236}">
                  <a16:creationId xmlns:a16="http://schemas.microsoft.com/office/drawing/2014/main" id="{7E2E9A26-BA38-48B7-B13A-B850B23AD1FD}"/>
                </a:ext>
              </a:extLst>
            </p:cNvPr>
            <p:cNvSpPr/>
            <p:nvPr/>
          </p:nvSpPr>
          <p:spPr>
            <a:xfrm>
              <a:off x="6769457" y="5116370"/>
              <a:ext cx="1027967"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4CB86247-2E37-4A78-87F7-19049042C15A}"/>
              </a:ext>
            </a:extLst>
          </p:cNvPr>
          <p:cNvSpPr>
            <a:spLocks noGrp="1"/>
          </p:cNvSpPr>
          <p:nvPr>
            <p:ph type="sldNum" sz="quarter" idx="12"/>
          </p:nvPr>
        </p:nvSpPr>
        <p:spPr/>
        <p:txBody>
          <a:bodyPr/>
          <a:lstStyle/>
          <a:p>
            <a:fld id="{2D0AA5EB-64AB-BF41-92BE-B61D8618F692}" type="slidenum">
              <a:rPr lang="it-IT" smtClean="0"/>
              <a:t>32</a:t>
            </a:fld>
            <a:endParaRPr lang="it-IT" dirty="0"/>
          </a:p>
        </p:txBody>
      </p:sp>
    </p:spTree>
    <p:extLst>
      <p:ext uri="{BB962C8B-B14F-4D97-AF65-F5344CB8AC3E}">
        <p14:creationId xmlns:p14="http://schemas.microsoft.com/office/powerpoint/2010/main" val="1307331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C13B93B-5E69-40DD-AC45-A0C715D8DB08}"/>
              </a:ext>
            </a:extLst>
          </p:cNvPr>
          <p:cNvGrpSpPr/>
          <p:nvPr/>
        </p:nvGrpSpPr>
        <p:grpSpPr>
          <a:xfrm>
            <a:off x="455902" y="513797"/>
            <a:ext cx="11526556" cy="5893826"/>
            <a:chOff x="455902" y="513797"/>
            <a:chExt cx="11526556" cy="5893826"/>
          </a:xfrm>
        </p:grpSpPr>
        <p:grpSp>
          <p:nvGrpSpPr>
            <p:cNvPr id="23" name="Group 22">
              <a:extLst>
                <a:ext uri="{FF2B5EF4-FFF2-40B4-BE49-F238E27FC236}">
                  <a16:creationId xmlns:a16="http://schemas.microsoft.com/office/drawing/2014/main" id="{C7921B70-AF6A-4DF8-9068-F752CD4AD4A7}"/>
                </a:ext>
              </a:extLst>
            </p:cNvPr>
            <p:cNvGrpSpPr/>
            <p:nvPr/>
          </p:nvGrpSpPr>
          <p:grpSpPr>
            <a:xfrm>
              <a:off x="9210821" y="2392137"/>
              <a:ext cx="2771637" cy="1389027"/>
              <a:chOff x="8921977" y="1466700"/>
              <a:chExt cx="2926080" cy="1389100"/>
            </a:xfrm>
          </p:grpSpPr>
          <p:sp>
            <p:nvSpPr>
              <p:cNvPr id="24" name="TextBox 23">
                <a:extLst>
                  <a:ext uri="{FF2B5EF4-FFF2-40B4-BE49-F238E27FC236}">
                    <a16:creationId xmlns:a16="http://schemas.microsoft.com/office/drawing/2014/main" id="{2525F5B4-7480-48F5-8391-1AF40857F91E}"/>
                  </a:ext>
                </a:extLst>
              </p:cNvPr>
              <p:cNvSpPr txBox="1"/>
              <p:nvPr/>
            </p:nvSpPr>
            <p:spPr>
              <a:xfrm>
                <a:off x="8921977" y="1466700"/>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srgbClr val="FF0064"/>
                    </a:solidFill>
                    <a:latin typeface="Arial" charset="0"/>
                    <a:cs typeface="Arial" charset="0"/>
                  </a:rPr>
                  <a:t>Step 2</a:t>
                </a:r>
              </a:p>
            </p:txBody>
          </p:sp>
          <p:sp>
            <p:nvSpPr>
              <p:cNvPr id="25" name="TextBox 24">
                <a:extLst>
                  <a:ext uri="{FF2B5EF4-FFF2-40B4-BE49-F238E27FC236}">
                    <a16:creationId xmlns:a16="http://schemas.microsoft.com/office/drawing/2014/main" id="{3A2A2977-C55B-4BCD-AFF6-0B8B0F135BD6}"/>
                  </a:ext>
                </a:extLst>
              </p:cNvPr>
              <p:cNvSpPr txBox="1"/>
              <p:nvPr/>
            </p:nvSpPr>
            <p:spPr>
              <a:xfrm>
                <a:off x="8921977" y="1925881"/>
                <a:ext cx="2926080" cy="929919"/>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prstClr val="black">
                        <a:lumMod val="65000"/>
                        <a:lumOff val="35000"/>
                      </a:prstClr>
                    </a:solidFill>
                    <a:latin typeface="Arial" charset="0"/>
                    <a:cs typeface="Arial" charset="0"/>
                  </a:rPr>
                  <a:t>Undertake an assessment of the facility </a:t>
                </a:r>
              </a:p>
            </p:txBody>
          </p:sp>
        </p:grpSp>
        <p:grpSp>
          <p:nvGrpSpPr>
            <p:cNvPr id="11" name="Group 10">
              <a:extLst>
                <a:ext uri="{FF2B5EF4-FFF2-40B4-BE49-F238E27FC236}">
                  <a16:creationId xmlns:a16="http://schemas.microsoft.com/office/drawing/2014/main" id="{B39C9829-C1D7-4799-B7DB-6112419145F9}"/>
                </a:ext>
              </a:extLst>
            </p:cNvPr>
            <p:cNvGrpSpPr/>
            <p:nvPr/>
          </p:nvGrpSpPr>
          <p:grpSpPr>
            <a:xfrm>
              <a:off x="455902" y="513797"/>
              <a:ext cx="10798023" cy="5893826"/>
              <a:chOff x="455902" y="513797"/>
              <a:chExt cx="10798023" cy="5893826"/>
            </a:xfrm>
          </p:grpSpPr>
          <p:sp>
            <p:nvSpPr>
              <p:cNvPr id="6" name="Shape">
                <a:extLst>
                  <a:ext uri="{FF2B5EF4-FFF2-40B4-BE49-F238E27FC236}">
                    <a16:creationId xmlns:a16="http://schemas.microsoft.com/office/drawing/2014/main" id="{BCDDC20E-D449-4194-AA82-62BDE86E01A3}"/>
                  </a:ext>
                </a:extLst>
              </p:cNvPr>
              <p:cNvSpPr/>
              <p:nvPr/>
            </p:nvSpPr>
            <p:spPr>
              <a:xfrm>
                <a:off x="4032677" y="1510249"/>
                <a:ext cx="4112545" cy="3945807"/>
              </a:xfrm>
              <a:custGeom>
                <a:avLst/>
                <a:gdLst/>
                <a:ahLst/>
                <a:cxnLst>
                  <a:cxn ang="0">
                    <a:pos x="wd2" y="hd2"/>
                  </a:cxn>
                  <a:cxn ang="5400000">
                    <a:pos x="wd2" y="hd2"/>
                  </a:cxn>
                  <a:cxn ang="10800000">
                    <a:pos x="wd2" y="hd2"/>
                  </a:cxn>
                  <a:cxn ang="16200000">
                    <a:pos x="wd2" y="hd2"/>
                  </a:cxn>
                </a:cxnLst>
                <a:rect l="0" t="0"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chemeClr val="bg1">
                  <a:lumMod val="85000"/>
                </a:schemeClr>
              </a:solidFill>
              <a:ln w="12700">
                <a:miter lim="400000"/>
              </a:ln>
            </p:spPr>
            <p:txBody>
              <a:bodyPr lIns="38098" tIns="38098" rIns="38098" bIns="38098" anchor="ctr"/>
              <a:lstStyle/>
              <a:p>
                <a:pPr defTabSz="829269" rtl="1" fontAlgn="base">
                  <a:spcBef>
                    <a:spcPct val="0"/>
                  </a:spcBef>
                  <a:spcAft>
                    <a:spcPct val="0"/>
                  </a:spcAft>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7" name="Shape">
                <a:extLst>
                  <a:ext uri="{FF2B5EF4-FFF2-40B4-BE49-F238E27FC236}">
                    <a16:creationId xmlns:a16="http://schemas.microsoft.com/office/drawing/2014/main" id="{6D6AF0FE-7CDA-463B-9C28-C740C51C2E9E}"/>
                  </a:ext>
                </a:extLst>
              </p:cNvPr>
              <p:cNvSpPr/>
              <p:nvPr/>
            </p:nvSpPr>
            <p:spPr>
              <a:xfrm>
                <a:off x="5560378" y="1031419"/>
                <a:ext cx="1894378" cy="1846927"/>
              </a:xfrm>
              <a:custGeom>
                <a:avLst/>
                <a:gdLst/>
                <a:ahLst/>
                <a:cxnLst>
                  <a:cxn ang="0">
                    <a:pos x="wd2" y="hd2"/>
                  </a:cxn>
                  <a:cxn ang="5400000">
                    <a:pos x="wd2" y="hd2"/>
                  </a:cxn>
                  <a:cxn ang="10800000">
                    <a:pos x="wd2" y="hd2"/>
                  </a:cxn>
                  <a:cxn ang="16200000">
                    <a:pos x="wd2" y="hd2"/>
                  </a:cxn>
                </a:cxnLst>
                <a:rect l="0" t="0"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8" name="Shape">
                <a:extLst>
                  <a:ext uri="{FF2B5EF4-FFF2-40B4-BE49-F238E27FC236}">
                    <a16:creationId xmlns:a16="http://schemas.microsoft.com/office/drawing/2014/main" id="{7CB6A6C3-CE23-4D41-B652-98008CBF147B}"/>
                  </a:ext>
                </a:extLst>
              </p:cNvPr>
              <p:cNvSpPr/>
              <p:nvPr/>
            </p:nvSpPr>
            <p:spPr>
              <a:xfrm>
                <a:off x="3576644" y="2148691"/>
                <a:ext cx="2186241" cy="1395455"/>
              </a:xfrm>
              <a:custGeom>
                <a:avLst/>
                <a:gdLst/>
                <a:ahLst/>
                <a:cxnLst>
                  <a:cxn ang="0">
                    <a:pos x="wd2" y="hd2"/>
                  </a:cxn>
                  <a:cxn ang="5400000">
                    <a:pos x="wd2" y="hd2"/>
                  </a:cxn>
                  <a:cxn ang="10800000">
                    <a:pos x="wd2" y="hd2"/>
                  </a:cxn>
                  <a:cxn ang="16200000">
                    <a:pos x="wd2" y="hd2"/>
                  </a:cxn>
                </a:cxnLst>
                <a:rect l="0" t="0"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sp>
            <p:nvSpPr>
              <p:cNvPr id="9" name="Shape">
                <a:extLst>
                  <a:ext uri="{FF2B5EF4-FFF2-40B4-BE49-F238E27FC236}">
                    <a16:creationId xmlns:a16="http://schemas.microsoft.com/office/drawing/2014/main" id="{601DD753-3F38-455A-B6F1-3ED8D101BB03}"/>
                  </a:ext>
                </a:extLst>
              </p:cNvPr>
              <p:cNvSpPr/>
              <p:nvPr/>
            </p:nvSpPr>
            <p:spPr>
              <a:xfrm>
                <a:off x="4329095" y="3516785"/>
                <a:ext cx="1107316" cy="2309795"/>
              </a:xfrm>
              <a:custGeom>
                <a:avLst/>
                <a:gdLst/>
                <a:ahLst/>
                <a:cxnLst>
                  <a:cxn ang="0">
                    <a:pos x="wd2" y="hd2"/>
                  </a:cxn>
                  <a:cxn ang="5400000">
                    <a:pos x="wd2" y="hd2"/>
                  </a:cxn>
                  <a:cxn ang="10800000">
                    <a:pos x="wd2" y="hd2"/>
                  </a:cxn>
                  <a:cxn ang="16200000">
                    <a:pos x="wd2" y="hd2"/>
                  </a:cxn>
                </a:cxnLst>
                <a:rect l="0" t="0"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10" name="Graphic 9" descr="Gears with solid fill">
                <a:extLst>
                  <a:ext uri="{FF2B5EF4-FFF2-40B4-BE49-F238E27FC236}">
                    <a16:creationId xmlns:a16="http://schemas.microsoft.com/office/drawing/2014/main" id="{3FE95B62-C1D4-413E-ADFF-EAEF4115365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08732" y="2642954"/>
                <a:ext cx="786046" cy="78604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BB4E5D44-EE45-4D4D-BDBE-FF6882E16BBD}"/>
                  </a:ext>
                </a:extLst>
              </p:cNvPr>
              <p:cNvGrpSpPr/>
              <p:nvPr/>
            </p:nvGrpSpPr>
            <p:grpSpPr>
              <a:xfrm>
                <a:off x="8327998" y="4739418"/>
                <a:ext cx="2925927" cy="1668205"/>
                <a:chOff x="8921977" y="4073362"/>
                <a:chExt cx="2926080" cy="1668292"/>
              </a:xfrm>
            </p:grpSpPr>
            <p:sp>
              <p:nvSpPr>
                <p:cNvPr id="15" name="TextBox 14">
                  <a:extLst>
                    <a:ext uri="{FF2B5EF4-FFF2-40B4-BE49-F238E27FC236}">
                      <a16:creationId xmlns:a16="http://schemas.microsoft.com/office/drawing/2014/main" id="{0EC6A1AA-B1BD-44FE-A3F2-E5DB9F940B56}"/>
                    </a:ext>
                  </a:extLst>
                </p:cNvPr>
                <p:cNvSpPr txBox="1"/>
                <p:nvPr/>
              </p:nvSpPr>
              <p:spPr>
                <a:xfrm>
                  <a:off x="8921977" y="4073362"/>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prstClr val="white">
                          <a:lumMod val="85000"/>
                        </a:prstClr>
                      </a:solidFill>
                      <a:latin typeface="Arial" charset="0"/>
                      <a:cs typeface="Arial" charset="0"/>
                    </a:rPr>
                    <a:t>Step 3</a:t>
                  </a:r>
                </a:p>
              </p:txBody>
            </p:sp>
            <p:sp>
              <p:nvSpPr>
                <p:cNvPr id="16" name="TextBox 15">
                  <a:extLst>
                    <a:ext uri="{FF2B5EF4-FFF2-40B4-BE49-F238E27FC236}">
                      <a16:creationId xmlns:a16="http://schemas.microsoft.com/office/drawing/2014/main" id="{6B0270D1-04DB-44B2-9D5F-5BB131D39CA2}"/>
                    </a:ext>
                  </a:extLst>
                </p:cNvPr>
                <p:cNvSpPr txBox="1"/>
                <p:nvPr/>
              </p:nvSpPr>
              <p:spPr>
                <a:xfrm>
                  <a:off x="8921977" y="4532542"/>
                  <a:ext cx="2926080" cy="1209112"/>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prstClr val="white">
                          <a:lumMod val="85000"/>
                        </a:prstClr>
                      </a:solidFill>
                      <a:latin typeface="Arial" charset="0"/>
                      <a:cs typeface="Arial" charset="0"/>
                    </a:rPr>
                    <a:t>Conduct a risk assessment to identify and prioritize areas for improvement</a:t>
                  </a:r>
                </a:p>
              </p:txBody>
            </p:sp>
          </p:grpSp>
          <p:grpSp>
            <p:nvGrpSpPr>
              <p:cNvPr id="17" name="Group 16">
                <a:extLst>
                  <a:ext uri="{FF2B5EF4-FFF2-40B4-BE49-F238E27FC236}">
                    <a16:creationId xmlns:a16="http://schemas.microsoft.com/office/drawing/2014/main" id="{28F0B97F-500D-4069-96A7-00D1174232C9}"/>
                  </a:ext>
                </a:extLst>
              </p:cNvPr>
              <p:cNvGrpSpPr/>
              <p:nvPr/>
            </p:nvGrpSpPr>
            <p:grpSpPr>
              <a:xfrm>
                <a:off x="455902" y="4903589"/>
                <a:ext cx="2925927" cy="1389026"/>
                <a:chOff x="332936" y="4652314"/>
                <a:chExt cx="2926080" cy="1389099"/>
              </a:xfrm>
            </p:grpSpPr>
            <p:sp>
              <p:nvSpPr>
                <p:cNvPr id="18" name="TextBox 17">
                  <a:extLst>
                    <a:ext uri="{FF2B5EF4-FFF2-40B4-BE49-F238E27FC236}">
                      <a16:creationId xmlns:a16="http://schemas.microsoft.com/office/drawing/2014/main" id="{44ADA965-69CF-430A-97F5-F2DE42819D0E}"/>
                    </a:ext>
                  </a:extLst>
                </p:cNvPr>
                <p:cNvSpPr txBox="1"/>
                <p:nvPr/>
              </p:nvSpPr>
              <p:spPr>
                <a:xfrm>
                  <a:off x="332936" y="4652314"/>
                  <a:ext cx="2926080" cy="461689"/>
                </a:xfrm>
                <a:prstGeom prst="rect">
                  <a:avLst/>
                </a:prstGeom>
                <a:noFill/>
              </p:spPr>
              <p:txBody>
                <a:bodyPr wrap="square" lIns="0" rIns="0" rtlCol="0" anchor="b">
                  <a:spAutoFit/>
                </a:bodyPr>
                <a:lstStyle/>
                <a:p>
                  <a:pPr algn="r" defTabSz="829269" rtl="1" fontAlgn="base">
                    <a:spcBef>
                      <a:spcPct val="0"/>
                    </a:spcBef>
                    <a:spcAft>
                      <a:spcPct val="0"/>
                    </a:spcAft>
                  </a:pPr>
                  <a:r>
                    <a:rPr lang="en-US" sz="2400" b="1" noProof="1">
                      <a:solidFill>
                        <a:prstClr val="white">
                          <a:lumMod val="85000"/>
                        </a:prstClr>
                      </a:solidFill>
                      <a:latin typeface="Arial" charset="0"/>
                      <a:cs typeface="Arial" charset="0"/>
                    </a:rPr>
                    <a:t>Step 4</a:t>
                  </a:r>
                </a:p>
              </p:txBody>
            </p:sp>
            <p:sp>
              <p:nvSpPr>
                <p:cNvPr id="19" name="TextBox 18">
                  <a:extLst>
                    <a:ext uri="{FF2B5EF4-FFF2-40B4-BE49-F238E27FC236}">
                      <a16:creationId xmlns:a16="http://schemas.microsoft.com/office/drawing/2014/main" id="{7C4B20C7-7C4E-490C-B1EA-573F8681304E}"/>
                    </a:ext>
                  </a:extLst>
                </p:cNvPr>
                <p:cNvSpPr txBox="1"/>
                <p:nvPr/>
              </p:nvSpPr>
              <p:spPr>
                <a:xfrm>
                  <a:off x="332936" y="5111494"/>
                  <a:ext cx="2926080" cy="929919"/>
                </a:xfrm>
                <a:prstGeom prst="rect">
                  <a:avLst/>
                </a:prstGeom>
                <a:noFill/>
              </p:spPr>
              <p:txBody>
                <a:bodyPr wrap="square" lIns="0" rIns="0" rtlCol="0" anchor="t">
                  <a:spAutoFit/>
                </a:bodyPr>
                <a:lstStyle/>
                <a:p>
                  <a:pPr algn="r" defTabSz="829269" fontAlgn="base">
                    <a:spcBef>
                      <a:spcPct val="0"/>
                    </a:spcBef>
                    <a:spcAft>
                      <a:spcPct val="0"/>
                    </a:spcAft>
                  </a:pPr>
                  <a:r>
                    <a:rPr lang="en-US" sz="1814" b="1" noProof="1">
                      <a:solidFill>
                        <a:prstClr val="white">
                          <a:lumMod val="85000"/>
                        </a:prstClr>
                      </a:solidFill>
                      <a:latin typeface="Arial" charset="0"/>
                      <a:cs typeface="Arial" charset="0"/>
                    </a:rPr>
                    <a:t>Develop an incremental improvement plan and take action </a:t>
                  </a:r>
                </a:p>
              </p:txBody>
            </p:sp>
          </p:grpSp>
          <p:grpSp>
            <p:nvGrpSpPr>
              <p:cNvPr id="20" name="Group 19">
                <a:extLst>
                  <a:ext uri="{FF2B5EF4-FFF2-40B4-BE49-F238E27FC236}">
                    <a16:creationId xmlns:a16="http://schemas.microsoft.com/office/drawing/2014/main" id="{168BC263-E4B7-4B72-87DD-1FF81088488C}"/>
                  </a:ext>
                </a:extLst>
              </p:cNvPr>
              <p:cNvGrpSpPr/>
              <p:nvPr/>
            </p:nvGrpSpPr>
            <p:grpSpPr>
              <a:xfrm>
                <a:off x="7519494" y="513797"/>
                <a:ext cx="2925927" cy="1389027"/>
                <a:chOff x="8921977" y="1466701"/>
                <a:chExt cx="2926080" cy="1389098"/>
              </a:xfrm>
            </p:grpSpPr>
            <p:sp>
              <p:nvSpPr>
                <p:cNvPr id="21" name="TextBox 20">
                  <a:extLst>
                    <a:ext uri="{FF2B5EF4-FFF2-40B4-BE49-F238E27FC236}">
                      <a16:creationId xmlns:a16="http://schemas.microsoft.com/office/drawing/2014/main" id="{0D07A788-96E0-4459-AC55-2D427E0519D8}"/>
                    </a:ext>
                  </a:extLst>
                </p:cNvPr>
                <p:cNvSpPr txBox="1"/>
                <p:nvPr/>
              </p:nvSpPr>
              <p:spPr>
                <a:xfrm>
                  <a:off x="8921977" y="1466701"/>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prstClr val="white">
                          <a:lumMod val="85000"/>
                        </a:prstClr>
                      </a:solidFill>
                      <a:latin typeface="Arial" charset="0"/>
                      <a:cs typeface="Arial" charset="0"/>
                    </a:rPr>
                    <a:t>Step 1</a:t>
                  </a:r>
                </a:p>
              </p:txBody>
            </p:sp>
            <p:sp>
              <p:nvSpPr>
                <p:cNvPr id="22" name="TextBox 21">
                  <a:extLst>
                    <a:ext uri="{FF2B5EF4-FFF2-40B4-BE49-F238E27FC236}">
                      <a16:creationId xmlns:a16="http://schemas.microsoft.com/office/drawing/2014/main" id="{6C9D4248-5B23-42C7-B155-50A30F5FF4E5}"/>
                    </a:ext>
                  </a:extLst>
                </p:cNvPr>
                <p:cNvSpPr txBox="1"/>
                <p:nvPr/>
              </p:nvSpPr>
              <p:spPr>
                <a:xfrm>
                  <a:off x="8921977" y="1925881"/>
                  <a:ext cx="2926080" cy="929918"/>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prstClr val="white">
                          <a:lumMod val="85000"/>
                        </a:prstClr>
                      </a:solidFill>
                      <a:latin typeface="Arial" charset="0"/>
                      <a:cs typeface="Arial" charset="0"/>
                    </a:rPr>
                    <a:t>Establish and train the team and document decision making </a:t>
                  </a:r>
                </a:p>
              </p:txBody>
            </p:sp>
          </p:grpSp>
          <p:grpSp>
            <p:nvGrpSpPr>
              <p:cNvPr id="26" name="Group 25">
                <a:extLst>
                  <a:ext uri="{FF2B5EF4-FFF2-40B4-BE49-F238E27FC236}">
                    <a16:creationId xmlns:a16="http://schemas.microsoft.com/office/drawing/2014/main" id="{6B96C463-E698-41B0-84CA-AF6FC388E2D0}"/>
                  </a:ext>
                </a:extLst>
              </p:cNvPr>
              <p:cNvGrpSpPr/>
              <p:nvPr/>
            </p:nvGrpSpPr>
            <p:grpSpPr>
              <a:xfrm>
                <a:off x="455902" y="2674757"/>
                <a:ext cx="2463824" cy="1109847"/>
                <a:chOff x="8921977" y="1466701"/>
                <a:chExt cx="2926080" cy="1109905"/>
              </a:xfrm>
            </p:grpSpPr>
            <p:sp>
              <p:nvSpPr>
                <p:cNvPr id="27" name="TextBox 26">
                  <a:extLst>
                    <a:ext uri="{FF2B5EF4-FFF2-40B4-BE49-F238E27FC236}">
                      <a16:creationId xmlns:a16="http://schemas.microsoft.com/office/drawing/2014/main" id="{DD6275CE-037B-4A4E-95C5-1E7BE70BFBD5}"/>
                    </a:ext>
                  </a:extLst>
                </p:cNvPr>
                <p:cNvSpPr txBox="1"/>
                <p:nvPr/>
              </p:nvSpPr>
              <p:spPr>
                <a:xfrm>
                  <a:off x="8921977" y="1466701"/>
                  <a:ext cx="2926080" cy="461689"/>
                </a:xfrm>
                <a:prstGeom prst="rect">
                  <a:avLst/>
                </a:prstGeom>
                <a:noFill/>
              </p:spPr>
              <p:txBody>
                <a:bodyPr wrap="square" lIns="0" rIns="0" rtlCol="0" anchor="b">
                  <a:spAutoFit/>
                </a:bodyPr>
                <a:lstStyle/>
                <a:p>
                  <a:pPr algn="r" defTabSz="829269" rtl="1" fontAlgn="base">
                    <a:spcBef>
                      <a:spcPct val="0"/>
                    </a:spcBef>
                    <a:spcAft>
                      <a:spcPct val="0"/>
                    </a:spcAft>
                  </a:pPr>
                  <a:r>
                    <a:rPr lang="en-US" sz="2400" b="1" noProof="1">
                      <a:solidFill>
                        <a:prstClr val="white">
                          <a:lumMod val="85000"/>
                        </a:prstClr>
                      </a:solidFill>
                      <a:latin typeface="Arial" charset="0"/>
                      <a:cs typeface="Arial" charset="0"/>
                    </a:rPr>
                    <a:t>Step 5</a:t>
                  </a:r>
                </a:p>
              </p:txBody>
            </p:sp>
            <p:sp>
              <p:nvSpPr>
                <p:cNvPr id="28" name="TextBox 27">
                  <a:extLst>
                    <a:ext uri="{FF2B5EF4-FFF2-40B4-BE49-F238E27FC236}">
                      <a16:creationId xmlns:a16="http://schemas.microsoft.com/office/drawing/2014/main" id="{BED4B5A2-1A7A-4959-A063-98FB79920A90}"/>
                    </a:ext>
                  </a:extLst>
                </p:cNvPr>
                <p:cNvSpPr txBox="1"/>
                <p:nvPr/>
              </p:nvSpPr>
              <p:spPr>
                <a:xfrm>
                  <a:off x="8921977" y="1925881"/>
                  <a:ext cx="2926080" cy="650725"/>
                </a:xfrm>
                <a:prstGeom prst="rect">
                  <a:avLst/>
                </a:prstGeom>
                <a:noFill/>
              </p:spPr>
              <p:txBody>
                <a:bodyPr wrap="square" lIns="0" rIns="0" rtlCol="0" anchor="t">
                  <a:spAutoFit/>
                </a:bodyPr>
                <a:lstStyle/>
                <a:p>
                  <a:pPr algn="r" defTabSz="829269" fontAlgn="base">
                    <a:spcBef>
                      <a:spcPct val="0"/>
                    </a:spcBef>
                    <a:spcAft>
                      <a:spcPct val="0"/>
                    </a:spcAft>
                  </a:pPr>
                  <a:r>
                    <a:rPr lang="en-US" sz="1814" b="1" noProof="1">
                      <a:solidFill>
                        <a:prstClr val="white">
                          <a:lumMod val="85000"/>
                        </a:prstClr>
                      </a:solidFill>
                      <a:latin typeface="Arial" charset="0"/>
                      <a:cs typeface="Arial" charset="0"/>
                    </a:rPr>
                    <a:t>Monitor, review, adapt, improve </a:t>
                  </a:r>
                </a:p>
              </p:txBody>
            </p:sp>
          </p:grpSp>
          <p:pic>
            <p:nvPicPr>
              <p:cNvPr id="29" name="Graphic 28" descr="Group outline">
                <a:extLst>
                  <a:ext uri="{FF2B5EF4-FFF2-40B4-BE49-F238E27FC236}">
                    <a16:creationId xmlns:a16="http://schemas.microsoft.com/office/drawing/2014/main" id="{906007DA-D471-421B-A393-80F29AD6588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78257" y="1164875"/>
                <a:ext cx="829309" cy="829309"/>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48AABE9B-CAE2-4FAC-9A1C-9BC5980DAAF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52250" y="4985748"/>
                <a:ext cx="761023" cy="646328"/>
              </a:xfrm>
              <a:prstGeom prst="rect">
                <a:avLst/>
              </a:prstGeom>
            </p:spPr>
          </p:pic>
          <p:sp>
            <p:nvSpPr>
              <p:cNvPr id="31" name="Shape">
                <a:extLst>
                  <a:ext uri="{FF2B5EF4-FFF2-40B4-BE49-F238E27FC236}">
                    <a16:creationId xmlns:a16="http://schemas.microsoft.com/office/drawing/2014/main" id="{713DB7B2-08B6-4AD8-B876-579340C97E76}"/>
                  </a:ext>
                </a:extLst>
              </p:cNvPr>
              <p:cNvSpPr/>
              <p:nvPr/>
            </p:nvSpPr>
            <p:spPr>
              <a:xfrm>
                <a:off x="5491972" y="4748064"/>
                <a:ext cx="2374198" cy="1076236"/>
              </a:xfrm>
              <a:custGeom>
                <a:avLst/>
                <a:gdLst/>
                <a:ahLst/>
                <a:cxnLst>
                  <a:cxn ang="0">
                    <a:pos x="wd2" y="hd2"/>
                  </a:cxn>
                  <a:cxn ang="5400000">
                    <a:pos x="wd2" y="hd2"/>
                  </a:cxn>
                  <a:cxn ang="10800000">
                    <a:pos x="wd2" y="hd2"/>
                  </a:cxn>
                  <a:cxn ang="16200000">
                    <a:pos x="wd2" y="hd2"/>
                  </a:cxn>
                </a:cxnLst>
                <a:rect l="0" t="0"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32" name="Picture 31" descr="A black rectangle with a black background&#10;&#10;Description automatically generated with low confidence">
                <a:extLst>
                  <a:ext uri="{FF2B5EF4-FFF2-40B4-BE49-F238E27FC236}">
                    <a16:creationId xmlns:a16="http://schemas.microsoft.com/office/drawing/2014/main" id="{4A185D4A-45AC-447E-84EA-0F5CA43F785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968615" y="5011242"/>
                <a:ext cx="715576" cy="619423"/>
              </a:xfrm>
              <a:prstGeom prst="rect">
                <a:avLst/>
              </a:prstGeom>
            </p:spPr>
          </p:pic>
          <p:sp>
            <p:nvSpPr>
              <p:cNvPr id="33" name="Shape">
                <a:extLst>
                  <a:ext uri="{FF2B5EF4-FFF2-40B4-BE49-F238E27FC236}">
                    <a16:creationId xmlns:a16="http://schemas.microsoft.com/office/drawing/2014/main" id="{51D05EC5-00FC-435A-B703-7440F0271485}"/>
                  </a:ext>
                </a:extLst>
              </p:cNvPr>
              <p:cNvSpPr/>
              <p:nvPr/>
            </p:nvSpPr>
            <p:spPr>
              <a:xfrm>
                <a:off x="7110882" y="2467915"/>
                <a:ext cx="1504473" cy="2234551"/>
              </a:xfrm>
              <a:custGeom>
                <a:avLst/>
                <a:gdLst/>
                <a:ahLst/>
                <a:cxnLst>
                  <a:cxn ang="0">
                    <a:pos x="wd2" y="hd2"/>
                  </a:cxn>
                  <a:cxn ang="5400000">
                    <a:pos x="wd2" y="hd2"/>
                  </a:cxn>
                  <a:cxn ang="10800000">
                    <a:pos x="wd2" y="hd2"/>
                  </a:cxn>
                  <a:cxn ang="16200000">
                    <a:pos x="wd2" y="hd2"/>
                  </a:cxn>
                </a:cxnLst>
                <a:rect l="0" t="0"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rgbClr val="FF0064"/>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34" name="Picture 33">
                <a:extLst>
                  <a:ext uri="{FF2B5EF4-FFF2-40B4-BE49-F238E27FC236}">
                    <a16:creationId xmlns:a16="http://schemas.microsoft.com/office/drawing/2014/main" id="{EF23B069-79C9-40E7-8008-4B39DF2F748C}"/>
                  </a:ext>
                </a:extLst>
              </p:cNvPr>
              <p:cNvPicPr>
                <a:picLocks noChangeAspect="1"/>
              </p:cNvPicPr>
              <p:nvPr/>
            </p:nvPicPr>
            <p:blipFill>
              <a:blip r:embed="rId9" cstate="email">
                <a:biLevel thresh="75000"/>
                <a:extLst>
                  <a:ext uri="{28A0092B-C50C-407E-A947-70E740481C1C}">
                    <a14:useLocalDpi xmlns:a14="http://schemas.microsoft.com/office/drawing/2010/main"/>
                  </a:ext>
                </a:extLst>
              </a:blip>
              <a:stretch>
                <a:fillRect/>
              </a:stretch>
            </p:blipFill>
            <p:spPr>
              <a:xfrm>
                <a:off x="7733683" y="2652354"/>
                <a:ext cx="690613" cy="690613"/>
              </a:xfrm>
              <a:prstGeom prst="rect">
                <a:avLst/>
              </a:prstGeom>
            </p:spPr>
          </p:pic>
        </p:grpSp>
      </p:grpSp>
      <p:sp>
        <p:nvSpPr>
          <p:cNvPr id="5" name="Slide Number Placeholder 4">
            <a:extLst>
              <a:ext uri="{FF2B5EF4-FFF2-40B4-BE49-F238E27FC236}">
                <a16:creationId xmlns:a16="http://schemas.microsoft.com/office/drawing/2014/main" id="{998A4DDA-9902-40ED-AD20-C32568A58339}"/>
              </a:ext>
            </a:extLst>
          </p:cNvPr>
          <p:cNvSpPr>
            <a:spLocks noGrp="1"/>
          </p:cNvSpPr>
          <p:nvPr>
            <p:ph type="sldNum" sz="quarter" idx="12"/>
          </p:nvPr>
        </p:nvSpPr>
        <p:spPr/>
        <p:txBody>
          <a:bodyPr/>
          <a:lstStyle/>
          <a:p>
            <a:fld id="{2D0AA5EB-64AB-BF41-92BE-B61D8618F692}" type="slidenum">
              <a:rPr lang="it-IT" smtClean="0"/>
              <a:t>33</a:t>
            </a:fld>
            <a:endParaRPr lang="it-IT" dirty="0"/>
          </a:p>
        </p:txBody>
      </p:sp>
    </p:spTree>
    <p:extLst>
      <p:ext uri="{BB962C8B-B14F-4D97-AF65-F5344CB8AC3E}">
        <p14:creationId xmlns:p14="http://schemas.microsoft.com/office/powerpoint/2010/main" val="65845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6F46A9-67E2-419B-A212-F0D289977C49}"/>
              </a:ext>
            </a:extLst>
          </p:cNvPr>
          <p:cNvSpPr>
            <a:spLocks noGrp="1"/>
          </p:cNvSpPr>
          <p:nvPr>
            <p:ph type="body" sz="quarter" idx="14"/>
          </p:nvPr>
        </p:nvSpPr>
        <p:spPr/>
        <p:txBody>
          <a:bodyPr/>
          <a:lstStyle/>
          <a:p>
            <a:r>
              <a:rPr lang="en-GB" b="1" dirty="0">
                <a:solidFill>
                  <a:srgbClr val="FF0064"/>
                </a:solidFill>
              </a:rPr>
              <a:t>Step 2: </a:t>
            </a:r>
            <a:r>
              <a:rPr lang="en-US" sz="4400" noProof="1">
                <a:solidFill>
                  <a:srgbClr val="FF0066"/>
                </a:solidFill>
              </a:rPr>
              <a:t>Undertake an assessment of the facility</a:t>
            </a:r>
            <a:r>
              <a:rPr lang="en-GB" b="1" dirty="0">
                <a:solidFill>
                  <a:srgbClr val="009999"/>
                </a:solidFill>
              </a:rPr>
              <a:t> </a:t>
            </a:r>
            <a:endParaRPr lang="en-US" dirty="0"/>
          </a:p>
        </p:txBody>
      </p:sp>
      <p:sp>
        <p:nvSpPr>
          <p:cNvPr id="11" name="Rectangle 10">
            <a:extLst>
              <a:ext uri="{FF2B5EF4-FFF2-40B4-BE49-F238E27FC236}">
                <a16:creationId xmlns:a16="http://schemas.microsoft.com/office/drawing/2014/main" id="{2E3ABD52-3E15-4713-9685-D5240E90ECBB}"/>
              </a:ext>
            </a:extLst>
          </p:cNvPr>
          <p:cNvSpPr/>
          <p:nvPr/>
        </p:nvSpPr>
        <p:spPr>
          <a:xfrm>
            <a:off x="312547" y="1695565"/>
            <a:ext cx="7459853" cy="1684307"/>
          </a:xfrm>
          <a:prstGeom prst="rect">
            <a:avLst/>
          </a:prstGeom>
        </p:spPr>
        <p:txBody>
          <a:bodyPr wrap="square">
            <a:spAutoFit/>
          </a:bodyPr>
          <a:lstStyle/>
          <a:p>
            <a:pPr defTabSz="945447">
              <a:spcBef>
                <a:spcPct val="20000"/>
              </a:spcBef>
              <a:buClr>
                <a:srgbClr val="09164D"/>
              </a:buClr>
            </a:pPr>
            <a:r>
              <a:rPr lang="en-US" sz="2177" b="1" dirty="0">
                <a:solidFill>
                  <a:srgbClr val="09164D"/>
                </a:solidFill>
                <a:latin typeface="Arial" panose="020B0604020202020204" pitchFamily="34" charset="0"/>
                <a:cs typeface="Arial" panose="020B0604020202020204" pitchFamily="34" charset="0"/>
              </a:rPr>
              <a:t>Outputs</a:t>
            </a:r>
          </a:p>
          <a:p>
            <a:pPr marL="342900" indent="-342900">
              <a:lnSpc>
                <a:spcPct val="115000"/>
              </a:lnSpc>
              <a:buFont typeface="Arial" panose="020B0604020202020204" pitchFamily="34" charset="0"/>
              <a:buChar char="•"/>
            </a:pPr>
            <a:r>
              <a:rPr lang="en-US" sz="1814" dirty="0">
                <a:latin typeface="Arial" panose="020B0604020202020204" pitchFamily="34" charset="0"/>
                <a:ea typeface="SimSun" panose="02010600030101010101" pitchFamily="2" charset="-122"/>
                <a:cs typeface="Times New Roman" panose="02020603050405020304" pitchFamily="18" charset="0"/>
              </a:rPr>
              <a:t>An adapted version of the assessment form, tailored to the facility’s needs </a:t>
            </a:r>
          </a:p>
          <a:p>
            <a:pPr marL="342900" indent="-342900">
              <a:lnSpc>
                <a:spcPct val="115000"/>
              </a:lnSpc>
              <a:buFont typeface="Arial" panose="020B0604020202020204" pitchFamily="34" charset="0"/>
              <a:buChar char="•"/>
            </a:pPr>
            <a:r>
              <a:rPr lang="en-US" sz="1814" dirty="0">
                <a:latin typeface="Arial" panose="020B0604020202020204" pitchFamily="34" charset="0"/>
                <a:ea typeface="SimSun" panose="02010600030101010101" pitchFamily="2" charset="-122"/>
                <a:cs typeface="Times New Roman" panose="02020603050405020304" pitchFamily="18" charset="0"/>
              </a:rPr>
              <a:t>Regularly completed assessment and records of previous assessments to compare progress </a:t>
            </a:r>
          </a:p>
        </p:txBody>
      </p:sp>
      <p:sp>
        <p:nvSpPr>
          <p:cNvPr id="15" name="Rectangle 14">
            <a:extLst>
              <a:ext uri="{FF2B5EF4-FFF2-40B4-BE49-F238E27FC236}">
                <a16:creationId xmlns:a16="http://schemas.microsoft.com/office/drawing/2014/main" id="{8F7D2136-4FF7-4A01-8504-FE7335600259}"/>
              </a:ext>
            </a:extLst>
          </p:cNvPr>
          <p:cNvSpPr/>
          <p:nvPr/>
        </p:nvSpPr>
        <p:spPr>
          <a:xfrm>
            <a:off x="7218484" y="3999232"/>
            <a:ext cx="4569529" cy="1554977"/>
          </a:xfrm>
          <a:prstGeom prst="rect">
            <a:avLst/>
          </a:prstGeom>
        </p:spPr>
        <p:txBody>
          <a:bodyPr wrap="square">
            <a:spAutoFit/>
          </a:bodyPr>
          <a:lstStyle/>
          <a:p>
            <a:pPr defTabSz="945447">
              <a:spcBef>
                <a:spcPct val="20000"/>
              </a:spcBef>
              <a:buClr>
                <a:srgbClr val="09164D"/>
              </a:buClr>
            </a:pPr>
            <a:r>
              <a:rPr lang="en-US" sz="2800" dirty="0">
                <a:solidFill>
                  <a:schemeClr val="bg1"/>
                </a:solidFill>
                <a:latin typeface="Arial" panose="020B0604020202020204" pitchFamily="34" charset="0"/>
                <a:cs typeface="Arial" panose="020B0604020202020204" pitchFamily="34" charset="0"/>
              </a:rPr>
              <a:t>Supporting tools </a:t>
            </a:r>
          </a:p>
          <a:p>
            <a:pPr marL="310976" indent="-310976">
              <a:lnSpc>
                <a:spcPct val="115000"/>
              </a:lnSpc>
              <a:buFont typeface="Symbol" panose="05050102010706020507" pitchFamily="18" charset="2"/>
              <a:buChar char=""/>
            </a:pPr>
            <a:r>
              <a:rPr lang="en-US" sz="2000" dirty="0">
                <a:solidFill>
                  <a:schemeClr val="bg1"/>
                </a:solidFill>
                <a:latin typeface="Arial" panose="020B0604020202020204" pitchFamily="34" charset="0"/>
                <a:ea typeface="SimSun" panose="02010600030101010101" pitchFamily="2" charset="-122"/>
                <a:cs typeface="Arial" panose="020B0604020202020204" pitchFamily="34" charset="0"/>
              </a:rPr>
              <a:t>Assessment form </a:t>
            </a:r>
          </a:p>
          <a:p>
            <a:pPr marL="768176" lvl="1" indent="-310976">
              <a:lnSpc>
                <a:spcPct val="115000"/>
              </a:lnSpc>
              <a:buFont typeface="Symbol" panose="05050102010706020507" pitchFamily="18" charset="2"/>
              <a:buChar char=""/>
            </a:pPr>
            <a:r>
              <a:rPr lang="en-US" sz="2000" dirty="0">
                <a:solidFill>
                  <a:schemeClr val="bg1"/>
                </a:solidFill>
                <a:latin typeface="Arial" panose="020B0604020202020204" pitchFamily="34" charset="0"/>
                <a:ea typeface="SimSun" panose="02010600030101010101" pitchFamily="2" charset="-122"/>
                <a:cs typeface="Arial" panose="020B0604020202020204" pitchFamily="34" charset="0"/>
              </a:rPr>
              <a:t>Excel </a:t>
            </a:r>
          </a:p>
          <a:p>
            <a:pPr marL="768176" lvl="1" indent="-310976">
              <a:lnSpc>
                <a:spcPct val="115000"/>
              </a:lnSpc>
              <a:buFont typeface="Symbol" panose="05050102010706020507" pitchFamily="18" charset="2"/>
              <a:buChar char=""/>
            </a:pPr>
            <a:r>
              <a:rPr lang="en-US" sz="2000" dirty="0">
                <a:solidFill>
                  <a:schemeClr val="bg1"/>
                </a:solidFill>
                <a:latin typeface="Arial" panose="020B0604020202020204" pitchFamily="34" charset="0"/>
                <a:ea typeface="SimSun" panose="02010600030101010101" pitchFamily="2" charset="-122"/>
                <a:cs typeface="Arial" panose="020B0604020202020204" pitchFamily="34" charset="0"/>
              </a:rPr>
              <a:t>Kobo (online version)</a:t>
            </a:r>
          </a:p>
        </p:txBody>
      </p:sp>
      <p:sp>
        <p:nvSpPr>
          <p:cNvPr id="7" name="Slide Number Placeholder 6">
            <a:extLst>
              <a:ext uri="{FF2B5EF4-FFF2-40B4-BE49-F238E27FC236}">
                <a16:creationId xmlns:a16="http://schemas.microsoft.com/office/drawing/2014/main" id="{B039EF25-58E4-4C23-A09D-1B26BCD897B6}"/>
              </a:ext>
            </a:extLst>
          </p:cNvPr>
          <p:cNvSpPr>
            <a:spLocks noGrp="1"/>
          </p:cNvSpPr>
          <p:nvPr>
            <p:ph type="sldNum" sz="quarter" idx="12"/>
          </p:nvPr>
        </p:nvSpPr>
        <p:spPr/>
        <p:txBody>
          <a:bodyPr/>
          <a:lstStyle/>
          <a:p>
            <a:fld id="{2D0AA5EB-64AB-BF41-92BE-B61D8618F692}" type="slidenum">
              <a:rPr lang="it-IT" smtClean="0"/>
              <a:t>34</a:t>
            </a:fld>
            <a:endParaRPr lang="it-IT" dirty="0"/>
          </a:p>
        </p:txBody>
      </p:sp>
      <p:sp>
        <p:nvSpPr>
          <p:cNvPr id="14" name="Rectangle 13">
            <a:extLst>
              <a:ext uri="{FF2B5EF4-FFF2-40B4-BE49-F238E27FC236}">
                <a16:creationId xmlns:a16="http://schemas.microsoft.com/office/drawing/2014/main" id="{48413BDD-901A-4D4A-AAF5-40E3E3142AF4}"/>
              </a:ext>
            </a:extLst>
          </p:cNvPr>
          <p:cNvSpPr/>
          <p:nvPr/>
        </p:nvSpPr>
        <p:spPr>
          <a:xfrm>
            <a:off x="403986" y="3642783"/>
            <a:ext cx="5997191" cy="2861874"/>
          </a:xfrm>
          <a:prstGeom prst="rect">
            <a:avLst/>
          </a:prstGeom>
        </p:spPr>
        <p:txBody>
          <a:bodyPr wrap="square">
            <a:spAutoFit/>
          </a:bodyPr>
          <a:lstStyle/>
          <a:p>
            <a:pPr defTabSz="945447">
              <a:spcBef>
                <a:spcPct val="20000"/>
              </a:spcBef>
              <a:buClr>
                <a:srgbClr val="09164D"/>
              </a:buClr>
            </a:pPr>
            <a:endParaRPr lang="en-US" sz="2177" dirty="0">
              <a:solidFill>
                <a:srgbClr val="09164D"/>
              </a:solidFill>
              <a:latin typeface="Arial" panose="020B0604020202020204" pitchFamily="34" charset="0"/>
              <a:cs typeface="Arial" panose="020B0604020202020204" pitchFamily="34" charset="0"/>
            </a:endParaRPr>
          </a:p>
          <a:p>
            <a:pPr defTabSz="945447">
              <a:spcBef>
                <a:spcPct val="20000"/>
              </a:spcBef>
              <a:buClr>
                <a:srgbClr val="09164D"/>
              </a:buClr>
            </a:pPr>
            <a:r>
              <a:rPr lang="en-US" sz="2177" b="1" dirty="0">
                <a:solidFill>
                  <a:srgbClr val="09164D"/>
                </a:solidFill>
                <a:latin typeface="Arial" panose="020B0604020202020204" pitchFamily="34" charset="0"/>
                <a:cs typeface="Arial" panose="020B0604020202020204" pitchFamily="34" charset="0"/>
              </a:rPr>
              <a:t>Tasks</a:t>
            </a:r>
            <a:r>
              <a:rPr lang="en-US" sz="2177" dirty="0">
                <a:solidFill>
                  <a:srgbClr val="09164D"/>
                </a:solidFill>
                <a:latin typeface="Arial" panose="020B0604020202020204" pitchFamily="34" charset="0"/>
                <a:cs typeface="Arial" panose="020B0604020202020204" pitchFamily="34" charset="0"/>
              </a:rPr>
              <a:t> </a:t>
            </a:r>
          </a:p>
          <a:p>
            <a:pPr marL="310976" indent="-310976" defTabSz="945447">
              <a:spcBef>
                <a:spcPct val="20000"/>
              </a:spcBef>
              <a:buClr>
                <a:srgbClr val="09164D"/>
              </a:buClr>
              <a:buFont typeface="Arial" panose="020B0604020202020204" pitchFamily="34" charset="0"/>
              <a:buChar char="•"/>
            </a:pPr>
            <a:r>
              <a:rPr lang="en-US" sz="1814" dirty="0">
                <a:latin typeface="Arial" panose="020B0604020202020204" pitchFamily="34" charset="0"/>
                <a:ea typeface="SimSun" panose="02010600030101010101" pitchFamily="2" charset="-122"/>
                <a:cs typeface="Times New Roman" panose="02020603050405020304" pitchFamily="18" charset="0"/>
              </a:rPr>
              <a:t>Review and adapt the assessment form to the local or facility context </a:t>
            </a:r>
          </a:p>
          <a:p>
            <a:pPr marL="310976" indent="-310976" defTabSz="945447">
              <a:spcBef>
                <a:spcPct val="20000"/>
              </a:spcBef>
              <a:buClr>
                <a:srgbClr val="09164D"/>
              </a:buClr>
              <a:buFont typeface="Arial" panose="020B0604020202020204" pitchFamily="34" charset="0"/>
              <a:buChar char="•"/>
            </a:pPr>
            <a:r>
              <a:rPr lang="en-US" sz="1814" dirty="0">
                <a:latin typeface="Arial" panose="020B0604020202020204" pitchFamily="34" charset="0"/>
                <a:ea typeface="SimSun" panose="02010600030101010101" pitchFamily="2" charset="-122"/>
                <a:cs typeface="Times New Roman" panose="02020603050405020304" pitchFamily="18" charset="0"/>
              </a:rPr>
              <a:t>Regularly conduct an assessment of the facility to provide the basis for improvement planning</a:t>
            </a:r>
          </a:p>
          <a:p>
            <a:pPr defTabSz="945447">
              <a:spcBef>
                <a:spcPct val="20000"/>
              </a:spcBef>
              <a:buClr>
                <a:srgbClr val="09164D"/>
              </a:buClr>
            </a:pPr>
            <a:endParaRPr lang="en-US" sz="2177" dirty="0">
              <a:solidFill>
                <a:srgbClr val="09164D"/>
              </a:solidFill>
              <a:latin typeface="Arial" panose="020B0604020202020204" pitchFamily="34" charset="0"/>
              <a:cs typeface="Arial" panose="020B0604020202020204" pitchFamily="34" charset="0"/>
            </a:endParaRPr>
          </a:p>
          <a:p>
            <a:pPr defTabSz="945447">
              <a:spcBef>
                <a:spcPct val="20000"/>
              </a:spcBef>
              <a:buClr>
                <a:srgbClr val="09164D"/>
              </a:buClr>
            </a:pPr>
            <a:endParaRPr lang="en-US" sz="2177" dirty="0">
              <a:solidFill>
                <a:srgbClr val="09164D"/>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754BE2D4-8457-43E5-8B50-234A83FD13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9963" y="1934977"/>
            <a:ext cx="3534438" cy="1459321"/>
          </a:xfrm>
          <a:prstGeom prst="rect">
            <a:avLst/>
          </a:prstGeom>
          <a:ln>
            <a:noFill/>
          </a:ln>
          <a:effectLst>
            <a:outerShdw blurRad="292100" dist="139700" dir="2700000" algn="tl" rotWithShape="0">
              <a:srgbClr val="333333">
                <a:alpha val="65000"/>
              </a:srgbClr>
            </a:outerShdw>
          </a:effectLst>
        </p:spPr>
      </p:pic>
      <p:pic>
        <p:nvPicPr>
          <p:cNvPr id="16" name="Picture 15" descr="Курсы &quot;базовый Microsoft Excel\ - Logo Of Ms Excel - 510x334 PNG Download -  PNGkit">
            <a:extLst>
              <a:ext uri="{FF2B5EF4-FFF2-40B4-BE49-F238E27FC236}">
                <a16:creationId xmlns:a16="http://schemas.microsoft.com/office/drawing/2014/main" id="{7A5E5D8B-C45D-44C0-8680-F3A5EC8EE60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6649" t="11836" r="16681" b="7734"/>
          <a:stretch/>
        </p:blipFill>
        <p:spPr bwMode="auto">
          <a:xfrm rot="19653932">
            <a:off x="10855282" y="1629975"/>
            <a:ext cx="966828" cy="49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602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dirty="0">
                <a:solidFill>
                  <a:srgbClr val="FF0066"/>
                </a:solidFill>
              </a:rPr>
              <a:t>Structure of assessment form </a:t>
            </a:r>
            <a:endParaRPr lang="en-GB" b="1" dirty="0">
              <a:solidFill>
                <a:srgbClr val="FF0066"/>
              </a:solidFill>
            </a:endParaRPr>
          </a:p>
        </p:txBody>
      </p:sp>
      <p:sp>
        <p:nvSpPr>
          <p:cNvPr id="3" name="Text Placeholder 2">
            <a:extLst>
              <a:ext uri="{FF2B5EF4-FFF2-40B4-BE49-F238E27FC236}">
                <a16:creationId xmlns:a16="http://schemas.microsoft.com/office/drawing/2014/main" id="{65FDB498-24ED-4EB9-8F6D-F671C5DD75E1}"/>
              </a:ext>
            </a:extLst>
          </p:cNvPr>
          <p:cNvSpPr>
            <a:spLocks noGrp="1"/>
          </p:cNvSpPr>
          <p:nvPr>
            <p:ph type="body" sz="quarter" idx="16"/>
          </p:nvPr>
        </p:nvSpPr>
        <p:spPr/>
        <p:txBody>
          <a:bodyPr/>
          <a:lstStyle/>
          <a:p>
            <a:pPr marL="310976" indent="-310976" defTabSz="945447">
              <a:spcBef>
                <a:spcPct val="20000"/>
              </a:spcBef>
              <a:buClr>
                <a:srgbClr val="09164D"/>
              </a:buClr>
              <a:buFont typeface="Arial" panose="020B0604020202020204" pitchFamily="34" charset="0"/>
              <a:buChar char="•"/>
            </a:pPr>
            <a:r>
              <a:rPr lang="en-US" sz="2000" dirty="0">
                <a:solidFill>
                  <a:srgbClr val="09164D"/>
                </a:solidFill>
              </a:rPr>
              <a:t>Available in Excel or Kobo Toolbox </a:t>
            </a:r>
          </a:p>
          <a:p>
            <a:pPr marL="310976" indent="-310976" defTabSz="945447">
              <a:spcBef>
                <a:spcPct val="20000"/>
              </a:spcBef>
              <a:buClr>
                <a:srgbClr val="09164D"/>
              </a:buClr>
              <a:buFont typeface="Arial" panose="020B0604020202020204" pitchFamily="34" charset="0"/>
              <a:buChar char="•"/>
            </a:pPr>
            <a:r>
              <a:rPr lang="en-US" sz="2000" dirty="0">
                <a:solidFill>
                  <a:srgbClr val="09164D"/>
                </a:solidFill>
              </a:rPr>
              <a:t>&gt; 90 indicators sorted in </a:t>
            </a:r>
            <a:r>
              <a:rPr lang="en-US" sz="2000" b="1" dirty="0">
                <a:solidFill>
                  <a:srgbClr val="09164D"/>
                </a:solidFill>
              </a:rPr>
              <a:t>7</a:t>
            </a:r>
            <a:r>
              <a:rPr lang="en-US" sz="2000" dirty="0">
                <a:solidFill>
                  <a:srgbClr val="09164D"/>
                </a:solidFill>
              </a:rPr>
              <a:t> domains </a:t>
            </a:r>
          </a:p>
          <a:p>
            <a:pPr marL="310976" indent="-310976" defTabSz="945447">
              <a:spcBef>
                <a:spcPct val="20000"/>
              </a:spcBef>
              <a:buClr>
                <a:srgbClr val="09164D"/>
              </a:buClr>
              <a:buFont typeface="Arial" panose="020B0604020202020204" pitchFamily="34" charset="0"/>
              <a:buChar char="•"/>
            </a:pPr>
            <a:r>
              <a:rPr lang="en-US" sz="2000" dirty="0">
                <a:solidFill>
                  <a:srgbClr val="09164D"/>
                </a:solidFill>
              </a:rPr>
              <a:t>Not all indicators relevant for all facilities (PHC / hospitals; basic / advanced services)</a:t>
            </a:r>
          </a:p>
          <a:p>
            <a:pPr marL="310976" indent="-310976" defTabSz="945447">
              <a:spcBef>
                <a:spcPct val="20000"/>
              </a:spcBef>
              <a:buClr>
                <a:srgbClr val="09164D"/>
              </a:buClr>
              <a:buFont typeface="Arial" panose="020B0604020202020204" pitchFamily="34" charset="0"/>
              <a:buChar char="•"/>
            </a:pPr>
            <a:r>
              <a:rPr lang="en-US" sz="2000" dirty="0">
                <a:solidFill>
                  <a:srgbClr val="09164D"/>
                </a:solidFill>
              </a:rPr>
              <a:t>Scored according to three levels: </a:t>
            </a:r>
          </a:p>
          <a:p>
            <a:pPr marL="310976" defTabSz="945447">
              <a:spcBef>
                <a:spcPct val="20000"/>
              </a:spcBef>
              <a:buClr>
                <a:srgbClr val="09164D"/>
              </a:buClr>
            </a:pPr>
            <a:r>
              <a:rPr lang="en-US" sz="2000" dirty="0">
                <a:solidFill>
                  <a:srgbClr val="29811B"/>
                </a:solidFill>
              </a:rPr>
              <a:t>	Meets minimum standards (2/2)		</a:t>
            </a:r>
            <a:r>
              <a:rPr lang="en-US" sz="2000" dirty="0">
                <a:solidFill>
                  <a:srgbClr val="09164D"/>
                </a:solidFill>
              </a:rPr>
              <a:t>Maintenance needed to sustain score</a:t>
            </a:r>
          </a:p>
          <a:p>
            <a:pPr marL="310976" defTabSz="945447">
              <a:spcBef>
                <a:spcPct val="20000"/>
              </a:spcBef>
              <a:buClr>
                <a:srgbClr val="09164D"/>
              </a:buClr>
            </a:pPr>
            <a:r>
              <a:rPr lang="en-US" sz="2000" dirty="0">
                <a:solidFill>
                  <a:srgbClr val="FF9933"/>
                </a:solidFill>
              </a:rPr>
              <a:t>	Partially meets standards (1/2)		</a:t>
            </a:r>
            <a:r>
              <a:rPr lang="en-US" sz="2000" dirty="0">
                <a:solidFill>
                  <a:srgbClr val="09164D"/>
                </a:solidFill>
              </a:rPr>
              <a:t>Needs minor improvement</a:t>
            </a:r>
          </a:p>
          <a:p>
            <a:pPr marL="309535" defTabSz="945447">
              <a:spcBef>
                <a:spcPct val="20000"/>
              </a:spcBef>
              <a:buClr>
                <a:srgbClr val="09164D"/>
              </a:buClr>
            </a:pPr>
            <a:r>
              <a:rPr lang="en-US" sz="2000" dirty="0">
                <a:solidFill>
                  <a:srgbClr val="FF0000"/>
                </a:solidFill>
              </a:rPr>
              <a:t>	Does not meet standards (0/2) 		</a:t>
            </a:r>
            <a:r>
              <a:rPr lang="en-US" sz="2000" dirty="0">
                <a:solidFill>
                  <a:srgbClr val="09164D"/>
                </a:solidFill>
              </a:rPr>
              <a:t>Needs major improvement </a:t>
            </a:r>
          </a:p>
          <a:p>
            <a:pPr defTabSz="945447">
              <a:spcBef>
                <a:spcPct val="20000"/>
              </a:spcBef>
              <a:buClr>
                <a:srgbClr val="09164D"/>
              </a:buClr>
            </a:pPr>
            <a:r>
              <a:rPr lang="en-US" sz="2000" dirty="0">
                <a:solidFill>
                  <a:srgbClr val="09164D"/>
                </a:solidFill>
              </a:rPr>
              <a:t> </a:t>
            </a:r>
          </a:p>
          <a:p>
            <a:endParaRPr lang="en-US" dirty="0"/>
          </a:p>
        </p:txBody>
      </p:sp>
      <p:graphicFrame>
        <p:nvGraphicFramePr>
          <p:cNvPr id="7" name="Table 6">
            <a:extLst>
              <a:ext uri="{FF2B5EF4-FFF2-40B4-BE49-F238E27FC236}">
                <a16:creationId xmlns:a16="http://schemas.microsoft.com/office/drawing/2014/main" id="{3AB587A9-49D0-4408-B880-AA92D1F7B6E5}"/>
              </a:ext>
            </a:extLst>
          </p:cNvPr>
          <p:cNvGraphicFramePr>
            <a:graphicFrameLocks noGrp="1"/>
          </p:cNvGraphicFramePr>
          <p:nvPr>
            <p:extLst>
              <p:ext uri="{D42A27DB-BD31-4B8C-83A1-F6EECF244321}">
                <p14:modId xmlns:p14="http://schemas.microsoft.com/office/powerpoint/2010/main" val="2775587144"/>
              </p:ext>
            </p:extLst>
          </p:nvPr>
        </p:nvGraphicFramePr>
        <p:xfrm>
          <a:off x="838200" y="4089472"/>
          <a:ext cx="9999636" cy="2177540"/>
        </p:xfrm>
        <a:graphic>
          <a:graphicData uri="http://schemas.openxmlformats.org/drawingml/2006/table">
            <a:tbl>
              <a:tblPr firstRow="1" bandRow="1">
                <a:tableStyleId>{5C22544A-7EE6-4342-B048-85BDC9FD1C3A}</a:tableStyleId>
              </a:tblPr>
              <a:tblGrid>
                <a:gridCol w="3718368">
                  <a:extLst>
                    <a:ext uri="{9D8B030D-6E8A-4147-A177-3AD203B41FA5}">
                      <a16:colId xmlns:a16="http://schemas.microsoft.com/office/drawing/2014/main" val="2804209675"/>
                    </a:ext>
                  </a:extLst>
                </a:gridCol>
                <a:gridCol w="1482331">
                  <a:extLst>
                    <a:ext uri="{9D8B030D-6E8A-4147-A177-3AD203B41FA5}">
                      <a16:colId xmlns:a16="http://schemas.microsoft.com/office/drawing/2014/main" val="1931649181"/>
                    </a:ext>
                  </a:extLst>
                </a:gridCol>
                <a:gridCol w="2510043">
                  <a:extLst>
                    <a:ext uri="{9D8B030D-6E8A-4147-A177-3AD203B41FA5}">
                      <a16:colId xmlns:a16="http://schemas.microsoft.com/office/drawing/2014/main" val="1639610606"/>
                    </a:ext>
                  </a:extLst>
                </a:gridCol>
                <a:gridCol w="2288894">
                  <a:extLst>
                    <a:ext uri="{9D8B030D-6E8A-4147-A177-3AD203B41FA5}">
                      <a16:colId xmlns:a16="http://schemas.microsoft.com/office/drawing/2014/main" val="1004715721"/>
                    </a:ext>
                  </a:extLst>
                </a:gridCol>
              </a:tblGrid>
              <a:tr h="525229">
                <a:tc>
                  <a:txBody>
                    <a:bodyPr/>
                    <a:lstStyle/>
                    <a:p>
                      <a:r>
                        <a:rPr lang="en-US" sz="1600" dirty="0">
                          <a:solidFill>
                            <a:schemeClr val="tx1"/>
                          </a:solidFill>
                          <a:latin typeface="Arial" panose="020B0604020202020204" pitchFamily="34" charset="0"/>
                          <a:cs typeface="Arial" panose="020B0604020202020204" pitchFamily="34" charset="0"/>
                        </a:rPr>
                        <a:t>Example indicator</a:t>
                      </a:r>
                    </a:p>
                    <a:p>
                      <a:r>
                        <a:rPr lang="en-US" sz="1600" i="1" dirty="0">
                          <a:solidFill>
                            <a:schemeClr val="tx1"/>
                          </a:solidFill>
                          <a:latin typeface="Arial" panose="020B0604020202020204" pitchFamily="34" charset="0"/>
                          <a:cs typeface="Arial" panose="020B0604020202020204" pitchFamily="34" charset="0"/>
                        </a:rPr>
                        <a:t>Domain: health care waste </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b="1" dirty="0">
                          <a:solidFill>
                            <a:schemeClr val="tx1"/>
                          </a:solidFill>
                          <a:latin typeface="Arial" panose="020B0604020202020204" pitchFamily="34" charset="0"/>
                          <a:cs typeface="Arial" panose="020B0604020202020204" pitchFamily="34" charset="0"/>
                        </a:rPr>
                        <a:t>Meets standards:</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US" sz="1500" b="1" dirty="0">
                          <a:solidFill>
                            <a:schemeClr val="tx1"/>
                          </a:solidFill>
                          <a:latin typeface="Arial" panose="020B0604020202020204" pitchFamily="34" charset="0"/>
                          <a:cs typeface="Arial" panose="020B0604020202020204" pitchFamily="34" charset="0"/>
                        </a:rPr>
                        <a:t>Partially meets: </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500" b="1" dirty="0">
                          <a:solidFill>
                            <a:schemeClr val="tx1"/>
                          </a:solidFill>
                          <a:latin typeface="Arial" panose="020B0604020202020204" pitchFamily="34" charset="0"/>
                          <a:cs typeface="Arial" panose="020B0604020202020204" pitchFamily="34" charset="0"/>
                        </a:rPr>
                        <a:t>Does not meet:</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192815729"/>
                  </a:ext>
                </a:extLst>
              </a:tr>
              <a:tr h="746378">
                <a:tc>
                  <a:txBody>
                    <a:bodyPr/>
                    <a:lstStyle/>
                    <a:p>
                      <a:r>
                        <a:rPr lang="en-US" sz="2000" dirty="0">
                          <a:solidFill>
                            <a:schemeClr val="tx1"/>
                          </a:solidFill>
                          <a:latin typeface="Arial" panose="020B0604020202020204" pitchFamily="34" charset="0"/>
                          <a:cs typeface="Arial" panose="020B0604020202020204" pitchFamily="34" charset="0"/>
                        </a:rPr>
                        <a:t>Waste correctly segregated at all waste generation points</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Arial" panose="020B0604020202020204" pitchFamily="34" charset="0"/>
                          <a:cs typeface="Arial" panose="020B0604020202020204" pitchFamily="34" charset="0"/>
                        </a:rPr>
                        <a:t>Yes</a:t>
                      </a:r>
                      <a:r>
                        <a:rPr lang="en-US" sz="2000" b="1" dirty="0">
                          <a:solidFill>
                            <a:schemeClr val="tx1"/>
                          </a:solidFill>
                          <a:latin typeface="Arial" panose="020B0604020202020204" pitchFamily="34" charset="0"/>
                          <a:cs typeface="Arial" panose="020B0604020202020204" pitchFamily="34" charset="0"/>
                        </a:rPr>
                        <a:t> (2)</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US" sz="2000" b="0" dirty="0">
                          <a:solidFill>
                            <a:schemeClr val="tx1"/>
                          </a:solidFill>
                          <a:latin typeface="Arial" panose="020B0604020202020204" pitchFamily="34" charset="0"/>
                          <a:cs typeface="Arial" panose="020B0604020202020204" pitchFamily="34" charset="0"/>
                        </a:rPr>
                        <a:t>Some sorting but not all correctly or not practiced throughout the facility </a:t>
                      </a:r>
                      <a:r>
                        <a:rPr lang="en-US" sz="2000" b="1" dirty="0">
                          <a:solidFill>
                            <a:schemeClr val="tx1"/>
                          </a:solidFill>
                          <a:latin typeface="Arial" panose="020B0604020202020204" pitchFamily="34" charset="0"/>
                          <a:cs typeface="Arial" panose="020B0604020202020204" pitchFamily="34" charset="0"/>
                        </a:rPr>
                        <a:t>(1) </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2000" b="0" dirty="0">
                          <a:solidFill>
                            <a:schemeClr val="tx1"/>
                          </a:solidFill>
                          <a:latin typeface="Arial" panose="020B0604020202020204" pitchFamily="34" charset="0"/>
                          <a:cs typeface="Arial" panose="020B0604020202020204" pitchFamily="34" charset="0"/>
                        </a:rPr>
                        <a:t>Waste not correctly sorted at any waste generation points </a:t>
                      </a:r>
                      <a:r>
                        <a:rPr lang="en-US" sz="2000" b="1" dirty="0">
                          <a:solidFill>
                            <a:schemeClr val="tx1"/>
                          </a:solidFill>
                          <a:latin typeface="Arial" panose="020B0604020202020204" pitchFamily="34" charset="0"/>
                          <a:cs typeface="Arial" panose="020B0604020202020204" pitchFamily="34" charset="0"/>
                        </a:rPr>
                        <a:t>(0) </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938144406"/>
                  </a:ext>
                </a:extLst>
              </a:tr>
            </a:tbl>
          </a:graphicData>
        </a:graphic>
      </p:graphicFrame>
      <p:sp>
        <p:nvSpPr>
          <p:cNvPr id="4" name="Slide Number Placeholder 3">
            <a:extLst>
              <a:ext uri="{FF2B5EF4-FFF2-40B4-BE49-F238E27FC236}">
                <a16:creationId xmlns:a16="http://schemas.microsoft.com/office/drawing/2014/main" id="{6CC417C4-BCAE-4062-B63B-577E88542FA9}"/>
              </a:ext>
            </a:extLst>
          </p:cNvPr>
          <p:cNvSpPr>
            <a:spLocks noGrp="1"/>
          </p:cNvSpPr>
          <p:nvPr>
            <p:ph type="sldNum" sz="quarter" idx="12"/>
          </p:nvPr>
        </p:nvSpPr>
        <p:spPr/>
        <p:txBody>
          <a:bodyPr/>
          <a:lstStyle/>
          <a:p>
            <a:fld id="{2D0AA5EB-64AB-BF41-92BE-B61D8618F692}" type="slidenum">
              <a:rPr lang="it-IT" smtClean="0"/>
              <a:t>35</a:t>
            </a:fld>
            <a:endParaRPr lang="it-IT" dirty="0"/>
          </a:p>
        </p:txBody>
      </p:sp>
    </p:spTree>
    <p:extLst>
      <p:ext uri="{BB962C8B-B14F-4D97-AF65-F5344CB8AC3E}">
        <p14:creationId xmlns:p14="http://schemas.microsoft.com/office/powerpoint/2010/main" val="1351182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67AC-1F58-4C3F-B839-89F1525CA058}"/>
              </a:ext>
            </a:extLst>
          </p:cNvPr>
          <p:cNvSpPr>
            <a:spLocks noGrp="1"/>
          </p:cNvSpPr>
          <p:nvPr>
            <p:ph type="title"/>
          </p:nvPr>
        </p:nvSpPr>
        <p:spPr/>
        <p:txBody>
          <a:bodyPr/>
          <a:lstStyle/>
          <a:p>
            <a:r>
              <a:rPr lang="en-US" dirty="0">
                <a:solidFill>
                  <a:srgbClr val="FF0066"/>
                </a:solidFill>
              </a:rPr>
              <a:t>Adapt the assessment tool</a:t>
            </a:r>
          </a:p>
        </p:txBody>
      </p:sp>
      <p:sp>
        <p:nvSpPr>
          <p:cNvPr id="3" name="Text Placeholder 2">
            <a:extLst>
              <a:ext uri="{FF2B5EF4-FFF2-40B4-BE49-F238E27FC236}">
                <a16:creationId xmlns:a16="http://schemas.microsoft.com/office/drawing/2014/main" id="{D1000B92-37EF-4127-8E22-20F91CE8DC48}"/>
              </a:ext>
            </a:extLst>
          </p:cNvPr>
          <p:cNvSpPr>
            <a:spLocks noGrp="1"/>
          </p:cNvSpPr>
          <p:nvPr>
            <p:ph type="body" sz="quarter" idx="16"/>
          </p:nvPr>
        </p:nvSpPr>
        <p:spPr/>
        <p:txBody>
          <a:bodyPr/>
          <a:lstStyle/>
          <a:p>
            <a:pPr marL="342900" indent="-342900">
              <a:spcBef>
                <a:spcPct val="20000"/>
              </a:spcBef>
              <a:spcAft>
                <a:spcPts val="1632"/>
              </a:spcAft>
              <a:buClr>
                <a:srgbClr val="09164D"/>
              </a:buClr>
              <a:buFont typeface="Arial" panose="020B0604020202020204" pitchFamily="34" charset="0"/>
              <a:buChar char="•"/>
              <a:defRPr/>
            </a:pPr>
            <a:r>
              <a:rPr lang="en-GB" sz="2000" dirty="0">
                <a:solidFill>
                  <a:srgbClr val="09164D"/>
                </a:solidFill>
                <a:latin typeface="Arial"/>
                <a:ea typeface="MS PGothic" pitchFamily="34" charset="-128"/>
                <a:cs typeface="Arial"/>
              </a:rPr>
              <a:t>Align indicators with national standards</a:t>
            </a:r>
          </a:p>
          <a:p>
            <a:pPr marL="342900" indent="-342900">
              <a:spcBef>
                <a:spcPct val="20000"/>
              </a:spcBef>
              <a:spcAft>
                <a:spcPts val="1632"/>
              </a:spcAft>
              <a:buClr>
                <a:srgbClr val="09164D"/>
              </a:buClr>
              <a:buFont typeface="Arial" panose="020B0604020202020204" pitchFamily="34" charset="0"/>
              <a:buChar char="•"/>
              <a:defRPr/>
            </a:pPr>
            <a:r>
              <a:rPr lang="en-GB" sz="2000" dirty="0">
                <a:solidFill>
                  <a:srgbClr val="09164D"/>
                </a:solidFill>
                <a:latin typeface="Arial"/>
                <a:ea typeface="MS PGothic" pitchFamily="34" charset="-128"/>
                <a:cs typeface="Arial"/>
              </a:rPr>
              <a:t>Change scoring criteria to make more achievable or more aspirational </a:t>
            </a:r>
          </a:p>
          <a:p>
            <a:pPr marL="342900" indent="-342900">
              <a:spcBef>
                <a:spcPct val="20000"/>
              </a:spcBef>
              <a:spcAft>
                <a:spcPts val="1632"/>
              </a:spcAft>
              <a:buClr>
                <a:srgbClr val="09164D"/>
              </a:buClr>
              <a:buFont typeface="Arial" panose="020B0604020202020204" pitchFamily="34" charset="0"/>
              <a:buChar char="•"/>
              <a:defRPr/>
            </a:pPr>
            <a:r>
              <a:rPr lang="en-GB" sz="2000" dirty="0">
                <a:solidFill>
                  <a:srgbClr val="09164D"/>
                </a:solidFill>
                <a:latin typeface="Arial"/>
                <a:ea typeface="MS PGothic" pitchFamily="34" charset="-128"/>
                <a:cs typeface="Arial"/>
              </a:rPr>
              <a:t>Add missing indicators for other areas of interest and higher service levels</a:t>
            </a:r>
          </a:p>
          <a:p>
            <a:pPr marL="342900" indent="-342900">
              <a:spcBef>
                <a:spcPct val="20000"/>
              </a:spcBef>
              <a:spcAft>
                <a:spcPts val="1632"/>
              </a:spcAft>
              <a:buClr>
                <a:srgbClr val="09164D"/>
              </a:buClr>
              <a:buFont typeface="Arial" panose="020B0604020202020204" pitchFamily="34" charset="0"/>
              <a:buChar char="•"/>
              <a:defRPr/>
            </a:pPr>
            <a:r>
              <a:rPr lang="en-GB" sz="2000" dirty="0">
                <a:solidFill>
                  <a:srgbClr val="09164D"/>
                </a:solidFill>
                <a:latin typeface="Arial"/>
                <a:ea typeface="MS PGothic" pitchFamily="34" charset="-128"/>
                <a:cs typeface="Arial"/>
              </a:rPr>
              <a:t>Reduce number of indicators for small facilities (remove those that are not relevant, e.g. in-patients, on-site waste treatment)</a:t>
            </a:r>
          </a:p>
          <a:p>
            <a:pPr marL="342900" indent="-342900">
              <a:spcBef>
                <a:spcPct val="20000"/>
              </a:spcBef>
              <a:spcAft>
                <a:spcPts val="1632"/>
              </a:spcAft>
              <a:buClr>
                <a:srgbClr val="09164D"/>
              </a:buClr>
              <a:buFont typeface="Arial" panose="020B0604020202020204" pitchFamily="34" charset="0"/>
              <a:buChar char="•"/>
              <a:defRPr/>
            </a:pPr>
            <a:r>
              <a:rPr lang="en-GB" sz="2000" dirty="0">
                <a:solidFill>
                  <a:srgbClr val="09164D"/>
                </a:solidFill>
                <a:latin typeface="Arial"/>
                <a:ea typeface="MS PGothic" pitchFamily="34" charset="-128"/>
                <a:cs typeface="Arial"/>
              </a:rPr>
              <a:t>Focus on a specific WASH domain, e.g. water or health care waste or area within facility (e.g. maternity) </a:t>
            </a:r>
          </a:p>
          <a:p>
            <a:pPr marL="342900" indent="-342900">
              <a:spcBef>
                <a:spcPct val="20000"/>
              </a:spcBef>
              <a:spcAft>
                <a:spcPts val="1632"/>
              </a:spcAft>
              <a:buClr>
                <a:srgbClr val="09164D"/>
              </a:buClr>
              <a:buFont typeface="Arial" panose="020B0604020202020204" pitchFamily="34" charset="0"/>
              <a:buChar char="•"/>
              <a:defRPr/>
            </a:pPr>
            <a:r>
              <a:rPr lang="en-GB" sz="2000" dirty="0">
                <a:solidFill>
                  <a:srgbClr val="09164D"/>
                </a:solidFill>
                <a:latin typeface="Arial"/>
                <a:ea typeface="MS PGothic" pitchFamily="34" charset="-128"/>
                <a:cs typeface="Arial"/>
              </a:rPr>
              <a:t>Use local terminology and translate to local language</a:t>
            </a:r>
          </a:p>
          <a:p>
            <a:pPr marL="342900" indent="-34290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A5E25945-CAF6-49B4-BBBE-D3FF1F931042}"/>
              </a:ext>
            </a:extLst>
          </p:cNvPr>
          <p:cNvSpPr txBox="1"/>
          <p:nvPr/>
        </p:nvSpPr>
        <p:spPr>
          <a:xfrm>
            <a:off x="691350" y="5512469"/>
            <a:ext cx="2603835" cy="923330"/>
          </a:xfrm>
          <a:custGeom>
            <a:avLst/>
            <a:gdLst>
              <a:gd name="connsiteX0" fmla="*/ 0 w 2603835"/>
              <a:gd name="connsiteY0" fmla="*/ 0 h 923330"/>
              <a:gd name="connsiteX1" fmla="*/ 494729 w 2603835"/>
              <a:gd name="connsiteY1" fmla="*/ 0 h 923330"/>
              <a:gd name="connsiteX2" fmla="*/ 937381 w 2603835"/>
              <a:gd name="connsiteY2" fmla="*/ 0 h 923330"/>
              <a:gd name="connsiteX3" fmla="*/ 1406071 w 2603835"/>
              <a:gd name="connsiteY3" fmla="*/ 0 h 923330"/>
              <a:gd name="connsiteX4" fmla="*/ 1848723 w 2603835"/>
              <a:gd name="connsiteY4" fmla="*/ 0 h 923330"/>
              <a:gd name="connsiteX5" fmla="*/ 2603835 w 2603835"/>
              <a:gd name="connsiteY5" fmla="*/ 0 h 923330"/>
              <a:gd name="connsiteX6" fmla="*/ 2603835 w 2603835"/>
              <a:gd name="connsiteY6" fmla="*/ 480132 h 923330"/>
              <a:gd name="connsiteX7" fmla="*/ 2603835 w 2603835"/>
              <a:gd name="connsiteY7" fmla="*/ 923330 h 923330"/>
              <a:gd name="connsiteX8" fmla="*/ 2161183 w 2603835"/>
              <a:gd name="connsiteY8" fmla="*/ 923330 h 923330"/>
              <a:gd name="connsiteX9" fmla="*/ 1718531 w 2603835"/>
              <a:gd name="connsiteY9" fmla="*/ 923330 h 923330"/>
              <a:gd name="connsiteX10" fmla="*/ 1171726 w 2603835"/>
              <a:gd name="connsiteY10" fmla="*/ 923330 h 923330"/>
              <a:gd name="connsiteX11" fmla="*/ 703035 w 2603835"/>
              <a:gd name="connsiteY11" fmla="*/ 923330 h 923330"/>
              <a:gd name="connsiteX12" fmla="*/ 0 w 2603835"/>
              <a:gd name="connsiteY12" fmla="*/ 923330 h 923330"/>
              <a:gd name="connsiteX13" fmla="*/ 0 w 2603835"/>
              <a:gd name="connsiteY13" fmla="*/ 480132 h 923330"/>
              <a:gd name="connsiteX14" fmla="*/ 0 w 2603835"/>
              <a:gd name="connsiteY14"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03835" h="923330" fill="none" extrusionOk="0">
                <a:moveTo>
                  <a:pt x="0" y="0"/>
                </a:moveTo>
                <a:cubicBezTo>
                  <a:pt x="138457" y="-36035"/>
                  <a:pt x="273863" y="57819"/>
                  <a:pt x="494729" y="0"/>
                </a:cubicBezTo>
                <a:cubicBezTo>
                  <a:pt x="715595" y="-57819"/>
                  <a:pt x="832272" y="50157"/>
                  <a:pt x="937381" y="0"/>
                </a:cubicBezTo>
                <a:cubicBezTo>
                  <a:pt x="1042490" y="-50157"/>
                  <a:pt x="1293648" y="25384"/>
                  <a:pt x="1406071" y="0"/>
                </a:cubicBezTo>
                <a:cubicBezTo>
                  <a:pt x="1518494" y="-25384"/>
                  <a:pt x="1641203" y="49359"/>
                  <a:pt x="1848723" y="0"/>
                </a:cubicBezTo>
                <a:cubicBezTo>
                  <a:pt x="2056243" y="-49359"/>
                  <a:pt x="2435333" y="24879"/>
                  <a:pt x="2603835" y="0"/>
                </a:cubicBezTo>
                <a:cubicBezTo>
                  <a:pt x="2620646" y="185519"/>
                  <a:pt x="2603730" y="291567"/>
                  <a:pt x="2603835" y="480132"/>
                </a:cubicBezTo>
                <a:cubicBezTo>
                  <a:pt x="2603940" y="668697"/>
                  <a:pt x="2598895" y="710455"/>
                  <a:pt x="2603835" y="923330"/>
                </a:cubicBezTo>
                <a:cubicBezTo>
                  <a:pt x="2414273" y="963387"/>
                  <a:pt x="2326392" y="913999"/>
                  <a:pt x="2161183" y="923330"/>
                </a:cubicBezTo>
                <a:cubicBezTo>
                  <a:pt x="1995974" y="932661"/>
                  <a:pt x="1884790" y="913696"/>
                  <a:pt x="1718531" y="923330"/>
                </a:cubicBezTo>
                <a:cubicBezTo>
                  <a:pt x="1552272" y="932964"/>
                  <a:pt x="1372366" y="880273"/>
                  <a:pt x="1171726" y="923330"/>
                </a:cubicBezTo>
                <a:cubicBezTo>
                  <a:pt x="971087" y="966387"/>
                  <a:pt x="810116" y="879587"/>
                  <a:pt x="703035" y="923330"/>
                </a:cubicBezTo>
                <a:cubicBezTo>
                  <a:pt x="595954" y="967073"/>
                  <a:pt x="175666" y="849504"/>
                  <a:pt x="0" y="923330"/>
                </a:cubicBezTo>
                <a:cubicBezTo>
                  <a:pt x="-31739" y="743161"/>
                  <a:pt x="42157" y="643853"/>
                  <a:pt x="0" y="480132"/>
                </a:cubicBezTo>
                <a:cubicBezTo>
                  <a:pt x="-42157" y="316411"/>
                  <a:pt x="44850" y="128440"/>
                  <a:pt x="0" y="0"/>
                </a:cubicBezTo>
                <a:close/>
              </a:path>
              <a:path w="2603835" h="923330" stroke="0" extrusionOk="0">
                <a:moveTo>
                  <a:pt x="0" y="0"/>
                </a:moveTo>
                <a:cubicBezTo>
                  <a:pt x="109851" y="-11250"/>
                  <a:pt x="247681" y="22979"/>
                  <a:pt x="494729" y="0"/>
                </a:cubicBezTo>
                <a:cubicBezTo>
                  <a:pt x="741777" y="-22979"/>
                  <a:pt x="805776" y="27803"/>
                  <a:pt x="1067572" y="0"/>
                </a:cubicBezTo>
                <a:cubicBezTo>
                  <a:pt x="1329368" y="-27803"/>
                  <a:pt x="1420910" y="9409"/>
                  <a:pt x="1614378" y="0"/>
                </a:cubicBezTo>
                <a:cubicBezTo>
                  <a:pt x="1807846" y="-9409"/>
                  <a:pt x="1851183" y="21679"/>
                  <a:pt x="2083068" y="0"/>
                </a:cubicBezTo>
                <a:cubicBezTo>
                  <a:pt x="2314953" y="-21679"/>
                  <a:pt x="2436262" y="29523"/>
                  <a:pt x="2603835" y="0"/>
                </a:cubicBezTo>
                <a:cubicBezTo>
                  <a:pt x="2655540" y="182913"/>
                  <a:pt x="2582121" y="354469"/>
                  <a:pt x="2603835" y="452432"/>
                </a:cubicBezTo>
                <a:cubicBezTo>
                  <a:pt x="2625549" y="550395"/>
                  <a:pt x="2591718" y="800674"/>
                  <a:pt x="2603835" y="923330"/>
                </a:cubicBezTo>
                <a:cubicBezTo>
                  <a:pt x="2491212" y="979063"/>
                  <a:pt x="2324492" y="867685"/>
                  <a:pt x="2109106" y="923330"/>
                </a:cubicBezTo>
                <a:cubicBezTo>
                  <a:pt x="1893720" y="978975"/>
                  <a:pt x="1815680" y="919955"/>
                  <a:pt x="1640416" y="923330"/>
                </a:cubicBezTo>
                <a:cubicBezTo>
                  <a:pt x="1465152" y="926705"/>
                  <a:pt x="1250082" y="876800"/>
                  <a:pt x="1119649" y="923330"/>
                </a:cubicBezTo>
                <a:cubicBezTo>
                  <a:pt x="989216" y="969860"/>
                  <a:pt x="765414" y="874336"/>
                  <a:pt x="572844" y="923330"/>
                </a:cubicBezTo>
                <a:cubicBezTo>
                  <a:pt x="380274" y="972324"/>
                  <a:pt x="164902" y="872314"/>
                  <a:pt x="0" y="923330"/>
                </a:cubicBezTo>
                <a:cubicBezTo>
                  <a:pt x="-8533" y="792990"/>
                  <a:pt x="31037" y="662482"/>
                  <a:pt x="0" y="461665"/>
                </a:cubicBezTo>
                <a:cubicBezTo>
                  <a:pt x="-31037" y="260849"/>
                  <a:pt x="49785" y="175108"/>
                  <a:pt x="0" y="0"/>
                </a:cubicBezTo>
                <a:close/>
              </a:path>
            </a:pathLst>
          </a:custGeom>
          <a:solidFill>
            <a:schemeClr val="bg1">
              <a:lumMod val="85000"/>
            </a:schemeClr>
          </a:solidFill>
          <a:ln>
            <a:solidFill>
              <a:schemeClr val="tx1"/>
            </a:solidFill>
            <a:extLst>
              <a:ext uri="{C807C97D-BFC1-408E-A445-0C87EB9F89A2}">
                <ask:lineSketchStyleProps xmlns:ask="http://schemas.microsoft.com/office/drawing/2018/sketchyshapes" xmlns="" sd="4178404210">
                  <a:prstGeom prst="rect">
                    <a:avLst/>
                  </a:prstGeom>
                  <ask:type>
                    <ask:lineSketchScribble/>
                  </ask:type>
                </ask:lineSketchStyleProps>
              </a:ext>
            </a:extLst>
          </a:ln>
        </p:spPr>
        <p:txBody>
          <a:bodyPr wrap="square" rtlCol="0">
            <a:spAutoFit/>
          </a:bodyPr>
          <a:lstStyle/>
          <a:p>
            <a:pPr algn="ctr" rtl="0"/>
            <a:r>
              <a:rPr lang="en-US" dirty="0">
                <a:latin typeface="Arial Narrow" panose="020B0606020202030204" pitchFamily="34" charset="0"/>
              </a:rPr>
              <a:t>Refer to WASH FIT Guide: Annex 2 for further instructions</a:t>
            </a:r>
            <a:endParaRPr lang="en-US" dirty="0">
              <a:highlight>
                <a:srgbClr val="FFFF00"/>
              </a:highlight>
              <a:latin typeface="Arial Narrow" panose="020B0606020202030204" pitchFamily="34" charset="0"/>
            </a:endParaRPr>
          </a:p>
        </p:txBody>
      </p:sp>
      <p:sp>
        <p:nvSpPr>
          <p:cNvPr id="12" name="TextBox 11">
            <a:extLst>
              <a:ext uri="{FF2B5EF4-FFF2-40B4-BE49-F238E27FC236}">
                <a16:creationId xmlns:a16="http://schemas.microsoft.com/office/drawing/2014/main" id="{8A3750DD-ACE4-4E05-BF36-B25FA8176073}"/>
              </a:ext>
            </a:extLst>
          </p:cNvPr>
          <p:cNvSpPr txBox="1"/>
          <p:nvPr/>
        </p:nvSpPr>
        <p:spPr>
          <a:xfrm>
            <a:off x="7304049" y="5257913"/>
            <a:ext cx="4697336" cy="1432443"/>
          </a:xfrm>
          <a:prstGeom prst="rect">
            <a:avLst/>
          </a:prstGeom>
          <a:solidFill>
            <a:srgbClr val="FF0066"/>
          </a:solidFill>
          <a:ln>
            <a:solidFill>
              <a:srgbClr val="FF0066"/>
            </a:solidFill>
            <a:extLst>
              <a:ext uri="{C807C97D-BFC1-408E-A445-0C87EB9F89A2}">
                <ask:lineSketchStyleProps xmlns:ask="http://schemas.microsoft.com/office/drawing/2018/sketchyshapes" xmlns="" sd="3093388146">
                  <a:custGeom>
                    <a:avLst/>
                    <a:gdLst>
                      <a:gd name="connsiteX0" fmla="*/ 0 w 4697336"/>
                      <a:gd name="connsiteY0" fmla="*/ 0 h 1432443"/>
                      <a:gd name="connsiteX1" fmla="*/ 446247 w 4697336"/>
                      <a:gd name="connsiteY1" fmla="*/ 0 h 1432443"/>
                      <a:gd name="connsiteX2" fmla="*/ 939467 w 4697336"/>
                      <a:gd name="connsiteY2" fmla="*/ 0 h 1432443"/>
                      <a:gd name="connsiteX3" fmla="*/ 1573608 w 4697336"/>
                      <a:gd name="connsiteY3" fmla="*/ 0 h 1432443"/>
                      <a:gd name="connsiteX4" fmla="*/ 2160775 w 4697336"/>
                      <a:gd name="connsiteY4" fmla="*/ 0 h 1432443"/>
                      <a:gd name="connsiteX5" fmla="*/ 2607021 w 4697336"/>
                      <a:gd name="connsiteY5" fmla="*/ 0 h 1432443"/>
                      <a:gd name="connsiteX6" fmla="*/ 3100242 w 4697336"/>
                      <a:gd name="connsiteY6" fmla="*/ 0 h 1432443"/>
                      <a:gd name="connsiteX7" fmla="*/ 3593462 w 4697336"/>
                      <a:gd name="connsiteY7" fmla="*/ 0 h 1432443"/>
                      <a:gd name="connsiteX8" fmla="*/ 4039709 w 4697336"/>
                      <a:gd name="connsiteY8" fmla="*/ 0 h 1432443"/>
                      <a:gd name="connsiteX9" fmla="*/ 4697336 w 4697336"/>
                      <a:gd name="connsiteY9" fmla="*/ 0 h 1432443"/>
                      <a:gd name="connsiteX10" fmla="*/ 4697336 w 4697336"/>
                      <a:gd name="connsiteY10" fmla="*/ 463157 h 1432443"/>
                      <a:gd name="connsiteX11" fmla="*/ 4697336 w 4697336"/>
                      <a:gd name="connsiteY11" fmla="*/ 969286 h 1432443"/>
                      <a:gd name="connsiteX12" fmla="*/ 4697336 w 4697336"/>
                      <a:gd name="connsiteY12" fmla="*/ 1432443 h 1432443"/>
                      <a:gd name="connsiteX13" fmla="*/ 4110169 w 4697336"/>
                      <a:gd name="connsiteY13" fmla="*/ 1432443 h 1432443"/>
                      <a:gd name="connsiteX14" fmla="*/ 3663922 w 4697336"/>
                      <a:gd name="connsiteY14" fmla="*/ 1432443 h 1432443"/>
                      <a:gd name="connsiteX15" fmla="*/ 3170702 w 4697336"/>
                      <a:gd name="connsiteY15" fmla="*/ 1432443 h 1432443"/>
                      <a:gd name="connsiteX16" fmla="*/ 2583535 w 4697336"/>
                      <a:gd name="connsiteY16" fmla="*/ 1432443 h 1432443"/>
                      <a:gd name="connsiteX17" fmla="*/ 2043341 w 4697336"/>
                      <a:gd name="connsiteY17" fmla="*/ 1432443 h 1432443"/>
                      <a:gd name="connsiteX18" fmla="*/ 1456174 w 4697336"/>
                      <a:gd name="connsiteY18" fmla="*/ 1432443 h 1432443"/>
                      <a:gd name="connsiteX19" fmla="*/ 1009927 w 4697336"/>
                      <a:gd name="connsiteY19" fmla="*/ 1432443 h 1432443"/>
                      <a:gd name="connsiteX20" fmla="*/ 563680 w 4697336"/>
                      <a:gd name="connsiteY20" fmla="*/ 1432443 h 1432443"/>
                      <a:gd name="connsiteX21" fmla="*/ 0 w 4697336"/>
                      <a:gd name="connsiteY21" fmla="*/ 1432443 h 1432443"/>
                      <a:gd name="connsiteX22" fmla="*/ 0 w 4697336"/>
                      <a:gd name="connsiteY22" fmla="*/ 997935 h 1432443"/>
                      <a:gd name="connsiteX23" fmla="*/ 0 w 4697336"/>
                      <a:gd name="connsiteY23" fmla="*/ 506130 h 1432443"/>
                      <a:gd name="connsiteX24" fmla="*/ 0 w 4697336"/>
                      <a:gd name="connsiteY24" fmla="*/ 0 h 143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97336" h="1432443" fill="none" extrusionOk="0">
                        <a:moveTo>
                          <a:pt x="0" y="0"/>
                        </a:moveTo>
                        <a:cubicBezTo>
                          <a:pt x="122139" y="-23038"/>
                          <a:pt x="293225" y="5965"/>
                          <a:pt x="446247" y="0"/>
                        </a:cubicBezTo>
                        <a:cubicBezTo>
                          <a:pt x="599269" y="-5965"/>
                          <a:pt x="786069" y="49432"/>
                          <a:pt x="939467" y="0"/>
                        </a:cubicBezTo>
                        <a:cubicBezTo>
                          <a:pt x="1092865" y="-49432"/>
                          <a:pt x="1357572" y="17576"/>
                          <a:pt x="1573608" y="0"/>
                        </a:cubicBezTo>
                        <a:cubicBezTo>
                          <a:pt x="1789644" y="-17576"/>
                          <a:pt x="1929049" y="42762"/>
                          <a:pt x="2160775" y="0"/>
                        </a:cubicBezTo>
                        <a:cubicBezTo>
                          <a:pt x="2392501" y="-42762"/>
                          <a:pt x="2422428" y="29495"/>
                          <a:pt x="2607021" y="0"/>
                        </a:cubicBezTo>
                        <a:cubicBezTo>
                          <a:pt x="2791614" y="-29495"/>
                          <a:pt x="2908501" y="746"/>
                          <a:pt x="3100242" y="0"/>
                        </a:cubicBezTo>
                        <a:cubicBezTo>
                          <a:pt x="3291983" y="-746"/>
                          <a:pt x="3473050" y="43679"/>
                          <a:pt x="3593462" y="0"/>
                        </a:cubicBezTo>
                        <a:cubicBezTo>
                          <a:pt x="3713874" y="-43679"/>
                          <a:pt x="3930989" y="44999"/>
                          <a:pt x="4039709" y="0"/>
                        </a:cubicBezTo>
                        <a:cubicBezTo>
                          <a:pt x="4148429" y="-44999"/>
                          <a:pt x="4447897" y="23824"/>
                          <a:pt x="4697336" y="0"/>
                        </a:cubicBezTo>
                        <a:cubicBezTo>
                          <a:pt x="4697380" y="149807"/>
                          <a:pt x="4682464" y="284518"/>
                          <a:pt x="4697336" y="463157"/>
                        </a:cubicBezTo>
                        <a:cubicBezTo>
                          <a:pt x="4712208" y="641796"/>
                          <a:pt x="4645622" y="857843"/>
                          <a:pt x="4697336" y="969286"/>
                        </a:cubicBezTo>
                        <a:cubicBezTo>
                          <a:pt x="4749050" y="1080729"/>
                          <a:pt x="4672754" y="1304571"/>
                          <a:pt x="4697336" y="1432443"/>
                        </a:cubicBezTo>
                        <a:cubicBezTo>
                          <a:pt x="4489024" y="1458835"/>
                          <a:pt x="4299170" y="1381673"/>
                          <a:pt x="4110169" y="1432443"/>
                        </a:cubicBezTo>
                        <a:cubicBezTo>
                          <a:pt x="3921168" y="1483213"/>
                          <a:pt x="3838061" y="1425911"/>
                          <a:pt x="3663922" y="1432443"/>
                        </a:cubicBezTo>
                        <a:cubicBezTo>
                          <a:pt x="3489783" y="1438975"/>
                          <a:pt x="3315784" y="1402788"/>
                          <a:pt x="3170702" y="1432443"/>
                        </a:cubicBezTo>
                        <a:cubicBezTo>
                          <a:pt x="3025620" y="1462098"/>
                          <a:pt x="2718894" y="1402999"/>
                          <a:pt x="2583535" y="1432443"/>
                        </a:cubicBezTo>
                        <a:cubicBezTo>
                          <a:pt x="2448176" y="1461887"/>
                          <a:pt x="2199750" y="1416408"/>
                          <a:pt x="2043341" y="1432443"/>
                        </a:cubicBezTo>
                        <a:cubicBezTo>
                          <a:pt x="1886932" y="1448478"/>
                          <a:pt x="1727520" y="1403939"/>
                          <a:pt x="1456174" y="1432443"/>
                        </a:cubicBezTo>
                        <a:cubicBezTo>
                          <a:pt x="1184828" y="1460947"/>
                          <a:pt x="1200818" y="1408008"/>
                          <a:pt x="1009927" y="1432443"/>
                        </a:cubicBezTo>
                        <a:cubicBezTo>
                          <a:pt x="819036" y="1456878"/>
                          <a:pt x="753955" y="1397979"/>
                          <a:pt x="563680" y="1432443"/>
                        </a:cubicBezTo>
                        <a:cubicBezTo>
                          <a:pt x="373405" y="1466907"/>
                          <a:pt x="214388" y="1376032"/>
                          <a:pt x="0" y="1432443"/>
                        </a:cubicBezTo>
                        <a:cubicBezTo>
                          <a:pt x="-40699" y="1216623"/>
                          <a:pt x="11644" y="1105617"/>
                          <a:pt x="0" y="997935"/>
                        </a:cubicBezTo>
                        <a:cubicBezTo>
                          <a:pt x="-11644" y="890253"/>
                          <a:pt x="51636" y="716278"/>
                          <a:pt x="0" y="506130"/>
                        </a:cubicBezTo>
                        <a:cubicBezTo>
                          <a:pt x="-51636" y="295982"/>
                          <a:pt x="30382" y="179367"/>
                          <a:pt x="0" y="0"/>
                        </a:cubicBezTo>
                        <a:close/>
                      </a:path>
                      <a:path w="4697336" h="1432443" stroke="0" extrusionOk="0">
                        <a:moveTo>
                          <a:pt x="0" y="0"/>
                        </a:moveTo>
                        <a:cubicBezTo>
                          <a:pt x="225908" y="-60187"/>
                          <a:pt x="392769" y="80892"/>
                          <a:pt x="681114" y="0"/>
                        </a:cubicBezTo>
                        <a:cubicBezTo>
                          <a:pt x="969459" y="-80892"/>
                          <a:pt x="1037880" y="29031"/>
                          <a:pt x="1127361" y="0"/>
                        </a:cubicBezTo>
                        <a:cubicBezTo>
                          <a:pt x="1216842" y="-29031"/>
                          <a:pt x="1442187" y="20457"/>
                          <a:pt x="1620581" y="0"/>
                        </a:cubicBezTo>
                        <a:cubicBezTo>
                          <a:pt x="1798975" y="-20457"/>
                          <a:pt x="1973067" y="12770"/>
                          <a:pt x="2160775" y="0"/>
                        </a:cubicBezTo>
                        <a:cubicBezTo>
                          <a:pt x="2348483" y="-12770"/>
                          <a:pt x="2430714" y="41608"/>
                          <a:pt x="2607021" y="0"/>
                        </a:cubicBezTo>
                        <a:cubicBezTo>
                          <a:pt x="2783328" y="-41608"/>
                          <a:pt x="3012499" y="48618"/>
                          <a:pt x="3194188" y="0"/>
                        </a:cubicBezTo>
                        <a:cubicBezTo>
                          <a:pt x="3375877" y="-48618"/>
                          <a:pt x="3574020" y="51382"/>
                          <a:pt x="3687409" y="0"/>
                        </a:cubicBezTo>
                        <a:cubicBezTo>
                          <a:pt x="3800798" y="-51382"/>
                          <a:pt x="4328667" y="31372"/>
                          <a:pt x="4697336" y="0"/>
                        </a:cubicBezTo>
                        <a:cubicBezTo>
                          <a:pt x="4750383" y="117981"/>
                          <a:pt x="4679969" y="278204"/>
                          <a:pt x="4697336" y="463157"/>
                        </a:cubicBezTo>
                        <a:cubicBezTo>
                          <a:pt x="4714703" y="648110"/>
                          <a:pt x="4654423" y="795731"/>
                          <a:pt x="4697336" y="954962"/>
                        </a:cubicBezTo>
                        <a:cubicBezTo>
                          <a:pt x="4740249" y="1114194"/>
                          <a:pt x="4675548" y="1250631"/>
                          <a:pt x="4697336" y="1432443"/>
                        </a:cubicBezTo>
                        <a:cubicBezTo>
                          <a:pt x="4549662" y="1507905"/>
                          <a:pt x="4331003" y="1402303"/>
                          <a:pt x="4016222" y="1432443"/>
                        </a:cubicBezTo>
                        <a:cubicBezTo>
                          <a:pt x="3701441" y="1462583"/>
                          <a:pt x="3649037" y="1404446"/>
                          <a:pt x="3523002" y="1432443"/>
                        </a:cubicBezTo>
                        <a:cubicBezTo>
                          <a:pt x="3396967" y="1460440"/>
                          <a:pt x="3171170" y="1422837"/>
                          <a:pt x="2935835" y="1432443"/>
                        </a:cubicBezTo>
                        <a:cubicBezTo>
                          <a:pt x="2700500" y="1442049"/>
                          <a:pt x="2652048" y="1418792"/>
                          <a:pt x="2489588" y="1432443"/>
                        </a:cubicBezTo>
                        <a:cubicBezTo>
                          <a:pt x="2327128" y="1446094"/>
                          <a:pt x="2165340" y="1376759"/>
                          <a:pt x="1996368" y="1432443"/>
                        </a:cubicBezTo>
                        <a:cubicBezTo>
                          <a:pt x="1827396" y="1488127"/>
                          <a:pt x="1667852" y="1430423"/>
                          <a:pt x="1362227" y="1432443"/>
                        </a:cubicBezTo>
                        <a:cubicBezTo>
                          <a:pt x="1056602" y="1434463"/>
                          <a:pt x="1021102" y="1411999"/>
                          <a:pt x="915981" y="1432443"/>
                        </a:cubicBezTo>
                        <a:cubicBezTo>
                          <a:pt x="810860" y="1452887"/>
                          <a:pt x="438758" y="1398192"/>
                          <a:pt x="0" y="1432443"/>
                        </a:cubicBezTo>
                        <a:cubicBezTo>
                          <a:pt x="-52588" y="1303681"/>
                          <a:pt x="7291" y="1138551"/>
                          <a:pt x="0" y="983611"/>
                        </a:cubicBezTo>
                        <a:cubicBezTo>
                          <a:pt x="-7291" y="828671"/>
                          <a:pt x="13547" y="598150"/>
                          <a:pt x="0" y="477481"/>
                        </a:cubicBezTo>
                        <a:cubicBezTo>
                          <a:pt x="-13547" y="356812"/>
                          <a:pt x="3385" y="203497"/>
                          <a:pt x="0" y="0"/>
                        </a:cubicBezTo>
                        <a:close/>
                      </a:path>
                    </a:pathLst>
                  </a:custGeom>
                  <ask:type>
                    <ask:lineSketchNone/>
                  </ask:type>
                </ask:lineSketchStyleProps>
              </a:ext>
            </a:extLst>
          </a:ln>
        </p:spPr>
        <p:txBody>
          <a:bodyPr wrap="square" rtlCol="0">
            <a:spAutoFit/>
          </a:bodyPr>
          <a:lstStyle/>
          <a:p>
            <a:pPr algn="ctr" rtl="0"/>
            <a:r>
              <a:rPr lang="en-US" sz="2177" dirty="0">
                <a:solidFill>
                  <a:schemeClr val="bg1"/>
                </a:solidFill>
                <a:latin typeface="Arial" panose="020B0604020202020204" pitchFamily="34" charset="0"/>
                <a:cs typeface="Arial" panose="020B0604020202020204" pitchFamily="34" charset="0"/>
              </a:rPr>
              <a:t>Adaptation usually happens at national level by Ministry of Health -  all partners should be mandated to use the same version </a:t>
            </a:r>
          </a:p>
        </p:txBody>
      </p:sp>
      <p:sp>
        <p:nvSpPr>
          <p:cNvPr id="4" name="Slide Number Placeholder 3">
            <a:extLst>
              <a:ext uri="{FF2B5EF4-FFF2-40B4-BE49-F238E27FC236}">
                <a16:creationId xmlns:a16="http://schemas.microsoft.com/office/drawing/2014/main" id="{2858FAB4-EEA4-4F79-B981-3E60541680F5}"/>
              </a:ext>
            </a:extLst>
          </p:cNvPr>
          <p:cNvSpPr>
            <a:spLocks noGrp="1"/>
          </p:cNvSpPr>
          <p:nvPr>
            <p:ph type="sldNum" sz="quarter" idx="12"/>
          </p:nvPr>
        </p:nvSpPr>
        <p:spPr/>
        <p:txBody>
          <a:bodyPr/>
          <a:lstStyle/>
          <a:p>
            <a:fld id="{2D0AA5EB-64AB-BF41-92BE-B61D8618F692}" type="slidenum">
              <a:rPr lang="it-IT" smtClean="0"/>
              <a:t>36</a:t>
            </a:fld>
            <a:endParaRPr lang="it-IT" dirty="0"/>
          </a:p>
        </p:txBody>
      </p:sp>
    </p:spTree>
    <p:extLst>
      <p:ext uri="{BB962C8B-B14F-4D97-AF65-F5344CB8AC3E}">
        <p14:creationId xmlns:p14="http://schemas.microsoft.com/office/powerpoint/2010/main" val="2378222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a:extLst>
              <a:ext uri="{FF2B5EF4-FFF2-40B4-BE49-F238E27FC236}">
                <a16:creationId xmlns:a16="http://schemas.microsoft.com/office/drawing/2014/main" id="{06A822E6-39E4-49C1-8C31-8A8446436BAF}"/>
              </a:ext>
            </a:extLst>
          </p:cNvPr>
          <p:cNvGraphicFramePr>
            <a:graphicFrameLocks noChangeAspect="1"/>
          </p:cNvGraphicFramePr>
          <p:nvPr>
            <p:extLst>
              <p:ext uri="{D42A27DB-BD31-4B8C-83A1-F6EECF244321}">
                <p14:modId xmlns:p14="http://schemas.microsoft.com/office/powerpoint/2010/main" val="3188335070"/>
              </p:ext>
            </p:extLst>
          </p:nvPr>
        </p:nvGraphicFramePr>
        <p:xfrm>
          <a:off x="6307934" y="4041386"/>
          <a:ext cx="3957143" cy="2796318"/>
        </p:xfrm>
        <a:graphic>
          <a:graphicData uri="http://schemas.openxmlformats.org/presentationml/2006/ole">
            <mc:AlternateContent xmlns:mc="http://schemas.openxmlformats.org/markup-compatibility/2006">
              <mc:Choice xmlns:v="urn:schemas-microsoft-com:vml" Requires="v">
                <p:oleObj spid="_x0000_s1172" name="Acrobat Document" r:id="rId4" imgW="9097920" imgH="6414840" progId="AcroExch.Document.DC">
                  <p:embed/>
                </p:oleObj>
              </mc:Choice>
              <mc:Fallback>
                <p:oleObj name="Acrobat Document" r:id="rId4" imgW="9097920" imgH="6414840" progId="AcroExch.Document.DC">
                  <p:embed/>
                  <p:pic>
                    <p:nvPicPr>
                      <p:cNvPr id="15" name="Object 14">
                        <a:extLst>
                          <a:ext uri="{FF2B5EF4-FFF2-40B4-BE49-F238E27FC236}">
                            <a16:creationId xmlns:a16="http://schemas.microsoft.com/office/drawing/2014/main" id="{06A822E6-39E4-49C1-8C31-8A8446436B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934" y="4041386"/>
                        <a:ext cx="3957143" cy="2796318"/>
                      </a:xfrm>
                      <a:prstGeom prst="rect">
                        <a:avLst/>
                      </a:prstGeom>
                      <a:noFill/>
                    </p:spPr>
                  </p:pic>
                </p:oleObj>
              </mc:Fallback>
            </mc:AlternateContent>
          </a:graphicData>
        </a:graphic>
      </p:graphicFrame>
      <p:sp>
        <p:nvSpPr>
          <p:cNvPr id="6" name="Text Placeholder 5">
            <a:extLst>
              <a:ext uri="{FF2B5EF4-FFF2-40B4-BE49-F238E27FC236}">
                <a16:creationId xmlns:a16="http://schemas.microsoft.com/office/drawing/2014/main" id="{FB007744-68C4-4428-A797-9DAE2132F1D2}"/>
              </a:ext>
            </a:extLst>
          </p:cNvPr>
          <p:cNvSpPr>
            <a:spLocks noGrp="1"/>
          </p:cNvSpPr>
          <p:nvPr>
            <p:ph type="body" sz="quarter" idx="14"/>
          </p:nvPr>
        </p:nvSpPr>
        <p:spPr>
          <a:xfrm>
            <a:off x="629712" y="1834016"/>
            <a:ext cx="9176454" cy="2230802"/>
          </a:xfrm>
        </p:spPr>
        <p:txBody>
          <a:bodyPr/>
          <a:lstStyle/>
          <a:p>
            <a:pPr marL="310976" indent="-310976">
              <a:spcBef>
                <a:spcPct val="20000"/>
              </a:spcBef>
              <a:spcAft>
                <a:spcPts val="1632"/>
              </a:spcAft>
              <a:buClr>
                <a:srgbClr val="09164D"/>
              </a:buClr>
              <a:buFont typeface="Arial" panose="020B0604020202020204" pitchFamily="34" charset="0"/>
              <a:buChar char="•"/>
              <a:defRPr/>
            </a:pPr>
            <a:r>
              <a:rPr lang="en-US" sz="2177" dirty="0">
                <a:solidFill>
                  <a:srgbClr val="09164D"/>
                </a:solidFill>
                <a:latin typeface="Arial"/>
                <a:ea typeface="MS PGothic" pitchFamily="34" charset="-128"/>
                <a:cs typeface="Arial"/>
              </a:rPr>
              <a:t>Target facilities: very small, PHCs in rural areas, extremely limited resources &amp; capacity. Full set of indicators was found to be overwhelming</a:t>
            </a:r>
          </a:p>
          <a:p>
            <a:pPr marL="310976" indent="-310976">
              <a:spcBef>
                <a:spcPct val="20000"/>
              </a:spcBef>
              <a:spcAft>
                <a:spcPts val="1632"/>
              </a:spcAft>
              <a:buClr>
                <a:srgbClr val="09164D"/>
              </a:buClr>
              <a:buFont typeface="Arial" panose="020B0604020202020204" pitchFamily="34" charset="0"/>
              <a:buChar char="•"/>
              <a:defRPr/>
            </a:pPr>
            <a:r>
              <a:rPr lang="en-US" sz="2177" dirty="0">
                <a:solidFill>
                  <a:srgbClr val="09164D"/>
                </a:solidFill>
                <a:latin typeface="Arial"/>
                <a:ea typeface="MS PGothic" pitchFamily="34" charset="-128"/>
                <a:cs typeface="Arial"/>
              </a:rPr>
              <a:t>Reduced the number of indicators by half</a:t>
            </a:r>
          </a:p>
          <a:p>
            <a:pPr marL="310976" indent="-310976">
              <a:spcBef>
                <a:spcPct val="20000"/>
              </a:spcBef>
              <a:spcAft>
                <a:spcPts val="1632"/>
              </a:spcAft>
              <a:buClr>
                <a:srgbClr val="09164D"/>
              </a:buClr>
              <a:buFont typeface="Arial" panose="020B0604020202020204" pitchFamily="34" charset="0"/>
              <a:buChar char="•"/>
              <a:defRPr/>
            </a:pPr>
            <a:r>
              <a:rPr lang="en-US" sz="2177" dirty="0">
                <a:solidFill>
                  <a:srgbClr val="09164D"/>
                </a:solidFill>
                <a:latin typeface="Arial"/>
                <a:ea typeface="MS PGothic" pitchFamily="34" charset="-128"/>
                <a:cs typeface="Arial"/>
              </a:rPr>
              <a:t>Used locally drawn illustrations to show necessary improvements </a:t>
            </a:r>
            <a:endParaRPr lang="en-GB" sz="2177" dirty="0">
              <a:solidFill>
                <a:srgbClr val="09164D"/>
              </a:solidFill>
              <a:latin typeface="Arial"/>
              <a:ea typeface="MS PGothic" pitchFamily="34" charset="-128"/>
              <a:cs typeface="Arial"/>
            </a:endParaRPr>
          </a:p>
          <a:p>
            <a:pPr marL="722732" lvl="1" indent="-310812">
              <a:spcBef>
                <a:spcPct val="20000"/>
              </a:spcBef>
              <a:spcAft>
                <a:spcPts val="1632"/>
              </a:spcAft>
              <a:buClr>
                <a:srgbClr val="09164D"/>
              </a:buClr>
              <a:buFont typeface="Wingdings" pitchFamily="2" charset="2"/>
              <a:buChar char="§"/>
              <a:defRPr/>
            </a:pPr>
            <a:endParaRPr lang="en-GB" sz="2177" dirty="0">
              <a:solidFill>
                <a:srgbClr val="09164D"/>
              </a:solidFill>
              <a:latin typeface="Arial"/>
              <a:ea typeface="MS PGothic" pitchFamily="34" charset="-128"/>
              <a:cs typeface="Arial"/>
            </a:endParaRPr>
          </a:p>
          <a:p>
            <a:endParaRPr lang="en-US" dirty="0"/>
          </a:p>
        </p:txBody>
      </p:sp>
      <p:sp>
        <p:nvSpPr>
          <p:cNvPr id="8" name="Text Placeholder 7">
            <a:extLst>
              <a:ext uri="{FF2B5EF4-FFF2-40B4-BE49-F238E27FC236}">
                <a16:creationId xmlns:a16="http://schemas.microsoft.com/office/drawing/2014/main" id="{5165837D-1C4C-4F4F-BDE3-263B717D5035}"/>
              </a:ext>
            </a:extLst>
          </p:cNvPr>
          <p:cNvSpPr>
            <a:spLocks noGrp="1"/>
          </p:cNvSpPr>
          <p:nvPr>
            <p:ph type="body" sz="quarter" idx="15"/>
          </p:nvPr>
        </p:nvSpPr>
        <p:spPr>
          <a:xfrm>
            <a:off x="458542" y="238650"/>
            <a:ext cx="4116387" cy="605346"/>
          </a:xfrm>
        </p:spPr>
        <p:txBody>
          <a:bodyPr>
            <a:normAutofit/>
          </a:bodyPr>
          <a:lstStyle/>
          <a:p>
            <a:r>
              <a:rPr lang="en-US" sz="2400" dirty="0"/>
              <a:t>Country example: Mali </a:t>
            </a:r>
          </a:p>
        </p:txBody>
      </p:sp>
      <p:sp>
        <p:nvSpPr>
          <p:cNvPr id="2" name="Title 1">
            <a:extLst>
              <a:ext uri="{FF2B5EF4-FFF2-40B4-BE49-F238E27FC236}">
                <a16:creationId xmlns:a16="http://schemas.microsoft.com/office/drawing/2014/main" id="{C85C67AC-1F58-4C3F-B839-89F1525CA058}"/>
              </a:ext>
            </a:extLst>
          </p:cNvPr>
          <p:cNvSpPr>
            <a:spLocks noGrp="1"/>
          </p:cNvSpPr>
          <p:nvPr>
            <p:ph type="title" idx="4294967295"/>
          </p:nvPr>
        </p:nvSpPr>
        <p:spPr>
          <a:xfrm>
            <a:off x="175419" y="1075961"/>
            <a:ext cx="11841162" cy="720725"/>
          </a:xfrm>
        </p:spPr>
        <p:txBody>
          <a:bodyPr/>
          <a:lstStyle/>
          <a:p>
            <a:pPr algn="ctr"/>
            <a:r>
              <a:rPr lang="en-US" dirty="0">
                <a:solidFill>
                  <a:schemeClr val="tx2"/>
                </a:solidFill>
              </a:rPr>
              <a:t>Simplifying the assessment for smaller facilities</a:t>
            </a:r>
            <a:br>
              <a:rPr lang="en-US" dirty="0">
                <a:solidFill>
                  <a:schemeClr val="tx2"/>
                </a:solidFill>
              </a:rPr>
            </a:br>
            <a:endParaRPr lang="en-US" dirty="0">
              <a:solidFill>
                <a:schemeClr val="tx2"/>
              </a:solidFill>
            </a:endParaRPr>
          </a:p>
        </p:txBody>
      </p:sp>
      <p:pic>
        <p:nvPicPr>
          <p:cNvPr id="11" name="Picture 10">
            <a:extLst>
              <a:ext uri="{FF2B5EF4-FFF2-40B4-BE49-F238E27FC236}">
                <a16:creationId xmlns:a16="http://schemas.microsoft.com/office/drawing/2014/main" id="{B82D05A4-F759-43CB-9E31-379E786A55F8}"/>
              </a:ext>
            </a:extLst>
          </p:cNvPr>
          <p:cNvPicPr/>
          <p:nvPr/>
        </p:nvPicPr>
        <p:blipFill>
          <a:blip r:embed="rId6" cstate="email">
            <a:extLst>
              <a:ext uri="{28A0092B-C50C-407E-A947-70E740481C1C}">
                <a14:useLocalDpi xmlns:a14="http://schemas.microsoft.com/office/drawing/2010/main"/>
              </a:ext>
            </a:extLst>
          </a:blip>
          <a:stretch>
            <a:fillRect/>
          </a:stretch>
        </p:blipFill>
        <p:spPr>
          <a:xfrm>
            <a:off x="10478218" y="5432339"/>
            <a:ext cx="1244969" cy="338480"/>
          </a:xfrm>
          <a:prstGeom prst="rect">
            <a:avLst/>
          </a:prstGeom>
        </p:spPr>
      </p:pic>
      <p:pic>
        <p:nvPicPr>
          <p:cNvPr id="12" name="Picture 11" descr="Résultat de recherche d'images pour &quot;logo Mali&quot;">
            <a:extLst>
              <a:ext uri="{FF2B5EF4-FFF2-40B4-BE49-F238E27FC236}">
                <a16:creationId xmlns:a16="http://schemas.microsoft.com/office/drawing/2014/main" id="{116FDBE8-DB5E-4715-ABF2-C2A5FD9A7304}"/>
              </a:ext>
            </a:extLst>
          </p:cNvPr>
          <p:cNvPicPr/>
          <p:nvPr/>
        </p:nvPicPr>
        <p:blipFill rotWithShape="1">
          <a:blip r:embed="rId7" cstate="email">
            <a:extLst>
              <a:ext uri="{28A0092B-C50C-407E-A947-70E740481C1C}">
                <a14:useLocalDpi xmlns:a14="http://schemas.microsoft.com/office/drawing/2010/main"/>
              </a:ext>
            </a:extLst>
          </a:blip>
          <a:srcRect/>
          <a:stretch/>
        </p:blipFill>
        <p:spPr bwMode="auto">
          <a:xfrm>
            <a:off x="10552535" y="2358534"/>
            <a:ext cx="1194436" cy="1181766"/>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9024AAB9-CF9E-476F-888D-54DE2D38A3A3}"/>
              </a:ext>
            </a:extLst>
          </p:cNvPr>
          <p:cNvPicPr/>
          <p:nvPr/>
        </p:nvPicPr>
        <p:blipFill>
          <a:blip r:embed="rId8" cstate="email">
            <a:extLst>
              <a:ext uri="{28A0092B-C50C-407E-A947-70E740481C1C}">
                <a14:useLocalDpi xmlns:a14="http://schemas.microsoft.com/office/drawing/2010/main"/>
              </a:ext>
            </a:extLst>
          </a:blip>
          <a:stretch>
            <a:fillRect/>
          </a:stretch>
        </p:blipFill>
        <p:spPr>
          <a:xfrm>
            <a:off x="10711685" y="3789317"/>
            <a:ext cx="894963" cy="714128"/>
          </a:xfrm>
          <a:prstGeom prst="rect">
            <a:avLst/>
          </a:prstGeom>
        </p:spPr>
      </p:pic>
      <p:pic>
        <p:nvPicPr>
          <p:cNvPr id="14" name="Image 4">
            <a:extLst>
              <a:ext uri="{FF2B5EF4-FFF2-40B4-BE49-F238E27FC236}">
                <a16:creationId xmlns:a16="http://schemas.microsoft.com/office/drawing/2014/main" id="{707E7A4E-34A4-4A7B-B45E-516D20E6DDFA}"/>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10729799" y="4752461"/>
            <a:ext cx="915696" cy="428477"/>
          </a:xfrm>
          <a:prstGeom prst="rect">
            <a:avLst/>
          </a:prstGeom>
          <a:noFill/>
          <a:ln>
            <a:noFill/>
          </a:ln>
        </p:spPr>
      </p:pic>
      <p:sp>
        <p:nvSpPr>
          <p:cNvPr id="3" name="Rectangle 2">
            <a:extLst>
              <a:ext uri="{FF2B5EF4-FFF2-40B4-BE49-F238E27FC236}">
                <a16:creationId xmlns:a16="http://schemas.microsoft.com/office/drawing/2014/main" id="{C429AE9F-8D7A-4C20-8416-8D0B1895B9F3}"/>
              </a:ext>
            </a:extLst>
          </p:cNvPr>
          <p:cNvSpPr>
            <a:spLocks noChangeArrowheads="1"/>
          </p:cNvSpPr>
          <p:nvPr/>
        </p:nvSpPr>
        <p:spPr bwMode="auto">
          <a:xfrm>
            <a:off x="546506" y="456119"/>
            <a:ext cx="6632835" cy="33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1" tIns="41465" rIns="82931" bIns="41465" numCol="1" anchor="ctr" anchorCtr="0" compatLnSpc="1">
            <a:prstTxWarp prst="textNoShape">
              <a:avLst/>
            </a:prstTxWarp>
            <a:spAutoFit/>
          </a:bodyPr>
          <a:lstStyle/>
          <a:p>
            <a:endParaRPr lang="en-US" sz="1632"/>
          </a:p>
        </p:txBody>
      </p:sp>
      <p:graphicFrame>
        <p:nvGraphicFramePr>
          <p:cNvPr id="4" name="Object 3">
            <a:extLst>
              <a:ext uri="{FF2B5EF4-FFF2-40B4-BE49-F238E27FC236}">
                <a16:creationId xmlns:a16="http://schemas.microsoft.com/office/drawing/2014/main" id="{EFD25163-BACB-4329-BAFE-F1F1B0944E50}"/>
              </a:ext>
            </a:extLst>
          </p:cNvPr>
          <p:cNvGraphicFramePr>
            <a:graphicFrameLocks noChangeAspect="1"/>
          </p:cNvGraphicFramePr>
          <p:nvPr>
            <p:extLst>
              <p:ext uri="{D42A27DB-BD31-4B8C-83A1-F6EECF244321}">
                <p14:modId xmlns:p14="http://schemas.microsoft.com/office/powerpoint/2010/main" val="4042952393"/>
              </p:ext>
            </p:extLst>
          </p:nvPr>
        </p:nvGraphicFramePr>
        <p:xfrm>
          <a:off x="464534" y="4017954"/>
          <a:ext cx="4732592" cy="2796318"/>
        </p:xfrm>
        <a:graphic>
          <a:graphicData uri="http://schemas.openxmlformats.org/presentationml/2006/ole">
            <mc:AlternateContent xmlns:mc="http://schemas.openxmlformats.org/markup-compatibility/2006">
              <mc:Choice xmlns:v="urn:schemas-microsoft-com:vml" Requires="v">
                <p:oleObj spid="_x0000_s1173" name="Acrobat Document" r:id="rId10" imgW="9097920" imgH="6414840" progId="AcroExch.Document.DC">
                  <p:embed/>
                </p:oleObj>
              </mc:Choice>
              <mc:Fallback>
                <p:oleObj name="Acrobat Document" r:id="rId10" imgW="9097920" imgH="6414840" progId="AcroExch.Document.DC">
                  <p:embed/>
                  <p:pic>
                    <p:nvPicPr>
                      <p:cNvPr id="4" name="Object 3">
                        <a:extLst>
                          <a:ext uri="{FF2B5EF4-FFF2-40B4-BE49-F238E27FC236}">
                            <a16:creationId xmlns:a16="http://schemas.microsoft.com/office/drawing/2014/main" id="{EFD25163-BACB-4329-BAFE-F1F1B0944E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534" y="4017954"/>
                        <a:ext cx="4732592" cy="2796318"/>
                      </a:xfrm>
                      <a:prstGeom prst="rect">
                        <a:avLst/>
                      </a:prstGeom>
                      <a:noFill/>
                    </p:spPr>
                  </p:pic>
                </p:oleObj>
              </mc:Fallback>
            </mc:AlternateContent>
          </a:graphicData>
        </a:graphic>
      </p:graphicFrame>
      <p:grpSp>
        <p:nvGrpSpPr>
          <p:cNvPr id="16" name="Group 15">
            <a:extLst>
              <a:ext uri="{FF2B5EF4-FFF2-40B4-BE49-F238E27FC236}">
                <a16:creationId xmlns:a16="http://schemas.microsoft.com/office/drawing/2014/main" id="{DD7D01D0-D142-493B-B8D9-AAC9EB749987}"/>
              </a:ext>
            </a:extLst>
          </p:cNvPr>
          <p:cNvGrpSpPr/>
          <p:nvPr/>
        </p:nvGrpSpPr>
        <p:grpSpPr>
          <a:xfrm>
            <a:off x="10729799" y="59833"/>
            <a:ext cx="1246402" cy="1171184"/>
            <a:chOff x="6769457" y="5116370"/>
            <a:chExt cx="1106024" cy="1171184"/>
          </a:xfrm>
        </p:grpSpPr>
        <p:pic>
          <p:nvPicPr>
            <p:cNvPr id="17" name="Picture 16" descr="Shape&#10;&#10;Description automatically generated with low confidence">
              <a:extLst>
                <a:ext uri="{FF2B5EF4-FFF2-40B4-BE49-F238E27FC236}">
                  <a16:creationId xmlns:a16="http://schemas.microsoft.com/office/drawing/2014/main" id="{9C2F39B4-1787-4E79-965F-005E13727126}"/>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847514" y="5258958"/>
              <a:ext cx="1027967" cy="935628"/>
            </a:xfrm>
            <a:prstGeom prst="rect">
              <a:avLst/>
            </a:prstGeom>
          </p:spPr>
        </p:pic>
        <p:sp>
          <p:nvSpPr>
            <p:cNvPr id="19" name="Oval 18">
              <a:extLst>
                <a:ext uri="{FF2B5EF4-FFF2-40B4-BE49-F238E27FC236}">
                  <a16:creationId xmlns:a16="http://schemas.microsoft.com/office/drawing/2014/main" id="{E16D3921-4A0E-4BD8-8498-EB0DB8EB1327}"/>
                </a:ext>
              </a:extLst>
            </p:cNvPr>
            <p:cNvSpPr/>
            <p:nvPr/>
          </p:nvSpPr>
          <p:spPr>
            <a:xfrm>
              <a:off x="6769457" y="5116370"/>
              <a:ext cx="1027967"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19">
            <a:extLst>
              <a:ext uri="{FF2B5EF4-FFF2-40B4-BE49-F238E27FC236}">
                <a16:creationId xmlns:a16="http://schemas.microsoft.com/office/drawing/2014/main" id="{41A3BD2F-4C43-4910-B626-9E6128A11370}"/>
              </a:ext>
            </a:extLst>
          </p:cNvPr>
          <p:cNvSpPr>
            <a:spLocks noGrp="1"/>
          </p:cNvSpPr>
          <p:nvPr>
            <p:ph type="sldNum" sz="quarter" idx="12"/>
          </p:nvPr>
        </p:nvSpPr>
        <p:spPr/>
        <p:txBody>
          <a:bodyPr/>
          <a:lstStyle/>
          <a:p>
            <a:fld id="{2D0AA5EB-64AB-BF41-92BE-B61D8618F692}" type="slidenum">
              <a:rPr lang="it-IT" smtClean="0"/>
              <a:t>37</a:t>
            </a:fld>
            <a:endParaRPr lang="it-IT" dirty="0"/>
          </a:p>
        </p:txBody>
      </p:sp>
    </p:spTree>
    <p:extLst>
      <p:ext uri="{BB962C8B-B14F-4D97-AF65-F5344CB8AC3E}">
        <p14:creationId xmlns:p14="http://schemas.microsoft.com/office/powerpoint/2010/main" val="3174166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F71632-49ED-49F0-831A-CCF1C4880BB5}"/>
              </a:ext>
            </a:extLst>
          </p:cNvPr>
          <p:cNvSpPr>
            <a:spLocks noGrp="1"/>
          </p:cNvSpPr>
          <p:nvPr>
            <p:ph type="body" idx="1"/>
          </p:nvPr>
        </p:nvSpPr>
        <p:spPr>
          <a:xfrm>
            <a:off x="323385" y="1558203"/>
            <a:ext cx="5566241" cy="5577285"/>
          </a:xfrm>
        </p:spPr>
        <p:txBody>
          <a:bodyPr>
            <a:normAutofit/>
          </a:bodyPr>
          <a:lstStyle/>
          <a:p>
            <a:pPr marL="342900" indent="-342900">
              <a:buFont typeface="Arial" panose="020B0604020202020204" pitchFamily="34" charset="0"/>
              <a:buChar char="•"/>
            </a:pPr>
            <a:r>
              <a:rPr lang="en-US" sz="2400" dirty="0">
                <a:latin typeface="Arial "/>
              </a:rPr>
              <a:t>Include more indicators</a:t>
            </a:r>
          </a:p>
          <a:p>
            <a:pPr marL="342900" indent="-342900">
              <a:buFont typeface="Arial" panose="020B0604020202020204" pitchFamily="34" charset="0"/>
              <a:buChar char="•"/>
            </a:pPr>
            <a:r>
              <a:rPr lang="en-US" sz="2400" dirty="0">
                <a:latin typeface="Arial "/>
              </a:rPr>
              <a:t>Start WASH FIT in one ward or department before assessing full facility</a:t>
            </a:r>
          </a:p>
          <a:p>
            <a:pPr marL="370482" lvl="1"/>
            <a:r>
              <a:rPr lang="en-US" sz="2400" dirty="0">
                <a:solidFill>
                  <a:schemeClr val="tx2">
                    <a:lumMod val="75000"/>
                  </a:schemeClr>
                </a:solidFill>
                <a:latin typeface="Arial "/>
                <a:sym typeface="Wingdings" panose="05000000000000000000" pitchFamily="2" charset="2"/>
              </a:rPr>
              <a:t> </a:t>
            </a:r>
            <a:r>
              <a:rPr lang="en-US" sz="2400" dirty="0">
                <a:solidFill>
                  <a:schemeClr val="tx2">
                    <a:lumMod val="75000"/>
                  </a:schemeClr>
                </a:solidFill>
                <a:latin typeface="Arial "/>
              </a:rPr>
              <a:t>Chose department with obvious needs + motivated staff </a:t>
            </a:r>
          </a:p>
          <a:p>
            <a:pPr marL="342900" indent="-342900">
              <a:buFont typeface="Arial" panose="020B0604020202020204" pitchFamily="34" charset="0"/>
              <a:buChar char="•"/>
            </a:pPr>
            <a:r>
              <a:rPr lang="en-US" sz="2400" dirty="0">
                <a:latin typeface="Arial "/>
              </a:rPr>
              <a:t>Some indicators will need to be assessed multiple times (e.g. once per ward) &amp; average given across indicator </a:t>
            </a:r>
          </a:p>
          <a:p>
            <a:pPr marL="370482" lvl="1"/>
            <a:r>
              <a:rPr lang="en-US" sz="2400" dirty="0">
                <a:solidFill>
                  <a:schemeClr val="tx2">
                    <a:lumMod val="75000"/>
                  </a:schemeClr>
                </a:solidFill>
                <a:latin typeface="Arial "/>
                <a:sym typeface="Wingdings" panose="05000000000000000000" pitchFamily="2" charset="2"/>
              </a:rPr>
              <a:t> </a:t>
            </a:r>
            <a:r>
              <a:rPr lang="en-US" sz="2400" dirty="0">
                <a:solidFill>
                  <a:schemeClr val="tx2">
                    <a:lumMod val="75000"/>
                  </a:schemeClr>
                </a:solidFill>
                <a:latin typeface="Arial "/>
              </a:rPr>
              <a:t>Helps identify poor performing wards &amp; allocate resources </a:t>
            </a:r>
          </a:p>
          <a:p>
            <a:pPr marL="310976" indent="-310976"/>
            <a:endParaRPr lang="en-US" sz="2400" dirty="0">
              <a:latin typeface="Arial "/>
            </a:endParaRPr>
          </a:p>
        </p:txBody>
      </p:sp>
      <p:sp>
        <p:nvSpPr>
          <p:cNvPr id="4" name="Slide Number Placeholder 3">
            <a:extLst>
              <a:ext uri="{FF2B5EF4-FFF2-40B4-BE49-F238E27FC236}">
                <a16:creationId xmlns:a16="http://schemas.microsoft.com/office/drawing/2014/main" id="{0A24DB8E-4E55-415F-9B2E-FCEFBC6A3F5A}"/>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38</a:t>
            </a:fld>
            <a:endParaRPr lang="en-GB" dirty="0">
              <a:solidFill>
                <a:prstClr val="black"/>
              </a:solidFill>
            </a:endParaRPr>
          </a:p>
        </p:txBody>
      </p:sp>
      <p:sp>
        <p:nvSpPr>
          <p:cNvPr id="2" name="Title 1">
            <a:extLst>
              <a:ext uri="{FF2B5EF4-FFF2-40B4-BE49-F238E27FC236}">
                <a16:creationId xmlns:a16="http://schemas.microsoft.com/office/drawing/2014/main" id="{DBB920E6-EA0D-4A69-A755-EEF346FC1924}"/>
              </a:ext>
            </a:extLst>
          </p:cNvPr>
          <p:cNvSpPr>
            <a:spLocks noGrp="1"/>
          </p:cNvSpPr>
          <p:nvPr>
            <p:ph type="title" idx="4294967295"/>
          </p:nvPr>
        </p:nvSpPr>
        <p:spPr>
          <a:xfrm>
            <a:off x="838199" y="365125"/>
            <a:ext cx="10515600" cy="714375"/>
          </a:xfrm>
          <a:prstGeom prst="rect">
            <a:avLst/>
          </a:prstGeom>
        </p:spPr>
        <p:txBody>
          <a:bodyPr/>
          <a:lstStyle/>
          <a:p>
            <a:pPr algn="ctr"/>
            <a:r>
              <a:rPr lang="en-US" dirty="0">
                <a:solidFill>
                  <a:srgbClr val="00B0F0"/>
                </a:solidFill>
              </a:rPr>
              <a:t>Hospitals &amp; bigger facilities </a:t>
            </a:r>
          </a:p>
        </p:txBody>
      </p:sp>
      <p:pic>
        <p:nvPicPr>
          <p:cNvPr id="11" name="Picture 10" descr="A picture containing text, person&#10;&#10;Description automatically generated">
            <a:extLst>
              <a:ext uri="{FF2B5EF4-FFF2-40B4-BE49-F238E27FC236}">
                <a16:creationId xmlns:a16="http://schemas.microsoft.com/office/drawing/2014/main" id="{A44FB22A-EE68-43DA-B312-7481CE52AE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8404" y="2276209"/>
            <a:ext cx="5039850" cy="3363552"/>
          </a:xfrm>
          <a:prstGeom prst="rect">
            <a:avLst/>
          </a:prstGeom>
        </p:spPr>
      </p:pic>
      <p:sp>
        <p:nvSpPr>
          <p:cNvPr id="7" name="TextBox 6">
            <a:extLst>
              <a:ext uri="{FF2B5EF4-FFF2-40B4-BE49-F238E27FC236}">
                <a16:creationId xmlns:a16="http://schemas.microsoft.com/office/drawing/2014/main" id="{3315626B-9ECA-4D7F-A62A-48912B3803E4}"/>
              </a:ext>
            </a:extLst>
          </p:cNvPr>
          <p:cNvSpPr txBox="1"/>
          <p:nvPr/>
        </p:nvSpPr>
        <p:spPr>
          <a:xfrm>
            <a:off x="6828765" y="5867361"/>
            <a:ext cx="5181098" cy="707886"/>
          </a:xfrm>
          <a:prstGeom prst="rect">
            <a:avLst/>
          </a:prstGeom>
          <a:noFill/>
        </p:spPr>
        <p:txBody>
          <a:bodyPr wrap="square" rtlCol="0">
            <a:spAutoFit/>
          </a:bodyPr>
          <a:lstStyle/>
          <a:p>
            <a:pPr algn="l"/>
            <a:r>
              <a:rPr lang="en-US" sz="2000" i="1" dirty="0">
                <a:solidFill>
                  <a:schemeClr val="bg1"/>
                </a:solidFill>
                <a:latin typeface="Arial" panose="020B0604020202020204" pitchFamily="34" charset="0"/>
                <a:cs typeface="Arial" panose="020B0604020202020204" pitchFamily="34" charset="0"/>
              </a:rPr>
              <a:t>Maternity services are often underserved – a good place to prioritize WASH FIT </a:t>
            </a:r>
          </a:p>
        </p:txBody>
      </p:sp>
    </p:spTree>
    <p:extLst>
      <p:ext uri="{BB962C8B-B14F-4D97-AF65-F5344CB8AC3E}">
        <p14:creationId xmlns:p14="http://schemas.microsoft.com/office/powerpoint/2010/main" val="2878207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1269B7A-7F61-446B-B675-CA017A91BB5E}"/>
              </a:ext>
            </a:extLst>
          </p:cNvPr>
          <p:cNvSpPr>
            <a:spLocks noGrp="1"/>
          </p:cNvSpPr>
          <p:nvPr>
            <p:ph type="body" idx="1"/>
          </p:nvPr>
        </p:nvSpPr>
        <p:spPr>
          <a:xfrm>
            <a:off x="363034" y="1917088"/>
            <a:ext cx="5732965" cy="5577285"/>
          </a:xfrm>
        </p:spPr>
        <p:txBody>
          <a:bodyPr>
            <a:normAutofit/>
          </a:bodyPr>
          <a:lstStyle/>
          <a:p>
            <a:pPr marL="342900" indent="-342900">
              <a:lnSpc>
                <a:spcPct val="100000"/>
              </a:lnSpc>
              <a:spcBef>
                <a:spcPts val="0"/>
              </a:spcBef>
              <a:buFont typeface="Arial" panose="020B0604020202020204" pitchFamily="34" charset="0"/>
              <a:buChar char="•"/>
            </a:pPr>
            <a:r>
              <a:rPr lang="en-GB" sz="2200" b="0" dirty="0">
                <a:solidFill>
                  <a:srgbClr val="09164D"/>
                </a:solidFill>
                <a:latin typeface="Arial" panose="020B0604020202020204" pitchFamily="34" charset="0"/>
                <a:ea typeface="Calibri" panose="020F0502020204030204" pitchFamily="34" charset="0"/>
              </a:rPr>
              <a:t>Pay special attention to the delivery rooms, neonatal care unit and postnatal care rooms</a:t>
            </a:r>
          </a:p>
          <a:p>
            <a:pPr marL="342900" indent="-342900">
              <a:lnSpc>
                <a:spcPct val="100000"/>
              </a:lnSpc>
              <a:spcBef>
                <a:spcPts val="0"/>
              </a:spcBef>
              <a:buFont typeface="Arial" panose="020B0604020202020204" pitchFamily="34" charset="0"/>
              <a:buChar char="•"/>
            </a:pPr>
            <a:r>
              <a:rPr lang="en-GB" sz="2200" b="0" dirty="0">
                <a:solidFill>
                  <a:srgbClr val="09164D"/>
                </a:solidFill>
                <a:latin typeface="Arial" panose="020B0604020202020204" pitchFamily="34" charset="0"/>
                <a:ea typeface="Calibri" panose="020F0502020204030204" pitchFamily="34" charset="0"/>
              </a:rPr>
              <a:t>Check for gender-specific facilities and infrastructure (e.g., toilets, MHM) </a:t>
            </a:r>
          </a:p>
          <a:p>
            <a:pPr marL="342900" indent="-342900">
              <a:lnSpc>
                <a:spcPct val="100000"/>
              </a:lnSpc>
              <a:spcBef>
                <a:spcPts val="0"/>
              </a:spcBef>
              <a:buFont typeface="Arial" panose="020B0604020202020204" pitchFamily="34" charset="0"/>
              <a:buChar char="•"/>
            </a:pPr>
            <a:r>
              <a:rPr lang="en-GB" sz="2200" b="0" dirty="0">
                <a:solidFill>
                  <a:srgbClr val="09164D"/>
                </a:solidFill>
                <a:latin typeface="Arial" panose="020B0604020202020204" pitchFamily="34" charset="0"/>
                <a:ea typeface="SimSun" panose="02010600030101010101" pitchFamily="2" charset="-122"/>
              </a:rPr>
              <a:t>Check accessibility of services </a:t>
            </a:r>
            <a:endParaRPr lang="en-US" sz="2200" b="0" dirty="0">
              <a:solidFill>
                <a:srgbClr val="09164D"/>
              </a:solidFill>
              <a:latin typeface="Arial" panose="020B0604020202020204" pitchFamily="34" charset="0"/>
              <a:ea typeface="SimSun" panose="02010600030101010101" pitchFamily="2" charset="-122"/>
              <a:cs typeface="Times New Roman" panose="02020603050405020304" pitchFamily="18" charset="0"/>
            </a:endParaRPr>
          </a:p>
          <a:p>
            <a:pPr marL="342900" indent="-342900">
              <a:lnSpc>
                <a:spcPct val="100000"/>
              </a:lnSpc>
              <a:spcBef>
                <a:spcPts val="0"/>
              </a:spcBef>
              <a:buFont typeface="Arial" panose="020B0604020202020204" pitchFamily="34" charset="0"/>
              <a:buChar char="•"/>
            </a:pPr>
            <a:r>
              <a:rPr lang="en-GB" sz="2200" b="0" dirty="0">
                <a:solidFill>
                  <a:srgbClr val="09164D"/>
                </a:solidFill>
                <a:latin typeface="Arial" panose="020B0604020202020204" pitchFamily="34" charset="0"/>
                <a:ea typeface="SimSun" panose="02010600030101010101" pitchFamily="2" charset="-122"/>
              </a:rPr>
              <a:t>Speak to healthcare workers and facility management to understand and challenge harmful attitudes and discrimination towards certain groups</a:t>
            </a:r>
          </a:p>
          <a:p>
            <a:pPr marL="342900" indent="-342900">
              <a:lnSpc>
                <a:spcPct val="100000"/>
              </a:lnSpc>
              <a:spcBef>
                <a:spcPts val="0"/>
              </a:spcBef>
              <a:buFont typeface="Arial" panose="020B0604020202020204" pitchFamily="34" charset="0"/>
              <a:buChar char="•"/>
            </a:pPr>
            <a:r>
              <a:rPr lang="en-GB" sz="2200" b="0" dirty="0">
                <a:solidFill>
                  <a:srgbClr val="09164D"/>
                </a:solidFill>
                <a:latin typeface="Arial" panose="020B0604020202020204" pitchFamily="34" charset="0"/>
                <a:ea typeface="SimSun" panose="02010600030101010101" pitchFamily="2" charset="-122"/>
              </a:rPr>
              <a:t>Recognise that not all staff will feel comfortable highlighting problems due to power imbalances</a:t>
            </a:r>
            <a:endParaRPr lang="en-US" sz="2200" b="0" dirty="0">
              <a:solidFill>
                <a:srgbClr val="09164D"/>
              </a:solidFill>
            </a:endParaRPr>
          </a:p>
        </p:txBody>
      </p:sp>
      <p:sp>
        <p:nvSpPr>
          <p:cNvPr id="2" name="Title 1">
            <a:extLst>
              <a:ext uri="{FF2B5EF4-FFF2-40B4-BE49-F238E27FC236}">
                <a16:creationId xmlns:a16="http://schemas.microsoft.com/office/drawing/2014/main" id="{C85C67AC-1F58-4C3F-B839-89F1525CA058}"/>
              </a:ext>
            </a:extLst>
          </p:cNvPr>
          <p:cNvSpPr>
            <a:spLocks noGrp="1"/>
          </p:cNvSpPr>
          <p:nvPr>
            <p:ph type="title" idx="4294967295"/>
          </p:nvPr>
        </p:nvSpPr>
        <p:spPr>
          <a:xfrm>
            <a:off x="676431" y="284793"/>
            <a:ext cx="10515600" cy="714375"/>
          </a:xfrm>
          <a:prstGeom prst="rect">
            <a:avLst/>
          </a:prstGeom>
        </p:spPr>
        <p:txBody>
          <a:bodyPr/>
          <a:lstStyle/>
          <a:p>
            <a:pPr algn="ctr"/>
            <a:r>
              <a:rPr lang="en-US" dirty="0">
                <a:solidFill>
                  <a:srgbClr val="00B0F0"/>
                </a:solidFill>
              </a:rPr>
              <a:t>Assessing gender, equality and disability inclusion</a:t>
            </a:r>
          </a:p>
        </p:txBody>
      </p:sp>
      <p:pic>
        <p:nvPicPr>
          <p:cNvPr id="15" name="Picture 14" descr="(c) WHO/Sebastian Liste&#10;">
            <a:extLst>
              <a:ext uri="{FF2B5EF4-FFF2-40B4-BE49-F238E27FC236}">
                <a16:creationId xmlns:a16="http://schemas.microsoft.com/office/drawing/2014/main" id="{30AC7509-A370-462D-B4B6-388E81F706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1929" y="3871033"/>
            <a:ext cx="4281609" cy="2854406"/>
          </a:xfrm>
          <a:prstGeom prst="rect">
            <a:avLst/>
          </a:prstGeom>
        </p:spPr>
      </p:pic>
      <p:sp>
        <p:nvSpPr>
          <p:cNvPr id="17" name="TextBox 16">
            <a:extLst>
              <a:ext uri="{FF2B5EF4-FFF2-40B4-BE49-F238E27FC236}">
                <a16:creationId xmlns:a16="http://schemas.microsoft.com/office/drawing/2014/main" id="{E4AB4725-DDDF-4E50-B805-DC858A8F8F94}"/>
              </a:ext>
            </a:extLst>
          </p:cNvPr>
          <p:cNvSpPr txBox="1"/>
          <p:nvPr/>
        </p:nvSpPr>
        <p:spPr>
          <a:xfrm rot="16200000">
            <a:off x="10758844" y="5710426"/>
            <a:ext cx="2311009" cy="301621"/>
          </a:xfrm>
          <a:prstGeom prst="rect">
            <a:avLst/>
          </a:prstGeom>
          <a:noFill/>
        </p:spPr>
        <p:txBody>
          <a:bodyPr wrap="square">
            <a:spAutoFit/>
          </a:bodyPr>
          <a:lstStyle/>
          <a:p>
            <a:pPr algn="r" rtl="0"/>
            <a:r>
              <a:rPr lang="en-US" sz="1360" dirty="0">
                <a:solidFill>
                  <a:schemeClr val="bg1"/>
                </a:solidFill>
                <a:latin typeface="Arial" panose="020B0604020202020204" pitchFamily="34" charset="0"/>
                <a:cs typeface="Arial" panose="020B0604020202020204" pitchFamily="34" charset="0"/>
              </a:rPr>
              <a:t>(c) WHO/Sebastian </a:t>
            </a:r>
            <a:r>
              <a:rPr lang="en-US" sz="1360" dirty="0" err="1">
                <a:solidFill>
                  <a:schemeClr val="bg1"/>
                </a:solidFill>
                <a:latin typeface="Arial" panose="020B0604020202020204" pitchFamily="34" charset="0"/>
                <a:cs typeface="Arial" panose="020B0604020202020204" pitchFamily="34" charset="0"/>
              </a:rPr>
              <a:t>Liste</a:t>
            </a:r>
            <a:endParaRPr lang="en-US" sz="1360" dirty="0">
              <a:solidFill>
                <a:schemeClr val="bg1"/>
              </a:solidFill>
              <a:latin typeface="Arial" panose="020B0604020202020204" pitchFamily="34" charset="0"/>
              <a:cs typeface="Arial" panose="020B0604020202020204" pitchFamily="34" charset="0"/>
            </a:endParaRPr>
          </a:p>
        </p:txBody>
      </p:sp>
      <p:pic>
        <p:nvPicPr>
          <p:cNvPr id="16" name="Immagine 9">
            <a:extLst>
              <a:ext uri="{FF2B5EF4-FFF2-40B4-BE49-F238E27FC236}">
                <a16:creationId xmlns:a16="http://schemas.microsoft.com/office/drawing/2014/main" id="{333F9F42-0F3E-4AD4-B6EC-1C1DC225D5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88336" y="1404529"/>
            <a:ext cx="2175202" cy="2175202"/>
          </a:xfrm>
          <a:prstGeom prst="rect">
            <a:avLst/>
          </a:prstGeom>
        </p:spPr>
      </p:pic>
      <p:sp>
        <p:nvSpPr>
          <p:cNvPr id="4" name="Slide Number Placeholder 3">
            <a:extLst>
              <a:ext uri="{FF2B5EF4-FFF2-40B4-BE49-F238E27FC236}">
                <a16:creationId xmlns:a16="http://schemas.microsoft.com/office/drawing/2014/main" id="{FC333EE5-C1F2-4736-9062-E786C72F765F}"/>
              </a:ext>
            </a:extLst>
          </p:cNvPr>
          <p:cNvSpPr>
            <a:spLocks noGrp="1"/>
          </p:cNvSpPr>
          <p:nvPr>
            <p:ph type="sldNum" sz="quarter" idx="12"/>
          </p:nvPr>
        </p:nvSpPr>
        <p:spPr/>
        <p:txBody>
          <a:bodyPr/>
          <a:lstStyle/>
          <a:p>
            <a:fld id="{2D0AA5EB-64AB-BF41-92BE-B61D8618F692}" type="slidenum">
              <a:rPr lang="it-IT" smtClean="0"/>
              <a:t>39</a:t>
            </a:fld>
            <a:endParaRPr lang="it-IT" dirty="0"/>
          </a:p>
        </p:txBody>
      </p:sp>
    </p:spTree>
    <p:extLst>
      <p:ext uri="{BB962C8B-B14F-4D97-AF65-F5344CB8AC3E}">
        <p14:creationId xmlns:p14="http://schemas.microsoft.com/office/powerpoint/2010/main" val="418917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9605B-2183-498E-94CD-10BCE9ADF484}"/>
              </a:ext>
            </a:extLst>
          </p:cNvPr>
          <p:cNvSpPr>
            <a:spLocks noGrp="1"/>
          </p:cNvSpPr>
          <p:nvPr>
            <p:ph type="title"/>
          </p:nvPr>
        </p:nvSpPr>
        <p:spPr/>
        <p:txBody>
          <a:bodyPr/>
          <a:lstStyle/>
          <a:p>
            <a:r>
              <a:rPr lang="en-US" dirty="0"/>
              <a:t>Icebreaker: “Just a minute”</a:t>
            </a:r>
          </a:p>
        </p:txBody>
      </p:sp>
      <p:sp>
        <p:nvSpPr>
          <p:cNvPr id="6" name="Slide Number Placeholder 5">
            <a:extLst>
              <a:ext uri="{FF2B5EF4-FFF2-40B4-BE49-F238E27FC236}">
                <a16:creationId xmlns:a16="http://schemas.microsoft.com/office/drawing/2014/main" id="{7547B9AB-BD1F-4E93-B378-BF0BDA8AC64D}"/>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4</a:t>
            </a:fld>
            <a:endParaRPr lang="en-GB">
              <a:solidFill>
                <a:prstClr val="black"/>
              </a:solidFill>
            </a:endParaRPr>
          </a:p>
        </p:txBody>
      </p:sp>
      <p:sp>
        <p:nvSpPr>
          <p:cNvPr id="3" name="Content Placeholder 2">
            <a:extLst>
              <a:ext uri="{FF2B5EF4-FFF2-40B4-BE49-F238E27FC236}">
                <a16:creationId xmlns:a16="http://schemas.microsoft.com/office/drawing/2014/main" id="{515FF7AC-2DC5-49FE-BD02-D109E7E4D4A6}"/>
              </a:ext>
            </a:extLst>
          </p:cNvPr>
          <p:cNvSpPr>
            <a:spLocks noGrp="1"/>
          </p:cNvSpPr>
          <p:nvPr>
            <p:ph type="body" sz="quarter" idx="14"/>
          </p:nvPr>
        </p:nvSpPr>
        <p:spPr>
          <a:xfrm>
            <a:off x="625831" y="1276649"/>
            <a:ext cx="10515600" cy="365125"/>
          </a:xfrm>
        </p:spPr>
        <p:txBody>
          <a:bodyPr>
            <a:normAutofit fontScale="92500" lnSpcReduction="10000"/>
          </a:bodyPr>
          <a:lstStyle/>
          <a:p>
            <a:pPr marL="310976" indent="-310976">
              <a:spcBef>
                <a:spcPts val="0"/>
              </a:spcBef>
            </a:pPr>
            <a:r>
              <a:rPr lang="en-US" sz="2177" dirty="0"/>
              <a:t>Turn to the person next to you</a:t>
            </a:r>
          </a:p>
        </p:txBody>
      </p:sp>
      <p:grpSp>
        <p:nvGrpSpPr>
          <p:cNvPr id="7" name="Group 6">
            <a:extLst>
              <a:ext uri="{FF2B5EF4-FFF2-40B4-BE49-F238E27FC236}">
                <a16:creationId xmlns:a16="http://schemas.microsoft.com/office/drawing/2014/main" id="{2C96C34B-509C-46FE-808E-2AD8112E4BFF}"/>
              </a:ext>
            </a:extLst>
          </p:cNvPr>
          <p:cNvGrpSpPr/>
          <p:nvPr/>
        </p:nvGrpSpPr>
        <p:grpSpPr>
          <a:xfrm>
            <a:off x="10625364" y="3297438"/>
            <a:ext cx="1458601" cy="1673592"/>
            <a:chOff x="10513379" y="275913"/>
            <a:chExt cx="1458677" cy="1673679"/>
          </a:xfrm>
        </p:grpSpPr>
        <p:pic>
          <p:nvPicPr>
            <p:cNvPr id="8" name="Picture 7">
              <a:extLst>
                <a:ext uri="{FF2B5EF4-FFF2-40B4-BE49-F238E27FC236}">
                  <a16:creationId xmlns:a16="http://schemas.microsoft.com/office/drawing/2014/main" id="{06C79328-45A0-4EA0-BAF7-16532866B2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9" name="Content Placeholder 2">
              <a:extLst>
                <a:ext uri="{FF2B5EF4-FFF2-40B4-BE49-F238E27FC236}">
                  <a16:creationId xmlns:a16="http://schemas.microsoft.com/office/drawing/2014/main" id="{86BA8EE2-5875-4D45-97DC-4F84B630EB1E}"/>
                </a:ext>
              </a:extLst>
            </p:cNvPr>
            <p:cNvSpPr txBox="1">
              <a:spLocks/>
            </p:cNvSpPr>
            <p:nvPr/>
          </p:nvSpPr>
          <p:spPr>
            <a:xfrm>
              <a:off x="10513379" y="1396586"/>
              <a:ext cx="1458677" cy="553006"/>
            </a:xfrm>
            <a:prstGeom prst="rect">
              <a:avLst/>
            </a:prstGeom>
          </p:spPr>
          <p:txBody>
            <a:bodyPr vert="horz" lIns="91435" tIns="45717" rIns="91435" bIns="45717"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latin typeface="Arial" panose="020B0604020202020204" pitchFamily="34" charset="0"/>
                  <a:cs typeface="Arial" panose="020B0604020202020204" pitchFamily="34" charset="0"/>
                </a:rPr>
                <a:t>3-5 mins</a:t>
              </a:r>
            </a:p>
          </p:txBody>
        </p:sp>
      </p:grpSp>
      <p:grpSp>
        <p:nvGrpSpPr>
          <p:cNvPr id="15" name="Group 14">
            <a:extLst>
              <a:ext uri="{FF2B5EF4-FFF2-40B4-BE49-F238E27FC236}">
                <a16:creationId xmlns:a16="http://schemas.microsoft.com/office/drawing/2014/main" id="{04A8033F-40E2-4EC4-8370-DA2623CD0934}"/>
              </a:ext>
            </a:extLst>
          </p:cNvPr>
          <p:cNvGrpSpPr/>
          <p:nvPr/>
        </p:nvGrpSpPr>
        <p:grpSpPr>
          <a:xfrm>
            <a:off x="10783909" y="1924661"/>
            <a:ext cx="1161098" cy="1171184"/>
            <a:chOff x="9555224" y="5116370"/>
            <a:chExt cx="1161098" cy="1171184"/>
          </a:xfrm>
        </p:grpSpPr>
        <p:pic>
          <p:nvPicPr>
            <p:cNvPr id="16" name="Picture 15" descr="Shape&#10;&#10;Description automatically generated with low confidence">
              <a:extLst>
                <a:ext uri="{FF2B5EF4-FFF2-40B4-BE49-F238E27FC236}">
                  <a16:creationId xmlns:a16="http://schemas.microsoft.com/office/drawing/2014/main" id="{0B38B41B-6CB0-49D6-B1B2-94C86043AA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7" name="Oval 16">
              <a:extLst>
                <a:ext uri="{FF2B5EF4-FFF2-40B4-BE49-F238E27FC236}">
                  <a16:creationId xmlns:a16="http://schemas.microsoft.com/office/drawing/2014/main" id="{E3964AFB-5894-4C17-8DC4-7BF6155C5EEA}"/>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56083D33-07F6-4B83-B12F-126F1F97476F}"/>
              </a:ext>
            </a:extLst>
          </p:cNvPr>
          <p:cNvSpPr txBox="1"/>
          <p:nvPr/>
        </p:nvSpPr>
        <p:spPr>
          <a:xfrm>
            <a:off x="625831" y="1834509"/>
            <a:ext cx="10069551" cy="4893647"/>
          </a:xfrm>
          <a:prstGeom prst="rect">
            <a:avLst/>
          </a:prstGeom>
          <a:noFill/>
        </p:spPr>
        <p:txBody>
          <a:bodyPr wrap="square" rtlCol="0">
            <a:spAutoFit/>
          </a:bodyPr>
          <a:lstStyle/>
          <a:p>
            <a:pPr marL="310976" indent="-310976">
              <a:spcBef>
                <a:spcPts val="0"/>
              </a:spcBef>
            </a:pPr>
            <a:r>
              <a:rPr lang="en-US" sz="2400" dirty="0">
                <a:latin typeface="Arial" panose="020B0604020202020204" pitchFamily="34" charset="0"/>
                <a:cs typeface="Arial" panose="020B0604020202020204" pitchFamily="34" charset="0"/>
              </a:rPr>
              <a:t>Pick one person to speak. Explain to your partner, for </a:t>
            </a:r>
            <a:r>
              <a:rPr lang="en-US" sz="2400" u="sng" dirty="0">
                <a:latin typeface="Arial" panose="020B0604020202020204" pitchFamily="34" charset="0"/>
                <a:cs typeface="Arial" panose="020B0604020202020204" pitchFamily="34" charset="0"/>
              </a:rPr>
              <a:t>one minute:</a:t>
            </a:r>
          </a:p>
          <a:p>
            <a:pPr marL="310976" indent="-310976">
              <a:spcBef>
                <a:spcPts val="0"/>
              </a:spcBef>
            </a:pPr>
            <a:endParaRPr lang="en-US" sz="2400" u="sng" dirty="0">
              <a:solidFill>
                <a:schemeClr val="bg2">
                  <a:lumMod val="75000"/>
                </a:schemeClr>
              </a:solidFill>
              <a:latin typeface="Arial" panose="020B0604020202020204" pitchFamily="34" charset="0"/>
              <a:cs typeface="Arial" panose="020B0604020202020204" pitchFamily="34" charset="0"/>
            </a:endParaRPr>
          </a:p>
          <a:p>
            <a:r>
              <a:rPr lang="en-US" sz="2400" b="1" dirty="0">
                <a:solidFill>
                  <a:schemeClr val="bg2">
                    <a:lumMod val="75000"/>
                  </a:schemeClr>
                </a:solidFill>
                <a:latin typeface="Arial" panose="020B0604020202020204" pitchFamily="34" charset="0"/>
                <a:ea typeface="+mj-ea"/>
                <a:cs typeface="Arial" panose="020B0604020202020204" pitchFamily="34" charset="0"/>
              </a:rPr>
              <a:t>Why is having adequate WASH services in health care facilities important?</a:t>
            </a:r>
            <a:r>
              <a:rPr lang="en-US" sz="2400" b="1" dirty="0">
                <a:solidFill>
                  <a:schemeClr val="bg2">
                    <a:lumMod val="75000"/>
                  </a:schemeClr>
                </a:solidFill>
                <a:latin typeface="Arial" panose="020B0604020202020204" pitchFamily="34" charset="0"/>
                <a:cs typeface="Arial" panose="020B0604020202020204" pitchFamily="34" charset="0"/>
              </a:rPr>
              <a:t> </a:t>
            </a: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Try NOT to: </a:t>
            </a:r>
          </a:p>
          <a:p>
            <a:endParaRPr lang="en-US" sz="2400" dirty="0">
              <a:latin typeface="Arial" panose="020B0604020202020204" pitchFamily="34" charset="0"/>
              <a:cs typeface="Arial" panose="020B0604020202020204" pitchFamily="34" charset="0"/>
            </a:endParaRPr>
          </a:p>
          <a:p>
            <a:pPr marL="259147" indent="-259147">
              <a:spcBef>
                <a:spcPts val="0"/>
              </a:spcBef>
            </a:pPr>
            <a:r>
              <a:rPr lang="en-US" sz="2400" dirty="0">
                <a:latin typeface="Arial" panose="020B0604020202020204" pitchFamily="34" charset="0"/>
                <a:cs typeface="Arial" panose="020B0604020202020204" pitchFamily="34" charset="0"/>
              </a:rPr>
              <a:t>Hesitate (um…. er…. hmmm….)</a:t>
            </a:r>
          </a:p>
          <a:p>
            <a:pPr marL="259147" indent="-259147">
              <a:spcBef>
                <a:spcPts val="0"/>
              </a:spcBef>
            </a:pPr>
            <a:r>
              <a:rPr lang="en-US" sz="2400" dirty="0">
                <a:latin typeface="Arial" panose="020B0604020202020204" pitchFamily="34" charset="0"/>
                <a:cs typeface="Arial" panose="020B0604020202020204" pitchFamily="34" charset="0"/>
              </a:rPr>
              <a:t>Deviate (</a:t>
            </a:r>
            <a:r>
              <a:rPr lang="en-US" sz="2400" dirty="0" err="1">
                <a:latin typeface="Arial" panose="020B0604020202020204" pitchFamily="34" charset="0"/>
                <a:cs typeface="Arial" panose="020B0604020202020204" pitchFamily="34" charset="0"/>
              </a:rPr>
              <a:t>dont</a:t>
            </a:r>
            <a:r>
              <a:rPr lang="en-US" sz="2400" dirty="0">
                <a:latin typeface="Arial" panose="020B0604020202020204" pitchFamily="34" charset="0"/>
                <a:cs typeface="Arial" panose="020B0604020202020204" pitchFamily="34" charset="0"/>
              </a:rPr>
              <a:t> discuss anything other than the question) </a:t>
            </a:r>
          </a:p>
          <a:p>
            <a:pPr marL="259147" indent="-259147">
              <a:spcBef>
                <a:spcPts val="0"/>
              </a:spcBef>
            </a:pPr>
            <a:r>
              <a:rPr lang="en-US" sz="2400" dirty="0">
                <a:latin typeface="Arial" panose="020B0604020202020204" pitchFamily="34" charset="0"/>
                <a:cs typeface="Arial" panose="020B0604020202020204" pitchFamily="34" charset="0"/>
              </a:rPr>
              <a:t>Repeat yourself/words you have already used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If you hesitate, deviate or repeat, pass to the other person to try to talk to you about the question</a:t>
            </a:r>
          </a:p>
        </p:txBody>
      </p:sp>
    </p:spTree>
    <p:extLst>
      <p:ext uri="{BB962C8B-B14F-4D97-AF65-F5344CB8AC3E}">
        <p14:creationId xmlns:p14="http://schemas.microsoft.com/office/powerpoint/2010/main" val="1740323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AE7A2C-3A39-4C79-84F2-291F4906B2E6}"/>
              </a:ext>
            </a:extLst>
          </p:cNvPr>
          <p:cNvSpPr>
            <a:spLocks noGrp="1"/>
          </p:cNvSpPr>
          <p:nvPr>
            <p:ph type="body" idx="1"/>
          </p:nvPr>
        </p:nvSpPr>
        <p:spPr>
          <a:xfrm>
            <a:off x="839788" y="1483111"/>
            <a:ext cx="5076825" cy="2101827"/>
          </a:xfrm>
        </p:spPr>
        <p:txBody>
          <a:bodyPr/>
          <a:lstStyle/>
          <a:p>
            <a:pPr marL="310976" indent="-310976">
              <a:buClr>
                <a:srgbClr val="09164D"/>
              </a:buClr>
              <a:buFont typeface="Arial" panose="020B0604020202020204" pitchFamily="34" charset="0"/>
              <a:buChar char="•"/>
              <a:defRPr/>
            </a:pPr>
            <a:r>
              <a:rPr lang="en-US" sz="2000" dirty="0">
                <a:solidFill>
                  <a:srgbClr val="09164D"/>
                </a:solidFill>
                <a:latin typeface="Arial" pitchFamily="34" charset="0"/>
                <a:cs typeface="Arial" pitchFamily="34" charset="0"/>
              </a:rPr>
              <a:t>Can be calculated for whole facility or by ward or domain </a:t>
            </a:r>
            <a:r>
              <a:rPr lang="en-US" sz="2000" dirty="0">
                <a:solidFill>
                  <a:srgbClr val="FF00FF"/>
                </a:solidFill>
                <a:latin typeface="Arial" pitchFamily="34" charset="0"/>
                <a:cs typeface="Arial" pitchFamily="34" charset="0"/>
              </a:rPr>
              <a:t> </a:t>
            </a:r>
          </a:p>
          <a:p>
            <a:pPr marL="310976" indent="-310976">
              <a:buClr>
                <a:srgbClr val="09164D"/>
              </a:buClr>
              <a:buFont typeface="Arial" panose="020B0604020202020204" pitchFamily="34" charset="0"/>
              <a:buChar char="•"/>
              <a:defRPr/>
            </a:pPr>
            <a:r>
              <a:rPr lang="en-US" sz="2000" dirty="0">
                <a:solidFill>
                  <a:srgbClr val="09164D"/>
                </a:solidFill>
                <a:latin typeface="Arial" pitchFamily="34" charset="0"/>
                <a:cs typeface="Arial" pitchFamily="34" charset="0"/>
              </a:rPr>
              <a:t>Track progress over time</a:t>
            </a:r>
          </a:p>
          <a:p>
            <a:pPr marL="310976" indent="-310976">
              <a:buClr>
                <a:srgbClr val="09164D"/>
              </a:buClr>
              <a:buFont typeface="Arial" panose="020B0604020202020204" pitchFamily="34" charset="0"/>
              <a:buChar char="•"/>
              <a:defRPr/>
            </a:pPr>
            <a:r>
              <a:rPr lang="en-US" sz="2000" dirty="0">
                <a:solidFill>
                  <a:srgbClr val="09164D"/>
                </a:solidFill>
                <a:latin typeface="Arial" pitchFamily="34" charset="0"/>
                <a:cs typeface="Arial" pitchFamily="34" charset="0"/>
              </a:rPr>
              <a:t>Enables comparisons between facilities</a:t>
            </a:r>
          </a:p>
          <a:p>
            <a:endParaRPr lang="en-US" dirty="0"/>
          </a:p>
        </p:txBody>
      </p:sp>
      <p:sp>
        <p:nvSpPr>
          <p:cNvPr id="7" name="Text Placeholder 6">
            <a:extLst>
              <a:ext uri="{FF2B5EF4-FFF2-40B4-BE49-F238E27FC236}">
                <a16:creationId xmlns:a16="http://schemas.microsoft.com/office/drawing/2014/main" id="{03033350-77B2-4547-B13B-CCD32DCCF1C9}"/>
              </a:ext>
            </a:extLst>
          </p:cNvPr>
          <p:cNvSpPr>
            <a:spLocks noGrp="1"/>
          </p:cNvSpPr>
          <p:nvPr>
            <p:ph type="body" sz="quarter" idx="13"/>
          </p:nvPr>
        </p:nvSpPr>
        <p:spPr>
          <a:xfrm>
            <a:off x="446049" y="4612525"/>
            <a:ext cx="11385395" cy="1803400"/>
          </a:xfrm>
        </p:spPr>
        <p:txBody>
          <a:bodyPr>
            <a:noAutofit/>
          </a:bodyPr>
          <a:lstStyle/>
          <a:p>
            <a:pPr rtl="0">
              <a:defRPr/>
            </a:pPr>
            <a:endParaRPr lang="en-US" sz="2000" b="0" dirty="0">
              <a:latin typeface="Arial" pitchFamily="34" charset="0"/>
              <a:cs typeface="Arial" pitchFamily="34" charset="0"/>
            </a:endParaRPr>
          </a:p>
          <a:p>
            <a:pPr rtl="0">
              <a:defRPr/>
            </a:pPr>
            <a:r>
              <a:rPr lang="en-US" sz="2000" b="0" dirty="0">
                <a:latin typeface="Arial" pitchFamily="34" charset="0"/>
                <a:cs typeface="Arial" pitchFamily="34" charset="0"/>
              </a:rPr>
              <a:t>&gt; 75% 		Good 		Facility is doing well but continue making improvements to meet 					minimum standards</a:t>
            </a:r>
          </a:p>
          <a:p>
            <a:pPr rtl="0">
              <a:defRPr/>
            </a:pPr>
            <a:r>
              <a:rPr lang="en-US" sz="2000" b="0" dirty="0">
                <a:latin typeface="Arial" pitchFamily="34" charset="0"/>
                <a:cs typeface="Arial" pitchFamily="34" charset="0"/>
              </a:rPr>
              <a:t>67-75%		Average   	Additional efforts are needed and ongoing maintenance </a:t>
            </a:r>
          </a:p>
          <a:p>
            <a:pPr rtl="0">
              <a:defRPr/>
            </a:pPr>
            <a:r>
              <a:rPr lang="en-US" sz="2000" b="0" dirty="0">
                <a:latin typeface="Arial" pitchFamily="34" charset="0"/>
                <a:cs typeface="Arial" pitchFamily="34" charset="0"/>
              </a:rPr>
              <a:t>&lt; 67%  		Poor 		Major efforts and resources needed for improvements, poor quality 				of care </a:t>
            </a:r>
          </a:p>
          <a:p>
            <a:pPr marL="414417" indent="-414417" defTabSz="945447">
              <a:spcBef>
                <a:spcPct val="20000"/>
              </a:spcBef>
              <a:buClr>
                <a:srgbClr val="002060"/>
              </a:buClr>
              <a:buFont typeface="Arial" panose="020B0604020202020204" pitchFamily="34" charset="0"/>
              <a:buChar char="•"/>
              <a:defRPr/>
            </a:pPr>
            <a:endParaRPr lang="en-GB" sz="2000" b="0" dirty="0">
              <a:latin typeface="Arial" pitchFamily="34" charset="0"/>
              <a:cs typeface="Arial" pitchFamily="34" charset="0"/>
            </a:endParaRPr>
          </a:p>
          <a:p>
            <a:endParaRPr lang="en-US" sz="2000" b="0" dirty="0"/>
          </a:p>
        </p:txBody>
      </p:sp>
      <p:sp>
        <p:nvSpPr>
          <p:cNvPr id="2" name="Title 1"/>
          <p:cNvSpPr>
            <a:spLocks noGrp="1"/>
          </p:cNvSpPr>
          <p:nvPr>
            <p:ph type="title"/>
          </p:nvPr>
        </p:nvSpPr>
        <p:spPr>
          <a:xfrm>
            <a:off x="446049" y="4038600"/>
            <a:ext cx="10909339" cy="503776"/>
          </a:xfrm>
        </p:spPr>
        <p:txBody>
          <a:bodyPr>
            <a:noAutofit/>
          </a:bodyPr>
          <a:lstStyle/>
          <a:p>
            <a:pPr>
              <a:buFont typeface="Times New Roman" charset="0"/>
              <a:buNone/>
              <a:defRPr/>
            </a:pPr>
            <a:r>
              <a:rPr lang="en-US" sz="2400" dirty="0"/>
              <a:t>Suggested cut offs</a:t>
            </a:r>
          </a:p>
        </p:txBody>
      </p:sp>
      <p:sp>
        <p:nvSpPr>
          <p:cNvPr id="78850" name="Rectangle 2"/>
          <p:cNvSpPr>
            <a:spLocks noChangeArrowheads="1"/>
          </p:cNvSpPr>
          <p:nvPr/>
        </p:nvSpPr>
        <p:spPr bwMode="auto">
          <a:xfrm>
            <a:off x="3671422" y="2136847"/>
            <a:ext cx="4849156" cy="94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50" tIns="47274" rIns="94550" bIns="47274">
            <a:spAutoFit/>
          </a:bodyPr>
          <a:lstStyle/>
          <a:p>
            <a:pPr marL="354542" indent="-354542" defTabSz="945447">
              <a:spcBef>
                <a:spcPct val="20000"/>
              </a:spcBef>
              <a:buClr>
                <a:srgbClr val="DE2414"/>
              </a:buClr>
              <a:buFont typeface="Wingdings" pitchFamily="2" charset="2"/>
              <a:buChar char="§"/>
              <a:defRPr/>
            </a:pPr>
            <a:endParaRPr lang="en-GB" sz="1632">
              <a:solidFill>
                <a:srgbClr val="000000"/>
              </a:solidFill>
              <a:latin typeface="Arial" pitchFamily="34" charset="0"/>
              <a:cs typeface="Arial" pitchFamily="34" charset="0"/>
            </a:endParaRPr>
          </a:p>
          <a:p>
            <a:pPr marL="354542" indent="-354542" defTabSz="945447">
              <a:spcBef>
                <a:spcPct val="20000"/>
              </a:spcBef>
              <a:buClr>
                <a:srgbClr val="DE2414"/>
              </a:buClr>
              <a:buFont typeface="Wingdings" pitchFamily="2" charset="2"/>
              <a:buChar char="§"/>
              <a:defRPr/>
            </a:pPr>
            <a:endParaRPr lang="en-GB" sz="1632">
              <a:solidFill>
                <a:srgbClr val="000000"/>
              </a:solidFill>
              <a:latin typeface="Arial" pitchFamily="34" charset="0"/>
              <a:cs typeface="Arial" pitchFamily="34" charset="0"/>
            </a:endParaRPr>
          </a:p>
          <a:p>
            <a:pPr marL="354542" indent="-354542" defTabSz="945447">
              <a:spcBef>
                <a:spcPct val="20000"/>
              </a:spcBef>
              <a:buClr>
                <a:srgbClr val="DE2414"/>
              </a:buClr>
              <a:buFont typeface="Wingdings" pitchFamily="2" charset="2"/>
              <a:buChar char="§"/>
              <a:defRPr/>
            </a:pPr>
            <a:endParaRPr lang="en-GB" sz="1632">
              <a:solidFill>
                <a:srgbClr val="000000"/>
              </a:solidFill>
              <a:latin typeface="Trebuchet MS" pitchFamily="34" charset="0"/>
              <a:cs typeface="Arial" pitchFamily="34" charset="0"/>
            </a:endParaRPr>
          </a:p>
        </p:txBody>
      </p:sp>
      <p:sp>
        <p:nvSpPr>
          <p:cNvPr id="3" name="TextBox 2">
            <a:extLst>
              <a:ext uri="{FF2B5EF4-FFF2-40B4-BE49-F238E27FC236}">
                <a16:creationId xmlns:a16="http://schemas.microsoft.com/office/drawing/2014/main" id="{8804B127-9A31-41D9-BF24-CB9CACEC4EA6}"/>
              </a:ext>
            </a:extLst>
          </p:cNvPr>
          <p:cNvSpPr txBox="1"/>
          <p:nvPr/>
        </p:nvSpPr>
        <p:spPr>
          <a:xfrm>
            <a:off x="6905166" y="1785421"/>
            <a:ext cx="4773846" cy="1097416"/>
          </a:xfrm>
          <a:prstGeom prst="rect">
            <a:avLst/>
          </a:prstGeom>
          <a:noFill/>
          <a:ln>
            <a:solidFill>
              <a:schemeClr val="bg1"/>
            </a:solidFill>
          </a:ln>
        </p:spPr>
        <p:txBody>
          <a:bodyPr wrap="square" rtlCol="0">
            <a:spAutoFit/>
          </a:bodyPr>
          <a:lstStyle/>
          <a:p>
            <a:pPr algn="ctr" rtl="0"/>
            <a:r>
              <a:rPr lang="en-US" sz="2177" u="sng" dirty="0">
                <a:latin typeface="Arial" panose="020B0604020202020204" pitchFamily="34" charset="0"/>
                <a:cs typeface="Arial" panose="020B0604020202020204" pitchFamily="34" charset="0"/>
              </a:rPr>
              <a:t>Total score of all indicators assessed</a:t>
            </a:r>
          </a:p>
          <a:p>
            <a:pPr algn="ctr" rtl="0"/>
            <a:r>
              <a:rPr lang="en-US" sz="2177" dirty="0">
                <a:latin typeface="Arial" panose="020B0604020202020204" pitchFamily="34" charset="0"/>
                <a:cs typeface="Arial" panose="020B0604020202020204" pitchFamily="34" charset="0"/>
              </a:rPr>
              <a:t>Max possible score </a:t>
            </a:r>
            <a:r>
              <a:rPr lang="en-US" sz="2177" i="1" dirty="0">
                <a:latin typeface="Arial" panose="020B0604020202020204" pitchFamily="34" charset="0"/>
                <a:cs typeface="Arial" panose="020B0604020202020204" pitchFamily="34" charset="0"/>
              </a:rPr>
              <a:t>[no. of indicators assessed x 2]</a:t>
            </a:r>
          </a:p>
        </p:txBody>
      </p:sp>
      <p:sp>
        <p:nvSpPr>
          <p:cNvPr id="11" name="Title 1">
            <a:extLst>
              <a:ext uri="{FF2B5EF4-FFF2-40B4-BE49-F238E27FC236}">
                <a16:creationId xmlns:a16="http://schemas.microsoft.com/office/drawing/2014/main" id="{8A649D69-0AE8-4D23-AEEA-9542DFA57EF1}"/>
              </a:ext>
            </a:extLst>
          </p:cNvPr>
          <p:cNvSpPr txBox="1">
            <a:spLocks/>
          </p:cNvSpPr>
          <p:nvPr/>
        </p:nvSpPr>
        <p:spPr>
          <a:xfrm>
            <a:off x="658813" y="268990"/>
            <a:ext cx="10515600" cy="7143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a:lstStyle>
          <a:p>
            <a:pPr algn="ctr"/>
            <a:r>
              <a:rPr lang="en-US" dirty="0">
                <a:solidFill>
                  <a:srgbClr val="FF0064"/>
                </a:solidFill>
              </a:rPr>
              <a:t>WASH FIT facility score </a:t>
            </a:r>
          </a:p>
        </p:txBody>
      </p:sp>
      <p:sp>
        <p:nvSpPr>
          <p:cNvPr id="12" name="Title 1">
            <a:extLst>
              <a:ext uri="{FF2B5EF4-FFF2-40B4-BE49-F238E27FC236}">
                <a16:creationId xmlns:a16="http://schemas.microsoft.com/office/drawing/2014/main" id="{5EF95542-06D7-4ACE-B3E9-A54C1B9F4509}"/>
              </a:ext>
            </a:extLst>
          </p:cNvPr>
          <p:cNvSpPr txBox="1">
            <a:spLocks/>
          </p:cNvSpPr>
          <p:nvPr/>
        </p:nvSpPr>
        <p:spPr>
          <a:xfrm>
            <a:off x="6905167" y="1159078"/>
            <a:ext cx="4773846" cy="503776"/>
          </a:xfrm>
          <a:prstGeom prst="rect">
            <a:avLst/>
          </a:prstGeom>
          <a:solidFill>
            <a:schemeClr val="tx2"/>
          </a:solidFill>
        </p:spPr>
        <p:txBody>
          <a:bodyPr anchor="t">
            <a:noAutofit/>
          </a:bodyPr>
          <a:lstStyle>
            <a:lvl1pPr algn="l" defTabSz="914400" rtl="0" eaLnBrk="1" latinLnBrk="0" hangingPunct="1">
              <a:lnSpc>
                <a:spcPct val="90000"/>
              </a:lnSpc>
              <a:spcBef>
                <a:spcPct val="0"/>
              </a:spcBef>
              <a:buNone/>
              <a:defRPr sz="1400" b="1" i="0" kern="1200">
                <a:solidFill>
                  <a:schemeClr val="bg1"/>
                </a:solidFill>
                <a:latin typeface="Arial" panose="020B0604020202020204" pitchFamily="34" charset="0"/>
                <a:ea typeface="+mj-ea"/>
                <a:cs typeface="Arial" panose="020B0604020202020204" pitchFamily="34" charset="0"/>
              </a:defRPr>
            </a:lvl1pPr>
          </a:lstStyle>
          <a:p>
            <a:pPr>
              <a:buFont typeface="Times New Roman" charset="0"/>
              <a:buNone/>
              <a:defRPr/>
            </a:pPr>
            <a:r>
              <a:rPr lang="en-US" sz="2400" dirty="0"/>
              <a:t>How to calculate the score? </a:t>
            </a:r>
          </a:p>
        </p:txBody>
      </p:sp>
      <p:sp>
        <p:nvSpPr>
          <p:cNvPr id="9" name="Slide Number Placeholder 8">
            <a:extLst>
              <a:ext uri="{FF2B5EF4-FFF2-40B4-BE49-F238E27FC236}">
                <a16:creationId xmlns:a16="http://schemas.microsoft.com/office/drawing/2014/main" id="{1B09442A-563C-4247-9FB1-0C189B8227AA}"/>
              </a:ext>
            </a:extLst>
          </p:cNvPr>
          <p:cNvSpPr>
            <a:spLocks noGrp="1"/>
          </p:cNvSpPr>
          <p:nvPr>
            <p:ph type="sldNum" sz="quarter" idx="12"/>
          </p:nvPr>
        </p:nvSpPr>
        <p:spPr/>
        <p:txBody>
          <a:bodyPr/>
          <a:lstStyle/>
          <a:p>
            <a:fld id="{2D0AA5EB-64AB-BF41-92BE-B61D8618F692}" type="slidenum">
              <a:rPr lang="it-IT" smtClean="0"/>
              <a:t>40</a:t>
            </a:fld>
            <a:endParaRPr lang="it-IT" dirty="0"/>
          </a:p>
        </p:txBody>
      </p:sp>
    </p:spTree>
    <p:extLst>
      <p:ext uri="{BB962C8B-B14F-4D97-AF65-F5344CB8AC3E}">
        <p14:creationId xmlns:p14="http://schemas.microsoft.com/office/powerpoint/2010/main" val="101333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4726-F5F1-4199-B9B0-5BA8B4387D8C}"/>
              </a:ext>
            </a:extLst>
          </p:cNvPr>
          <p:cNvSpPr>
            <a:spLocks noGrp="1"/>
          </p:cNvSpPr>
          <p:nvPr>
            <p:ph type="title"/>
          </p:nvPr>
        </p:nvSpPr>
        <p:spPr>
          <a:xfrm>
            <a:off x="588996" y="231188"/>
            <a:ext cx="10515600" cy="714375"/>
          </a:xfrm>
        </p:spPr>
        <p:txBody>
          <a:bodyPr>
            <a:normAutofit fontScale="90000"/>
          </a:bodyPr>
          <a:lstStyle/>
          <a:p>
            <a:r>
              <a:rPr lang="en-US" dirty="0"/>
              <a:t>WASH FIT score and data visualization in Kenya</a:t>
            </a:r>
          </a:p>
        </p:txBody>
      </p:sp>
      <p:sp>
        <p:nvSpPr>
          <p:cNvPr id="6" name="Slide Number Placeholder 5">
            <a:extLst>
              <a:ext uri="{FF2B5EF4-FFF2-40B4-BE49-F238E27FC236}">
                <a16:creationId xmlns:a16="http://schemas.microsoft.com/office/drawing/2014/main" id="{DA600260-21EE-461A-82D5-29C53AFE7A1A}"/>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41</a:t>
            </a:fld>
            <a:endParaRPr lang="en-GB" dirty="0">
              <a:solidFill>
                <a:prstClr val="black"/>
              </a:solidFill>
            </a:endParaRPr>
          </a:p>
        </p:txBody>
      </p:sp>
      <p:sp>
        <p:nvSpPr>
          <p:cNvPr id="3" name="Content Placeholder 2">
            <a:extLst>
              <a:ext uri="{FF2B5EF4-FFF2-40B4-BE49-F238E27FC236}">
                <a16:creationId xmlns:a16="http://schemas.microsoft.com/office/drawing/2014/main" id="{9C81E38E-7279-4DCB-BF07-C475127F767C}"/>
              </a:ext>
            </a:extLst>
          </p:cNvPr>
          <p:cNvSpPr>
            <a:spLocks noGrp="1"/>
          </p:cNvSpPr>
          <p:nvPr>
            <p:ph type="body" sz="quarter" idx="14"/>
          </p:nvPr>
        </p:nvSpPr>
        <p:spPr/>
        <p:txBody>
          <a:bodyPr/>
          <a:lstStyle/>
          <a:p>
            <a:r>
              <a:rPr lang="en-US" sz="1814" dirty="0"/>
              <a:t>Comparison of 16 district hospitals in Kenya</a:t>
            </a:r>
          </a:p>
          <a:p>
            <a:pPr marL="310976" indent="-310976">
              <a:buFont typeface="Wingdings" panose="05000000000000000000" pitchFamily="2" charset="2"/>
              <a:buChar char="§"/>
            </a:pPr>
            <a:endParaRPr lang="en-US" sz="1814" dirty="0">
              <a:solidFill>
                <a:schemeClr val="tx1"/>
              </a:solidFill>
            </a:endParaRPr>
          </a:p>
          <a:p>
            <a:endParaRPr lang="en-US" dirty="0">
              <a:solidFill>
                <a:schemeClr val="tx1"/>
              </a:solidFill>
            </a:endParaRPr>
          </a:p>
        </p:txBody>
      </p:sp>
      <p:sp>
        <p:nvSpPr>
          <p:cNvPr id="9" name="Text Placeholder 8">
            <a:extLst>
              <a:ext uri="{FF2B5EF4-FFF2-40B4-BE49-F238E27FC236}">
                <a16:creationId xmlns:a16="http://schemas.microsoft.com/office/drawing/2014/main" id="{EE03BF94-A6AF-4A76-BAEA-A99BD6FEA380}"/>
              </a:ext>
            </a:extLst>
          </p:cNvPr>
          <p:cNvSpPr>
            <a:spLocks noGrp="1"/>
          </p:cNvSpPr>
          <p:nvPr>
            <p:ph type="body" sz="quarter" idx="16"/>
          </p:nvPr>
        </p:nvSpPr>
        <p:spPr>
          <a:xfrm>
            <a:off x="6261198" y="1778000"/>
            <a:ext cx="5092602" cy="2515220"/>
          </a:xfrm>
        </p:spPr>
        <p:txBody>
          <a:bodyPr/>
          <a:lstStyle/>
          <a:p>
            <a:pPr marL="342900" indent="-342900">
              <a:buFont typeface="Arial" panose="020B0604020202020204" pitchFamily="34" charset="0"/>
              <a:buChar char="•"/>
            </a:pPr>
            <a:r>
              <a:rPr lang="en-US" sz="2000" dirty="0">
                <a:solidFill>
                  <a:schemeClr val="tx1"/>
                </a:solidFill>
              </a:rPr>
              <a:t>% of indicators scoring 0, 1 or 2 across four domains</a:t>
            </a:r>
          </a:p>
          <a:p>
            <a:pPr marL="342900" indent="-342900">
              <a:buFont typeface="Arial" panose="020B0604020202020204" pitchFamily="34" charset="0"/>
              <a:buChar char="•"/>
            </a:pPr>
            <a:r>
              <a:rPr lang="en-US" sz="2000" dirty="0">
                <a:solidFill>
                  <a:schemeClr val="tx1"/>
                </a:solidFill>
              </a:rPr>
              <a:t>Highest scoring domain = water</a:t>
            </a:r>
          </a:p>
          <a:p>
            <a:pPr marL="342900" indent="-342900">
              <a:buFont typeface="Arial" panose="020B0604020202020204" pitchFamily="34" charset="0"/>
              <a:buChar char="•"/>
            </a:pPr>
            <a:r>
              <a:rPr lang="en-US" sz="2000" dirty="0">
                <a:solidFill>
                  <a:schemeClr val="tx1"/>
                </a:solidFill>
              </a:rPr>
              <a:t>Helpful for government/policy makers to compare facility performance </a:t>
            </a:r>
          </a:p>
          <a:p>
            <a:pPr marL="342900" indent="-342900">
              <a:buFont typeface="Arial" panose="020B0604020202020204" pitchFamily="34" charset="0"/>
              <a:buChar char="•"/>
            </a:pPr>
            <a:r>
              <a:rPr lang="en-US" sz="2000" dirty="0">
                <a:solidFill>
                  <a:schemeClr val="tx1"/>
                </a:solidFill>
              </a:rPr>
              <a:t> Drives interest and consistent performance for facility staff</a:t>
            </a:r>
          </a:p>
        </p:txBody>
      </p:sp>
      <p:pic>
        <p:nvPicPr>
          <p:cNvPr id="12" name="Chart Placeholder 11">
            <a:extLst>
              <a:ext uri="{FF2B5EF4-FFF2-40B4-BE49-F238E27FC236}">
                <a16:creationId xmlns:a16="http://schemas.microsoft.com/office/drawing/2014/main" id="{AD52D2B2-83A6-438A-92DC-AE546BB44E94}"/>
              </a:ext>
            </a:extLst>
          </p:cNvPr>
          <p:cNvPicPr>
            <a:picLocks noGrp="1" noChangeAspect="1"/>
          </p:cNvPicPr>
          <p:nvPr>
            <p:ph type="chart" sz="quarter" idx="13"/>
          </p:nvPr>
        </p:nvPicPr>
        <p:blipFill>
          <a:blip r:embed="rId3" cstate="email">
            <a:extLst>
              <a:ext uri="{28A0092B-C50C-407E-A947-70E740481C1C}">
                <a14:useLocalDpi xmlns:a14="http://schemas.microsoft.com/office/drawing/2010/main"/>
              </a:ext>
            </a:extLst>
          </a:blip>
          <a:stretch>
            <a:fillRect/>
          </a:stretch>
        </p:blipFill>
        <p:spPr>
          <a:xfrm>
            <a:off x="922303" y="1778000"/>
            <a:ext cx="4924493" cy="4579938"/>
          </a:xfrm>
          <a:prstGeom prst="rect">
            <a:avLst/>
          </a:prstGeom>
        </p:spPr>
      </p:pic>
      <p:grpSp>
        <p:nvGrpSpPr>
          <p:cNvPr id="13" name="Group 12">
            <a:extLst>
              <a:ext uri="{FF2B5EF4-FFF2-40B4-BE49-F238E27FC236}">
                <a16:creationId xmlns:a16="http://schemas.microsoft.com/office/drawing/2014/main" id="{23F2EE82-7BC9-41DC-A913-298A1087CF25}"/>
              </a:ext>
            </a:extLst>
          </p:cNvPr>
          <p:cNvGrpSpPr/>
          <p:nvPr/>
        </p:nvGrpSpPr>
        <p:grpSpPr>
          <a:xfrm>
            <a:off x="10571586" y="249283"/>
            <a:ext cx="1246402" cy="1171184"/>
            <a:chOff x="6769457" y="5116370"/>
            <a:chExt cx="1106024" cy="1171184"/>
          </a:xfrm>
        </p:grpSpPr>
        <p:pic>
          <p:nvPicPr>
            <p:cNvPr id="14" name="Picture 13" descr="Shape&#10;&#10;Description automatically generated with low confidence">
              <a:extLst>
                <a:ext uri="{FF2B5EF4-FFF2-40B4-BE49-F238E27FC236}">
                  <a16:creationId xmlns:a16="http://schemas.microsoft.com/office/drawing/2014/main" id="{EC201C6A-F9CD-4BFD-986A-6FA3633DF7D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47514" y="5258958"/>
              <a:ext cx="1027967" cy="935628"/>
            </a:xfrm>
            <a:prstGeom prst="rect">
              <a:avLst/>
            </a:prstGeom>
          </p:spPr>
        </p:pic>
        <p:sp>
          <p:nvSpPr>
            <p:cNvPr id="15" name="Oval 14">
              <a:extLst>
                <a:ext uri="{FF2B5EF4-FFF2-40B4-BE49-F238E27FC236}">
                  <a16:creationId xmlns:a16="http://schemas.microsoft.com/office/drawing/2014/main" id="{92BE36DB-F3E2-46A1-B66A-0B12A5F29AA7}"/>
                </a:ext>
              </a:extLst>
            </p:cNvPr>
            <p:cNvSpPr/>
            <p:nvPr/>
          </p:nvSpPr>
          <p:spPr>
            <a:xfrm>
              <a:off x="6769457" y="5116370"/>
              <a:ext cx="1027967"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Placeholder 8">
            <a:extLst>
              <a:ext uri="{FF2B5EF4-FFF2-40B4-BE49-F238E27FC236}">
                <a16:creationId xmlns:a16="http://schemas.microsoft.com/office/drawing/2014/main" id="{0077B225-1F2C-40CB-843B-104C2C4BD103}"/>
              </a:ext>
            </a:extLst>
          </p:cNvPr>
          <p:cNvSpPr txBox="1">
            <a:spLocks/>
          </p:cNvSpPr>
          <p:nvPr/>
        </p:nvSpPr>
        <p:spPr>
          <a:xfrm>
            <a:off x="6366450" y="4902517"/>
            <a:ext cx="3034028" cy="1004749"/>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Tx/>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Meets target </a:t>
            </a:r>
          </a:p>
          <a:p>
            <a:r>
              <a:rPr lang="en-US" dirty="0"/>
              <a:t>Partially meets target </a:t>
            </a:r>
          </a:p>
          <a:p>
            <a:r>
              <a:rPr lang="en-US" dirty="0"/>
              <a:t>Does not meet target </a:t>
            </a:r>
          </a:p>
          <a:p>
            <a:endParaRPr lang="en-US" dirty="0"/>
          </a:p>
        </p:txBody>
      </p:sp>
      <p:sp>
        <p:nvSpPr>
          <p:cNvPr id="17" name="Rectangle 16">
            <a:extLst>
              <a:ext uri="{FF2B5EF4-FFF2-40B4-BE49-F238E27FC236}">
                <a16:creationId xmlns:a16="http://schemas.microsoft.com/office/drawing/2014/main" id="{4815725D-12E6-403D-B841-B0DD78A298F4}"/>
              </a:ext>
            </a:extLst>
          </p:cNvPr>
          <p:cNvSpPr/>
          <p:nvPr/>
        </p:nvSpPr>
        <p:spPr>
          <a:xfrm>
            <a:off x="6196359" y="4913668"/>
            <a:ext cx="165198" cy="193590"/>
          </a:xfrm>
          <a:prstGeom prst="rect">
            <a:avLst/>
          </a:prstGeom>
          <a:solidFill>
            <a:srgbClr val="00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942829-953F-4AFE-A51C-58FC636F3AC3}"/>
              </a:ext>
            </a:extLst>
          </p:cNvPr>
          <p:cNvSpPr/>
          <p:nvPr/>
        </p:nvSpPr>
        <p:spPr>
          <a:xfrm>
            <a:off x="6193230" y="5286439"/>
            <a:ext cx="165198" cy="193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A8E049D-0730-4317-AD9F-2761ACDB90FC}"/>
              </a:ext>
            </a:extLst>
          </p:cNvPr>
          <p:cNvSpPr/>
          <p:nvPr/>
        </p:nvSpPr>
        <p:spPr>
          <a:xfrm>
            <a:off x="6204381" y="5596852"/>
            <a:ext cx="165198" cy="193590"/>
          </a:xfrm>
          <a:prstGeom prst="rect">
            <a:avLst/>
          </a:prstGeom>
          <a:solidFill>
            <a:srgbClr val="8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044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BB75E-4443-4AB6-8829-5B408015ED1C}"/>
              </a:ext>
            </a:extLst>
          </p:cNvPr>
          <p:cNvSpPr>
            <a:spLocks noGrp="1"/>
          </p:cNvSpPr>
          <p:nvPr>
            <p:ph type="body" idx="1"/>
          </p:nvPr>
        </p:nvSpPr>
        <p:spPr>
          <a:xfrm>
            <a:off x="835103" y="1951463"/>
            <a:ext cx="5076825" cy="4990607"/>
          </a:xfrm>
        </p:spPr>
        <p:txBody>
          <a:bodyPr>
            <a:normAutofit/>
          </a:bodyPr>
          <a:lstStyle/>
          <a:p>
            <a:pPr algn="just">
              <a:spcBef>
                <a:spcPts val="0"/>
              </a:spcBef>
            </a:pPr>
            <a:r>
              <a:rPr lang="en-PH" sz="2177" dirty="0">
                <a:solidFill>
                  <a:srgbClr val="002060"/>
                </a:solidFill>
                <a:ea typeface="Calibri" panose="020F0502020204030204" pitchFamily="34" charset="0"/>
              </a:rPr>
              <a:t>In groups, look at the photos on the next slide: </a:t>
            </a:r>
          </a:p>
          <a:p>
            <a:pPr algn="just">
              <a:spcBef>
                <a:spcPts val="0"/>
              </a:spcBef>
            </a:pPr>
            <a:endParaRPr lang="en-PH" sz="2177" dirty="0">
              <a:solidFill>
                <a:srgbClr val="002060"/>
              </a:solidFill>
              <a:ea typeface="Calibri" panose="020F0502020204030204" pitchFamily="34" charset="0"/>
            </a:endParaRPr>
          </a:p>
          <a:p>
            <a:pPr marL="310976" indent="-310976">
              <a:lnSpc>
                <a:spcPct val="100000"/>
              </a:lnSpc>
              <a:spcBef>
                <a:spcPts val="0"/>
              </a:spcBef>
            </a:pPr>
            <a:r>
              <a:rPr lang="en-PH" sz="2177" dirty="0">
                <a:solidFill>
                  <a:srgbClr val="002060"/>
                </a:solidFill>
                <a:ea typeface="Calibri" panose="020F0502020204030204" pitchFamily="34" charset="0"/>
              </a:rPr>
              <a:t>What indicators / standards are relevant? </a:t>
            </a:r>
          </a:p>
          <a:p>
            <a:pPr marL="310976" indent="-310976">
              <a:lnSpc>
                <a:spcPct val="100000"/>
              </a:lnSpc>
              <a:spcBef>
                <a:spcPts val="0"/>
              </a:spcBef>
            </a:pPr>
            <a:r>
              <a:rPr lang="en-PH" sz="2177" dirty="0">
                <a:solidFill>
                  <a:srgbClr val="002060"/>
                </a:solidFill>
                <a:ea typeface="Calibri" panose="020F0502020204030204" pitchFamily="34" charset="0"/>
              </a:rPr>
              <a:t>What will you </a:t>
            </a:r>
            <a:r>
              <a:rPr lang="en-PH" sz="2177" b="1" dirty="0">
                <a:solidFill>
                  <a:schemeClr val="bg2">
                    <a:lumMod val="75000"/>
                  </a:schemeClr>
                </a:solidFill>
                <a:ea typeface="Calibri" panose="020F0502020204030204" pitchFamily="34" charset="0"/>
              </a:rPr>
              <a:t>DO</a:t>
            </a:r>
            <a:r>
              <a:rPr lang="en-PH" sz="2177" dirty="0">
                <a:solidFill>
                  <a:srgbClr val="002060"/>
                </a:solidFill>
                <a:ea typeface="Calibri" panose="020F0502020204030204" pitchFamily="34" charset="0"/>
              </a:rPr>
              <a:t> to get the information at this location? </a:t>
            </a:r>
          </a:p>
          <a:p>
            <a:pPr marL="310976" indent="-310976">
              <a:lnSpc>
                <a:spcPct val="100000"/>
              </a:lnSpc>
              <a:spcBef>
                <a:spcPts val="0"/>
              </a:spcBef>
            </a:pPr>
            <a:r>
              <a:rPr lang="en-PH" sz="2177" dirty="0">
                <a:solidFill>
                  <a:srgbClr val="002060"/>
                </a:solidFill>
                <a:ea typeface="Calibri" panose="020F0502020204030204" pitchFamily="34" charset="0"/>
              </a:rPr>
              <a:t>What will you </a:t>
            </a:r>
            <a:r>
              <a:rPr lang="en-PH" sz="2177" b="1" dirty="0">
                <a:solidFill>
                  <a:schemeClr val="bg2">
                    <a:lumMod val="75000"/>
                  </a:schemeClr>
                </a:solidFill>
                <a:ea typeface="Calibri" panose="020F0502020204030204" pitchFamily="34" charset="0"/>
              </a:rPr>
              <a:t>ASK</a:t>
            </a:r>
            <a:r>
              <a:rPr lang="en-PH" sz="2177" dirty="0">
                <a:solidFill>
                  <a:srgbClr val="002060"/>
                </a:solidFill>
                <a:ea typeface="Calibri" panose="020F0502020204030204" pitchFamily="34" charset="0"/>
              </a:rPr>
              <a:t> to get information? </a:t>
            </a:r>
            <a:r>
              <a:rPr lang="en-PH" sz="2177" b="1" dirty="0">
                <a:solidFill>
                  <a:schemeClr val="bg2">
                    <a:lumMod val="75000"/>
                  </a:schemeClr>
                </a:solidFill>
                <a:ea typeface="Calibri" panose="020F0502020204030204" pitchFamily="34" charset="0"/>
              </a:rPr>
              <a:t>WHO</a:t>
            </a:r>
            <a:r>
              <a:rPr lang="en-PH" sz="2177" dirty="0">
                <a:solidFill>
                  <a:srgbClr val="002060"/>
                </a:solidFill>
                <a:ea typeface="Calibri" panose="020F0502020204030204" pitchFamily="34" charset="0"/>
              </a:rPr>
              <a:t> will you ask?</a:t>
            </a:r>
          </a:p>
          <a:p>
            <a:pPr marL="310976" indent="-310976">
              <a:lnSpc>
                <a:spcPct val="100000"/>
              </a:lnSpc>
              <a:spcBef>
                <a:spcPts val="0"/>
              </a:spcBef>
            </a:pPr>
            <a:r>
              <a:rPr lang="en-PH" sz="2177" dirty="0">
                <a:solidFill>
                  <a:srgbClr val="002060"/>
                </a:solidFill>
                <a:ea typeface="Calibri" panose="020F0502020204030204" pitchFamily="34" charset="0"/>
              </a:rPr>
              <a:t>What challenges might be faced when trying to do the assessment?  </a:t>
            </a:r>
          </a:p>
          <a:p>
            <a:pPr marL="310976" indent="-310976" algn="just">
              <a:lnSpc>
                <a:spcPct val="150000"/>
              </a:lnSpc>
              <a:spcBef>
                <a:spcPts val="0"/>
              </a:spcBef>
            </a:pPr>
            <a:endParaRPr lang="en-PH" sz="2177" dirty="0">
              <a:solidFill>
                <a:srgbClr val="002060"/>
              </a:solidFill>
              <a:ea typeface="Calibri" panose="020F0502020204030204" pitchFamily="34" charset="0"/>
            </a:endParaRPr>
          </a:p>
          <a:p>
            <a:pPr algn="just">
              <a:spcBef>
                <a:spcPts val="0"/>
              </a:spcBef>
            </a:pPr>
            <a:endParaRPr lang="en-PH" sz="2177" dirty="0">
              <a:solidFill>
                <a:srgbClr val="002060"/>
              </a:solidFill>
              <a:ea typeface="Calibri" panose="020F0502020204030204" pitchFamily="34" charset="0"/>
            </a:endParaRPr>
          </a:p>
        </p:txBody>
      </p:sp>
      <p:sp>
        <p:nvSpPr>
          <p:cNvPr id="2" name="Title 1">
            <a:extLst>
              <a:ext uri="{FF2B5EF4-FFF2-40B4-BE49-F238E27FC236}">
                <a16:creationId xmlns:a16="http://schemas.microsoft.com/office/drawing/2014/main" id="{337ABC98-CF1D-4750-8095-B3CB66C30FD2}"/>
              </a:ext>
            </a:extLst>
          </p:cNvPr>
          <p:cNvSpPr>
            <a:spLocks noGrp="1"/>
          </p:cNvSpPr>
          <p:nvPr>
            <p:ph type="title" idx="4294967295"/>
          </p:nvPr>
        </p:nvSpPr>
        <p:spPr>
          <a:xfrm>
            <a:off x="401415" y="319088"/>
            <a:ext cx="8710910" cy="714375"/>
          </a:xfrm>
          <a:prstGeom prst="rect">
            <a:avLst/>
          </a:prstGeom>
        </p:spPr>
        <p:txBody>
          <a:bodyPr/>
          <a:lstStyle/>
          <a:p>
            <a:pPr algn="ctr"/>
            <a:r>
              <a:rPr lang="en-US" b="1" dirty="0">
                <a:solidFill>
                  <a:srgbClr val="00B0F0"/>
                </a:solidFill>
              </a:rPr>
              <a:t>Group exercise: does this picture meet the standards? </a:t>
            </a:r>
          </a:p>
        </p:txBody>
      </p:sp>
      <p:grpSp>
        <p:nvGrpSpPr>
          <p:cNvPr id="6" name="Group 5">
            <a:extLst>
              <a:ext uri="{FF2B5EF4-FFF2-40B4-BE49-F238E27FC236}">
                <a16:creationId xmlns:a16="http://schemas.microsoft.com/office/drawing/2014/main" id="{8F09EE8C-3515-4F2E-82DE-30BDA849C24E}"/>
              </a:ext>
            </a:extLst>
          </p:cNvPr>
          <p:cNvGrpSpPr/>
          <p:nvPr/>
        </p:nvGrpSpPr>
        <p:grpSpPr>
          <a:xfrm>
            <a:off x="10490698" y="283097"/>
            <a:ext cx="1139327" cy="1165986"/>
            <a:chOff x="9555224" y="5116370"/>
            <a:chExt cx="1161098" cy="1171184"/>
          </a:xfrm>
        </p:grpSpPr>
        <p:pic>
          <p:nvPicPr>
            <p:cNvPr id="9" name="Picture 8" descr="Shape&#10;&#10;Description automatically generated with low confidence">
              <a:extLst>
                <a:ext uri="{FF2B5EF4-FFF2-40B4-BE49-F238E27FC236}">
                  <a16:creationId xmlns:a16="http://schemas.microsoft.com/office/drawing/2014/main" id="{AD877CBC-5879-440F-8D84-47108D8A81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0" name="Oval 9">
              <a:extLst>
                <a:ext uri="{FF2B5EF4-FFF2-40B4-BE49-F238E27FC236}">
                  <a16:creationId xmlns:a16="http://schemas.microsoft.com/office/drawing/2014/main" id="{ADA046B3-71EE-4D93-AED5-2A144DB61813}"/>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4921194C-BE5C-4DCD-AAAD-E0A8572B09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3370" y="3941704"/>
            <a:ext cx="4523863" cy="1867841"/>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62C47E00-9001-4BDE-AF77-F4CD3B3C7D11}"/>
              </a:ext>
            </a:extLst>
          </p:cNvPr>
          <p:cNvSpPr txBox="1"/>
          <p:nvPr/>
        </p:nvSpPr>
        <p:spPr>
          <a:xfrm>
            <a:off x="6979724" y="5981660"/>
            <a:ext cx="4867509" cy="646331"/>
          </a:xfrm>
          <a:prstGeom prst="rect">
            <a:avLst/>
          </a:prstGeom>
          <a:noFill/>
        </p:spPr>
        <p:txBody>
          <a:bodyPr wrap="square">
            <a:spAutoFit/>
          </a:bodyPr>
          <a:lstStyle/>
          <a:p>
            <a:pPr algn="ctr">
              <a:spcBef>
                <a:spcPts val="0"/>
              </a:spcBef>
            </a:pPr>
            <a:r>
              <a:rPr lang="en-PH" sz="1800" dirty="0">
                <a:solidFill>
                  <a:schemeClr val="bg1"/>
                </a:solidFill>
                <a:latin typeface="Arial" panose="020B0604020202020204" pitchFamily="34" charset="0"/>
                <a:ea typeface="Calibri" panose="020F0502020204030204" pitchFamily="34" charset="0"/>
                <a:cs typeface="Arial" panose="020B0604020202020204" pitchFamily="34" charset="0"/>
              </a:rPr>
              <a:t>Refer to the WASH FIT assessment tool for the full list of indicators. </a:t>
            </a:r>
            <a:endParaRPr lang="en-US" sz="18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17" name="Picture 16" descr="A picture containing text, cup, coffee, orange&#10;&#10;Description automatically generated">
            <a:extLst>
              <a:ext uri="{FF2B5EF4-FFF2-40B4-BE49-F238E27FC236}">
                <a16:creationId xmlns:a16="http://schemas.microsoft.com/office/drawing/2014/main" id="{19062B08-7A78-42B3-8BB7-EBB54F798A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01161" y="2352081"/>
            <a:ext cx="1732815" cy="1299612"/>
          </a:xfrm>
          <a:prstGeom prst="rect">
            <a:avLst/>
          </a:prstGeom>
          <a:ln>
            <a:noFill/>
          </a:ln>
          <a:effectLst>
            <a:softEdge rad="112500"/>
          </a:effectLst>
        </p:spPr>
      </p:pic>
      <p:pic>
        <p:nvPicPr>
          <p:cNvPr id="18" name="Picture 17" descr="A picture containing ground, outdoor, sky, dirt&#10;&#10;Description automatically generated">
            <a:extLst>
              <a:ext uri="{FF2B5EF4-FFF2-40B4-BE49-F238E27FC236}">
                <a16:creationId xmlns:a16="http://schemas.microsoft.com/office/drawing/2014/main" id="{1F51CD1E-3637-4E76-810B-5727A51B65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54856" y="2318926"/>
            <a:ext cx="1949418" cy="1299612"/>
          </a:xfrm>
          <a:prstGeom prst="rect">
            <a:avLst/>
          </a:prstGeom>
          <a:ln>
            <a:noFill/>
          </a:ln>
          <a:effectLst>
            <a:softEdge rad="112500"/>
          </a:effectLst>
        </p:spPr>
      </p:pic>
      <p:pic>
        <p:nvPicPr>
          <p:cNvPr id="19" name="Picture 18">
            <a:extLst>
              <a:ext uri="{FF2B5EF4-FFF2-40B4-BE49-F238E27FC236}">
                <a16:creationId xmlns:a16="http://schemas.microsoft.com/office/drawing/2014/main" id="{A2700B28-3210-49A6-9A56-B30B796B50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95439" y="2355998"/>
            <a:ext cx="1735427" cy="1299613"/>
          </a:xfrm>
          <a:prstGeom prst="rect">
            <a:avLst/>
          </a:prstGeom>
          <a:ln>
            <a:noFill/>
          </a:ln>
          <a:effectLst>
            <a:softEdge rad="112500"/>
          </a:effectLst>
        </p:spPr>
      </p:pic>
      <p:sp>
        <p:nvSpPr>
          <p:cNvPr id="20" name="TextBox 19">
            <a:extLst>
              <a:ext uri="{FF2B5EF4-FFF2-40B4-BE49-F238E27FC236}">
                <a16:creationId xmlns:a16="http://schemas.microsoft.com/office/drawing/2014/main" id="{B7C88606-B173-4703-8C30-659BDFA826BE}"/>
              </a:ext>
            </a:extLst>
          </p:cNvPr>
          <p:cNvSpPr txBox="1"/>
          <p:nvPr/>
        </p:nvSpPr>
        <p:spPr>
          <a:xfrm>
            <a:off x="7580411" y="1974019"/>
            <a:ext cx="452386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See next slide for enlarged photos</a:t>
            </a:r>
          </a:p>
        </p:txBody>
      </p:sp>
      <p:grpSp>
        <p:nvGrpSpPr>
          <p:cNvPr id="24" name="Group 23">
            <a:extLst>
              <a:ext uri="{FF2B5EF4-FFF2-40B4-BE49-F238E27FC236}">
                <a16:creationId xmlns:a16="http://schemas.microsoft.com/office/drawing/2014/main" id="{1AB8F84D-AC99-499B-A2A5-AD88DCBD91A1}"/>
              </a:ext>
            </a:extLst>
          </p:cNvPr>
          <p:cNvGrpSpPr/>
          <p:nvPr/>
        </p:nvGrpSpPr>
        <p:grpSpPr>
          <a:xfrm>
            <a:off x="8996336" y="270136"/>
            <a:ext cx="1458601" cy="1555738"/>
            <a:chOff x="10495498" y="275913"/>
            <a:chExt cx="1458677" cy="1555819"/>
          </a:xfrm>
        </p:grpSpPr>
        <p:pic>
          <p:nvPicPr>
            <p:cNvPr id="25" name="Picture 24">
              <a:extLst>
                <a:ext uri="{FF2B5EF4-FFF2-40B4-BE49-F238E27FC236}">
                  <a16:creationId xmlns:a16="http://schemas.microsoft.com/office/drawing/2014/main" id="{0EA42103-31C7-42A6-902E-9E2B91FA5D3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26" name="Content Placeholder 2">
              <a:extLst>
                <a:ext uri="{FF2B5EF4-FFF2-40B4-BE49-F238E27FC236}">
                  <a16:creationId xmlns:a16="http://schemas.microsoft.com/office/drawing/2014/main" id="{5BD5AFE9-DF4A-4655-8EA8-CF3588C8E9AC}"/>
                </a:ext>
              </a:extLst>
            </p:cNvPr>
            <p:cNvSpPr txBox="1">
              <a:spLocks/>
            </p:cNvSpPr>
            <p:nvPr/>
          </p:nvSpPr>
          <p:spPr>
            <a:xfrm>
              <a:off x="10495498" y="1278726"/>
              <a:ext cx="1458677" cy="553006"/>
            </a:xfrm>
            <a:prstGeom prst="rect">
              <a:avLst/>
            </a:prstGeom>
          </p:spPr>
          <p:txBody>
            <a:bodyPr vert="horz" lIns="91435" tIns="45717" rIns="91435" bIns="4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latin typeface="Arial" panose="020B0604020202020204" pitchFamily="34" charset="0"/>
                  <a:cs typeface="Arial" panose="020B0604020202020204" pitchFamily="34" charset="0"/>
                </a:rPr>
                <a:t>5 mins</a:t>
              </a:r>
            </a:p>
          </p:txBody>
        </p:sp>
      </p:grpSp>
      <p:sp>
        <p:nvSpPr>
          <p:cNvPr id="27" name="Slide Number Placeholder 26">
            <a:extLst>
              <a:ext uri="{FF2B5EF4-FFF2-40B4-BE49-F238E27FC236}">
                <a16:creationId xmlns:a16="http://schemas.microsoft.com/office/drawing/2014/main" id="{992C9EFE-2463-4BBE-A62B-EA3844A54D99}"/>
              </a:ext>
            </a:extLst>
          </p:cNvPr>
          <p:cNvSpPr>
            <a:spLocks noGrp="1"/>
          </p:cNvSpPr>
          <p:nvPr>
            <p:ph type="sldNum" sz="quarter" idx="12"/>
          </p:nvPr>
        </p:nvSpPr>
        <p:spPr/>
        <p:txBody>
          <a:bodyPr/>
          <a:lstStyle/>
          <a:p>
            <a:fld id="{2D0AA5EB-64AB-BF41-92BE-B61D8618F692}" type="slidenum">
              <a:rPr lang="it-IT" smtClean="0"/>
              <a:t>42</a:t>
            </a:fld>
            <a:endParaRPr lang="it-IT" dirty="0"/>
          </a:p>
        </p:txBody>
      </p:sp>
    </p:spTree>
    <p:extLst>
      <p:ext uri="{BB962C8B-B14F-4D97-AF65-F5344CB8AC3E}">
        <p14:creationId xmlns:p14="http://schemas.microsoft.com/office/powerpoint/2010/main" val="27789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up, coffee, orange&#10;&#10;Description automatically generated">
            <a:extLst>
              <a:ext uri="{FF2B5EF4-FFF2-40B4-BE49-F238E27FC236}">
                <a16:creationId xmlns:a16="http://schemas.microsoft.com/office/drawing/2014/main" id="{D0828226-12BF-463F-825A-7BBFA6068B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4293219" cy="3219914"/>
          </a:xfrm>
          <a:prstGeom prst="rect">
            <a:avLst/>
          </a:prstGeom>
          <a:ln>
            <a:noFill/>
          </a:ln>
          <a:effectLst>
            <a:outerShdw blurRad="190500" algn="tl" rotWithShape="0">
              <a:srgbClr val="000000">
                <a:alpha val="70000"/>
              </a:srgbClr>
            </a:outerShdw>
          </a:effectLst>
        </p:spPr>
      </p:pic>
      <p:pic>
        <p:nvPicPr>
          <p:cNvPr id="7" name="Picture 6" descr="A picture containing ground, outdoor, sky, dirt&#10;&#10;Description automatically generated">
            <a:extLst>
              <a:ext uri="{FF2B5EF4-FFF2-40B4-BE49-F238E27FC236}">
                <a16:creationId xmlns:a16="http://schemas.microsoft.com/office/drawing/2014/main" id="{2B648762-B698-4264-B5D8-42B986906F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1751" y="3429000"/>
            <a:ext cx="4902272" cy="3268181"/>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CF19EA85-B45D-4A55-8735-BB6FCA9001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2063" y="0"/>
            <a:ext cx="4395463" cy="3291641"/>
          </a:xfrm>
          <a:prstGeom prst="rect">
            <a:avLst/>
          </a:prstGeom>
          <a:ln>
            <a:noFill/>
          </a:ln>
          <a:effectLst>
            <a:outerShdw blurRad="190500" algn="tl" rotWithShape="0">
              <a:srgbClr val="000000">
                <a:alpha val="70000"/>
              </a:srgbClr>
            </a:outerShdw>
          </a:effectLst>
        </p:spPr>
      </p:pic>
      <p:sp>
        <p:nvSpPr>
          <p:cNvPr id="6" name="Text Placeholder 5">
            <a:extLst>
              <a:ext uri="{FF2B5EF4-FFF2-40B4-BE49-F238E27FC236}">
                <a16:creationId xmlns:a16="http://schemas.microsoft.com/office/drawing/2014/main" id="{65FA7FAC-A51B-436E-A8AD-F160EF578778}"/>
              </a:ext>
            </a:extLst>
          </p:cNvPr>
          <p:cNvSpPr>
            <a:spLocks noGrp="1"/>
          </p:cNvSpPr>
          <p:nvPr>
            <p:ph type="body" sz="quarter" idx="16"/>
          </p:nvPr>
        </p:nvSpPr>
        <p:spPr>
          <a:xfrm>
            <a:off x="6932996" y="4032599"/>
            <a:ext cx="4269059" cy="2060981"/>
          </a:xfrm>
        </p:spPr>
        <p:txBody>
          <a:bodyPr>
            <a:noAutofit/>
          </a:bodyPr>
          <a:lstStyle/>
          <a:p>
            <a:pPr marL="414635" indent="-414635">
              <a:buAutoNum type="arabicPeriod"/>
            </a:pPr>
            <a:r>
              <a:rPr lang="en-US" dirty="0"/>
              <a:t>Bins for segregating waste at outpatient point of care </a:t>
            </a:r>
          </a:p>
          <a:p>
            <a:pPr marL="414635" indent="-414635">
              <a:buAutoNum type="arabicPeriod"/>
            </a:pPr>
            <a:endParaRPr lang="en-US" dirty="0"/>
          </a:p>
          <a:p>
            <a:pPr marL="414635" indent="-414635">
              <a:buAutoNum type="arabicPeriod"/>
            </a:pPr>
            <a:r>
              <a:rPr lang="en-US" dirty="0"/>
              <a:t>Onsite water supply </a:t>
            </a:r>
          </a:p>
          <a:p>
            <a:pPr marL="414635" indent="-414635">
              <a:buAutoNum type="arabicPeriod"/>
            </a:pPr>
            <a:endParaRPr lang="en-US" dirty="0"/>
          </a:p>
          <a:p>
            <a:pPr marL="414635" indent="-414635">
              <a:buAutoNum type="arabicPeriod"/>
            </a:pPr>
            <a:r>
              <a:rPr lang="en-US" dirty="0"/>
              <a:t>Women’s toilet block </a:t>
            </a:r>
          </a:p>
          <a:p>
            <a:endParaRPr lang="en-US" dirty="0"/>
          </a:p>
        </p:txBody>
      </p:sp>
      <p:sp>
        <p:nvSpPr>
          <p:cNvPr id="8" name="Slide Number Placeholder 7">
            <a:extLst>
              <a:ext uri="{FF2B5EF4-FFF2-40B4-BE49-F238E27FC236}">
                <a16:creationId xmlns:a16="http://schemas.microsoft.com/office/drawing/2014/main" id="{46D3D281-7BD7-45F4-A5DF-FF7361597D51}"/>
              </a:ext>
            </a:extLst>
          </p:cNvPr>
          <p:cNvSpPr>
            <a:spLocks noGrp="1"/>
          </p:cNvSpPr>
          <p:nvPr>
            <p:ph type="sldNum" sz="quarter" idx="12"/>
          </p:nvPr>
        </p:nvSpPr>
        <p:spPr/>
        <p:txBody>
          <a:bodyPr/>
          <a:lstStyle/>
          <a:p>
            <a:fld id="{2D0AA5EB-64AB-BF41-92BE-B61D8618F692}" type="slidenum">
              <a:rPr lang="it-IT" smtClean="0"/>
              <a:t>43</a:t>
            </a:fld>
            <a:endParaRPr lang="it-IT" dirty="0"/>
          </a:p>
        </p:txBody>
      </p:sp>
      <p:grpSp>
        <p:nvGrpSpPr>
          <p:cNvPr id="10" name="Group 9">
            <a:extLst>
              <a:ext uri="{FF2B5EF4-FFF2-40B4-BE49-F238E27FC236}">
                <a16:creationId xmlns:a16="http://schemas.microsoft.com/office/drawing/2014/main" id="{2A06A93B-2C2A-D144-83A1-F3E91DAED8A1}"/>
              </a:ext>
            </a:extLst>
          </p:cNvPr>
          <p:cNvGrpSpPr/>
          <p:nvPr/>
        </p:nvGrpSpPr>
        <p:grpSpPr>
          <a:xfrm>
            <a:off x="10490698" y="283097"/>
            <a:ext cx="1139327" cy="1165986"/>
            <a:chOff x="9555224" y="5116370"/>
            <a:chExt cx="1161098" cy="1171184"/>
          </a:xfrm>
        </p:grpSpPr>
        <p:pic>
          <p:nvPicPr>
            <p:cNvPr id="11" name="Picture 10" descr="Shape&#10;&#10;Description automatically generated with low confidence">
              <a:extLst>
                <a:ext uri="{FF2B5EF4-FFF2-40B4-BE49-F238E27FC236}">
                  <a16:creationId xmlns:a16="http://schemas.microsoft.com/office/drawing/2014/main" id="{B25DFC7F-44D6-6D42-BEAB-46F132FB37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2" name="Oval 11">
              <a:extLst>
                <a:ext uri="{FF2B5EF4-FFF2-40B4-BE49-F238E27FC236}">
                  <a16:creationId xmlns:a16="http://schemas.microsoft.com/office/drawing/2014/main" id="{E9D59612-3942-9D4C-8A39-1CD5253AA7F9}"/>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0475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a:extLst>
              <a:ext uri="{FF2B5EF4-FFF2-40B4-BE49-F238E27FC236}">
                <a16:creationId xmlns:a16="http://schemas.microsoft.com/office/drawing/2014/main" id="{BCDDC20E-D449-4194-AA82-62BDE86E01A3}"/>
              </a:ext>
            </a:extLst>
          </p:cNvPr>
          <p:cNvSpPr/>
          <p:nvPr/>
        </p:nvSpPr>
        <p:spPr>
          <a:xfrm>
            <a:off x="4032677" y="1510249"/>
            <a:ext cx="4112545" cy="3945807"/>
          </a:xfrm>
          <a:custGeom>
            <a:avLst/>
            <a:gdLst/>
            <a:ahLst/>
            <a:cxnLst>
              <a:cxn ang="0">
                <a:pos x="wd2" y="hd2"/>
              </a:cxn>
              <a:cxn ang="5400000">
                <a:pos x="wd2" y="hd2"/>
              </a:cxn>
              <a:cxn ang="10800000">
                <a:pos x="wd2" y="hd2"/>
              </a:cxn>
              <a:cxn ang="16200000">
                <a:pos x="wd2" y="hd2"/>
              </a:cxn>
            </a:cxnLst>
            <a:rect l="0" t="0"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chemeClr val="bg1">
              <a:lumMod val="85000"/>
            </a:schemeClr>
          </a:solidFill>
          <a:ln w="12700">
            <a:miter lim="400000"/>
          </a:ln>
        </p:spPr>
        <p:txBody>
          <a:bodyPr lIns="38098" tIns="38098" rIns="38098" bIns="38098" anchor="ctr"/>
          <a:lstStyle/>
          <a:p>
            <a:pPr defTabSz="829269" rtl="1" fontAlgn="base">
              <a:spcBef>
                <a:spcPct val="0"/>
              </a:spcBef>
              <a:spcAft>
                <a:spcPct val="0"/>
              </a:spcAft>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7" name="Shape">
            <a:extLst>
              <a:ext uri="{FF2B5EF4-FFF2-40B4-BE49-F238E27FC236}">
                <a16:creationId xmlns:a16="http://schemas.microsoft.com/office/drawing/2014/main" id="{6D6AF0FE-7CDA-463B-9C28-C740C51C2E9E}"/>
              </a:ext>
            </a:extLst>
          </p:cNvPr>
          <p:cNvSpPr/>
          <p:nvPr/>
        </p:nvSpPr>
        <p:spPr>
          <a:xfrm>
            <a:off x="5560378" y="1031419"/>
            <a:ext cx="1894378" cy="1846927"/>
          </a:xfrm>
          <a:custGeom>
            <a:avLst/>
            <a:gdLst/>
            <a:ahLst/>
            <a:cxnLst>
              <a:cxn ang="0">
                <a:pos x="wd2" y="hd2"/>
              </a:cxn>
              <a:cxn ang="5400000">
                <a:pos x="wd2" y="hd2"/>
              </a:cxn>
              <a:cxn ang="10800000">
                <a:pos x="wd2" y="hd2"/>
              </a:cxn>
              <a:cxn ang="16200000">
                <a:pos x="wd2" y="hd2"/>
              </a:cxn>
            </a:cxnLst>
            <a:rect l="0" t="0"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8" name="Shape">
            <a:extLst>
              <a:ext uri="{FF2B5EF4-FFF2-40B4-BE49-F238E27FC236}">
                <a16:creationId xmlns:a16="http://schemas.microsoft.com/office/drawing/2014/main" id="{7CB6A6C3-CE23-4D41-B652-98008CBF147B}"/>
              </a:ext>
            </a:extLst>
          </p:cNvPr>
          <p:cNvSpPr/>
          <p:nvPr/>
        </p:nvSpPr>
        <p:spPr>
          <a:xfrm>
            <a:off x="3576644" y="2148691"/>
            <a:ext cx="2186241" cy="1395455"/>
          </a:xfrm>
          <a:custGeom>
            <a:avLst/>
            <a:gdLst/>
            <a:ahLst/>
            <a:cxnLst>
              <a:cxn ang="0">
                <a:pos x="wd2" y="hd2"/>
              </a:cxn>
              <a:cxn ang="5400000">
                <a:pos x="wd2" y="hd2"/>
              </a:cxn>
              <a:cxn ang="10800000">
                <a:pos x="wd2" y="hd2"/>
              </a:cxn>
              <a:cxn ang="16200000">
                <a:pos x="wd2" y="hd2"/>
              </a:cxn>
            </a:cxnLst>
            <a:rect l="0" t="0"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sp>
        <p:nvSpPr>
          <p:cNvPr id="9" name="Shape">
            <a:extLst>
              <a:ext uri="{FF2B5EF4-FFF2-40B4-BE49-F238E27FC236}">
                <a16:creationId xmlns:a16="http://schemas.microsoft.com/office/drawing/2014/main" id="{601DD753-3F38-455A-B6F1-3ED8D101BB03}"/>
              </a:ext>
            </a:extLst>
          </p:cNvPr>
          <p:cNvSpPr/>
          <p:nvPr/>
        </p:nvSpPr>
        <p:spPr>
          <a:xfrm>
            <a:off x="4329095" y="3516785"/>
            <a:ext cx="1107316" cy="2309795"/>
          </a:xfrm>
          <a:custGeom>
            <a:avLst/>
            <a:gdLst/>
            <a:ahLst/>
            <a:cxnLst>
              <a:cxn ang="0">
                <a:pos x="wd2" y="hd2"/>
              </a:cxn>
              <a:cxn ang="5400000">
                <a:pos x="wd2" y="hd2"/>
              </a:cxn>
              <a:cxn ang="10800000">
                <a:pos x="wd2" y="hd2"/>
              </a:cxn>
              <a:cxn ang="16200000">
                <a:pos x="wd2" y="hd2"/>
              </a:cxn>
            </a:cxnLst>
            <a:rect l="0" t="0"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10" name="Graphic 9" descr="Gears with solid fill">
            <a:extLst>
              <a:ext uri="{FF2B5EF4-FFF2-40B4-BE49-F238E27FC236}">
                <a16:creationId xmlns:a16="http://schemas.microsoft.com/office/drawing/2014/main" id="{3FE95B62-C1D4-413E-ADFF-EAEF4115365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08732" y="2642954"/>
            <a:ext cx="786046" cy="78604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BB4E5D44-EE45-4D4D-BDBE-FF6882E16BBD}"/>
              </a:ext>
            </a:extLst>
          </p:cNvPr>
          <p:cNvGrpSpPr/>
          <p:nvPr/>
        </p:nvGrpSpPr>
        <p:grpSpPr>
          <a:xfrm>
            <a:off x="8327998" y="4739418"/>
            <a:ext cx="2925927" cy="1668205"/>
            <a:chOff x="8921977" y="4073362"/>
            <a:chExt cx="2926080" cy="1668292"/>
          </a:xfrm>
        </p:grpSpPr>
        <p:sp>
          <p:nvSpPr>
            <p:cNvPr id="15" name="TextBox 14">
              <a:extLst>
                <a:ext uri="{FF2B5EF4-FFF2-40B4-BE49-F238E27FC236}">
                  <a16:creationId xmlns:a16="http://schemas.microsoft.com/office/drawing/2014/main" id="{0EC6A1AA-B1BD-44FE-A3F2-E5DB9F940B56}"/>
                </a:ext>
              </a:extLst>
            </p:cNvPr>
            <p:cNvSpPr txBox="1"/>
            <p:nvPr/>
          </p:nvSpPr>
          <p:spPr>
            <a:xfrm>
              <a:off x="8921977" y="4073362"/>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srgbClr val="00AFF3"/>
                  </a:solidFill>
                  <a:latin typeface="Arial" charset="0"/>
                  <a:cs typeface="Arial" charset="0"/>
                </a:rPr>
                <a:t>Step 3</a:t>
              </a:r>
            </a:p>
          </p:txBody>
        </p:sp>
        <p:sp>
          <p:nvSpPr>
            <p:cNvPr id="16" name="TextBox 15">
              <a:extLst>
                <a:ext uri="{FF2B5EF4-FFF2-40B4-BE49-F238E27FC236}">
                  <a16:creationId xmlns:a16="http://schemas.microsoft.com/office/drawing/2014/main" id="{6B0270D1-04DB-44B2-9D5F-5BB131D39CA2}"/>
                </a:ext>
              </a:extLst>
            </p:cNvPr>
            <p:cNvSpPr txBox="1"/>
            <p:nvPr/>
          </p:nvSpPr>
          <p:spPr>
            <a:xfrm>
              <a:off x="8921977" y="4532542"/>
              <a:ext cx="2926080" cy="1209112"/>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schemeClr val="bg1">
                      <a:lumMod val="50000"/>
                    </a:schemeClr>
                  </a:solidFill>
                  <a:latin typeface="Arial" charset="0"/>
                  <a:cs typeface="Arial" charset="0"/>
                </a:rPr>
                <a:t>Conduct a risk assessment to identify and prioritize areas for improvement</a:t>
              </a:r>
            </a:p>
          </p:txBody>
        </p:sp>
      </p:grpSp>
      <p:grpSp>
        <p:nvGrpSpPr>
          <p:cNvPr id="17" name="Group 16">
            <a:extLst>
              <a:ext uri="{FF2B5EF4-FFF2-40B4-BE49-F238E27FC236}">
                <a16:creationId xmlns:a16="http://schemas.microsoft.com/office/drawing/2014/main" id="{28F0B97F-500D-4069-96A7-00D1174232C9}"/>
              </a:ext>
            </a:extLst>
          </p:cNvPr>
          <p:cNvGrpSpPr/>
          <p:nvPr/>
        </p:nvGrpSpPr>
        <p:grpSpPr>
          <a:xfrm>
            <a:off x="455902" y="4903589"/>
            <a:ext cx="2925927" cy="1389026"/>
            <a:chOff x="332936" y="4652314"/>
            <a:chExt cx="2926080" cy="1389099"/>
          </a:xfrm>
        </p:grpSpPr>
        <p:sp>
          <p:nvSpPr>
            <p:cNvPr id="18" name="TextBox 17">
              <a:extLst>
                <a:ext uri="{FF2B5EF4-FFF2-40B4-BE49-F238E27FC236}">
                  <a16:creationId xmlns:a16="http://schemas.microsoft.com/office/drawing/2014/main" id="{44ADA965-69CF-430A-97F5-F2DE42819D0E}"/>
                </a:ext>
              </a:extLst>
            </p:cNvPr>
            <p:cNvSpPr txBox="1"/>
            <p:nvPr/>
          </p:nvSpPr>
          <p:spPr>
            <a:xfrm>
              <a:off x="332936" y="4652314"/>
              <a:ext cx="2926080" cy="461689"/>
            </a:xfrm>
            <a:prstGeom prst="rect">
              <a:avLst/>
            </a:prstGeom>
            <a:noFill/>
          </p:spPr>
          <p:txBody>
            <a:bodyPr wrap="square" lIns="0" rIns="0" rtlCol="0" anchor="b">
              <a:spAutoFit/>
            </a:bodyPr>
            <a:lstStyle/>
            <a:p>
              <a:pPr algn="r" defTabSz="829269" rtl="1" fontAlgn="base">
                <a:spcBef>
                  <a:spcPct val="0"/>
                </a:spcBef>
                <a:spcAft>
                  <a:spcPct val="0"/>
                </a:spcAft>
              </a:pPr>
              <a:r>
                <a:rPr lang="en-US" sz="2400" b="1" noProof="1">
                  <a:solidFill>
                    <a:prstClr val="white">
                      <a:lumMod val="85000"/>
                    </a:prstClr>
                  </a:solidFill>
                  <a:latin typeface="Arial" charset="0"/>
                  <a:cs typeface="Arial" charset="0"/>
                </a:rPr>
                <a:t>Step 4</a:t>
              </a:r>
            </a:p>
          </p:txBody>
        </p:sp>
        <p:sp>
          <p:nvSpPr>
            <p:cNvPr id="19" name="TextBox 18">
              <a:extLst>
                <a:ext uri="{FF2B5EF4-FFF2-40B4-BE49-F238E27FC236}">
                  <a16:creationId xmlns:a16="http://schemas.microsoft.com/office/drawing/2014/main" id="{7C4B20C7-7C4E-490C-B1EA-573F8681304E}"/>
                </a:ext>
              </a:extLst>
            </p:cNvPr>
            <p:cNvSpPr txBox="1"/>
            <p:nvPr/>
          </p:nvSpPr>
          <p:spPr>
            <a:xfrm>
              <a:off x="332936" y="5111494"/>
              <a:ext cx="2926080" cy="929919"/>
            </a:xfrm>
            <a:prstGeom prst="rect">
              <a:avLst/>
            </a:prstGeom>
            <a:noFill/>
          </p:spPr>
          <p:txBody>
            <a:bodyPr wrap="square" lIns="0" rIns="0" rtlCol="0" anchor="t">
              <a:spAutoFit/>
            </a:bodyPr>
            <a:lstStyle/>
            <a:p>
              <a:pPr algn="r" defTabSz="829269" fontAlgn="base">
                <a:spcBef>
                  <a:spcPct val="0"/>
                </a:spcBef>
                <a:spcAft>
                  <a:spcPct val="0"/>
                </a:spcAft>
              </a:pPr>
              <a:r>
                <a:rPr lang="en-US" sz="1814" b="1" noProof="1">
                  <a:solidFill>
                    <a:prstClr val="white">
                      <a:lumMod val="85000"/>
                    </a:prstClr>
                  </a:solidFill>
                  <a:latin typeface="Arial" charset="0"/>
                  <a:cs typeface="Arial" charset="0"/>
                </a:rPr>
                <a:t>Develop an incremental improvement plan and take action </a:t>
              </a:r>
            </a:p>
          </p:txBody>
        </p:sp>
      </p:grpSp>
      <p:grpSp>
        <p:nvGrpSpPr>
          <p:cNvPr id="20" name="Group 19">
            <a:extLst>
              <a:ext uri="{FF2B5EF4-FFF2-40B4-BE49-F238E27FC236}">
                <a16:creationId xmlns:a16="http://schemas.microsoft.com/office/drawing/2014/main" id="{168BC263-E4B7-4B72-87DD-1FF81088488C}"/>
              </a:ext>
            </a:extLst>
          </p:cNvPr>
          <p:cNvGrpSpPr/>
          <p:nvPr/>
        </p:nvGrpSpPr>
        <p:grpSpPr>
          <a:xfrm>
            <a:off x="7519494" y="513797"/>
            <a:ext cx="2925927" cy="1389027"/>
            <a:chOff x="8921977" y="1466701"/>
            <a:chExt cx="2926080" cy="1389098"/>
          </a:xfrm>
        </p:grpSpPr>
        <p:sp>
          <p:nvSpPr>
            <p:cNvPr id="21" name="TextBox 20">
              <a:extLst>
                <a:ext uri="{FF2B5EF4-FFF2-40B4-BE49-F238E27FC236}">
                  <a16:creationId xmlns:a16="http://schemas.microsoft.com/office/drawing/2014/main" id="{0D07A788-96E0-4459-AC55-2D427E0519D8}"/>
                </a:ext>
              </a:extLst>
            </p:cNvPr>
            <p:cNvSpPr txBox="1"/>
            <p:nvPr/>
          </p:nvSpPr>
          <p:spPr>
            <a:xfrm>
              <a:off x="8921977" y="1466701"/>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prstClr val="white">
                      <a:lumMod val="85000"/>
                    </a:prstClr>
                  </a:solidFill>
                  <a:latin typeface="Arial" charset="0"/>
                  <a:cs typeface="Arial" charset="0"/>
                </a:rPr>
                <a:t>Step 1</a:t>
              </a:r>
            </a:p>
          </p:txBody>
        </p:sp>
        <p:sp>
          <p:nvSpPr>
            <p:cNvPr id="22" name="TextBox 21">
              <a:extLst>
                <a:ext uri="{FF2B5EF4-FFF2-40B4-BE49-F238E27FC236}">
                  <a16:creationId xmlns:a16="http://schemas.microsoft.com/office/drawing/2014/main" id="{6C9D4248-5B23-42C7-B155-50A30F5FF4E5}"/>
                </a:ext>
              </a:extLst>
            </p:cNvPr>
            <p:cNvSpPr txBox="1"/>
            <p:nvPr/>
          </p:nvSpPr>
          <p:spPr>
            <a:xfrm>
              <a:off x="8921977" y="1925881"/>
              <a:ext cx="2926080" cy="929918"/>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prstClr val="white">
                      <a:lumMod val="85000"/>
                    </a:prstClr>
                  </a:solidFill>
                  <a:latin typeface="Arial" charset="0"/>
                  <a:cs typeface="Arial" charset="0"/>
                </a:rPr>
                <a:t>Establish and train the team and document decision making </a:t>
              </a:r>
            </a:p>
          </p:txBody>
        </p:sp>
      </p:grpSp>
      <p:grpSp>
        <p:nvGrpSpPr>
          <p:cNvPr id="23" name="Group 22">
            <a:extLst>
              <a:ext uri="{FF2B5EF4-FFF2-40B4-BE49-F238E27FC236}">
                <a16:creationId xmlns:a16="http://schemas.microsoft.com/office/drawing/2014/main" id="{C7921B70-AF6A-4DF8-9068-F752CD4AD4A7}"/>
              </a:ext>
            </a:extLst>
          </p:cNvPr>
          <p:cNvGrpSpPr/>
          <p:nvPr/>
        </p:nvGrpSpPr>
        <p:grpSpPr>
          <a:xfrm>
            <a:off x="9210821" y="2392137"/>
            <a:ext cx="2771637" cy="1389027"/>
            <a:chOff x="8921977" y="1466700"/>
            <a:chExt cx="2926080" cy="1389100"/>
          </a:xfrm>
        </p:grpSpPr>
        <p:sp>
          <p:nvSpPr>
            <p:cNvPr id="24" name="TextBox 23">
              <a:extLst>
                <a:ext uri="{FF2B5EF4-FFF2-40B4-BE49-F238E27FC236}">
                  <a16:creationId xmlns:a16="http://schemas.microsoft.com/office/drawing/2014/main" id="{2525F5B4-7480-48F5-8391-1AF40857F91E}"/>
                </a:ext>
              </a:extLst>
            </p:cNvPr>
            <p:cNvSpPr txBox="1"/>
            <p:nvPr/>
          </p:nvSpPr>
          <p:spPr>
            <a:xfrm>
              <a:off x="8921977" y="1466700"/>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schemeClr val="bg1">
                      <a:lumMod val="85000"/>
                    </a:schemeClr>
                  </a:solidFill>
                  <a:latin typeface="Arial" charset="0"/>
                  <a:cs typeface="Arial" charset="0"/>
                </a:rPr>
                <a:t>Step 2</a:t>
              </a:r>
            </a:p>
          </p:txBody>
        </p:sp>
        <p:sp>
          <p:nvSpPr>
            <p:cNvPr id="25" name="TextBox 24">
              <a:extLst>
                <a:ext uri="{FF2B5EF4-FFF2-40B4-BE49-F238E27FC236}">
                  <a16:creationId xmlns:a16="http://schemas.microsoft.com/office/drawing/2014/main" id="{3A2A2977-C55B-4BCD-AFF6-0B8B0F135BD6}"/>
                </a:ext>
              </a:extLst>
            </p:cNvPr>
            <p:cNvSpPr txBox="1"/>
            <p:nvPr/>
          </p:nvSpPr>
          <p:spPr>
            <a:xfrm>
              <a:off x="8921977" y="1925881"/>
              <a:ext cx="2926080" cy="929919"/>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schemeClr val="bg1">
                      <a:lumMod val="85000"/>
                    </a:schemeClr>
                  </a:solidFill>
                  <a:latin typeface="Arial" charset="0"/>
                  <a:cs typeface="Arial" charset="0"/>
                </a:rPr>
                <a:t>Undertake an assessment of the facility </a:t>
              </a:r>
            </a:p>
          </p:txBody>
        </p:sp>
      </p:grpSp>
      <p:grpSp>
        <p:nvGrpSpPr>
          <p:cNvPr id="26" name="Group 25">
            <a:extLst>
              <a:ext uri="{FF2B5EF4-FFF2-40B4-BE49-F238E27FC236}">
                <a16:creationId xmlns:a16="http://schemas.microsoft.com/office/drawing/2014/main" id="{6B96C463-E698-41B0-84CA-AF6FC388E2D0}"/>
              </a:ext>
            </a:extLst>
          </p:cNvPr>
          <p:cNvGrpSpPr/>
          <p:nvPr/>
        </p:nvGrpSpPr>
        <p:grpSpPr>
          <a:xfrm>
            <a:off x="455902" y="2674757"/>
            <a:ext cx="2463824" cy="1109847"/>
            <a:chOff x="8921977" y="1466701"/>
            <a:chExt cx="2926080" cy="1109905"/>
          </a:xfrm>
        </p:grpSpPr>
        <p:sp>
          <p:nvSpPr>
            <p:cNvPr id="27" name="TextBox 26">
              <a:extLst>
                <a:ext uri="{FF2B5EF4-FFF2-40B4-BE49-F238E27FC236}">
                  <a16:creationId xmlns:a16="http://schemas.microsoft.com/office/drawing/2014/main" id="{DD6275CE-037B-4A4E-95C5-1E7BE70BFBD5}"/>
                </a:ext>
              </a:extLst>
            </p:cNvPr>
            <p:cNvSpPr txBox="1"/>
            <p:nvPr/>
          </p:nvSpPr>
          <p:spPr>
            <a:xfrm>
              <a:off x="8921977" y="1466701"/>
              <a:ext cx="2926080" cy="461689"/>
            </a:xfrm>
            <a:prstGeom prst="rect">
              <a:avLst/>
            </a:prstGeom>
            <a:noFill/>
          </p:spPr>
          <p:txBody>
            <a:bodyPr wrap="square" lIns="0" rIns="0" rtlCol="0" anchor="b">
              <a:spAutoFit/>
            </a:bodyPr>
            <a:lstStyle/>
            <a:p>
              <a:pPr algn="r" defTabSz="829269" rtl="1" fontAlgn="base">
                <a:spcBef>
                  <a:spcPct val="0"/>
                </a:spcBef>
                <a:spcAft>
                  <a:spcPct val="0"/>
                </a:spcAft>
              </a:pPr>
              <a:r>
                <a:rPr lang="en-US" sz="2400" b="1" noProof="1">
                  <a:solidFill>
                    <a:prstClr val="white">
                      <a:lumMod val="85000"/>
                    </a:prstClr>
                  </a:solidFill>
                  <a:latin typeface="Arial" charset="0"/>
                  <a:cs typeface="Arial" charset="0"/>
                </a:rPr>
                <a:t>Step 5</a:t>
              </a:r>
            </a:p>
          </p:txBody>
        </p:sp>
        <p:sp>
          <p:nvSpPr>
            <p:cNvPr id="28" name="TextBox 27">
              <a:extLst>
                <a:ext uri="{FF2B5EF4-FFF2-40B4-BE49-F238E27FC236}">
                  <a16:creationId xmlns:a16="http://schemas.microsoft.com/office/drawing/2014/main" id="{BED4B5A2-1A7A-4959-A063-98FB79920A90}"/>
                </a:ext>
              </a:extLst>
            </p:cNvPr>
            <p:cNvSpPr txBox="1"/>
            <p:nvPr/>
          </p:nvSpPr>
          <p:spPr>
            <a:xfrm>
              <a:off x="8921977" y="1925881"/>
              <a:ext cx="2926080" cy="650725"/>
            </a:xfrm>
            <a:prstGeom prst="rect">
              <a:avLst/>
            </a:prstGeom>
            <a:noFill/>
          </p:spPr>
          <p:txBody>
            <a:bodyPr wrap="square" lIns="0" rIns="0" rtlCol="0" anchor="t">
              <a:spAutoFit/>
            </a:bodyPr>
            <a:lstStyle/>
            <a:p>
              <a:pPr algn="r" defTabSz="829269" fontAlgn="base">
                <a:spcBef>
                  <a:spcPct val="0"/>
                </a:spcBef>
                <a:spcAft>
                  <a:spcPct val="0"/>
                </a:spcAft>
              </a:pPr>
              <a:r>
                <a:rPr lang="en-US" sz="1814" b="1" noProof="1">
                  <a:solidFill>
                    <a:prstClr val="white">
                      <a:lumMod val="85000"/>
                    </a:prstClr>
                  </a:solidFill>
                  <a:latin typeface="Arial" charset="0"/>
                  <a:cs typeface="Arial" charset="0"/>
                </a:rPr>
                <a:t>Monitor, review, adapt, improve </a:t>
              </a:r>
            </a:p>
          </p:txBody>
        </p:sp>
      </p:grpSp>
      <p:pic>
        <p:nvPicPr>
          <p:cNvPr id="29" name="Graphic 28" descr="Group outline">
            <a:extLst>
              <a:ext uri="{FF2B5EF4-FFF2-40B4-BE49-F238E27FC236}">
                <a16:creationId xmlns:a16="http://schemas.microsoft.com/office/drawing/2014/main" id="{906007DA-D471-421B-A393-80F29AD6588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78257" y="1164875"/>
            <a:ext cx="829309" cy="829309"/>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48AABE9B-CAE2-4FAC-9A1C-9BC5980DAAF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52250" y="4985748"/>
            <a:ext cx="761023" cy="646328"/>
          </a:xfrm>
          <a:prstGeom prst="rect">
            <a:avLst/>
          </a:prstGeom>
        </p:spPr>
      </p:pic>
      <p:sp>
        <p:nvSpPr>
          <p:cNvPr id="31" name="Shape">
            <a:extLst>
              <a:ext uri="{FF2B5EF4-FFF2-40B4-BE49-F238E27FC236}">
                <a16:creationId xmlns:a16="http://schemas.microsoft.com/office/drawing/2014/main" id="{713DB7B2-08B6-4AD8-B876-579340C97E76}"/>
              </a:ext>
            </a:extLst>
          </p:cNvPr>
          <p:cNvSpPr/>
          <p:nvPr/>
        </p:nvSpPr>
        <p:spPr>
          <a:xfrm>
            <a:off x="5491972" y="4748064"/>
            <a:ext cx="2374198" cy="1076236"/>
          </a:xfrm>
          <a:custGeom>
            <a:avLst/>
            <a:gdLst/>
            <a:ahLst/>
            <a:cxnLst>
              <a:cxn ang="0">
                <a:pos x="wd2" y="hd2"/>
              </a:cxn>
              <a:cxn ang="5400000">
                <a:pos x="wd2" y="hd2"/>
              </a:cxn>
              <a:cxn ang="10800000">
                <a:pos x="wd2" y="hd2"/>
              </a:cxn>
              <a:cxn ang="16200000">
                <a:pos x="wd2" y="hd2"/>
              </a:cxn>
            </a:cxnLst>
            <a:rect l="0" t="0"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rgbClr val="00AFF3"/>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32" name="Picture 31" descr="A black rectangle with a black background&#10;&#10;Description automatically generated with low confidence">
            <a:extLst>
              <a:ext uri="{FF2B5EF4-FFF2-40B4-BE49-F238E27FC236}">
                <a16:creationId xmlns:a16="http://schemas.microsoft.com/office/drawing/2014/main" id="{4A185D4A-45AC-447E-84EA-0F5CA43F785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968615" y="5011242"/>
            <a:ext cx="715576" cy="619423"/>
          </a:xfrm>
          <a:prstGeom prst="rect">
            <a:avLst/>
          </a:prstGeom>
        </p:spPr>
      </p:pic>
      <p:sp>
        <p:nvSpPr>
          <p:cNvPr id="33" name="Shape">
            <a:extLst>
              <a:ext uri="{FF2B5EF4-FFF2-40B4-BE49-F238E27FC236}">
                <a16:creationId xmlns:a16="http://schemas.microsoft.com/office/drawing/2014/main" id="{51D05EC5-00FC-435A-B703-7440F0271485}"/>
              </a:ext>
            </a:extLst>
          </p:cNvPr>
          <p:cNvSpPr/>
          <p:nvPr/>
        </p:nvSpPr>
        <p:spPr>
          <a:xfrm>
            <a:off x="7110882" y="2467915"/>
            <a:ext cx="1504473" cy="2234551"/>
          </a:xfrm>
          <a:custGeom>
            <a:avLst/>
            <a:gdLst/>
            <a:ahLst/>
            <a:cxnLst>
              <a:cxn ang="0">
                <a:pos x="wd2" y="hd2"/>
              </a:cxn>
              <a:cxn ang="5400000">
                <a:pos x="wd2" y="hd2"/>
              </a:cxn>
              <a:cxn ang="10800000">
                <a:pos x="wd2" y="hd2"/>
              </a:cxn>
              <a:cxn ang="16200000">
                <a:pos x="wd2" y="hd2"/>
              </a:cxn>
            </a:cxnLst>
            <a:rect l="0" t="0"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34" name="Picture 33">
            <a:extLst>
              <a:ext uri="{FF2B5EF4-FFF2-40B4-BE49-F238E27FC236}">
                <a16:creationId xmlns:a16="http://schemas.microsoft.com/office/drawing/2014/main" id="{EF23B069-79C9-40E7-8008-4B39DF2F748C}"/>
              </a:ext>
            </a:extLst>
          </p:cNvPr>
          <p:cNvPicPr>
            <a:picLocks noChangeAspect="1"/>
          </p:cNvPicPr>
          <p:nvPr/>
        </p:nvPicPr>
        <p:blipFill>
          <a:blip r:embed="rId9" cstate="email">
            <a:biLevel thresh="75000"/>
            <a:extLst>
              <a:ext uri="{28A0092B-C50C-407E-A947-70E740481C1C}">
                <a14:useLocalDpi xmlns:a14="http://schemas.microsoft.com/office/drawing/2010/main"/>
              </a:ext>
            </a:extLst>
          </a:blip>
          <a:stretch>
            <a:fillRect/>
          </a:stretch>
        </p:blipFill>
        <p:spPr>
          <a:xfrm>
            <a:off x="7733683" y="2652354"/>
            <a:ext cx="690613" cy="690613"/>
          </a:xfrm>
          <a:prstGeom prst="rect">
            <a:avLst/>
          </a:prstGeom>
        </p:spPr>
      </p:pic>
      <p:sp>
        <p:nvSpPr>
          <p:cNvPr id="5" name="Slide Number Placeholder 4">
            <a:extLst>
              <a:ext uri="{FF2B5EF4-FFF2-40B4-BE49-F238E27FC236}">
                <a16:creationId xmlns:a16="http://schemas.microsoft.com/office/drawing/2014/main" id="{998A4DDA-9902-40ED-AD20-C32568A58339}"/>
              </a:ext>
            </a:extLst>
          </p:cNvPr>
          <p:cNvSpPr>
            <a:spLocks noGrp="1"/>
          </p:cNvSpPr>
          <p:nvPr>
            <p:ph type="sldNum" sz="quarter" idx="12"/>
          </p:nvPr>
        </p:nvSpPr>
        <p:spPr/>
        <p:txBody>
          <a:bodyPr/>
          <a:lstStyle/>
          <a:p>
            <a:fld id="{2D0AA5EB-64AB-BF41-92BE-B61D8618F692}" type="slidenum">
              <a:rPr lang="it-IT" smtClean="0"/>
              <a:t>44</a:t>
            </a:fld>
            <a:endParaRPr lang="it-IT" dirty="0"/>
          </a:p>
        </p:txBody>
      </p:sp>
    </p:spTree>
    <p:extLst>
      <p:ext uri="{BB962C8B-B14F-4D97-AF65-F5344CB8AC3E}">
        <p14:creationId xmlns:p14="http://schemas.microsoft.com/office/powerpoint/2010/main" val="3966702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6F46A9-67E2-419B-A212-F0D289977C49}"/>
              </a:ext>
            </a:extLst>
          </p:cNvPr>
          <p:cNvSpPr>
            <a:spLocks noGrp="1"/>
          </p:cNvSpPr>
          <p:nvPr>
            <p:ph type="body" sz="quarter" idx="14"/>
          </p:nvPr>
        </p:nvSpPr>
        <p:spPr/>
        <p:txBody>
          <a:bodyPr/>
          <a:lstStyle/>
          <a:p>
            <a:r>
              <a:rPr lang="en-GB" b="1" dirty="0">
                <a:solidFill>
                  <a:srgbClr val="00AFF3"/>
                </a:solidFill>
              </a:rPr>
              <a:t>Step 3: </a:t>
            </a:r>
            <a:r>
              <a:rPr lang="en-US" sz="4400" noProof="1">
                <a:solidFill>
                  <a:srgbClr val="00B0F0"/>
                </a:solidFill>
              </a:rPr>
              <a:t>Conduct a risk assessment to identify and prioritize areas for improvement</a:t>
            </a:r>
            <a:endParaRPr lang="en-US" dirty="0"/>
          </a:p>
        </p:txBody>
      </p:sp>
      <p:sp>
        <p:nvSpPr>
          <p:cNvPr id="11" name="Rectangle 10">
            <a:extLst>
              <a:ext uri="{FF2B5EF4-FFF2-40B4-BE49-F238E27FC236}">
                <a16:creationId xmlns:a16="http://schemas.microsoft.com/office/drawing/2014/main" id="{2E3ABD52-3E15-4713-9685-D5240E90ECBB}"/>
              </a:ext>
            </a:extLst>
          </p:cNvPr>
          <p:cNvSpPr/>
          <p:nvPr/>
        </p:nvSpPr>
        <p:spPr>
          <a:xfrm>
            <a:off x="312547" y="1695565"/>
            <a:ext cx="7459853" cy="2005357"/>
          </a:xfrm>
          <a:prstGeom prst="rect">
            <a:avLst/>
          </a:prstGeom>
        </p:spPr>
        <p:txBody>
          <a:bodyPr wrap="square">
            <a:spAutoFit/>
          </a:bodyPr>
          <a:lstStyle/>
          <a:p>
            <a:pPr defTabSz="945447">
              <a:spcBef>
                <a:spcPct val="20000"/>
              </a:spcBef>
              <a:buClr>
                <a:srgbClr val="09164D"/>
              </a:buClr>
            </a:pPr>
            <a:r>
              <a:rPr lang="en-US" sz="2177" b="1" dirty="0">
                <a:solidFill>
                  <a:srgbClr val="09164D"/>
                </a:solidFill>
                <a:latin typeface="Arial" panose="020B0604020202020204" pitchFamily="34" charset="0"/>
                <a:cs typeface="Arial" panose="020B0604020202020204" pitchFamily="34" charset="0"/>
              </a:rPr>
              <a:t>Outputs</a:t>
            </a:r>
          </a:p>
          <a:p>
            <a:pPr marL="342900" indent="-342900">
              <a:lnSpc>
                <a:spcPct val="115000"/>
              </a:lnSpc>
              <a:buFont typeface="Arial" panose="020B0604020202020204" pitchFamily="34" charset="0"/>
              <a:buChar char="•"/>
            </a:pPr>
            <a:r>
              <a:rPr lang="en-US" sz="1814" dirty="0">
                <a:latin typeface="Arial" panose="020B0604020202020204" pitchFamily="34" charset="0"/>
                <a:ea typeface="SimSun" panose="02010600030101010101" pitchFamily="2" charset="-122"/>
                <a:cs typeface="Arial" panose="020B0604020202020204" pitchFamily="34" charset="0"/>
              </a:rPr>
              <a:t>A list of problems and gaps identified during the facility assessment </a:t>
            </a:r>
          </a:p>
          <a:p>
            <a:pPr marL="342900" indent="-342900">
              <a:lnSpc>
                <a:spcPct val="115000"/>
              </a:lnSpc>
              <a:buFont typeface="Arial" panose="020B0604020202020204" pitchFamily="34" charset="0"/>
              <a:buChar char="•"/>
            </a:pPr>
            <a:r>
              <a:rPr lang="en-US" sz="1814" dirty="0">
                <a:latin typeface="Arial" panose="020B0604020202020204" pitchFamily="34" charset="0"/>
                <a:ea typeface="SimSun" panose="02010600030101010101" pitchFamily="2" charset="-122"/>
                <a:cs typeface="Arial" panose="020B0604020202020204" pitchFamily="34" charset="0"/>
              </a:rPr>
              <a:t>An understanding of the risks associated with each of these problems, ranked according to the severity of these risks </a:t>
            </a:r>
          </a:p>
          <a:p>
            <a:pPr marL="342900" indent="-342900">
              <a:lnSpc>
                <a:spcPct val="115000"/>
              </a:lnSpc>
              <a:buFont typeface="Arial" panose="020B0604020202020204" pitchFamily="34" charset="0"/>
              <a:buChar char="•"/>
            </a:pPr>
            <a:r>
              <a:rPr lang="en-US" sz="1814" dirty="0">
                <a:latin typeface="Arial" panose="020B0604020202020204" pitchFamily="34" charset="0"/>
                <a:ea typeface="SimSun" panose="02010600030101010101" pitchFamily="2" charset="-122"/>
                <a:cs typeface="Arial" panose="020B0604020202020204" pitchFamily="34" charset="0"/>
              </a:rPr>
              <a:t>A list of problems that are sorted in order of the priority needed to address them. </a:t>
            </a:r>
          </a:p>
        </p:txBody>
      </p:sp>
      <p:sp>
        <p:nvSpPr>
          <p:cNvPr id="15" name="Rectangle 14">
            <a:extLst>
              <a:ext uri="{FF2B5EF4-FFF2-40B4-BE49-F238E27FC236}">
                <a16:creationId xmlns:a16="http://schemas.microsoft.com/office/drawing/2014/main" id="{8F7D2136-4FF7-4A01-8504-FE7335600259}"/>
              </a:ext>
            </a:extLst>
          </p:cNvPr>
          <p:cNvSpPr/>
          <p:nvPr/>
        </p:nvSpPr>
        <p:spPr>
          <a:xfrm>
            <a:off x="7218484" y="3999232"/>
            <a:ext cx="4569529" cy="911788"/>
          </a:xfrm>
          <a:prstGeom prst="rect">
            <a:avLst/>
          </a:prstGeom>
        </p:spPr>
        <p:txBody>
          <a:bodyPr wrap="square">
            <a:spAutoFit/>
          </a:bodyPr>
          <a:lstStyle/>
          <a:p>
            <a:pPr defTabSz="945447">
              <a:spcBef>
                <a:spcPct val="20000"/>
              </a:spcBef>
              <a:buClr>
                <a:srgbClr val="09164D"/>
              </a:buClr>
            </a:pPr>
            <a:r>
              <a:rPr lang="en-US" sz="2800" dirty="0">
                <a:solidFill>
                  <a:schemeClr val="bg1"/>
                </a:solidFill>
                <a:latin typeface="Arial" panose="020B0604020202020204" pitchFamily="34" charset="0"/>
                <a:cs typeface="Arial" panose="020B0604020202020204" pitchFamily="34" charset="0"/>
              </a:rPr>
              <a:t>Supporting tools </a:t>
            </a:r>
          </a:p>
          <a:p>
            <a:pPr marL="310976" indent="-310976">
              <a:lnSpc>
                <a:spcPct val="115000"/>
              </a:lnSpc>
              <a:buFont typeface="Symbol" panose="05050102010706020507" pitchFamily="18" charset="2"/>
              <a:buChar char=""/>
            </a:pPr>
            <a:r>
              <a:rPr lang="en-US" sz="2400" dirty="0">
                <a:solidFill>
                  <a:schemeClr val="bg1"/>
                </a:solidFill>
                <a:latin typeface="Arial" panose="020B0604020202020204" pitchFamily="34" charset="0"/>
                <a:ea typeface="SimSun" panose="02010600030101010101" pitchFamily="2" charset="-122"/>
                <a:cs typeface="Arial" panose="020B0604020202020204" pitchFamily="34" charset="0"/>
              </a:rPr>
              <a:t>Risk assessment </a:t>
            </a:r>
          </a:p>
        </p:txBody>
      </p:sp>
      <p:sp>
        <p:nvSpPr>
          <p:cNvPr id="7" name="Slide Number Placeholder 6">
            <a:extLst>
              <a:ext uri="{FF2B5EF4-FFF2-40B4-BE49-F238E27FC236}">
                <a16:creationId xmlns:a16="http://schemas.microsoft.com/office/drawing/2014/main" id="{B039EF25-58E4-4C23-A09D-1B26BCD897B6}"/>
              </a:ext>
            </a:extLst>
          </p:cNvPr>
          <p:cNvSpPr>
            <a:spLocks noGrp="1"/>
          </p:cNvSpPr>
          <p:nvPr>
            <p:ph type="sldNum" sz="quarter" idx="12"/>
          </p:nvPr>
        </p:nvSpPr>
        <p:spPr/>
        <p:txBody>
          <a:bodyPr/>
          <a:lstStyle/>
          <a:p>
            <a:fld id="{2D0AA5EB-64AB-BF41-92BE-B61D8618F692}" type="slidenum">
              <a:rPr lang="it-IT" smtClean="0"/>
              <a:t>45</a:t>
            </a:fld>
            <a:endParaRPr lang="it-IT" dirty="0"/>
          </a:p>
        </p:txBody>
      </p:sp>
      <p:sp>
        <p:nvSpPr>
          <p:cNvPr id="14" name="Rectangle 13">
            <a:extLst>
              <a:ext uri="{FF2B5EF4-FFF2-40B4-BE49-F238E27FC236}">
                <a16:creationId xmlns:a16="http://schemas.microsoft.com/office/drawing/2014/main" id="{48413BDD-901A-4D4A-AAF5-40E3E3142AF4}"/>
              </a:ext>
            </a:extLst>
          </p:cNvPr>
          <p:cNvSpPr/>
          <p:nvPr/>
        </p:nvSpPr>
        <p:spPr>
          <a:xfrm>
            <a:off x="403986" y="3642783"/>
            <a:ext cx="5997191" cy="3613618"/>
          </a:xfrm>
          <a:prstGeom prst="rect">
            <a:avLst/>
          </a:prstGeom>
        </p:spPr>
        <p:txBody>
          <a:bodyPr wrap="square">
            <a:spAutoFit/>
          </a:bodyPr>
          <a:lstStyle/>
          <a:p>
            <a:pPr defTabSz="945447">
              <a:spcBef>
                <a:spcPct val="20000"/>
              </a:spcBef>
              <a:buClr>
                <a:srgbClr val="09164D"/>
              </a:buClr>
            </a:pPr>
            <a:endParaRPr lang="en-US" sz="2177" dirty="0">
              <a:solidFill>
                <a:srgbClr val="09164D"/>
              </a:solidFill>
              <a:latin typeface="Arial" panose="020B0604020202020204" pitchFamily="34" charset="0"/>
              <a:cs typeface="Arial" panose="020B0604020202020204" pitchFamily="34" charset="0"/>
            </a:endParaRPr>
          </a:p>
          <a:p>
            <a:pPr defTabSz="945447">
              <a:spcBef>
                <a:spcPct val="20000"/>
              </a:spcBef>
              <a:buClr>
                <a:srgbClr val="09164D"/>
              </a:buClr>
            </a:pPr>
            <a:r>
              <a:rPr lang="en-US" sz="2177" b="1" dirty="0">
                <a:solidFill>
                  <a:srgbClr val="09164D"/>
                </a:solidFill>
                <a:latin typeface="Arial" panose="020B0604020202020204" pitchFamily="34" charset="0"/>
                <a:cs typeface="Arial" panose="020B0604020202020204" pitchFamily="34" charset="0"/>
              </a:rPr>
              <a:t>Tasks</a:t>
            </a:r>
            <a:r>
              <a:rPr lang="en-US" sz="2177" dirty="0">
                <a:solidFill>
                  <a:srgbClr val="09164D"/>
                </a:solidFill>
                <a:latin typeface="Arial" panose="020B0604020202020204" pitchFamily="34" charset="0"/>
                <a:cs typeface="Arial" panose="020B0604020202020204" pitchFamily="34" charset="0"/>
              </a:rPr>
              <a:t> </a:t>
            </a:r>
          </a:p>
          <a:p>
            <a:pPr marL="342900" indent="-342900" defTabSz="1042504" rtl="0">
              <a:spcBef>
                <a:spcPct val="20000"/>
              </a:spcBef>
              <a:buClr>
                <a:srgbClr val="09164D"/>
              </a:buClr>
              <a:buFont typeface="Arial" panose="020B0604020202020204" pitchFamily="34" charset="0"/>
              <a:buChar char="•"/>
            </a:pPr>
            <a:r>
              <a:rPr lang="en-US" sz="1800" b="0" dirty="0">
                <a:latin typeface="Arial" panose="020B0604020202020204" pitchFamily="34" charset="0"/>
                <a:ea typeface="SimSun" panose="02010600030101010101" pitchFamily="2" charset="-122"/>
                <a:cs typeface="Times New Roman" panose="02020603050405020304" pitchFamily="18" charset="0"/>
              </a:rPr>
              <a:t>Review the results of the assessment and identify all the indicators that do not meet the targets (across the facility, ward or domain), which constitute problems or gaps.</a:t>
            </a:r>
          </a:p>
          <a:p>
            <a:pPr marL="342900" indent="-342900" defTabSz="1042504" rtl="0">
              <a:spcBef>
                <a:spcPct val="20000"/>
              </a:spcBef>
              <a:buClr>
                <a:srgbClr val="09164D"/>
              </a:buClr>
              <a:buFont typeface="Arial" panose="020B0604020202020204" pitchFamily="34" charset="0"/>
              <a:buChar char="•"/>
            </a:pPr>
            <a:r>
              <a:rPr lang="en-US" sz="1800" b="0" dirty="0">
                <a:latin typeface="Arial" panose="020B0604020202020204" pitchFamily="34" charset="0"/>
                <a:ea typeface="SimSun" panose="02010600030101010101" pitchFamily="2" charset="-122"/>
                <a:cs typeface="Times New Roman" panose="02020603050405020304" pitchFamily="18" charset="0"/>
              </a:rPr>
              <a:t>Determine the level of risk associated with each problem</a:t>
            </a:r>
          </a:p>
          <a:p>
            <a:pPr marL="342900" indent="-342900" defTabSz="1042504" rtl="0">
              <a:spcBef>
                <a:spcPct val="20000"/>
              </a:spcBef>
              <a:buClr>
                <a:srgbClr val="09164D"/>
              </a:buClr>
              <a:buFont typeface="Arial" panose="020B0604020202020204" pitchFamily="34" charset="0"/>
              <a:buChar char="•"/>
            </a:pPr>
            <a:r>
              <a:rPr lang="en-US" sz="1800" b="0" dirty="0">
                <a:latin typeface="Arial" panose="020B0604020202020204" pitchFamily="34" charset="0"/>
                <a:ea typeface="SimSun" panose="02010600030101010101" pitchFamily="2" charset="-122"/>
                <a:cs typeface="Times New Roman" panose="02020603050405020304" pitchFamily="18" charset="0"/>
              </a:rPr>
              <a:t>Rank the problems according to their risk score to show which to prioritize for improvements</a:t>
            </a:r>
            <a:endParaRPr lang="en-US" sz="2177" dirty="0">
              <a:solidFill>
                <a:srgbClr val="09164D"/>
              </a:solidFill>
              <a:latin typeface="Arial" panose="020B0604020202020204" pitchFamily="34" charset="0"/>
              <a:cs typeface="Arial" panose="020B0604020202020204" pitchFamily="34" charset="0"/>
            </a:endParaRPr>
          </a:p>
          <a:p>
            <a:pPr defTabSz="945447">
              <a:spcBef>
                <a:spcPct val="20000"/>
              </a:spcBef>
              <a:buClr>
                <a:srgbClr val="09164D"/>
              </a:buClr>
            </a:pPr>
            <a:endParaRPr lang="en-US" sz="2177" dirty="0">
              <a:solidFill>
                <a:srgbClr val="0916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594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EDE69F-DD1B-4936-A67A-5672D5FE6803}"/>
              </a:ext>
            </a:extLst>
          </p:cNvPr>
          <p:cNvSpPr>
            <a:spLocks noGrp="1"/>
          </p:cNvSpPr>
          <p:nvPr>
            <p:ph type="title"/>
          </p:nvPr>
        </p:nvSpPr>
        <p:spPr>
          <a:xfrm>
            <a:off x="838199" y="135108"/>
            <a:ext cx="10515600" cy="714375"/>
          </a:xfrm>
        </p:spPr>
        <p:txBody>
          <a:bodyPr/>
          <a:lstStyle/>
          <a:p>
            <a:r>
              <a:rPr lang="en-US" dirty="0"/>
              <a:t>Calculating risk</a:t>
            </a:r>
          </a:p>
        </p:txBody>
      </p:sp>
      <p:sp>
        <p:nvSpPr>
          <p:cNvPr id="3" name="Slide Number Placeholder 2">
            <a:extLst>
              <a:ext uri="{FF2B5EF4-FFF2-40B4-BE49-F238E27FC236}">
                <a16:creationId xmlns:a16="http://schemas.microsoft.com/office/drawing/2014/main" id="{D09A4938-BDDE-4CE2-858D-12AB7AA5B437}"/>
              </a:ext>
            </a:extLst>
          </p:cNvPr>
          <p:cNvSpPr>
            <a:spLocks noGrp="1"/>
          </p:cNvSpPr>
          <p:nvPr>
            <p:ph type="sldNum" sz="quarter" idx="12"/>
          </p:nvPr>
        </p:nvSpPr>
        <p:spPr/>
        <p:txBody>
          <a:bodyPr/>
          <a:lstStyle/>
          <a:p>
            <a:fld id="{2D0AA5EB-64AB-BF41-92BE-B61D8618F692}" type="slidenum">
              <a:rPr lang="it-IT" smtClean="0"/>
              <a:t>46</a:t>
            </a:fld>
            <a:endParaRPr lang="it-IT" dirty="0"/>
          </a:p>
        </p:txBody>
      </p:sp>
      <p:graphicFrame>
        <p:nvGraphicFramePr>
          <p:cNvPr id="9" name="Table 8">
            <a:extLst>
              <a:ext uri="{FF2B5EF4-FFF2-40B4-BE49-F238E27FC236}">
                <a16:creationId xmlns:a16="http://schemas.microsoft.com/office/drawing/2014/main" id="{09F4D439-7C5A-49ED-AD47-1DF2F5BF3A09}"/>
              </a:ext>
            </a:extLst>
          </p:cNvPr>
          <p:cNvGraphicFramePr>
            <a:graphicFrameLocks noGrp="1"/>
          </p:cNvGraphicFramePr>
          <p:nvPr>
            <p:extLst>
              <p:ext uri="{D42A27DB-BD31-4B8C-83A1-F6EECF244321}">
                <p14:modId xmlns:p14="http://schemas.microsoft.com/office/powerpoint/2010/main" val="752984306"/>
              </p:ext>
            </p:extLst>
          </p:nvPr>
        </p:nvGraphicFramePr>
        <p:xfrm>
          <a:off x="352444" y="902803"/>
          <a:ext cx="11487110" cy="5805872"/>
        </p:xfrm>
        <a:graphic>
          <a:graphicData uri="http://schemas.openxmlformats.org/drawingml/2006/table">
            <a:tbl>
              <a:tblPr firstRow="1" firstCol="1" bandRow="1"/>
              <a:tblGrid>
                <a:gridCol w="1695410">
                  <a:extLst>
                    <a:ext uri="{9D8B030D-6E8A-4147-A177-3AD203B41FA5}">
                      <a16:colId xmlns:a16="http://schemas.microsoft.com/office/drawing/2014/main" val="2117715799"/>
                    </a:ext>
                  </a:extLst>
                </a:gridCol>
                <a:gridCol w="2451100">
                  <a:extLst>
                    <a:ext uri="{9D8B030D-6E8A-4147-A177-3AD203B41FA5}">
                      <a16:colId xmlns:a16="http://schemas.microsoft.com/office/drawing/2014/main" val="3425377300"/>
                    </a:ext>
                  </a:extLst>
                </a:gridCol>
                <a:gridCol w="7340600">
                  <a:extLst>
                    <a:ext uri="{9D8B030D-6E8A-4147-A177-3AD203B41FA5}">
                      <a16:colId xmlns:a16="http://schemas.microsoft.com/office/drawing/2014/main" val="3988768389"/>
                    </a:ext>
                  </a:extLst>
                </a:gridCol>
              </a:tblGrid>
              <a:tr h="224294">
                <a:tc>
                  <a:txBody>
                    <a:bodyPr/>
                    <a:lstStyle/>
                    <a:p>
                      <a:pPr marL="0" marR="0">
                        <a:lnSpc>
                          <a:spcPct val="115000"/>
                        </a:lnSpc>
                        <a:spcBef>
                          <a:spcPts val="0"/>
                        </a:spcBef>
                        <a:spcAft>
                          <a:spcPts val="0"/>
                        </a:spcAft>
                      </a:pPr>
                      <a:r>
                        <a:rPr lang="en-GB" sz="1800" b="1" dirty="0">
                          <a:solidFill>
                            <a:schemeClr val="bg1"/>
                          </a:solidFill>
                          <a:effectLst/>
                          <a:latin typeface="Arial" panose="020B0604020202020204" pitchFamily="34" charset="0"/>
                          <a:ea typeface="SimSun" panose="02010600030101010101" pitchFamily="2" charset="-122"/>
                          <a:cs typeface="Times New Roman" panose="02020603050405020304" pitchFamily="18" charset="0"/>
                        </a:rPr>
                        <a:t>Category</a:t>
                      </a: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0"/>
                        </a:spcAft>
                      </a:pPr>
                      <a:r>
                        <a:rPr lang="en-GB" sz="1800" b="1" dirty="0">
                          <a:solidFill>
                            <a:schemeClr val="bg1"/>
                          </a:solidFill>
                          <a:effectLst/>
                          <a:latin typeface="Arial" panose="020B0604020202020204" pitchFamily="34" charset="0"/>
                          <a:ea typeface="SimSun" panose="02010600030101010101" pitchFamily="2" charset="-122"/>
                          <a:cs typeface="Times New Roman" panose="02020603050405020304" pitchFamily="18" charset="0"/>
                        </a:rPr>
                        <a:t>Score</a:t>
                      </a:r>
                      <a:endParaRPr lang="en-US" sz="1800" dirty="0">
                        <a:solidFill>
                          <a:schemeClr val="bg1"/>
                        </a:solidFill>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0"/>
                        </a:spcAft>
                      </a:pPr>
                      <a:r>
                        <a:rPr lang="en-GB" sz="1800" b="1" dirty="0">
                          <a:solidFill>
                            <a:schemeClr val="bg1"/>
                          </a:solidFill>
                          <a:effectLst/>
                          <a:latin typeface="Arial" panose="020B0604020202020204" pitchFamily="34" charset="0"/>
                          <a:ea typeface="SimSun" panose="02010600030101010101" pitchFamily="2" charset="-122"/>
                          <a:cs typeface="Times New Roman" panose="02020603050405020304" pitchFamily="18" charset="0"/>
                        </a:rPr>
                        <a:t>Description</a:t>
                      </a:r>
                      <a:endParaRPr lang="en-US" sz="1800" dirty="0">
                        <a:solidFill>
                          <a:schemeClr val="bg1"/>
                        </a:solidFill>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644687953"/>
                  </a:ext>
                </a:extLst>
              </a:tr>
              <a:tr h="575694">
                <a:tc rowSpan="3">
                  <a:txBody>
                    <a:bodyPr/>
                    <a:lstStyle/>
                    <a:p>
                      <a:pPr marL="0" marR="0">
                        <a:lnSpc>
                          <a:spcPct val="115000"/>
                        </a:lnSpc>
                        <a:spcBef>
                          <a:spcPts val="0"/>
                        </a:spcBef>
                        <a:spcAft>
                          <a:spcPts val="0"/>
                        </a:spcAft>
                      </a:pPr>
                      <a:r>
                        <a:rPr lang="en-GB" sz="2000" b="1" dirty="0">
                          <a:effectLst/>
                          <a:latin typeface="Arial" panose="020B0604020202020204" pitchFamily="34" charset="0"/>
                          <a:ea typeface="SimSun" panose="02010600030101010101" pitchFamily="2" charset="-122"/>
                          <a:cs typeface="Times New Roman" panose="02020603050405020304" pitchFamily="18" charset="0"/>
                        </a:rPr>
                        <a:t>Severity of consequences to facility users and environment </a:t>
                      </a:r>
                      <a:endParaRPr lang="en-US" sz="2000" dirty="0">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a:effectLst/>
                          <a:latin typeface="Arial" panose="020B0604020202020204" pitchFamily="34" charset="0"/>
                          <a:ea typeface="SimSun" panose="02010600030101010101" pitchFamily="2" charset="-122"/>
                          <a:cs typeface="Times New Roman" panose="02020603050405020304" pitchFamily="18" charset="0"/>
                        </a:rPr>
                        <a:t>0–3 = low severity </a:t>
                      </a:r>
                      <a:endParaRPr lang="en-US" sz="1800">
                        <a:effectLst/>
                        <a:latin typeface="Arial" panose="020B0604020202020204" pitchFamily="34" charset="0"/>
                        <a:ea typeface="SimSun" panose="02010600030101010101" pitchFamily="2" charset="-122"/>
                        <a:cs typeface="Times New Roman" panose="02020603050405020304" pitchFamily="18" charset="0"/>
                      </a:endParaRPr>
                    </a:p>
                    <a:p>
                      <a:pPr marL="0" marR="0">
                        <a:lnSpc>
                          <a:spcPct val="115000"/>
                        </a:lnSpc>
                        <a:spcBef>
                          <a:spcPts val="0"/>
                        </a:spcBef>
                        <a:spcAft>
                          <a:spcPts val="0"/>
                        </a:spcAft>
                      </a:pPr>
                      <a:r>
                        <a:rPr lang="en-GB" sz="1800">
                          <a:effectLst/>
                          <a:latin typeface="Arial" panose="020B0604020202020204" pitchFamily="34" charset="0"/>
                          <a:ea typeface="SimSun" panose="02010600030101010101" pitchFamily="2" charset="-122"/>
                          <a:cs typeface="Times New Roman" panose="02020603050405020304" pitchFamily="18" charset="0"/>
                        </a:rPr>
                        <a:t> </a:t>
                      </a:r>
                      <a:endParaRPr lang="en-US" sz="1800">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dirty="0">
                          <a:effectLst/>
                          <a:latin typeface="Arial" panose="020B0604020202020204" pitchFamily="34" charset="0"/>
                          <a:ea typeface="SimSun" panose="02010600030101010101" pitchFamily="2" charset="-122"/>
                          <a:cs typeface="Times New Roman" panose="02020603050405020304" pitchFamily="18" charset="0"/>
                        </a:rPr>
                        <a:t>No major health effects are anticipated, and no urgent attention is required, but improvements are needed to reach standards and to improve quality of care. </a:t>
                      </a: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492720"/>
                  </a:ext>
                </a:extLst>
              </a:tr>
              <a:tr h="809961">
                <a:tc vMerge="1">
                  <a:txBody>
                    <a:bodyPr/>
                    <a:lstStyle/>
                    <a:p>
                      <a:endParaRPr lang="en-US"/>
                    </a:p>
                  </a:txBody>
                  <a:tcPr/>
                </a:tc>
                <a:tc>
                  <a:txBody>
                    <a:bodyPr/>
                    <a:lstStyle/>
                    <a:p>
                      <a:pPr marL="0" marR="0">
                        <a:lnSpc>
                          <a:spcPct val="115000"/>
                        </a:lnSpc>
                        <a:spcBef>
                          <a:spcPts val="0"/>
                        </a:spcBef>
                        <a:spcAft>
                          <a:spcPts val="0"/>
                        </a:spcAft>
                      </a:pPr>
                      <a:r>
                        <a:rPr lang="en-GB" sz="1800">
                          <a:effectLst/>
                          <a:latin typeface="Arial" panose="020B0604020202020204" pitchFamily="34" charset="0"/>
                          <a:ea typeface="SimSun" panose="02010600030101010101" pitchFamily="2" charset="-122"/>
                          <a:cs typeface="Times New Roman" panose="02020603050405020304" pitchFamily="18" charset="0"/>
                        </a:rPr>
                        <a:t>4–6 = medium severity</a:t>
                      </a:r>
                      <a:endParaRPr lang="en-US" sz="1800">
                        <a:effectLst/>
                        <a:latin typeface="Arial" panose="020B0604020202020204" pitchFamily="34" charset="0"/>
                        <a:ea typeface="SimSun" panose="02010600030101010101" pitchFamily="2" charset="-122"/>
                        <a:cs typeface="Times New Roman" panose="02020603050405020304" pitchFamily="18" charset="0"/>
                      </a:endParaRPr>
                    </a:p>
                    <a:p>
                      <a:pPr marL="0" marR="0">
                        <a:lnSpc>
                          <a:spcPct val="115000"/>
                        </a:lnSpc>
                        <a:spcBef>
                          <a:spcPts val="0"/>
                        </a:spcBef>
                        <a:spcAft>
                          <a:spcPts val="0"/>
                        </a:spcAft>
                      </a:pPr>
                      <a:r>
                        <a:rPr lang="en-GB" sz="1800">
                          <a:effectLst/>
                          <a:latin typeface="Arial" panose="020B0604020202020204" pitchFamily="34" charset="0"/>
                          <a:ea typeface="SimSun" panose="02010600030101010101" pitchFamily="2" charset="-122"/>
                          <a:cs typeface="Times New Roman" panose="02020603050405020304" pitchFamily="18" charset="0"/>
                        </a:rPr>
                        <a:t> </a:t>
                      </a:r>
                      <a:endParaRPr lang="en-US" sz="1800">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dirty="0">
                          <a:effectLst/>
                          <a:latin typeface="Arial" panose="020B0604020202020204" pitchFamily="34" charset="0"/>
                          <a:ea typeface="SimSun" panose="02010600030101010101" pitchFamily="2" charset="-122"/>
                          <a:cs typeface="Times New Roman" panose="02020603050405020304" pitchFamily="18" charset="0"/>
                        </a:rPr>
                        <a:t>It is likely that there will be moderate negative health effects, discomfort from unsatisfactory services (e.g. unpleasant odours, unsatisfactory working conditions, potential for minor injuries), impact on staff morale and performance, or impact on the environment</a:t>
                      </a:r>
                      <a:r>
                        <a:rPr lang="en-GB" sz="1400" dirty="0">
                          <a:effectLst/>
                          <a:latin typeface="Arial" panose="020B0604020202020204" pitchFamily="34" charset="0"/>
                          <a:ea typeface="SimSun" panose="02010600030101010101" pitchFamily="2" charset="-122"/>
                          <a:cs typeface="Times New Roman" panose="02020603050405020304" pitchFamily="18" charset="0"/>
                        </a:rPr>
                        <a:t>.</a:t>
                      </a:r>
                      <a:r>
                        <a:rPr lang="en-GB" sz="1800" dirty="0">
                          <a:effectLst/>
                          <a:latin typeface="Arial" panose="020B0604020202020204" pitchFamily="34" charset="0"/>
                          <a:ea typeface="SimSun" panose="02010600030101010101" pitchFamily="2" charset="-122"/>
                          <a:cs typeface="Times New Roman" panose="02020603050405020304" pitchFamily="18" charset="0"/>
                        </a:rPr>
                        <a:t> </a:t>
                      </a: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820087"/>
                  </a:ext>
                </a:extLst>
              </a:tr>
              <a:tr h="927094">
                <a:tc vMerge="1">
                  <a:txBody>
                    <a:bodyPr/>
                    <a:lstStyle/>
                    <a:p>
                      <a:endParaRPr lang="en-US"/>
                    </a:p>
                  </a:txBody>
                  <a:tcPr/>
                </a:tc>
                <a:tc>
                  <a:txBody>
                    <a:bodyPr/>
                    <a:lstStyle/>
                    <a:p>
                      <a:pPr marL="0" marR="0">
                        <a:lnSpc>
                          <a:spcPct val="115000"/>
                        </a:lnSpc>
                        <a:spcBef>
                          <a:spcPts val="0"/>
                        </a:spcBef>
                        <a:spcAft>
                          <a:spcPts val="0"/>
                        </a:spcAft>
                      </a:pPr>
                      <a:r>
                        <a:rPr lang="en-GB" sz="1800">
                          <a:effectLst/>
                          <a:latin typeface="Arial" panose="020B0604020202020204" pitchFamily="34" charset="0"/>
                          <a:ea typeface="SimSun" panose="02010600030101010101" pitchFamily="2" charset="-122"/>
                          <a:cs typeface="Times New Roman" panose="02020603050405020304" pitchFamily="18" charset="0"/>
                        </a:rPr>
                        <a:t>7–10 = high severity</a:t>
                      </a:r>
                      <a:endParaRPr lang="en-US" sz="1800">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dirty="0">
                          <a:effectLst/>
                          <a:latin typeface="Arial" panose="020B0604020202020204" pitchFamily="34" charset="0"/>
                          <a:ea typeface="SimSun" panose="02010600030101010101" pitchFamily="2" charset="-122"/>
                          <a:cs typeface="Times New Roman" panose="02020603050405020304" pitchFamily="18" charset="0"/>
                        </a:rPr>
                        <a:t>The problem is very likely to result in injuries, illness or infection in staff, patients and visitors, and an inability to provide essential services. It affects the dignity and safety of all facility users. There may be significant environmental contamination and impact on surrounding communities.</a:t>
                      </a: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377458"/>
                  </a:ext>
                </a:extLst>
              </a:tr>
              <a:tr h="224294">
                <a:tc rowSpan="3">
                  <a:txBody>
                    <a:bodyPr/>
                    <a:lstStyle/>
                    <a:p>
                      <a:pPr marL="0" marR="0">
                        <a:lnSpc>
                          <a:spcPct val="115000"/>
                        </a:lnSpc>
                        <a:spcBef>
                          <a:spcPts val="0"/>
                        </a:spcBef>
                        <a:spcAft>
                          <a:spcPts val="0"/>
                        </a:spcAft>
                      </a:pPr>
                      <a:r>
                        <a:rPr lang="en-GB" sz="2000" b="1" dirty="0">
                          <a:effectLst/>
                          <a:latin typeface="Arial" panose="020B0604020202020204" pitchFamily="34" charset="0"/>
                          <a:ea typeface="SimSun" panose="02010600030101010101" pitchFamily="2" charset="-122"/>
                          <a:cs typeface="Times New Roman" panose="02020603050405020304" pitchFamily="18" charset="0"/>
                        </a:rPr>
                        <a:t>Likelihood of occurrence </a:t>
                      </a:r>
                      <a:endParaRPr lang="en-US" sz="2000" dirty="0">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dirty="0">
                          <a:effectLst/>
                          <a:latin typeface="Arial" panose="020B0604020202020204" pitchFamily="34" charset="0"/>
                          <a:ea typeface="SimSun" panose="02010600030101010101" pitchFamily="2" charset="-122"/>
                          <a:cs typeface="Times New Roman" panose="02020603050405020304" pitchFamily="18" charset="0"/>
                        </a:rPr>
                        <a:t>0–3 = likely to occur only rarely</a:t>
                      </a: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dirty="0">
                          <a:effectLst/>
                          <a:latin typeface="Arial" panose="020B0604020202020204" pitchFamily="34" charset="0"/>
                          <a:ea typeface="SimSun" panose="02010600030101010101" pitchFamily="2" charset="-122"/>
                          <a:cs typeface="Times New Roman" panose="02020603050405020304" pitchFamily="18" charset="0"/>
                        </a:rPr>
                        <a:t>The problem is likely to occur only rarely.</a:t>
                      </a: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5682005"/>
                  </a:ext>
                </a:extLst>
              </a:tr>
              <a:tr h="224294">
                <a:tc vMerge="1">
                  <a:txBody>
                    <a:bodyPr/>
                    <a:lstStyle/>
                    <a:p>
                      <a:endParaRPr lang="en-US"/>
                    </a:p>
                  </a:txBody>
                  <a:tcPr/>
                </a:tc>
                <a:tc>
                  <a:txBody>
                    <a:bodyPr/>
                    <a:lstStyle/>
                    <a:p>
                      <a:pPr marL="0" marR="0">
                        <a:lnSpc>
                          <a:spcPct val="115000"/>
                        </a:lnSpc>
                        <a:spcBef>
                          <a:spcPts val="0"/>
                        </a:spcBef>
                        <a:spcAft>
                          <a:spcPts val="0"/>
                        </a:spcAft>
                      </a:pPr>
                      <a:r>
                        <a:rPr lang="en-GB" sz="1800">
                          <a:effectLst/>
                          <a:latin typeface="Arial" panose="020B0604020202020204" pitchFamily="34" charset="0"/>
                          <a:ea typeface="SimSun" panose="02010600030101010101" pitchFamily="2" charset="-122"/>
                          <a:cs typeface="Times New Roman" panose="02020603050405020304" pitchFamily="18" charset="0"/>
                        </a:rPr>
                        <a:t>4–6 = may occur half the time</a:t>
                      </a:r>
                      <a:endParaRPr lang="en-US" sz="1800">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dirty="0">
                          <a:effectLst/>
                          <a:latin typeface="Arial" panose="020B0604020202020204" pitchFamily="34" charset="0"/>
                          <a:ea typeface="SimSun" panose="02010600030101010101" pitchFamily="2" charset="-122"/>
                          <a:cs typeface="Times New Roman" panose="02020603050405020304" pitchFamily="18" charset="0"/>
                        </a:rPr>
                        <a:t>The problem is somewhat likely to occur.</a:t>
                      </a: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217643"/>
                  </a:ext>
                </a:extLst>
              </a:tr>
              <a:tr h="341427">
                <a:tc vMerge="1">
                  <a:txBody>
                    <a:bodyPr/>
                    <a:lstStyle/>
                    <a:p>
                      <a:endParaRPr lang="en-US"/>
                    </a:p>
                  </a:txBody>
                  <a:tcPr/>
                </a:tc>
                <a:tc>
                  <a:txBody>
                    <a:bodyPr/>
                    <a:lstStyle/>
                    <a:p>
                      <a:pPr marL="0" marR="0">
                        <a:lnSpc>
                          <a:spcPct val="115000"/>
                        </a:lnSpc>
                        <a:spcBef>
                          <a:spcPts val="0"/>
                        </a:spcBef>
                        <a:spcAft>
                          <a:spcPts val="0"/>
                        </a:spcAft>
                      </a:pPr>
                      <a:r>
                        <a:rPr lang="en-GB" sz="1800" dirty="0">
                          <a:effectLst/>
                          <a:latin typeface="Arial" panose="020B0604020202020204" pitchFamily="34" charset="0"/>
                          <a:ea typeface="SimSun" panose="02010600030101010101" pitchFamily="2" charset="-122"/>
                          <a:cs typeface="Times New Roman" panose="02020603050405020304" pitchFamily="18" charset="0"/>
                        </a:rPr>
                        <a:t>7–10 = highly likely to occur</a:t>
                      </a: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dirty="0">
                          <a:effectLst/>
                          <a:latin typeface="Arial" panose="020B0604020202020204" pitchFamily="34" charset="0"/>
                          <a:ea typeface="SimSun" panose="02010600030101010101" pitchFamily="2" charset="-122"/>
                          <a:cs typeface="Times New Roman" panose="02020603050405020304" pitchFamily="18" charset="0"/>
                        </a:rPr>
                        <a:t>The problem is constant and ongoing and has a very high likelihood of occurring.</a:t>
                      </a:r>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a:txBody>
                  <a:tcPr marL="45835" marR="4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54700396"/>
                  </a:ext>
                </a:extLst>
              </a:tr>
            </a:tbl>
          </a:graphicData>
        </a:graphic>
      </p:graphicFrame>
    </p:spTree>
    <p:extLst>
      <p:ext uri="{BB962C8B-B14F-4D97-AF65-F5344CB8AC3E}">
        <p14:creationId xmlns:p14="http://schemas.microsoft.com/office/powerpoint/2010/main" val="3887174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918DF1-C3F7-4D3A-A850-6B66C653A237}"/>
              </a:ext>
            </a:extLst>
          </p:cNvPr>
          <p:cNvSpPr>
            <a:spLocks noGrp="1"/>
          </p:cNvSpPr>
          <p:nvPr>
            <p:ph type="sldNum" sz="quarter" idx="12"/>
          </p:nvPr>
        </p:nvSpPr>
        <p:spPr/>
        <p:txBody>
          <a:bodyPr/>
          <a:lstStyle/>
          <a:p>
            <a:pPr>
              <a:defRPr/>
            </a:pPr>
            <a:fld id="{A73939FE-7BC6-42BD-B27E-1F76D60FE7C3}" type="slidenum">
              <a:rPr lang="en-GB" smtClean="0"/>
              <a:pPr>
                <a:defRPr/>
              </a:pPr>
              <a:t>47</a:t>
            </a:fld>
            <a:endParaRPr lang="en-GB" dirty="0"/>
          </a:p>
        </p:txBody>
      </p:sp>
      <p:sp>
        <p:nvSpPr>
          <p:cNvPr id="12" name="Text Placeholder 11">
            <a:extLst>
              <a:ext uri="{FF2B5EF4-FFF2-40B4-BE49-F238E27FC236}">
                <a16:creationId xmlns:a16="http://schemas.microsoft.com/office/drawing/2014/main" id="{AA1620E6-5FC2-451C-8ABD-6B4DE6BB8A7B}"/>
              </a:ext>
            </a:extLst>
          </p:cNvPr>
          <p:cNvSpPr>
            <a:spLocks noGrp="1"/>
          </p:cNvSpPr>
          <p:nvPr>
            <p:ph type="body" sz="quarter" idx="13"/>
          </p:nvPr>
        </p:nvSpPr>
        <p:spPr>
          <a:xfrm>
            <a:off x="847727" y="4743728"/>
            <a:ext cx="10507661" cy="1803400"/>
          </a:xfrm>
        </p:spPr>
        <p:txBody>
          <a:bodyPr/>
          <a:lstStyle/>
          <a:p>
            <a:pPr marL="310976" indent="-310976">
              <a:buFont typeface="Arial" panose="020B0604020202020204" pitchFamily="34" charset="0"/>
              <a:buChar char="•"/>
            </a:pPr>
            <a:r>
              <a:rPr lang="en-US" sz="2000" b="0" dirty="0">
                <a:latin typeface="Arial" panose="020B0604020202020204" pitchFamily="34" charset="0"/>
                <a:cs typeface="Arial" panose="020B0604020202020204" pitchFamily="34" charset="0"/>
              </a:rPr>
              <a:t>Excel tool will calculate total score automatically</a:t>
            </a:r>
          </a:p>
          <a:p>
            <a:pPr marL="310976" indent="-310976">
              <a:buFont typeface="Arial" panose="020B0604020202020204" pitchFamily="34" charset="0"/>
              <a:buChar char="•"/>
            </a:pPr>
            <a:r>
              <a:rPr lang="en-US" sz="2000" b="0" dirty="0">
                <a:latin typeface="Arial" panose="020B0604020202020204" pitchFamily="34" charset="0"/>
                <a:cs typeface="Arial" panose="020B0604020202020204" pitchFamily="34" charset="0"/>
              </a:rPr>
              <a:t>Avoid tendency to categorize everything as “high risk” </a:t>
            </a:r>
          </a:p>
          <a:p>
            <a:pPr marL="310976" indent="-310976">
              <a:buFont typeface="Arial" panose="020B0604020202020204" pitchFamily="34" charset="0"/>
              <a:buChar char="•"/>
            </a:pPr>
            <a:r>
              <a:rPr lang="en-US" sz="2000" b="0" dirty="0">
                <a:latin typeface="Arial" panose="020B0604020202020204" pitchFamily="34" charset="0"/>
                <a:cs typeface="Arial" panose="020B0604020202020204" pitchFamily="34" charset="0"/>
              </a:rPr>
              <a:t>Alternative risk assessment methods may be developed by team </a:t>
            </a:r>
          </a:p>
        </p:txBody>
      </p:sp>
      <p:sp>
        <p:nvSpPr>
          <p:cNvPr id="16" name="Title 15">
            <a:extLst>
              <a:ext uri="{FF2B5EF4-FFF2-40B4-BE49-F238E27FC236}">
                <a16:creationId xmlns:a16="http://schemas.microsoft.com/office/drawing/2014/main" id="{F4661A1D-3209-4BE7-B04B-47506AA09A37}"/>
              </a:ext>
            </a:extLst>
          </p:cNvPr>
          <p:cNvSpPr>
            <a:spLocks noGrp="1"/>
          </p:cNvSpPr>
          <p:nvPr>
            <p:ph type="title"/>
          </p:nvPr>
        </p:nvSpPr>
        <p:spPr>
          <a:xfrm>
            <a:off x="737414" y="4010593"/>
            <a:ext cx="11233110" cy="529364"/>
          </a:xfrm>
          <a:solidFill>
            <a:schemeClr val="bg2"/>
          </a:solidFill>
        </p:spPr>
        <p:txBody>
          <a:bodyPr/>
          <a:lstStyle/>
          <a:p>
            <a:r>
              <a:rPr lang="en-US" sz="2000" dirty="0"/>
              <a:t>Additional tips </a:t>
            </a:r>
          </a:p>
        </p:txBody>
      </p:sp>
      <p:graphicFrame>
        <p:nvGraphicFramePr>
          <p:cNvPr id="21" name="Table 20">
            <a:extLst>
              <a:ext uri="{FF2B5EF4-FFF2-40B4-BE49-F238E27FC236}">
                <a16:creationId xmlns:a16="http://schemas.microsoft.com/office/drawing/2014/main" id="{F61E14D9-C136-4633-A93F-7485880EF6EE}"/>
              </a:ext>
            </a:extLst>
          </p:cNvPr>
          <p:cNvGraphicFramePr>
            <a:graphicFrameLocks noGrp="1"/>
          </p:cNvGraphicFramePr>
          <p:nvPr>
            <p:extLst>
              <p:ext uri="{D42A27DB-BD31-4B8C-83A1-F6EECF244321}">
                <p14:modId xmlns:p14="http://schemas.microsoft.com/office/powerpoint/2010/main" val="2730225292"/>
              </p:ext>
            </p:extLst>
          </p:nvPr>
        </p:nvGraphicFramePr>
        <p:xfrm>
          <a:off x="1352550" y="1415223"/>
          <a:ext cx="10002838" cy="2013585"/>
        </p:xfrm>
        <a:graphic>
          <a:graphicData uri="http://schemas.openxmlformats.org/drawingml/2006/table">
            <a:tbl>
              <a:tblPr firstRow="1" firstCol="1" bandRow="1"/>
              <a:tblGrid>
                <a:gridCol w="5001419">
                  <a:extLst>
                    <a:ext uri="{9D8B030D-6E8A-4147-A177-3AD203B41FA5}">
                      <a16:colId xmlns:a16="http://schemas.microsoft.com/office/drawing/2014/main" val="1341194448"/>
                    </a:ext>
                  </a:extLst>
                </a:gridCol>
                <a:gridCol w="5001419">
                  <a:extLst>
                    <a:ext uri="{9D8B030D-6E8A-4147-A177-3AD203B41FA5}">
                      <a16:colId xmlns:a16="http://schemas.microsoft.com/office/drawing/2014/main" val="4154431666"/>
                    </a:ext>
                  </a:extLst>
                </a:gridCol>
              </a:tblGrid>
              <a:tr h="0">
                <a:tc>
                  <a:txBody>
                    <a:bodyPr/>
                    <a:lstStyle/>
                    <a:p>
                      <a:pPr marL="0" marR="0">
                        <a:lnSpc>
                          <a:spcPct val="115000"/>
                        </a:lnSpc>
                        <a:spcBef>
                          <a:spcPts val="0"/>
                        </a:spcBef>
                        <a:spcAft>
                          <a:spcPts val="0"/>
                        </a:spcAft>
                      </a:pPr>
                      <a:r>
                        <a:rPr lang="en-GB" sz="2000" dirty="0">
                          <a:effectLst/>
                          <a:latin typeface="Arial" panose="020B0604020202020204" pitchFamily="34" charset="0"/>
                          <a:ea typeface="SimSun" panose="02010600030101010101" pitchFamily="2" charset="-122"/>
                          <a:cs typeface="Times New Roman" panose="02020603050405020304" pitchFamily="18" charset="0"/>
                        </a:rPr>
                        <a:t>0–7 = low risk</a:t>
                      </a:r>
                      <a:endParaRPr lang="en-US" sz="2000" dirty="0">
                        <a:effectLst/>
                        <a:latin typeface="Arial" panose="020B0604020202020204" pitchFamily="34" charset="0"/>
                        <a:ea typeface="SimSun" panose="02010600030101010101" pitchFamily="2" charset="-122"/>
                        <a:cs typeface="Times New Roman" panose="02020603050405020304" pitchFamily="18" charset="0"/>
                      </a:endParaRPr>
                    </a:p>
                    <a:p>
                      <a:pPr marL="0" marR="0">
                        <a:lnSpc>
                          <a:spcPct val="115000"/>
                        </a:lnSpc>
                        <a:spcBef>
                          <a:spcPts val="0"/>
                        </a:spcBef>
                        <a:spcAft>
                          <a:spcPts val="0"/>
                        </a:spcAft>
                      </a:pPr>
                      <a:r>
                        <a:rPr lang="en-GB" sz="2000" dirty="0">
                          <a:effectLst/>
                          <a:latin typeface="Arial" panose="020B0604020202020204" pitchFamily="34" charset="0"/>
                          <a:ea typeface="SimSun" panose="02010600030101010101" pitchFamily="2" charset="-122"/>
                          <a:cs typeface="Times New Roman" panose="02020603050405020304" pitchFamily="18" charset="0"/>
                        </a:rPr>
                        <a:t> </a:t>
                      </a:r>
                      <a:endParaRPr lang="en-US" sz="20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GB" sz="2000" dirty="0">
                          <a:effectLst/>
                          <a:latin typeface="Arial" panose="020B0604020202020204" pitchFamily="34" charset="0"/>
                          <a:ea typeface="SimSun" panose="02010600030101010101" pitchFamily="2" charset="-122"/>
                          <a:cs typeface="Times New Roman" panose="02020603050405020304" pitchFamily="18" charset="0"/>
                        </a:rPr>
                        <a:t>Minimal harm to humans or the environment.</a:t>
                      </a:r>
                      <a:endParaRPr lang="en-US" sz="20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16936715"/>
                  </a:ext>
                </a:extLst>
              </a:tr>
              <a:tr h="0">
                <a:tc>
                  <a:txBody>
                    <a:bodyPr/>
                    <a:lstStyle/>
                    <a:p>
                      <a:pPr marL="0" marR="0">
                        <a:lnSpc>
                          <a:spcPct val="115000"/>
                        </a:lnSpc>
                        <a:spcBef>
                          <a:spcPts val="0"/>
                        </a:spcBef>
                        <a:spcAft>
                          <a:spcPts val="0"/>
                        </a:spcAft>
                      </a:pPr>
                      <a:r>
                        <a:rPr lang="en-GB" sz="2000" dirty="0">
                          <a:effectLst/>
                          <a:latin typeface="Arial" panose="020B0604020202020204" pitchFamily="34" charset="0"/>
                          <a:ea typeface="SimSun" panose="02010600030101010101" pitchFamily="2" charset="-122"/>
                          <a:cs typeface="Times New Roman" panose="02020603050405020304" pitchFamily="18" charset="0"/>
                        </a:rPr>
                        <a:t>8–14 = medium risk</a:t>
                      </a:r>
                      <a:endParaRPr lang="en-US" sz="20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15000"/>
                        </a:lnSpc>
                        <a:spcBef>
                          <a:spcPts val="0"/>
                        </a:spcBef>
                        <a:spcAft>
                          <a:spcPts val="0"/>
                        </a:spcAft>
                      </a:pPr>
                      <a:r>
                        <a:rPr lang="en-GB" sz="2000" dirty="0">
                          <a:effectLst/>
                          <a:latin typeface="Arial" panose="020B0604020202020204" pitchFamily="34" charset="0"/>
                          <a:ea typeface="SimSun" panose="02010600030101010101" pitchFamily="2" charset="-122"/>
                          <a:cs typeface="Times New Roman" panose="02020603050405020304" pitchFamily="18" charset="0"/>
                        </a:rPr>
                        <a:t>Some harm will occur to humans and/or the environment.</a:t>
                      </a:r>
                      <a:endParaRPr lang="en-US" sz="20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883091599"/>
                  </a:ext>
                </a:extLst>
              </a:tr>
              <a:tr h="0">
                <a:tc>
                  <a:txBody>
                    <a:bodyPr/>
                    <a:lstStyle/>
                    <a:p>
                      <a:pPr marL="0" marR="0">
                        <a:lnSpc>
                          <a:spcPct val="115000"/>
                        </a:lnSpc>
                        <a:spcBef>
                          <a:spcPts val="0"/>
                        </a:spcBef>
                        <a:spcAft>
                          <a:spcPts val="0"/>
                        </a:spcAft>
                      </a:pPr>
                      <a:r>
                        <a:rPr lang="en-GB" sz="2000" dirty="0">
                          <a:effectLst/>
                          <a:latin typeface="Arial" panose="020B0604020202020204" pitchFamily="34" charset="0"/>
                          <a:ea typeface="SimSun" panose="02010600030101010101" pitchFamily="2" charset="-122"/>
                          <a:cs typeface="Times New Roman" panose="02020603050405020304" pitchFamily="18" charset="0"/>
                        </a:rPr>
                        <a:t>15–20 = high risk</a:t>
                      </a:r>
                      <a:endParaRPr lang="en-US" sz="20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15000"/>
                        </a:lnSpc>
                        <a:spcBef>
                          <a:spcPts val="0"/>
                        </a:spcBef>
                        <a:spcAft>
                          <a:spcPts val="0"/>
                        </a:spcAft>
                      </a:pPr>
                      <a:r>
                        <a:rPr lang="en-GB" sz="2000" dirty="0">
                          <a:effectLst/>
                          <a:latin typeface="Arial" panose="020B0604020202020204" pitchFamily="34" charset="0"/>
                          <a:ea typeface="SimSun" panose="02010600030101010101" pitchFamily="2" charset="-122"/>
                          <a:cs typeface="Times New Roman" panose="02020603050405020304" pitchFamily="18" charset="0"/>
                        </a:rPr>
                        <a:t>Significant harm is likely to humans and/or the environment.</a:t>
                      </a:r>
                      <a:endParaRPr lang="en-US" sz="20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518284886"/>
                  </a:ext>
                </a:extLst>
              </a:tr>
            </a:tbl>
          </a:graphicData>
        </a:graphic>
      </p:graphicFrame>
      <p:sp>
        <p:nvSpPr>
          <p:cNvPr id="22" name="TextBox 21">
            <a:extLst>
              <a:ext uri="{FF2B5EF4-FFF2-40B4-BE49-F238E27FC236}">
                <a16:creationId xmlns:a16="http://schemas.microsoft.com/office/drawing/2014/main" id="{BDAB9F02-FC72-4DA5-9C41-6E7E6026CDD6}"/>
              </a:ext>
            </a:extLst>
          </p:cNvPr>
          <p:cNvSpPr txBox="1"/>
          <p:nvPr/>
        </p:nvSpPr>
        <p:spPr>
          <a:xfrm>
            <a:off x="1016000" y="135108"/>
            <a:ext cx="9823450" cy="769441"/>
          </a:xfrm>
          <a:prstGeom prst="rect">
            <a:avLst/>
          </a:prstGeom>
          <a:noFill/>
        </p:spPr>
        <p:txBody>
          <a:bodyPr wrap="square" rtlCol="0">
            <a:spAutoFit/>
          </a:bodyPr>
          <a:lstStyle/>
          <a:p>
            <a:pPr algn="ctr"/>
            <a:r>
              <a:rPr lang="en-US" sz="4400" b="1" dirty="0">
                <a:solidFill>
                  <a:schemeClr val="tx2"/>
                </a:solidFill>
                <a:latin typeface="Arial Narrow" panose="020B0606020202030204" pitchFamily="34" charset="0"/>
                <a:cs typeface="Arial" panose="020B0604020202020204" pitchFamily="34" charset="0"/>
              </a:rPr>
              <a:t>Overall risk score </a:t>
            </a:r>
          </a:p>
        </p:txBody>
      </p:sp>
    </p:spTree>
    <p:extLst>
      <p:ext uri="{BB962C8B-B14F-4D97-AF65-F5344CB8AC3E}">
        <p14:creationId xmlns:p14="http://schemas.microsoft.com/office/powerpoint/2010/main" val="4241762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3567" y="1295793"/>
            <a:ext cx="3574037" cy="4492779"/>
          </a:xfrm>
          <a:prstGeom prst="rect">
            <a:avLst/>
          </a:prstGeom>
          <a:ln>
            <a:noFill/>
          </a:ln>
          <a:effectLst>
            <a:outerShdw blurRad="292100" dist="139700" dir="2700000" algn="tl" rotWithShape="0">
              <a:srgbClr val="333333">
                <a:alpha val="65000"/>
              </a:srgbClr>
            </a:outerShdw>
          </a:effectLst>
        </p:spPr>
      </p:pic>
      <p:pic>
        <p:nvPicPr>
          <p:cNvPr id="3" name="Picture 2" descr="A tiled floor&#10;&#10;Description generated with high confidence">
            <a:extLst>
              <a:ext uri="{FF2B5EF4-FFF2-40B4-BE49-F238E27FC236}">
                <a16:creationId xmlns:a16="http://schemas.microsoft.com/office/drawing/2014/main" id="{E5140F9A-C590-4FAE-B33E-9D59752C0A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915" y="1299621"/>
            <a:ext cx="5541893" cy="311731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B3F91C22-B156-4C8C-83BD-3B1C8AC8B654}"/>
              </a:ext>
            </a:extLst>
          </p:cNvPr>
          <p:cNvSpPr>
            <a:spLocks noGrp="1"/>
          </p:cNvSpPr>
          <p:nvPr>
            <p:ph type="title"/>
          </p:nvPr>
        </p:nvSpPr>
        <p:spPr/>
        <p:txBody>
          <a:bodyPr/>
          <a:lstStyle/>
          <a:p>
            <a:r>
              <a:rPr lang="en-US" dirty="0">
                <a:solidFill>
                  <a:srgbClr val="00B0F0"/>
                </a:solidFill>
              </a:rPr>
              <a:t>Alternative method used in Indonesia</a:t>
            </a:r>
          </a:p>
        </p:txBody>
      </p:sp>
      <p:sp>
        <p:nvSpPr>
          <p:cNvPr id="7" name="Text Placeholder 6">
            <a:extLst>
              <a:ext uri="{FF2B5EF4-FFF2-40B4-BE49-F238E27FC236}">
                <a16:creationId xmlns:a16="http://schemas.microsoft.com/office/drawing/2014/main" id="{1212E021-1435-4E5C-9C2C-CCADC09BD7A3}"/>
              </a:ext>
            </a:extLst>
          </p:cNvPr>
          <p:cNvSpPr>
            <a:spLocks noGrp="1"/>
          </p:cNvSpPr>
          <p:nvPr>
            <p:ph type="body" sz="quarter" idx="16"/>
          </p:nvPr>
        </p:nvSpPr>
        <p:spPr>
          <a:xfrm>
            <a:off x="838200" y="4627756"/>
            <a:ext cx="4514385" cy="1865120"/>
          </a:xfrm>
          <a:solidFill>
            <a:schemeClr val="tx1"/>
          </a:solidFill>
        </p:spPr>
        <p:txBody>
          <a:bodyPr>
            <a:normAutofit lnSpcReduction="10000"/>
          </a:bodyPr>
          <a:lstStyle/>
          <a:p>
            <a:pPr marL="310976" indent="-310976">
              <a:buFont typeface="Arial" panose="020B0604020202020204" pitchFamily="34" charset="0"/>
              <a:buChar char="•"/>
            </a:pPr>
            <a:r>
              <a:rPr lang="en-US" sz="2000" dirty="0">
                <a:solidFill>
                  <a:schemeClr val="bg1"/>
                </a:solidFill>
              </a:rPr>
              <a:t>Staff wrote a list of all problems identified on strips of paper</a:t>
            </a:r>
          </a:p>
          <a:p>
            <a:pPr marL="310976" indent="-310976">
              <a:buFont typeface="Arial" panose="020B0604020202020204" pitchFamily="34" charset="0"/>
              <a:buChar char="•"/>
            </a:pPr>
            <a:r>
              <a:rPr lang="en-US" sz="2000" dirty="0">
                <a:solidFill>
                  <a:schemeClr val="bg1"/>
                </a:solidFill>
              </a:rPr>
              <a:t>Staff ranked these according to risk/priority for addressing them</a:t>
            </a:r>
          </a:p>
          <a:p>
            <a:pPr marL="310976" indent="-310976">
              <a:buFont typeface="Arial" panose="020B0604020202020204" pitchFamily="34" charset="0"/>
              <a:buChar char="•"/>
            </a:pPr>
            <a:r>
              <a:rPr lang="en-US" sz="2000" dirty="0">
                <a:solidFill>
                  <a:schemeClr val="bg1"/>
                </a:solidFill>
              </a:rPr>
              <a:t>Staff decided their own criteria for ranking</a:t>
            </a:r>
          </a:p>
          <a:p>
            <a:endParaRPr lang="en-US" dirty="0">
              <a:solidFill>
                <a:schemeClr val="bg1"/>
              </a:solidFill>
            </a:endParaRPr>
          </a:p>
        </p:txBody>
      </p:sp>
      <p:grpSp>
        <p:nvGrpSpPr>
          <p:cNvPr id="10" name="Group 9">
            <a:extLst>
              <a:ext uri="{FF2B5EF4-FFF2-40B4-BE49-F238E27FC236}">
                <a16:creationId xmlns:a16="http://schemas.microsoft.com/office/drawing/2014/main" id="{D33584DC-1305-4E57-942F-CD81EBA226F3}"/>
              </a:ext>
            </a:extLst>
          </p:cNvPr>
          <p:cNvGrpSpPr/>
          <p:nvPr/>
        </p:nvGrpSpPr>
        <p:grpSpPr>
          <a:xfrm>
            <a:off x="10571586" y="249283"/>
            <a:ext cx="1246402" cy="1171184"/>
            <a:chOff x="6769457" y="5116370"/>
            <a:chExt cx="1106024" cy="1171184"/>
          </a:xfrm>
        </p:grpSpPr>
        <p:pic>
          <p:nvPicPr>
            <p:cNvPr id="11" name="Picture 10" descr="Shape&#10;&#10;Description automatically generated with low confidence">
              <a:extLst>
                <a:ext uri="{FF2B5EF4-FFF2-40B4-BE49-F238E27FC236}">
                  <a16:creationId xmlns:a16="http://schemas.microsoft.com/office/drawing/2014/main" id="{FA8EF46E-434B-4176-9E80-F2E69181BDE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47514" y="5258958"/>
              <a:ext cx="1027967" cy="935628"/>
            </a:xfrm>
            <a:prstGeom prst="rect">
              <a:avLst/>
            </a:prstGeom>
          </p:spPr>
        </p:pic>
        <p:sp>
          <p:nvSpPr>
            <p:cNvPr id="12" name="Oval 11">
              <a:extLst>
                <a:ext uri="{FF2B5EF4-FFF2-40B4-BE49-F238E27FC236}">
                  <a16:creationId xmlns:a16="http://schemas.microsoft.com/office/drawing/2014/main" id="{EC05B7AA-277A-4349-8118-12B0897D59A4}"/>
                </a:ext>
              </a:extLst>
            </p:cNvPr>
            <p:cNvSpPr/>
            <p:nvPr/>
          </p:nvSpPr>
          <p:spPr>
            <a:xfrm>
              <a:off x="6769457" y="5116370"/>
              <a:ext cx="1027967"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8">
            <a:extLst>
              <a:ext uri="{FF2B5EF4-FFF2-40B4-BE49-F238E27FC236}">
                <a16:creationId xmlns:a16="http://schemas.microsoft.com/office/drawing/2014/main" id="{589D095D-5419-4FAB-BF7E-3B996A54E2F1}"/>
              </a:ext>
            </a:extLst>
          </p:cNvPr>
          <p:cNvSpPr>
            <a:spLocks noGrp="1"/>
          </p:cNvSpPr>
          <p:nvPr>
            <p:ph type="sldNum" sz="quarter" idx="12"/>
          </p:nvPr>
        </p:nvSpPr>
        <p:spPr/>
        <p:txBody>
          <a:bodyPr/>
          <a:lstStyle/>
          <a:p>
            <a:fld id="{2D0AA5EB-64AB-BF41-92BE-B61D8618F692}" type="slidenum">
              <a:rPr lang="it-IT" smtClean="0"/>
              <a:t>48</a:t>
            </a:fld>
            <a:endParaRPr lang="it-IT" dirty="0"/>
          </a:p>
        </p:txBody>
      </p:sp>
    </p:spTree>
    <p:extLst>
      <p:ext uri="{BB962C8B-B14F-4D97-AF65-F5344CB8AC3E}">
        <p14:creationId xmlns:p14="http://schemas.microsoft.com/office/powerpoint/2010/main" val="3783219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60EA5-0884-460C-960A-32C09E323525}"/>
              </a:ext>
            </a:extLst>
          </p:cNvPr>
          <p:cNvSpPr>
            <a:spLocks noGrp="1"/>
          </p:cNvSpPr>
          <p:nvPr>
            <p:ph type="body" idx="1"/>
          </p:nvPr>
        </p:nvSpPr>
        <p:spPr>
          <a:xfrm>
            <a:off x="657587" y="2223429"/>
            <a:ext cx="5076825" cy="5577285"/>
          </a:xfrm>
        </p:spPr>
        <p:txBody>
          <a:bodyPr/>
          <a:lstStyle/>
          <a:p>
            <a:pPr marL="310976" indent="-310976"/>
            <a:r>
              <a:rPr lang="en-US" sz="2177" dirty="0"/>
              <a:t>New problems will arise in the future, each with their own risks</a:t>
            </a:r>
          </a:p>
          <a:p>
            <a:pPr marL="310976" indent="-310976"/>
            <a:endParaRPr lang="en-US" sz="2177" dirty="0"/>
          </a:p>
          <a:p>
            <a:pPr marL="310976" indent="-310976"/>
            <a:r>
              <a:rPr lang="en-US" sz="2177" dirty="0"/>
              <a:t>New risks may be linked to existing problems</a:t>
            </a:r>
          </a:p>
          <a:p>
            <a:pPr marL="681458" lvl="1" indent="-310976"/>
            <a:endParaRPr lang="en-US" sz="2177" i="1" dirty="0">
              <a:latin typeface="Arial" panose="020B0604020202020204" pitchFamily="34" charset="0"/>
              <a:cs typeface="Arial" panose="020B0604020202020204" pitchFamily="34" charset="0"/>
            </a:endParaRPr>
          </a:p>
          <a:p>
            <a:pPr marL="0" indent="0">
              <a:buNone/>
            </a:pPr>
            <a:r>
              <a:rPr lang="en-US" sz="2177" b="1" dirty="0"/>
              <a:t>When calculating the risk score, consider will the risk increase or decrease over time? </a:t>
            </a:r>
          </a:p>
          <a:p>
            <a:endParaRPr lang="en-US" sz="2177" dirty="0"/>
          </a:p>
        </p:txBody>
      </p:sp>
      <p:sp>
        <p:nvSpPr>
          <p:cNvPr id="4" name="Slide Number Placeholder 3">
            <a:extLst>
              <a:ext uri="{FF2B5EF4-FFF2-40B4-BE49-F238E27FC236}">
                <a16:creationId xmlns:a16="http://schemas.microsoft.com/office/drawing/2014/main" id="{7BEDC963-160E-499D-83F0-CBC31B1DDE01}"/>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49</a:t>
            </a:fld>
            <a:endParaRPr lang="en-GB">
              <a:solidFill>
                <a:prstClr val="black"/>
              </a:solidFill>
            </a:endParaRPr>
          </a:p>
        </p:txBody>
      </p:sp>
      <p:sp>
        <p:nvSpPr>
          <p:cNvPr id="2" name="Title 1">
            <a:extLst>
              <a:ext uri="{FF2B5EF4-FFF2-40B4-BE49-F238E27FC236}">
                <a16:creationId xmlns:a16="http://schemas.microsoft.com/office/drawing/2014/main" id="{4B05A4A8-D0F1-4B37-B09B-5A1C3ED691A1}"/>
              </a:ext>
            </a:extLst>
          </p:cNvPr>
          <p:cNvSpPr>
            <a:spLocks noGrp="1"/>
          </p:cNvSpPr>
          <p:nvPr>
            <p:ph type="title" idx="4294967295"/>
          </p:nvPr>
        </p:nvSpPr>
        <p:spPr>
          <a:xfrm>
            <a:off x="576973" y="199061"/>
            <a:ext cx="10314878" cy="719138"/>
          </a:xfrm>
        </p:spPr>
        <p:txBody>
          <a:bodyPr/>
          <a:lstStyle/>
          <a:p>
            <a:pPr algn="ctr"/>
            <a:r>
              <a:rPr lang="en-US" dirty="0">
                <a:solidFill>
                  <a:srgbClr val="009CDE"/>
                </a:solidFill>
              </a:rPr>
              <a:t>Don’t forget - climate change may affect the risk over time</a:t>
            </a:r>
          </a:p>
        </p:txBody>
      </p:sp>
      <p:pic>
        <p:nvPicPr>
          <p:cNvPr id="8" name="Picture 7" descr="A group of people standing outside a building&#10;&#10;Description automatically generated with low confidence">
            <a:extLst>
              <a:ext uri="{FF2B5EF4-FFF2-40B4-BE49-F238E27FC236}">
                <a16:creationId xmlns:a16="http://schemas.microsoft.com/office/drawing/2014/main" id="{65204D8C-DF8F-48AC-A490-19A5FA5FDE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6401" y="2705318"/>
            <a:ext cx="4910193" cy="3273462"/>
          </a:xfrm>
          <a:prstGeom prst="rect">
            <a:avLst/>
          </a:prstGeom>
        </p:spPr>
      </p:pic>
      <p:sp>
        <p:nvSpPr>
          <p:cNvPr id="9" name="TextBox 8">
            <a:extLst>
              <a:ext uri="{FF2B5EF4-FFF2-40B4-BE49-F238E27FC236}">
                <a16:creationId xmlns:a16="http://schemas.microsoft.com/office/drawing/2014/main" id="{008D7D7A-A522-41DF-B2B6-126EC5F92ABB}"/>
              </a:ext>
            </a:extLst>
          </p:cNvPr>
          <p:cNvSpPr txBox="1"/>
          <p:nvPr/>
        </p:nvSpPr>
        <p:spPr>
          <a:xfrm>
            <a:off x="6641838" y="6270896"/>
            <a:ext cx="4910193" cy="538865"/>
          </a:xfrm>
          <a:prstGeom prst="rect">
            <a:avLst/>
          </a:prstGeom>
          <a:noFill/>
        </p:spPr>
        <p:txBody>
          <a:bodyPr wrap="square" rtlCol="0">
            <a:spAutoFit/>
          </a:bodyPr>
          <a:lstStyle/>
          <a:p>
            <a:pPr algn="r" rtl="0"/>
            <a:r>
              <a:rPr lang="en-US" sz="1451" i="1" dirty="0">
                <a:solidFill>
                  <a:schemeClr val="bg1"/>
                </a:solidFill>
                <a:latin typeface="Arial" panose="020B0604020202020204" pitchFamily="34" charset="0"/>
                <a:cs typeface="Arial" panose="020B0604020202020204" pitchFamily="34" charset="0"/>
              </a:rPr>
              <a:t>Photo: flooding at a HCF in Mozambique after cyclone </a:t>
            </a:r>
            <a:r>
              <a:rPr lang="en-US" sz="1451" i="1" dirty="0" err="1">
                <a:solidFill>
                  <a:schemeClr val="bg1"/>
                </a:solidFill>
                <a:latin typeface="Arial" panose="020B0604020202020204" pitchFamily="34" charset="0"/>
                <a:cs typeface="Arial" panose="020B0604020202020204" pitchFamily="34" charset="0"/>
              </a:rPr>
              <a:t>Idai</a:t>
            </a:r>
            <a:r>
              <a:rPr lang="en-US" sz="1451" i="1" dirty="0">
                <a:solidFill>
                  <a:schemeClr val="bg1"/>
                </a:solidFill>
                <a:latin typeface="Arial" panose="020B0604020202020204" pitchFamily="34" charset="0"/>
                <a:cs typeface="Arial" panose="020B0604020202020204" pitchFamily="34" charset="0"/>
              </a:rPr>
              <a:t> </a:t>
            </a:r>
          </a:p>
        </p:txBody>
      </p:sp>
      <p:pic>
        <p:nvPicPr>
          <p:cNvPr id="10" name="Immagine 5">
            <a:extLst>
              <a:ext uri="{FF2B5EF4-FFF2-40B4-BE49-F238E27FC236}">
                <a16:creationId xmlns:a16="http://schemas.microsoft.com/office/drawing/2014/main" id="{93005751-4A43-491D-969F-C86C9BEAE8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48333" y="704688"/>
            <a:ext cx="1419396" cy="1449795"/>
          </a:xfrm>
          <a:prstGeom prst="rect">
            <a:avLst/>
          </a:prstGeom>
        </p:spPr>
      </p:pic>
    </p:spTree>
    <p:extLst>
      <p:ext uri="{BB962C8B-B14F-4D97-AF65-F5344CB8AC3E}">
        <p14:creationId xmlns:p14="http://schemas.microsoft.com/office/powerpoint/2010/main" val="200003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0F42-CCF6-459C-8AE1-A45A8062496E}"/>
              </a:ext>
            </a:extLst>
          </p:cNvPr>
          <p:cNvSpPr>
            <a:spLocks noGrp="1"/>
          </p:cNvSpPr>
          <p:nvPr>
            <p:ph type="ctrTitle"/>
          </p:nvPr>
        </p:nvSpPr>
        <p:spPr/>
        <p:txBody>
          <a:bodyPr/>
          <a:lstStyle/>
          <a:p>
            <a:r>
              <a:rPr lang="en-US" dirty="0"/>
              <a:t>Part 1: Background</a:t>
            </a:r>
          </a:p>
        </p:txBody>
      </p:sp>
      <p:sp>
        <p:nvSpPr>
          <p:cNvPr id="4" name="Slide Number Placeholder 3">
            <a:extLst>
              <a:ext uri="{FF2B5EF4-FFF2-40B4-BE49-F238E27FC236}">
                <a16:creationId xmlns:a16="http://schemas.microsoft.com/office/drawing/2014/main" id="{F2572F11-1D9A-4727-A5B2-BCB34C65A1CB}"/>
              </a:ext>
            </a:extLst>
          </p:cNvPr>
          <p:cNvSpPr>
            <a:spLocks noGrp="1"/>
          </p:cNvSpPr>
          <p:nvPr>
            <p:ph type="sldNum" sz="quarter" idx="4"/>
          </p:nvPr>
        </p:nvSpPr>
        <p:spPr/>
        <p:txBody>
          <a:bodyPr/>
          <a:lstStyle/>
          <a:p>
            <a:fld id="{A5BA30F2-EADE-E847-915A-1E3BC37EDCB4}" type="slidenum">
              <a:rPr lang="it-IT" smtClean="0"/>
              <a:pPr/>
              <a:t>5</a:t>
            </a:fld>
            <a:endParaRPr lang="it-IT" dirty="0"/>
          </a:p>
        </p:txBody>
      </p:sp>
      <p:pic>
        <p:nvPicPr>
          <p:cNvPr id="5" name="Picture 4" descr="A picture containing sky, outdoor, building, house&#10;&#10;Description automatically generated">
            <a:extLst>
              <a:ext uri="{FF2B5EF4-FFF2-40B4-BE49-F238E27FC236}">
                <a16:creationId xmlns:a16="http://schemas.microsoft.com/office/drawing/2014/main" id="{B3E6C192-C958-4CDD-B2C2-4195490195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4300" y="2500274"/>
            <a:ext cx="5405825" cy="3728534"/>
          </a:xfrm>
          <a:prstGeom prst="rect">
            <a:avLst/>
          </a:prstGeom>
        </p:spPr>
      </p:pic>
      <p:sp>
        <p:nvSpPr>
          <p:cNvPr id="6" name="Segnaposto testo 4">
            <a:extLst>
              <a:ext uri="{FF2B5EF4-FFF2-40B4-BE49-F238E27FC236}">
                <a16:creationId xmlns:a16="http://schemas.microsoft.com/office/drawing/2014/main" id="{C66B33C0-9769-401F-B0F1-6E49C6AC8A62}"/>
              </a:ext>
            </a:extLst>
          </p:cNvPr>
          <p:cNvSpPr txBox="1">
            <a:spLocks/>
          </p:cNvSpPr>
          <p:nvPr/>
        </p:nvSpPr>
        <p:spPr>
          <a:xfrm>
            <a:off x="518288" y="2181225"/>
            <a:ext cx="5929313" cy="210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What is WASH FIT?</a:t>
            </a:r>
          </a:p>
          <a:p>
            <a:r>
              <a:rPr lang="en-US" sz="2400" dirty="0"/>
              <a:t>What resources are available to support you? </a:t>
            </a:r>
          </a:p>
          <a:p>
            <a:r>
              <a:rPr lang="en-US" sz="2400" dirty="0"/>
              <a:t>What is the purpose and scope of WASH FIT? </a:t>
            </a:r>
          </a:p>
          <a:p>
            <a:r>
              <a:rPr lang="en-US" sz="2400" dirty="0">
                <a:solidFill>
                  <a:schemeClr val="tx2">
                    <a:lumMod val="60000"/>
                    <a:lumOff val="40000"/>
                  </a:schemeClr>
                </a:solidFill>
              </a:rPr>
              <a:t>For those already familiar with WASH FIT, what is new in the 2</a:t>
            </a:r>
            <a:r>
              <a:rPr lang="en-US" sz="2400" baseline="30000" dirty="0">
                <a:solidFill>
                  <a:schemeClr val="tx2">
                    <a:lumMod val="60000"/>
                    <a:lumOff val="40000"/>
                  </a:schemeClr>
                </a:solidFill>
              </a:rPr>
              <a:t>nd</a:t>
            </a:r>
            <a:r>
              <a:rPr lang="en-US" sz="2400" dirty="0">
                <a:solidFill>
                  <a:schemeClr val="tx2">
                    <a:lumMod val="60000"/>
                    <a:lumOff val="40000"/>
                  </a:schemeClr>
                </a:solidFill>
              </a:rPr>
              <a:t> edition?</a:t>
            </a:r>
          </a:p>
          <a:p>
            <a:r>
              <a:rPr lang="en-US" sz="2400" dirty="0"/>
              <a:t>Which parts of a facility does WASH FIT address?</a:t>
            </a:r>
          </a:p>
          <a:p>
            <a:r>
              <a:rPr lang="en-US" sz="2400" dirty="0"/>
              <a:t>How can WASH FIT support health initiatives? </a:t>
            </a:r>
          </a:p>
          <a:p>
            <a:pPr marL="457200" indent="-457200">
              <a:buFont typeface="+mj-lt"/>
              <a:buAutoNum type="arabicPeriod"/>
            </a:pPr>
            <a:endParaRPr lang="en-US" sz="2400" dirty="0"/>
          </a:p>
        </p:txBody>
      </p:sp>
    </p:spTree>
    <p:extLst>
      <p:ext uri="{BB962C8B-B14F-4D97-AF65-F5344CB8AC3E}">
        <p14:creationId xmlns:p14="http://schemas.microsoft.com/office/powerpoint/2010/main" val="1352032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188-1AA4-4794-BEF5-047F8C12C47A}"/>
              </a:ext>
            </a:extLst>
          </p:cNvPr>
          <p:cNvSpPr>
            <a:spLocks noGrp="1"/>
          </p:cNvSpPr>
          <p:nvPr>
            <p:ph type="title"/>
          </p:nvPr>
        </p:nvSpPr>
        <p:spPr/>
        <p:txBody>
          <a:bodyPr/>
          <a:lstStyle/>
          <a:p>
            <a:r>
              <a:rPr lang="en-US" dirty="0">
                <a:solidFill>
                  <a:srgbClr val="00B0F0"/>
                </a:solidFill>
              </a:rPr>
              <a:t>Prioritize items for action </a:t>
            </a:r>
          </a:p>
        </p:txBody>
      </p:sp>
      <p:sp>
        <p:nvSpPr>
          <p:cNvPr id="4" name="Slide Number Placeholder 3">
            <a:extLst>
              <a:ext uri="{FF2B5EF4-FFF2-40B4-BE49-F238E27FC236}">
                <a16:creationId xmlns:a16="http://schemas.microsoft.com/office/drawing/2014/main" id="{AB918DF1-C3F7-4D3A-A850-6B66C653A237}"/>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50</a:t>
            </a:fld>
            <a:endParaRPr lang="en-GB">
              <a:solidFill>
                <a:prstClr val="black"/>
              </a:solidFill>
            </a:endParaRPr>
          </a:p>
        </p:txBody>
      </p:sp>
      <p:sp>
        <p:nvSpPr>
          <p:cNvPr id="8" name="Content Placeholder 2">
            <a:extLst>
              <a:ext uri="{FF2B5EF4-FFF2-40B4-BE49-F238E27FC236}">
                <a16:creationId xmlns:a16="http://schemas.microsoft.com/office/drawing/2014/main" id="{80CA5D00-9200-4055-BBAC-19D253092A9F}"/>
              </a:ext>
            </a:extLst>
          </p:cNvPr>
          <p:cNvSpPr>
            <a:spLocks noGrp="1"/>
          </p:cNvSpPr>
          <p:nvPr>
            <p:ph type="body" sz="quarter" idx="16"/>
          </p:nvPr>
        </p:nvSpPr>
        <p:spPr/>
        <p:txBody>
          <a:bodyPr/>
          <a:lstStyle/>
          <a:p>
            <a:pPr marL="342900" indent="-342900">
              <a:buFont typeface="Arial" panose="020B0604020202020204" pitchFamily="34" charset="0"/>
              <a:buChar char="•"/>
            </a:pPr>
            <a:r>
              <a:rPr lang="en-GB" sz="2177" dirty="0">
                <a:ea typeface="ＭＳ Ｐゴシック" pitchFamily="34" charset="-128"/>
              </a:rPr>
              <a:t>Sort list of problems according to risk score: highest risk scores take </a:t>
            </a:r>
            <a:r>
              <a:rPr lang="en-GB" sz="2177" b="1" dirty="0">
                <a:solidFill>
                  <a:srgbClr val="009CDE"/>
                </a:solidFill>
                <a:ea typeface="ＭＳ Ｐゴシック" pitchFamily="34" charset="-128"/>
              </a:rPr>
              <a:t>priority</a:t>
            </a:r>
            <a:r>
              <a:rPr lang="en-GB" sz="2177" dirty="0">
                <a:ea typeface="ＭＳ Ｐゴシック" pitchFamily="34" charset="-128"/>
              </a:rPr>
              <a:t> for urgent action</a:t>
            </a:r>
          </a:p>
          <a:p>
            <a:pPr marL="713382" lvl="1" indent="-342900">
              <a:buFont typeface="Arial" panose="020B0604020202020204" pitchFamily="34" charset="0"/>
              <a:buChar char="•"/>
            </a:pPr>
            <a:r>
              <a:rPr lang="en-GB" sz="2177" dirty="0">
                <a:latin typeface="Arial" panose="020B0604020202020204" pitchFamily="34" charset="0"/>
                <a:ea typeface="ＭＳ Ｐゴシック" pitchFamily="34" charset="-128"/>
                <a:cs typeface="Arial" panose="020B0604020202020204" pitchFamily="34" charset="0"/>
              </a:rPr>
              <a:t>Problems can be further sorted by domain (e.g. all water-related problems) or by area in a facility (e.g. all out-patient department) </a:t>
            </a:r>
          </a:p>
          <a:p>
            <a:pPr marL="342900" indent="-342900">
              <a:buFont typeface="Arial" panose="020B0604020202020204" pitchFamily="34" charset="0"/>
              <a:buChar char="•"/>
            </a:pPr>
            <a:r>
              <a:rPr lang="en-GB" sz="2177" dirty="0">
                <a:ea typeface="ＭＳ Ｐゴシック" pitchFamily="34" charset="-128"/>
              </a:rPr>
              <a:t>Lower risk scores should be addressed subsequently when resources become available </a:t>
            </a:r>
          </a:p>
          <a:p>
            <a:pPr marL="342900" indent="-342900">
              <a:buFont typeface="Arial" panose="020B0604020202020204" pitchFamily="34" charset="0"/>
              <a:buChar char="•"/>
            </a:pPr>
            <a:r>
              <a:rPr lang="en-GB" sz="2177" dirty="0">
                <a:ea typeface="ＭＳ Ｐゴシック" pitchFamily="34" charset="-128"/>
              </a:rPr>
              <a:t>Some problems which have low risk scores may only require simple/low-cost improvements and can be done at the same time  </a:t>
            </a:r>
          </a:p>
          <a:p>
            <a:pPr marL="342900" indent="-342900">
              <a:buFont typeface="Arial" panose="020B0604020202020204" pitchFamily="34" charset="0"/>
              <a:buChar char="•"/>
            </a:pPr>
            <a:endParaRPr lang="en-US" sz="2177" b="1" dirty="0"/>
          </a:p>
          <a:p>
            <a:pPr marL="342900" indent="-342900">
              <a:buFont typeface="Arial" panose="020B0604020202020204" pitchFamily="34" charset="0"/>
              <a:buChar char="•"/>
            </a:pPr>
            <a:endParaRPr lang="en-US" sz="2177" dirty="0"/>
          </a:p>
        </p:txBody>
      </p:sp>
    </p:spTree>
    <p:extLst>
      <p:ext uri="{BB962C8B-B14F-4D97-AF65-F5344CB8AC3E}">
        <p14:creationId xmlns:p14="http://schemas.microsoft.com/office/powerpoint/2010/main" val="3705645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6DAB80-64BB-4B69-A860-4D38C2336964}"/>
              </a:ext>
            </a:extLst>
          </p:cNvPr>
          <p:cNvSpPr>
            <a:spLocks noGrp="1"/>
          </p:cNvSpPr>
          <p:nvPr>
            <p:ph type="title"/>
          </p:nvPr>
        </p:nvSpPr>
        <p:spPr/>
        <p:txBody>
          <a:bodyPr/>
          <a:lstStyle/>
          <a:p>
            <a:r>
              <a:rPr lang="en-US" dirty="0">
                <a:solidFill>
                  <a:srgbClr val="009CDE"/>
                </a:solidFill>
              </a:rPr>
              <a:t>How to prioritize according to level of risk </a:t>
            </a:r>
          </a:p>
        </p:txBody>
      </p:sp>
      <p:sp>
        <p:nvSpPr>
          <p:cNvPr id="4" name="Slide Number Placeholder 3">
            <a:extLst>
              <a:ext uri="{FF2B5EF4-FFF2-40B4-BE49-F238E27FC236}">
                <a16:creationId xmlns:a16="http://schemas.microsoft.com/office/drawing/2014/main" id="{025B5511-1C16-4275-A853-034D49C6A647}"/>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51</a:t>
            </a:fld>
            <a:endParaRPr lang="en-GB" dirty="0">
              <a:solidFill>
                <a:prstClr val="black"/>
              </a:solidFill>
            </a:endParaRPr>
          </a:p>
        </p:txBody>
      </p:sp>
      <p:graphicFrame>
        <p:nvGraphicFramePr>
          <p:cNvPr id="9" name="Table 9">
            <a:extLst>
              <a:ext uri="{FF2B5EF4-FFF2-40B4-BE49-F238E27FC236}">
                <a16:creationId xmlns:a16="http://schemas.microsoft.com/office/drawing/2014/main" id="{3E933CCF-B705-4B92-A69D-5B8B196B1B8D}"/>
              </a:ext>
            </a:extLst>
          </p:cNvPr>
          <p:cNvGraphicFramePr>
            <a:graphicFrameLocks noGrp="1"/>
          </p:cNvGraphicFramePr>
          <p:nvPr>
            <p:extLst>
              <p:ext uri="{D42A27DB-BD31-4B8C-83A1-F6EECF244321}">
                <p14:modId xmlns:p14="http://schemas.microsoft.com/office/powerpoint/2010/main" val="3406349906"/>
              </p:ext>
            </p:extLst>
          </p:nvPr>
        </p:nvGraphicFramePr>
        <p:xfrm>
          <a:off x="838200" y="1524748"/>
          <a:ext cx="10529196" cy="4318885"/>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val="2736770128"/>
                    </a:ext>
                  </a:extLst>
                </a:gridCol>
                <a:gridCol w="3511998">
                  <a:extLst>
                    <a:ext uri="{9D8B030D-6E8A-4147-A177-3AD203B41FA5}">
                      <a16:colId xmlns:a16="http://schemas.microsoft.com/office/drawing/2014/main" val="1345126723"/>
                    </a:ext>
                  </a:extLst>
                </a:gridCol>
                <a:gridCol w="2632299">
                  <a:extLst>
                    <a:ext uri="{9D8B030D-6E8A-4147-A177-3AD203B41FA5}">
                      <a16:colId xmlns:a16="http://schemas.microsoft.com/office/drawing/2014/main" val="728426395"/>
                    </a:ext>
                  </a:extLst>
                </a:gridCol>
                <a:gridCol w="2632299">
                  <a:extLst>
                    <a:ext uri="{9D8B030D-6E8A-4147-A177-3AD203B41FA5}">
                      <a16:colId xmlns:a16="http://schemas.microsoft.com/office/drawing/2014/main" val="3011968571"/>
                    </a:ext>
                  </a:extLst>
                </a:gridCol>
              </a:tblGrid>
              <a:tr h="336331">
                <a:tc>
                  <a:txBody>
                    <a:bodyPr/>
                    <a:lstStyle/>
                    <a:p>
                      <a:r>
                        <a:rPr lang="en-US" sz="2000" b="1" dirty="0">
                          <a:solidFill>
                            <a:schemeClr val="bg1"/>
                          </a:solidFill>
                          <a:latin typeface="Arial" panose="020B0604020202020204" pitchFamily="34" charset="0"/>
                          <a:cs typeface="Arial" panose="020B0604020202020204" pitchFamily="34" charset="0"/>
                        </a:rPr>
                        <a:t>Risk </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000" b="1" dirty="0">
                          <a:solidFill>
                            <a:schemeClr val="bg1"/>
                          </a:solidFill>
                          <a:latin typeface="Arial" panose="020B0604020202020204" pitchFamily="34" charset="0"/>
                          <a:cs typeface="Arial" panose="020B0604020202020204" pitchFamily="34" charset="0"/>
                        </a:rPr>
                        <a:t>Immediacy </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000" b="1" dirty="0">
                          <a:solidFill>
                            <a:schemeClr val="bg1"/>
                          </a:solidFill>
                          <a:latin typeface="Arial" panose="020B0604020202020204" pitchFamily="34" charset="0"/>
                          <a:cs typeface="Arial" panose="020B0604020202020204" pitchFamily="34" charset="0"/>
                        </a:rPr>
                        <a:t>Action </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000" b="1" dirty="0">
                          <a:solidFill>
                            <a:schemeClr val="bg1"/>
                          </a:solidFill>
                          <a:latin typeface="Arial" panose="020B0604020202020204" pitchFamily="34" charset="0"/>
                          <a:cs typeface="Arial" panose="020B0604020202020204" pitchFamily="34" charset="0"/>
                        </a:rPr>
                        <a:t>Cost of inaction </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608666109"/>
                  </a:ext>
                </a:extLst>
              </a:tr>
              <a:tr h="829309">
                <a:tc>
                  <a:txBody>
                    <a:bodyPr/>
                    <a:lstStyle/>
                    <a:p>
                      <a:r>
                        <a:rPr lang="en-US" sz="2000" dirty="0">
                          <a:latin typeface="Arial" panose="020B0604020202020204" pitchFamily="34" charset="0"/>
                          <a:cs typeface="Arial" panose="020B0604020202020204" pitchFamily="34" charset="0"/>
                        </a:rPr>
                        <a:t>LOW </a:t>
                      </a:r>
                    </a:p>
                    <a:p>
                      <a:r>
                        <a:rPr lang="en-US" sz="2000" dirty="0">
                          <a:latin typeface="Arial" panose="020B0604020202020204" pitchFamily="34" charset="0"/>
                          <a:cs typeface="Arial" panose="020B0604020202020204" pitchFamily="34" charset="0"/>
                        </a:rPr>
                        <a:t>(0-7)</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sz="2000" dirty="0">
                          <a:latin typeface="Arial" panose="020B0604020202020204" pitchFamily="34" charset="0"/>
                          <a:cs typeface="Arial" panose="020B0604020202020204" pitchFamily="34" charset="0"/>
                        </a:rPr>
                        <a:t>Address as resources become available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Lowest priority but in reality, often easiest to address</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sz="2000" kern="1200" dirty="0">
                          <a:solidFill>
                            <a:schemeClr val="tx1"/>
                          </a:solidFill>
                          <a:latin typeface="Arial" panose="020B0604020202020204" pitchFamily="34" charset="0"/>
                          <a:ea typeface="+mn-ea"/>
                          <a:cs typeface="Arial" panose="020B0604020202020204" pitchFamily="34" charset="0"/>
                        </a:rPr>
                        <a:t>May be addressed with no/low-cost actions </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sz="2000" kern="1200" dirty="0">
                          <a:solidFill>
                            <a:schemeClr val="tx1"/>
                          </a:solidFill>
                          <a:latin typeface="Arial" panose="020B0604020202020204" pitchFamily="34" charset="0"/>
                          <a:ea typeface="+mn-ea"/>
                          <a:cs typeface="Arial" panose="020B0604020202020204" pitchFamily="34" charset="0"/>
                        </a:rPr>
                        <a:t>Inaction unlikely to result in cost implications </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952127409"/>
                  </a:ext>
                </a:extLst>
              </a:tr>
              <a:tr h="829309">
                <a:tc>
                  <a:txBody>
                    <a:bodyPr/>
                    <a:lstStyle/>
                    <a:p>
                      <a:r>
                        <a:rPr lang="en-US" sz="2000" dirty="0">
                          <a:latin typeface="Arial" panose="020B0604020202020204" pitchFamily="34" charset="0"/>
                          <a:cs typeface="Arial" panose="020B0604020202020204" pitchFamily="34" charset="0"/>
                        </a:rPr>
                        <a:t>MEDIUM</a:t>
                      </a:r>
                    </a:p>
                    <a:p>
                      <a:r>
                        <a:rPr lang="en-US" sz="2000" dirty="0">
                          <a:latin typeface="Arial" panose="020B0604020202020204" pitchFamily="34" charset="0"/>
                          <a:cs typeface="Arial" panose="020B0604020202020204" pitchFamily="34" charset="0"/>
                        </a:rPr>
                        <a:t>(8-14)</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2000" dirty="0">
                          <a:latin typeface="Arial" panose="020B0604020202020204" pitchFamily="34" charset="0"/>
                          <a:cs typeface="Arial" panose="020B0604020202020204" pitchFamily="34" charset="0"/>
                        </a:rPr>
                        <a:t>Action needed but less urgency than high risk problems </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2000" dirty="0">
                          <a:latin typeface="Arial" panose="020B0604020202020204" pitchFamily="34" charset="0"/>
                          <a:cs typeface="Arial" panose="020B0604020202020204" pitchFamily="34" charset="0"/>
                        </a:rPr>
                        <a:t>Take action to ensure risk does not get worse </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2000" dirty="0">
                          <a:latin typeface="Arial" panose="020B0604020202020204" pitchFamily="34" charset="0"/>
                          <a:cs typeface="Arial" panose="020B0604020202020204" pitchFamily="34" charset="0"/>
                        </a:rPr>
                        <a:t>Some cost savings by addressing problem</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5311348"/>
                  </a:ext>
                </a:extLst>
              </a:tr>
              <a:tr h="1326895">
                <a:tc>
                  <a:txBody>
                    <a:bodyPr/>
                    <a:lstStyle/>
                    <a:p>
                      <a:r>
                        <a:rPr lang="en-US" sz="2000" dirty="0">
                          <a:latin typeface="Arial" panose="020B0604020202020204" pitchFamily="34" charset="0"/>
                          <a:cs typeface="Arial" panose="020B0604020202020204" pitchFamily="34" charset="0"/>
                        </a:rPr>
                        <a:t>HIGH </a:t>
                      </a:r>
                    </a:p>
                    <a:p>
                      <a:r>
                        <a:rPr lang="en-US" sz="2000" dirty="0">
                          <a:latin typeface="Arial" panose="020B0604020202020204" pitchFamily="34" charset="0"/>
                          <a:cs typeface="Arial" panose="020B0604020202020204" pitchFamily="34" charset="0"/>
                        </a:rPr>
                        <a:t>(15-20)</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r>
                        <a:rPr lang="en-US" sz="2000" dirty="0">
                          <a:latin typeface="Arial" panose="020B0604020202020204" pitchFamily="34" charset="0"/>
                          <a:cs typeface="Arial" panose="020B0604020202020204" pitchFamily="34" charset="0"/>
                        </a:rPr>
                        <a:t>Urgent &amp; immediate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Takes priority</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r>
                        <a:rPr lang="en-US" sz="2000" dirty="0">
                          <a:latin typeface="Arial" panose="020B0604020202020204" pitchFamily="34" charset="0"/>
                          <a:cs typeface="Arial" panose="020B0604020202020204" pitchFamily="34" charset="0"/>
                        </a:rPr>
                        <a:t>May require significant, time, expertise and resources to address </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r>
                        <a:rPr lang="en-US" sz="2000" dirty="0">
                          <a:latin typeface="Arial" panose="020B0604020202020204" pitchFamily="34" charset="0"/>
                          <a:cs typeface="Arial" panose="020B0604020202020204" pitchFamily="34" charset="0"/>
                        </a:rPr>
                        <a:t>Serious cost implication from inaction </a:t>
                      </a:r>
                    </a:p>
                  </a:txBody>
                  <a:tcPr marL="82931" marR="82931" marT="41465" marB="4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927705460"/>
                  </a:ext>
                </a:extLst>
              </a:tr>
            </a:tbl>
          </a:graphicData>
        </a:graphic>
      </p:graphicFrame>
    </p:spTree>
    <p:extLst>
      <p:ext uri="{BB962C8B-B14F-4D97-AF65-F5344CB8AC3E}">
        <p14:creationId xmlns:p14="http://schemas.microsoft.com/office/powerpoint/2010/main" val="2946322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 parked on a dirt road&#10;&#10;Description generated with very high confidence">
            <a:extLst>
              <a:ext uri="{FF2B5EF4-FFF2-40B4-BE49-F238E27FC236}">
                <a16:creationId xmlns:a16="http://schemas.microsoft.com/office/drawing/2014/main" id="{467F65D6-3EF3-4A15-8629-560504248D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8754" y="3146929"/>
            <a:ext cx="5044536" cy="3354079"/>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A95BF8A9-196D-4C79-BFC5-93E11818473B}"/>
              </a:ext>
            </a:extLst>
          </p:cNvPr>
          <p:cNvSpPr>
            <a:spLocks noGrp="1"/>
          </p:cNvSpPr>
          <p:nvPr>
            <p:ph type="body" idx="1"/>
          </p:nvPr>
        </p:nvSpPr>
        <p:spPr>
          <a:xfrm>
            <a:off x="278710" y="1969403"/>
            <a:ext cx="6273991" cy="4761053"/>
          </a:xfrm>
        </p:spPr>
        <p:txBody>
          <a:bodyPr>
            <a:noAutofit/>
          </a:bodyPr>
          <a:lstStyle/>
          <a:p>
            <a:pPr marL="457200" indent="-457200">
              <a:spcBef>
                <a:spcPts val="453"/>
              </a:spcBef>
              <a:buFont typeface="+mj-lt"/>
              <a:buAutoNum type="arabicPeriod"/>
            </a:pPr>
            <a:r>
              <a:rPr lang="en-US" sz="2200" dirty="0">
                <a:ea typeface="ＭＳ Ｐゴシック" pitchFamily="34" charset="-128"/>
              </a:rPr>
              <a:t>No improved water supply on premises; water collected off-site; quantity is limited especially during dry season  </a:t>
            </a:r>
          </a:p>
          <a:p>
            <a:pPr marL="457200" indent="-457200">
              <a:spcBef>
                <a:spcPts val="453"/>
              </a:spcBef>
              <a:buFont typeface="+mj-lt"/>
              <a:buAutoNum type="arabicPeriod"/>
            </a:pPr>
            <a:endParaRPr lang="en-US" sz="2200" dirty="0">
              <a:ea typeface="ＭＳ Ｐゴシック" pitchFamily="34" charset="-128"/>
            </a:endParaRPr>
          </a:p>
          <a:p>
            <a:pPr marL="457200" indent="-457200">
              <a:spcBef>
                <a:spcPts val="453"/>
              </a:spcBef>
              <a:buFont typeface="+mj-lt"/>
              <a:buAutoNum type="arabicPeriod"/>
            </a:pPr>
            <a:r>
              <a:rPr lang="en-US" sz="2200" dirty="0">
                <a:ea typeface="ＭＳ Ｐゴシック" pitchFamily="34" charset="-128"/>
              </a:rPr>
              <a:t>No functioning waste treatment technology; autoclave is broken and has been for some time; all waste burned together in an open pit </a:t>
            </a:r>
          </a:p>
          <a:p>
            <a:pPr marL="457200" indent="-457200">
              <a:spcBef>
                <a:spcPts val="453"/>
              </a:spcBef>
              <a:buFont typeface="+mj-lt"/>
              <a:buAutoNum type="arabicPeriod"/>
            </a:pPr>
            <a:endParaRPr lang="en-US" sz="2200" dirty="0">
              <a:ea typeface="ＭＳ Ｐゴシック" pitchFamily="34" charset="-128"/>
            </a:endParaRPr>
          </a:p>
          <a:p>
            <a:pPr marL="457200" indent="-457200">
              <a:spcBef>
                <a:spcPts val="453"/>
              </a:spcBef>
              <a:buFont typeface="+mj-lt"/>
              <a:buAutoNum type="arabicPeriod"/>
            </a:pPr>
            <a:r>
              <a:rPr lang="en-US" sz="2200" dirty="0">
                <a:ea typeface="ＭＳ Ｐゴシック" pitchFamily="34" charset="-128"/>
              </a:rPr>
              <a:t>Septic tank is not emptied regularly or functioning properly; fecal waste overflows during heavy rain </a:t>
            </a:r>
          </a:p>
          <a:p>
            <a:pPr marL="457200" indent="-457200">
              <a:spcBef>
                <a:spcPts val="453"/>
              </a:spcBef>
              <a:buFont typeface="+mj-lt"/>
              <a:buAutoNum type="arabicPeriod"/>
            </a:pPr>
            <a:endParaRPr lang="en-US" sz="2200" dirty="0">
              <a:ea typeface="ＭＳ Ｐゴシック" pitchFamily="34" charset="-128"/>
            </a:endParaRPr>
          </a:p>
          <a:p>
            <a:pPr marL="457200" indent="-457200">
              <a:spcBef>
                <a:spcPts val="453"/>
              </a:spcBef>
              <a:buFont typeface="+mj-lt"/>
              <a:buAutoNum type="arabicPeriod"/>
            </a:pPr>
            <a:r>
              <a:rPr lang="en-US" sz="2200" dirty="0">
                <a:ea typeface="ＭＳ Ｐゴシック" pitchFamily="34" charset="-128"/>
              </a:rPr>
              <a:t>Lack of lighting in toilets; toilets are 30 metres away from consultation areas </a:t>
            </a:r>
            <a:endParaRPr lang="en-US" sz="2200" dirty="0"/>
          </a:p>
        </p:txBody>
      </p:sp>
      <p:sp>
        <p:nvSpPr>
          <p:cNvPr id="5" name="Text Placeholder 4">
            <a:extLst>
              <a:ext uri="{FF2B5EF4-FFF2-40B4-BE49-F238E27FC236}">
                <a16:creationId xmlns:a16="http://schemas.microsoft.com/office/drawing/2014/main" id="{DE785F5A-34D0-48C4-A9BA-45541796D5E0}"/>
              </a:ext>
            </a:extLst>
          </p:cNvPr>
          <p:cNvSpPr>
            <a:spLocks noGrp="1"/>
          </p:cNvSpPr>
          <p:nvPr>
            <p:ph type="body" sz="quarter" idx="14"/>
          </p:nvPr>
        </p:nvSpPr>
        <p:spPr>
          <a:xfrm>
            <a:off x="566272" y="156434"/>
            <a:ext cx="10512425" cy="722508"/>
          </a:xfrm>
        </p:spPr>
        <p:txBody>
          <a:bodyPr/>
          <a:lstStyle/>
          <a:p>
            <a:r>
              <a:rPr lang="en-US" dirty="0">
                <a:solidFill>
                  <a:srgbClr val="009CDE"/>
                </a:solidFill>
              </a:rPr>
              <a:t>Group exercise: Conduct a risk assessment</a:t>
            </a:r>
            <a:endParaRPr lang="en-US" dirty="0"/>
          </a:p>
        </p:txBody>
      </p:sp>
      <p:grpSp>
        <p:nvGrpSpPr>
          <p:cNvPr id="12" name="Group 11">
            <a:extLst>
              <a:ext uri="{FF2B5EF4-FFF2-40B4-BE49-F238E27FC236}">
                <a16:creationId xmlns:a16="http://schemas.microsoft.com/office/drawing/2014/main" id="{83845CE5-1AC0-47A7-B32B-AB59ECBDA906}"/>
              </a:ext>
            </a:extLst>
          </p:cNvPr>
          <p:cNvGrpSpPr/>
          <p:nvPr/>
        </p:nvGrpSpPr>
        <p:grpSpPr>
          <a:xfrm>
            <a:off x="10507317" y="239877"/>
            <a:ext cx="1458601" cy="1556638"/>
            <a:chOff x="10475415" y="275913"/>
            <a:chExt cx="1458677" cy="1556719"/>
          </a:xfrm>
        </p:grpSpPr>
        <p:pic>
          <p:nvPicPr>
            <p:cNvPr id="13" name="Picture 12">
              <a:extLst>
                <a:ext uri="{FF2B5EF4-FFF2-40B4-BE49-F238E27FC236}">
                  <a16:creationId xmlns:a16="http://schemas.microsoft.com/office/drawing/2014/main" id="{34B89DC7-1076-4602-AFB5-B47BAFD12E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15" name="Content Placeholder 2">
              <a:extLst>
                <a:ext uri="{FF2B5EF4-FFF2-40B4-BE49-F238E27FC236}">
                  <a16:creationId xmlns:a16="http://schemas.microsoft.com/office/drawing/2014/main" id="{7A90F8B2-0D86-4557-B1DE-CDEAF230F710}"/>
                </a:ext>
              </a:extLst>
            </p:cNvPr>
            <p:cNvSpPr txBox="1">
              <a:spLocks/>
            </p:cNvSpPr>
            <p:nvPr/>
          </p:nvSpPr>
          <p:spPr>
            <a:xfrm>
              <a:off x="10475415" y="1279626"/>
              <a:ext cx="1458677" cy="553006"/>
            </a:xfrm>
            <a:prstGeom prst="rect">
              <a:avLst/>
            </a:prstGeom>
          </p:spPr>
          <p:txBody>
            <a:bodyPr vert="horz" lIns="91435" tIns="45717" rIns="91435" bIns="4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latin typeface="Arial" panose="020B0604020202020204" pitchFamily="34" charset="0"/>
                  <a:cs typeface="Arial" panose="020B0604020202020204" pitchFamily="34" charset="0"/>
                </a:rPr>
                <a:t>15 mins</a:t>
              </a:r>
            </a:p>
          </p:txBody>
        </p:sp>
      </p:grpSp>
      <p:grpSp>
        <p:nvGrpSpPr>
          <p:cNvPr id="14" name="Group 13">
            <a:extLst>
              <a:ext uri="{FF2B5EF4-FFF2-40B4-BE49-F238E27FC236}">
                <a16:creationId xmlns:a16="http://schemas.microsoft.com/office/drawing/2014/main" id="{3A800CB2-A33C-4D59-BAEE-E2090BD20341}"/>
              </a:ext>
            </a:extLst>
          </p:cNvPr>
          <p:cNvGrpSpPr/>
          <p:nvPr/>
        </p:nvGrpSpPr>
        <p:grpSpPr>
          <a:xfrm>
            <a:off x="10683438" y="1803199"/>
            <a:ext cx="1161098" cy="1171184"/>
            <a:chOff x="9555224" y="5116370"/>
            <a:chExt cx="1161098" cy="1171184"/>
          </a:xfrm>
        </p:grpSpPr>
        <p:pic>
          <p:nvPicPr>
            <p:cNvPr id="16" name="Picture 15" descr="Shape&#10;&#10;Description automatically generated with low confidence">
              <a:extLst>
                <a:ext uri="{FF2B5EF4-FFF2-40B4-BE49-F238E27FC236}">
                  <a16:creationId xmlns:a16="http://schemas.microsoft.com/office/drawing/2014/main" id="{1D57F293-FAFD-4960-89F6-6645AC30C64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8" name="Oval 17">
              <a:extLst>
                <a:ext uri="{FF2B5EF4-FFF2-40B4-BE49-F238E27FC236}">
                  <a16:creationId xmlns:a16="http://schemas.microsoft.com/office/drawing/2014/main" id="{AB1E5AFF-C89F-4571-AB18-B711B2782584}"/>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EC60986D-BE1E-4D77-8954-E1013DFBCD2A}"/>
              </a:ext>
            </a:extLst>
          </p:cNvPr>
          <p:cNvSpPr txBox="1"/>
          <p:nvPr/>
        </p:nvSpPr>
        <p:spPr>
          <a:xfrm>
            <a:off x="566272" y="1282217"/>
            <a:ext cx="8780928" cy="461665"/>
          </a:xfrm>
          <a:prstGeom prst="rect">
            <a:avLst/>
          </a:prstGeom>
          <a:solidFill>
            <a:schemeClr val="tx1"/>
          </a:solidFill>
        </p:spPr>
        <p:txBody>
          <a:bodyPr wrap="square" rtlCol="0">
            <a:spAutoFit/>
          </a:bodyPr>
          <a:lstStyle/>
          <a:p>
            <a:pPr>
              <a:spcBef>
                <a:spcPts val="453"/>
              </a:spcBef>
            </a:pPr>
            <a:r>
              <a:rPr lang="en-US" sz="2400" dirty="0">
                <a:solidFill>
                  <a:schemeClr val="bg1"/>
                </a:solidFill>
                <a:latin typeface="Arial" panose="020B0604020202020204" pitchFamily="34" charset="0"/>
                <a:ea typeface="ＭＳ Ｐゴシック" pitchFamily="34" charset="-128"/>
                <a:cs typeface="Arial" panose="020B0604020202020204" pitchFamily="34" charset="0"/>
              </a:rPr>
              <a:t>At your facility, you have identified the following problems:</a:t>
            </a:r>
          </a:p>
        </p:txBody>
      </p:sp>
      <p:sp>
        <p:nvSpPr>
          <p:cNvPr id="7" name="Slide Number Placeholder 6">
            <a:extLst>
              <a:ext uri="{FF2B5EF4-FFF2-40B4-BE49-F238E27FC236}">
                <a16:creationId xmlns:a16="http://schemas.microsoft.com/office/drawing/2014/main" id="{87A4A43F-736D-4528-A98D-E8E3134440F5}"/>
              </a:ext>
            </a:extLst>
          </p:cNvPr>
          <p:cNvSpPr>
            <a:spLocks noGrp="1"/>
          </p:cNvSpPr>
          <p:nvPr>
            <p:ph type="sldNum" sz="quarter" idx="12"/>
          </p:nvPr>
        </p:nvSpPr>
        <p:spPr/>
        <p:txBody>
          <a:bodyPr/>
          <a:lstStyle/>
          <a:p>
            <a:fld id="{2D0AA5EB-64AB-BF41-92BE-B61D8618F692}" type="slidenum">
              <a:rPr lang="it-IT" smtClean="0"/>
              <a:t>52</a:t>
            </a:fld>
            <a:endParaRPr lang="it-IT" dirty="0"/>
          </a:p>
        </p:txBody>
      </p:sp>
    </p:spTree>
    <p:extLst>
      <p:ext uri="{BB962C8B-B14F-4D97-AF65-F5344CB8AC3E}">
        <p14:creationId xmlns:p14="http://schemas.microsoft.com/office/powerpoint/2010/main" val="1398472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B867BA1-6B4C-4789-A5AE-1218D14899D0}"/>
              </a:ext>
            </a:extLst>
          </p:cNvPr>
          <p:cNvSpPr>
            <a:spLocks noGrp="1"/>
          </p:cNvSpPr>
          <p:nvPr>
            <p:ph type="title"/>
          </p:nvPr>
        </p:nvSpPr>
        <p:spPr/>
        <p:txBody>
          <a:bodyPr/>
          <a:lstStyle/>
          <a:p>
            <a:r>
              <a:rPr lang="en-US" dirty="0">
                <a:solidFill>
                  <a:srgbClr val="009CDE"/>
                </a:solidFill>
              </a:rPr>
              <a:t>Suggested answers</a:t>
            </a:r>
            <a:endParaRPr lang="en-US" dirty="0"/>
          </a:p>
        </p:txBody>
      </p:sp>
      <p:sp>
        <p:nvSpPr>
          <p:cNvPr id="7" name="Slide Number Placeholder 6">
            <a:extLst>
              <a:ext uri="{FF2B5EF4-FFF2-40B4-BE49-F238E27FC236}">
                <a16:creationId xmlns:a16="http://schemas.microsoft.com/office/drawing/2014/main" id="{87A4A43F-736D-4528-A98D-E8E3134440F5}"/>
              </a:ext>
            </a:extLst>
          </p:cNvPr>
          <p:cNvSpPr>
            <a:spLocks noGrp="1"/>
          </p:cNvSpPr>
          <p:nvPr>
            <p:ph type="sldNum" sz="quarter" idx="12"/>
          </p:nvPr>
        </p:nvSpPr>
        <p:spPr/>
        <p:txBody>
          <a:bodyPr/>
          <a:lstStyle/>
          <a:p>
            <a:fld id="{2D0AA5EB-64AB-BF41-92BE-B61D8618F692}" type="slidenum">
              <a:rPr lang="it-IT" smtClean="0"/>
              <a:t>53</a:t>
            </a:fld>
            <a:endParaRPr lang="it-IT" dirty="0"/>
          </a:p>
        </p:txBody>
      </p:sp>
      <p:sp>
        <p:nvSpPr>
          <p:cNvPr id="3" name="Text Placeholder 2">
            <a:extLst>
              <a:ext uri="{FF2B5EF4-FFF2-40B4-BE49-F238E27FC236}">
                <a16:creationId xmlns:a16="http://schemas.microsoft.com/office/drawing/2014/main" id="{A95BF8A9-196D-4C79-BFC5-93E11818473B}"/>
              </a:ext>
            </a:extLst>
          </p:cNvPr>
          <p:cNvSpPr>
            <a:spLocks noGrp="1"/>
          </p:cNvSpPr>
          <p:nvPr>
            <p:ph type="body" sz="quarter" idx="16"/>
          </p:nvPr>
        </p:nvSpPr>
        <p:spPr>
          <a:xfrm>
            <a:off x="457197" y="1425981"/>
            <a:ext cx="5867401" cy="4973466"/>
          </a:xfrm>
        </p:spPr>
        <p:txBody>
          <a:bodyPr>
            <a:noAutofit/>
          </a:bodyPr>
          <a:lstStyle/>
          <a:p>
            <a:pPr marL="457200" indent="-457200">
              <a:spcBef>
                <a:spcPts val="453"/>
              </a:spcBef>
              <a:buFont typeface="+mj-lt"/>
              <a:buAutoNum type="arabicPeriod"/>
            </a:pPr>
            <a:endParaRPr lang="en-US" sz="2200" dirty="0">
              <a:ea typeface="ＭＳ Ｐゴシック" pitchFamily="34" charset="-128"/>
            </a:endParaRPr>
          </a:p>
          <a:p>
            <a:pPr marL="457200" indent="-457200">
              <a:spcBef>
                <a:spcPts val="453"/>
              </a:spcBef>
              <a:buFont typeface="+mj-lt"/>
              <a:buAutoNum type="arabicPeriod"/>
            </a:pPr>
            <a:endParaRPr lang="en-US" sz="2200" dirty="0">
              <a:ea typeface="ＭＳ Ｐゴシック" pitchFamily="34" charset="-128"/>
            </a:endParaRPr>
          </a:p>
          <a:p>
            <a:pPr marL="457200" indent="-457200">
              <a:spcBef>
                <a:spcPts val="453"/>
              </a:spcBef>
              <a:buFont typeface="+mj-lt"/>
              <a:buAutoNum type="arabicPeriod"/>
            </a:pPr>
            <a:endParaRPr lang="en-US" sz="2200" dirty="0">
              <a:ea typeface="ＭＳ Ｐゴシック" pitchFamily="34" charset="-128"/>
            </a:endParaRPr>
          </a:p>
        </p:txBody>
      </p:sp>
      <p:grpSp>
        <p:nvGrpSpPr>
          <p:cNvPr id="14" name="Group 13">
            <a:extLst>
              <a:ext uri="{FF2B5EF4-FFF2-40B4-BE49-F238E27FC236}">
                <a16:creationId xmlns:a16="http://schemas.microsoft.com/office/drawing/2014/main" id="{3A800CB2-A33C-4D59-BAEE-E2090BD20341}"/>
              </a:ext>
            </a:extLst>
          </p:cNvPr>
          <p:cNvGrpSpPr/>
          <p:nvPr/>
        </p:nvGrpSpPr>
        <p:grpSpPr>
          <a:xfrm>
            <a:off x="10464630" y="296477"/>
            <a:ext cx="1161098" cy="1171184"/>
            <a:chOff x="9555224" y="5116370"/>
            <a:chExt cx="1161098" cy="1171184"/>
          </a:xfrm>
        </p:grpSpPr>
        <p:pic>
          <p:nvPicPr>
            <p:cNvPr id="16" name="Picture 15" descr="Shape&#10;&#10;Description automatically generated with low confidence">
              <a:extLst>
                <a:ext uri="{FF2B5EF4-FFF2-40B4-BE49-F238E27FC236}">
                  <a16:creationId xmlns:a16="http://schemas.microsoft.com/office/drawing/2014/main" id="{1D57F293-FAFD-4960-89F6-6645AC30C6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8" name="Oval 17">
              <a:extLst>
                <a:ext uri="{FF2B5EF4-FFF2-40B4-BE49-F238E27FC236}">
                  <a16:creationId xmlns:a16="http://schemas.microsoft.com/office/drawing/2014/main" id="{AB1E5AFF-C89F-4571-AB18-B711B2782584}"/>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7" name="Table 19">
            <a:extLst>
              <a:ext uri="{FF2B5EF4-FFF2-40B4-BE49-F238E27FC236}">
                <a16:creationId xmlns:a16="http://schemas.microsoft.com/office/drawing/2014/main" id="{8D3C8279-35D5-41EB-9B9A-E14BEBB16D39}"/>
              </a:ext>
            </a:extLst>
          </p:cNvPr>
          <p:cNvGraphicFramePr>
            <a:graphicFrameLocks noGrp="1"/>
          </p:cNvGraphicFramePr>
          <p:nvPr>
            <p:extLst>
              <p:ext uri="{D42A27DB-BD31-4B8C-83A1-F6EECF244321}">
                <p14:modId xmlns:p14="http://schemas.microsoft.com/office/powerpoint/2010/main" val="3213271096"/>
              </p:ext>
            </p:extLst>
          </p:nvPr>
        </p:nvGraphicFramePr>
        <p:xfrm>
          <a:off x="519479" y="2130497"/>
          <a:ext cx="10515600" cy="3669157"/>
        </p:xfrm>
        <a:graphic>
          <a:graphicData uri="http://schemas.openxmlformats.org/drawingml/2006/table">
            <a:tbl>
              <a:tblPr firstRow="1" bandRow="1">
                <a:tableStyleId>{073A0DAA-6AF3-43AB-8588-CEC1D06C72B9}</a:tableStyleId>
              </a:tblPr>
              <a:tblGrid>
                <a:gridCol w="3404821">
                  <a:extLst>
                    <a:ext uri="{9D8B030D-6E8A-4147-A177-3AD203B41FA5}">
                      <a16:colId xmlns:a16="http://schemas.microsoft.com/office/drawing/2014/main" val="3536758471"/>
                    </a:ext>
                  </a:extLst>
                </a:gridCol>
                <a:gridCol w="2222500">
                  <a:extLst>
                    <a:ext uri="{9D8B030D-6E8A-4147-A177-3AD203B41FA5}">
                      <a16:colId xmlns:a16="http://schemas.microsoft.com/office/drawing/2014/main" val="2762173151"/>
                    </a:ext>
                  </a:extLst>
                </a:gridCol>
                <a:gridCol w="2514600">
                  <a:extLst>
                    <a:ext uri="{9D8B030D-6E8A-4147-A177-3AD203B41FA5}">
                      <a16:colId xmlns:a16="http://schemas.microsoft.com/office/drawing/2014/main" val="462430562"/>
                    </a:ext>
                  </a:extLst>
                </a:gridCol>
                <a:gridCol w="2373679">
                  <a:extLst>
                    <a:ext uri="{9D8B030D-6E8A-4147-A177-3AD203B41FA5}">
                      <a16:colId xmlns:a16="http://schemas.microsoft.com/office/drawing/2014/main" val="804177254"/>
                    </a:ext>
                  </a:extLst>
                </a:gridCol>
              </a:tblGrid>
              <a:tr h="181537">
                <a:tc>
                  <a:txBody>
                    <a:bodyPr/>
                    <a:lstStyle/>
                    <a:p>
                      <a:endParaRPr lang="en-US" sz="2000" dirty="0">
                        <a:latin typeface="Arial Narrow" panose="020B0606020202030204" pitchFamily="34" charset="0"/>
                      </a:endParaRPr>
                    </a:p>
                  </a:txBody>
                  <a:tcPr/>
                </a:tc>
                <a:tc>
                  <a:txBody>
                    <a:bodyPr/>
                    <a:lstStyle/>
                    <a:p>
                      <a:pPr algn="ctr"/>
                      <a:endParaRPr lang="en-US" sz="2000" dirty="0">
                        <a:latin typeface="Arial Narrow" panose="020B0606020202030204" pitchFamily="34" charset="0"/>
                      </a:endParaRPr>
                    </a:p>
                    <a:p>
                      <a:pPr algn="ctr"/>
                      <a:r>
                        <a:rPr lang="en-US" sz="2000" dirty="0">
                          <a:latin typeface="Arial Narrow" panose="020B0606020202030204" pitchFamily="34" charset="0"/>
                        </a:rPr>
                        <a:t>Severity of risk </a:t>
                      </a:r>
                    </a:p>
                  </a:txBody>
                  <a:tcPr/>
                </a:tc>
                <a:tc>
                  <a:txBody>
                    <a:bodyPr/>
                    <a:lstStyle/>
                    <a:p>
                      <a:pPr algn="ctr"/>
                      <a:r>
                        <a:rPr lang="en-US" sz="2000" dirty="0">
                          <a:latin typeface="Arial Narrow" panose="020B0606020202030204" pitchFamily="34" charset="0"/>
                        </a:rPr>
                        <a:t>Likelihood of occurrence </a:t>
                      </a:r>
                    </a:p>
                  </a:txBody>
                  <a:tcPr/>
                </a:tc>
                <a:tc>
                  <a:txBody>
                    <a:bodyPr/>
                    <a:lstStyle/>
                    <a:p>
                      <a:pPr algn="ctr"/>
                      <a:endParaRPr lang="en-US" sz="2000" dirty="0">
                        <a:latin typeface="Arial Narrow" panose="020B0606020202030204" pitchFamily="34" charset="0"/>
                      </a:endParaRPr>
                    </a:p>
                    <a:p>
                      <a:pPr algn="ctr"/>
                      <a:r>
                        <a:rPr lang="en-US" sz="2000" dirty="0">
                          <a:latin typeface="Arial Narrow" panose="020B0606020202030204" pitchFamily="34" charset="0"/>
                        </a:rPr>
                        <a:t>Total risk</a:t>
                      </a:r>
                    </a:p>
                  </a:txBody>
                  <a:tcPr/>
                </a:tc>
                <a:extLst>
                  <a:ext uri="{0D108BD9-81ED-4DB2-BD59-A6C34878D82A}">
                    <a16:rowId xmlns:a16="http://schemas.microsoft.com/office/drawing/2014/main" val="24320274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No improved water supply on premises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Arial Narrow" panose="020B0606020202030204" pitchFamily="34" charset="0"/>
                        </a:rPr>
                        <a:t>9</a:t>
                      </a:r>
                    </a:p>
                  </a:txBody>
                  <a:tcPr/>
                </a:tc>
                <a:tc>
                  <a:txBody>
                    <a:bodyPr/>
                    <a:lstStyle/>
                    <a:p>
                      <a:pPr algn="ctr"/>
                      <a:r>
                        <a:rPr lang="en-US" sz="2800" dirty="0">
                          <a:latin typeface="Arial Narrow" panose="020B0606020202030204" pitchFamily="34" charset="0"/>
                        </a:rPr>
                        <a:t>10</a:t>
                      </a:r>
                    </a:p>
                  </a:txBody>
                  <a:tcPr/>
                </a:tc>
                <a:tc>
                  <a:txBody>
                    <a:bodyPr/>
                    <a:lstStyle/>
                    <a:p>
                      <a:pPr algn="ctr"/>
                      <a:r>
                        <a:rPr lang="en-US" sz="2800" dirty="0">
                          <a:latin typeface="Arial Narrow" panose="020B0606020202030204" pitchFamily="34" charset="0"/>
                        </a:rPr>
                        <a:t>19</a:t>
                      </a:r>
                    </a:p>
                  </a:txBody>
                  <a:tcPr>
                    <a:solidFill>
                      <a:srgbClr val="C00000"/>
                    </a:solidFill>
                  </a:tcPr>
                </a:tc>
                <a:extLst>
                  <a:ext uri="{0D108BD9-81ED-4DB2-BD59-A6C34878D82A}">
                    <a16:rowId xmlns:a16="http://schemas.microsoft.com/office/drawing/2014/main" val="69606305"/>
                  </a:ext>
                </a:extLst>
              </a:tr>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dirty="0">
                          <a:latin typeface="Arial Narrow" panose="020B0606020202030204" pitchFamily="34" charset="0"/>
                          <a:ea typeface="ＭＳ Ｐゴシック" pitchFamily="34" charset="-128"/>
                        </a:rPr>
                        <a:t>No functioning waste treatment technology</a:t>
                      </a:r>
                    </a:p>
                  </a:txBody>
                  <a:tcPr marL="68580" marR="68580" marT="0" marB="0"/>
                </a:tc>
                <a:tc>
                  <a:txBody>
                    <a:bodyPr/>
                    <a:lstStyle/>
                    <a:p>
                      <a:pPr algn="ctr"/>
                      <a:r>
                        <a:rPr lang="en-US" sz="2800" dirty="0">
                          <a:latin typeface="Arial Narrow" panose="020B0606020202030204" pitchFamily="34" charset="0"/>
                        </a:rPr>
                        <a:t>8</a:t>
                      </a:r>
                    </a:p>
                  </a:txBody>
                  <a:tcPr/>
                </a:tc>
                <a:tc>
                  <a:txBody>
                    <a:bodyPr/>
                    <a:lstStyle/>
                    <a:p>
                      <a:pPr algn="ctr"/>
                      <a:r>
                        <a:rPr lang="en-US" sz="2800" dirty="0">
                          <a:latin typeface="Arial Narrow" panose="020B0606020202030204" pitchFamily="34" charset="0"/>
                        </a:rPr>
                        <a:t>10</a:t>
                      </a:r>
                    </a:p>
                  </a:txBody>
                  <a:tcPr/>
                </a:tc>
                <a:tc>
                  <a:txBody>
                    <a:bodyPr/>
                    <a:lstStyle/>
                    <a:p>
                      <a:pPr algn="ctr"/>
                      <a:r>
                        <a:rPr lang="en-US" sz="2800" dirty="0">
                          <a:latin typeface="Arial Narrow" panose="020B0606020202030204" pitchFamily="34" charset="0"/>
                        </a:rPr>
                        <a:t>18</a:t>
                      </a:r>
                    </a:p>
                  </a:txBody>
                  <a:tcPr>
                    <a:solidFill>
                      <a:srgbClr val="C00000"/>
                    </a:solidFill>
                  </a:tcPr>
                </a:tc>
                <a:extLst>
                  <a:ext uri="{0D108BD9-81ED-4DB2-BD59-A6C34878D82A}">
                    <a16:rowId xmlns:a16="http://schemas.microsoft.com/office/drawing/2014/main" val="139612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ea typeface="ＭＳ Ｐゴシック" pitchFamily="34" charset="-128"/>
                        </a:rPr>
                        <a:t>Septic tank is not emptied regularly</a:t>
                      </a:r>
                    </a:p>
                  </a:txBody>
                  <a:tcPr/>
                </a:tc>
                <a:tc>
                  <a:txBody>
                    <a:bodyPr/>
                    <a:lstStyle/>
                    <a:p>
                      <a:pPr algn="ctr"/>
                      <a:r>
                        <a:rPr lang="en-US" sz="2800" dirty="0">
                          <a:latin typeface="Arial Narrow" panose="020B0606020202030204" pitchFamily="34" charset="0"/>
                        </a:rPr>
                        <a:t>8</a:t>
                      </a:r>
                    </a:p>
                  </a:txBody>
                  <a:tcPr/>
                </a:tc>
                <a:tc>
                  <a:txBody>
                    <a:bodyPr/>
                    <a:lstStyle/>
                    <a:p>
                      <a:pPr algn="ctr"/>
                      <a:r>
                        <a:rPr lang="en-US" sz="2800" dirty="0">
                          <a:latin typeface="Arial Narrow" panose="020B0606020202030204" pitchFamily="34" charset="0"/>
                        </a:rPr>
                        <a:t>6</a:t>
                      </a:r>
                    </a:p>
                  </a:txBody>
                  <a:tcPr/>
                </a:tc>
                <a:tc>
                  <a:txBody>
                    <a:bodyPr/>
                    <a:lstStyle/>
                    <a:p>
                      <a:pPr algn="ctr"/>
                      <a:r>
                        <a:rPr lang="en-US" sz="2800" dirty="0">
                          <a:latin typeface="Arial Narrow" panose="020B0606020202030204" pitchFamily="34" charset="0"/>
                        </a:rPr>
                        <a:t>14</a:t>
                      </a:r>
                    </a:p>
                  </a:txBody>
                  <a:tcPr>
                    <a:solidFill>
                      <a:srgbClr val="FFC000"/>
                    </a:solidFill>
                  </a:tcPr>
                </a:tc>
                <a:extLst>
                  <a:ext uri="{0D108BD9-81ED-4DB2-BD59-A6C34878D82A}">
                    <a16:rowId xmlns:a16="http://schemas.microsoft.com/office/drawing/2014/main" val="41915263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ea typeface="ＭＳ Ｐゴシック" pitchFamily="34" charset="-128"/>
                        </a:rPr>
                        <a:t>Lack of lighting in toilets</a:t>
                      </a:r>
                      <a:endParaRPr lang="en-US" sz="2400" dirty="0">
                        <a:latin typeface="Arial Narrow" panose="020B0606020202030204" pitchFamily="34" charset="0"/>
                      </a:endParaRPr>
                    </a:p>
                  </a:txBody>
                  <a:tcPr/>
                </a:tc>
                <a:tc>
                  <a:txBody>
                    <a:bodyPr/>
                    <a:lstStyle/>
                    <a:p>
                      <a:pPr algn="ctr"/>
                      <a:r>
                        <a:rPr lang="en-US" sz="2800" dirty="0">
                          <a:latin typeface="Arial Narrow" panose="020B0606020202030204" pitchFamily="34" charset="0"/>
                        </a:rPr>
                        <a:t>4</a:t>
                      </a:r>
                    </a:p>
                  </a:txBody>
                  <a:tcPr/>
                </a:tc>
                <a:tc>
                  <a:txBody>
                    <a:bodyPr/>
                    <a:lstStyle/>
                    <a:p>
                      <a:pPr algn="ctr"/>
                      <a:r>
                        <a:rPr lang="en-US" sz="2800" dirty="0">
                          <a:latin typeface="Arial Narrow" panose="020B0606020202030204" pitchFamily="34" charset="0"/>
                        </a:rPr>
                        <a:t>3</a:t>
                      </a:r>
                    </a:p>
                  </a:txBody>
                  <a:tcPr/>
                </a:tc>
                <a:tc>
                  <a:txBody>
                    <a:bodyPr/>
                    <a:lstStyle/>
                    <a:p>
                      <a:pPr algn="ctr"/>
                      <a:r>
                        <a:rPr lang="en-US" sz="2800" dirty="0">
                          <a:latin typeface="Arial Narrow" panose="020B0606020202030204" pitchFamily="34" charset="0"/>
                        </a:rPr>
                        <a:t>7</a:t>
                      </a:r>
                    </a:p>
                  </a:txBody>
                  <a:tcPr>
                    <a:solidFill>
                      <a:srgbClr val="92D050"/>
                    </a:solidFill>
                  </a:tcPr>
                </a:tc>
                <a:extLst>
                  <a:ext uri="{0D108BD9-81ED-4DB2-BD59-A6C34878D82A}">
                    <a16:rowId xmlns:a16="http://schemas.microsoft.com/office/drawing/2014/main" val="1081452313"/>
                  </a:ext>
                </a:extLst>
              </a:tr>
            </a:tbl>
          </a:graphicData>
        </a:graphic>
      </p:graphicFrame>
    </p:spTree>
    <p:extLst>
      <p:ext uri="{BB962C8B-B14F-4D97-AF65-F5344CB8AC3E}">
        <p14:creationId xmlns:p14="http://schemas.microsoft.com/office/powerpoint/2010/main" val="370178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a:extLst>
              <a:ext uri="{FF2B5EF4-FFF2-40B4-BE49-F238E27FC236}">
                <a16:creationId xmlns:a16="http://schemas.microsoft.com/office/drawing/2014/main" id="{BCDDC20E-D449-4194-AA82-62BDE86E01A3}"/>
              </a:ext>
            </a:extLst>
          </p:cNvPr>
          <p:cNvSpPr/>
          <p:nvPr/>
        </p:nvSpPr>
        <p:spPr>
          <a:xfrm>
            <a:off x="4032677" y="1510249"/>
            <a:ext cx="4112545" cy="3945807"/>
          </a:xfrm>
          <a:custGeom>
            <a:avLst/>
            <a:gdLst/>
            <a:ahLst/>
            <a:cxnLst>
              <a:cxn ang="0">
                <a:pos x="wd2" y="hd2"/>
              </a:cxn>
              <a:cxn ang="5400000">
                <a:pos x="wd2" y="hd2"/>
              </a:cxn>
              <a:cxn ang="10800000">
                <a:pos x="wd2" y="hd2"/>
              </a:cxn>
              <a:cxn ang="16200000">
                <a:pos x="wd2" y="hd2"/>
              </a:cxn>
            </a:cxnLst>
            <a:rect l="0" t="0"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chemeClr val="bg1">
              <a:lumMod val="85000"/>
            </a:schemeClr>
          </a:solidFill>
          <a:ln w="12700">
            <a:miter lim="400000"/>
          </a:ln>
        </p:spPr>
        <p:txBody>
          <a:bodyPr lIns="38098" tIns="38098" rIns="38098" bIns="38098" anchor="ctr"/>
          <a:lstStyle/>
          <a:p>
            <a:pPr defTabSz="829269" rtl="1" fontAlgn="base">
              <a:spcBef>
                <a:spcPct val="0"/>
              </a:spcBef>
              <a:spcAft>
                <a:spcPct val="0"/>
              </a:spcAft>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7" name="Shape">
            <a:extLst>
              <a:ext uri="{FF2B5EF4-FFF2-40B4-BE49-F238E27FC236}">
                <a16:creationId xmlns:a16="http://schemas.microsoft.com/office/drawing/2014/main" id="{6D6AF0FE-7CDA-463B-9C28-C740C51C2E9E}"/>
              </a:ext>
            </a:extLst>
          </p:cNvPr>
          <p:cNvSpPr/>
          <p:nvPr/>
        </p:nvSpPr>
        <p:spPr>
          <a:xfrm>
            <a:off x="5560378" y="1031419"/>
            <a:ext cx="1894378" cy="1846927"/>
          </a:xfrm>
          <a:custGeom>
            <a:avLst/>
            <a:gdLst/>
            <a:ahLst/>
            <a:cxnLst>
              <a:cxn ang="0">
                <a:pos x="wd2" y="hd2"/>
              </a:cxn>
              <a:cxn ang="5400000">
                <a:pos x="wd2" y="hd2"/>
              </a:cxn>
              <a:cxn ang="10800000">
                <a:pos x="wd2" y="hd2"/>
              </a:cxn>
              <a:cxn ang="16200000">
                <a:pos x="wd2" y="hd2"/>
              </a:cxn>
            </a:cxnLst>
            <a:rect l="0" t="0"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8" name="Shape">
            <a:extLst>
              <a:ext uri="{FF2B5EF4-FFF2-40B4-BE49-F238E27FC236}">
                <a16:creationId xmlns:a16="http://schemas.microsoft.com/office/drawing/2014/main" id="{7CB6A6C3-CE23-4D41-B652-98008CBF147B}"/>
              </a:ext>
            </a:extLst>
          </p:cNvPr>
          <p:cNvSpPr/>
          <p:nvPr/>
        </p:nvSpPr>
        <p:spPr>
          <a:xfrm>
            <a:off x="3576644" y="2148691"/>
            <a:ext cx="2186241" cy="1395455"/>
          </a:xfrm>
          <a:custGeom>
            <a:avLst/>
            <a:gdLst/>
            <a:ahLst/>
            <a:cxnLst>
              <a:cxn ang="0">
                <a:pos x="wd2" y="hd2"/>
              </a:cxn>
              <a:cxn ang="5400000">
                <a:pos x="wd2" y="hd2"/>
              </a:cxn>
              <a:cxn ang="10800000">
                <a:pos x="wd2" y="hd2"/>
              </a:cxn>
              <a:cxn ang="16200000">
                <a:pos x="wd2" y="hd2"/>
              </a:cxn>
            </a:cxnLst>
            <a:rect l="0" t="0"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sp>
        <p:nvSpPr>
          <p:cNvPr id="9" name="Shape">
            <a:extLst>
              <a:ext uri="{FF2B5EF4-FFF2-40B4-BE49-F238E27FC236}">
                <a16:creationId xmlns:a16="http://schemas.microsoft.com/office/drawing/2014/main" id="{601DD753-3F38-455A-B6F1-3ED8D101BB03}"/>
              </a:ext>
            </a:extLst>
          </p:cNvPr>
          <p:cNvSpPr/>
          <p:nvPr/>
        </p:nvSpPr>
        <p:spPr>
          <a:xfrm>
            <a:off x="4329095" y="3516785"/>
            <a:ext cx="1107316" cy="2309795"/>
          </a:xfrm>
          <a:custGeom>
            <a:avLst/>
            <a:gdLst/>
            <a:ahLst/>
            <a:cxnLst>
              <a:cxn ang="0">
                <a:pos x="wd2" y="hd2"/>
              </a:cxn>
              <a:cxn ang="5400000">
                <a:pos x="wd2" y="hd2"/>
              </a:cxn>
              <a:cxn ang="10800000">
                <a:pos x="wd2" y="hd2"/>
              </a:cxn>
              <a:cxn ang="16200000">
                <a:pos x="wd2" y="hd2"/>
              </a:cxn>
            </a:cxnLst>
            <a:rect l="0" t="0"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chemeClr val="tx1"/>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10" name="Graphic 9" descr="Gears with solid fill">
            <a:extLst>
              <a:ext uri="{FF2B5EF4-FFF2-40B4-BE49-F238E27FC236}">
                <a16:creationId xmlns:a16="http://schemas.microsoft.com/office/drawing/2014/main" id="{3FE95B62-C1D4-413E-ADFF-EAEF4115365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08732" y="2642954"/>
            <a:ext cx="786046" cy="78604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BB4E5D44-EE45-4D4D-BDBE-FF6882E16BBD}"/>
              </a:ext>
            </a:extLst>
          </p:cNvPr>
          <p:cNvGrpSpPr/>
          <p:nvPr/>
        </p:nvGrpSpPr>
        <p:grpSpPr>
          <a:xfrm>
            <a:off x="8327998" y="4739418"/>
            <a:ext cx="2925927" cy="1668205"/>
            <a:chOff x="8921977" y="4073362"/>
            <a:chExt cx="2926080" cy="1668292"/>
          </a:xfrm>
        </p:grpSpPr>
        <p:sp>
          <p:nvSpPr>
            <p:cNvPr id="15" name="TextBox 14">
              <a:extLst>
                <a:ext uri="{FF2B5EF4-FFF2-40B4-BE49-F238E27FC236}">
                  <a16:creationId xmlns:a16="http://schemas.microsoft.com/office/drawing/2014/main" id="{0EC6A1AA-B1BD-44FE-A3F2-E5DB9F940B56}"/>
                </a:ext>
              </a:extLst>
            </p:cNvPr>
            <p:cNvSpPr txBox="1"/>
            <p:nvPr/>
          </p:nvSpPr>
          <p:spPr>
            <a:xfrm>
              <a:off x="8921977" y="4073362"/>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prstClr val="white">
                      <a:lumMod val="85000"/>
                    </a:prstClr>
                  </a:solidFill>
                  <a:latin typeface="Arial" charset="0"/>
                  <a:cs typeface="Arial" charset="0"/>
                </a:rPr>
                <a:t>Step 3</a:t>
              </a:r>
            </a:p>
          </p:txBody>
        </p:sp>
        <p:sp>
          <p:nvSpPr>
            <p:cNvPr id="16" name="TextBox 15">
              <a:extLst>
                <a:ext uri="{FF2B5EF4-FFF2-40B4-BE49-F238E27FC236}">
                  <a16:creationId xmlns:a16="http://schemas.microsoft.com/office/drawing/2014/main" id="{6B0270D1-04DB-44B2-9D5F-5BB131D39CA2}"/>
                </a:ext>
              </a:extLst>
            </p:cNvPr>
            <p:cNvSpPr txBox="1"/>
            <p:nvPr/>
          </p:nvSpPr>
          <p:spPr>
            <a:xfrm>
              <a:off x="8921977" y="4532542"/>
              <a:ext cx="2926080" cy="1209112"/>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prstClr val="white">
                      <a:lumMod val="85000"/>
                    </a:prstClr>
                  </a:solidFill>
                  <a:latin typeface="Arial" charset="0"/>
                  <a:cs typeface="Arial" charset="0"/>
                </a:rPr>
                <a:t>Conduct a risk assessment to identify and prioritize areas for improvement</a:t>
              </a:r>
            </a:p>
          </p:txBody>
        </p:sp>
      </p:grpSp>
      <p:grpSp>
        <p:nvGrpSpPr>
          <p:cNvPr id="17" name="Group 16">
            <a:extLst>
              <a:ext uri="{FF2B5EF4-FFF2-40B4-BE49-F238E27FC236}">
                <a16:creationId xmlns:a16="http://schemas.microsoft.com/office/drawing/2014/main" id="{28F0B97F-500D-4069-96A7-00D1174232C9}"/>
              </a:ext>
            </a:extLst>
          </p:cNvPr>
          <p:cNvGrpSpPr/>
          <p:nvPr/>
        </p:nvGrpSpPr>
        <p:grpSpPr>
          <a:xfrm>
            <a:off x="455902" y="4903589"/>
            <a:ext cx="2925927" cy="1389026"/>
            <a:chOff x="332936" y="4652314"/>
            <a:chExt cx="2926080" cy="1389099"/>
          </a:xfrm>
        </p:grpSpPr>
        <p:sp>
          <p:nvSpPr>
            <p:cNvPr id="18" name="TextBox 17">
              <a:extLst>
                <a:ext uri="{FF2B5EF4-FFF2-40B4-BE49-F238E27FC236}">
                  <a16:creationId xmlns:a16="http://schemas.microsoft.com/office/drawing/2014/main" id="{44ADA965-69CF-430A-97F5-F2DE42819D0E}"/>
                </a:ext>
              </a:extLst>
            </p:cNvPr>
            <p:cNvSpPr txBox="1"/>
            <p:nvPr/>
          </p:nvSpPr>
          <p:spPr>
            <a:xfrm>
              <a:off x="332936" y="4652314"/>
              <a:ext cx="2926080" cy="461689"/>
            </a:xfrm>
            <a:prstGeom prst="rect">
              <a:avLst/>
            </a:prstGeom>
            <a:noFill/>
          </p:spPr>
          <p:txBody>
            <a:bodyPr wrap="square" lIns="0" rIns="0" rtlCol="0" anchor="b">
              <a:spAutoFit/>
            </a:bodyPr>
            <a:lstStyle/>
            <a:p>
              <a:pPr algn="r" defTabSz="829269" rtl="1" fontAlgn="base">
                <a:spcBef>
                  <a:spcPct val="0"/>
                </a:spcBef>
                <a:spcAft>
                  <a:spcPct val="0"/>
                </a:spcAft>
              </a:pPr>
              <a:r>
                <a:rPr lang="en-US" sz="2400" b="1" noProof="1">
                  <a:latin typeface="Arial" charset="0"/>
                  <a:cs typeface="Arial" charset="0"/>
                </a:rPr>
                <a:t>Step 4</a:t>
              </a:r>
            </a:p>
          </p:txBody>
        </p:sp>
        <p:sp>
          <p:nvSpPr>
            <p:cNvPr id="19" name="TextBox 18">
              <a:extLst>
                <a:ext uri="{FF2B5EF4-FFF2-40B4-BE49-F238E27FC236}">
                  <a16:creationId xmlns:a16="http://schemas.microsoft.com/office/drawing/2014/main" id="{7C4B20C7-7C4E-490C-B1EA-573F8681304E}"/>
                </a:ext>
              </a:extLst>
            </p:cNvPr>
            <p:cNvSpPr txBox="1"/>
            <p:nvPr/>
          </p:nvSpPr>
          <p:spPr>
            <a:xfrm>
              <a:off x="332936" y="5111494"/>
              <a:ext cx="2926080" cy="929919"/>
            </a:xfrm>
            <a:prstGeom prst="rect">
              <a:avLst/>
            </a:prstGeom>
            <a:noFill/>
          </p:spPr>
          <p:txBody>
            <a:bodyPr wrap="square" lIns="0" rIns="0" rtlCol="0" anchor="t">
              <a:spAutoFit/>
            </a:bodyPr>
            <a:lstStyle/>
            <a:p>
              <a:pPr algn="r" defTabSz="829269" fontAlgn="base">
                <a:spcBef>
                  <a:spcPct val="0"/>
                </a:spcBef>
                <a:spcAft>
                  <a:spcPct val="0"/>
                </a:spcAft>
              </a:pPr>
              <a:r>
                <a:rPr lang="en-US" sz="1814" b="1" noProof="1">
                  <a:solidFill>
                    <a:schemeClr val="bg1">
                      <a:lumMod val="50000"/>
                    </a:schemeClr>
                  </a:solidFill>
                  <a:latin typeface="Arial" charset="0"/>
                  <a:cs typeface="Arial" charset="0"/>
                </a:rPr>
                <a:t>Develop an incremental improvement plan and take action </a:t>
              </a:r>
            </a:p>
          </p:txBody>
        </p:sp>
      </p:grpSp>
      <p:grpSp>
        <p:nvGrpSpPr>
          <p:cNvPr id="20" name="Group 19">
            <a:extLst>
              <a:ext uri="{FF2B5EF4-FFF2-40B4-BE49-F238E27FC236}">
                <a16:creationId xmlns:a16="http://schemas.microsoft.com/office/drawing/2014/main" id="{168BC263-E4B7-4B72-87DD-1FF81088488C}"/>
              </a:ext>
            </a:extLst>
          </p:cNvPr>
          <p:cNvGrpSpPr/>
          <p:nvPr/>
        </p:nvGrpSpPr>
        <p:grpSpPr>
          <a:xfrm>
            <a:off x="7519494" y="513797"/>
            <a:ext cx="2925927" cy="1389027"/>
            <a:chOff x="8921977" y="1466701"/>
            <a:chExt cx="2926080" cy="1389098"/>
          </a:xfrm>
        </p:grpSpPr>
        <p:sp>
          <p:nvSpPr>
            <p:cNvPr id="21" name="TextBox 20">
              <a:extLst>
                <a:ext uri="{FF2B5EF4-FFF2-40B4-BE49-F238E27FC236}">
                  <a16:creationId xmlns:a16="http://schemas.microsoft.com/office/drawing/2014/main" id="{0D07A788-96E0-4459-AC55-2D427E0519D8}"/>
                </a:ext>
              </a:extLst>
            </p:cNvPr>
            <p:cNvSpPr txBox="1"/>
            <p:nvPr/>
          </p:nvSpPr>
          <p:spPr>
            <a:xfrm>
              <a:off x="8921977" y="1466701"/>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prstClr val="white">
                      <a:lumMod val="85000"/>
                    </a:prstClr>
                  </a:solidFill>
                  <a:latin typeface="Arial" charset="0"/>
                  <a:cs typeface="Arial" charset="0"/>
                </a:rPr>
                <a:t>Step 1</a:t>
              </a:r>
            </a:p>
          </p:txBody>
        </p:sp>
        <p:sp>
          <p:nvSpPr>
            <p:cNvPr id="22" name="TextBox 21">
              <a:extLst>
                <a:ext uri="{FF2B5EF4-FFF2-40B4-BE49-F238E27FC236}">
                  <a16:creationId xmlns:a16="http://schemas.microsoft.com/office/drawing/2014/main" id="{6C9D4248-5B23-42C7-B155-50A30F5FF4E5}"/>
                </a:ext>
              </a:extLst>
            </p:cNvPr>
            <p:cNvSpPr txBox="1"/>
            <p:nvPr/>
          </p:nvSpPr>
          <p:spPr>
            <a:xfrm>
              <a:off x="8921977" y="1925881"/>
              <a:ext cx="2926080" cy="929918"/>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prstClr val="white">
                      <a:lumMod val="85000"/>
                    </a:prstClr>
                  </a:solidFill>
                  <a:latin typeface="Arial" charset="0"/>
                  <a:cs typeface="Arial" charset="0"/>
                </a:rPr>
                <a:t>Establish and train the team and document decision making </a:t>
              </a:r>
            </a:p>
          </p:txBody>
        </p:sp>
      </p:grpSp>
      <p:grpSp>
        <p:nvGrpSpPr>
          <p:cNvPr id="23" name="Group 22">
            <a:extLst>
              <a:ext uri="{FF2B5EF4-FFF2-40B4-BE49-F238E27FC236}">
                <a16:creationId xmlns:a16="http://schemas.microsoft.com/office/drawing/2014/main" id="{C7921B70-AF6A-4DF8-9068-F752CD4AD4A7}"/>
              </a:ext>
            </a:extLst>
          </p:cNvPr>
          <p:cNvGrpSpPr/>
          <p:nvPr/>
        </p:nvGrpSpPr>
        <p:grpSpPr>
          <a:xfrm>
            <a:off x="9210821" y="2392137"/>
            <a:ext cx="2771637" cy="1389027"/>
            <a:chOff x="8921977" y="1466700"/>
            <a:chExt cx="2926080" cy="1389100"/>
          </a:xfrm>
        </p:grpSpPr>
        <p:sp>
          <p:nvSpPr>
            <p:cNvPr id="24" name="TextBox 23">
              <a:extLst>
                <a:ext uri="{FF2B5EF4-FFF2-40B4-BE49-F238E27FC236}">
                  <a16:creationId xmlns:a16="http://schemas.microsoft.com/office/drawing/2014/main" id="{2525F5B4-7480-48F5-8391-1AF40857F91E}"/>
                </a:ext>
              </a:extLst>
            </p:cNvPr>
            <p:cNvSpPr txBox="1"/>
            <p:nvPr/>
          </p:nvSpPr>
          <p:spPr>
            <a:xfrm>
              <a:off x="8921977" y="1466700"/>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schemeClr val="bg1">
                      <a:lumMod val="85000"/>
                    </a:schemeClr>
                  </a:solidFill>
                  <a:latin typeface="Arial" charset="0"/>
                  <a:cs typeface="Arial" charset="0"/>
                </a:rPr>
                <a:t>Step 2</a:t>
              </a:r>
            </a:p>
          </p:txBody>
        </p:sp>
        <p:sp>
          <p:nvSpPr>
            <p:cNvPr id="25" name="TextBox 24">
              <a:extLst>
                <a:ext uri="{FF2B5EF4-FFF2-40B4-BE49-F238E27FC236}">
                  <a16:creationId xmlns:a16="http://schemas.microsoft.com/office/drawing/2014/main" id="{3A2A2977-C55B-4BCD-AFF6-0B8B0F135BD6}"/>
                </a:ext>
              </a:extLst>
            </p:cNvPr>
            <p:cNvSpPr txBox="1"/>
            <p:nvPr/>
          </p:nvSpPr>
          <p:spPr>
            <a:xfrm>
              <a:off x="8921977" y="1925881"/>
              <a:ext cx="2926080" cy="929919"/>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schemeClr val="bg1">
                      <a:lumMod val="85000"/>
                    </a:schemeClr>
                  </a:solidFill>
                  <a:latin typeface="Arial" charset="0"/>
                  <a:cs typeface="Arial" charset="0"/>
                </a:rPr>
                <a:t>Undertake an assessment of the facility </a:t>
              </a:r>
            </a:p>
          </p:txBody>
        </p:sp>
      </p:grpSp>
      <p:grpSp>
        <p:nvGrpSpPr>
          <p:cNvPr id="26" name="Group 25">
            <a:extLst>
              <a:ext uri="{FF2B5EF4-FFF2-40B4-BE49-F238E27FC236}">
                <a16:creationId xmlns:a16="http://schemas.microsoft.com/office/drawing/2014/main" id="{6B96C463-E698-41B0-84CA-AF6FC388E2D0}"/>
              </a:ext>
            </a:extLst>
          </p:cNvPr>
          <p:cNvGrpSpPr/>
          <p:nvPr/>
        </p:nvGrpSpPr>
        <p:grpSpPr>
          <a:xfrm>
            <a:off x="455902" y="2674757"/>
            <a:ext cx="2463824" cy="1109847"/>
            <a:chOff x="8921977" y="1466701"/>
            <a:chExt cx="2926080" cy="1109905"/>
          </a:xfrm>
        </p:grpSpPr>
        <p:sp>
          <p:nvSpPr>
            <p:cNvPr id="27" name="TextBox 26">
              <a:extLst>
                <a:ext uri="{FF2B5EF4-FFF2-40B4-BE49-F238E27FC236}">
                  <a16:creationId xmlns:a16="http://schemas.microsoft.com/office/drawing/2014/main" id="{DD6275CE-037B-4A4E-95C5-1E7BE70BFBD5}"/>
                </a:ext>
              </a:extLst>
            </p:cNvPr>
            <p:cNvSpPr txBox="1"/>
            <p:nvPr/>
          </p:nvSpPr>
          <p:spPr>
            <a:xfrm>
              <a:off x="8921977" y="1466701"/>
              <a:ext cx="2926080" cy="461689"/>
            </a:xfrm>
            <a:prstGeom prst="rect">
              <a:avLst/>
            </a:prstGeom>
            <a:noFill/>
          </p:spPr>
          <p:txBody>
            <a:bodyPr wrap="square" lIns="0" rIns="0" rtlCol="0" anchor="b">
              <a:spAutoFit/>
            </a:bodyPr>
            <a:lstStyle/>
            <a:p>
              <a:pPr algn="r" defTabSz="829269" rtl="1" fontAlgn="base">
                <a:spcBef>
                  <a:spcPct val="0"/>
                </a:spcBef>
                <a:spcAft>
                  <a:spcPct val="0"/>
                </a:spcAft>
              </a:pPr>
              <a:r>
                <a:rPr lang="en-US" sz="2400" b="1" noProof="1">
                  <a:solidFill>
                    <a:prstClr val="white">
                      <a:lumMod val="85000"/>
                    </a:prstClr>
                  </a:solidFill>
                  <a:latin typeface="Arial" charset="0"/>
                  <a:cs typeface="Arial" charset="0"/>
                </a:rPr>
                <a:t>Step 5</a:t>
              </a:r>
            </a:p>
          </p:txBody>
        </p:sp>
        <p:sp>
          <p:nvSpPr>
            <p:cNvPr id="28" name="TextBox 27">
              <a:extLst>
                <a:ext uri="{FF2B5EF4-FFF2-40B4-BE49-F238E27FC236}">
                  <a16:creationId xmlns:a16="http://schemas.microsoft.com/office/drawing/2014/main" id="{BED4B5A2-1A7A-4959-A063-98FB79920A90}"/>
                </a:ext>
              </a:extLst>
            </p:cNvPr>
            <p:cNvSpPr txBox="1"/>
            <p:nvPr/>
          </p:nvSpPr>
          <p:spPr>
            <a:xfrm>
              <a:off x="8921977" y="1925881"/>
              <a:ext cx="2926080" cy="650725"/>
            </a:xfrm>
            <a:prstGeom prst="rect">
              <a:avLst/>
            </a:prstGeom>
            <a:noFill/>
          </p:spPr>
          <p:txBody>
            <a:bodyPr wrap="square" lIns="0" rIns="0" rtlCol="0" anchor="t">
              <a:spAutoFit/>
            </a:bodyPr>
            <a:lstStyle/>
            <a:p>
              <a:pPr algn="r" defTabSz="829269" fontAlgn="base">
                <a:spcBef>
                  <a:spcPct val="0"/>
                </a:spcBef>
                <a:spcAft>
                  <a:spcPct val="0"/>
                </a:spcAft>
              </a:pPr>
              <a:r>
                <a:rPr lang="en-US" sz="1814" b="1" noProof="1">
                  <a:solidFill>
                    <a:prstClr val="white">
                      <a:lumMod val="85000"/>
                    </a:prstClr>
                  </a:solidFill>
                  <a:latin typeface="Arial" charset="0"/>
                  <a:cs typeface="Arial" charset="0"/>
                </a:rPr>
                <a:t>Monitor, review, adapt, improve </a:t>
              </a:r>
            </a:p>
          </p:txBody>
        </p:sp>
      </p:grpSp>
      <p:pic>
        <p:nvPicPr>
          <p:cNvPr id="29" name="Graphic 28" descr="Group outline">
            <a:extLst>
              <a:ext uri="{FF2B5EF4-FFF2-40B4-BE49-F238E27FC236}">
                <a16:creationId xmlns:a16="http://schemas.microsoft.com/office/drawing/2014/main" id="{906007DA-D471-421B-A393-80F29AD6588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78257" y="1164875"/>
            <a:ext cx="829309" cy="829309"/>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48AABE9B-CAE2-4FAC-9A1C-9BC5980DAAF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52250" y="4985748"/>
            <a:ext cx="761023" cy="646328"/>
          </a:xfrm>
          <a:prstGeom prst="rect">
            <a:avLst/>
          </a:prstGeom>
        </p:spPr>
      </p:pic>
      <p:sp>
        <p:nvSpPr>
          <p:cNvPr id="31" name="Shape">
            <a:extLst>
              <a:ext uri="{FF2B5EF4-FFF2-40B4-BE49-F238E27FC236}">
                <a16:creationId xmlns:a16="http://schemas.microsoft.com/office/drawing/2014/main" id="{713DB7B2-08B6-4AD8-B876-579340C97E76}"/>
              </a:ext>
            </a:extLst>
          </p:cNvPr>
          <p:cNvSpPr/>
          <p:nvPr/>
        </p:nvSpPr>
        <p:spPr>
          <a:xfrm>
            <a:off x="5491972" y="4748064"/>
            <a:ext cx="2374198" cy="1076236"/>
          </a:xfrm>
          <a:custGeom>
            <a:avLst/>
            <a:gdLst/>
            <a:ahLst/>
            <a:cxnLst>
              <a:cxn ang="0">
                <a:pos x="wd2" y="hd2"/>
              </a:cxn>
              <a:cxn ang="5400000">
                <a:pos x="wd2" y="hd2"/>
              </a:cxn>
              <a:cxn ang="10800000">
                <a:pos x="wd2" y="hd2"/>
              </a:cxn>
              <a:cxn ang="16200000">
                <a:pos x="wd2" y="hd2"/>
              </a:cxn>
            </a:cxnLst>
            <a:rect l="0" t="0"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32" name="Picture 31" descr="A black rectangle with a black background&#10;&#10;Description automatically generated with low confidence">
            <a:extLst>
              <a:ext uri="{FF2B5EF4-FFF2-40B4-BE49-F238E27FC236}">
                <a16:creationId xmlns:a16="http://schemas.microsoft.com/office/drawing/2014/main" id="{4A185D4A-45AC-447E-84EA-0F5CA43F785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968615" y="5011242"/>
            <a:ext cx="715576" cy="619423"/>
          </a:xfrm>
          <a:prstGeom prst="rect">
            <a:avLst/>
          </a:prstGeom>
        </p:spPr>
      </p:pic>
      <p:sp>
        <p:nvSpPr>
          <p:cNvPr id="33" name="Shape">
            <a:extLst>
              <a:ext uri="{FF2B5EF4-FFF2-40B4-BE49-F238E27FC236}">
                <a16:creationId xmlns:a16="http://schemas.microsoft.com/office/drawing/2014/main" id="{51D05EC5-00FC-435A-B703-7440F0271485}"/>
              </a:ext>
            </a:extLst>
          </p:cNvPr>
          <p:cNvSpPr/>
          <p:nvPr/>
        </p:nvSpPr>
        <p:spPr>
          <a:xfrm>
            <a:off x="7110882" y="2467915"/>
            <a:ext cx="1504473" cy="2234551"/>
          </a:xfrm>
          <a:custGeom>
            <a:avLst/>
            <a:gdLst/>
            <a:ahLst/>
            <a:cxnLst>
              <a:cxn ang="0">
                <a:pos x="wd2" y="hd2"/>
              </a:cxn>
              <a:cxn ang="5400000">
                <a:pos x="wd2" y="hd2"/>
              </a:cxn>
              <a:cxn ang="10800000">
                <a:pos x="wd2" y="hd2"/>
              </a:cxn>
              <a:cxn ang="16200000">
                <a:pos x="wd2" y="hd2"/>
              </a:cxn>
            </a:cxnLst>
            <a:rect l="0" t="0"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34" name="Picture 33">
            <a:extLst>
              <a:ext uri="{FF2B5EF4-FFF2-40B4-BE49-F238E27FC236}">
                <a16:creationId xmlns:a16="http://schemas.microsoft.com/office/drawing/2014/main" id="{EF23B069-79C9-40E7-8008-4B39DF2F748C}"/>
              </a:ext>
            </a:extLst>
          </p:cNvPr>
          <p:cNvPicPr>
            <a:picLocks noChangeAspect="1"/>
          </p:cNvPicPr>
          <p:nvPr/>
        </p:nvPicPr>
        <p:blipFill>
          <a:blip r:embed="rId9" cstate="email">
            <a:biLevel thresh="75000"/>
            <a:extLst>
              <a:ext uri="{28A0092B-C50C-407E-A947-70E740481C1C}">
                <a14:useLocalDpi xmlns:a14="http://schemas.microsoft.com/office/drawing/2010/main"/>
              </a:ext>
            </a:extLst>
          </a:blip>
          <a:stretch>
            <a:fillRect/>
          </a:stretch>
        </p:blipFill>
        <p:spPr>
          <a:xfrm>
            <a:off x="7733683" y="2652354"/>
            <a:ext cx="690613" cy="690613"/>
          </a:xfrm>
          <a:prstGeom prst="rect">
            <a:avLst/>
          </a:prstGeom>
        </p:spPr>
      </p:pic>
      <p:sp>
        <p:nvSpPr>
          <p:cNvPr id="5" name="Slide Number Placeholder 4">
            <a:extLst>
              <a:ext uri="{FF2B5EF4-FFF2-40B4-BE49-F238E27FC236}">
                <a16:creationId xmlns:a16="http://schemas.microsoft.com/office/drawing/2014/main" id="{998A4DDA-9902-40ED-AD20-C32568A58339}"/>
              </a:ext>
            </a:extLst>
          </p:cNvPr>
          <p:cNvSpPr>
            <a:spLocks noGrp="1"/>
          </p:cNvSpPr>
          <p:nvPr>
            <p:ph type="sldNum" sz="quarter" idx="12"/>
          </p:nvPr>
        </p:nvSpPr>
        <p:spPr/>
        <p:txBody>
          <a:bodyPr/>
          <a:lstStyle/>
          <a:p>
            <a:fld id="{2D0AA5EB-64AB-BF41-92BE-B61D8618F692}" type="slidenum">
              <a:rPr lang="it-IT" smtClean="0"/>
              <a:t>54</a:t>
            </a:fld>
            <a:endParaRPr lang="it-IT" dirty="0"/>
          </a:p>
        </p:txBody>
      </p:sp>
    </p:spTree>
    <p:extLst>
      <p:ext uri="{BB962C8B-B14F-4D97-AF65-F5344CB8AC3E}">
        <p14:creationId xmlns:p14="http://schemas.microsoft.com/office/powerpoint/2010/main" val="4145161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6F46A9-67E2-419B-A212-F0D289977C49}"/>
              </a:ext>
            </a:extLst>
          </p:cNvPr>
          <p:cNvSpPr>
            <a:spLocks noGrp="1"/>
          </p:cNvSpPr>
          <p:nvPr>
            <p:ph type="body" sz="quarter" idx="14"/>
          </p:nvPr>
        </p:nvSpPr>
        <p:spPr/>
        <p:txBody>
          <a:bodyPr/>
          <a:lstStyle/>
          <a:p>
            <a:r>
              <a:rPr lang="en-GB" b="1" dirty="0">
                <a:solidFill>
                  <a:srgbClr val="7030A0"/>
                </a:solidFill>
              </a:rPr>
              <a:t>Step 4: </a:t>
            </a:r>
            <a:r>
              <a:rPr lang="en-US" sz="4400" noProof="1">
                <a:solidFill>
                  <a:srgbClr val="7030A0"/>
                </a:solidFill>
              </a:rPr>
              <a:t>Develop an incremental improvement plan </a:t>
            </a:r>
            <a:r>
              <a:rPr lang="en-US" sz="4400" u="sng" noProof="1">
                <a:solidFill>
                  <a:srgbClr val="7030A0"/>
                </a:solidFill>
              </a:rPr>
              <a:t>and take action </a:t>
            </a:r>
            <a:endParaRPr lang="en-US" dirty="0"/>
          </a:p>
        </p:txBody>
      </p:sp>
      <p:sp>
        <p:nvSpPr>
          <p:cNvPr id="11" name="Rectangle 10">
            <a:extLst>
              <a:ext uri="{FF2B5EF4-FFF2-40B4-BE49-F238E27FC236}">
                <a16:creationId xmlns:a16="http://schemas.microsoft.com/office/drawing/2014/main" id="{2E3ABD52-3E15-4713-9685-D5240E90ECBB}"/>
              </a:ext>
            </a:extLst>
          </p:cNvPr>
          <p:cNvSpPr/>
          <p:nvPr/>
        </p:nvSpPr>
        <p:spPr>
          <a:xfrm>
            <a:off x="312547" y="1695565"/>
            <a:ext cx="7459853" cy="1785810"/>
          </a:xfrm>
          <a:prstGeom prst="rect">
            <a:avLst/>
          </a:prstGeom>
        </p:spPr>
        <p:txBody>
          <a:bodyPr wrap="square">
            <a:spAutoFit/>
          </a:bodyPr>
          <a:lstStyle/>
          <a:p>
            <a:pPr defTabSz="945447">
              <a:spcBef>
                <a:spcPct val="20000"/>
              </a:spcBef>
              <a:buClr>
                <a:srgbClr val="09164D"/>
              </a:buClr>
            </a:pPr>
            <a:r>
              <a:rPr lang="en-US" sz="2000" b="1" dirty="0">
                <a:solidFill>
                  <a:srgbClr val="09164D"/>
                </a:solidFill>
                <a:latin typeface="Arial" panose="020B0604020202020204" pitchFamily="34" charset="0"/>
                <a:cs typeface="Arial" panose="020B0604020202020204" pitchFamily="34" charset="0"/>
              </a:rPr>
              <a:t>Outputs</a:t>
            </a:r>
          </a:p>
          <a:p>
            <a:pPr marL="342900" indent="-342900">
              <a:lnSpc>
                <a:spcPct val="115000"/>
              </a:lnSpc>
              <a:buFont typeface="Arial" panose="020B0604020202020204" pitchFamily="34" charset="0"/>
              <a:buChar char="•"/>
            </a:pPr>
            <a:r>
              <a:rPr lang="en-US" sz="2000" dirty="0">
                <a:latin typeface="Arial" panose="020B0604020202020204" pitchFamily="34" charset="0"/>
                <a:ea typeface="SimSun" panose="02010600030101010101" pitchFamily="2" charset="-122"/>
                <a:cs typeface="Arial" panose="020B0604020202020204" pitchFamily="34" charset="0"/>
              </a:rPr>
              <a:t>An incremental improvement plan with a set of time-bound activities, agreed by the team with endorsement from senior management </a:t>
            </a:r>
          </a:p>
          <a:p>
            <a:pPr marL="342900" indent="-342900">
              <a:lnSpc>
                <a:spcPct val="115000"/>
              </a:lnSpc>
              <a:buFont typeface="Arial" panose="020B0604020202020204" pitchFamily="34" charset="0"/>
              <a:buChar char="•"/>
            </a:pPr>
            <a:r>
              <a:rPr lang="en-US" sz="2000" dirty="0">
                <a:latin typeface="Arial" panose="020B0604020202020204" pitchFamily="34" charset="0"/>
                <a:ea typeface="SimSun" panose="02010600030101010101" pitchFamily="2" charset="-122"/>
                <a:cs typeface="Arial" panose="020B0604020202020204" pitchFamily="34" charset="0"/>
              </a:rPr>
              <a:t>Timely action on activities listed in the plan.</a:t>
            </a:r>
          </a:p>
        </p:txBody>
      </p:sp>
      <p:sp>
        <p:nvSpPr>
          <p:cNvPr id="15" name="Rectangle 14">
            <a:extLst>
              <a:ext uri="{FF2B5EF4-FFF2-40B4-BE49-F238E27FC236}">
                <a16:creationId xmlns:a16="http://schemas.microsoft.com/office/drawing/2014/main" id="{8F7D2136-4FF7-4A01-8504-FE7335600259}"/>
              </a:ext>
            </a:extLst>
          </p:cNvPr>
          <p:cNvSpPr/>
          <p:nvPr/>
        </p:nvSpPr>
        <p:spPr>
          <a:xfrm>
            <a:off x="7218484" y="4610597"/>
            <a:ext cx="4569529" cy="847091"/>
          </a:xfrm>
          <a:prstGeom prst="rect">
            <a:avLst/>
          </a:prstGeom>
        </p:spPr>
        <p:txBody>
          <a:bodyPr wrap="square">
            <a:spAutoFit/>
          </a:bodyPr>
          <a:lstStyle/>
          <a:p>
            <a:pPr defTabSz="945447">
              <a:spcBef>
                <a:spcPct val="20000"/>
              </a:spcBef>
              <a:buClr>
                <a:srgbClr val="09164D"/>
              </a:buClr>
            </a:pPr>
            <a:r>
              <a:rPr lang="en-US" sz="2800" dirty="0">
                <a:solidFill>
                  <a:schemeClr val="bg1"/>
                </a:solidFill>
                <a:latin typeface="Arial" panose="020B0604020202020204" pitchFamily="34" charset="0"/>
                <a:cs typeface="Arial" panose="020B0604020202020204" pitchFamily="34" charset="0"/>
              </a:rPr>
              <a:t>Supporting tools </a:t>
            </a:r>
          </a:p>
          <a:p>
            <a:pPr marL="310976" indent="-310976">
              <a:lnSpc>
                <a:spcPct val="115000"/>
              </a:lnSpc>
              <a:buFont typeface="Symbol" panose="05050102010706020507" pitchFamily="18" charset="2"/>
              <a:buChar char=""/>
            </a:pPr>
            <a:r>
              <a:rPr lang="en-US" sz="2000" dirty="0">
                <a:solidFill>
                  <a:schemeClr val="bg1"/>
                </a:solidFill>
                <a:latin typeface="Arial" panose="020B0604020202020204" pitchFamily="34" charset="0"/>
                <a:ea typeface="SimSun" panose="02010600030101010101" pitchFamily="2" charset="-122"/>
                <a:cs typeface="Arial" panose="020B0604020202020204" pitchFamily="34" charset="0"/>
              </a:rPr>
              <a:t>Improved plan (Excel) </a:t>
            </a:r>
          </a:p>
        </p:txBody>
      </p:sp>
      <p:sp>
        <p:nvSpPr>
          <p:cNvPr id="7" name="Slide Number Placeholder 6">
            <a:extLst>
              <a:ext uri="{FF2B5EF4-FFF2-40B4-BE49-F238E27FC236}">
                <a16:creationId xmlns:a16="http://schemas.microsoft.com/office/drawing/2014/main" id="{B039EF25-58E4-4C23-A09D-1B26BCD897B6}"/>
              </a:ext>
            </a:extLst>
          </p:cNvPr>
          <p:cNvSpPr>
            <a:spLocks noGrp="1"/>
          </p:cNvSpPr>
          <p:nvPr>
            <p:ph type="sldNum" sz="quarter" idx="12"/>
          </p:nvPr>
        </p:nvSpPr>
        <p:spPr/>
        <p:txBody>
          <a:bodyPr/>
          <a:lstStyle/>
          <a:p>
            <a:fld id="{2D0AA5EB-64AB-BF41-92BE-B61D8618F692}" type="slidenum">
              <a:rPr lang="it-IT" smtClean="0"/>
              <a:t>55</a:t>
            </a:fld>
            <a:endParaRPr lang="it-IT" dirty="0"/>
          </a:p>
        </p:txBody>
      </p:sp>
      <p:sp>
        <p:nvSpPr>
          <p:cNvPr id="14" name="Rectangle 13">
            <a:extLst>
              <a:ext uri="{FF2B5EF4-FFF2-40B4-BE49-F238E27FC236}">
                <a16:creationId xmlns:a16="http://schemas.microsoft.com/office/drawing/2014/main" id="{48413BDD-901A-4D4A-AAF5-40E3E3142AF4}"/>
              </a:ext>
            </a:extLst>
          </p:cNvPr>
          <p:cNvSpPr/>
          <p:nvPr/>
        </p:nvSpPr>
        <p:spPr>
          <a:xfrm>
            <a:off x="312547" y="3565180"/>
            <a:ext cx="6494653" cy="2677656"/>
          </a:xfrm>
          <a:prstGeom prst="rect">
            <a:avLst/>
          </a:prstGeom>
        </p:spPr>
        <p:txBody>
          <a:bodyPr wrap="square">
            <a:spAutoFit/>
          </a:bodyPr>
          <a:lstStyle/>
          <a:p>
            <a:pPr defTabSz="945447">
              <a:spcBef>
                <a:spcPct val="20000"/>
              </a:spcBef>
              <a:buClr>
                <a:srgbClr val="09164D"/>
              </a:buClr>
            </a:pPr>
            <a:r>
              <a:rPr lang="en-US" sz="2000" b="1" dirty="0">
                <a:solidFill>
                  <a:srgbClr val="09164D"/>
                </a:solidFill>
                <a:latin typeface="Arial" panose="020B0604020202020204" pitchFamily="34" charset="0"/>
                <a:cs typeface="Arial" panose="020B0604020202020204" pitchFamily="34" charset="0"/>
              </a:rPr>
              <a:t>Tasks</a:t>
            </a:r>
            <a:r>
              <a:rPr lang="en-US" sz="2000" dirty="0">
                <a:solidFill>
                  <a:srgbClr val="09164D"/>
                </a:solidFill>
                <a:latin typeface="Arial" panose="020B0604020202020204" pitchFamily="34" charset="0"/>
                <a:cs typeface="Arial" panose="020B0604020202020204" pitchFamily="34" charset="0"/>
              </a:rPr>
              <a:t> </a:t>
            </a:r>
          </a:p>
          <a:p>
            <a:pPr marL="259147" indent="-259147" defTabSz="945447">
              <a:spcBef>
                <a:spcPct val="20000"/>
              </a:spcBef>
              <a:buClr>
                <a:srgbClr val="09164D"/>
              </a:buClr>
              <a:buFont typeface="Arial" panose="020B0604020202020204" pitchFamily="34" charset="0"/>
              <a:buChar char="•"/>
            </a:pPr>
            <a:r>
              <a:rPr lang="en-US" sz="2000" dirty="0">
                <a:solidFill>
                  <a:srgbClr val="09164D"/>
                </a:solidFill>
                <a:latin typeface="Arial" panose="020B0604020202020204" pitchFamily="34" charset="0"/>
                <a:cs typeface="Arial" panose="020B0604020202020204" pitchFamily="34" charset="0"/>
              </a:rPr>
              <a:t>Develop a detailed incremental improvement plan with a defined improvement aim and specific, time-limited activities, outlining what improvements will be made within a given time frame.</a:t>
            </a:r>
          </a:p>
          <a:p>
            <a:pPr marL="259147" indent="-259147" defTabSz="945447">
              <a:spcBef>
                <a:spcPct val="20000"/>
              </a:spcBef>
              <a:buClr>
                <a:srgbClr val="09164D"/>
              </a:buClr>
              <a:buFont typeface="Arial" panose="020B0604020202020204" pitchFamily="34" charset="0"/>
              <a:buChar char="•"/>
            </a:pPr>
            <a:r>
              <a:rPr lang="en-US" sz="2000" dirty="0">
                <a:solidFill>
                  <a:srgbClr val="09164D"/>
                </a:solidFill>
                <a:latin typeface="Arial" panose="020B0604020202020204" pitchFamily="34" charset="0"/>
                <a:cs typeface="Arial" panose="020B0604020202020204" pitchFamily="34" charset="0"/>
              </a:rPr>
              <a:t>Identify measures that improve management of current climate risks and will help to manage long-term future risks and resilience.</a:t>
            </a:r>
          </a:p>
        </p:txBody>
      </p:sp>
    </p:spTree>
    <p:extLst>
      <p:ext uri="{BB962C8B-B14F-4D97-AF65-F5344CB8AC3E}">
        <p14:creationId xmlns:p14="http://schemas.microsoft.com/office/powerpoint/2010/main" val="3163300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052ABA-C072-4796-8126-3D2444BB2706}"/>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56</a:t>
            </a:fld>
            <a:endParaRPr lang="en-GB">
              <a:solidFill>
                <a:prstClr val="black"/>
              </a:solidFill>
            </a:endParaRPr>
          </a:p>
        </p:txBody>
      </p:sp>
      <p:sp>
        <p:nvSpPr>
          <p:cNvPr id="3" name="Content Placeholder 2">
            <a:extLst>
              <a:ext uri="{FF2B5EF4-FFF2-40B4-BE49-F238E27FC236}">
                <a16:creationId xmlns:a16="http://schemas.microsoft.com/office/drawing/2014/main" id="{33503D8B-88A4-4CDC-AF87-D0DB11B72789}"/>
              </a:ext>
            </a:extLst>
          </p:cNvPr>
          <p:cNvSpPr>
            <a:spLocks noGrp="1"/>
          </p:cNvSpPr>
          <p:nvPr>
            <p:ph idx="4294967295"/>
          </p:nvPr>
        </p:nvSpPr>
        <p:spPr>
          <a:xfrm>
            <a:off x="5113335" y="2114843"/>
            <a:ext cx="6688139" cy="1750742"/>
          </a:xfrm>
          <a:solidFill>
            <a:schemeClr val="bg1">
              <a:lumMod val="95000"/>
              <a:alpha val="70000"/>
            </a:schemeClr>
          </a:solidFill>
          <a:ln>
            <a:solidFill>
              <a:schemeClr val="tx1"/>
            </a:solidFill>
            <a:extLst>
              <a:ext uri="{C807C97D-BFC1-408E-A445-0C87EB9F89A2}">
                <ask:lineSketchStyleProps xmlns:ask="http://schemas.microsoft.com/office/drawing/2018/sketchyshapes" xmlns="" sd="102671853">
                  <a:custGeom>
                    <a:avLst/>
                    <a:gdLst>
                      <a:gd name="connsiteX0" fmla="*/ 0 w 6817921"/>
                      <a:gd name="connsiteY0" fmla="*/ 0 h 3394939"/>
                      <a:gd name="connsiteX1" fmla="*/ 818151 w 6817921"/>
                      <a:gd name="connsiteY1" fmla="*/ 0 h 3394939"/>
                      <a:gd name="connsiteX2" fmla="*/ 1431763 w 6817921"/>
                      <a:gd name="connsiteY2" fmla="*/ 0 h 3394939"/>
                      <a:gd name="connsiteX3" fmla="*/ 2181735 w 6817921"/>
                      <a:gd name="connsiteY3" fmla="*/ 0 h 3394939"/>
                      <a:gd name="connsiteX4" fmla="*/ 2863527 w 6817921"/>
                      <a:gd name="connsiteY4" fmla="*/ 0 h 3394939"/>
                      <a:gd name="connsiteX5" fmla="*/ 3681677 w 6817921"/>
                      <a:gd name="connsiteY5" fmla="*/ 0 h 3394939"/>
                      <a:gd name="connsiteX6" fmla="*/ 4499828 w 6817921"/>
                      <a:gd name="connsiteY6" fmla="*/ 0 h 3394939"/>
                      <a:gd name="connsiteX7" fmla="*/ 4977082 w 6817921"/>
                      <a:gd name="connsiteY7" fmla="*/ 0 h 3394939"/>
                      <a:gd name="connsiteX8" fmla="*/ 5658874 w 6817921"/>
                      <a:gd name="connsiteY8" fmla="*/ 0 h 3394939"/>
                      <a:gd name="connsiteX9" fmla="*/ 6136129 w 6817921"/>
                      <a:gd name="connsiteY9" fmla="*/ 0 h 3394939"/>
                      <a:gd name="connsiteX10" fmla="*/ 6817921 w 6817921"/>
                      <a:gd name="connsiteY10" fmla="*/ 0 h 3394939"/>
                      <a:gd name="connsiteX11" fmla="*/ 6817921 w 6817921"/>
                      <a:gd name="connsiteY11" fmla="*/ 645038 h 3394939"/>
                      <a:gd name="connsiteX12" fmla="*/ 6817921 w 6817921"/>
                      <a:gd name="connsiteY12" fmla="*/ 1357976 h 3394939"/>
                      <a:gd name="connsiteX13" fmla="*/ 6817921 w 6817921"/>
                      <a:gd name="connsiteY13" fmla="*/ 1969065 h 3394939"/>
                      <a:gd name="connsiteX14" fmla="*/ 6817921 w 6817921"/>
                      <a:gd name="connsiteY14" fmla="*/ 2682002 h 3394939"/>
                      <a:gd name="connsiteX15" fmla="*/ 6817921 w 6817921"/>
                      <a:gd name="connsiteY15" fmla="*/ 3394939 h 3394939"/>
                      <a:gd name="connsiteX16" fmla="*/ 6340667 w 6817921"/>
                      <a:gd name="connsiteY16" fmla="*/ 3394939 h 3394939"/>
                      <a:gd name="connsiteX17" fmla="*/ 5590695 w 6817921"/>
                      <a:gd name="connsiteY17" fmla="*/ 3394939 h 3394939"/>
                      <a:gd name="connsiteX18" fmla="*/ 5113441 w 6817921"/>
                      <a:gd name="connsiteY18" fmla="*/ 3394939 h 3394939"/>
                      <a:gd name="connsiteX19" fmla="*/ 4363469 w 6817921"/>
                      <a:gd name="connsiteY19" fmla="*/ 3394939 h 3394939"/>
                      <a:gd name="connsiteX20" fmla="*/ 3749857 w 6817921"/>
                      <a:gd name="connsiteY20" fmla="*/ 3394939 h 3394939"/>
                      <a:gd name="connsiteX21" fmla="*/ 3136244 w 6817921"/>
                      <a:gd name="connsiteY21" fmla="*/ 3394939 h 3394939"/>
                      <a:gd name="connsiteX22" fmla="*/ 2590810 w 6817921"/>
                      <a:gd name="connsiteY22" fmla="*/ 3394939 h 3394939"/>
                      <a:gd name="connsiteX23" fmla="*/ 2045376 w 6817921"/>
                      <a:gd name="connsiteY23" fmla="*/ 3394939 h 3394939"/>
                      <a:gd name="connsiteX24" fmla="*/ 1499943 w 6817921"/>
                      <a:gd name="connsiteY24" fmla="*/ 3394939 h 3394939"/>
                      <a:gd name="connsiteX25" fmla="*/ 818151 w 6817921"/>
                      <a:gd name="connsiteY25" fmla="*/ 3394939 h 3394939"/>
                      <a:gd name="connsiteX26" fmla="*/ 0 w 6817921"/>
                      <a:gd name="connsiteY26" fmla="*/ 3394939 h 3394939"/>
                      <a:gd name="connsiteX27" fmla="*/ 0 w 6817921"/>
                      <a:gd name="connsiteY27" fmla="*/ 2817799 h 3394939"/>
                      <a:gd name="connsiteX28" fmla="*/ 0 w 6817921"/>
                      <a:gd name="connsiteY28" fmla="*/ 2206710 h 3394939"/>
                      <a:gd name="connsiteX29" fmla="*/ 0 w 6817921"/>
                      <a:gd name="connsiteY29" fmla="*/ 1459824 h 3394939"/>
                      <a:gd name="connsiteX30" fmla="*/ 0 w 6817921"/>
                      <a:gd name="connsiteY30" fmla="*/ 780836 h 3394939"/>
                      <a:gd name="connsiteX31" fmla="*/ 0 w 6817921"/>
                      <a:gd name="connsiteY31" fmla="*/ 0 h 339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17921" h="3394939" fill="none" extrusionOk="0">
                        <a:moveTo>
                          <a:pt x="0" y="0"/>
                        </a:moveTo>
                        <a:cubicBezTo>
                          <a:pt x="300989" y="-38980"/>
                          <a:pt x="486766" y="22374"/>
                          <a:pt x="818151" y="0"/>
                        </a:cubicBezTo>
                        <a:cubicBezTo>
                          <a:pt x="1149536" y="-22374"/>
                          <a:pt x="1234250" y="17560"/>
                          <a:pt x="1431763" y="0"/>
                        </a:cubicBezTo>
                        <a:cubicBezTo>
                          <a:pt x="1629276" y="-17560"/>
                          <a:pt x="2005941" y="20405"/>
                          <a:pt x="2181735" y="0"/>
                        </a:cubicBezTo>
                        <a:cubicBezTo>
                          <a:pt x="2357529" y="-20405"/>
                          <a:pt x="2605193" y="-31489"/>
                          <a:pt x="2863527" y="0"/>
                        </a:cubicBezTo>
                        <a:cubicBezTo>
                          <a:pt x="3121861" y="31489"/>
                          <a:pt x="3387473" y="-7385"/>
                          <a:pt x="3681677" y="0"/>
                        </a:cubicBezTo>
                        <a:cubicBezTo>
                          <a:pt x="3975881" y="7385"/>
                          <a:pt x="4203556" y="-22807"/>
                          <a:pt x="4499828" y="0"/>
                        </a:cubicBezTo>
                        <a:cubicBezTo>
                          <a:pt x="4796100" y="22807"/>
                          <a:pt x="4793870" y="-6621"/>
                          <a:pt x="4977082" y="0"/>
                        </a:cubicBezTo>
                        <a:cubicBezTo>
                          <a:pt x="5160294" y="6621"/>
                          <a:pt x="5492567" y="-26656"/>
                          <a:pt x="5658874" y="0"/>
                        </a:cubicBezTo>
                        <a:cubicBezTo>
                          <a:pt x="5825181" y="26656"/>
                          <a:pt x="5904680" y="14606"/>
                          <a:pt x="6136129" y="0"/>
                        </a:cubicBezTo>
                        <a:cubicBezTo>
                          <a:pt x="6367578" y="-14606"/>
                          <a:pt x="6517192" y="-28875"/>
                          <a:pt x="6817921" y="0"/>
                        </a:cubicBezTo>
                        <a:cubicBezTo>
                          <a:pt x="6788058" y="196488"/>
                          <a:pt x="6825677" y="513847"/>
                          <a:pt x="6817921" y="645038"/>
                        </a:cubicBezTo>
                        <a:cubicBezTo>
                          <a:pt x="6810165" y="776229"/>
                          <a:pt x="6784417" y="1207072"/>
                          <a:pt x="6817921" y="1357976"/>
                        </a:cubicBezTo>
                        <a:cubicBezTo>
                          <a:pt x="6851425" y="1508880"/>
                          <a:pt x="6800752" y="1726987"/>
                          <a:pt x="6817921" y="1969065"/>
                        </a:cubicBezTo>
                        <a:cubicBezTo>
                          <a:pt x="6835090" y="2211143"/>
                          <a:pt x="6814385" y="2481858"/>
                          <a:pt x="6817921" y="2682002"/>
                        </a:cubicBezTo>
                        <a:cubicBezTo>
                          <a:pt x="6821457" y="2882146"/>
                          <a:pt x="6791350" y="3183122"/>
                          <a:pt x="6817921" y="3394939"/>
                        </a:cubicBezTo>
                        <a:cubicBezTo>
                          <a:pt x="6702562" y="3382026"/>
                          <a:pt x="6555588" y="3399691"/>
                          <a:pt x="6340667" y="3394939"/>
                        </a:cubicBezTo>
                        <a:cubicBezTo>
                          <a:pt x="6125746" y="3390187"/>
                          <a:pt x="5925953" y="3402329"/>
                          <a:pt x="5590695" y="3394939"/>
                        </a:cubicBezTo>
                        <a:cubicBezTo>
                          <a:pt x="5255437" y="3387549"/>
                          <a:pt x="5339051" y="3382427"/>
                          <a:pt x="5113441" y="3394939"/>
                        </a:cubicBezTo>
                        <a:cubicBezTo>
                          <a:pt x="4887831" y="3407451"/>
                          <a:pt x="4667023" y="3424804"/>
                          <a:pt x="4363469" y="3394939"/>
                        </a:cubicBezTo>
                        <a:cubicBezTo>
                          <a:pt x="4059915" y="3365074"/>
                          <a:pt x="3935324" y="3399311"/>
                          <a:pt x="3749857" y="3394939"/>
                        </a:cubicBezTo>
                        <a:cubicBezTo>
                          <a:pt x="3564390" y="3390567"/>
                          <a:pt x="3297779" y="3397202"/>
                          <a:pt x="3136244" y="3394939"/>
                        </a:cubicBezTo>
                        <a:cubicBezTo>
                          <a:pt x="2974709" y="3392676"/>
                          <a:pt x="2795704" y="3369118"/>
                          <a:pt x="2590810" y="3394939"/>
                        </a:cubicBezTo>
                        <a:cubicBezTo>
                          <a:pt x="2385916" y="3420760"/>
                          <a:pt x="2273074" y="3380786"/>
                          <a:pt x="2045376" y="3394939"/>
                        </a:cubicBezTo>
                        <a:cubicBezTo>
                          <a:pt x="1817678" y="3409092"/>
                          <a:pt x="1628186" y="3409377"/>
                          <a:pt x="1499943" y="3394939"/>
                        </a:cubicBezTo>
                        <a:cubicBezTo>
                          <a:pt x="1371700" y="3380501"/>
                          <a:pt x="1120877" y="3422043"/>
                          <a:pt x="818151" y="3394939"/>
                        </a:cubicBezTo>
                        <a:cubicBezTo>
                          <a:pt x="515425" y="3367835"/>
                          <a:pt x="366289" y="3374337"/>
                          <a:pt x="0" y="3394939"/>
                        </a:cubicBezTo>
                        <a:cubicBezTo>
                          <a:pt x="-27012" y="3240571"/>
                          <a:pt x="622" y="3011114"/>
                          <a:pt x="0" y="2817799"/>
                        </a:cubicBezTo>
                        <a:cubicBezTo>
                          <a:pt x="-622" y="2624484"/>
                          <a:pt x="-2433" y="2381383"/>
                          <a:pt x="0" y="2206710"/>
                        </a:cubicBezTo>
                        <a:cubicBezTo>
                          <a:pt x="2433" y="2032037"/>
                          <a:pt x="3662" y="1746437"/>
                          <a:pt x="0" y="1459824"/>
                        </a:cubicBezTo>
                        <a:cubicBezTo>
                          <a:pt x="-3662" y="1173211"/>
                          <a:pt x="22479" y="1001222"/>
                          <a:pt x="0" y="780836"/>
                        </a:cubicBezTo>
                        <a:cubicBezTo>
                          <a:pt x="-22479" y="560450"/>
                          <a:pt x="23199" y="278655"/>
                          <a:pt x="0" y="0"/>
                        </a:cubicBezTo>
                        <a:close/>
                      </a:path>
                      <a:path w="6817921" h="3394939" stroke="0" extrusionOk="0">
                        <a:moveTo>
                          <a:pt x="0" y="0"/>
                        </a:moveTo>
                        <a:cubicBezTo>
                          <a:pt x="288474" y="6245"/>
                          <a:pt x="403781" y="4439"/>
                          <a:pt x="681792" y="0"/>
                        </a:cubicBezTo>
                        <a:cubicBezTo>
                          <a:pt x="959803" y="-4439"/>
                          <a:pt x="1271510" y="-30528"/>
                          <a:pt x="1431763" y="0"/>
                        </a:cubicBezTo>
                        <a:cubicBezTo>
                          <a:pt x="1592016" y="30528"/>
                          <a:pt x="1936541" y="25030"/>
                          <a:pt x="2113556" y="0"/>
                        </a:cubicBezTo>
                        <a:cubicBezTo>
                          <a:pt x="2290571" y="-25030"/>
                          <a:pt x="2452448" y="6695"/>
                          <a:pt x="2658989" y="0"/>
                        </a:cubicBezTo>
                        <a:cubicBezTo>
                          <a:pt x="2865530" y="-6695"/>
                          <a:pt x="3150993" y="1570"/>
                          <a:pt x="3477140" y="0"/>
                        </a:cubicBezTo>
                        <a:cubicBezTo>
                          <a:pt x="3803287" y="-1570"/>
                          <a:pt x="4001454" y="-13928"/>
                          <a:pt x="4295290" y="0"/>
                        </a:cubicBezTo>
                        <a:cubicBezTo>
                          <a:pt x="4589126" y="13928"/>
                          <a:pt x="4705288" y="-11048"/>
                          <a:pt x="5113441" y="0"/>
                        </a:cubicBezTo>
                        <a:cubicBezTo>
                          <a:pt x="5521594" y="11048"/>
                          <a:pt x="5533850" y="948"/>
                          <a:pt x="5658874" y="0"/>
                        </a:cubicBezTo>
                        <a:cubicBezTo>
                          <a:pt x="5783898" y="-948"/>
                          <a:pt x="6465868" y="-41783"/>
                          <a:pt x="6817921" y="0"/>
                        </a:cubicBezTo>
                        <a:cubicBezTo>
                          <a:pt x="6852605" y="303861"/>
                          <a:pt x="6787679" y="573673"/>
                          <a:pt x="6817921" y="746887"/>
                        </a:cubicBezTo>
                        <a:cubicBezTo>
                          <a:pt x="6848163" y="920101"/>
                          <a:pt x="6835271" y="1174362"/>
                          <a:pt x="6817921" y="1391925"/>
                        </a:cubicBezTo>
                        <a:cubicBezTo>
                          <a:pt x="6800571" y="1609488"/>
                          <a:pt x="6804630" y="1887444"/>
                          <a:pt x="6817921" y="2036963"/>
                        </a:cubicBezTo>
                        <a:cubicBezTo>
                          <a:pt x="6831212" y="2186482"/>
                          <a:pt x="6805010" y="2516374"/>
                          <a:pt x="6817921" y="2648052"/>
                        </a:cubicBezTo>
                        <a:cubicBezTo>
                          <a:pt x="6830832" y="2779730"/>
                          <a:pt x="6852329" y="3030915"/>
                          <a:pt x="6817921" y="3394939"/>
                        </a:cubicBezTo>
                        <a:cubicBezTo>
                          <a:pt x="6520795" y="3418547"/>
                          <a:pt x="6436107" y="3422088"/>
                          <a:pt x="6136129" y="3394939"/>
                        </a:cubicBezTo>
                        <a:cubicBezTo>
                          <a:pt x="5836151" y="3367790"/>
                          <a:pt x="5766484" y="3385325"/>
                          <a:pt x="5590695" y="3394939"/>
                        </a:cubicBezTo>
                        <a:cubicBezTo>
                          <a:pt x="5414906" y="3404553"/>
                          <a:pt x="5215036" y="3409936"/>
                          <a:pt x="5045262" y="3394939"/>
                        </a:cubicBezTo>
                        <a:cubicBezTo>
                          <a:pt x="4875488" y="3379942"/>
                          <a:pt x="4648696" y="3416201"/>
                          <a:pt x="4499828" y="3394939"/>
                        </a:cubicBezTo>
                        <a:cubicBezTo>
                          <a:pt x="4350960" y="3373677"/>
                          <a:pt x="3912116" y="3363751"/>
                          <a:pt x="3681677" y="3394939"/>
                        </a:cubicBezTo>
                        <a:cubicBezTo>
                          <a:pt x="3451238" y="3426127"/>
                          <a:pt x="3337982" y="3373257"/>
                          <a:pt x="3204423" y="3394939"/>
                        </a:cubicBezTo>
                        <a:cubicBezTo>
                          <a:pt x="3070864" y="3416621"/>
                          <a:pt x="2898815" y="3400000"/>
                          <a:pt x="2727168" y="3394939"/>
                        </a:cubicBezTo>
                        <a:cubicBezTo>
                          <a:pt x="2555522" y="3389878"/>
                          <a:pt x="2141800" y="3386691"/>
                          <a:pt x="1977197" y="3394939"/>
                        </a:cubicBezTo>
                        <a:cubicBezTo>
                          <a:pt x="1812594" y="3403187"/>
                          <a:pt x="1326195" y="3420475"/>
                          <a:pt x="1159047" y="3394939"/>
                        </a:cubicBezTo>
                        <a:cubicBezTo>
                          <a:pt x="991899" y="3369404"/>
                          <a:pt x="883647" y="3383207"/>
                          <a:pt x="613613" y="3394939"/>
                        </a:cubicBezTo>
                        <a:cubicBezTo>
                          <a:pt x="343579" y="3406671"/>
                          <a:pt x="176712" y="3422513"/>
                          <a:pt x="0" y="3394939"/>
                        </a:cubicBezTo>
                        <a:cubicBezTo>
                          <a:pt x="-18806" y="3242703"/>
                          <a:pt x="-5851" y="2939176"/>
                          <a:pt x="0" y="2817799"/>
                        </a:cubicBezTo>
                        <a:cubicBezTo>
                          <a:pt x="5851" y="2696422"/>
                          <a:pt x="18578" y="2323618"/>
                          <a:pt x="0" y="2070913"/>
                        </a:cubicBezTo>
                        <a:cubicBezTo>
                          <a:pt x="-18578" y="1818208"/>
                          <a:pt x="-17332" y="1508738"/>
                          <a:pt x="0" y="1357976"/>
                        </a:cubicBezTo>
                        <a:cubicBezTo>
                          <a:pt x="17332" y="1207214"/>
                          <a:pt x="11200" y="983554"/>
                          <a:pt x="0" y="645038"/>
                        </a:cubicBezTo>
                        <a:cubicBezTo>
                          <a:pt x="-11200" y="306522"/>
                          <a:pt x="-1533" y="313617"/>
                          <a:pt x="0" y="0"/>
                        </a:cubicBezTo>
                        <a:close/>
                      </a:path>
                    </a:pathLst>
                  </a:custGeom>
                  <ask:type>
                    <ask:lineSketchNone/>
                  </ask:type>
                </ask:lineSketchStyleProps>
              </a:ext>
            </a:extLst>
          </a:ln>
        </p:spPr>
        <p:txBody>
          <a:bodyPr/>
          <a:lstStyle/>
          <a:p>
            <a:pPr marL="0" indent="0" algn="ctr">
              <a:buNone/>
            </a:pPr>
            <a:r>
              <a:rPr lang="en-US" sz="2721" b="1" dirty="0">
                <a:latin typeface="Arial Narrow" panose="020B0606020202030204" pitchFamily="34" charset="0"/>
              </a:rPr>
              <a:t>WASH FIT is about taking improvement action</a:t>
            </a:r>
          </a:p>
          <a:p>
            <a:pPr marL="0" indent="0" algn="ctr">
              <a:buNone/>
            </a:pPr>
            <a:r>
              <a:rPr lang="en-US" sz="2721" b="1" dirty="0">
                <a:latin typeface="Arial Narrow" panose="020B0606020202030204" pitchFamily="34" charset="0"/>
              </a:rPr>
              <a:t>…otherwise, it’d be called </a:t>
            </a:r>
          </a:p>
          <a:p>
            <a:pPr marL="0" indent="0" algn="ctr">
              <a:buNone/>
            </a:pPr>
            <a:r>
              <a:rPr lang="en-US" sz="2721" b="1" dirty="0">
                <a:latin typeface="Arial Narrow" panose="020B0606020202030204" pitchFamily="34" charset="0"/>
              </a:rPr>
              <a:t>WASH F</a:t>
            </a:r>
            <a:r>
              <a:rPr lang="en-US" sz="2721" b="1" u="sng" dirty="0">
                <a:latin typeface="Arial Narrow" panose="020B0606020202030204" pitchFamily="34" charset="0"/>
              </a:rPr>
              <a:t>A</a:t>
            </a:r>
            <a:r>
              <a:rPr lang="en-US" sz="2721" b="1" dirty="0">
                <a:latin typeface="Arial Narrow" panose="020B0606020202030204" pitchFamily="34" charset="0"/>
              </a:rPr>
              <a:t>T: facility </a:t>
            </a:r>
            <a:r>
              <a:rPr lang="en-US" sz="2721" b="1" u="sng" dirty="0">
                <a:latin typeface="Arial Narrow" panose="020B0606020202030204" pitchFamily="34" charset="0"/>
              </a:rPr>
              <a:t>assessment</a:t>
            </a:r>
            <a:r>
              <a:rPr lang="en-US" sz="2721" b="1" dirty="0">
                <a:latin typeface="Arial Narrow" panose="020B0606020202030204" pitchFamily="34" charset="0"/>
              </a:rPr>
              <a:t> tool! </a:t>
            </a:r>
          </a:p>
        </p:txBody>
      </p:sp>
    </p:spTree>
    <p:extLst>
      <p:ext uri="{BB962C8B-B14F-4D97-AF65-F5344CB8AC3E}">
        <p14:creationId xmlns:p14="http://schemas.microsoft.com/office/powerpoint/2010/main" val="37463006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712AA2"/>
                </a:solidFill>
                <a:ea typeface="ＭＳ Ｐゴシック" pitchFamily="34" charset="-128"/>
              </a:rPr>
              <a:t>Step 4: Develop an improvement plan </a:t>
            </a:r>
            <a:r>
              <a:rPr lang="en-GB" u="sng" dirty="0">
                <a:solidFill>
                  <a:srgbClr val="712AA2"/>
                </a:solidFill>
                <a:ea typeface="ＭＳ Ｐゴシック" pitchFamily="34" charset="-128"/>
              </a:rPr>
              <a:t>and take action</a:t>
            </a:r>
          </a:p>
        </p:txBody>
      </p:sp>
      <p:sp>
        <p:nvSpPr>
          <p:cNvPr id="3" name="Content Placeholder 2"/>
          <p:cNvSpPr>
            <a:spLocks noGrp="1"/>
          </p:cNvSpPr>
          <p:nvPr>
            <p:ph type="body" sz="quarter" idx="16"/>
          </p:nvPr>
        </p:nvSpPr>
        <p:spPr>
          <a:xfrm>
            <a:off x="838199" y="1984916"/>
            <a:ext cx="10514013" cy="4372849"/>
          </a:xfrm>
        </p:spPr>
        <p:txBody>
          <a:bodyPr>
            <a:normAutofit/>
          </a:bodyPr>
          <a:lstStyle/>
          <a:p>
            <a:pPr marL="310976" indent="-310976"/>
            <a:r>
              <a:rPr lang="en-GB" sz="2400" dirty="0">
                <a:ea typeface="ＭＳ Ｐゴシック" pitchFamily="34" charset="-128"/>
              </a:rPr>
              <a:t>Based on step 4, you have </a:t>
            </a:r>
            <a:r>
              <a:rPr lang="en-GB" sz="2400" b="1" dirty="0">
                <a:solidFill>
                  <a:schemeClr val="bg2">
                    <a:lumMod val="75000"/>
                  </a:schemeClr>
                </a:solidFill>
                <a:ea typeface="ＭＳ Ｐゴシック" pitchFamily="34" charset="-128"/>
              </a:rPr>
              <a:t>prioritized</a:t>
            </a:r>
            <a:r>
              <a:rPr lang="en-GB" sz="2400" dirty="0">
                <a:ea typeface="ＭＳ Ｐゴシック" pitchFamily="34" charset="-128"/>
              </a:rPr>
              <a:t> where urgent action is needed</a:t>
            </a:r>
          </a:p>
          <a:p>
            <a:pPr marL="681458" lvl="1" indent="-310976"/>
            <a:r>
              <a:rPr lang="en-GB" sz="2400" dirty="0">
                <a:latin typeface="Arial" panose="020B0604020202020204" pitchFamily="34" charset="0"/>
                <a:ea typeface="ＭＳ Ｐゴシック" pitchFamily="34" charset="-128"/>
                <a:cs typeface="Arial" panose="020B0604020202020204" pitchFamily="34" charset="0"/>
              </a:rPr>
              <a:t>Other items will be addressed later </a:t>
            </a:r>
          </a:p>
          <a:p>
            <a:pPr marL="310976" indent="-310976"/>
            <a:r>
              <a:rPr lang="en-GB" sz="2400" b="1" dirty="0">
                <a:solidFill>
                  <a:schemeClr val="bg2">
                    <a:lumMod val="75000"/>
                  </a:schemeClr>
                </a:solidFill>
                <a:ea typeface="ＭＳ Ｐゴシック" pitchFamily="34" charset="-128"/>
              </a:rPr>
              <a:t>What</a:t>
            </a:r>
            <a:r>
              <a:rPr lang="en-GB" sz="2400" b="1" dirty="0">
                <a:solidFill>
                  <a:srgbClr val="7030A0"/>
                </a:solidFill>
                <a:ea typeface="ＭＳ Ｐゴシック" pitchFamily="34" charset="-128"/>
              </a:rPr>
              <a:t> </a:t>
            </a:r>
            <a:r>
              <a:rPr lang="en-GB" sz="2400" dirty="0">
                <a:ea typeface="ＭＳ Ｐゴシック" pitchFamily="34" charset="-128"/>
              </a:rPr>
              <a:t>actions are required? (immediate &amp; longer term) </a:t>
            </a:r>
            <a:endParaRPr lang="en-GB" sz="2400" b="1" dirty="0">
              <a:solidFill>
                <a:srgbClr val="7030A0"/>
              </a:solidFill>
              <a:ea typeface="ＭＳ Ｐゴシック" pitchFamily="34" charset="-128"/>
            </a:endParaRPr>
          </a:p>
          <a:p>
            <a:pPr marL="310976" indent="-310976"/>
            <a:r>
              <a:rPr lang="en-GB" sz="2400" b="1" dirty="0">
                <a:solidFill>
                  <a:schemeClr val="bg2">
                    <a:lumMod val="75000"/>
                  </a:schemeClr>
                </a:solidFill>
                <a:ea typeface="ＭＳ Ｐゴシック" pitchFamily="34" charset="-128"/>
              </a:rPr>
              <a:t>Estimated budget </a:t>
            </a:r>
            <a:r>
              <a:rPr lang="en-GB" sz="2400" dirty="0">
                <a:ea typeface="ＭＳ Ｐゴシック" pitchFamily="34" charset="-128"/>
              </a:rPr>
              <a:t>(and source of funding) </a:t>
            </a:r>
            <a:endParaRPr lang="en-GB" sz="2400" b="1" dirty="0">
              <a:ea typeface="ＭＳ Ｐゴシック" pitchFamily="34" charset="-128"/>
            </a:endParaRPr>
          </a:p>
          <a:p>
            <a:pPr marL="310976" indent="-310976"/>
            <a:r>
              <a:rPr lang="en-GB" sz="2400" dirty="0">
                <a:ea typeface="ＭＳ Ｐゴシック" pitchFamily="34" charset="-128"/>
              </a:rPr>
              <a:t>What </a:t>
            </a:r>
            <a:r>
              <a:rPr lang="en-GB" sz="2400" b="1" dirty="0">
                <a:solidFill>
                  <a:schemeClr val="bg2">
                    <a:lumMod val="75000"/>
                  </a:schemeClr>
                </a:solidFill>
                <a:ea typeface="ＭＳ Ｐゴシック" pitchFamily="34" charset="-128"/>
              </a:rPr>
              <a:t>other resources</a:t>
            </a:r>
            <a:r>
              <a:rPr lang="en-GB" sz="2400" dirty="0">
                <a:ea typeface="ＭＳ Ｐゴシック" pitchFamily="34" charset="-128"/>
              </a:rPr>
              <a:t> are needed (e.g. technical, human) </a:t>
            </a:r>
          </a:p>
          <a:p>
            <a:pPr marL="310976" indent="-310976"/>
            <a:r>
              <a:rPr lang="en-GB" sz="2400" b="1" dirty="0">
                <a:solidFill>
                  <a:schemeClr val="bg2">
                    <a:lumMod val="75000"/>
                  </a:schemeClr>
                </a:solidFill>
                <a:ea typeface="ＭＳ Ｐゴシック" pitchFamily="34" charset="-128"/>
              </a:rPr>
              <a:t>Deadline</a:t>
            </a:r>
            <a:r>
              <a:rPr lang="en-GB" sz="2400" b="1" dirty="0">
                <a:solidFill>
                  <a:srgbClr val="7030A0"/>
                </a:solidFill>
                <a:ea typeface="ＭＳ Ｐゴシック" pitchFamily="34" charset="-128"/>
              </a:rPr>
              <a:t> </a:t>
            </a:r>
            <a:r>
              <a:rPr lang="en-GB" sz="2400" dirty="0">
                <a:ea typeface="ＭＳ Ｐゴシック" pitchFamily="34" charset="-128"/>
              </a:rPr>
              <a:t>for completion</a:t>
            </a:r>
          </a:p>
          <a:p>
            <a:pPr marL="310976" indent="-310976"/>
            <a:endParaRPr lang="en-GB" sz="2400" dirty="0">
              <a:ea typeface="ＭＳ Ｐゴシック" pitchFamily="34" charset="-128"/>
            </a:endParaRPr>
          </a:p>
          <a:p>
            <a:endParaRPr lang="en-GB" sz="2400" dirty="0">
              <a:solidFill>
                <a:srgbClr val="000066"/>
              </a:solidFill>
              <a:ea typeface="ＭＳ Ｐゴシック" pitchFamily="34" charset="-128"/>
            </a:endParaRPr>
          </a:p>
        </p:txBody>
      </p:sp>
      <p:sp>
        <p:nvSpPr>
          <p:cNvPr id="5" name="Slide Number Placeholder 4">
            <a:extLst>
              <a:ext uri="{FF2B5EF4-FFF2-40B4-BE49-F238E27FC236}">
                <a16:creationId xmlns:a16="http://schemas.microsoft.com/office/drawing/2014/main" id="{503E39F4-B520-4225-AEFB-A38F0AAADF85}"/>
              </a:ext>
            </a:extLst>
          </p:cNvPr>
          <p:cNvSpPr>
            <a:spLocks noGrp="1"/>
          </p:cNvSpPr>
          <p:nvPr>
            <p:ph type="sldNum" sz="quarter" idx="12"/>
          </p:nvPr>
        </p:nvSpPr>
        <p:spPr/>
        <p:txBody>
          <a:bodyPr/>
          <a:lstStyle/>
          <a:p>
            <a:fld id="{2D0AA5EB-64AB-BF41-92BE-B61D8618F692}" type="slidenum">
              <a:rPr lang="it-IT" smtClean="0"/>
              <a:t>57</a:t>
            </a:fld>
            <a:endParaRPr lang="it-IT" dirty="0"/>
          </a:p>
        </p:txBody>
      </p:sp>
      <p:grpSp>
        <p:nvGrpSpPr>
          <p:cNvPr id="19" name="Group 18">
            <a:extLst>
              <a:ext uri="{FF2B5EF4-FFF2-40B4-BE49-F238E27FC236}">
                <a16:creationId xmlns:a16="http://schemas.microsoft.com/office/drawing/2014/main" id="{41198971-E79A-46E9-9F89-40BAF01457EC}"/>
              </a:ext>
            </a:extLst>
          </p:cNvPr>
          <p:cNvGrpSpPr/>
          <p:nvPr/>
        </p:nvGrpSpPr>
        <p:grpSpPr>
          <a:xfrm>
            <a:off x="9063045" y="3609797"/>
            <a:ext cx="2930922" cy="3057980"/>
            <a:chOff x="3576644" y="1031419"/>
            <a:chExt cx="5038711" cy="4795161"/>
          </a:xfrm>
        </p:grpSpPr>
        <p:sp>
          <p:nvSpPr>
            <p:cNvPr id="8" name="Shape">
              <a:extLst>
                <a:ext uri="{FF2B5EF4-FFF2-40B4-BE49-F238E27FC236}">
                  <a16:creationId xmlns:a16="http://schemas.microsoft.com/office/drawing/2014/main" id="{F6A00FE9-9B10-43CA-8AD5-A31A47803CFE}"/>
                </a:ext>
              </a:extLst>
            </p:cNvPr>
            <p:cNvSpPr/>
            <p:nvPr/>
          </p:nvSpPr>
          <p:spPr>
            <a:xfrm>
              <a:off x="4032677" y="1510249"/>
              <a:ext cx="4112545" cy="3945807"/>
            </a:xfrm>
            <a:custGeom>
              <a:avLst/>
              <a:gdLst/>
              <a:ahLst/>
              <a:cxnLst>
                <a:cxn ang="0">
                  <a:pos x="wd2" y="hd2"/>
                </a:cxn>
                <a:cxn ang="5400000">
                  <a:pos x="wd2" y="hd2"/>
                </a:cxn>
                <a:cxn ang="10800000">
                  <a:pos x="wd2" y="hd2"/>
                </a:cxn>
                <a:cxn ang="16200000">
                  <a:pos x="wd2" y="hd2"/>
                </a:cxn>
              </a:cxnLst>
              <a:rect l="0" t="0"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chemeClr val="bg1">
                <a:lumMod val="85000"/>
              </a:schemeClr>
            </a:solidFill>
            <a:ln w="12700">
              <a:miter lim="400000"/>
            </a:ln>
          </p:spPr>
          <p:txBody>
            <a:bodyPr lIns="38098" tIns="38098" rIns="38098" bIns="38098" anchor="ctr"/>
            <a:lstStyle/>
            <a:p>
              <a:pPr defTabSz="829269" rtl="1" fontAlgn="base">
                <a:spcBef>
                  <a:spcPct val="0"/>
                </a:spcBef>
                <a:spcAft>
                  <a:spcPct val="0"/>
                </a:spcAft>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9" name="Shape">
              <a:extLst>
                <a:ext uri="{FF2B5EF4-FFF2-40B4-BE49-F238E27FC236}">
                  <a16:creationId xmlns:a16="http://schemas.microsoft.com/office/drawing/2014/main" id="{3C51CC48-F084-4864-9EF6-5AE269E48518}"/>
                </a:ext>
              </a:extLst>
            </p:cNvPr>
            <p:cNvSpPr/>
            <p:nvPr/>
          </p:nvSpPr>
          <p:spPr>
            <a:xfrm>
              <a:off x="5560378" y="1031419"/>
              <a:ext cx="1894378" cy="1846927"/>
            </a:xfrm>
            <a:custGeom>
              <a:avLst/>
              <a:gdLst/>
              <a:ahLst/>
              <a:cxnLst>
                <a:cxn ang="0">
                  <a:pos x="wd2" y="hd2"/>
                </a:cxn>
                <a:cxn ang="5400000">
                  <a:pos x="wd2" y="hd2"/>
                </a:cxn>
                <a:cxn ang="10800000">
                  <a:pos x="wd2" y="hd2"/>
                </a:cxn>
                <a:cxn ang="16200000">
                  <a:pos x="wd2" y="hd2"/>
                </a:cxn>
              </a:cxnLst>
              <a:rect l="0" t="0"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10" name="Shape">
              <a:extLst>
                <a:ext uri="{FF2B5EF4-FFF2-40B4-BE49-F238E27FC236}">
                  <a16:creationId xmlns:a16="http://schemas.microsoft.com/office/drawing/2014/main" id="{5CB84D68-2798-480F-BB64-787546767966}"/>
                </a:ext>
              </a:extLst>
            </p:cNvPr>
            <p:cNvSpPr/>
            <p:nvPr/>
          </p:nvSpPr>
          <p:spPr>
            <a:xfrm>
              <a:off x="3576644" y="2148691"/>
              <a:ext cx="2186241" cy="1395455"/>
            </a:xfrm>
            <a:custGeom>
              <a:avLst/>
              <a:gdLst/>
              <a:ahLst/>
              <a:cxnLst>
                <a:cxn ang="0">
                  <a:pos x="wd2" y="hd2"/>
                </a:cxn>
                <a:cxn ang="5400000">
                  <a:pos x="wd2" y="hd2"/>
                </a:cxn>
                <a:cxn ang="10800000">
                  <a:pos x="wd2" y="hd2"/>
                </a:cxn>
                <a:cxn ang="16200000">
                  <a:pos x="wd2" y="hd2"/>
                </a:cxn>
              </a:cxnLst>
              <a:rect l="0" t="0"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sp>
          <p:nvSpPr>
            <p:cNvPr id="11" name="Shape">
              <a:extLst>
                <a:ext uri="{FF2B5EF4-FFF2-40B4-BE49-F238E27FC236}">
                  <a16:creationId xmlns:a16="http://schemas.microsoft.com/office/drawing/2014/main" id="{21135AC5-A785-46A0-AFB2-AF43AA3BA183}"/>
                </a:ext>
              </a:extLst>
            </p:cNvPr>
            <p:cNvSpPr/>
            <p:nvPr/>
          </p:nvSpPr>
          <p:spPr>
            <a:xfrm>
              <a:off x="4329095" y="3516785"/>
              <a:ext cx="1107316" cy="2309795"/>
            </a:xfrm>
            <a:custGeom>
              <a:avLst/>
              <a:gdLst/>
              <a:ahLst/>
              <a:cxnLst>
                <a:cxn ang="0">
                  <a:pos x="wd2" y="hd2"/>
                </a:cxn>
                <a:cxn ang="5400000">
                  <a:pos x="wd2" y="hd2"/>
                </a:cxn>
                <a:cxn ang="10800000">
                  <a:pos x="wd2" y="hd2"/>
                </a:cxn>
                <a:cxn ang="16200000">
                  <a:pos x="wd2" y="hd2"/>
                </a:cxn>
              </a:cxnLst>
              <a:rect l="0" t="0"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chemeClr val="tx1"/>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12" name="Graphic 11" descr="Gears with solid fill">
              <a:extLst>
                <a:ext uri="{FF2B5EF4-FFF2-40B4-BE49-F238E27FC236}">
                  <a16:creationId xmlns:a16="http://schemas.microsoft.com/office/drawing/2014/main" id="{6C24D6CD-BE27-4C79-B5C4-FAB3F2E93F6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08732" y="2642954"/>
              <a:ext cx="786046" cy="786046"/>
            </a:xfrm>
            <a:prstGeom prst="rect">
              <a:avLst/>
            </a:prstGeom>
            <a:effectLst>
              <a:outerShdw blurRad="50800" dist="38100" dir="2700000" algn="tl" rotWithShape="0">
                <a:prstClr val="black">
                  <a:alpha val="40000"/>
                </a:prstClr>
              </a:outerShdw>
            </a:effectLst>
          </p:spPr>
        </p:pic>
        <p:pic>
          <p:nvPicPr>
            <p:cNvPr id="13" name="Graphic 12" descr="Group outline">
              <a:extLst>
                <a:ext uri="{FF2B5EF4-FFF2-40B4-BE49-F238E27FC236}">
                  <a16:creationId xmlns:a16="http://schemas.microsoft.com/office/drawing/2014/main" id="{456BC349-3D9E-4653-B2A9-11F1AF71AD6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78257" y="1164875"/>
              <a:ext cx="829309" cy="829309"/>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FBB138C3-44B2-429A-86C3-256B4E456F3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52250" y="4985748"/>
              <a:ext cx="761023" cy="646328"/>
            </a:xfrm>
            <a:prstGeom prst="rect">
              <a:avLst/>
            </a:prstGeom>
          </p:spPr>
        </p:pic>
        <p:sp>
          <p:nvSpPr>
            <p:cNvPr id="15" name="Shape">
              <a:extLst>
                <a:ext uri="{FF2B5EF4-FFF2-40B4-BE49-F238E27FC236}">
                  <a16:creationId xmlns:a16="http://schemas.microsoft.com/office/drawing/2014/main" id="{6BA64F77-81F8-4559-BABD-705057087E88}"/>
                </a:ext>
              </a:extLst>
            </p:cNvPr>
            <p:cNvSpPr/>
            <p:nvPr/>
          </p:nvSpPr>
          <p:spPr>
            <a:xfrm>
              <a:off x="5491972" y="4748064"/>
              <a:ext cx="2374198" cy="1076236"/>
            </a:xfrm>
            <a:custGeom>
              <a:avLst/>
              <a:gdLst/>
              <a:ahLst/>
              <a:cxnLst>
                <a:cxn ang="0">
                  <a:pos x="wd2" y="hd2"/>
                </a:cxn>
                <a:cxn ang="5400000">
                  <a:pos x="wd2" y="hd2"/>
                </a:cxn>
                <a:cxn ang="10800000">
                  <a:pos x="wd2" y="hd2"/>
                </a:cxn>
                <a:cxn ang="16200000">
                  <a:pos x="wd2" y="hd2"/>
                </a:cxn>
              </a:cxnLst>
              <a:rect l="0" t="0"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16" name="Picture 15" descr="A black rectangle with a black background&#10;&#10;Description automatically generated with low confidence">
              <a:extLst>
                <a:ext uri="{FF2B5EF4-FFF2-40B4-BE49-F238E27FC236}">
                  <a16:creationId xmlns:a16="http://schemas.microsoft.com/office/drawing/2014/main" id="{A2A06E23-F7C7-4B6A-9C6F-E6B3354875E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968615" y="5011242"/>
              <a:ext cx="715576" cy="619423"/>
            </a:xfrm>
            <a:prstGeom prst="rect">
              <a:avLst/>
            </a:prstGeom>
          </p:spPr>
        </p:pic>
        <p:sp>
          <p:nvSpPr>
            <p:cNvPr id="17" name="Shape">
              <a:extLst>
                <a:ext uri="{FF2B5EF4-FFF2-40B4-BE49-F238E27FC236}">
                  <a16:creationId xmlns:a16="http://schemas.microsoft.com/office/drawing/2014/main" id="{78A4C72E-9865-4B78-941C-35DF3D3C9A48}"/>
                </a:ext>
              </a:extLst>
            </p:cNvPr>
            <p:cNvSpPr/>
            <p:nvPr/>
          </p:nvSpPr>
          <p:spPr>
            <a:xfrm>
              <a:off x="7110882" y="2467915"/>
              <a:ext cx="1504473" cy="2234551"/>
            </a:xfrm>
            <a:custGeom>
              <a:avLst/>
              <a:gdLst/>
              <a:ahLst/>
              <a:cxnLst>
                <a:cxn ang="0">
                  <a:pos x="wd2" y="hd2"/>
                </a:cxn>
                <a:cxn ang="5400000">
                  <a:pos x="wd2" y="hd2"/>
                </a:cxn>
                <a:cxn ang="10800000">
                  <a:pos x="wd2" y="hd2"/>
                </a:cxn>
                <a:cxn ang="16200000">
                  <a:pos x="wd2" y="hd2"/>
                </a:cxn>
              </a:cxnLst>
              <a:rect l="0" t="0"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18" name="Picture 17">
              <a:extLst>
                <a:ext uri="{FF2B5EF4-FFF2-40B4-BE49-F238E27FC236}">
                  <a16:creationId xmlns:a16="http://schemas.microsoft.com/office/drawing/2014/main" id="{78FB5880-A443-4895-802B-86FF5BCE279B}"/>
                </a:ext>
              </a:extLst>
            </p:cNvPr>
            <p:cNvPicPr>
              <a:picLocks noChangeAspect="1"/>
            </p:cNvPicPr>
            <p:nvPr/>
          </p:nvPicPr>
          <p:blipFill>
            <a:blip r:embed="rId9" cstate="email">
              <a:biLevel thresh="75000"/>
              <a:extLst>
                <a:ext uri="{28A0092B-C50C-407E-A947-70E740481C1C}">
                  <a14:useLocalDpi xmlns:a14="http://schemas.microsoft.com/office/drawing/2010/main"/>
                </a:ext>
              </a:extLst>
            </a:blip>
            <a:stretch>
              <a:fillRect/>
            </a:stretch>
          </p:blipFill>
          <p:spPr>
            <a:xfrm>
              <a:off x="7733683" y="2652354"/>
              <a:ext cx="690613" cy="690613"/>
            </a:xfrm>
            <a:prstGeom prst="rect">
              <a:avLst/>
            </a:prstGeom>
          </p:spPr>
        </p:pic>
      </p:grpSp>
    </p:spTree>
    <p:extLst>
      <p:ext uri="{BB962C8B-B14F-4D97-AF65-F5344CB8AC3E}">
        <p14:creationId xmlns:p14="http://schemas.microsoft.com/office/powerpoint/2010/main" val="2902866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F9FC92-C150-4A28-8CC1-21399D498C88}"/>
              </a:ext>
            </a:extLst>
          </p:cNvPr>
          <p:cNvSpPr>
            <a:spLocks noGrp="1"/>
          </p:cNvSpPr>
          <p:nvPr>
            <p:ph type="title"/>
          </p:nvPr>
        </p:nvSpPr>
        <p:spPr>
          <a:xfrm>
            <a:off x="838200" y="360444"/>
            <a:ext cx="10515600" cy="714375"/>
          </a:xfrm>
        </p:spPr>
        <p:txBody>
          <a:bodyPr/>
          <a:lstStyle/>
          <a:p>
            <a:r>
              <a:rPr lang="en-US" dirty="0">
                <a:solidFill>
                  <a:srgbClr val="712AA2"/>
                </a:solidFill>
              </a:rPr>
              <a:t>Suggested improvements</a:t>
            </a:r>
            <a:br>
              <a:rPr lang="en-US" dirty="0">
                <a:solidFill>
                  <a:srgbClr val="712AA2"/>
                </a:solidFill>
              </a:rPr>
            </a:br>
            <a:endParaRPr lang="en-US" dirty="0">
              <a:solidFill>
                <a:srgbClr val="712AA2"/>
              </a:solidFill>
            </a:endParaRPr>
          </a:p>
        </p:txBody>
      </p:sp>
      <p:sp>
        <p:nvSpPr>
          <p:cNvPr id="3" name="Content Placeholder 2"/>
          <p:cNvSpPr>
            <a:spLocks noGrp="1"/>
          </p:cNvSpPr>
          <p:nvPr>
            <p:ph type="body" sz="quarter" idx="16"/>
          </p:nvPr>
        </p:nvSpPr>
        <p:spPr/>
        <p:txBody>
          <a:bodyPr/>
          <a:lstStyle/>
          <a:p>
            <a:pPr marL="372597" indent="-290527">
              <a:spcBef>
                <a:spcPts val="1377"/>
              </a:spcBef>
            </a:pPr>
            <a:r>
              <a:rPr lang="en-GB" sz="2177" dirty="0">
                <a:ea typeface="ＭＳ Ｐゴシック" pitchFamily="34" charset="-128"/>
              </a:rPr>
              <a:t>Building new infrastructure </a:t>
            </a:r>
          </a:p>
          <a:p>
            <a:pPr marL="372597" indent="-290527">
              <a:spcBef>
                <a:spcPts val="1377"/>
              </a:spcBef>
            </a:pPr>
            <a:r>
              <a:rPr lang="en-GB" sz="2177" dirty="0">
                <a:ea typeface="ＭＳ Ｐゴシック" pitchFamily="34" charset="-128"/>
              </a:rPr>
              <a:t>Upgrading old infrastructure to make more </a:t>
            </a:r>
            <a:r>
              <a:rPr lang="en-GB" sz="2177" b="1" dirty="0">
                <a:ea typeface="ＭＳ Ｐゴシック" pitchFamily="34" charset="-128"/>
              </a:rPr>
              <a:t>climate resilient or GEDSI friendly </a:t>
            </a:r>
          </a:p>
          <a:p>
            <a:pPr marL="372597" indent="-290527">
              <a:spcBef>
                <a:spcPts val="1377"/>
              </a:spcBef>
            </a:pPr>
            <a:r>
              <a:rPr lang="en-GB" sz="2177" dirty="0">
                <a:ea typeface="ＭＳ Ｐゴシック" pitchFamily="34" charset="-128"/>
              </a:rPr>
              <a:t>Reviewing protocols and SOPs </a:t>
            </a:r>
          </a:p>
          <a:p>
            <a:pPr marL="372597" indent="-290527">
              <a:spcBef>
                <a:spcPts val="1377"/>
              </a:spcBef>
            </a:pPr>
            <a:r>
              <a:rPr lang="en-GB" sz="2177" dirty="0">
                <a:ea typeface="ＭＳ Ｐゴシック" pitchFamily="34" charset="-128"/>
              </a:rPr>
              <a:t>Staff training in new techniques or procedures </a:t>
            </a:r>
          </a:p>
          <a:p>
            <a:pPr marL="372597" indent="-290527">
              <a:spcBef>
                <a:spcPts val="1377"/>
              </a:spcBef>
            </a:pPr>
            <a:r>
              <a:rPr lang="en-GB" sz="2177" dirty="0">
                <a:ea typeface="ＭＳ Ｐゴシック" pitchFamily="34" charset="-128"/>
              </a:rPr>
              <a:t>Improving management methods</a:t>
            </a:r>
          </a:p>
          <a:p>
            <a:endParaRPr lang="en-GB" sz="2177" b="1" dirty="0">
              <a:ea typeface="ＭＳ Ｐゴシック" pitchFamily="34" charset="-128"/>
            </a:endParaRPr>
          </a:p>
          <a:p>
            <a:pPr marL="372597" indent="-290527">
              <a:spcBef>
                <a:spcPts val="1377"/>
              </a:spcBef>
            </a:pPr>
            <a:endParaRPr lang="en-GB" sz="2177" dirty="0">
              <a:ea typeface="ＭＳ Ｐゴシック" pitchFamily="34" charset="-128"/>
            </a:endParaRPr>
          </a:p>
        </p:txBody>
      </p:sp>
      <p:sp>
        <p:nvSpPr>
          <p:cNvPr id="2" name="TextBox 1">
            <a:extLst>
              <a:ext uri="{FF2B5EF4-FFF2-40B4-BE49-F238E27FC236}">
                <a16:creationId xmlns:a16="http://schemas.microsoft.com/office/drawing/2014/main" id="{C7A06B3C-8A33-43BB-8241-C445164B9CDC}"/>
              </a:ext>
            </a:extLst>
          </p:cNvPr>
          <p:cNvSpPr txBox="1"/>
          <p:nvPr/>
        </p:nvSpPr>
        <p:spPr>
          <a:xfrm>
            <a:off x="223433" y="4414416"/>
            <a:ext cx="5364567" cy="2437527"/>
          </a:xfrm>
          <a:prstGeom prst="rect">
            <a:avLst/>
          </a:prstGeom>
          <a:solidFill>
            <a:schemeClr val="tx1"/>
          </a:solidFill>
          <a:ln w="3175">
            <a:solidFill>
              <a:schemeClr val="tx1"/>
            </a:solidFill>
            <a:extLst>
              <a:ext uri="{C807C97D-BFC1-408E-A445-0C87EB9F89A2}">
                <ask:lineSketchStyleProps xmlns:ask="http://schemas.microsoft.com/office/drawing/2018/sketchyshapes" xmlns="" sd="2334988626">
                  <a:custGeom>
                    <a:avLst/>
                    <a:gdLst>
                      <a:gd name="connsiteX0" fmla="*/ 0 w 5364567"/>
                      <a:gd name="connsiteY0" fmla="*/ 0 h 2102499"/>
                      <a:gd name="connsiteX1" fmla="*/ 703354 w 5364567"/>
                      <a:gd name="connsiteY1" fmla="*/ 0 h 2102499"/>
                      <a:gd name="connsiteX2" fmla="*/ 1353063 w 5364567"/>
                      <a:gd name="connsiteY2" fmla="*/ 0 h 2102499"/>
                      <a:gd name="connsiteX3" fmla="*/ 1949126 w 5364567"/>
                      <a:gd name="connsiteY3" fmla="*/ 0 h 2102499"/>
                      <a:gd name="connsiteX4" fmla="*/ 2437898 w 5364567"/>
                      <a:gd name="connsiteY4" fmla="*/ 0 h 2102499"/>
                      <a:gd name="connsiteX5" fmla="*/ 3033961 w 5364567"/>
                      <a:gd name="connsiteY5" fmla="*/ 0 h 2102499"/>
                      <a:gd name="connsiteX6" fmla="*/ 3522732 w 5364567"/>
                      <a:gd name="connsiteY6" fmla="*/ 0 h 2102499"/>
                      <a:gd name="connsiteX7" fmla="*/ 3957858 w 5364567"/>
                      <a:gd name="connsiteY7" fmla="*/ 0 h 2102499"/>
                      <a:gd name="connsiteX8" fmla="*/ 4607567 w 5364567"/>
                      <a:gd name="connsiteY8" fmla="*/ 0 h 2102499"/>
                      <a:gd name="connsiteX9" fmla="*/ 5364567 w 5364567"/>
                      <a:gd name="connsiteY9" fmla="*/ 0 h 2102499"/>
                      <a:gd name="connsiteX10" fmla="*/ 5364567 w 5364567"/>
                      <a:gd name="connsiteY10" fmla="*/ 483575 h 2102499"/>
                      <a:gd name="connsiteX11" fmla="*/ 5364567 w 5364567"/>
                      <a:gd name="connsiteY11" fmla="*/ 1030225 h 2102499"/>
                      <a:gd name="connsiteX12" fmla="*/ 5364567 w 5364567"/>
                      <a:gd name="connsiteY12" fmla="*/ 1555849 h 2102499"/>
                      <a:gd name="connsiteX13" fmla="*/ 5364567 w 5364567"/>
                      <a:gd name="connsiteY13" fmla="*/ 2102499 h 2102499"/>
                      <a:gd name="connsiteX14" fmla="*/ 4661213 w 5364567"/>
                      <a:gd name="connsiteY14" fmla="*/ 2102499 h 2102499"/>
                      <a:gd name="connsiteX15" fmla="*/ 4118795 w 5364567"/>
                      <a:gd name="connsiteY15" fmla="*/ 2102499 h 2102499"/>
                      <a:gd name="connsiteX16" fmla="*/ 3630024 w 5364567"/>
                      <a:gd name="connsiteY16" fmla="*/ 2102499 h 2102499"/>
                      <a:gd name="connsiteX17" fmla="*/ 3033961 w 5364567"/>
                      <a:gd name="connsiteY17" fmla="*/ 2102499 h 2102499"/>
                      <a:gd name="connsiteX18" fmla="*/ 2384252 w 5364567"/>
                      <a:gd name="connsiteY18" fmla="*/ 2102499 h 2102499"/>
                      <a:gd name="connsiteX19" fmla="*/ 1841835 w 5364567"/>
                      <a:gd name="connsiteY19" fmla="*/ 2102499 h 2102499"/>
                      <a:gd name="connsiteX20" fmla="*/ 1406709 w 5364567"/>
                      <a:gd name="connsiteY20" fmla="*/ 2102499 h 2102499"/>
                      <a:gd name="connsiteX21" fmla="*/ 757000 w 5364567"/>
                      <a:gd name="connsiteY21" fmla="*/ 2102499 h 2102499"/>
                      <a:gd name="connsiteX22" fmla="*/ 0 w 5364567"/>
                      <a:gd name="connsiteY22" fmla="*/ 2102499 h 2102499"/>
                      <a:gd name="connsiteX23" fmla="*/ 0 w 5364567"/>
                      <a:gd name="connsiteY23" fmla="*/ 1618924 h 2102499"/>
                      <a:gd name="connsiteX24" fmla="*/ 0 w 5364567"/>
                      <a:gd name="connsiteY24" fmla="*/ 1135349 h 2102499"/>
                      <a:gd name="connsiteX25" fmla="*/ 0 w 5364567"/>
                      <a:gd name="connsiteY25" fmla="*/ 588700 h 2102499"/>
                      <a:gd name="connsiteX26" fmla="*/ 0 w 5364567"/>
                      <a:gd name="connsiteY26" fmla="*/ 0 h 210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64567" h="2102499" fill="none" extrusionOk="0">
                        <a:moveTo>
                          <a:pt x="0" y="0"/>
                        </a:moveTo>
                        <a:cubicBezTo>
                          <a:pt x="310541" y="-11501"/>
                          <a:pt x="356128" y="69436"/>
                          <a:pt x="703354" y="0"/>
                        </a:cubicBezTo>
                        <a:cubicBezTo>
                          <a:pt x="1050580" y="-69436"/>
                          <a:pt x="1131099" y="62913"/>
                          <a:pt x="1353063" y="0"/>
                        </a:cubicBezTo>
                        <a:cubicBezTo>
                          <a:pt x="1575027" y="-62913"/>
                          <a:pt x="1703101" y="3455"/>
                          <a:pt x="1949126" y="0"/>
                        </a:cubicBezTo>
                        <a:cubicBezTo>
                          <a:pt x="2195151" y="-3455"/>
                          <a:pt x="2203101" y="54899"/>
                          <a:pt x="2437898" y="0"/>
                        </a:cubicBezTo>
                        <a:cubicBezTo>
                          <a:pt x="2672695" y="-54899"/>
                          <a:pt x="2892048" y="35086"/>
                          <a:pt x="3033961" y="0"/>
                        </a:cubicBezTo>
                        <a:cubicBezTo>
                          <a:pt x="3175874" y="-35086"/>
                          <a:pt x="3351825" y="40991"/>
                          <a:pt x="3522732" y="0"/>
                        </a:cubicBezTo>
                        <a:cubicBezTo>
                          <a:pt x="3693639" y="-40991"/>
                          <a:pt x="3752497" y="2302"/>
                          <a:pt x="3957858" y="0"/>
                        </a:cubicBezTo>
                        <a:cubicBezTo>
                          <a:pt x="4163219" y="-2302"/>
                          <a:pt x="4445052" y="25128"/>
                          <a:pt x="4607567" y="0"/>
                        </a:cubicBezTo>
                        <a:cubicBezTo>
                          <a:pt x="4770082" y="-25128"/>
                          <a:pt x="5203739" y="75105"/>
                          <a:pt x="5364567" y="0"/>
                        </a:cubicBezTo>
                        <a:cubicBezTo>
                          <a:pt x="5416172" y="168715"/>
                          <a:pt x="5348546" y="318514"/>
                          <a:pt x="5364567" y="483575"/>
                        </a:cubicBezTo>
                        <a:cubicBezTo>
                          <a:pt x="5380588" y="648636"/>
                          <a:pt x="5345825" y="888122"/>
                          <a:pt x="5364567" y="1030225"/>
                        </a:cubicBezTo>
                        <a:cubicBezTo>
                          <a:pt x="5383309" y="1172328"/>
                          <a:pt x="5349555" y="1441717"/>
                          <a:pt x="5364567" y="1555849"/>
                        </a:cubicBezTo>
                        <a:cubicBezTo>
                          <a:pt x="5379579" y="1669981"/>
                          <a:pt x="5348974" y="1931804"/>
                          <a:pt x="5364567" y="2102499"/>
                        </a:cubicBezTo>
                        <a:cubicBezTo>
                          <a:pt x="5044151" y="2108833"/>
                          <a:pt x="4893409" y="2039369"/>
                          <a:pt x="4661213" y="2102499"/>
                        </a:cubicBezTo>
                        <a:cubicBezTo>
                          <a:pt x="4429017" y="2165629"/>
                          <a:pt x="4303952" y="2090773"/>
                          <a:pt x="4118795" y="2102499"/>
                        </a:cubicBezTo>
                        <a:cubicBezTo>
                          <a:pt x="3933638" y="2114225"/>
                          <a:pt x="3862855" y="2064486"/>
                          <a:pt x="3630024" y="2102499"/>
                        </a:cubicBezTo>
                        <a:cubicBezTo>
                          <a:pt x="3397193" y="2140512"/>
                          <a:pt x="3214178" y="2098656"/>
                          <a:pt x="3033961" y="2102499"/>
                        </a:cubicBezTo>
                        <a:cubicBezTo>
                          <a:pt x="2853744" y="2106342"/>
                          <a:pt x="2543447" y="2068809"/>
                          <a:pt x="2384252" y="2102499"/>
                        </a:cubicBezTo>
                        <a:cubicBezTo>
                          <a:pt x="2225057" y="2136189"/>
                          <a:pt x="2092959" y="2084500"/>
                          <a:pt x="1841835" y="2102499"/>
                        </a:cubicBezTo>
                        <a:cubicBezTo>
                          <a:pt x="1590711" y="2120498"/>
                          <a:pt x="1540598" y="2102336"/>
                          <a:pt x="1406709" y="2102499"/>
                        </a:cubicBezTo>
                        <a:cubicBezTo>
                          <a:pt x="1272820" y="2102662"/>
                          <a:pt x="1031956" y="2088334"/>
                          <a:pt x="757000" y="2102499"/>
                        </a:cubicBezTo>
                        <a:cubicBezTo>
                          <a:pt x="482044" y="2116664"/>
                          <a:pt x="234085" y="2020291"/>
                          <a:pt x="0" y="2102499"/>
                        </a:cubicBezTo>
                        <a:cubicBezTo>
                          <a:pt x="-19076" y="1958440"/>
                          <a:pt x="24952" y="1725421"/>
                          <a:pt x="0" y="1618924"/>
                        </a:cubicBezTo>
                        <a:cubicBezTo>
                          <a:pt x="-24952" y="1512428"/>
                          <a:pt x="36902" y="1352736"/>
                          <a:pt x="0" y="1135349"/>
                        </a:cubicBezTo>
                        <a:cubicBezTo>
                          <a:pt x="-36902" y="917963"/>
                          <a:pt x="47081" y="776174"/>
                          <a:pt x="0" y="588700"/>
                        </a:cubicBezTo>
                        <a:cubicBezTo>
                          <a:pt x="-47081" y="401226"/>
                          <a:pt x="58421" y="233666"/>
                          <a:pt x="0" y="0"/>
                        </a:cubicBezTo>
                        <a:close/>
                      </a:path>
                      <a:path w="5364567" h="2102499" stroke="0" extrusionOk="0">
                        <a:moveTo>
                          <a:pt x="0" y="0"/>
                        </a:moveTo>
                        <a:cubicBezTo>
                          <a:pt x="181789" y="-39808"/>
                          <a:pt x="419824" y="36355"/>
                          <a:pt x="542417" y="0"/>
                        </a:cubicBezTo>
                        <a:cubicBezTo>
                          <a:pt x="665010" y="-36355"/>
                          <a:pt x="792544" y="1106"/>
                          <a:pt x="1031189" y="0"/>
                        </a:cubicBezTo>
                        <a:cubicBezTo>
                          <a:pt x="1269834" y="-1106"/>
                          <a:pt x="1549860" y="49832"/>
                          <a:pt x="1734543" y="0"/>
                        </a:cubicBezTo>
                        <a:cubicBezTo>
                          <a:pt x="1919226" y="-49832"/>
                          <a:pt x="2170611" y="27160"/>
                          <a:pt x="2437898" y="0"/>
                        </a:cubicBezTo>
                        <a:cubicBezTo>
                          <a:pt x="2705185" y="-27160"/>
                          <a:pt x="2807572" y="24261"/>
                          <a:pt x="2926669" y="0"/>
                        </a:cubicBezTo>
                        <a:cubicBezTo>
                          <a:pt x="3045766" y="-24261"/>
                          <a:pt x="3398352" y="56258"/>
                          <a:pt x="3522732" y="0"/>
                        </a:cubicBezTo>
                        <a:cubicBezTo>
                          <a:pt x="3647112" y="-56258"/>
                          <a:pt x="3870079" y="30848"/>
                          <a:pt x="3957858" y="0"/>
                        </a:cubicBezTo>
                        <a:cubicBezTo>
                          <a:pt x="4045637" y="-30848"/>
                          <a:pt x="4191373" y="27047"/>
                          <a:pt x="4392984" y="0"/>
                        </a:cubicBezTo>
                        <a:cubicBezTo>
                          <a:pt x="4594595" y="-27047"/>
                          <a:pt x="5032219" y="71005"/>
                          <a:pt x="5364567" y="0"/>
                        </a:cubicBezTo>
                        <a:cubicBezTo>
                          <a:pt x="5374406" y="252981"/>
                          <a:pt x="5345035" y="322118"/>
                          <a:pt x="5364567" y="525625"/>
                        </a:cubicBezTo>
                        <a:cubicBezTo>
                          <a:pt x="5384099" y="729133"/>
                          <a:pt x="5332936" y="887184"/>
                          <a:pt x="5364567" y="1009200"/>
                        </a:cubicBezTo>
                        <a:cubicBezTo>
                          <a:pt x="5396198" y="1131217"/>
                          <a:pt x="5362780" y="1447027"/>
                          <a:pt x="5364567" y="1576874"/>
                        </a:cubicBezTo>
                        <a:cubicBezTo>
                          <a:pt x="5366354" y="1706721"/>
                          <a:pt x="5308390" y="1882980"/>
                          <a:pt x="5364567" y="2102499"/>
                        </a:cubicBezTo>
                        <a:cubicBezTo>
                          <a:pt x="5130912" y="2132296"/>
                          <a:pt x="5109455" y="2069662"/>
                          <a:pt x="4875795" y="2102499"/>
                        </a:cubicBezTo>
                        <a:cubicBezTo>
                          <a:pt x="4642135" y="2135336"/>
                          <a:pt x="4465710" y="2046818"/>
                          <a:pt x="4333378" y="2102499"/>
                        </a:cubicBezTo>
                        <a:cubicBezTo>
                          <a:pt x="4201046" y="2158180"/>
                          <a:pt x="3894202" y="2094956"/>
                          <a:pt x="3630024" y="2102499"/>
                        </a:cubicBezTo>
                        <a:cubicBezTo>
                          <a:pt x="3365846" y="2110042"/>
                          <a:pt x="3190849" y="2054756"/>
                          <a:pt x="3033961" y="2102499"/>
                        </a:cubicBezTo>
                        <a:cubicBezTo>
                          <a:pt x="2877073" y="2150242"/>
                          <a:pt x="2708090" y="2056956"/>
                          <a:pt x="2598835" y="2102499"/>
                        </a:cubicBezTo>
                        <a:cubicBezTo>
                          <a:pt x="2489580" y="2148042"/>
                          <a:pt x="2246419" y="2078643"/>
                          <a:pt x="2056417" y="2102499"/>
                        </a:cubicBezTo>
                        <a:cubicBezTo>
                          <a:pt x="1866415" y="2126355"/>
                          <a:pt x="1494516" y="2027133"/>
                          <a:pt x="1353063" y="2102499"/>
                        </a:cubicBezTo>
                        <a:cubicBezTo>
                          <a:pt x="1211610" y="2177865"/>
                          <a:pt x="886221" y="2042529"/>
                          <a:pt x="703354" y="2102499"/>
                        </a:cubicBezTo>
                        <a:cubicBezTo>
                          <a:pt x="520487" y="2162469"/>
                          <a:pt x="141462" y="2027839"/>
                          <a:pt x="0" y="2102499"/>
                        </a:cubicBezTo>
                        <a:cubicBezTo>
                          <a:pt x="-3908" y="1832749"/>
                          <a:pt x="47234" y="1714143"/>
                          <a:pt x="0" y="1555849"/>
                        </a:cubicBezTo>
                        <a:cubicBezTo>
                          <a:pt x="-47234" y="1397555"/>
                          <a:pt x="1768" y="1101799"/>
                          <a:pt x="0" y="988175"/>
                        </a:cubicBezTo>
                        <a:cubicBezTo>
                          <a:pt x="-1768" y="874551"/>
                          <a:pt x="43518" y="601316"/>
                          <a:pt x="0" y="483575"/>
                        </a:cubicBezTo>
                        <a:cubicBezTo>
                          <a:pt x="-43518" y="365834"/>
                          <a:pt x="49548" y="136933"/>
                          <a:pt x="0" y="0"/>
                        </a:cubicBezTo>
                        <a:close/>
                      </a:path>
                    </a:pathLst>
                  </a:custGeom>
                  <ask:type>
                    <ask:lineSketchNone/>
                  </ask:type>
                </ask:lineSketchStyleProps>
              </a:ext>
            </a:extLst>
          </a:ln>
        </p:spPr>
        <p:txBody>
          <a:bodyPr wrap="square" rtlCol="0">
            <a:spAutoFit/>
          </a:bodyPr>
          <a:lstStyle/>
          <a:p>
            <a:pPr algn="ctr" rtl="0"/>
            <a:endParaRPr lang="en-GB" sz="2177" dirty="0">
              <a:solidFill>
                <a:schemeClr val="bg1"/>
              </a:solidFill>
              <a:latin typeface="Arial" panose="020B0604020202020204" pitchFamily="34" charset="0"/>
              <a:ea typeface="ＭＳ Ｐゴシック" pitchFamily="34" charset="-128"/>
              <a:cs typeface="Arial" panose="020B0604020202020204" pitchFamily="34" charset="0"/>
            </a:endParaRPr>
          </a:p>
          <a:p>
            <a:pPr algn="ctr" rtl="0"/>
            <a:r>
              <a:rPr lang="en-GB" sz="2177" dirty="0">
                <a:solidFill>
                  <a:schemeClr val="bg1"/>
                </a:solidFill>
                <a:latin typeface="Arial" panose="020B0604020202020204" pitchFamily="34" charset="0"/>
                <a:ea typeface="ＭＳ Ｐゴシック" pitchFamily="34" charset="-128"/>
                <a:cs typeface="Arial" panose="020B0604020202020204" pitchFamily="34" charset="0"/>
              </a:rPr>
              <a:t>Simple, low-cost improvements can have a big impact</a:t>
            </a:r>
          </a:p>
          <a:p>
            <a:pPr rtl="0"/>
            <a:endParaRPr lang="en-GB" sz="2177" dirty="0">
              <a:solidFill>
                <a:schemeClr val="bg1"/>
              </a:solidFill>
              <a:latin typeface="Arial" panose="020B0604020202020204" pitchFamily="34" charset="0"/>
              <a:ea typeface="ＭＳ Ｐゴシック" pitchFamily="34" charset="-128"/>
              <a:cs typeface="Arial" panose="020B0604020202020204" pitchFamily="34" charset="0"/>
            </a:endParaRPr>
          </a:p>
          <a:p>
            <a:pPr algn="ctr" rtl="0"/>
            <a:r>
              <a:rPr lang="en-GB" sz="2177" dirty="0">
                <a:solidFill>
                  <a:schemeClr val="bg1"/>
                </a:solidFill>
                <a:latin typeface="Arial" panose="020B0604020202020204" pitchFamily="34" charset="0"/>
                <a:ea typeface="ＭＳ Ｐゴシック" pitchFamily="34" charset="-128"/>
                <a:cs typeface="Arial" panose="020B0604020202020204" pitchFamily="34" charset="0"/>
              </a:rPr>
              <a:t>But may require some imagination and creativity! </a:t>
            </a:r>
          </a:p>
          <a:p>
            <a:pPr rtl="0"/>
            <a:endParaRPr lang="en-US" sz="2177"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3563DE5B-2CC6-459F-92BE-710235ACD294}"/>
              </a:ext>
            </a:extLst>
          </p:cNvPr>
          <p:cNvSpPr>
            <a:spLocks noGrp="1"/>
          </p:cNvSpPr>
          <p:nvPr>
            <p:ph type="sldNum" sz="quarter" idx="12"/>
          </p:nvPr>
        </p:nvSpPr>
        <p:spPr/>
        <p:txBody>
          <a:bodyPr/>
          <a:lstStyle/>
          <a:p>
            <a:fld id="{2D0AA5EB-64AB-BF41-92BE-B61D8618F692}" type="slidenum">
              <a:rPr lang="it-IT" smtClean="0"/>
              <a:t>58</a:t>
            </a:fld>
            <a:endParaRPr lang="it-IT" dirty="0"/>
          </a:p>
        </p:txBody>
      </p:sp>
      <p:grpSp>
        <p:nvGrpSpPr>
          <p:cNvPr id="8" name="Group 7">
            <a:extLst>
              <a:ext uri="{FF2B5EF4-FFF2-40B4-BE49-F238E27FC236}">
                <a16:creationId xmlns:a16="http://schemas.microsoft.com/office/drawing/2014/main" id="{915EA706-1526-4A83-8538-EDC13C4BCB8A}"/>
              </a:ext>
            </a:extLst>
          </p:cNvPr>
          <p:cNvGrpSpPr/>
          <p:nvPr/>
        </p:nvGrpSpPr>
        <p:grpSpPr>
          <a:xfrm>
            <a:off x="9063045" y="3609797"/>
            <a:ext cx="2930922" cy="3057980"/>
            <a:chOff x="3576644" y="1031419"/>
            <a:chExt cx="5038711" cy="4795161"/>
          </a:xfrm>
        </p:grpSpPr>
        <p:sp>
          <p:nvSpPr>
            <p:cNvPr id="9" name="Shape">
              <a:extLst>
                <a:ext uri="{FF2B5EF4-FFF2-40B4-BE49-F238E27FC236}">
                  <a16:creationId xmlns:a16="http://schemas.microsoft.com/office/drawing/2014/main" id="{EF969184-F754-47E2-94BF-AFCDB0E765FD}"/>
                </a:ext>
              </a:extLst>
            </p:cNvPr>
            <p:cNvSpPr/>
            <p:nvPr/>
          </p:nvSpPr>
          <p:spPr>
            <a:xfrm>
              <a:off x="4032677" y="1510249"/>
              <a:ext cx="4112545" cy="3945807"/>
            </a:xfrm>
            <a:custGeom>
              <a:avLst/>
              <a:gdLst/>
              <a:ahLst/>
              <a:cxnLst>
                <a:cxn ang="0">
                  <a:pos x="wd2" y="hd2"/>
                </a:cxn>
                <a:cxn ang="5400000">
                  <a:pos x="wd2" y="hd2"/>
                </a:cxn>
                <a:cxn ang="10800000">
                  <a:pos x="wd2" y="hd2"/>
                </a:cxn>
                <a:cxn ang="16200000">
                  <a:pos x="wd2" y="hd2"/>
                </a:cxn>
              </a:cxnLst>
              <a:rect l="0" t="0"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chemeClr val="bg1">
                <a:lumMod val="85000"/>
              </a:schemeClr>
            </a:solidFill>
            <a:ln w="12700">
              <a:miter lim="400000"/>
            </a:ln>
          </p:spPr>
          <p:txBody>
            <a:bodyPr lIns="38098" tIns="38098" rIns="38098" bIns="38098" anchor="ctr"/>
            <a:lstStyle/>
            <a:p>
              <a:pPr defTabSz="829269" rtl="1" fontAlgn="base">
                <a:spcBef>
                  <a:spcPct val="0"/>
                </a:spcBef>
                <a:spcAft>
                  <a:spcPct val="0"/>
                </a:spcAft>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10" name="Shape">
              <a:extLst>
                <a:ext uri="{FF2B5EF4-FFF2-40B4-BE49-F238E27FC236}">
                  <a16:creationId xmlns:a16="http://schemas.microsoft.com/office/drawing/2014/main" id="{34616DF5-75E6-41F4-B07D-9D2567A1A83E}"/>
                </a:ext>
              </a:extLst>
            </p:cNvPr>
            <p:cNvSpPr/>
            <p:nvPr/>
          </p:nvSpPr>
          <p:spPr>
            <a:xfrm>
              <a:off x="5560378" y="1031419"/>
              <a:ext cx="1894378" cy="1846927"/>
            </a:xfrm>
            <a:custGeom>
              <a:avLst/>
              <a:gdLst/>
              <a:ahLst/>
              <a:cxnLst>
                <a:cxn ang="0">
                  <a:pos x="wd2" y="hd2"/>
                </a:cxn>
                <a:cxn ang="5400000">
                  <a:pos x="wd2" y="hd2"/>
                </a:cxn>
                <a:cxn ang="10800000">
                  <a:pos x="wd2" y="hd2"/>
                </a:cxn>
                <a:cxn ang="16200000">
                  <a:pos x="wd2" y="hd2"/>
                </a:cxn>
              </a:cxnLst>
              <a:rect l="0" t="0"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11" name="Shape">
              <a:extLst>
                <a:ext uri="{FF2B5EF4-FFF2-40B4-BE49-F238E27FC236}">
                  <a16:creationId xmlns:a16="http://schemas.microsoft.com/office/drawing/2014/main" id="{600EBF39-7151-4200-8DCF-BB1F13B0558D}"/>
                </a:ext>
              </a:extLst>
            </p:cNvPr>
            <p:cNvSpPr/>
            <p:nvPr/>
          </p:nvSpPr>
          <p:spPr>
            <a:xfrm>
              <a:off x="3576644" y="2148691"/>
              <a:ext cx="2186241" cy="1395455"/>
            </a:xfrm>
            <a:custGeom>
              <a:avLst/>
              <a:gdLst/>
              <a:ahLst/>
              <a:cxnLst>
                <a:cxn ang="0">
                  <a:pos x="wd2" y="hd2"/>
                </a:cxn>
                <a:cxn ang="5400000">
                  <a:pos x="wd2" y="hd2"/>
                </a:cxn>
                <a:cxn ang="10800000">
                  <a:pos x="wd2" y="hd2"/>
                </a:cxn>
                <a:cxn ang="16200000">
                  <a:pos x="wd2" y="hd2"/>
                </a:cxn>
              </a:cxnLst>
              <a:rect l="0" t="0"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sp>
          <p:nvSpPr>
            <p:cNvPr id="12" name="Shape">
              <a:extLst>
                <a:ext uri="{FF2B5EF4-FFF2-40B4-BE49-F238E27FC236}">
                  <a16:creationId xmlns:a16="http://schemas.microsoft.com/office/drawing/2014/main" id="{26995FF6-10C9-4AAA-9CD6-CE6007165B04}"/>
                </a:ext>
              </a:extLst>
            </p:cNvPr>
            <p:cNvSpPr/>
            <p:nvPr/>
          </p:nvSpPr>
          <p:spPr>
            <a:xfrm>
              <a:off x="4329095" y="3516785"/>
              <a:ext cx="1107316" cy="2309795"/>
            </a:xfrm>
            <a:custGeom>
              <a:avLst/>
              <a:gdLst/>
              <a:ahLst/>
              <a:cxnLst>
                <a:cxn ang="0">
                  <a:pos x="wd2" y="hd2"/>
                </a:cxn>
                <a:cxn ang="5400000">
                  <a:pos x="wd2" y="hd2"/>
                </a:cxn>
                <a:cxn ang="10800000">
                  <a:pos x="wd2" y="hd2"/>
                </a:cxn>
                <a:cxn ang="16200000">
                  <a:pos x="wd2" y="hd2"/>
                </a:cxn>
              </a:cxnLst>
              <a:rect l="0" t="0"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rgbClr val="712AA2"/>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13" name="Graphic 12" descr="Gears with solid fill">
              <a:extLst>
                <a:ext uri="{FF2B5EF4-FFF2-40B4-BE49-F238E27FC236}">
                  <a16:creationId xmlns:a16="http://schemas.microsoft.com/office/drawing/2014/main" id="{79A69A83-5921-4F0A-AE05-8E3401DE6A4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08732" y="2642954"/>
              <a:ext cx="786046" cy="786046"/>
            </a:xfrm>
            <a:prstGeom prst="rect">
              <a:avLst/>
            </a:prstGeom>
            <a:effectLst>
              <a:outerShdw blurRad="50800" dist="38100" dir="2700000" algn="tl" rotWithShape="0">
                <a:prstClr val="black">
                  <a:alpha val="40000"/>
                </a:prstClr>
              </a:outerShdw>
            </a:effectLst>
          </p:spPr>
        </p:pic>
        <p:pic>
          <p:nvPicPr>
            <p:cNvPr id="14" name="Graphic 13" descr="Group outline">
              <a:extLst>
                <a:ext uri="{FF2B5EF4-FFF2-40B4-BE49-F238E27FC236}">
                  <a16:creationId xmlns:a16="http://schemas.microsoft.com/office/drawing/2014/main" id="{0DF93223-45D3-4900-9C15-3695F0B3940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78257" y="1164875"/>
              <a:ext cx="829309" cy="829309"/>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497C1A78-A755-4F45-A099-CCAEA473431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52250" y="4985748"/>
              <a:ext cx="761023" cy="646328"/>
            </a:xfrm>
            <a:prstGeom prst="rect">
              <a:avLst/>
            </a:prstGeom>
          </p:spPr>
        </p:pic>
        <p:sp>
          <p:nvSpPr>
            <p:cNvPr id="16" name="Shape">
              <a:extLst>
                <a:ext uri="{FF2B5EF4-FFF2-40B4-BE49-F238E27FC236}">
                  <a16:creationId xmlns:a16="http://schemas.microsoft.com/office/drawing/2014/main" id="{EB28ECFE-3466-496E-97F8-B9ECB5C4323E}"/>
                </a:ext>
              </a:extLst>
            </p:cNvPr>
            <p:cNvSpPr/>
            <p:nvPr/>
          </p:nvSpPr>
          <p:spPr>
            <a:xfrm>
              <a:off x="5491972" y="4748064"/>
              <a:ext cx="2374198" cy="1076236"/>
            </a:xfrm>
            <a:custGeom>
              <a:avLst/>
              <a:gdLst/>
              <a:ahLst/>
              <a:cxnLst>
                <a:cxn ang="0">
                  <a:pos x="wd2" y="hd2"/>
                </a:cxn>
                <a:cxn ang="5400000">
                  <a:pos x="wd2" y="hd2"/>
                </a:cxn>
                <a:cxn ang="10800000">
                  <a:pos x="wd2" y="hd2"/>
                </a:cxn>
                <a:cxn ang="16200000">
                  <a:pos x="wd2" y="hd2"/>
                </a:cxn>
              </a:cxnLst>
              <a:rect l="0" t="0"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17" name="Picture 16" descr="A black rectangle with a black background&#10;&#10;Description automatically generated with low confidence">
              <a:extLst>
                <a:ext uri="{FF2B5EF4-FFF2-40B4-BE49-F238E27FC236}">
                  <a16:creationId xmlns:a16="http://schemas.microsoft.com/office/drawing/2014/main" id="{B9F783A5-639A-40FA-9E51-4920BCE5B77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968615" y="5011242"/>
              <a:ext cx="715576" cy="619423"/>
            </a:xfrm>
            <a:prstGeom prst="rect">
              <a:avLst/>
            </a:prstGeom>
          </p:spPr>
        </p:pic>
        <p:sp>
          <p:nvSpPr>
            <p:cNvPr id="18" name="Shape">
              <a:extLst>
                <a:ext uri="{FF2B5EF4-FFF2-40B4-BE49-F238E27FC236}">
                  <a16:creationId xmlns:a16="http://schemas.microsoft.com/office/drawing/2014/main" id="{99D09CA6-987F-418B-9929-1AD6BEE4BA7A}"/>
                </a:ext>
              </a:extLst>
            </p:cNvPr>
            <p:cNvSpPr/>
            <p:nvPr/>
          </p:nvSpPr>
          <p:spPr>
            <a:xfrm>
              <a:off x="7110882" y="2467915"/>
              <a:ext cx="1504473" cy="2234551"/>
            </a:xfrm>
            <a:custGeom>
              <a:avLst/>
              <a:gdLst/>
              <a:ahLst/>
              <a:cxnLst>
                <a:cxn ang="0">
                  <a:pos x="wd2" y="hd2"/>
                </a:cxn>
                <a:cxn ang="5400000">
                  <a:pos x="wd2" y="hd2"/>
                </a:cxn>
                <a:cxn ang="10800000">
                  <a:pos x="wd2" y="hd2"/>
                </a:cxn>
                <a:cxn ang="16200000">
                  <a:pos x="wd2" y="hd2"/>
                </a:cxn>
              </a:cxnLst>
              <a:rect l="0" t="0"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19" name="Picture 18">
              <a:extLst>
                <a:ext uri="{FF2B5EF4-FFF2-40B4-BE49-F238E27FC236}">
                  <a16:creationId xmlns:a16="http://schemas.microsoft.com/office/drawing/2014/main" id="{F381A6A4-41B6-49D9-8127-3C2365059885}"/>
                </a:ext>
              </a:extLst>
            </p:cNvPr>
            <p:cNvPicPr>
              <a:picLocks noChangeAspect="1"/>
            </p:cNvPicPr>
            <p:nvPr/>
          </p:nvPicPr>
          <p:blipFill>
            <a:blip r:embed="rId9" cstate="email">
              <a:biLevel thresh="75000"/>
              <a:extLst>
                <a:ext uri="{28A0092B-C50C-407E-A947-70E740481C1C}">
                  <a14:useLocalDpi xmlns:a14="http://schemas.microsoft.com/office/drawing/2010/main"/>
                </a:ext>
              </a:extLst>
            </a:blip>
            <a:stretch>
              <a:fillRect/>
            </a:stretch>
          </p:blipFill>
          <p:spPr>
            <a:xfrm>
              <a:off x="7733683" y="2652354"/>
              <a:ext cx="690613" cy="690613"/>
            </a:xfrm>
            <a:prstGeom prst="rect">
              <a:avLst/>
            </a:prstGeom>
          </p:spPr>
        </p:pic>
      </p:grpSp>
      <p:pic>
        <p:nvPicPr>
          <p:cNvPr id="20" name="Immagine 5">
            <a:extLst>
              <a:ext uri="{FF2B5EF4-FFF2-40B4-BE49-F238E27FC236}">
                <a16:creationId xmlns:a16="http://schemas.microsoft.com/office/drawing/2014/main" id="{35977E60-4C6A-468E-A660-A3F3FF3D64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53902" y="279732"/>
            <a:ext cx="666952" cy="681236"/>
          </a:xfrm>
          <a:prstGeom prst="rect">
            <a:avLst/>
          </a:prstGeom>
        </p:spPr>
      </p:pic>
      <p:pic>
        <p:nvPicPr>
          <p:cNvPr id="21" name="Immagine 9">
            <a:extLst>
              <a:ext uri="{FF2B5EF4-FFF2-40B4-BE49-F238E27FC236}">
                <a16:creationId xmlns:a16="http://schemas.microsoft.com/office/drawing/2014/main" id="{F0AF87AB-E238-4442-8254-8B96210A721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95472" y="300606"/>
            <a:ext cx="681236" cy="681236"/>
          </a:xfrm>
          <a:prstGeom prst="rect">
            <a:avLst/>
          </a:prstGeom>
        </p:spPr>
      </p:pic>
    </p:spTree>
    <p:extLst>
      <p:ext uri="{BB962C8B-B14F-4D97-AF65-F5344CB8AC3E}">
        <p14:creationId xmlns:p14="http://schemas.microsoft.com/office/powerpoint/2010/main" val="5216274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30EEC-0CEB-4C67-B785-9177B5A05F4D}"/>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59</a:t>
            </a:fld>
            <a:endParaRPr lang="en-GB">
              <a:solidFill>
                <a:prstClr val="black"/>
              </a:solidFill>
            </a:endParaRPr>
          </a:p>
        </p:txBody>
      </p:sp>
      <p:sp>
        <p:nvSpPr>
          <p:cNvPr id="2" name="Title 1">
            <a:extLst>
              <a:ext uri="{FF2B5EF4-FFF2-40B4-BE49-F238E27FC236}">
                <a16:creationId xmlns:a16="http://schemas.microsoft.com/office/drawing/2014/main" id="{CDC62814-7A71-49F9-A0DA-33491359243C}"/>
              </a:ext>
            </a:extLst>
          </p:cNvPr>
          <p:cNvSpPr>
            <a:spLocks noGrp="1"/>
          </p:cNvSpPr>
          <p:nvPr>
            <p:ph type="title"/>
          </p:nvPr>
        </p:nvSpPr>
        <p:spPr>
          <a:xfrm>
            <a:off x="685006" y="533417"/>
            <a:ext cx="4102100" cy="2734100"/>
          </a:xfrm>
        </p:spPr>
        <p:txBody>
          <a:bodyPr/>
          <a:lstStyle/>
          <a:p>
            <a:r>
              <a:rPr lang="en-US" sz="4000" dirty="0"/>
              <a:t>What incremental improvements would you suggest to address the waste problem?</a:t>
            </a:r>
          </a:p>
        </p:txBody>
      </p:sp>
      <p:sp>
        <p:nvSpPr>
          <p:cNvPr id="7" name="Text Placeholder 6">
            <a:extLst>
              <a:ext uri="{FF2B5EF4-FFF2-40B4-BE49-F238E27FC236}">
                <a16:creationId xmlns:a16="http://schemas.microsoft.com/office/drawing/2014/main" id="{BA8BD8A6-2EBB-4A9D-A110-669E131E5A28}"/>
              </a:ext>
            </a:extLst>
          </p:cNvPr>
          <p:cNvSpPr>
            <a:spLocks noGrp="1"/>
          </p:cNvSpPr>
          <p:nvPr>
            <p:ph type="body" sz="quarter" idx="14"/>
          </p:nvPr>
        </p:nvSpPr>
        <p:spPr>
          <a:xfrm>
            <a:off x="5715752" y="640622"/>
            <a:ext cx="5084298" cy="2578100"/>
          </a:xfrm>
        </p:spPr>
        <p:txBody>
          <a:bodyPr/>
          <a:lstStyle/>
          <a:p>
            <a:pPr marL="310976" indent="-310976"/>
            <a:r>
              <a:rPr lang="en-US" sz="2000" dirty="0"/>
              <a:t>You work in a primary health care facility in a small town</a:t>
            </a:r>
          </a:p>
          <a:p>
            <a:pPr marL="342900" indent="-342900">
              <a:buFont typeface="Arial" panose="020B0604020202020204" pitchFamily="34" charset="0"/>
              <a:buChar char="•"/>
            </a:pPr>
            <a:r>
              <a:rPr lang="en-US" sz="2000" dirty="0"/>
              <a:t>There is no waste segregation </a:t>
            </a:r>
          </a:p>
          <a:p>
            <a:pPr marL="342900" indent="-342900">
              <a:buFont typeface="Arial" panose="020B0604020202020204" pitchFamily="34" charset="0"/>
              <a:buChar char="•"/>
            </a:pPr>
            <a:r>
              <a:rPr lang="en-US" sz="2000" dirty="0"/>
              <a:t>No safe storage of waste </a:t>
            </a:r>
          </a:p>
          <a:p>
            <a:pPr marL="342900" indent="-342900">
              <a:buFont typeface="Arial" panose="020B0604020202020204" pitchFamily="34" charset="0"/>
              <a:buChar char="•"/>
            </a:pPr>
            <a:r>
              <a:rPr lang="en-US" sz="2000" dirty="0"/>
              <a:t>All waste is combined and burnt in an open pit in facility grounds  </a:t>
            </a:r>
          </a:p>
          <a:p>
            <a:pPr marL="342900" indent="-342900">
              <a:buFont typeface="Arial" panose="020B0604020202020204" pitchFamily="34" charset="0"/>
              <a:buChar char="•"/>
            </a:pPr>
            <a:r>
              <a:rPr lang="en-US" dirty="0"/>
              <a:t>Autoclave existed once but it is long broken, and no one knows how to fix it </a:t>
            </a:r>
            <a:endParaRPr lang="en-US" sz="2000" dirty="0"/>
          </a:p>
          <a:p>
            <a:pPr marL="310976" indent="-310976"/>
            <a:endParaRPr lang="en-US" sz="2000" dirty="0"/>
          </a:p>
          <a:p>
            <a:endParaRPr lang="en-US" dirty="0"/>
          </a:p>
        </p:txBody>
      </p:sp>
      <p:pic>
        <p:nvPicPr>
          <p:cNvPr id="9" name="Content Placeholder 8" descr="A pile of trash&#10;&#10;Description automatically generated with low confidence">
            <a:extLst>
              <a:ext uri="{FF2B5EF4-FFF2-40B4-BE49-F238E27FC236}">
                <a16:creationId xmlns:a16="http://schemas.microsoft.com/office/drawing/2014/main" id="{BCAFFF75-9308-43F9-B9ED-2F79445FD8DD}"/>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0" y="2098675"/>
            <a:ext cx="5472113" cy="3638550"/>
          </a:xfrm>
        </p:spPr>
      </p:pic>
      <p:pic>
        <p:nvPicPr>
          <p:cNvPr id="11" name="Immagine 5">
            <a:extLst>
              <a:ext uri="{FF2B5EF4-FFF2-40B4-BE49-F238E27FC236}">
                <a16:creationId xmlns:a16="http://schemas.microsoft.com/office/drawing/2014/main" id="{6DCF16AA-EC56-4996-98DC-B3A523D555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23017" y="3489116"/>
            <a:ext cx="1002202" cy="1023666"/>
          </a:xfrm>
          <a:prstGeom prst="rect">
            <a:avLst/>
          </a:prstGeom>
        </p:spPr>
      </p:pic>
      <p:grpSp>
        <p:nvGrpSpPr>
          <p:cNvPr id="12" name="Group 11">
            <a:extLst>
              <a:ext uri="{FF2B5EF4-FFF2-40B4-BE49-F238E27FC236}">
                <a16:creationId xmlns:a16="http://schemas.microsoft.com/office/drawing/2014/main" id="{DEE17536-AEF7-40F0-A4CB-E75462A8678F}"/>
              </a:ext>
            </a:extLst>
          </p:cNvPr>
          <p:cNvGrpSpPr/>
          <p:nvPr/>
        </p:nvGrpSpPr>
        <p:grpSpPr>
          <a:xfrm>
            <a:off x="10743569" y="1153275"/>
            <a:ext cx="1161098" cy="1171184"/>
            <a:chOff x="9555224" y="5116370"/>
            <a:chExt cx="1161098" cy="1171184"/>
          </a:xfrm>
        </p:grpSpPr>
        <p:pic>
          <p:nvPicPr>
            <p:cNvPr id="13" name="Picture 12" descr="Shape&#10;&#10;Description automatically generated with low confidence">
              <a:extLst>
                <a:ext uri="{FF2B5EF4-FFF2-40B4-BE49-F238E27FC236}">
                  <a16:creationId xmlns:a16="http://schemas.microsoft.com/office/drawing/2014/main" id="{0E96B0C3-3997-4CC5-9BC1-A9FEE4B33E8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4" name="Oval 13">
              <a:extLst>
                <a:ext uri="{FF2B5EF4-FFF2-40B4-BE49-F238E27FC236}">
                  <a16:creationId xmlns:a16="http://schemas.microsoft.com/office/drawing/2014/main" id="{03B26D92-4B2A-409F-B138-9FA768BF39A8}"/>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picture containing text, area&#10;&#10;Description automatically generated">
            <a:extLst>
              <a:ext uri="{FF2B5EF4-FFF2-40B4-BE49-F238E27FC236}">
                <a16:creationId xmlns:a16="http://schemas.microsoft.com/office/drawing/2014/main" id="{38BB2764-3372-4C44-A5F3-53CE49D1A9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1927" y="3866897"/>
            <a:ext cx="5084298" cy="2855995"/>
          </a:xfrm>
          <a:prstGeom prst="rect">
            <a:avLst/>
          </a:prstGeom>
        </p:spPr>
      </p:pic>
      <p:sp>
        <p:nvSpPr>
          <p:cNvPr id="20" name="TextBox 19">
            <a:extLst>
              <a:ext uri="{FF2B5EF4-FFF2-40B4-BE49-F238E27FC236}">
                <a16:creationId xmlns:a16="http://schemas.microsoft.com/office/drawing/2014/main" id="{165E8874-3CD5-4193-AB9C-4E9A49A2E572}"/>
              </a:ext>
            </a:extLst>
          </p:cNvPr>
          <p:cNvSpPr txBox="1"/>
          <p:nvPr/>
        </p:nvSpPr>
        <p:spPr>
          <a:xfrm>
            <a:off x="5296225" y="4638834"/>
            <a:ext cx="6895774" cy="1179810"/>
          </a:xfrm>
          <a:prstGeom prst="rect">
            <a:avLst/>
          </a:prstGeom>
          <a:solidFill>
            <a:schemeClr val="tx1"/>
          </a:solidFill>
        </p:spPr>
        <p:txBody>
          <a:bodyPr wrap="square">
            <a:spAutoFit/>
          </a:bodyPr>
          <a:lstStyle/>
          <a:p>
            <a:pPr marR="0" lvl="0" algn="l" defTabSz="914400" rtl="0" eaLnBrk="1" fontAlgn="auto" latinLnBrk="0" hangingPunct="1">
              <a:lnSpc>
                <a:spcPct val="90000"/>
              </a:lnSpc>
              <a:spcBef>
                <a:spcPts val="100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R="0" lvl="0" algn="ctr" defTabSz="914400" rtl="0" eaLnBrk="1" fontAlgn="auto" latinLnBrk="0" hangingPunct="1">
              <a:lnSpc>
                <a:spcPct val="90000"/>
              </a:lnSpc>
              <a:spcBef>
                <a:spcPts val="100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What environmentally sustainable improvements are there? </a:t>
            </a:r>
          </a:p>
          <a:p>
            <a:pPr marR="0" lvl="0" algn="l" defTabSz="914400" rtl="0" eaLnBrk="1" fontAlgn="auto" latinLnBrk="0" hangingPunct="1">
              <a:lnSpc>
                <a:spcPct val="90000"/>
              </a:lnSpc>
              <a:spcBef>
                <a:spcPts val="100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925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ECFB65-0D82-453D-B79B-170A006C7CD4}"/>
              </a:ext>
            </a:extLst>
          </p:cNvPr>
          <p:cNvSpPr/>
          <p:nvPr/>
        </p:nvSpPr>
        <p:spPr>
          <a:xfrm>
            <a:off x="406024" y="5889826"/>
            <a:ext cx="7474480" cy="371512"/>
          </a:xfrm>
          <a:prstGeom prst="rect">
            <a:avLst/>
          </a:prstGeom>
        </p:spPr>
        <p:txBody>
          <a:bodyPr wrap="square">
            <a:spAutoFit/>
          </a:bodyPr>
          <a:lstStyle/>
          <a:p>
            <a:pPr algn="ctr"/>
            <a:r>
              <a:rPr lang="en-GB" sz="1814" kern="1800" dirty="0">
                <a:latin typeface="Arial" panose="020B0604020202020204" pitchFamily="34" charset="0"/>
                <a:cs typeface="Arial" panose="020B0604020202020204" pitchFamily="34" charset="0"/>
              </a:rPr>
              <a:t>Nurse from the Philippines, 2019. </a:t>
            </a:r>
            <a:endParaRPr lang="en-US" sz="1814" dirty="0">
              <a:latin typeface="Arial" panose="020B0604020202020204" pitchFamily="34" charset="0"/>
              <a:ea typeface="SimSun" panose="02010600030101010101" pitchFamily="2" charset="-122"/>
              <a:cs typeface="Arial" panose="020B0604020202020204" pitchFamily="34" charset="0"/>
            </a:endParaRPr>
          </a:p>
        </p:txBody>
      </p:sp>
      <p:pic>
        <p:nvPicPr>
          <p:cNvPr id="3" name="Picture 2" descr="A picture containing indoor, wall&#10;&#10;Description automatically generated">
            <a:extLst>
              <a:ext uri="{FF2B5EF4-FFF2-40B4-BE49-F238E27FC236}">
                <a16:creationId xmlns:a16="http://schemas.microsoft.com/office/drawing/2014/main" id="{F7F32D0B-0AB2-4081-A716-483097B391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930946" y="2416985"/>
            <a:ext cx="4869776" cy="3652332"/>
          </a:xfrm>
          <a:prstGeom prst="ellipse">
            <a:avLst/>
          </a:prstGeom>
          <a:ln>
            <a:noFill/>
          </a:ln>
          <a:effectLst>
            <a:softEdge rad="112500"/>
          </a:effectLst>
        </p:spPr>
      </p:pic>
      <p:sp>
        <p:nvSpPr>
          <p:cNvPr id="4" name="Thought Bubble: Cloud 3">
            <a:extLst>
              <a:ext uri="{FF2B5EF4-FFF2-40B4-BE49-F238E27FC236}">
                <a16:creationId xmlns:a16="http://schemas.microsoft.com/office/drawing/2014/main" id="{5469BA39-FA2B-41FE-9938-053818E6E467}"/>
              </a:ext>
            </a:extLst>
          </p:cNvPr>
          <p:cNvSpPr/>
          <p:nvPr/>
        </p:nvSpPr>
        <p:spPr>
          <a:xfrm>
            <a:off x="195160" y="127799"/>
            <a:ext cx="8792806" cy="5837291"/>
          </a:xfrm>
          <a:prstGeom prst="cloudCallout">
            <a:avLst>
              <a:gd name="adj1" fmla="val 53895"/>
              <a:gd name="adj2" fmla="val -13744"/>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632" i="1" kern="1800" dirty="0">
                <a:solidFill>
                  <a:srgbClr val="09164D"/>
                </a:solidFill>
                <a:latin typeface="Arial" panose="020B0604020202020204" pitchFamily="34" charset="0"/>
                <a:cs typeface="Arial" panose="020B0604020202020204" pitchFamily="34" charset="0"/>
              </a:rPr>
              <a:t>“Before starting WASH FIT, I thought the way WASH services were managed and the hygiene practices passed on to me by previous health workers from [the facility] were acceptable, and that nothing had to be changed or improved. </a:t>
            </a:r>
          </a:p>
          <a:p>
            <a:pPr algn="ctr" rtl="0"/>
            <a:endParaRPr lang="en-GB" sz="1632" i="1" kern="1800" dirty="0">
              <a:solidFill>
                <a:srgbClr val="09164D"/>
              </a:solidFill>
              <a:latin typeface="Arial" panose="020B0604020202020204" pitchFamily="34" charset="0"/>
              <a:cs typeface="Arial" panose="020B0604020202020204" pitchFamily="34" charset="0"/>
            </a:endParaRPr>
          </a:p>
          <a:p>
            <a:pPr algn="ctr" rtl="0"/>
            <a:r>
              <a:rPr lang="en-GB" sz="1632" i="1" kern="1800" dirty="0">
                <a:solidFill>
                  <a:srgbClr val="09164D"/>
                </a:solidFill>
                <a:latin typeface="Arial" panose="020B0604020202020204" pitchFamily="34" charset="0"/>
                <a:cs typeface="Arial" panose="020B0604020202020204" pitchFamily="34" charset="0"/>
              </a:rPr>
              <a:t>After setting up the team &amp; conducting the assessment collectively </a:t>
            </a:r>
            <a:r>
              <a:rPr lang="en-GB" sz="1632" i="1" u="sng" kern="1800" dirty="0">
                <a:solidFill>
                  <a:srgbClr val="09164D"/>
                </a:solidFill>
                <a:latin typeface="Arial" panose="020B0604020202020204" pitchFamily="34" charset="0"/>
                <a:cs typeface="Arial" panose="020B0604020202020204" pitchFamily="34" charset="0"/>
              </a:rPr>
              <a:t>we identified many items that need improving </a:t>
            </a:r>
            <a:r>
              <a:rPr lang="en-GB" sz="1632" i="1" kern="1800" dirty="0">
                <a:solidFill>
                  <a:srgbClr val="09164D"/>
                </a:solidFill>
                <a:latin typeface="Arial" panose="020B0604020202020204" pitchFamily="34" charset="0"/>
                <a:cs typeface="Arial" panose="020B0604020202020204" pitchFamily="34" charset="0"/>
              </a:rPr>
              <a:t>[such as de-clogging drains, increasing ventilation and staff training for waste management]. These are things we can do ourselves that benefit the staff and the clientele we are serving. </a:t>
            </a:r>
          </a:p>
          <a:p>
            <a:pPr algn="ctr" rtl="0"/>
            <a:endParaRPr lang="en-GB" sz="1632" i="1" kern="1800" dirty="0">
              <a:solidFill>
                <a:srgbClr val="09164D"/>
              </a:solidFill>
              <a:latin typeface="Arial" panose="020B0604020202020204" pitchFamily="34" charset="0"/>
              <a:cs typeface="Arial" panose="020B0604020202020204" pitchFamily="34" charset="0"/>
            </a:endParaRPr>
          </a:p>
          <a:p>
            <a:pPr algn="ctr" rtl="0"/>
            <a:r>
              <a:rPr lang="en-GB" sz="1632" i="1" kern="1800" dirty="0">
                <a:solidFill>
                  <a:srgbClr val="09164D"/>
                </a:solidFill>
                <a:latin typeface="Arial" panose="020B0604020202020204" pitchFamily="34" charset="0"/>
                <a:cs typeface="Arial" panose="020B0604020202020204" pitchFamily="34" charset="0"/>
              </a:rPr>
              <a:t>The time will come for me to be transferred to another facility, I can hand over the facility to the next health worker together with the WASH FIT plan, that he/she can use as the </a:t>
            </a:r>
            <a:r>
              <a:rPr lang="en-GB" sz="1632" i="1" u="sng" kern="1800" dirty="0">
                <a:solidFill>
                  <a:srgbClr val="09164D"/>
                </a:solidFill>
                <a:latin typeface="Arial" panose="020B0604020202020204" pitchFamily="34" charset="0"/>
                <a:cs typeface="Arial" panose="020B0604020202020204" pitchFamily="34" charset="0"/>
              </a:rPr>
              <a:t>baseline for further improvement</a:t>
            </a:r>
            <a:r>
              <a:rPr lang="en-GB" sz="1632" i="1" kern="1800" dirty="0">
                <a:solidFill>
                  <a:srgbClr val="09164D"/>
                </a:solidFill>
                <a:latin typeface="Arial" panose="020B0604020202020204" pitchFamily="34" charset="0"/>
                <a:cs typeface="Arial" panose="020B0604020202020204" pitchFamily="34" charset="0"/>
              </a:rPr>
              <a:t>”. </a:t>
            </a:r>
            <a:endParaRPr lang="en-US" sz="1632" i="1" dirty="0">
              <a:solidFill>
                <a:srgbClr val="09164D"/>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F9535AD4-3A2F-4DE1-9BB9-09822FB02348}"/>
              </a:ext>
            </a:extLst>
          </p:cNvPr>
          <p:cNvGrpSpPr/>
          <p:nvPr/>
        </p:nvGrpSpPr>
        <p:grpSpPr>
          <a:xfrm>
            <a:off x="10750438" y="403285"/>
            <a:ext cx="1246402" cy="1171184"/>
            <a:chOff x="6769457" y="5116370"/>
            <a:chExt cx="1106024" cy="1171184"/>
          </a:xfrm>
        </p:grpSpPr>
        <p:pic>
          <p:nvPicPr>
            <p:cNvPr id="10" name="Picture 9" descr="Shape&#10;&#10;Description automatically generated with low confidence">
              <a:extLst>
                <a:ext uri="{FF2B5EF4-FFF2-40B4-BE49-F238E27FC236}">
                  <a16:creationId xmlns:a16="http://schemas.microsoft.com/office/drawing/2014/main" id="{B5C2E546-D27A-4F2A-AF60-C0BC9D0D67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47514" y="5258958"/>
              <a:ext cx="1027967" cy="935628"/>
            </a:xfrm>
            <a:prstGeom prst="rect">
              <a:avLst/>
            </a:prstGeom>
          </p:spPr>
        </p:pic>
        <p:sp>
          <p:nvSpPr>
            <p:cNvPr id="11" name="Oval 10">
              <a:extLst>
                <a:ext uri="{FF2B5EF4-FFF2-40B4-BE49-F238E27FC236}">
                  <a16:creationId xmlns:a16="http://schemas.microsoft.com/office/drawing/2014/main" id="{80B4CC7E-C80D-4AFF-8BA8-25BA5E11AC42}"/>
                </a:ext>
              </a:extLst>
            </p:cNvPr>
            <p:cNvSpPr/>
            <p:nvPr/>
          </p:nvSpPr>
          <p:spPr>
            <a:xfrm>
              <a:off x="6769457" y="5116370"/>
              <a:ext cx="1027967"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6" name="Slide Number Placeholder 5">
            <a:extLst>
              <a:ext uri="{FF2B5EF4-FFF2-40B4-BE49-F238E27FC236}">
                <a16:creationId xmlns:a16="http://schemas.microsoft.com/office/drawing/2014/main" id="{AD78DF6E-0F7A-4A49-9D31-ED75F1DB5A3B}"/>
              </a:ext>
            </a:extLst>
          </p:cNvPr>
          <p:cNvSpPr>
            <a:spLocks noGrp="1"/>
          </p:cNvSpPr>
          <p:nvPr>
            <p:ph type="sldNum" sz="quarter" idx="12"/>
          </p:nvPr>
        </p:nvSpPr>
        <p:spPr>
          <a:xfrm>
            <a:off x="0" y="6345067"/>
            <a:ext cx="12191999" cy="365125"/>
          </a:xfrm>
        </p:spPr>
        <p:txBody>
          <a:bodyPr/>
          <a:lstStyle/>
          <a:p>
            <a:pPr>
              <a:defRPr/>
            </a:pPr>
            <a:fld id="{A73939FE-7BC6-42BD-B27E-1F76D60FE7C3}" type="slidenum">
              <a:rPr lang="en-GB"/>
              <a:pPr>
                <a:defRPr/>
              </a:pPr>
              <a:t>6</a:t>
            </a:fld>
            <a:endParaRPr lang="en-GB" dirty="0"/>
          </a:p>
        </p:txBody>
      </p:sp>
    </p:spTree>
    <p:extLst>
      <p:ext uri="{BB962C8B-B14F-4D97-AF65-F5344CB8AC3E}">
        <p14:creationId xmlns:p14="http://schemas.microsoft.com/office/powerpoint/2010/main" val="39340050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indoor, wall, tiled, kitchen appliance&#10;&#10;Description automatically generated">
            <a:extLst>
              <a:ext uri="{FF2B5EF4-FFF2-40B4-BE49-F238E27FC236}">
                <a16:creationId xmlns:a16="http://schemas.microsoft.com/office/drawing/2014/main" id="{D3A9B5E3-BEA2-4E96-9547-E6341C6780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9510943" y="3920661"/>
            <a:ext cx="2737792" cy="2290068"/>
          </a:xfrm>
          <a:prstGeom prst="rect">
            <a:avLst/>
          </a:prstGeom>
        </p:spPr>
      </p:pic>
      <p:graphicFrame>
        <p:nvGraphicFramePr>
          <p:cNvPr id="6" name="Diagram 5">
            <a:extLst>
              <a:ext uri="{FF2B5EF4-FFF2-40B4-BE49-F238E27FC236}">
                <a16:creationId xmlns:a16="http://schemas.microsoft.com/office/drawing/2014/main" id="{3FEB5E58-C383-4EB4-9F1B-74E513E92DEC}"/>
              </a:ext>
            </a:extLst>
          </p:cNvPr>
          <p:cNvGraphicFramePr/>
          <p:nvPr>
            <p:extLst>
              <p:ext uri="{D42A27DB-BD31-4B8C-83A1-F6EECF244321}">
                <p14:modId xmlns:p14="http://schemas.microsoft.com/office/powerpoint/2010/main" val="145253184"/>
              </p:ext>
            </p:extLst>
          </p:nvPr>
        </p:nvGraphicFramePr>
        <p:xfrm>
          <a:off x="2108551" y="219781"/>
          <a:ext cx="9450746" cy="62148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230B99F0-AF0A-41E7-968E-C0A5AD0B8413}"/>
              </a:ext>
            </a:extLst>
          </p:cNvPr>
          <p:cNvSpPr txBox="1"/>
          <p:nvPr/>
        </p:nvSpPr>
        <p:spPr>
          <a:xfrm>
            <a:off x="370001" y="2734892"/>
            <a:ext cx="2232756" cy="1097416"/>
          </a:xfrm>
          <a:prstGeom prst="rect">
            <a:avLst/>
          </a:prstGeom>
          <a:noFill/>
        </p:spPr>
        <p:txBody>
          <a:bodyPr wrap="square" rtlCol="0">
            <a:spAutoFit/>
          </a:bodyPr>
          <a:lstStyle/>
          <a:p>
            <a:pPr algn="ctr" rtl="0"/>
            <a:r>
              <a:rPr lang="en-US" sz="2177" b="1" dirty="0">
                <a:solidFill>
                  <a:schemeClr val="tx1">
                    <a:lumMod val="40000"/>
                    <a:lumOff val="60000"/>
                  </a:schemeClr>
                </a:solidFill>
                <a:latin typeface="Arial" panose="020B0604020202020204" pitchFamily="34" charset="0"/>
                <a:cs typeface="Arial" panose="020B0604020202020204" pitchFamily="34" charset="0"/>
              </a:rPr>
              <a:t>Immediate improvements, minimal cost </a:t>
            </a:r>
          </a:p>
        </p:txBody>
      </p:sp>
      <p:sp>
        <p:nvSpPr>
          <p:cNvPr id="8" name="TextBox 7">
            <a:extLst>
              <a:ext uri="{FF2B5EF4-FFF2-40B4-BE49-F238E27FC236}">
                <a16:creationId xmlns:a16="http://schemas.microsoft.com/office/drawing/2014/main" id="{D70B5F13-2459-47DA-B5A9-B102E0C974C9}"/>
              </a:ext>
            </a:extLst>
          </p:cNvPr>
          <p:cNvSpPr txBox="1"/>
          <p:nvPr/>
        </p:nvSpPr>
        <p:spPr>
          <a:xfrm>
            <a:off x="4457700" y="1347380"/>
            <a:ext cx="2425700" cy="427361"/>
          </a:xfrm>
          <a:prstGeom prst="rect">
            <a:avLst/>
          </a:prstGeom>
          <a:noFill/>
        </p:spPr>
        <p:txBody>
          <a:bodyPr wrap="square" rtlCol="0">
            <a:spAutoFit/>
          </a:bodyPr>
          <a:lstStyle/>
          <a:p>
            <a:pPr algn="ctr" rtl="0"/>
            <a:r>
              <a:rPr lang="en-US" sz="2177" b="1" dirty="0">
                <a:solidFill>
                  <a:srgbClr val="00AFF3"/>
                </a:solidFill>
                <a:latin typeface="Arial" panose="020B0604020202020204" pitchFamily="34" charset="0"/>
                <a:cs typeface="Arial" panose="020B0604020202020204" pitchFamily="34" charset="0"/>
              </a:rPr>
              <a:t>Medium term</a:t>
            </a:r>
          </a:p>
        </p:txBody>
      </p:sp>
      <p:sp>
        <p:nvSpPr>
          <p:cNvPr id="9" name="TextBox 8">
            <a:extLst>
              <a:ext uri="{FF2B5EF4-FFF2-40B4-BE49-F238E27FC236}">
                <a16:creationId xmlns:a16="http://schemas.microsoft.com/office/drawing/2014/main" id="{14F17F43-AC11-4DD2-8667-E5A3ACBD97C1}"/>
              </a:ext>
            </a:extLst>
          </p:cNvPr>
          <p:cNvSpPr txBox="1"/>
          <p:nvPr/>
        </p:nvSpPr>
        <p:spPr>
          <a:xfrm>
            <a:off x="8027838" y="135108"/>
            <a:ext cx="2290067" cy="762388"/>
          </a:xfrm>
          <a:prstGeom prst="rect">
            <a:avLst/>
          </a:prstGeom>
          <a:noFill/>
        </p:spPr>
        <p:txBody>
          <a:bodyPr wrap="square" rtlCol="0">
            <a:spAutoFit/>
          </a:bodyPr>
          <a:lstStyle/>
          <a:p>
            <a:pPr algn="ctr" rtl="0"/>
            <a:r>
              <a:rPr lang="en-US" sz="2177" b="1" dirty="0">
                <a:solidFill>
                  <a:schemeClr val="tx1">
                    <a:lumMod val="50000"/>
                  </a:schemeClr>
                </a:solidFill>
                <a:latin typeface="Arial" panose="020B0604020202020204" pitchFamily="34" charset="0"/>
                <a:cs typeface="Arial" panose="020B0604020202020204" pitchFamily="34" charset="0"/>
              </a:rPr>
              <a:t>Long term, most expensive </a:t>
            </a:r>
          </a:p>
        </p:txBody>
      </p:sp>
      <p:pic>
        <p:nvPicPr>
          <p:cNvPr id="13" name="Picture 12" descr="A picture containing text, indoor, green, cluttered&#10;&#10;Description automatically generated">
            <a:extLst>
              <a:ext uri="{FF2B5EF4-FFF2-40B4-BE49-F238E27FC236}">
                <a16:creationId xmlns:a16="http://schemas.microsoft.com/office/drawing/2014/main" id="{A2AA48DA-2036-4E53-91C5-FB043D5C78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5400000">
            <a:off x="6079" y="4296372"/>
            <a:ext cx="2502141" cy="1774297"/>
          </a:xfrm>
          <a:prstGeom prst="rect">
            <a:avLst/>
          </a:prstGeom>
        </p:spPr>
      </p:pic>
      <p:pic>
        <p:nvPicPr>
          <p:cNvPr id="18" name="Picture 17" descr="A picture containing person, building, standing, gate&#10;&#10;Description automatically generated">
            <a:extLst>
              <a:ext uri="{FF2B5EF4-FFF2-40B4-BE49-F238E27FC236}">
                <a16:creationId xmlns:a16="http://schemas.microsoft.com/office/drawing/2014/main" id="{8F6893D7-D155-4123-841E-44858D7E38D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645079" y="3897083"/>
            <a:ext cx="3390601" cy="2260400"/>
          </a:xfrm>
          <a:prstGeom prst="rect">
            <a:avLst/>
          </a:prstGeom>
        </p:spPr>
      </p:pic>
      <p:sp>
        <p:nvSpPr>
          <p:cNvPr id="19" name="Title 1">
            <a:extLst>
              <a:ext uri="{FF2B5EF4-FFF2-40B4-BE49-F238E27FC236}">
                <a16:creationId xmlns:a16="http://schemas.microsoft.com/office/drawing/2014/main" id="{3C0124E2-5464-4C9B-8703-AB2FF94A5DC7}"/>
              </a:ext>
            </a:extLst>
          </p:cNvPr>
          <p:cNvSpPr>
            <a:spLocks noGrp="1"/>
          </p:cNvSpPr>
          <p:nvPr>
            <p:ph type="title"/>
          </p:nvPr>
        </p:nvSpPr>
        <p:spPr>
          <a:xfrm>
            <a:off x="1313056" y="130759"/>
            <a:ext cx="6289288" cy="310901"/>
          </a:xfrm>
        </p:spPr>
        <p:txBody>
          <a:bodyPr/>
          <a:lstStyle/>
          <a:p>
            <a:r>
              <a:rPr lang="en-US" dirty="0">
                <a:solidFill>
                  <a:srgbClr val="00AFF3"/>
                </a:solidFill>
              </a:rPr>
              <a:t>Incremental improvements for waste </a:t>
            </a:r>
          </a:p>
        </p:txBody>
      </p:sp>
      <p:sp>
        <p:nvSpPr>
          <p:cNvPr id="3" name="Slide Number Placeholder 2">
            <a:extLst>
              <a:ext uri="{FF2B5EF4-FFF2-40B4-BE49-F238E27FC236}">
                <a16:creationId xmlns:a16="http://schemas.microsoft.com/office/drawing/2014/main" id="{BCBBFD2E-3EA3-4B67-B43C-B7E573598B8D}"/>
              </a:ext>
            </a:extLst>
          </p:cNvPr>
          <p:cNvSpPr>
            <a:spLocks noGrp="1"/>
          </p:cNvSpPr>
          <p:nvPr>
            <p:ph type="sldNum" sz="quarter" idx="12"/>
          </p:nvPr>
        </p:nvSpPr>
        <p:spPr/>
        <p:txBody>
          <a:bodyPr/>
          <a:lstStyle/>
          <a:p>
            <a:fld id="{2D0AA5EB-64AB-BF41-92BE-B61D8618F692}" type="slidenum">
              <a:rPr lang="it-IT" smtClean="0"/>
              <a:t>60</a:t>
            </a:fld>
            <a:endParaRPr lang="it-IT" dirty="0"/>
          </a:p>
        </p:txBody>
      </p:sp>
    </p:spTree>
    <p:extLst>
      <p:ext uri="{BB962C8B-B14F-4D97-AF65-F5344CB8AC3E}">
        <p14:creationId xmlns:p14="http://schemas.microsoft.com/office/powerpoint/2010/main" val="26765444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rock&#10;&#10;Description generated with high confidence">
            <a:extLst>
              <a:ext uri="{FF2B5EF4-FFF2-40B4-BE49-F238E27FC236}">
                <a16:creationId xmlns:a16="http://schemas.microsoft.com/office/drawing/2014/main" id="{EBAB91F0-CD83-422F-897A-13149D9472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794" y="2986011"/>
            <a:ext cx="2408946" cy="3687600"/>
          </a:xfrm>
          <a:prstGeom prst="rect">
            <a:avLst/>
          </a:prstGeom>
        </p:spPr>
      </p:pic>
      <p:pic>
        <p:nvPicPr>
          <p:cNvPr id="8" name="Picture 7" descr="A house with a green door&#10;&#10;Description generated with very high confidence">
            <a:extLst>
              <a:ext uri="{FF2B5EF4-FFF2-40B4-BE49-F238E27FC236}">
                <a16:creationId xmlns:a16="http://schemas.microsoft.com/office/drawing/2014/main" id="{0C1538E9-9FC9-4C35-B9D2-D3E2E8CFCD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6778" y="172762"/>
            <a:ext cx="2634808" cy="3513077"/>
          </a:xfrm>
          <a:prstGeom prst="rect">
            <a:avLst/>
          </a:prstGeom>
        </p:spPr>
      </p:pic>
      <p:pic>
        <p:nvPicPr>
          <p:cNvPr id="14" name="Picture 13" descr="A close up of a flower garden&#10;&#10;Description generated with very high confidence">
            <a:extLst>
              <a:ext uri="{FF2B5EF4-FFF2-40B4-BE49-F238E27FC236}">
                <a16:creationId xmlns:a16="http://schemas.microsoft.com/office/drawing/2014/main" id="{9BB16D06-831B-462B-9F92-EE0EFF2640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27668" y="2120018"/>
            <a:ext cx="2634807" cy="3513076"/>
          </a:xfrm>
          <a:prstGeom prst="rect">
            <a:avLst/>
          </a:prstGeom>
        </p:spPr>
      </p:pic>
      <p:cxnSp>
        <p:nvCxnSpPr>
          <p:cNvPr id="16" name="Straight Arrow Connector 15">
            <a:extLst>
              <a:ext uri="{FF2B5EF4-FFF2-40B4-BE49-F238E27FC236}">
                <a16:creationId xmlns:a16="http://schemas.microsoft.com/office/drawing/2014/main" id="{0A762FF9-E1A2-48F6-B882-960310390E50}"/>
              </a:ext>
            </a:extLst>
          </p:cNvPr>
          <p:cNvCxnSpPr>
            <a:cxnSpLocks/>
          </p:cNvCxnSpPr>
          <p:nvPr/>
        </p:nvCxnSpPr>
        <p:spPr>
          <a:xfrm flipV="1">
            <a:off x="2791740" y="4309051"/>
            <a:ext cx="935928" cy="802369"/>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4B98EE9-C2E1-4303-B73B-4554C893F744}"/>
              </a:ext>
            </a:extLst>
          </p:cNvPr>
          <p:cNvSpPr txBox="1"/>
          <p:nvPr/>
        </p:nvSpPr>
        <p:spPr>
          <a:xfrm>
            <a:off x="6612011" y="4055348"/>
            <a:ext cx="5438216" cy="2437527"/>
          </a:xfrm>
          <a:prstGeom prst="rect">
            <a:avLst/>
          </a:prstGeom>
          <a:noFill/>
        </p:spPr>
        <p:txBody>
          <a:bodyPr wrap="square" rtlCol="0">
            <a:spAutoFit/>
          </a:bodyPr>
          <a:lstStyle/>
          <a:p>
            <a:pPr marL="310976" indent="-310976">
              <a:buFont typeface="Arial" panose="020B0604020202020204" pitchFamily="34" charset="0"/>
              <a:buChar char="•"/>
            </a:pPr>
            <a:r>
              <a:rPr lang="en-US" sz="2177" dirty="0">
                <a:solidFill>
                  <a:schemeClr val="bg1"/>
                </a:solidFill>
                <a:latin typeface="Arial" panose="020B0604020202020204" pitchFamily="34" charset="0"/>
                <a:cs typeface="Arial" panose="020B0604020202020204" pitchFamily="34" charset="0"/>
              </a:rPr>
              <a:t>Waste outside nutrition clinic identified as a major problem</a:t>
            </a:r>
          </a:p>
          <a:p>
            <a:pPr marL="310976" indent="-310976">
              <a:buFont typeface="Arial" panose="020B0604020202020204" pitchFamily="34" charset="0"/>
              <a:buChar char="•"/>
            </a:pPr>
            <a:r>
              <a:rPr lang="en-US" sz="2177" dirty="0">
                <a:solidFill>
                  <a:schemeClr val="bg1"/>
                </a:solidFill>
                <a:latin typeface="Arial" panose="020B0604020202020204" pitchFamily="34" charset="0"/>
                <a:cs typeface="Arial" panose="020B0604020202020204" pitchFamily="34" charset="0"/>
              </a:rPr>
              <a:t>Cleaning campaign for 1 month</a:t>
            </a:r>
          </a:p>
          <a:p>
            <a:pPr marL="310976" indent="-310976">
              <a:buFont typeface="Arial" panose="020B0604020202020204" pitchFamily="34" charset="0"/>
              <a:buChar char="•"/>
            </a:pPr>
            <a:r>
              <a:rPr lang="en-US" sz="2177" dirty="0">
                <a:solidFill>
                  <a:schemeClr val="bg1"/>
                </a:solidFill>
                <a:latin typeface="Arial" panose="020B0604020202020204" pitchFamily="34" charset="0"/>
                <a:cs typeface="Arial" panose="020B0604020202020204" pitchFamily="34" charset="0"/>
              </a:rPr>
              <a:t>Bins installed for general waste in grounds</a:t>
            </a:r>
          </a:p>
          <a:p>
            <a:pPr marL="310976" indent="-310976">
              <a:buFont typeface="Arial" panose="020B0604020202020204" pitchFamily="34" charset="0"/>
              <a:buChar char="•"/>
            </a:pPr>
            <a:r>
              <a:rPr lang="en-US" sz="2177" dirty="0">
                <a:solidFill>
                  <a:schemeClr val="bg1"/>
                </a:solidFill>
                <a:latin typeface="Arial" panose="020B0604020202020204" pitchFamily="34" charset="0"/>
                <a:cs typeface="Arial" panose="020B0604020202020204" pitchFamily="34" charset="0"/>
              </a:rPr>
              <a:t>Clean surroundings, risk of infection and injury decreased</a:t>
            </a:r>
          </a:p>
        </p:txBody>
      </p:sp>
      <p:sp>
        <p:nvSpPr>
          <p:cNvPr id="22" name="TextBox 21">
            <a:extLst>
              <a:ext uri="{FF2B5EF4-FFF2-40B4-BE49-F238E27FC236}">
                <a16:creationId xmlns:a16="http://schemas.microsoft.com/office/drawing/2014/main" id="{07A878ED-B5D7-42B8-8F7F-6347FCE56B7F}"/>
              </a:ext>
            </a:extLst>
          </p:cNvPr>
          <p:cNvSpPr txBox="1"/>
          <p:nvPr/>
        </p:nvSpPr>
        <p:spPr>
          <a:xfrm>
            <a:off x="9860081" y="2078278"/>
            <a:ext cx="2634808" cy="511037"/>
          </a:xfrm>
          <a:prstGeom prst="rect">
            <a:avLst/>
          </a:prstGeom>
          <a:noFill/>
        </p:spPr>
        <p:txBody>
          <a:bodyPr wrap="square" rtlCol="0">
            <a:spAutoFit/>
          </a:bodyPr>
          <a:lstStyle/>
          <a:p>
            <a:pPr algn="ctr"/>
            <a:r>
              <a:rPr lang="en-US" sz="2721" b="1" dirty="0">
                <a:solidFill>
                  <a:schemeClr val="bg2">
                    <a:lumMod val="75000"/>
                  </a:schemeClr>
                </a:solidFill>
                <a:latin typeface="Arial" panose="020B0604020202020204" pitchFamily="34" charset="0"/>
                <a:cs typeface="Arial" panose="020B0604020202020204" pitchFamily="34" charset="0"/>
              </a:rPr>
              <a:t>After</a:t>
            </a:r>
          </a:p>
        </p:txBody>
      </p:sp>
      <p:sp>
        <p:nvSpPr>
          <p:cNvPr id="19" name="TextBox 18">
            <a:extLst>
              <a:ext uri="{FF2B5EF4-FFF2-40B4-BE49-F238E27FC236}">
                <a16:creationId xmlns:a16="http://schemas.microsoft.com/office/drawing/2014/main" id="{3DAD5E01-1B64-4E14-879F-8FBC9E656849}"/>
              </a:ext>
            </a:extLst>
          </p:cNvPr>
          <p:cNvSpPr txBox="1"/>
          <p:nvPr/>
        </p:nvSpPr>
        <p:spPr>
          <a:xfrm>
            <a:off x="-111631" y="2441578"/>
            <a:ext cx="2408946" cy="511037"/>
          </a:xfrm>
          <a:prstGeom prst="rect">
            <a:avLst/>
          </a:prstGeom>
          <a:noFill/>
        </p:spPr>
        <p:txBody>
          <a:bodyPr wrap="square" rtlCol="0">
            <a:spAutoFit/>
          </a:bodyPr>
          <a:lstStyle/>
          <a:p>
            <a:pPr algn="ctr"/>
            <a:r>
              <a:rPr lang="en-US" sz="2721" b="1" dirty="0">
                <a:solidFill>
                  <a:schemeClr val="bg2">
                    <a:lumMod val="75000"/>
                  </a:schemeClr>
                </a:solidFill>
                <a:latin typeface="Arial" panose="020B0604020202020204" pitchFamily="34" charset="0"/>
                <a:cs typeface="Arial" panose="020B0604020202020204" pitchFamily="34" charset="0"/>
              </a:rPr>
              <a:t>Before</a:t>
            </a:r>
          </a:p>
        </p:txBody>
      </p:sp>
      <p:sp>
        <p:nvSpPr>
          <p:cNvPr id="4" name="Slide Number Placeholder 3">
            <a:extLst>
              <a:ext uri="{FF2B5EF4-FFF2-40B4-BE49-F238E27FC236}">
                <a16:creationId xmlns:a16="http://schemas.microsoft.com/office/drawing/2014/main" id="{BC9877AE-48B8-418B-B546-0335C22D8312}"/>
              </a:ext>
            </a:extLst>
          </p:cNvPr>
          <p:cNvSpPr>
            <a:spLocks noGrp="1"/>
          </p:cNvSpPr>
          <p:nvPr>
            <p:ph type="sldNum" sz="quarter" idx="12"/>
          </p:nvPr>
        </p:nvSpPr>
        <p:spPr/>
        <p:txBody>
          <a:bodyPr/>
          <a:lstStyle/>
          <a:p>
            <a:fld id="{2D0AA5EB-64AB-BF41-92BE-B61D8618F692}" type="slidenum">
              <a:rPr lang="it-IT" smtClean="0"/>
              <a:t>61</a:t>
            </a:fld>
            <a:endParaRPr lang="it-IT" dirty="0"/>
          </a:p>
        </p:txBody>
      </p:sp>
      <p:grpSp>
        <p:nvGrpSpPr>
          <p:cNvPr id="20" name="Group 19">
            <a:extLst>
              <a:ext uri="{FF2B5EF4-FFF2-40B4-BE49-F238E27FC236}">
                <a16:creationId xmlns:a16="http://schemas.microsoft.com/office/drawing/2014/main" id="{F91F4C9E-C680-468C-B367-89971DD2E8D5}"/>
              </a:ext>
            </a:extLst>
          </p:cNvPr>
          <p:cNvGrpSpPr/>
          <p:nvPr/>
        </p:nvGrpSpPr>
        <p:grpSpPr>
          <a:xfrm>
            <a:off x="10571586" y="249283"/>
            <a:ext cx="1246402" cy="1171184"/>
            <a:chOff x="6769457" y="5116370"/>
            <a:chExt cx="1106024" cy="1171184"/>
          </a:xfrm>
        </p:grpSpPr>
        <p:pic>
          <p:nvPicPr>
            <p:cNvPr id="21" name="Picture 20" descr="Shape&#10;&#10;Description automatically generated with low confidence">
              <a:extLst>
                <a:ext uri="{FF2B5EF4-FFF2-40B4-BE49-F238E27FC236}">
                  <a16:creationId xmlns:a16="http://schemas.microsoft.com/office/drawing/2014/main" id="{6E646B21-EA11-4B08-AB5F-C44704BDA4D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47514" y="5258958"/>
              <a:ext cx="1027967" cy="935628"/>
            </a:xfrm>
            <a:prstGeom prst="rect">
              <a:avLst/>
            </a:prstGeom>
          </p:spPr>
        </p:pic>
        <p:sp>
          <p:nvSpPr>
            <p:cNvPr id="24" name="Oval 23">
              <a:extLst>
                <a:ext uri="{FF2B5EF4-FFF2-40B4-BE49-F238E27FC236}">
                  <a16:creationId xmlns:a16="http://schemas.microsoft.com/office/drawing/2014/main" id="{794143A7-5FF9-4CCF-81D2-B5D96F05AD26}"/>
                </a:ext>
              </a:extLst>
            </p:cNvPr>
            <p:cNvSpPr/>
            <p:nvPr/>
          </p:nvSpPr>
          <p:spPr>
            <a:xfrm>
              <a:off x="6769457" y="5116370"/>
              <a:ext cx="1027967"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Arrow Connector 24">
            <a:extLst>
              <a:ext uri="{FF2B5EF4-FFF2-40B4-BE49-F238E27FC236}">
                <a16:creationId xmlns:a16="http://schemas.microsoft.com/office/drawing/2014/main" id="{A83686DA-E7A1-4470-8180-E0B9343179B4}"/>
              </a:ext>
            </a:extLst>
          </p:cNvPr>
          <p:cNvCxnSpPr>
            <a:cxnSpLocks/>
          </p:cNvCxnSpPr>
          <p:nvPr/>
        </p:nvCxnSpPr>
        <p:spPr>
          <a:xfrm flipV="1">
            <a:off x="6450439" y="2115927"/>
            <a:ext cx="935928" cy="802369"/>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855FCCA1-ADF5-44CC-B272-0AD636049921}"/>
              </a:ext>
            </a:extLst>
          </p:cNvPr>
          <p:cNvSpPr txBox="1">
            <a:spLocks/>
          </p:cNvSpPr>
          <p:nvPr/>
        </p:nvSpPr>
        <p:spPr>
          <a:xfrm>
            <a:off x="374012" y="143844"/>
            <a:ext cx="10515600" cy="7143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a:lstStyle>
          <a:p>
            <a:r>
              <a:rPr lang="en-US" dirty="0">
                <a:solidFill>
                  <a:srgbClr val="00AFF3"/>
                </a:solidFill>
              </a:rPr>
              <a:t>Waste improvements in Indonesia</a:t>
            </a:r>
          </a:p>
        </p:txBody>
      </p:sp>
    </p:spTree>
    <p:extLst>
      <p:ext uri="{BB962C8B-B14F-4D97-AF65-F5344CB8AC3E}">
        <p14:creationId xmlns:p14="http://schemas.microsoft.com/office/powerpoint/2010/main" val="3752111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7848403" y="1837146"/>
            <a:ext cx="3109859" cy="2408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33738" y="1999863"/>
            <a:ext cx="3449362" cy="2162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4813893" y="1356508"/>
            <a:ext cx="2859784" cy="3224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1"/>
          <p:cNvSpPr txBox="1">
            <a:spLocks noChangeArrowheads="1"/>
          </p:cNvSpPr>
          <p:nvPr/>
        </p:nvSpPr>
        <p:spPr bwMode="auto">
          <a:xfrm>
            <a:off x="1427427" y="4635205"/>
            <a:ext cx="2827427" cy="121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550" tIns="47274" rIns="94550" bIns="47274">
            <a:spAutoFit/>
          </a:bodyPr>
          <a:lstStyle>
            <a:lvl1pPr>
              <a:defRPr sz="2100">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sz="1500">
                <a:solidFill>
                  <a:schemeClr val="tx1"/>
                </a:solidFill>
                <a:latin typeface="Calibri" pitchFamily="34" charset="0"/>
                <a:ea typeface="ＭＳ Ｐゴシック" pitchFamily="34" charset="-128"/>
              </a:defRPr>
            </a:lvl3pPr>
            <a:lvl4pPr marL="1600200" indent="-228600">
              <a:defRPr sz="1300">
                <a:solidFill>
                  <a:schemeClr val="tx1"/>
                </a:solidFill>
                <a:latin typeface="Calibri" pitchFamily="34" charset="0"/>
                <a:ea typeface="ＭＳ Ｐゴシック" pitchFamily="34" charset="-128"/>
              </a:defRPr>
            </a:lvl4pPr>
            <a:lvl5pPr marL="2057400" indent="-228600">
              <a:defRPr sz="1300">
                <a:solidFill>
                  <a:schemeClr val="tx1"/>
                </a:solidFill>
                <a:latin typeface="Calibri" pitchFamily="34" charset="0"/>
                <a:ea typeface="ＭＳ Ｐゴシック" pitchFamily="34" charset="-128"/>
              </a:defRPr>
            </a:lvl5pPr>
            <a:lvl6pPr marL="2514600" indent="-228600" eaLnBrk="0" fontAlgn="base" hangingPunct="0">
              <a:spcAft>
                <a:spcPct val="0"/>
              </a:spcAft>
              <a:defRPr sz="1300">
                <a:solidFill>
                  <a:schemeClr val="tx1"/>
                </a:solidFill>
                <a:latin typeface="Calibri" pitchFamily="34" charset="0"/>
                <a:ea typeface="ＭＳ Ｐゴシック" pitchFamily="34" charset="-128"/>
              </a:defRPr>
            </a:lvl6pPr>
            <a:lvl7pPr marL="2971800" indent="-228600" eaLnBrk="0" fontAlgn="base" hangingPunct="0">
              <a:spcAft>
                <a:spcPct val="0"/>
              </a:spcAft>
              <a:defRPr sz="1300">
                <a:solidFill>
                  <a:schemeClr val="tx1"/>
                </a:solidFill>
                <a:latin typeface="Calibri" pitchFamily="34" charset="0"/>
                <a:ea typeface="ＭＳ Ｐゴシック" pitchFamily="34" charset="-128"/>
              </a:defRPr>
            </a:lvl7pPr>
            <a:lvl8pPr marL="3429000" indent="-228600" eaLnBrk="0" fontAlgn="base" hangingPunct="0">
              <a:spcAft>
                <a:spcPct val="0"/>
              </a:spcAft>
              <a:defRPr sz="1300">
                <a:solidFill>
                  <a:schemeClr val="tx1"/>
                </a:solidFill>
                <a:latin typeface="Calibri" pitchFamily="34" charset="0"/>
                <a:ea typeface="ＭＳ Ｐゴシック" pitchFamily="34" charset="-128"/>
              </a:defRPr>
            </a:lvl8pPr>
            <a:lvl9pPr marL="3886200" indent="-228600" eaLnBrk="0" fontAlgn="base" hangingPunct="0">
              <a:spcAft>
                <a:spcPct val="0"/>
              </a:spcAft>
              <a:defRPr sz="1300">
                <a:solidFill>
                  <a:schemeClr val="tx1"/>
                </a:solidFill>
                <a:latin typeface="Calibri" pitchFamily="34" charset="0"/>
                <a:ea typeface="ＭＳ Ｐゴシック" pitchFamily="34" charset="-128"/>
              </a:defRPr>
            </a:lvl9pPr>
          </a:lstStyle>
          <a:p>
            <a:pPr algn="ctr" rtl="0">
              <a:defRPr/>
            </a:pPr>
            <a:r>
              <a:rPr lang="en-US" altLang="en-US" sz="1814" dirty="0">
                <a:solidFill>
                  <a:srgbClr val="09164D"/>
                </a:solidFill>
                <a:latin typeface="Arial" pitchFamily="34" charset="0"/>
                <a:cs typeface="Arial" pitchFamily="34" charset="0"/>
              </a:rPr>
              <a:t>Planting plants by HCF entrance </a:t>
            </a:r>
          </a:p>
          <a:p>
            <a:pPr algn="ctr">
              <a:defRPr/>
            </a:pPr>
            <a:endParaRPr lang="en-US" altLang="en-US" sz="1814" dirty="0">
              <a:solidFill>
                <a:srgbClr val="09164D"/>
              </a:solidFill>
              <a:latin typeface="Arial" pitchFamily="34" charset="0"/>
              <a:cs typeface="Arial" pitchFamily="34" charset="0"/>
            </a:endParaRPr>
          </a:p>
          <a:p>
            <a:pPr algn="ctr">
              <a:defRPr/>
            </a:pPr>
            <a:endParaRPr lang="en-US" altLang="en-US" sz="1814" dirty="0">
              <a:solidFill>
                <a:srgbClr val="09164D"/>
              </a:solidFill>
              <a:latin typeface="Arial" pitchFamily="34" charset="0"/>
              <a:cs typeface="Arial" pitchFamily="34" charset="0"/>
            </a:endParaRPr>
          </a:p>
        </p:txBody>
      </p:sp>
      <p:sp>
        <p:nvSpPr>
          <p:cNvPr id="37895" name="TextBox 2"/>
          <p:cNvSpPr txBox="1">
            <a:spLocks noChangeArrowheads="1"/>
          </p:cNvSpPr>
          <p:nvPr/>
        </p:nvSpPr>
        <p:spPr bwMode="auto">
          <a:xfrm>
            <a:off x="4510765" y="4646500"/>
            <a:ext cx="3162913" cy="93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550" tIns="47274" rIns="94550" bIns="47274">
            <a:spAutoFit/>
          </a:bodyPr>
          <a:lstStyle>
            <a:lvl1pPr>
              <a:defRPr sz="2100">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sz="1500">
                <a:solidFill>
                  <a:schemeClr val="tx1"/>
                </a:solidFill>
                <a:latin typeface="Calibri" pitchFamily="34" charset="0"/>
                <a:ea typeface="ＭＳ Ｐゴシック" pitchFamily="34" charset="-128"/>
              </a:defRPr>
            </a:lvl3pPr>
            <a:lvl4pPr marL="1600200" indent="-228600">
              <a:defRPr sz="1300">
                <a:solidFill>
                  <a:schemeClr val="tx1"/>
                </a:solidFill>
                <a:latin typeface="Calibri" pitchFamily="34" charset="0"/>
                <a:ea typeface="ＭＳ Ｐゴシック" pitchFamily="34" charset="-128"/>
              </a:defRPr>
            </a:lvl4pPr>
            <a:lvl5pPr marL="2057400" indent="-228600">
              <a:defRPr sz="1300">
                <a:solidFill>
                  <a:schemeClr val="tx1"/>
                </a:solidFill>
                <a:latin typeface="Calibri" pitchFamily="34" charset="0"/>
                <a:ea typeface="ＭＳ Ｐゴシック" pitchFamily="34" charset="-128"/>
              </a:defRPr>
            </a:lvl5pPr>
            <a:lvl6pPr marL="2514600" indent="-228600" eaLnBrk="0" fontAlgn="base" hangingPunct="0">
              <a:spcAft>
                <a:spcPct val="0"/>
              </a:spcAft>
              <a:defRPr sz="1300">
                <a:solidFill>
                  <a:schemeClr val="tx1"/>
                </a:solidFill>
                <a:latin typeface="Calibri" pitchFamily="34" charset="0"/>
                <a:ea typeface="ＭＳ Ｐゴシック" pitchFamily="34" charset="-128"/>
              </a:defRPr>
            </a:lvl6pPr>
            <a:lvl7pPr marL="2971800" indent="-228600" eaLnBrk="0" fontAlgn="base" hangingPunct="0">
              <a:spcAft>
                <a:spcPct val="0"/>
              </a:spcAft>
              <a:defRPr sz="1300">
                <a:solidFill>
                  <a:schemeClr val="tx1"/>
                </a:solidFill>
                <a:latin typeface="Calibri" pitchFamily="34" charset="0"/>
                <a:ea typeface="ＭＳ Ｐゴシック" pitchFamily="34" charset="-128"/>
              </a:defRPr>
            </a:lvl7pPr>
            <a:lvl8pPr marL="3429000" indent="-228600" eaLnBrk="0" fontAlgn="base" hangingPunct="0">
              <a:spcAft>
                <a:spcPct val="0"/>
              </a:spcAft>
              <a:defRPr sz="1300">
                <a:solidFill>
                  <a:schemeClr val="tx1"/>
                </a:solidFill>
                <a:latin typeface="Calibri" pitchFamily="34" charset="0"/>
                <a:ea typeface="ＭＳ Ｐゴシック" pitchFamily="34" charset="-128"/>
              </a:defRPr>
            </a:lvl8pPr>
            <a:lvl9pPr marL="3886200" indent="-228600" eaLnBrk="0" fontAlgn="base" hangingPunct="0">
              <a:spcAft>
                <a:spcPct val="0"/>
              </a:spcAft>
              <a:defRPr sz="1300">
                <a:solidFill>
                  <a:schemeClr val="tx1"/>
                </a:solidFill>
                <a:latin typeface="Calibri" pitchFamily="34" charset="0"/>
                <a:ea typeface="ＭＳ Ｐゴシック" pitchFamily="34" charset="-128"/>
              </a:defRPr>
            </a:lvl9pPr>
          </a:lstStyle>
          <a:p>
            <a:pPr algn="ctr" rtl="0">
              <a:defRPr/>
            </a:pPr>
            <a:r>
              <a:rPr lang="en-US" altLang="en-US" sz="1814" dirty="0">
                <a:solidFill>
                  <a:srgbClr val="09164D"/>
                </a:solidFill>
                <a:latin typeface="Arial" pitchFamily="34" charset="0"/>
                <a:cs typeface="Arial" pitchFamily="34" charset="0"/>
              </a:rPr>
              <a:t>Clear signs demonstrating gender separation of latrines  </a:t>
            </a:r>
          </a:p>
          <a:p>
            <a:pPr algn="ctr">
              <a:defRPr/>
            </a:pPr>
            <a:endParaRPr lang="en-US" altLang="en-US" sz="1814" dirty="0">
              <a:solidFill>
                <a:srgbClr val="09164D"/>
              </a:solidFill>
              <a:latin typeface="Arial" pitchFamily="34" charset="0"/>
              <a:cs typeface="Arial" pitchFamily="34" charset="0"/>
            </a:endParaRPr>
          </a:p>
        </p:txBody>
      </p:sp>
      <p:sp>
        <p:nvSpPr>
          <p:cNvPr id="37896" name="TextBox 9"/>
          <p:cNvSpPr txBox="1">
            <a:spLocks noChangeArrowheads="1"/>
          </p:cNvSpPr>
          <p:nvPr/>
        </p:nvSpPr>
        <p:spPr bwMode="auto">
          <a:xfrm>
            <a:off x="8172278" y="4662151"/>
            <a:ext cx="3557746" cy="65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550" tIns="47274" rIns="94550" bIns="47274">
            <a:spAutoFit/>
          </a:bodyPr>
          <a:lstStyle>
            <a:lvl1pPr>
              <a:defRPr sz="2100">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sz="1500">
                <a:solidFill>
                  <a:schemeClr val="tx1"/>
                </a:solidFill>
                <a:latin typeface="Calibri" pitchFamily="34" charset="0"/>
                <a:ea typeface="ＭＳ Ｐゴシック" pitchFamily="34" charset="-128"/>
              </a:defRPr>
            </a:lvl3pPr>
            <a:lvl4pPr marL="1600200" indent="-228600">
              <a:defRPr sz="1300">
                <a:solidFill>
                  <a:schemeClr val="tx1"/>
                </a:solidFill>
                <a:latin typeface="Calibri" pitchFamily="34" charset="0"/>
                <a:ea typeface="ＭＳ Ｐゴシック" pitchFamily="34" charset="-128"/>
              </a:defRPr>
            </a:lvl4pPr>
            <a:lvl5pPr marL="2057400" indent="-228600">
              <a:defRPr sz="1300">
                <a:solidFill>
                  <a:schemeClr val="tx1"/>
                </a:solidFill>
                <a:latin typeface="Calibri" pitchFamily="34" charset="0"/>
                <a:ea typeface="ＭＳ Ｐゴシック" pitchFamily="34" charset="-128"/>
              </a:defRPr>
            </a:lvl5pPr>
            <a:lvl6pPr marL="2514600" indent="-228600" eaLnBrk="0" fontAlgn="base" hangingPunct="0">
              <a:spcAft>
                <a:spcPct val="0"/>
              </a:spcAft>
              <a:defRPr sz="1300">
                <a:solidFill>
                  <a:schemeClr val="tx1"/>
                </a:solidFill>
                <a:latin typeface="Calibri" pitchFamily="34" charset="0"/>
                <a:ea typeface="ＭＳ Ｐゴシック" pitchFamily="34" charset="-128"/>
              </a:defRPr>
            </a:lvl6pPr>
            <a:lvl7pPr marL="2971800" indent="-228600" eaLnBrk="0" fontAlgn="base" hangingPunct="0">
              <a:spcAft>
                <a:spcPct val="0"/>
              </a:spcAft>
              <a:defRPr sz="1300">
                <a:solidFill>
                  <a:schemeClr val="tx1"/>
                </a:solidFill>
                <a:latin typeface="Calibri" pitchFamily="34" charset="0"/>
                <a:ea typeface="ＭＳ Ｐゴシック" pitchFamily="34" charset="-128"/>
              </a:defRPr>
            </a:lvl7pPr>
            <a:lvl8pPr marL="3429000" indent="-228600" eaLnBrk="0" fontAlgn="base" hangingPunct="0">
              <a:spcAft>
                <a:spcPct val="0"/>
              </a:spcAft>
              <a:defRPr sz="1300">
                <a:solidFill>
                  <a:schemeClr val="tx1"/>
                </a:solidFill>
                <a:latin typeface="Calibri" pitchFamily="34" charset="0"/>
                <a:ea typeface="ＭＳ Ｐゴシック" pitchFamily="34" charset="-128"/>
              </a:defRPr>
            </a:lvl8pPr>
            <a:lvl9pPr marL="3886200" indent="-228600" eaLnBrk="0" fontAlgn="base" hangingPunct="0">
              <a:spcAft>
                <a:spcPct val="0"/>
              </a:spcAft>
              <a:defRPr sz="1300">
                <a:solidFill>
                  <a:schemeClr val="tx1"/>
                </a:solidFill>
                <a:latin typeface="Calibri" pitchFamily="34" charset="0"/>
                <a:ea typeface="ＭＳ Ｐゴシック" pitchFamily="34" charset="-128"/>
              </a:defRPr>
            </a:lvl9pPr>
          </a:lstStyle>
          <a:p>
            <a:pPr algn="ctr" rtl="0">
              <a:defRPr/>
            </a:pPr>
            <a:r>
              <a:rPr lang="en-US" altLang="en-US" sz="1814" dirty="0">
                <a:solidFill>
                  <a:srgbClr val="09164D"/>
                </a:solidFill>
                <a:latin typeface="Arial" pitchFamily="34" charset="0"/>
                <a:cs typeface="Arial" pitchFamily="34" charset="0"/>
              </a:rPr>
              <a:t>Hand washing poster drawn by </a:t>
            </a:r>
          </a:p>
          <a:p>
            <a:pPr algn="ctr">
              <a:defRPr/>
            </a:pPr>
            <a:r>
              <a:rPr lang="en-US" altLang="en-US" sz="1814" dirty="0">
                <a:solidFill>
                  <a:srgbClr val="09164D"/>
                </a:solidFill>
                <a:latin typeface="Arial" pitchFamily="34" charset="0"/>
                <a:cs typeface="Arial" pitchFamily="34" charset="0"/>
              </a:rPr>
              <a:t>head of HCF</a:t>
            </a:r>
          </a:p>
        </p:txBody>
      </p:sp>
      <p:sp>
        <p:nvSpPr>
          <p:cNvPr id="9" name="TextBox 8">
            <a:extLst>
              <a:ext uri="{FF2B5EF4-FFF2-40B4-BE49-F238E27FC236}">
                <a16:creationId xmlns:a16="http://schemas.microsoft.com/office/drawing/2014/main" id="{C68C80DE-0310-4222-86F5-33E4508B4811}"/>
              </a:ext>
            </a:extLst>
          </p:cNvPr>
          <p:cNvSpPr txBox="1"/>
          <p:nvPr/>
        </p:nvSpPr>
        <p:spPr>
          <a:xfrm>
            <a:off x="4467776" y="6459621"/>
            <a:ext cx="6304141" cy="276082"/>
          </a:xfrm>
          <a:prstGeom prst="rect">
            <a:avLst/>
          </a:prstGeom>
          <a:noFill/>
        </p:spPr>
        <p:txBody>
          <a:bodyPr wrap="square" lIns="79863" tIns="39932" rIns="79863" bIns="39932" rtlCol="0">
            <a:spAutoFit/>
          </a:bodyPr>
          <a:lstStyle/>
          <a:p>
            <a:pPr algn="r" rtl="0">
              <a:defRPr/>
            </a:pPr>
            <a:r>
              <a:rPr lang="en-GB" sz="1270" dirty="0"/>
              <a:t>Photos: Chad 2016, © WHO</a:t>
            </a:r>
          </a:p>
        </p:txBody>
      </p:sp>
      <p:sp>
        <p:nvSpPr>
          <p:cNvPr id="2" name="Title 1">
            <a:extLst>
              <a:ext uri="{FF2B5EF4-FFF2-40B4-BE49-F238E27FC236}">
                <a16:creationId xmlns:a16="http://schemas.microsoft.com/office/drawing/2014/main" id="{EFBB4C99-59E8-4448-BAC3-7AE4F2B7CC50}"/>
              </a:ext>
            </a:extLst>
          </p:cNvPr>
          <p:cNvSpPr>
            <a:spLocks noGrp="1"/>
          </p:cNvSpPr>
          <p:nvPr>
            <p:ph type="title"/>
          </p:nvPr>
        </p:nvSpPr>
        <p:spPr>
          <a:xfrm>
            <a:off x="256317" y="63771"/>
            <a:ext cx="10515600" cy="714375"/>
          </a:xfrm>
        </p:spPr>
        <p:txBody>
          <a:bodyPr/>
          <a:lstStyle/>
          <a:p>
            <a:r>
              <a:rPr lang="en-US" dirty="0">
                <a:solidFill>
                  <a:srgbClr val="00AFF3"/>
                </a:solidFill>
              </a:rPr>
              <a:t>Improvements in an extremely low-resource setting</a:t>
            </a:r>
            <a:br>
              <a:rPr lang="en-US" dirty="0">
                <a:solidFill>
                  <a:srgbClr val="00AFF3"/>
                </a:solidFill>
              </a:rPr>
            </a:br>
            <a:br>
              <a:rPr lang="en-US" dirty="0">
                <a:solidFill>
                  <a:srgbClr val="00AFF3"/>
                </a:solidFill>
              </a:rPr>
            </a:br>
            <a:endParaRPr lang="en-US" dirty="0">
              <a:solidFill>
                <a:srgbClr val="00AFF3"/>
              </a:solidFill>
            </a:endParaRPr>
          </a:p>
        </p:txBody>
      </p:sp>
      <p:sp>
        <p:nvSpPr>
          <p:cNvPr id="4" name="Slide Number Placeholder 3">
            <a:extLst>
              <a:ext uri="{FF2B5EF4-FFF2-40B4-BE49-F238E27FC236}">
                <a16:creationId xmlns:a16="http://schemas.microsoft.com/office/drawing/2014/main" id="{55948E75-0733-4E1C-B519-2E233B9192CA}"/>
              </a:ext>
            </a:extLst>
          </p:cNvPr>
          <p:cNvSpPr>
            <a:spLocks noGrp="1"/>
          </p:cNvSpPr>
          <p:nvPr>
            <p:ph type="sldNum" sz="quarter" idx="12"/>
          </p:nvPr>
        </p:nvSpPr>
        <p:spPr/>
        <p:txBody>
          <a:bodyPr/>
          <a:lstStyle/>
          <a:p>
            <a:fld id="{2D0AA5EB-64AB-BF41-92BE-B61D8618F692}" type="slidenum">
              <a:rPr lang="it-IT" smtClean="0"/>
              <a:t>62</a:t>
            </a:fld>
            <a:endParaRPr lang="it-IT" dirty="0"/>
          </a:p>
        </p:txBody>
      </p:sp>
      <p:grpSp>
        <p:nvGrpSpPr>
          <p:cNvPr id="15" name="Group 14">
            <a:extLst>
              <a:ext uri="{FF2B5EF4-FFF2-40B4-BE49-F238E27FC236}">
                <a16:creationId xmlns:a16="http://schemas.microsoft.com/office/drawing/2014/main" id="{6474B07A-505F-47D0-85B9-01A32CB52278}"/>
              </a:ext>
            </a:extLst>
          </p:cNvPr>
          <p:cNvGrpSpPr/>
          <p:nvPr/>
        </p:nvGrpSpPr>
        <p:grpSpPr>
          <a:xfrm>
            <a:off x="10571586" y="249283"/>
            <a:ext cx="1246402" cy="1171184"/>
            <a:chOff x="6769457" y="5116370"/>
            <a:chExt cx="1106024" cy="1171184"/>
          </a:xfrm>
        </p:grpSpPr>
        <p:pic>
          <p:nvPicPr>
            <p:cNvPr id="16" name="Picture 15" descr="Shape&#10;&#10;Description automatically generated with low confidence">
              <a:extLst>
                <a:ext uri="{FF2B5EF4-FFF2-40B4-BE49-F238E27FC236}">
                  <a16:creationId xmlns:a16="http://schemas.microsoft.com/office/drawing/2014/main" id="{36DAF960-36A7-41FE-9E59-2D88FC1F75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47514" y="5258958"/>
              <a:ext cx="1027967" cy="935628"/>
            </a:xfrm>
            <a:prstGeom prst="rect">
              <a:avLst/>
            </a:prstGeom>
          </p:spPr>
        </p:pic>
        <p:sp>
          <p:nvSpPr>
            <p:cNvPr id="17" name="Oval 16">
              <a:extLst>
                <a:ext uri="{FF2B5EF4-FFF2-40B4-BE49-F238E27FC236}">
                  <a16:creationId xmlns:a16="http://schemas.microsoft.com/office/drawing/2014/main" id="{6BAD7417-963E-419B-B908-72F7CC73548A}"/>
                </a:ext>
              </a:extLst>
            </p:cNvPr>
            <p:cNvSpPr/>
            <p:nvPr/>
          </p:nvSpPr>
          <p:spPr>
            <a:xfrm>
              <a:off x="6769457" y="5116370"/>
              <a:ext cx="1027967"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76E4B652-21D8-4A19-88B9-0C062415C5C1}"/>
              </a:ext>
            </a:extLst>
          </p:cNvPr>
          <p:cNvSpPr txBox="1"/>
          <p:nvPr/>
        </p:nvSpPr>
        <p:spPr>
          <a:xfrm>
            <a:off x="211873" y="5501492"/>
            <a:ext cx="11980127" cy="769441"/>
          </a:xfrm>
          <a:prstGeom prst="rect">
            <a:avLst/>
          </a:prstGeom>
          <a:solidFill>
            <a:schemeClr val="tx1"/>
          </a:solidFill>
        </p:spPr>
        <p:txBody>
          <a:bodyPr wrap="square">
            <a:spAutoFit/>
          </a:bodyPr>
          <a:lstStyle/>
          <a:p>
            <a:pPr algn="ctr"/>
            <a:r>
              <a:rPr kumimoji="0" lang="en-US" sz="4400" b="1" i="0" u="none" strike="noStrike" kern="1200" cap="none" spc="0" normalizeH="0" baseline="0" noProof="0" dirty="0">
                <a:ln>
                  <a:noFill/>
                </a:ln>
                <a:solidFill>
                  <a:schemeClr val="bg1"/>
                </a:solidFill>
                <a:effectLst/>
                <a:uLnTx/>
                <a:uFillTx/>
                <a:latin typeface="Arial Narrow" panose="020B0604020202020204" pitchFamily="34" charset="0"/>
                <a:ea typeface="+mj-ea"/>
              </a:rPr>
              <a:t>Chad </a:t>
            </a:r>
            <a:endParaRPr lang="en-US" dirty="0">
              <a:solidFill>
                <a:schemeClr val="bg1"/>
              </a:solidFill>
            </a:endParaRPr>
          </a:p>
        </p:txBody>
      </p:sp>
    </p:spTree>
    <p:extLst>
      <p:ext uri="{BB962C8B-B14F-4D97-AF65-F5344CB8AC3E}">
        <p14:creationId xmlns:p14="http://schemas.microsoft.com/office/powerpoint/2010/main" val="19121590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72">
            <a:extLst>
              <a:ext uri="{FF2B5EF4-FFF2-40B4-BE49-F238E27FC236}">
                <a16:creationId xmlns:a16="http://schemas.microsoft.com/office/drawing/2014/main" id="{D7E462D6-0D07-407A-A90D-86330AAF3A50}"/>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8056001" y="1741527"/>
            <a:ext cx="3523461" cy="253246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EFBB4C99-59E8-4448-BAC3-7AE4F2B7CC50}"/>
              </a:ext>
            </a:extLst>
          </p:cNvPr>
          <p:cNvSpPr>
            <a:spLocks noGrp="1"/>
          </p:cNvSpPr>
          <p:nvPr>
            <p:ph type="title"/>
          </p:nvPr>
        </p:nvSpPr>
        <p:spPr>
          <a:xfrm>
            <a:off x="374012" y="143844"/>
            <a:ext cx="10515600" cy="714375"/>
          </a:xfrm>
        </p:spPr>
        <p:txBody>
          <a:bodyPr/>
          <a:lstStyle/>
          <a:p>
            <a:r>
              <a:rPr lang="en-US" dirty="0">
                <a:solidFill>
                  <a:srgbClr val="00AFF3"/>
                </a:solidFill>
              </a:rPr>
              <a:t>Improvements in a lower-middle income setting </a:t>
            </a:r>
            <a:br>
              <a:rPr lang="en-US" dirty="0">
                <a:solidFill>
                  <a:srgbClr val="00AFF3"/>
                </a:solidFill>
              </a:rPr>
            </a:br>
            <a:br>
              <a:rPr lang="en-US" dirty="0">
                <a:solidFill>
                  <a:srgbClr val="00AFF3"/>
                </a:solidFill>
              </a:rPr>
            </a:br>
            <a:endParaRPr lang="en-US" dirty="0">
              <a:solidFill>
                <a:srgbClr val="00AFF3"/>
              </a:solidFill>
            </a:endParaRPr>
          </a:p>
        </p:txBody>
      </p:sp>
      <p:sp>
        <p:nvSpPr>
          <p:cNvPr id="4" name="Slide Number Placeholder 3">
            <a:extLst>
              <a:ext uri="{FF2B5EF4-FFF2-40B4-BE49-F238E27FC236}">
                <a16:creationId xmlns:a16="http://schemas.microsoft.com/office/drawing/2014/main" id="{55948E75-0733-4E1C-B519-2E233B9192CA}"/>
              </a:ext>
            </a:extLst>
          </p:cNvPr>
          <p:cNvSpPr>
            <a:spLocks noGrp="1"/>
          </p:cNvSpPr>
          <p:nvPr>
            <p:ph type="sldNum" sz="quarter" idx="12"/>
          </p:nvPr>
        </p:nvSpPr>
        <p:spPr/>
        <p:txBody>
          <a:bodyPr/>
          <a:lstStyle/>
          <a:p>
            <a:fld id="{2D0AA5EB-64AB-BF41-92BE-B61D8618F692}" type="slidenum">
              <a:rPr lang="it-IT" smtClean="0"/>
              <a:t>63</a:t>
            </a:fld>
            <a:endParaRPr lang="it-IT" dirty="0"/>
          </a:p>
        </p:txBody>
      </p:sp>
      <p:grpSp>
        <p:nvGrpSpPr>
          <p:cNvPr id="15" name="Group 14">
            <a:extLst>
              <a:ext uri="{FF2B5EF4-FFF2-40B4-BE49-F238E27FC236}">
                <a16:creationId xmlns:a16="http://schemas.microsoft.com/office/drawing/2014/main" id="{6474B07A-505F-47D0-85B9-01A32CB52278}"/>
              </a:ext>
            </a:extLst>
          </p:cNvPr>
          <p:cNvGrpSpPr/>
          <p:nvPr/>
        </p:nvGrpSpPr>
        <p:grpSpPr>
          <a:xfrm>
            <a:off x="10571586" y="249283"/>
            <a:ext cx="1246402" cy="1171184"/>
            <a:chOff x="6769457" y="5116370"/>
            <a:chExt cx="1106024" cy="1171184"/>
          </a:xfrm>
        </p:grpSpPr>
        <p:pic>
          <p:nvPicPr>
            <p:cNvPr id="16" name="Picture 15" descr="Shape&#10;&#10;Description automatically generated with low confidence">
              <a:extLst>
                <a:ext uri="{FF2B5EF4-FFF2-40B4-BE49-F238E27FC236}">
                  <a16:creationId xmlns:a16="http://schemas.microsoft.com/office/drawing/2014/main" id="{36DAF960-36A7-41FE-9E59-2D88FC1F75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47514" y="5258958"/>
              <a:ext cx="1027967" cy="935628"/>
            </a:xfrm>
            <a:prstGeom prst="rect">
              <a:avLst/>
            </a:prstGeom>
          </p:spPr>
        </p:pic>
        <p:sp>
          <p:nvSpPr>
            <p:cNvPr id="17" name="Oval 16">
              <a:extLst>
                <a:ext uri="{FF2B5EF4-FFF2-40B4-BE49-F238E27FC236}">
                  <a16:creationId xmlns:a16="http://schemas.microsoft.com/office/drawing/2014/main" id="{6BAD7417-963E-419B-B908-72F7CC73548A}"/>
                </a:ext>
              </a:extLst>
            </p:cNvPr>
            <p:cNvSpPr/>
            <p:nvPr/>
          </p:nvSpPr>
          <p:spPr>
            <a:xfrm>
              <a:off x="6769457" y="5116370"/>
              <a:ext cx="1027967"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76E4B652-21D8-4A19-88B9-0C062415C5C1}"/>
              </a:ext>
            </a:extLst>
          </p:cNvPr>
          <p:cNvSpPr txBox="1"/>
          <p:nvPr/>
        </p:nvSpPr>
        <p:spPr>
          <a:xfrm>
            <a:off x="211873" y="5501492"/>
            <a:ext cx="11980127" cy="769441"/>
          </a:xfrm>
          <a:prstGeom prst="rect">
            <a:avLst/>
          </a:prstGeom>
          <a:solidFill>
            <a:schemeClr val="tx1"/>
          </a:solidFill>
        </p:spPr>
        <p:txBody>
          <a:bodyPr wrap="square">
            <a:spAutoFit/>
          </a:bodyPr>
          <a:lstStyle/>
          <a:p>
            <a:pPr algn="ctr"/>
            <a:r>
              <a:rPr lang="en-US" sz="4400" b="1" dirty="0">
                <a:solidFill>
                  <a:schemeClr val="bg1"/>
                </a:solidFill>
                <a:latin typeface="Arial Narrow" panose="020B0604020202020204" pitchFamily="34" charset="0"/>
                <a:ea typeface="+mj-ea"/>
              </a:rPr>
              <a:t>Tajikistan</a:t>
            </a:r>
            <a:r>
              <a:rPr kumimoji="0" lang="en-US" sz="4400" b="1" i="0" u="none" strike="noStrike" kern="1200" cap="none" spc="0" normalizeH="0" baseline="0" noProof="0" dirty="0">
                <a:ln>
                  <a:noFill/>
                </a:ln>
                <a:solidFill>
                  <a:schemeClr val="bg1"/>
                </a:solidFill>
                <a:effectLst/>
                <a:uLnTx/>
                <a:uFillTx/>
                <a:latin typeface="Arial Narrow" panose="020B0604020202020204" pitchFamily="34" charset="0"/>
                <a:ea typeface="+mj-ea"/>
              </a:rPr>
              <a:t> </a:t>
            </a:r>
            <a:endParaRPr lang="en-US" dirty="0">
              <a:solidFill>
                <a:schemeClr val="bg1"/>
              </a:solidFill>
            </a:endParaRPr>
          </a:p>
        </p:txBody>
      </p:sp>
      <p:sp>
        <p:nvSpPr>
          <p:cNvPr id="25" name="TextBox 1">
            <a:extLst>
              <a:ext uri="{FF2B5EF4-FFF2-40B4-BE49-F238E27FC236}">
                <a16:creationId xmlns:a16="http://schemas.microsoft.com/office/drawing/2014/main" id="{64856C33-64FB-48EC-A1D4-7044038B1CBF}"/>
              </a:ext>
            </a:extLst>
          </p:cNvPr>
          <p:cNvSpPr txBox="1">
            <a:spLocks noChangeArrowheads="1"/>
          </p:cNvSpPr>
          <p:nvPr/>
        </p:nvSpPr>
        <p:spPr bwMode="auto">
          <a:xfrm>
            <a:off x="602165" y="4677498"/>
            <a:ext cx="3250205" cy="70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99" tIns="45550" rIns="91099" bIns="45550">
            <a:spAutoFit/>
          </a:bodyPr>
          <a:lstStyle>
            <a:lvl1pPr>
              <a:defRPr sz="2100">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sz="1500">
                <a:solidFill>
                  <a:schemeClr val="tx1"/>
                </a:solidFill>
                <a:latin typeface="Calibri" pitchFamily="34" charset="0"/>
                <a:ea typeface="ＭＳ Ｐゴシック" pitchFamily="34" charset="-128"/>
              </a:defRPr>
            </a:lvl3pPr>
            <a:lvl4pPr marL="1600200" indent="-228600">
              <a:defRPr sz="1300">
                <a:solidFill>
                  <a:schemeClr val="tx1"/>
                </a:solidFill>
                <a:latin typeface="Calibri" pitchFamily="34" charset="0"/>
                <a:ea typeface="ＭＳ Ｐゴシック" pitchFamily="34" charset="-128"/>
              </a:defRPr>
            </a:lvl4pPr>
            <a:lvl5pPr marL="2057400" indent="-228600">
              <a:defRPr sz="1300">
                <a:solidFill>
                  <a:schemeClr val="tx1"/>
                </a:solidFill>
                <a:latin typeface="Calibri" pitchFamily="34" charset="0"/>
                <a:ea typeface="ＭＳ Ｐゴシック" pitchFamily="34" charset="-128"/>
              </a:defRPr>
            </a:lvl5pPr>
            <a:lvl6pPr marL="2514600" indent="-228600" eaLnBrk="0" fontAlgn="base" hangingPunct="0">
              <a:spcAft>
                <a:spcPct val="0"/>
              </a:spcAft>
              <a:defRPr sz="1300">
                <a:solidFill>
                  <a:schemeClr val="tx1"/>
                </a:solidFill>
                <a:latin typeface="Calibri" pitchFamily="34" charset="0"/>
                <a:ea typeface="ＭＳ Ｐゴシック" pitchFamily="34" charset="-128"/>
              </a:defRPr>
            </a:lvl6pPr>
            <a:lvl7pPr marL="2971800" indent="-228600" eaLnBrk="0" fontAlgn="base" hangingPunct="0">
              <a:spcAft>
                <a:spcPct val="0"/>
              </a:spcAft>
              <a:defRPr sz="1300">
                <a:solidFill>
                  <a:schemeClr val="tx1"/>
                </a:solidFill>
                <a:latin typeface="Calibri" pitchFamily="34" charset="0"/>
                <a:ea typeface="ＭＳ Ｐゴシック" pitchFamily="34" charset="-128"/>
              </a:defRPr>
            </a:lvl7pPr>
            <a:lvl8pPr marL="3429000" indent="-228600" eaLnBrk="0" fontAlgn="base" hangingPunct="0">
              <a:spcAft>
                <a:spcPct val="0"/>
              </a:spcAft>
              <a:defRPr sz="1300">
                <a:solidFill>
                  <a:schemeClr val="tx1"/>
                </a:solidFill>
                <a:latin typeface="Calibri" pitchFamily="34" charset="0"/>
                <a:ea typeface="ＭＳ Ｐゴシック" pitchFamily="34" charset="-128"/>
              </a:defRPr>
            </a:lvl8pPr>
            <a:lvl9pPr marL="3886200" indent="-228600" eaLnBrk="0" fontAlgn="base" hangingPunct="0">
              <a:spcAft>
                <a:spcPct val="0"/>
              </a:spcAft>
              <a:defRPr sz="1300">
                <a:solidFill>
                  <a:schemeClr val="tx1"/>
                </a:solidFill>
                <a:latin typeface="Calibri" pitchFamily="34" charset="0"/>
                <a:ea typeface="ＭＳ Ｐゴシック" pitchFamily="34" charset="-128"/>
              </a:defRPr>
            </a:lvl9pPr>
          </a:lstStyle>
          <a:p>
            <a:pPr algn="ctr">
              <a:defRPr/>
            </a:pPr>
            <a:r>
              <a:rPr lang="en-US" altLang="en-US" sz="2000" dirty="0">
                <a:solidFill>
                  <a:srgbClr val="09164D"/>
                </a:solidFill>
                <a:latin typeface="Arial"/>
              </a:rPr>
              <a:t>Water tanks with lid and tap accessible for patients</a:t>
            </a:r>
          </a:p>
        </p:txBody>
      </p:sp>
      <p:sp>
        <p:nvSpPr>
          <p:cNvPr id="26" name="TextBox 2">
            <a:extLst>
              <a:ext uri="{FF2B5EF4-FFF2-40B4-BE49-F238E27FC236}">
                <a16:creationId xmlns:a16="http://schemas.microsoft.com/office/drawing/2014/main" id="{FF2FAE32-8F76-4FC4-9D59-DEA740FE0E6B}"/>
              </a:ext>
            </a:extLst>
          </p:cNvPr>
          <p:cNvSpPr txBox="1">
            <a:spLocks noChangeArrowheads="1"/>
          </p:cNvSpPr>
          <p:nvPr/>
        </p:nvSpPr>
        <p:spPr bwMode="auto">
          <a:xfrm>
            <a:off x="4302738" y="4523610"/>
            <a:ext cx="4337224" cy="101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99" tIns="45550" rIns="91099" bIns="45550">
            <a:spAutoFit/>
          </a:bodyPr>
          <a:lstStyle>
            <a:lvl1pPr>
              <a:defRPr sz="2100">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sz="1500">
                <a:solidFill>
                  <a:schemeClr val="tx1"/>
                </a:solidFill>
                <a:latin typeface="Calibri" pitchFamily="34" charset="0"/>
                <a:ea typeface="ＭＳ Ｐゴシック" pitchFamily="34" charset="-128"/>
              </a:defRPr>
            </a:lvl3pPr>
            <a:lvl4pPr marL="1600200" indent="-228600">
              <a:defRPr sz="1300">
                <a:solidFill>
                  <a:schemeClr val="tx1"/>
                </a:solidFill>
                <a:latin typeface="Calibri" pitchFamily="34" charset="0"/>
                <a:ea typeface="ＭＳ Ｐゴシック" pitchFamily="34" charset="-128"/>
              </a:defRPr>
            </a:lvl4pPr>
            <a:lvl5pPr marL="2057400" indent="-228600">
              <a:defRPr sz="1300">
                <a:solidFill>
                  <a:schemeClr val="tx1"/>
                </a:solidFill>
                <a:latin typeface="Calibri" pitchFamily="34" charset="0"/>
                <a:ea typeface="ＭＳ Ｐゴシック" pitchFamily="34" charset="-128"/>
              </a:defRPr>
            </a:lvl5pPr>
            <a:lvl6pPr marL="2514600" indent="-228600" eaLnBrk="0" fontAlgn="base" hangingPunct="0">
              <a:spcAft>
                <a:spcPct val="0"/>
              </a:spcAft>
              <a:defRPr sz="1300">
                <a:solidFill>
                  <a:schemeClr val="tx1"/>
                </a:solidFill>
                <a:latin typeface="Calibri" pitchFamily="34" charset="0"/>
                <a:ea typeface="ＭＳ Ｐゴシック" pitchFamily="34" charset="-128"/>
              </a:defRPr>
            </a:lvl6pPr>
            <a:lvl7pPr marL="2971800" indent="-228600" eaLnBrk="0" fontAlgn="base" hangingPunct="0">
              <a:spcAft>
                <a:spcPct val="0"/>
              </a:spcAft>
              <a:defRPr sz="1300">
                <a:solidFill>
                  <a:schemeClr val="tx1"/>
                </a:solidFill>
                <a:latin typeface="Calibri" pitchFamily="34" charset="0"/>
                <a:ea typeface="ＭＳ Ｐゴシック" pitchFamily="34" charset="-128"/>
              </a:defRPr>
            </a:lvl7pPr>
            <a:lvl8pPr marL="3429000" indent="-228600" eaLnBrk="0" fontAlgn="base" hangingPunct="0">
              <a:spcAft>
                <a:spcPct val="0"/>
              </a:spcAft>
              <a:defRPr sz="1300">
                <a:solidFill>
                  <a:schemeClr val="tx1"/>
                </a:solidFill>
                <a:latin typeface="Calibri" pitchFamily="34" charset="0"/>
                <a:ea typeface="ＭＳ Ｐゴシック" pitchFamily="34" charset="-128"/>
              </a:defRPr>
            </a:lvl8pPr>
            <a:lvl9pPr marL="3886200" indent="-228600" eaLnBrk="0" fontAlgn="base" hangingPunct="0">
              <a:spcAft>
                <a:spcPct val="0"/>
              </a:spcAft>
              <a:defRPr sz="1300">
                <a:solidFill>
                  <a:schemeClr val="tx1"/>
                </a:solidFill>
                <a:latin typeface="Calibri" pitchFamily="34" charset="0"/>
                <a:ea typeface="ＭＳ Ｐゴシック" pitchFamily="34" charset="-128"/>
              </a:defRPr>
            </a:lvl9pPr>
          </a:lstStyle>
          <a:p>
            <a:pPr algn="ctr" rtl="0">
              <a:defRPr/>
            </a:pPr>
            <a:r>
              <a:rPr lang="en-US" altLang="en-US" sz="2000" dirty="0">
                <a:solidFill>
                  <a:srgbClr val="09164D"/>
                </a:solidFill>
                <a:latin typeface="Arial"/>
              </a:rPr>
              <a:t>Sanitation facility adapted for patients with physical impairment</a:t>
            </a:r>
          </a:p>
          <a:p>
            <a:pPr algn="ctr" rtl="0">
              <a:defRPr/>
            </a:pPr>
            <a:endParaRPr lang="en-US" sz="2000" i="1" dirty="0">
              <a:solidFill>
                <a:srgbClr val="09164D"/>
              </a:solidFill>
              <a:latin typeface="Arial"/>
            </a:endParaRPr>
          </a:p>
        </p:txBody>
      </p:sp>
      <p:sp>
        <p:nvSpPr>
          <p:cNvPr id="27" name="TextBox 9">
            <a:extLst>
              <a:ext uri="{FF2B5EF4-FFF2-40B4-BE49-F238E27FC236}">
                <a16:creationId xmlns:a16="http://schemas.microsoft.com/office/drawing/2014/main" id="{0BE0C46D-5989-4AEA-A509-7EF4245802D8}"/>
              </a:ext>
            </a:extLst>
          </p:cNvPr>
          <p:cNvSpPr txBox="1">
            <a:spLocks noChangeArrowheads="1"/>
          </p:cNvSpPr>
          <p:nvPr/>
        </p:nvSpPr>
        <p:spPr bwMode="auto">
          <a:xfrm>
            <a:off x="8639962" y="4985275"/>
            <a:ext cx="2808139" cy="39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9" tIns="45550" rIns="91099" bIns="45550">
            <a:spAutoFit/>
          </a:bodyPr>
          <a:lstStyle>
            <a:lvl1pPr>
              <a:defRPr sz="2100">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sz="1500">
                <a:solidFill>
                  <a:schemeClr val="tx1"/>
                </a:solidFill>
                <a:latin typeface="Calibri" pitchFamily="34" charset="0"/>
                <a:ea typeface="ＭＳ Ｐゴシック" pitchFamily="34" charset="-128"/>
              </a:defRPr>
            </a:lvl3pPr>
            <a:lvl4pPr marL="1600200" indent="-228600">
              <a:defRPr sz="1300">
                <a:solidFill>
                  <a:schemeClr val="tx1"/>
                </a:solidFill>
                <a:latin typeface="Calibri" pitchFamily="34" charset="0"/>
                <a:ea typeface="ＭＳ Ｐゴシック" pitchFamily="34" charset="-128"/>
              </a:defRPr>
            </a:lvl4pPr>
            <a:lvl5pPr marL="2057400" indent="-228600">
              <a:defRPr sz="1300">
                <a:solidFill>
                  <a:schemeClr val="tx1"/>
                </a:solidFill>
                <a:latin typeface="Calibri" pitchFamily="34" charset="0"/>
                <a:ea typeface="ＭＳ Ｐゴシック" pitchFamily="34" charset="-128"/>
              </a:defRPr>
            </a:lvl5pPr>
            <a:lvl6pPr marL="2514600" indent="-228600" eaLnBrk="0" fontAlgn="base" hangingPunct="0">
              <a:spcAft>
                <a:spcPct val="0"/>
              </a:spcAft>
              <a:defRPr sz="1300">
                <a:solidFill>
                  <a:schemeClr val="tx1"/>
                </a:solidFill>
                <a:latin typeface="Calibri" pitchFamily="34" charset="0"/>
                <a:ea typeface="ＭＳ Ｐゴシック" pitchFamily="34" charset="-128"/>
              </a:defRPr>
            </a:lvl6pPr>
            <a:lvl7pPr marL="2971800" indent="-228600" eaLnBrk="0" fontAlgn="base" hangingPunct="0">
              <a:spcAft>
                <a:spcPct val="0"/>
              </a:spcAft>
              <a:defRPr sz="1300">
                <a:solidFill>
                  <a:schemeClr val="tx1"/>
                </a:solidFill>
                <a:latin typeface="Calibri" pitchFamily="34" charset="0"/>
                <a:ea typeface="ＭＳ Ｐゴシック" pitchFamily="34" charset="-128"/>
              </a:defRPr>
            </a:lvl7pPr>
            <a:lvl8pPr marL="3429000" indent="-228600" eaLnBrk="0" fontAlgn="base" hangingPunct="0">
              <a:spcAft>
                <a:spcPct val="0"/>
              </a:spcAft>
              <a:defRPr sz="1300">
                <a:solidFill>
                  <a:schemeClr val="tx1"/>
                </a:solidFill>
                <a:latin typeface="Calibri" pitchFamily="34" charset="0"/>
                <a:ea typeface="ＭＳ Ｐゴシック" pitchFamily="34" charset="-128"/>
              </a:defRPr>
            </a:lvl8pPr>
            <a:lvl9pPr marL="3886200" indent="-228600" eaLnBrk="0" fontAlgn="base" hangingPunct="0">
              <a:spcAft>
                <a:spcPct val="0"/>
              </a:spcAft>
              <a:defRPr sz="1300">
                <a:solidFill>
                  <a:schemeClr val="tx1"/>
                </a:solidFill>
                <a:latin typeface="Calibri" pitchFamily="34" charset="0"/>
                <a:ea typeface="ＭＳ Ｐゴシック" pitchFamily="34" charset="-128"/>
              </a:defRPr>
            </a:lvl9pPr>
          </a:lstStyle>
          <a:p>
            <a:pPr algn="ctr">
              <a:defRPr/>
            </a:pPr>
            <a:r>
              <a:rPr lang="en-US" altLang="en-US" sz="2000" dirty="0">
                <a:solidFill>
                  <a:srgbClr val="09164D"/>
                </a:solidFill>
                <a:latin typeface="Arial"/>
              </a:rPr>
              <a:t>Hand washing posters</a:t>
            </a:r>
          </a:p>
        </p:txBody>
      </p:sp>
      <p:pic>
        <p:nvPicPr>
          <p:cNvPr id="29" name="Picture 74">
            <a:extLst>
              <a:ext uri="{FF2B5EF4-FFF2-40B4-BE49-F238E27FC236}">
                <a16:creationId xmlns:a16="http://schemas.microsoft.com/office/drawing/2014/main" id="{F40D4188-BA89-49FB-96F6-F0CA5113904C}"/>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705093" y="1855221"/>
            <a:ext cx="3147277" cy="2649269"/>
          </a:xfrm>
          <a:prstGeom prst="rect">
            <a:avLst/>
          </a:prstGeom>
          <a:ln>
            <a:noFill/>
          </a:ln>
          <a:effectLst>
            <a:outerShdw blurRad="292100" dist="139700" dir="2700000" algn="tl" rotWithShape="0">
              <a:srgbClr val="333333">
                <a:alpha val="65000"/>
              </a:srgbClr>
            </a:outerShdw>
          </a:effectLst>
        </p:spPr>
      </p:pic>
      <p:pic>
        <p:nvPicPr>
          <p:cNvPr id="30" name="Picture 86">
            <a:extLst>
              <a:ext uri="{FF2B5EF4-FFF2-40B4-BE49-F238E27FC236}">
                <a16:creationId xmlns:a16="http://schemas.microsoft.com/office/drawing/2014/main" id="{54847A70-4A50-473E-8E44-00DEFF957EFB}"/>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4628297" y="1836101"/>
            <a:ext cx="3147277" cy="2461977"/>
          </a:xfrm>
          <a:prstGeom prst="rect">
            <a:avLst/>
          </a:prstGeom>
          <a:ln>
            <a:noFill/>
          </a:ln>
          <a:effectLst>
            <a:outerShdw blurRad="292100" dist="139700" dir="2700000" algn="tl" rotWithShape="0">
              <a:srgbClr val="333333">
                <a:alpha val="65000"/>
              </a:srgbClr>
            </a:outerShdw>
          </a:effectLst>
        </p:spPr>
      </p:pic>
      <p:sp>
        <p:nvSpPr>
          <p:cNvPr id="31" name="TextBox 30">
            <a:extLst>
              <a:ext uri="{FF2B5EF4-FFF2-40B4-BE49-F238E27FC236}">
                <a16:creationId xmlns:a16="http://schemas.microsoft.com/office/drawing/2014/main" id="{5884B5B6-5B07-416A-9D6A-AB7337C79C0D}"/>
              </a:ext>
            </a:extLst>
          </p:cNvPr>
          <p:cNvSpPr txBox="1"/>
          <p:nvPr/>
        </p:nvSpPr>
        <p:spPr>
          <a:xfrm>
            <a:off x="9405118" y="6459621"/>
            <a:ext cx="2508863" cy="276082"/>
          </a:xfrm>
          <a:prstGeom prst="rect">
            <a:avLst/>
          </a:prstGeom>
          <a:noFill/>
        </p:spPr>
        <p:txBody>
          <a:bodyPr wrap="square" lIns="79863" tIns="39932" rIns="79863" bIns="39932" rtlCol="0">
            <a:spAutoFit/>
          </a:bodyPr>
          <a:lstStyle/>
          <a:p>
            <a:pPr algn="r" rtl="0">
              <a:defRPr/>
            </a:pPr>
            <a:r>
              <a:rPr lang="en-GB" sz="1270" dirty="0">
                <a:latin typeface="Arial" panose="020B0604020202020204" pitchFamily="34" charset="0"/>
                <a:cs typeface="Arial" panose="020B0604020202020204" pitchFamily="34" charset="0"/>
              </a:rPr>
              <a:t>Photos: Tajikistan 2019, © WHO</a:t>
            </a:r>
          </a:p>
        </p:txBody>
      </p:sp>
    </p:spTree>
    <p:extLst>
      <p:ext uri="{BB962C8B-B14F-4D97-AF65-F5344CB8AC3E}">
        <p14:creationId xmlns:p14="http://schemas.microsoft.com/office/powerpoint/2010/main" val="6090916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A21F9B4-CEB1-4433-BB91-4BA00B704B3F}"/>
              </a:ext>
            </a:extLst>
          </p:cNvPr>
          <p:cNvSpPr/>
          <p:nvPr/>
        </p:nvSpPr>
        <p:spPr>
          <a:xfrm>
            <a:off x="2885791" y="1872931"/>
            <a:ext cx="6420416" cy="37645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346892-E57F-417A-83DF-64C7C0FBED52}"/>
              </a:ext>
            </a:extLst>
          </p:cNvPr>
          <p:cNvSpPr>
            <a:spLocks noGrp="1"/>
          </p:cNvSpPr>
          <p:nvPr>
            <p:ph type="title"/>
          </p:nvPr>
        </p:nvSpPr>
        <p:spPr>
          <a:xfrm>
            <a:off x="662727" y="152886"/>
            <a:ext cx="10515600" cy="714375"/>
          </a:xfrm>
        </p:spPr>
        <p:txBody>
          <a:bodyPr/>
          <a:lstStyle/>
          <a:p>
            <a:r>
              <a:rPr lang="en-US" b="1" dirty="0">
                <a:solidFill>
                  <a:srgbClr val="00AFF3"/>
                </a:solidFill>
              </a:rPr>
              <a:t>Technical factsheets provide example improvements</a:t>
            </a:r>
          </a:p>
        </p:txBody>
      </p:sp>
      <p:sp>
        <p:nvSpPr>
          <p:cNvPr id="3" name="Content Placeholder 2">
            <a:extLst>
              <a:ext uri="{FF2B5EF4-FFF2-40B4-BE49-F238E27FC236}">
                <a16:creationId xmlns:a16="http://schemas.microsoft.com/office/drawing/2014/main" id="{D4E42690-1841-4B58-809C-31D9F313A306}"/>
              </a:ext>
            </a:extLst>
          </p:cNvPr>
          <p:cNvSpPr>
            <a:spLocks noGrp="1"/>
          </p:cNvSpPr>
          <p:nvPr>
            <p:ph type="body" sz="quarter" idx="16"/>
          </p:nvPr>
        </p:nvSpPr>
        <p:spPr>
          <a:xfrm>
            <a:off x="3500587" y="2528637"/>
            <a:ext cx="5256213" cy="4973466"/>
          </a:xfrm>
        </p:spPr>
        <p:txBody>
          <a:bodyPr/>
          <a:lstStyle/>
          <a:p>
            <a:pPr marL="409135" indent="-409135" algn="ctr">
              <a:lnSpc>
                <a:spcPct val="100000"/>
              </a:lnSpc>
              <a:spcBef>
                <a:spcPts val="0"/>
              </a:spcBef>
              <a:buFont typeface="+mj-lt"/>
              <a:buAutoNum type="arabicPeriod"/>
            </a:pPr>
            <a:r>
              <a:rPr lang="en-US" sz="2539" dirty="0">
                <a:solidFill>
                  <a:schemeClr val="bg1"/>
                </a:solidFill>
              </a:rPr>
              <a:t>Strengthening climate resilience</a:t>
            </a:r>
          </a:p>
          <a:p>
            <a:pPr marL="409135" indent="-409135" algn="ctr">
              <a:lnSpc>
                <a:spcPct val="100000"/>
              </a:lnSpc>
              <a:spcBef>
                <a:spcPts val="0"/>
              </a:spcBef>
              <a:buFont typeface="+mj-lt"/>
              <a:buAutoNum type="arabicPeriod"/>
            </a:pPr>
            <a:r>
              <a:rPr lang="en-US" sz="2539" dirty="0">
                <a:solidFill>
                  <a:schemeClr val="bg1"/>
                </a:solidFill>
              </a:rPr>
              <a:t>Gender equality, disability and social inclusion (GEDSI) </a:t>
            </a:r>
          </a:p>
          <a:p>
            <a:pPr marL="409135" indent="-409135" algn="ctr">
              <a:lnSpc>
                <a:spcPct val="100000"/>
              </a:lnSpc>
              <a:spcBef>
                <a:spcPts val="0"/>
              </a:spcBef>
              <a:buFont typeface="+mj-lt"/>
              <a:buAutoNum type="arabicPeriod"/>
            </a:pPr>
            <a:r>
              <a:rPr lang="en-US" sz="2539" dirty="0">
                <a:solidFill>
                  <a:schemeClr val="bg1"/>
                </a:solidFill>
              </a:rPr>
              <a:t>Health care waste </a:t>
            </a:r>
          </a:p>
          <a:p>
            <a:pPr marL="409135" indent="-409135" algn="ctr">
              <a:lnSpc>
                <a:spcPct val="100000"/>
              </a:lnSpc>
              <a:spcBef>
                <a:spcPts val="0"/>
              </a:spcBef>
              <a:buFont typeface="+mj-lt"/>
              <a:buAutoNum type="arabicPeriod"/>
            </a:pPr>
            <a:r>
              <a:rPr lang="en-US" sz="2539" dirty="0">
                <a:solidFill>
                  <a:schemeClr val="bg1"/>
                </a:solidFill>
              </a:rPr>
              <a:t>Safe plumbing</a:t>
            </a:r>
          </a:p>
          <a:p>
            <a:pPr marL="409135" indent="-409135" algn="ctr">
              <a:lnSpc>
                <a:spcPct val="100000"/>
              </a:lnSpc>
              <a:spcBef>
                <a:spcPts val="0"/>
              </a:spcBef>
              <a:buFont typeface="+mj-lt"/>
              <a:buAutoNum type="arabicPeriod"/>
            </a:pPr>
            <a:r>
              <a:rPr lang="en-US" sz="2539" dirty="0">
                <a:solidFill>
                  <a:schemeClr val="bg1"/>
                </a:solidFill>
              </a:rPr>
              <a:t>Hand hygiene </a:t>
            </a:r>
          </a:p>
        </p:txBody>
      </p:sp>
      <p:sp>
        <p:nvSpPr>
          <p:cNvPr id="4" name="Slide Number Placeholder 3">
            <a:extLst>
              <a:ext uri="{FF2B5EF4-FFF2-40B4-BE49-F238E27FC236}">
                <a16:creationId xmlns:a16="http://schemas.microsoft.com/office/drawing/2014/main" id="{2A41780A-A2A5-4FFD-A382-AF5DA00DBA6C}"/>
              </a:ext>
            </a:extLst>
          </p:cNvPr>
          <p:cNvSpPr>
            <a:spLocks noGrp="1"/>
          </p:cNvSpPr>
          <p:nvPr>
            <p:ph type="sldNum" sz="quarter" idx="12"/>
          </p:nvPr>
        </p:nvSpPr>
        <p:spPr/>
        <p:txBody>
          <a:bodyPr/>
          <a:lstStyle/>
          <a:p>
            <a:fld id="{2D0AA5EB-64AB-BF41-92BE-B61D8618F692}" type="slidenum">
              <a:rPr lang="it-IT" smtClean="0"/>
              <a:t>64</a:t>
            </a:fld>
            <a:endParaRPr lang="it-IT" dirty="0"/>
          </a:p>
        </p:txBody>
      </p:sp>
      <p:pic>
        <p:nvPicPr>
          <p:cNvPr id="12" name="Immagine 3">
            <a:extLst>
              <a:ext uri="{FF2B5EF4-FFF2-40B4-BE49-F238E27FC236}">
                <a16:creationId xmlns:a16="http://schemas.microsoft.com/office/drawing/2014/main" id="{0E76F4D3-BA62-4353-AD94-45F1039DA9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4520" y="3943945"/>
            <a:ext cx="896712" cy="1171184"/>
          </a:xfrm>
          <a:prstGeom prst="rect">
            <a:avLst/>
          </a:prstGeom>
        </p:spPr>
      </p:pic>
      <p:pic>
        <p:nvPicPr>
          <p:cNvPr id="14" name="Immagine 5">
            <a:extLst>
              <a:ext uri="{FF2B5EF4-FFF2-40B4-BE49-F238E27FC236}">
                <a16:creationId xmlns:a16="http://schemas.microsoft.com/office/drawing/2014/main" id="{CEFDAF9E-24D6-4AF7-B82D-5BB357EA32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1209" y="1287339"/>
            <a:ext cx="1146627" cy="1171184"/>
          </a:xfrm>
          <a:prstGeom prst="rect">
            <a:avLst/>
          </a:prstGeom>
        </p:spPr>
      </p:pic>
      <p:pic>
        <p:nvPicPr>
          <p:cNvPr id="15" name="Immagine 9">
            <a:extLst>
              <a:ext uri="{FF2B5EF4-FFF2-40B4-BE49-F238E27FC236}">
                <a16:creationId xmlns:a16="http://schemas.microsoft.com/office/drawing/2014/main" id="{E5082B9E-26EF-4484-8291-94D5BA88D0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4230" y="2163914"/>
            <a:ext cx="1171184" cy="1171184"/>
          </a:xfrm>
          <a:prstGeom prst="rect">
            <a:avLst/>
          </a:prstGeom>
        </p:spPr>
      </p:pic>
      <p:pic>
        <p:nvPicPr>
          <p:cNvPr id="16" name="Immagine 10">
            <a:extLst>
              <a:ext uri="{FF2B5EF4-FFF2-40B4-BE49-F238E27FC236}">
                <a16:creationId xmlns:a16="http://schemas.microsoft.com/office/drawing/2014/main" id="{99CC45A9-3486-490C-8C58-4482236DA5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98782" y="4466491"/>
            <a:ext cx="732997" cy="1171184"/>
          </a:xfrm>
          <a:prstGeom prst="rect">
            <a:avLst/>
          </a:prstGeom>
        </p:spPr>
      </p:pic>
      <p:pic>
        <p:nvPicPr>
          <p:cNvPr id="17" name="Immagine 12" descr="Immagine che contiene silhouette, cielo notturno&#10;&#10;Descrizione generata automaticamente">
            <a:extLst>
              <a:ext uri="{FF2B5EF4-FFF2-40B4-BE49-F238E27FC236}">
                <a16:creationId xmlns:a16="http://schemas.microsoft.com/office/drawing/2014/main" id="{3AE7E583-23BF-4E2B-B863-090B29199B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90848" y="5547019"/>
            <a:ext cx="1054552" cy="1171184"/>
          </a:xfrm>
          <a:prstGeom prst="rect">
            <a:avLst/>
          </a:prstGeom>
        </p:spPr>
      </p:pic>
      <p:cxnSp>
        <p:nvCxnSpPr>
          <p:cNvPr id="20" name="Straight Arrow Connector 19">
            <a:extLst>
              <a:ext uri="{FF2B5EF4-FFF2-40B4-BE49-F238E27FC236}">
                <a16:creationId xmlns:a16="http://schemas.microsoft.com/office/drawing/2014/main" id="{C4337495-74C7-47E3-8D0A-8F9616663823}"/>
              </a:ext>
            </a:extLst>
          </p:cNvPr>
          <p:cNvCxnSpPr>
            <a:stCxn id="5" idx="1"/>
            <a:endCxn id="14" idx="3"/>
          </p:cNvCxnSpPr>
          <p:nvPr/>
        </p:nvCxnSpPr>
        <p:spPr>
          <a:xfrm flipH="1" flipV="1">
            <a:off x="2957836" y="1872931"/>
            <a:ext cx="868203" cy="5513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CBC7E4C-6F27-453D-B665-D7F7A0666411}"/>
              </a:ext>
            </a:extLst>
          </p:cNvPr>
          <p:cNvCxnSpPr>
            <a:cxnSpLocks/>
            <a:endCxn id="12" idx="3"/>
          </p:cNvCxnSpPr>
          <p:nvPr/>
        </p:nvCxnSpPr>
        <p:spPr>
          <a:xfrm flipH="1" flipV="1">
            <a:off x="2291232" y="4529537"/>
            <a:ext cx="1209356" cy="2736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1A8F2B6-5489-48B6-9907-01B67B74691B}"/>
              </a:ext>
            </a:extLst>
          </p:cNvPr>
          <p:cNvCxnSpPr>
            <a:cxnSpLocks/>
          </p:cNvCxnSpPr>
          <p:nvPr/>
        </p:nvCxnSpPr>
        <p:spPr>
          <a:xfrm flipH="1">
            <a:off x="4058100" y="5521619"/>
            <a:ext cx="955170" cy="5855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4D36017-DD8F-422A-B094-7F1C8584BE41}"/>
              </a:ext>
            </a:extLst>
          </p:cNvPr>
          <p:cNvCxnSpPr>
            <a:cxnSpLocks/>
          </p:cNvCxnSpPr>
          <p:nvPr/>
        </p:nvCxnSpPr>
        <p:spPr>
          <a:xfrm flipV="1">
            <a:off x="8175681" y="2188537"/>
            <a:ext cx="1437924" cy="2051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95CE1B9-F534-4D8C-8155-D3F0FDDBE914}"/>
              </a:ext>
            </a:extLst>
          </p:cNvPr>
          <p:cNvCxnSpPr>
            <a:cxnSpLocks/>
            <a:stCxn id="5" idx="5"/>
          </p:cNvCxnSpPr>
          <p:nvPr/>
        </p:nvCxnSpPr>
        <p:spPr>
          <a:xfrm>
            <a:off x="8365959" y="5086165"/>
            <a:ext cx="1329351" cy="4234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24B6A2F-B2A9-4083-B756-0056AA9EDF8F}"/>
              </a:ext>
            </a:extLst>
          </p:cNvPr>
          <p:cNvPicPr>
            <a:picLocks noChangeAspect="1"/>
          </p:cNvPicPr>
          <p:nvPr/>
        </p:nvPicPr>
        <p:blipFill>
          <a:blip r:embed="rId8"/>
          <a:stretch>
            <a:fillRect/>
          </a:stretch>
        </p:blipFill>
        <p:spPr>
          <a:xfrm>
            <a:off x="849929" y="1191252"/>
            <a:ext cx="1089181" cy="1242834"/>
          </a:xfrm>
          <a:prstGeom prst="rect">
            <a:avLst/>
          </a:prstGeom>
          <a:ln>
            <a:solidFill>
              <a:schemeClr val="tx1"/>
            </a:solidFill>
          </a:ln>
        </p:spPr>
      </p:pic>
      <p:pic>
        <p:nvPicPr>
          <p:cNvPr id="21" name="Picture 20">
            <a:extLst>
              <a:ext uri="{FF2B5EF4-FFF2-40B4-BE49-F238E27FC236}">
                <a16:creationId xmlns:a16="http://schemas.microsoft.com/office/drawing/2014/main" id="{6C04851C-51FB-4CC7-80C4-7EECB9945CEC}"/>
              </a:ext>
            </a:extLst>
          </p:cNvPr>
          <p:cNvPicPr>
            <a:picLocks noChangeAspect="1"/>
          </p:cNvPicPr>
          <p:nvPr/>
        </p:nvPicPr>
        <p:blipFill>
          <a:blip r:embed="rId9"/>
          <a:stretch>
            <a:fillRect/>
          </a:stretch>
        </p:blipFill>
        <p:spPr>
          <a:xfrm>
            <a:off x="10563041" y="1655849"/>
            <a:ext cx="988833" cy="1184426"/>
          </a:xfrm>
          <a:prstGeom prst="rect">
            <a:avLst/>
          </a:prstGeom>
          <a:ln>
            <a:solidFill>
              <a:schemeClr val="tx1"/>
            </a:solidFill>
          </a:ln>
        </p:spPr>
      </p:pic>
      <p:pic>
        <p:nvPicPr>
          <p:cNvPr id="8" name="Picture 7">
            <a:extLst>
              <a:ext uri="{FF2B5EF4-FFF2-40B4-BE49-F238E27FC236}">
                <a16:creationId xmlns:a16="http://schemas.microsoft.com/office/drawing/2014/main" id="{6CE74271-1913-4FE1-83D3-2449465200F8}"/>
              </a:ext>
            </a:extLst>
          </p:cNvPr>
          <p:cNvPicPr>
            <a:picLocks noChangeAspect="1"/>
          </p:cNvPicPr>
          <p:nvPr/>
        </p:nvPicPr>
        <p:blipFill>
          <a:blip r:embed="rId10"/>
          <a:stretch>
            <a:fillRect/>
          </a:stretch>
        </p:blipFill>
        <p:spPr>
          <a:xfrm>
            <a:off x="1962257" y="5417737"/>
            <a:ext cx="1162149" cy="1273699"/>
          </a:xfrm>
          <a:prstGeom prst="rect">
            <a:avLst/>
          </a:prstGeom>
          <a:ln>
            <a:solidFill>
              <a:schemeClr val="tx1"/>
            </a:solidFill>
          </a:ln>
        </p:spPr>
      </p:pic>
      <p:pic>
        <p:nvPicPr>
          <p:cNvPr id="10" name="Picture 9">
            <a:extLst>
              <a:ext uri="{FF2B5EF4-FFF2-40B4-BE49-F238E27FC236}">
                <a16:creationId xmlns:a16="http://schemas.microsoft.com/office/drawing/2014/main" id="{76C1328F-AD9B-473B-ABE5-26A411105D16}"/>
              </a:ext>
            </a:extLst>
          </p:cNvPr>
          <p:cNvPicPr>
            <a:picLocks noChangeAspect="1"/>
          </p:cNvPicPr>
          <p:nvPr/>
        </p:nvPicPr>
        <p:blipFill>
          <a:blip r:embed="rId11"/>
          <a:stretch>
            <a:fillRect/>
          </a:stretch>
        </p:blipFill>
        <p:spPr>
          <a:xfrm>
            <a:off x="556459" y="3559835"/>
            <a:ext cx="1007243" cy="1243400"/>
          </a:xfrm>
          <a:prstGeom prst="rect">
            <a:avLst/>
          </a:prstGeom>
          <a:ln>
            <a:solidFill>
              <a:schemeClr val="tx1"/>
            </a:solidFill>
          </a:ln>
        </p:spPr>
      </p:pic>
      <p:pic>
        <p:nvPicPr>
          <p:cNvPr id="13" name="Picture 12">
            <a:extLst>
              <a:ext uri="{FF2B5EF4-FFF2-40B4-BE49-F238E27FC236}">
                <a16:creationId xmlns:a16="http://schemas.microsoft.com/office/drawing/2014/main" id="{24AEF758-F108-4C56-A9F0-5722B05FDFE2}"/>
              </a:ext>
            </a:extLst>
          </p:cNvPr>
          <p:cNvPicPr>
            <a:picLocks noChangeAspect="1"/>
          </p:cNvPicPr>
          <p:nvPr/>
        </p:nvPicPr>
        <p:blipFill>
          <a:blip r:embed="rId12"/>
          <a:stretch>
            <a:fillRect/>
          </a:stretch>
        </p:blipFill>
        <p:spPr>
          <a:xfrm>
            <a:off x="10235666" y="4182796"/>
            <a:ext cx="1123627" cy="1254986"/>
          </a:xfrm>
          <a:prstGeom prst="rect">
            <a:avLst/>
          </a:prstGeom>
          <a:ln>
            <a:solidFill>
              <a:schemeClr val="tx1"/>
            </a:solidFill>
          </a:ln>
        </p:spPr>
      </p:pic>
    </p:spTree>
    <p:extLst>
      <p:ext uri="{BB962C8B-B14F-4D97-AF65-F5344CB8AC3E}">
        <p14:creationId xmlns:p14="http://schemas.microsoft.com/office/powerpoint/2010/main" val="3040918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a:extLst>
              <a:ext uri="{FF2B5EF4-FFF2-40B4-BE49-F238E27FC236}">
                <a16:creationId xmlns:a16="http://schemas.microsoft.com/office/drawing/2014/main" id="{BCDDC20E-D449-4194-AA82-62BDE86E01A3}"/>
              </a:ext>
            </a:extLst>
          </p:cNvPr>
          <p:cNvSpPr/>
          <p:nvPr/>
        </p:nvSpPr>
        <p:spPr>
          <a:xfrm>
            <a:off x="4032677" y="1510249"/>
            <a:ext cx="4112545" cy="3945807"/>
          </a:xfrm>
          <a:custGeom>
            <a:avLst/>
            <a:gdLst/>
            <a:ahLst/>
            <a:cxnLst>
              <a:cxn ang="0">
                <a:pos x="wd2" y="hd2"/>
              </a:cxn>
              <a:cxn ang="5400000">
                <a:pos x="wd2" y="hd2"/>
              </a:cxn>
              <a:cxn ang="10800000">
                <a:pos x="wd2" y="hd2"/>
              </a:cxn>
              <a:cxn ang="16200000">
                <a:pos x="wd2" y="hd2"/>
              </a:cxn>
            </a:cxnLst>
            <a:rect l="0" t="0" r="r" b="b"/>
            <a:pathLst>
              <a:path w="21300" h="21482" extrusionOk="0">
                <a:moveTo>
                  <a:pt x="16159" y="21482"/>
                </a:moveTo>
                <a:lnTo>
                  <a:pt x="5164" y="21482"/>
                </a:lnTo>
                <a:cubicBezTo>
                  <a:pt x="4397" y="21482"/>
                  <a:pt x="3724" y="20973"/>
                  <a:pt x="3487" y="20203"/>
                </a:cubicBezTo>
                <a:lnTo>
                  <a:pt x="86" y="9217"/>
                </a:lnTo>
                <a:cubicBezTo>
                  <a:pt x="-150" y="8448"/>
                  <a:pt x="110" y="7616"/>
                  <a:pt x="724" y="7144"/>
                </a:cubicBezTo>
                <a:lnTo>
                  <a:pt x="9617" y="354"/>
                </a:lnTo>
                <a:cubicBezTo>
                  <a:pt x="10231" y="-118"/>
                  <a:pt x="11069" y="-118"/>
                  <a:pt x="11683" y="354"/>
                </a:cubicBezTo>
                <a:lnTo>
                  <a:pt x="20576" y="7144"/>
                </a:lnTo>
                <a:cubicBezTo>
                  <a:pt x="21190" y="7616"/>
                  <a:pt x="21450" y="8448"/>
                  <a:pt x="21214" y="9217"/>
                </a:cubicBezTo>
                <a:lnTo>
                  <a:pt x="17813" y="20203"/>
                </a:lnTo>
                <a:cubicBezTo>
                  <a:pt x="17600" y="20973"/>
                  <a:pt x="16927" y="21482"/>
                  <a:pt x="16159" y="21482"/>
                </a:cubicBezTo>
                <a:close/>
                <a:moveTo>
                  <a:pt x="10668" y="1347"/>
                </a:moveTo>
                <a:cubicBezTo>
                  <a:pt x="10573" y="1347"/>
                  <a:pt x="10467" y="1384"/>
                  <a:pt x="10384" y="1446"/>
                </a:cubicBezTo>
                <a:lnTo>
                  <a:pt x="10384" y="1446"/>
                </a:lnTo>
                <a:lnTo>
                  <a:pt x="1492" y="8236"/>
                </a:lnTo>
                <a:cubicBezTo>
                  <a:pt x="1326" y="8361"/>
                  <a:pt x="1255" y="8584"/>
                  <a:pt x="1314" y="8795"/>
                </a:cubicBezTo>
                <a:lnTo>
                  <a:pt x="4716" y="19781"/>
                </a:lnTo>
                <a:cubicBezTo>
                  <a:pt x="4775" y="19992"/>
                  <a:pt x="4964" y="20129"/>
                  <a:pt x="5164" y="20129"/>
                </a:cubicBezTo>
                <a:lnTo>
                  <a:pt x="16159" y="20129"/>
                </a:lnTo>
                <a:cubicBezTo>
                  <a:pt x="16360" y="20129"/>
                  <a:pt x="16549" y="19992"/>
                  <a:pt x="16608" y="19781"/>
                </a:cubicBezTo>
                <a:lnTo>
                  <a:pt x="20009" y="8795"/>
                </a:lnTo>
                <a:cubicBezTo>
                  <a:pt x="20068" y="8584"/>
                  <a:pt x="20009" y="8361"/>
                  <a:pt x="19832" y="8236"/>
                </a:cubicBezTo>
                <a:lnTo>
                  <a:pt x="10939" y="1446"/>
                </a:lnTo>
                <a:cubicBezTo>
                  <a:pt x="10857" y="1384"/>
                  <a:pt x="10762" y="1347"/>
                  <a:pt x="10668" y="1347"/>
                </a:cubicBezTo>
                <a:close/>
              </a:path>
            </a:pathLst>
          </a:custGeom>
          <a:solidFill>
            <a:schemeClr val="bg1">
              <a:lumMod val="85000"/>
            </a:schemeClr>
          </a:solidFill>
          <a:ln w="12700">
            <a:miter lim="400000"/>
          </a:ln>
        </p:spPr>
        <p:txBody>
          <a:bodyPr lIns="38098" tIns="38098" rIns="38098" bIns="38098" anchor="ctr"/>
          <a:lstStyle/>
          <a:p>
            <a:pPr defTabSz="829269" rtl="1" fontAlgn="base">
              <a:spcBef>
                <a:spcPct val="0"/>
              </a:spcBef>
              <a:spcAft>
                <a:spcPct val="0"/>
              </a:spcAft>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7" name="Shape">
            <a:extLst>
              <a:ext uri="{FF2B5EF4-FFF2-40B4-BE49-F238E27FC236}">
                <a16:creationId xmlns:a16="http://schemas.microsoft.com/office/drawing/2014/main" id="{6D6AF0FE-7CDA-463B-9C28-C740C51C2E9E}"/>
              </a:ext>
            </a:extLst>
          </p:cNvPr>
          <p:cNvSpPr/>
          <p:nvPr/>
        </p:nvSpPr>
        <p:spPr>
          <a:xfrm>
            <a:off x="5560378" y="1031419"/>
            <a:ext cx="1894378" cy="1846927"/>
          </a:xfrm>
          <a:custGeom>
            <a:avLst/>
            <a:gdLst/>
            <a:ahLst/>
            <a:cxnLst>
              <a:cxn ang="0">
                <a:pos x="wd2" y="hd2"/>
              </a:cxn>
              <a:cxn ang="5400000">
                <a:pos x="wd2" y="hd2"/>
              </a:cxn>
              <a:cxn ang="10800000">
                <a:pos x="wd2" y="hd2"/>
              </a:cxn>
              <a:cxn ang="16200000">
                <a:pos x="wd2" y="hd2"/>
              </a:cxn>
            </a:cxnLst>
            <a:rect l="0" t="0" r="r" b="b"/>
            <a:pathLst>
              <a:path w="21389" h="21441" extrusionOk="0">
                <a:moveTo>
                  <a:pt x="21389" y="21441"/>
                </a:moveTo>
                <a:lnTo>
                  <a:pt x="18686" y="14717"/>
                </a:lnTo>
                <a:lnTo>
                  <a:pt x="17373" y="16570"/>
                </a:lnTo>
                <a:lnTo>
                  <a:pt x="10525" y="11462"/>
                </a:lnTo>
                <a:cubicBezTo>
                  <a:pt x="10679" y="11250"/>
                  <a:pt x="10782" y="11012"/>
                  <a:pt x="10885" y="10747"/>
                </a:cubicBezTo>
                <a:lnTo>
                  <a:pt x="12353" y="6141"/>
                </a:lnTo>
                <a:cubicBezTo>
                  <a:pt x="12687" y="5109"/>
                  <a:pt x="12327" y="3970"/>
                  <a:pt x="11477" y="3335"/>
                </a:cubicBezTo>
                <a:lnTo>
                  <a:pt x="7667" y="476"/>
                </a:lnTo>
                <a:cubicBezTo>
                  <a:pt x="6817" y="-159"/>
                  <a:pt x="5659" y="-159"/>
                  <a:pt x="4809" y="476"/>
                </a:cubicBezTo>
                <a:lnTo>
                  <a:pt x="999" y="3335"/>
                </a:lnTo>
                <a:cubicBezTo>
                  <a:pt x="149" y="3970"/>
                  <a:pt x="-211" y="5109"/>
                  <a:pt x="124" y="6141"/>
                </a:cubicBezTo>
                <a:lnTo>
                  <a:pt x="1591" y="10747"/>
                </a:lnTo>
                <a:cubicBezTo>
                  <a:pt x="1926" y="11779"/>
                  <a:pt x="2853" y="12467"/>
                  <a:pt x="3908" y="12467"/>
                </a:cubicBezTo>
                <a:lnTo>
                  <a:pt x="7178" y="12467"/>
                </a:lnTo>
                <a:lnTo>
                  <a:pt x="15777" y="18900"/>
                </a:lnTo>
                <a:lnTo>
                  <a:pt x="14386" y="20859"/>
                </a:lnTo>
                <a:lnTo>
                  <a:pt x="21389" y="21441"/>
                </a:ln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srgbClr val="FFFFFF"/>
              </a:solidFill>
              <a:effectLst>
                <a:outerShdw blurRad="38100" dist="12700" dir="5400000" rotWithShape="0">
                  <a:srgbClr val="000000">
                    <a:alpha val="50000"/>
                  </a:srgbClr>
                </a:outerShdw>
              </a:effectLst>
              <a:latin typeface="Arial" charset="0"/>
              <a:cs typeface="Arial" charset="0"/>
            </a:endParaRPr>
          </a:p>
        </p:txBody>
      </p:sp>
      <p:sp>
        <p:nvSpPr>
          <p:cNvPr id="8" name="Shape">
            <a:extLst>
              <a:ext uri="{FF2B5EF4-FFF2-40B4-BE49-F238E27FC236}">
                <a16:creationId xmlns:a16="http://schemas.microsoft.com/office/drawing/2014/main" id="{7CB6A6C3-CE23-4D41-B652-98008CBF147B}"/>
              </a:ext>
            </a:extLst>
          </p:cNvPr>
          <p:cNvSpPr/>
          <p:nvPr/>
        </p:nvSpPr>
        <p:spPr>
          <a:xfrm>
            <a:off x="3576644" y="2148691"/>
            <a:ext cx="2186241" cy="1395455"/>
          </a:xfrm>
          <a:custGeom>
            <a:avLst/>
            <a:gdLst/>
            <a:ahLst/>
            <a:cxnLst>
              <a:cxn ang="0">
                <a:pos x="wd2" y="hd2"/>
              </a:cxn>
              <a:cxn ang="5400000">
                <a:pos x="wd2" y="hd2"/>
              </a:cxn>
              <a:cxn ang="10800000">
                <a:pos x="wd2" y="hd2"/>
              </a:cxn>
              <a:cxn ang="16200000">
                <a:pos x="wd2" y="hd2"/>
              </a:cxn>
            </a:cxnLst>
            <a:rect l="0" t="0" r="r" b="b"/>
            <a:pathLst>
              <a:path w="21417" h="21600" extrusionOk="0">
                <a:moveTo>
                  <a:pt x="15297" y="741"/>
                </a:moveTo>
                <a:lnTo>
                  <a:pt x="16458" y="3247"/>
                </a:lnTo>
                <a:lnTo>
                  <a:pt x="10427" y="10165"/>
                </a:lnTo>
                <a:cubicBezTo>
                  <a:pt x="10293" y="9882"/>
                  <a:pt x="10137" y="9635"/>
                  <a:pt x="9958" y="9424"/>
                </a:cubicBezTo>
                <a:lnTo>
                  <a:pt x="6652" y="5612"/>
                </a:lnTo>
                <a:cubicBezTo>
                  <a:pt x="5915" y="4765"/>
                  <a:pt x="4910" y="4765"/>
                  <a:pt x="4173" y="5612"/>
                </a:cubicBezTo>
                <a:lnTo>
                  <a:pt x="867" y="9424"/>
                </a:lnTo>
                <a:cubicBezTo>
                  <a:pt x="130" y="10271"/>
                  <a:pt x="-183" y="11788"/>
                  <a:pt x="107" y="13165"/>
                </a:cubicBezTo>
                <a:lnTo>
                  <a:pt x="1381" y="19306"/>
                </a:lnTo>
                <a:cubicBezTo>
                  <a:pt x="1671" y="20682"/>
                  <a:pt x="2475" y="21600"/>
                  <a:pt x="3391" y="21600"/>
                </a:cubicBezTo>
                <a:lnTo>
                  <a:pt x="7479" y="21600"/>
                </a:lnTo>
                <a:cubicBezTo>
                  <a:pt x="8394" y="21600"/>
                  <a:pt x="9199" y="20682"/>
                  <a:pt x="9489" y="19306"/>
                </a:cubicBezTo>
                <a:lnTo>
                  <a:pt x="10360" y="15035"/>
                </a:lnTo>
                <a:lnTo>
                  <a:pt x="17910" y="6353"/>
                </a:lnTo>
                <a:lnTo>
                  <a:pt x="19094" y="8965"/>
                </a:lnTo>
                <a:lnTo>
                  <a:pt x="21417" y="0"/>
                </a:lnTo>
                <a:lnTo>
                  <a:pt x="15297" y="741"/>
                </a:lnTo>
                <a:close/>
              </a:path>
            </a:pathLst>
          </a:custGeom>
          <a:solidFill>
            <a:srgbClr val="FF9A1F"/>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sp>
        <p:nvSpPr>
          <p:cNvPr id="9" name="Shape">
            <a:extLst>
              <a:ext uri="{FF2B5EF4-FFF2-40B4-BE49-F238E27FC236}">
                <a16:creationId xmlns:a16="http://schemas.microsoft.com/office/drawing/2014/main" id="{601DD753-3F38-455A-B6F1-3ED8D101BB03}"/>
              </a:ext>
            </a:extLst>
          </p:cNvPr>
          <p:cNvSpPr/>
          <p:nvPr/>
        </p:nvSpPr>
        <p:spPr>
          <a:xfrm>
            <a:off x="4329095" y="3516785"/>
            <a:ext cx="1107316" cy="2309795"/>
          </a:xfrm>
          <a:custGeom>
            <a:avLst/>
            <a:gdLst/>
            <a:ahLst/>
            <a:cxnLst>
              <a:cxn ang="0">
                <a:pos x="wd2" y="hd2"/>
              </a:cxn>
              <a:cxn ang="5400000">
                <a:pos x="wd2" y="hd2"/>
              </a:cxn>
              <a:cxn ang="10800000">
                <a:pos x="wd2" y="hd2"/>
              </a:cxn>
              <a:cxn ang="16200000">
                <a:pos x="wd2" y="hd2"/>
              </a:cxn>
            </a:cxnLst>
            <a:rect l="0" t="0" r="r" b="b"/>
            <a:pathLst>
              <a:path w="20937" h="21600" extrusionOk="0">
                <a:moveTo>
                  <a:pt x="19221" y="14244"/>
                </a:moveTo>
                <a:lnTo>
                  <a:pt x="14737" y="12623"/>
                </a:lnTo>
                <a:lnTo>
                  <a:pt x="9304" y="4393"/>
                </a:lnTo>
                <a:lnTo>
                  <a:pt x="13012" y="3795"/>
                </a:lnTo>
                <a:lnTo>
                  <a:pt x="4001" y="0"/>
                </a:lnTo>
                <a:lnTo>
                  <a:pt x="1242" y="5693"/>
                </a:lnTo>
                <a:lnTo>
                  <a:pt x="4864" y="5117"/>
                </a:lnTo>
                <a:lnTo>
                  <a:pt x="9175" y="11664"/>
                </a:lnTo>
                <a:cubicBezTo>
                  <a:pt x="8787" y="11728"/>
                  <a:pt x="8399" y="11813"/>
                  <a:pt x="8054" y="11941"/>
                </a:cubicBezTo>
                <a:lnTo>
                  <a:pt x="1673" y="14244"/>
                </a:lnTo>
                <a:cubicBezTo>
                  <a:pt x="251" y="14755"/>
                  <a:pt x="-353" y="15672"/>
                  <a:pt x="207" y="16504"/>
                </a:cubicBezTo>
                <a:lnTo>
                  <a:pt x="2665" y="20214"/>
                </a:lnTo>
                <a:cubicBezTo>
                  <a:pt x="3225" y="21046"/>
                  <a:pt x="4778" y="21600"/>
                  <a:pt x="6545" y="21600"/>
                </a:cubicBezTo>
                <a:lnTo>
                  <a:pt x="14435" y="21600"/>
                </a:lnTo>
                <a:cubicBezTo>
                  <a:pt x="16203" y="21600"/>
                  <a:pt x="17755" y="21046"/>
                  <a:pt x="18315" y="20214"/>
                </a:cubicBezTo>
                <a:lnTo>
                  <a:pt x="20773" y="16504"/>
                </a:lnTo>
                <a:cubicBezTo>
                  <a:pt x="21247" y="15672"/>
                  <a:pt x="20687" y="14755"/>
                  <a:pt x="19221" y="14244"/>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10" name="Graphic 9" descr="Gears with solid fill">
            <a:extLst>
              <a:ext uri="{FF2B5EF4-FFF2-40B4-BE49-F238E27FC236}">
                <a16:creationId xmlns:a16="http://schemas.microsoft.com/office/drawing/2014/main" id="{3FE95B62-C1D4-413E-ADFF-EAEF4115365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08732" y="2642954"/>
            <a:ext cx="786046" cy="78604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BB4E5D44-EE45-4D4D-BDBE-FF6882E16BBD}"/>
              </a:ext>
            </a:extLst>
          </p:cNvPr>
          <p:cNvGrpSpPr/>
          <p:nvPr/>
        </p:nvGrpSpPr>
        <p:grpSpPr>
          <a:xfrm>
            <a:off x="8327998" y="4739418"/>
            <a:ext cx="2925927" cy="1668205"/>
            <a:chOff x="8921977" y="4073362"/>
            <a:chExt cx="2926080" cy="1668292"/>
          </a:xfrm>
        </p:grpSpPr>
        <p:sp>
          <p:nvSpPr>
            <p:cNvPr id="15" name="TextBox 14">
              <a:extLst>
                <a:ext uri="{FF2B5EF4-FFF2-40B4-BE49-F238E27FC236}">
                  <a16:creationId xmlns:a16="http://schemas.microsoft.com/office/drawing/2014/main" id="{0EC6A1AA-B1BD-44FE-A3F2-E5DB9F940B56}"/>
                </a:ext>
              </a:extLst>
            </p:cNvPr>
            <p:cNvSpPr txBox="1"/>
            <p:nvPr/>
          </p:nvSpPr>
          <p:spPr>
            <a:xfrm>
              <a:off x="8921977" y="4073362"/>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prstClr val="white">
                      <a:lumMod val="85000"/>
                    </a:prstClr>
                  </a:solidFill>
                  <a:latin typeface="Arial" charset="0"/>
                  <a:cs typeface="Arial" charset="0"/>
                </a:rPr>
                <a:t>Step 3</a:t>
              </a:r>
            </a:p>
          </p:txBody>
        </p:sp>
        <p:sp>
          <p:nvSpPr>
            <p:cNvPr id="16" name="TextBox 15">
              <a:extLst>
                <a:ext uri="{FF2B5EF4-FFF2-40B4-BE49-F238E27FC236}">
                  <a16:creationId xmlns:a16="http://schemas.microsoft.com/office/drawing/2014/main" id="{6B0270D1-04DB-44B2-9D5F-5BB131D39CA2}"/>
                </a:ext>
              </a:extLst>
            </p:cNvPr>
            <p:cNvSpPr txBox="1"/>
            <p:nvPr/>
          </p:nvSpPr>
          <p:spPr>
            <a:xfrm>
              <a:off x="8921977" y="4532542"/>
              <a:ext cx="2926080" cy="1209112"/>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prstClr val="white">
                      <a:lumMod val="85000"/>
                    </a:prstClr>
                  </a:solidFill>
                  <a:latin typeface="Arial" charset="0"/>
                  <a:cs typeface="Arial" charset="0"/>
                </a:rPr>
                <a:t>Conduct a risk assessment to identify and prioritize areas for improvement</a:t>
              </a:r>
            </a:p>
          </p:txBody>
        </p:sp>
      </p:grpSp>
      <p:grpSp>
        <p:nvGrpSpPr>
          <p:cNvPr id="17" name="Group 16">
            <a:extLst>
              <a:ext uri="{FF2B5EF4-FFF2-40B4-BE49-F238E27FC236}">
                <a16:creationId xmlns:a16="http://schemas.microsoft.com/office/drawing/2014/main" id="{28F0B97F-500D-4069-96A7-00D1174232C9}"/>
              </a:ext>
            </a:extLst>
          </p:cNvPr>
          <p:cNvGrpSpPr/>
          <p:nvPr/>
        </p:nvGrpSpPr>
        <p:grpSpPr>
          <a:xfrm>
            <a:off x="455902" y="4903589"/>
            <a:ext cx="2925927" cy="1389026"/>
            <a:chOff x="332936" y="4652314"/>
            <a:chExt cx="2926080" cy="1389099"/>
          </a:xfrm>
        </p:grpSpPr>
        <p:sp>
          <p:nvSpPr>
            <p:cNvPr id="18" name="TextBox 17">
              <a:extLst>
                <a:ext uri="{FF2B5EF4-FFF2-40B4-BE49-F238E27FC236}">
                  <a16:creationId xmlns:a16="http://schemas.microsoft.com/office/drawing/2014/main" id="{44ADA965-69CF-430A-97F5-F2DE42819D0E}"/>
                </a:ext>
              </a:extLst>
            </p:cNvPr>
            <p:cNvSpPr txBox="1"/>
            <p:nvPr/>
          </p:nvSpPr>
          <p:spPr>
            <a:xfrm>
              <a:off x="332936" y="4652314"/>
              <a:ext cx="2926080" cy="461689"/>
            </a:xfrm>
            <a:prstGeom prst="rect">
              <a:avLst/>
            </a:prstGeom>
            <a:noFill/>
          </p:spPr>
          <p:txBody>
            <a:bodyPr wrap="square" lIns="0" rIns="0" rtlCol="0" anchor="b">
              <a:spAutoFit/>
            </a:bodyPr>
            <a:lstStyle/>
            <a:p>
              <a:pPr algn="r" defTabSz="829269" rtl="1" fontAlgn="base">
                <a:spcBef>
                  <a:spcPct val="0"/>
                </a:spcBef>
                <a:spcAft>
                  <a:spcPct val="0"/>
                </a:spcAft>
              </a:pPr>
              <a:r>
                <a:rPr lang="en-US" sz="2400" b="1" noProof="1">
                  <a:solidFill>
                    <a:prstClr val="white">
                      <a:lumMod val="85000"/>
                    </a:prstClr>
                  </a:solidFill>
                  <a:latin typeface="Arial" charset="0"/>
                  <a:cs typeface="Arial" charset="0"/>
                </a:rPr>
                <a:t>Step 4</a:t>
              </a:r>
            </a:p>
          </p:txBody>
        </p:sp>
        <p:sp>
          <p:nvSpPr>
            <p:cNvPr id="19" name="TextBox 18">
              <a:extLst>
                <a:ext uri="{FF2B5EF4-FFF2-40B4-BE49-F238E27FC236}">
                  <a16:creationId xmlns:a16="http://schemas.microsoft.com/office/drawing/2014/main" id="{7C4B20C7-7C4E-490C-B1EA-573F8681304E}"/>
                </a:ext>
              </a:extLst>
            </p:cNvPr>
            <p:cNvSpPr txBox="1"/>
            <p:nvPr/>
          </p:nvSpPr>
          <p:spPr>
            <a:xfrm>
              <a:off x="332936" y="5111494"/>
              <a:ext cx="2926080" cy="929919"/>
            </a:xfrm>
            <a:prstGeom prst="rect">
              <a:avLst/>
            </a:prstGeom>
            <a:noFill/>
          </p:spPr>
          <p:txBody>
            <a:bodyPr wrap="square" lIns="0" rIns="0" rtlCol="0" anchor="t">
              <a:spAutoFit/>
            </a:bodyPr>
            <a:lstStyle/>
            <a:p>
              <a:pPr algn="r" defTabSz="829269" fontAlgn="base">
                <a:spcBef>
                  <a:spcPct val="0"/>
                </a:spcBef>
                <a:spcAft>
                  <a:spcPct val="0"/>
                </a:spcAft>
              </a:pPr>
              <a:r>
                <a:rPr lang="en-US" sz="1814" b="1" noProof="1">
                  <a:solidFill>
                    <a:prstClr val="white">
                      <a:lumMod val="85000"/>
                    </a:prstClr>
                  </a:solidFill>
                  <a:latin typeface="Arial" charset="0"/>
                  <a:cs typeface="Arial" charset="0"/>
                </a:rPr>
                <a:t>Develop an incremental improvement plan and take action </a:t>
              </a:r>
            </a:p>
          </p:txBody>
        </p:sp>
      </p:grpSp>
      <p:grpSp>
        <p:nvGrpSpPr>
          <p:cNvPr id="20" name="Group 19">
            <a:extLst>
              <a:ext uri="{FF2B5EF4-FFF2-40B4-BE49-F238E27FC236}">
                <a16:creationId xmlns:a16="http://schemas.microsoft.com/office/drawing/2014/main" id="{168BC263-E4B7-4B72-87DD-1FF81088488C}"/>
              </a:ext>
            </a:extLst>
          </p:cNvPr>
          <p:cNvGrpSpPr/>
          <p:nvPr/>
        </p:nvGrpSpPr>
        <p:grpSpPr>
          <a:xfrm>
            <a:off x="7519494" y="513797"/>
            <a:ext cx="2925927" cy="1389027"/>
            <a:chOff x="8921977" y="1466701"/>
            <a:chExt cx="2926080" cy="1389098"/>
          </a:xfrm>
        </p:grpSpPr>
        <p:sp>
          <p:nvSpPr>
            <p:cNvPr id="21" name="TextBox 20">
              <a:extLst>
                <a:ext uri="{FF2B5EF4-FFF2-40B4-BE49-F238E27FC236}">
                  <a16:creationId xmlns:a16="http://schemas.microsoft.com/office/drawing/2014/main" id="{0D07A788-96E0-4459-AC55-2D427E0519D8}"/>
                </a:ext>
              </a:extLst>
            </p:cNvPr>
            <p:cNvSpPr txBox="1"/>
            <p:nvPr/>
          </p:nvSpPr>
          <p:spPr>
            <a:xfrm>
              <a:off x="8921977" y="1466701"/>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prstClr val="white">
                      <a:lumMod val="85000"/>
                    </a:prstClr>
                  </a:solidFill>
                  <a:latin typeface="Arial" charset="0"/>
                  <a:cs typeface="Arial" charset="0"/>
                </a:rPr>
                <a:t>Step 1</a:t>
              </a:r>
            </a:p>
          </p:txBody>
        </p:sp>
        <p:sp>
          <p:nvSpPr>
            <p:cNvPr id="22" name="TextBox 21">
              <a:extLst>
                <a:ext uri="{FF2B5EF4-FFF2-40B4-BE49-F238E27FC236}">
                  <a16:creationId xmlns:a16="http://schemas.microsoft.com/office/drawing/2014/main" id="{6C9D4248-5B23-42C7-B155-50A30F5FF4E5}"/>
                </a:ext>
              </a:extLst>
            </p:cNvPr>
            <p:cNvSpPr txBox="1"/>
            <p:nvPr/>
          </p:nvSpPr>
          <p:spPr>
            <a:xfrm>
              <a:off x="8921977" y="1925881"/>
              <a:ext cx="2926080" cy="929918"/>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prstClr val="white">
                      <a:lumMod val="85000"/>
                    </a:prstClr>
                  </a:solidFill>
                  <a:latin typeface="Arial" charset="0"/>
                  <a:cs typeface="Arial" charset="0"/>
                </a:rPr>
                <a:t>Establish and train the team and document decision making </a:t>
              </a:r>
            </a:p>
          </p:txBody>
        </p:sp>
      </p:grpSp>
      <p:grpSp>
        <p:nvGrpSpPr>
          <p:cNvPr id="23" name="Group 22">
            <a:extLst>
              <a:ext uri="{FF2B5EF4-FFF2-40B4-BE49-F238E27FC236}">
                <a16:creationId xmlns:a16="http://schemas.microsoft.com/office/drawing/2014/main" id="{C7921B70-AF6A-4DF8-9068-F752CD4AD4A7}"/>
              </a:ext>
            </a:extLst>
          </p:cNvPr>
          <p:cNvGrpSpPr/>
          <p:nvPr/>
        </p:nvGrpSpPr>
        <p:grpSpPr>
          <a:xfrm>
            <a:off x="9210821" y="2392137"/>
            <a:ext cx="2771637" cy="1389027"/>
            <a:chOff x="8921977" y="1466700"/>
            <a:chExt cx="2926080" cy="1389100"/>
          </a:xfrm>
        </p:grpSpPr>
        <p:sp>
          <p:nvSpPr>
            <p:cNvPr id="24" name="TextBox 23">
              <a:extLst>
                <a:ext uri="{FF2B5EF4-FFF2-40B4-BE49-F238E27FC236}">
                  <a16:creationId xmlns:a16="http://schemas.microsoft.com/office/drawing/2014/main" id="{2525F5B4-7480-48F5-8391-1AF40857F91E}"/>
                </a:ext>
              </a:extLst>
            </p:cNvPr>
            <p:cNvSpPr txBox="1"/>
            <p:nvPr/>
          </p:nvSpPr>
          <p:spPr>
            <a:xfrm>
              <a:off x="8921977" y="1466700"/>
              <a:ext cx="2926080" cy="461689"/>
            </a:xfrm>
            <a:prstGeom prst="rect">
              <a:avLst/>
            </a:prstGeom>
            <a:noFill/>
          </p:spPr>
          <p:txBody>
            <a:bodyPr wrap="square" lIns="0" rIns="0" rtlCol="0" anchor="b">
              <a:spAutoFit/>
            </a:bodyPr>
            <a:lstStyle/>
            <a:p>
              <a:pPr defTabSz="829269" rtl="1" fontAlgn="base">
                <a:spcBef>
                  <a:spcPct val="0"/>
                </a:spcBef>
                <a:spcAft>
                  <a:spcPct val="0"/>
                </a:spcAft>
              </a:pPr>
              <a:r>
                <a:rPr lang="en-US" sz="2400" b="1" noProof="1">
                  <a:solidFill>
                    <a:schemeClr val="bg1">
                      <a:lumMod val="85000"/>
                    </a:schemeClr>
                  </a:solidFill>
                  <a:latin typeface="Arial" charset="0"/>
                  <a:cs typeface="Arial" charset="0"/>
                </a:rPr>
                <a:t>Step 2</a:t>
              </a:r>
            </a:p>
          </p:txBody>
        </p:sp>
        <p:sp>
          <p:nvSpPr>
            <p:cNvPr id="25" name="TextBox 24">
              <a:extLst>
                <a:ext uri="{FF2B5EF4-FFF2-40B4-BE49-F238E27FC236}">
                  <a16:creationId xmlns:a16="http://schemas.microsoft.com/office/drawing/2014/main" id="{3A2A2977-C55B-4BCD-AFF6-0B8B0F135BD6}"/>
                </a:ext>
              </a:extLst>
            </p:cNvPr>
            <p:cNvSpPr txBox="1"/>
            <p:nvPr/>
          </p:nvSpPr>
          <p:spPr>
            <a:xfrm>
              <a:off x="8921977" y="1925881"/>
              <a:ext cx="2926080" cy="929919"/>
            </a:xfrm>
            <a:prstGeom prst="rect">
              <a:avLst/>
            </a:prstGeom>
            <a:noFill/>
          </p:spPr>
          <p:txBody>
            <a:bodyPr wrap="square" lIns="0" rIns="0" rtlCol="0" anchor="t">
              <a:spAutoFit/>
            </a:bodyPr>
            <a:lstStyle/>
            <a:p>
              <a:pPr defTabSz="829269" fontAlgn="base">
                <a:spcBef>
                  <a:spcPct val="0"/>
                </a:spcBef>
                <a:spcAft>
                  <a:spcPct val="0"/>
                </a:spcAft>
              </a:pPr>
              <a:r>
                <a:rPr lang="en-US" sz="1814" b="1" noProof="1">
                  <a:solidFill>
                    <a:schemeClr val="bg1">
                      <a:lumMod val="85000"/>
                    </a:schemeClr>
                  </a:solidFill>
                  <a:latin typeface="Arial" charset="0"/>
                  <a:cs typeface="Arial" charset="0"/>
                </a:rPr>
                <a:t>Undertake an assessment of the facility </a:t>
              </a:r>
            </a:p>
          </p:txBody>
        </p:sp>
      </p:grpSp>
      <p:grpSp>
        <p:nvGrpSpPr>
          <p:cNvPr id="26" name="Group 25">
            <a:extLst>
              <a:ext uri="{FF2B5EF4-FFF2-40B4-BE49-F238E27FC236}">
                <a16:creationId xmlns:a16="http://schemas.microsoft.com/office/drawing/2014/main" id="{6B96C463-E698-41B0-84CA-AF6FC388E2D0}"/>
              </a:ext>
            </a:extLst>
          </p:cNvPr>
          <p:cNvGrpSpPr/>
          <p:nvPr/>
        </p:nvGrpSpPr>
        <p:grpSpPr>
          <a:xfrm>
            <a:off x="455902" y="2674757"/>
            <a:ext cx="2463824" cy="1109847"/>
            <a:chOff x="8921977" y="1466701"/>
            <a:chExt cx="2926080" cy="1109905"/>
          </a:xfrm>
        </p:grpSpPr>
        <p:sp>
          <p:nvSpPr>
            <p:cNvPr id="27" name="TextBox 26">
              <a:extLst>
                <a:ext uri="{FF2B5EF4-FFF2-40B4-BE49-F238E27FC236}">
                  <a16:creationId xmlns:a16="http://schemas.microsoft.com/office/drawing/2014/main" id="{DD6275CE-037B-4A4E-95C5-1E7BE70BFBD5}"/>
                </a:ext>
              </a:extLst>
            </p:cNvPr>
            <p:cNvSpPr txBox="1"/>
            <p:nvPr/>
          </p:nvSpPr>
          <p:spPr>
            <a:xfrm>
              <a:off x="8921977" y="1466701"/>
              <a:ext cx="2926080" cy="461689"/>
            </a:xfrm>
            <a:prstGeom prst="rect">
              <a:avLst/>
            </a:prstGeom>
            <a:noFill/>
          </p:spPr>
          <p:txBody>
            <a:bodyPr wrap="square" lIns="0" rIns="0" rtlCol="0" anchor="b">
              <a:spAutoFit/>
            </a:bodyPr>
            <a:lstStyle/>
            <a:p>
              <a:pPr algn="r" defTabSz="829269" rtl="1" fontAlgn="base">
                <a:spcBef>
                  <a:spcPct val="0"/>
                </a:spcBef>
                <a:spcAft>
                  <a:spcPct val="0"/>
                </a:spcAft>
              </a:pPr>
              <a:r>
                <a:rPr lang="en-US" sz="2400" b="1" noProof="1">
                  <a:solidFill>
                    <a:srgbClr val="FF9A1F"/>
                  </a:solidFill>
                  <a:latin typeface="Arial" charset="0"/>
                  <a:cs typeface="Arial" charset="0"/>
                </a:rPr>
                <a:t>Step 5</a:t>
              </a:r>
            </a:p>
          </p:txBody>
        </p:sp>
        <p:sp>
          <p:nvSpPr>
            <p:cNvPr id="28" name="TextBox 27">
              <a:extLst>
                <a:ext uri="{FF2B5EF4-FFF2-40B4-BE49-F238E27FC236}">
                  <a16:creationId xmlns:a16="http://schemas.microsoft.com/office/drawing/2014/main" id="{BED4B5A2-1A7A-4959-A063-98FB79920A90}"/>
                </a:ext>
              </a:extLst>
            </p:cNvPr>
            <p:cNvSpPr txBox="1"/>
            <p:nvPr/>
          </p:nvSpPr>
          <p:spPr>
            <a:xfrm>
              <a:off x="8921977" y="1925881"/>
              <a:ext cx="2926080" cy="650725"/>
            </a:xfrm>
            <a:prstGeom prst="rect">
              <a:avLst/>
            </a:prstGeom>
            <a:noFill/>
          </p:spPr>
          <p:txBody>
            <a:bodyPr wrap="square" lIns="0" rIns="0" rtlCol="0" anchor="t">
              <a:spAutoFit/>
            </a:bodyPr>
            <a:lstStyle/>
            <a:p>
              <a:pPr algn="r" defTabSz="829269" fontAlgn="base">
                <a:spcBef>
                  <a:spcPct val="0"/>
                </a:spcBef>
                <a:spcAft>
                  <a:spcPct val="0"/>
                </a:spcAft>
              </a:pPr>
              <a:r>
                <a:rPr lang="en-US" sz="1814" b="1" noProof="1">
                  <a:solidFill>
                    <a:schemeClr val="bg1">
                      <a:lumMod val="50000"/>
                    </a:schemeClr>
                  </a:solidFill>
                  <a:latin typeface="Arial" charset="0"/>
                  <a:cs typeface="Arial" charset="0"/>
                </a:rPr>
                <a:t>Monitor, review, adapt, improve </a:t>
              </a:r>
            </a:p>
          </p:txBody>
        </p:sp>
      </p:grpSp>
      <p:pic>
        <p:nvPicPr>
          <p:cNvPr id="29" name="Graphic 28" descr="Group outline">
            <a:extLst>
              <a:ext uri="{FF2B5EF4-FFF2-40B4-BE49-F238E27FC236}">
                <a16:creationId xmlns:a16="http://schemas.microsoft.com/office/drawing/2014/main" id="{906007DA-D471-421B-A393-80F29AD6588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78257" y="1164875"/>
            <a:ext cx="829309" cy="829309"/>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48AABE9B-CAE2-4FAC-9A1C-9BC5980DAAF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52250" y="4985748"/>
            <a:ext cx="761023" cy="646328"/>
          </a:xfrm>
          <a:prstGeom prst="rect">
            <a:avLst/>
          </a:prstGeom>
        </p:spPr>
      </p:pic>
      <p:sp>
        <p:nvSpPr>
          <p:cNvPr id="31" name="Shape">
            <a:extLst>
              <a:ext uri="{FF2B5EF4-FFF2-40B4-BE49-F238E27FC236}">
                <a16:creationId xmlns:a16="http://schemas.microsoft.com/office/drawing/2014/main" id="{713DB7B2-08B6-4AD8-B876-579340C97E76}"/>
              </a:ext>
            </a:extLst>
          </p:cNvPr>
          <p:cNvSpPr/>
          <p:nvPr/>
        </p:nvSpPr>
        <p:spPr>
          <a:xfrm>
            <a:off x="5491972" y="4748064"/>
            <a:ext cx="2374198" cy="1076236"/>
          </a:xfrm>
          <a:custGeom>
            <a:avLst/>
            <a:gdLst/>
            <a:ahLst/>
            <a:cxnLst>
              <a:cxn ang="0">
                <a:pos x="wd2" y="hd2"/>
              </a:cxn>
              <a:cxn ang="5400000">
                <a:pos x="wd2" y="hd2"/>
              </a:cxn>
              <a:cxn ang="10800000">
                <a:pos x="wd2" y="hd2"/>
              </a:cxn>
              <a:cxn ang="16200000">
                <a:pos x="wd2" y="hd2"/>
              </a:cxn>
            </a:cxnLst>
            <a:rect l="0" t="0" r="r" b="b"/>
            <a:pathLst>
              <a:path w="21440" h="21329" extrusionOk="0">
                <a:moveTo>
                  <a:pt x="20632" y="5694"/>
                </a:moveTo>
                <a:lnTo>
                  <a:pt x="17585" y="814"/>
                </a:lnTo>
                <a:cubicBezTo>
                  <a:pt x="16905" y="-271"/>
                  <a:pt x="15979" y="-271"/>
                  <a:pt x="15299" y="814"/>
                </a:cubicBezTo>
                <a:lnTo>
                  <a:pt x="13116" y="4293"/>
                </a:lnTo>
                <a:lnTo>
                  <a:pt x="4818" y="4293"/>
                </a:lnTo>
                <a:lnTo>
                  <a:pt x="4818" y="271"/>
                </a:lnTo>
                <a:lnTo>
                  <a:pt x="0" y="6778"/>
                </a:lnTo>
                <a:lnTo>
                  <a:pt x="4818" y="13285"/>
                </a:lnTo>
                <a:lnTo>
                  <a:pt x="4818" y="9264"/>
                </a:lnTo>
                <a:lnTo>
                  <a:pt x="11449" y="9264"/>
                </a:lnTo>
                <a:cubicBezTo>
                  <a:pt x="11449" y="9670"/>
                  <a:pt x="11490" y="10122"/>
                  <a:pt x="11531" y="10529"/>
                </a:cubicBezTo>
                <a:lnTo>
                  <a:pt x="12705" y="18392"/>
                </a:lnTo>
                <a:cubicBezTo>
                  <a:pt x="12972" y="20154"/>
                  <a:pt x="13714" y="21329"/>
                  <a:pt x="14558" y="21329"/>
                </a:cubicBezTo>
                <a:lnTo>
                  <a:pt x="18326" y="21329"/>
                </a:lnTo>
                <a:cubicBezTo>
                  <a:pt x="19170" y="21329"/>
                  <a:pt x="19912" y="20154"/>
                  <a:pt x="20179" y="18392"/>
                </a:cubicBezTo>
                <a:lnTo>
                  <a:pt x="21353" y="10529"/>
                </a:lnTo>
                <a:cubicBezTo>
                  <a:pt x="21600" y="8721"/>
                  <a:pt x="21312" y="6778"/>
                  <a:pt x="20632" y="5694"/>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32" name="Picture 31" descr="A black rectangle with a black background&#10;&#10;Description automatically generated with low confidence">
            <a:extLst>
              <a:ext uri="{FF2B5EF4-FFF2-40B4-BE49-F238E27FC236}">
                <a16:creationId xmlns:a16="http://schemas.microsoft.com/office/drawing/2014/main" id="{4A185D4A-45AC-447E-84EA-0F5CA43F785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968615" y="5011242"/>
            <a:ext cx="715576" cy="619423"/>
          </a:xfrm>
          <a:prstGeom prst="rect">
            <a:avLst/>
          </a:prstGeom>
        </p:spPr>
      </p:pic>
      <p:sp>
        <p:nvSpPr>
          <p:cNvPr id="33" name="Shape">
            <a:extLst>
              <a:ext uri="{FF2B5EF4-FFF2-40B4-BE49-F238E27FC236}">
                <a16:creationId xmlns:a16="http://schemas.microsoft.com/office/drawing/2014/main" id="{51D05EC5-00FC-435A-B703-7440F0271485}"/>
              </a:ext>
            </a:extLst>
          </p:cNvPr>
          <p:cNvSpPr/>
          <p:nvPr/>
        </p:nvSpPr>
        <p:spPr>
          <a:xfrm>
            <a:off x="7110882" y="2467915"/>
            <a:ext cx="1504473" cy="2234551"/>
          </a:xfrm>
          <a:custGeom>
            <a:avLst/>
            <a:gdLst/>
            <a:ahLst/>
            <a:cxnLst>
              <a:cxn ang="0">
                <a:pos x="wd2" y="hd2"/>
              </a:cxn>
              <a:cxn ang="5400000">
                <a:pos x="wd2" y="hd2"/>
              </a:cxn>
              <a:cxn ang="10800000">
                <a:pos x="wd2" y="hd2"/>
              </a:cxn>
              <a:cxn ang="16200000">
                <a:pos x="wd2" y="hd2"/>
              </a:cxn>
            </a:cxnLst>
            <a:rect l="0" t="0" r="r" b="b"/>
            <a:pathLst>
              <a:path w="21335" h="21469" extrusionOk="0">
                <a:moveTo>
                  <a:pt x="20080" y="2761"/>
                </a:moveTo>
                <a:lnTo>
                  <a:pt x="15295" y="395"/>
                </a:lnTo>
                <a:cubicBezTo>
                  <a:pt x="14228" y="-131"/>
                  <a:pt x="12772" y="-131"/>
                  <a:pt x="11705" y="395"/>
                </a:cubicBezTo>
                <a:lnTo>
                  <a:pt x="6920" y="2761"/>
                </a:lnTo>
                <a:cubicBezTo>
                  <a:pt x="5853" y="3286"/>
                  <a:pt x="5400" y="4228"/>
                  <a:pt x="5820" y="5083"/>
                </a:cubicBezTo>
                <a:lnTo>
                  <a:pt x="6952" y="7471"/>
                </a:lnTo>
                <a:lnTo>
                  <a:pt x="2749" y="16233"/>
                </a:lnTo>
                <a:lnTo>
                  <a:pt x="0" y="15620"/>
                </a:lnTo>
                <a:lnTo>
                  <a:pt x="2069" y="21469"/>
                </a:lnTo>
                <a:lnTo>
                  <a:pt x="8828" y="17570"/>
                </a:lnTo>
                <a:lnTo>
                  <a:pt x="6079" y="16956"/>
                </a:lnTo>
                <a:lnTo>
                  <a:pt x="9345" y="10143"/>
                </a:lnTo>
                <a:cubicBezTo>
                  <a:pt x="9701" y="10253"/>
                  <a:pt x="10121" y="10318"/>
                  <a:pt x="10509" y="10318"/>
                </a:cubicBezTo>
                <a:lnTo>
                  <a:pt x="16426" y="10318"/>
                </a:lnTo>
                <a:cubicBezTo>
                  <a:pt x="17752" y="10318"/>
                  <a:pt x="18916" y="9749"/>
                  <a:pt x="19337" y="8895"/>
                </a:cubicBezTo>
                <a:lnTo>
                  <a:pt x="21180" y="5083"/>
                </a:lnTo>
                <a:cubicBezTo>
                  <a:pt x="21600" y="4228"/>
                  <a:pt x="21147" y="3308"/>
                  <a:pt x="20080" y="2761"/>
                </a:cubicBezTo>
                <a:close/>
              </a:path>
            </a:pathLst>
          </a:custGeom>
          <a:solidFill>
            <a:schemeClr val="bg1">
              <a:lumMod val="75000"/>
            </a:schemeClr>
          </a:solidFill>
          <a:ln w="12700">
            <a:miter lim="400000"/>
          </a:ln>
        </p:spPr>
        <p:txBody>
          <a:bodyPr lIns="38098" tIns="38098" rIns="38098" bIns="38098" anchor="ctr"/>
          <a:lstStyle/>
          <a:p>
            <a:pPr defTabSz="829269" rtl="1" fontAlgn="base">
              <a:spcBef>
                <a:spcPct val="0"/>
              </a:spcBef>
              <a:spcAft>
                <a:spcPct val="0"/>
              </a:spcAft>
              <a:defRPr sz="3000">
                <a:solidFill>
                  <a:srgbClr val="FFFFFF"/>
                </a:solidFill>
                <a:effectLst>
                  <a:outerShdw blurRad="38100" dist="12700" dir="5400000" rotWithShape="0">
                    <a:srgbClr val="000000">
                      <a:alpha val="50000"/>
                    </a:srgbClr>
                  </a:outerShdw>
                </a:effectLst>
              </a:defRPr>
            </a:pPr>
            <a:endParaRPr sz="3000" b="1">
              <a:solidFill>
                <a:prstClr val="white">
                  <a:lumMod val="75000"/>
                </a:prstClr>
              </a:solidFill>
              <a:effectLst>
                <a:outerShdw blurRad="38100" dist="12700" dir="5400000" rotWithShape="0">
                  <a:srgbClr val="000000">
                    <a:alpha val="50000"/>
                  </a:srgbClr>
                </a:outerShdw>
              </a:effectLst>
              <a:latin typeface="Arial" charset="0"/>
              <a:cs typeface="Arial" charset="0"/>
            </a:endParaRPr>
          </a:p>
        </p:txBody>
      </p:sp>
      <p:pic>
        <p:nvPicPr>
          <p:cNvPr id="34" name="Picture 33">
            <a:extLst>
              <a:ext uri="{FF2B5EF4-FFF2-40B4-BE49-F238E27FC236}">
                <a16:creationId xmlns:a16="http://schemas.microsoft.com/office/drawing/2014/main" id="{EF23B069-79C9-40E7-8008-4B39DF2F748C}"/>
              </a:ext>
            </a:extLst>
          </p:cNvPr>
          <p:cNvPicPr>
            <a:picLocks noChangeAspect="1"/>
          </p:cNvPicPr>
          <p:nvPr/>
        </p:nvPicPr>
        <p:blipFill>
          <a:blip r:embed="rId9" cstate="email">
            <a:biLevel thresh="75000"/>
            <a:extLst>
              <a:ext uri="{28A0092B-C50C-407E-A947-70E740481C1C}">
                <a14:useLocalDpi xmlns:a14="http://schemas.microsoft.com/office/drawing/2010/main"/>
              </a:ext>
            </a:extLst>
          </a:blip>
          <a:stretch>
            <a:fillRect/>
          </a:stretch>
        </p:blipFill>
        <p:spPr>
          <a:xfrm>
            <a:off x="7733683" y="2652354"/>
            <a:ext cx="690613" cy="690613"/>
          </a:xfrm>
          <a:prstGeom prst="rect">
            <a:avLst/>
          </a:prstGeom>
        </p:spPr>
      </p:pic>
      <p:sp>
        <p:nvSpPr>
          <p:cNvPr id="5" name="Slide Number Placeholder 4">
            <a:extLst>
              <a:ext uri="{FF2B5EF4-FFF2-40B4-BE49-F238E27FC236}">
                <a16:creationId xmlns:a16="http://schemas.microsoft.com/office/drawing/2014/main" id="{998A4DDA-9902-40ED-AD20-C32568A58339}"/>
              </a:ext>
            </a:extLst>
          </p:cNvPr>
          <p:cNvSpPr>
            <a:spLocks noGrp="1"/>
          </p:cNvSpPr>
          <p:nvPr>
            <p:ph type="sldNum" sz="quarter" idx="12"/>
          </p:nvPr>
        </p:nvSpPr>
        <p:spPr/>
        <p:txBody>
          <a:bodyPr/>
          <a:lstStyle/>
          <a:p>
            <a:fld id="{2D0AA5EB-64AB-BF41-92BE-B61D8618F692}" type="slidenum">
              <a:rPr lang="it-IT" smtClean="0"/>
              <a:t>65</a:t>
            </a:fld>
            <a:endParaRPr lang="it-IT" dirty="0"/>
          </a:p>
        </p:txBody>
      </p:sp>
    </p:spTree>
    <p:extLst>
      <p:ext uri="{BB962C8B-B14F-4D97-AF65-F5344CB8AC3E}">
        <p14:creationId xmlns:p14="http://schemas.microsoft.com/office/powerpoint/2010/main" val="35516910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6F46A9-67E2-419B-A212-F0D289977C49}"/>
              </a:ext>
            </a:extLst>
          </p:cNvPr>
          <p:cNvSpPr>
            <a:spLocks noGrp="1"/>
          </p:cNvSpPr>
          <p:nvPr>
            <p:ph type="body" sz="quarter" idx="14"/>
          </p:nvPr>
        </p:nvSpPr>
        <p:spPr/>
        <p:txBody>
          <a:bodyPr/>
          <a:lstStyle/>
          <a:p>
            <a:r>
              <a:rPr lang="en-GB" b="1" dirty="0">
                <a:solidFill>
                  <a:srgbClr val="FF9933"/>
                </a:solidFill>
              </a:rPr>
              <a:t>Step 5: Monitor, review, adapt, improve </a:t>
            </a:r>
            <a:endParaRPr lang="en-US" dirty="0"/>
          </a:p>
        </p:txBody>
      </p:sp>
      <p:sp>
        <p:nvSpPr>
          <p:cNvPr id="11" name="Rectangle 10">
            <a:extLst>
              <a:ext uri="{FF2B5EF4-FFF2-40B4-BE49-F238E27FC236}">
                <a16:creationId xmlns:a16="http://schemas.microsoft.com/office/drawing/2014/main" id="{2E3ABD52-3E15-4713-9685-D5240E90ECBB}"/>
              </a:ext>
            </a:extLst>
          </p:cNvPr>
          <p:cNvSpPr/>
          <p:nvPr/>
        </p:nvSpPr>
        <p:spPr>
          <a:xfrm>
            <a:off x="403986" y="1216325"/>
            <a:ext cx="7459853" cy="2005357"/>
          </a:xfrm>
          <a:prstGeom prst="rect">
            <a:avLst/>
          </a:prstGeom>
        </p:spPr>
        <p:txBody>
          <a:bodyPr wrap="square">
            <a:spAutoFit/>
          </a:bodyPr>
          <a:lstStyle/>
          <a:p>
            <a:pPr defTabSz="945447">
              <a:spcBef>
                <a:spcPct val="20000"/>
              </a:spcBef>
              <a:buClr>
                <a:srgbClr val="09164D"/>
              </a:buClr>
            </a:pPr>
            <a:r>
              <a:rPr lang="en-US" sz="2177" b="1" dirty="0">
                <a:solidFill>
                  <a:srgbClr val="09164D"/>
                </a:solidFill>
                <a:latin typeface="Arial" panose="020B0604020202020204" pitchFamily="34" charset="0"/>
                <a:cs typeface="Arial" panose="020B0604020202020204" pitchFamily="34" charset="0"/>
              </a:rPr>
              <a:t>Outputs</a:t>
            </a:r>
          </a:p>
          <a:p>
            <a:pPr marL="342900" indent="-342900">
              <a:lnSpc>
                <a:spcPct val="115000"/>
              </a:lnSpc>
              <a:buFont typeface="Arial" panose="020B0604020202020204" pitchFamily="34" charset="0"/>
              <a:buChar char="•"/>
            </a:pPr>
            <a:r>
              <a:rPr lang="en-US" sz="1814" dirty="0">
                <a:latin typeface="Arial" panose="020B0604020202020204" pitchFamily="34" charset="0"/>
                <a:ea typeface="SimSun" panose="02010600030101010101" pitchFamily="2" charset="-122"/>
                <a:cs typeface="Times New Roman" panose="02020603050405020304" pitchFamily="18" charset="0"/>
              </a:rPr>
              <a:t>Regular WASH FIT team meetings, senior management and relevant stakeholders to discuss the progress being made </a:t>
            </a:r>
          </a:p>
          <a:p>
            <a:pPr marL="342900" indent="-342900">
              <a:lnSpc>
                <a:spcPct val="115000"/>
              </a:lnSpc>
              <a:buFont typeface="Arial" panose="020B0604020202020204" pitchFamily="34" charset="0"/>
              <a:buChar char="•"/>
            </a:pPr>
            <a:r>
              <a:rPr lang="en-US" sz="1814" dirty="0">
                <a:latin typeface="Arial" panose="020B0604020202020204" pitchFamily="34" charset="0"/>
                <a:ea typeface="SimSun" panose="02010600030101010101" pitchFamily="2" charset="-122"/>
                <a:cs typeface="Times New Roman" panose="02020603050405020304" pitchFamily="18" charset="0"/>
              </a:rPr>
              <a:t>An annual/ bi-annual review of progress with modifications to the WASH FIT methodology as needed</a:t>
            </a:r>
          </a:p>
          <a:p>
            <a:pPr marL="342900" indent="-342900">
              <a:lnSpc>
                <a:spcPct val="115000"/>
              </a:lnSpc>
              <a:buFont typeface="Arial" panose="020B0604020202020204" pitchFamily="34" charset="0"/>
              <a:buChar char="•"/>
            </a:pPr>
            <a:r>
              <a:rPr lang="en-US" sz="1814" dirty="0">
                <a:latin typeface="Arial" panose="020B0604020202020204" pitchFamily="34" charset="0"/>
                <a:ea typeface="SimSun" panose="02010600030101010101" pitchFamily="2" charset="-122"/>
                <a:cs typeface="Times New Roman" panose="02020603050405020304" pitchFamily="18" charset="0"/>
              </a:rPr>
              <a:t>WASH FIT data shared across the facility, local and national level </a:t>
            </a:r>
          </a:p>
        </p:txBody>
      </p:sp>
      <p:sp>
        <p:nvSpPr>
          <p:cNvPr id="15" name="Rectangle 14">
            <a:extLst>
              <a:ext uri="{FF2B5EF4-FFF2-40B4-BE49-F238E27FC236}">
                <a16:creationId xmlns:a16="http://schemas.microsoft.com/office/drawing/2014/main" id="{8F7D2136-4FF7-4A01-8504-FE7335600259}"/>
              </a:ext>
            </a:extLst>
          </p:cNvPr>
          <p:cNvSpPr/>
          <p:nvPr/>
        </p:nvSpPr>
        <p:spPr>
          <a:xfrm>
            <a:off x="6833102" y="5519822"/>
            <a:ext cx="4569529" cy="847091"/>
          </a:xfrm>
          <a:prstGeom prst="rect">
            <a:avLst/>
          </a:prstGeom>
        </p:spPr>
        <p:txBody>
          <a:bodyPr wrap="square">
            <a:spAutoFit/>
          </a:bodyPr>
          <a:lstStyle/>
          <a:p>
            <a:pPr defTabSz="945447">
              <a:spcBef>
                <a:spcPct val="20000"/>
              </a:spcBef>
              <a:buClr>
                <a:srgbClr val="09164D"/>
              </a:buClr>
            </a:pPr>
            <a:r>
              <a:rPr lang="en-US" sz="2800" dirty="0">
                <a:solidFill>
                  <a:schemeClr val="bg1"/>
                </a:solidFill>
                <a:latin typeface="Arial" panose="020B0604020202020204" pitchFamily="34" charset="0"/>
                <a:cs typeface="Arial" panose="020B0604020202020204" pitchFamily="34" charset="0"/>
              </a:rPr>
              <a:t>Supporting tools </a:t>
            </a:r>
          </a:p>
          <a:p>
            <a:pPr marL="310976" indent="-310976">
              <a:lnSpc>
                <a:spcPct val="115000"/>
              </a:lnSpc>
              <a:buFont typeface="Symbol" panose="05050102010706020507" pitchFamily="18" charset="2"/>
              <a:buChar char=""/>
            </a:pPr>
            <a:r>
              <a:rPr lang="en-US" sz="2000" dirty="0">
                <a:solidFill>
                  <a:schemeClr val="bg1"/>
                </a:solidFill>
                <a:latin typeface="Arial" panose="020B0604020202020204" pitchFamily="34" charset="0"/>
                <a:ea typeface="SimSun" panose="02010600030101010101" pitchFamily="2" charset="-122"/>
                <a:cs typeface="Arial" panose="020B0604020202020204" pitchFamily="34" charset="0"/>
              </a:rPr>
              <a:t>No specific tools provided</a:t>
            </a:r>
          </a:p>
        </p:txBody>
      </p:sp>
      <p:sp>
        <p:nvSpPr>
          <p:cNvPr id="7" name="Slide Number Placeholder 6">
            <a:extLst>
              <a:ext uri="{FF2B5EF4-FFF2-40B4-BE49-F238E27FC236}">
                <a16:creationId xmlns:a16="http://schemas.microsoft.com/office/drawing/2014/main" id="{B039EF25-58E4-4C23-A09D-1B26BCD897B6}"/>
              </a:ext>
            </a:extLst>
          </p:cNvPr>
          <p:cNvSpPr>
            <a:spLocks noGrp="1"/>
          </p:cNvSpPr>
          <p:nvPr>
            <p:ph type="sldNum" sz="quarter" idx="12"/>
          </p:nvPr>
        </p:nvSpPr>
        <p:spPr/>
        <p:txBody>
          <a:bodyPr/>
          <a:lstStyle/>
          <a:p>
            <a:fld id="{2D0AA5EB-64AB-BF41-92BE-B61D8618F692}" type="slidenum">
              <a:rPr lang="it-IT" smtClean="0"/>
              <a:t>66</a:t>
            </a:fld>
            <a:endParaRPr lang="it-IT" dirty="0"/>
          </a:p>
        </p:txBody>
      </p:sp>
      <p:sp>
        <p:nvSpPr>
          <p:cNvPr id="14" name="Rectangle 13">
            <a:extLst>
              <a:ext uri="{FF2B5EF4-FFF2-40B4-BE49-F238E27FC236}">
                <a16:creationId xmlns:a16="http://schemas.microsoft.com/office/drawing/2014/main" id="{48413BDD-901A-4D4A-AAF5-40E3E3142AF4}"/>
              </a:ext>
            </a:extLst>
          </p:cNvPr>
          <p:cNvSpPr/>
          <p:nvPr/>
        </p:nvSpPr>
        <p:spPr>
          <a:xfrm>
            <a:off x="403986" y="3358507"/>
            <a:ext cx="5997191" cy="3911584"/>
          </a:xfrm>
          <a:prstGeom prst="rect">
            <a:avLst/>
          </a:prstGeom>
        </p:spPr>
        <p:txBody>
          <a:bodyPr wrap="square">
            <a:spAutoFit/>
          </a:bodyPr>
          <a:lstStyle/>
          <a:p>
            <a:pPr defTabSz="945447">
              <a:spcBef>
                <a:spcPct val="20000"/>
              </a:spcBef>
              <a:buClr>
                <a:srgbClr val="09164D"/>
              </a:buClr>
            </a:pPr>
            <a:r>
              <a:rPr lang="en-US" sz="2177" b="1" dirty="0">
                <a:solidFill>
                  <a:srgbClr val="09164D"/>
                </a:solidFill>
                <a:latin typeface="Arial" panose="020B0604020202020204" pitchFamily="34" charset="0"/>
                <a:cs typeface="Arial" panose="020B0604020202020204" pitchFamily="34" charset="0"/>
              </a:rPr>
              <a:t>Tasks</a:t>
            </a:r>
            <a:r>
              <a:rPr lang="en-US" sz="2177" dirty="0">
                <a:solidFill>
                  <a:srgbClr val="09164D"/>
                </a:solidFill>
                <a:latin typeface="Arial" panose="020B0604020202020204" pitchFamily="34" charset="0"/>
                <a:cs typeface="Arial" panose="020B0604020202020204" pitchFamily="34" charset="0"/>
              </a:rPr>
              <a:t> </a:t>
            </a:r>
          </a:p>
          <a:p>
            <a:pPr marL="310976" indent="-310976" defTabSz="945447">
              <a:spcBef>
                <a:spcPct val="20000"/>
              </a:spcBef>
              <a:buClr>
                <a:srgbClr val="09164D"/>
              </a:buClr>
              <a:buSzPct val="100000"/>
              <a:buFont typeface="Arial" panose="020B0604020202020204" pitchFamily="34" charset="0"/>
              <a:buChar char="•"/>
            </a:pPr>
            <a:r>
              <a:rPr lang="en-US" sz="1814" dirty="0">
                <a:latin typeface="Arial" panose="020B0604020202020204" pitchFamily="34" charset="0"/>
                <a:ea typeface="SimSun" panose="02010600030101010101" pitchFamily="2" charset="-122"/>
                <a:cs typeface="Times New Roman" panose="02020603050405020304" pitchFamily="18" charset="0"/>
              </a:rPr>
              <a:t>Regular and continuous monitoring of progress (weekly/monthly), including spot-checks to verify improvements are being made </a:t>
            </a:r>
          </a:p>
          <a:p>
            <a:pPr marL="310976" indent="-310976" defTabSz="945447">
              <a:spcBef>
                <a:spcPct val="20000"/>
              </a:spcBef>
              <a:buClr>
                <a:srgbClr val="09164D"/>
              </a:buClr>
              <a:buSzPct val="100000"/>
              <a:buFont typeface="Arial" panose="020B0604020202020204" pitchFamily="34" charset="0"/>
              <a:buChar char="•"/>
            </a:pPr>
            <a:r>
              <a:rPr lang="en-US" sz="1814" dirty="0">
                <a:latin typeface="Arial" panose="020B0604020202020204" pitchFamily="34" charset="0"/>
                <a:ea typeface="SimSun" panose="02010600030101010101" pitchFamily="2" charset="-122"/>
                <a:cs typeface="Times New Roman" panose="02020603050405020304" pitchFamily="18" charset="0"/>
              </a:rPr>
              <a:t>Identify additional facilitation, training, coaching or supportive supervision to help appropriate health workers conduct measurement</a:t>
            </a:r>
          </a:p>
          <a:p>
            <a:pPr marL="310976" indent="-310976" defTabSz="945447">
              <a:spcBef>
                <a:spcPct val="20000"/>
              </a:spcBef>
              <a:buClr>
                <a:srgbClr val="09164D"/>
              </a:buClr>
              <a:buSzPct val="100000"/>
              <a:buFont typeface="Arial" panose="020B0604020202020204" pitchFamily="34" charset="0"/>
              <a:buChar char="•"/>
            </a:pPr>
            <a:r>
              <a:rPr lang="en-US" sz="1814" dirty="0">
                <a:latin typeface="Arial" panose="020B0604020202020204" pitchFamily="34" charset="0"/>
                <a:ea typeface="SimSun" panose="02010600030101010101" pitchFamily="2" charset="-122"/>
                <a:cs typeface="Times New Roman" panose="02020603050405020304" pitchFamily="18" charset="0"/>
              </a:rPr>
              <a:t>Document / share best practices with all staff, facility leadership, other facilities and with local/district authorities and/or the national level, as appropriate </a:t>
            </a:r>
          </a:p>
          <a:p>
            <a:pPr defTabSz="945447">
              <a:spcBef>
                <a:spcPct val="20000"/>
              </a:spcBef>
              <a:buClr>
                <a:srgbClr val="09164D"/>
              </a:buClr>
            </a:pPr>
            <a:endParaRPr lang="en-US" sz="2177" dirty="0">
              <a:solidFill>
                <a:srgbClr val="09164D"/>
              </a:solidFill>
              <a:latin typeface="Arial" panose="020B0604020202020204" pitchFamily="34" charset="0"/>
              <a:cs typeface="Arial" panose="020B0604020202020204" pitchFamily="34" charset="0"/>
            </a:endParaRPr>
          </a:p>
          <a:p>
            <a:pPr defTabSz="945447">
              <a:spcBef>
                <a:spcPct val="20000"/>
              </a:spcBef>
              <a:buClr>
                <a:srgbClr val="09164D"/>
              </a:buClr>
            </a:pPr>
            <a:endParaRPr lang="en-US" sz="2177" dirty="0">
              <a:solidFill>
                <a:srgbClr val="09164D"/>
              </a:solidFill>
              <a:latin typeface="Arial" panose="020B0604020202020204" pitchFamily="34" charset="0"/>
              <a:cs typeface="Arial" panose="020B0604020202020204" pitchFamily="34" charset="0"/>
            </a:endParaRPr>
          </a:p>
        </p:txBody>
      </p:sp>
      <p:pic>
        <p:nvPicPr>
          <p:cNvPr id="3" name="Picture 2" descr="A group of people standing in front of a water tower&#10;&#10;Description automatically generated with medium confidence">
            <a:extLst>
              <a:ext uri="{FF2B5EF4-FFF2-40B4-BE49-F238E27FC236}">
                <a16:creationId xmlns:a16="http://schemas.microsoft.com/office/drawing/2014/main" id="{B5E90EBE-258C-4B95-A601-BBA15628D6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78088" y="1103097"/>
            <a:ext cx="3209925" cy="4279900"/>
          </a:xfrm>
          <a:prstGeom prst="rect">
            <a:avLst/>
          </a:prstGeom>
        </p:spPr>
      </p:pic>
    </p:spTree>
    <p:extLst>
      <p:ext uri="{BB962C8B-B14F-4D97-AF65-F5344CB8AC3E}">
        <p14:creationId xmlns:p14="http://schemas.microsoft.com/office/powerpoint/2010/main" val="38849440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Times New Roman" charset="0"/>
              <a:buNone/>
              <a:defRPr/>
            </a:pPr>
            <a:r>
              <a:rPr lang="en-US" dirty="0">
                <a:solidFill>
                  <a:srgbClr val="FF9933"/>
                </a:solidFill>
              </a:rPr>
              <a:t>Step 5: Monitor, review, adapt, improve </a:t>
            </a:r>
          </a:p>
        </p:txBody>
      </p:sp>
      <p:sp>
        <p:nvSpPr>
          <p:cNvPr id="3" name="Content Placeholder 2"/>
          <p:cNvSpPr>
            <a:spLocks noGrp="1"/>
          </p:cNvSpPr>
          <p:nvPr>
            <p:ph type="body" sz="quarter" idx="16"/>
          </p:nvPr>
        </p:nvSpPr>
        <p:spPr>
          <a:xfrm>
            <a:off x="584200" y="1384300"/>
            <a:ext cx="6553200" cy="4973466"/>
          </a:xfrm>
        </p:spPr>
        <p:txBody>
          <a:bodyPr>
            <a:noAutofit/>
          </a:bodyPr>
          <a:lstStyle/>
          <a:p>
            <a:pPr marL="525096" indent="-342900">
              <a:spcBef>
                <a:spcPts val="635"/>
              </a:spcBef>
              <a:buFont typeface="Arial" panose="020B0604020202020204" pitchFamily="34" charset="0"/>
              <a:buChar char="•"/>
            </a:pPr>
            <a:r>
              <a:rPr lang="en-GB" sz="2400" dirty="0">
                <a:ea typeface="ＭＳ Ｐゴシック" pitchFamily="34" charset="-128"/>
              </a:rPr>
              <a:t>Every 6 months, conduct assessment and re-calculate the WASH FIT score </a:t>
            </a:r>
          </a:p>
          <a:p>
            <a:pPr marL="525096" indent="-342900">
              <a:spcBef>
                <a:spcPts val="635"/>
              </a:spcBef>
              <a:buFont typeface="Arial" panose="020B0604020202020204" pitchFamily="34" charset="0"/>
              <a:buChar char="•"/>
            </a:pPr>
            <a:r>
              <a:rPr lang="en-GB" sz="2400" dirty="0">
                <a:ea typeface="ＭＳ Ｐゴシック" pitchFamily="34" charset="-128"/>
              </a:rPr>
              <a:t>How has the facility score changed since the last assessment? </a:t>
            </a:r>
          </a:p>
          <a:p>
            <a:pPr marL="525096" indent="-342900">
              <a:spcBef>
                <a:spcPts val="635"/>
              </a:spcBef>
              <a:buFont typeface="Arial" panose="020B0604020202020204" pitchFamily="34" charset="0"/>
              <a:buChar char="•"/>
            </a:pPr>
            <a:r>
              <a:rPr lang="en-GB" sz="2400" dirty="0">
                <a:ea typeface="ＭＳ Ｐゴシック" pitchFamily="34" charset="-128"/>
              </a:rPr>
              <a:t>Which has improved? </a:t>
            </a:r>
          </a:p>
          <a:p>
            <a:pPr marL="552678" lvl="1">
              <a:spcBef>
                <a:spcPts val="635"/>
              </a:spcBef>
            </a:pPr>
            <a:r>
              <a:rPr lang="en-GB" sz="2400" i="1" dirty="0">
                <a:latin typeface="Arial" panose="020B0604020202020204" pitchFamily="34" charset="0"/>
                <a:ea typeface="ＭＳ Ｐゴシック" pitchFamily="34" charset="-128"/>
                <a:cs typeface="Arial" panose="020B0604020202020204" pitchFamily="34" charset="0"/>
              </a:rPr>
              <a:t>	NB: the overall score may improve, but 	important indicators can still go down</a:t>
            </a:r>
          </a:p>
          <a:p>
            <a:pPr marL="525096" indent="-342900">
              <a:spcBef>
                <a:spcPts val="635"/>
              </a:spcBef>
              <a:buFont typeface="Arial" panose="020B0604020202020204" pitchFamily="34" charset="0"/>
              <a:buChar char="•"/>
            </a:pPr>
            <a:r>
              <a:rPr lang="en-GB" sz="2400" dirty="0">
                <a:ea typeface="ＭＳ Ｐゴシック" pitchFamily="34" charset="-128"/>
              </a:rPr>
              <a:t>Which domains (or indicators) are scoring less well and why?</a:t>
            </a:r>
          </a:p>
          <a:p>
            <a:pPr marL="525096" indent="-342900">
              <a:spcBef>
                <a:spcPts val="635"/>
              </a:spcBef>
              <a:buFont typeface="Arial" panose="020B0604020202020204" pitchFamily="34" charset="0"/>
              <a:buChar char="•"/>
            </a:pPr>
            <a:r>
              <a:rPr lang="en-GB" sz="2400" dirty="0">
                <a:ea typeface="ＭＳ Ｐゴシック" pitchFamily="34" charset="-128"/>
              </a:rPr>
              <a:t>Do you need to ask for external help? Is there particular expertise missing?  </a:t>
            </a:r>
          </a:p>
          <a:p>
            <a:pPr marL="525096" indent="-342900">
              <a:spcBef>
                <a:spcPts val="635"/>
              </a:spcBef>
              <a:buFont typeface="Arial" panose="020B0604020202020204" pitchFamily="34" charset="0"/>
              <a:buChar char="•"/>
            </a:pPr>
            <a:r>
              <a:rPr lang="en-GB" sz="2400" dirty="0">
                <a:ea typeface="ＭＳ Ｐゴシック" pitchFamily="34" charset="-128"/>
              </a:rPr>
              <a:t>Is there capacity to address new areas of the facility? </a:t>
            </a:r>
          </a:p>
          <a:p>
            <a:pPr marL="493172" indent="-310976">
              <a:spcBef>
                <a:spcPts val="635"/>
              </a:spcBef>
              <a:buFont typeface="Wingdings" panose="05000000000000000000" pitchFamily="2" charset="2"/>
              <a:buChar char="§"/>
            </a:pPr>
            <a:endParaRPr lang="en-GB" sz="2400" dirty="0">
              <a:ea typeface="ＭＳ Ｐゴシック" pitchFamily="34" charset="-128"/>
            </a:endParaRPr>
          </a:p>
          <a:p>
            <a:pPr marL="493172" indent="-310976">
              <a:buFont typeface="Wingdings" panose="05000000000000000000" pitchFamily="2" charset="2"/>
              <a:buChar char="§"/>
            </a:pPr>
            <a:endParaRPr lang="en-GB" sz="2400" dirty="0">
              <a:ea typeface="ＭＳ Ｐゴシック" pitchFamily="34" charset="-128"/>
            </a:endParaRPr>
          </a:p>
        </p:txBody>
      </p:sp>
      <p:sp>
        <p:nvSpPr>
          <p:cNvPr id="6" name="Slide Number Placeholder 5">
            <a:extLst>
              <a:ext uri="{FF2B5EF4-FFF2-40B4-BE49-F238E27FC236}">
                <a16:creationId xmlns:a16="http://schemas.microsoft.com/office/drawing/2014/main" id="{B10C566E-DA07-45CF-A926-C4E0605E737B}"/>
              </a:ext>
            </a:extLst>
          </p:cNvPr>
          <p:cNvSpPr>
            <a:spLocks noGrp="1"/>
          </p:cNvSpPr>
          <p:nvPr>
            <p:ph type="sldNum" sz="quarter" idx="12"/>
          </p:nvPr>
        </p:nvSpPr>
        <p:spPr/>
        <p:txBody>
          <a:bodyPr/>
          <a:lstStyle/>
          <a:p>
            <a:fld id="{2D0AA5EB-64AB-BF41-92BE-B61D8618F692}" type="slidenum">
              <a:rPr lang="it-IT" smtClean="0"/>
              <a:t>67</a:t>
            </a:fld>
            <a:endParaRPr lang="it-IT" dirty="0"/>
          </a:p>
        </p:txBody>
      </p:sp>
      <p:pic>
        <p:nvPicPr>
          <p:cNvPr id="8" name="Picture 7" descr="A picture containing tree, person, outdoor&#10;&#10;Description automatically generated">
            <a:extLst>
              <a:ext uri="{FF2B5EF4-FFF2-40B4-BE49-F238E27FC236}">
                <a16:creationId xmlns:a16="http://schemas.microsoft.com/office/drawing/2014/main" id="{4393C14E-4B83-4B76-89D8-75A545DE80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3049" y="1384300"/>
            <a:ext cx="3543300" cy="472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89886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961070-59F5-4D0E-B24C-4B9AF7A5B206}"/>
              </a:ext>
            </a:extLst>
          </p:cNvPr>
          <p:cNvSpPr>
            <a:spLocks noGrp="1"/>
          </p:cNvSpPr>
          <p:nvPr>
            <p:ph type="sldNum" sz="quarter" idx="12"/>
          </p:nvPr>
        </p:nvSpPr>
        <p:spPr/>
        <p:txBody>
          <a:bodyPr/>
          <a:lstStyle/>
          <a:p>
            <a:fld id="{2D0AA5EB-64AB-BF41-92BE-B61D8618F692}" type="slidenum">
              <a:rPr lang="it-IT" smtClean="0"/>
              <a:t>68</a:t>
            </a:fld>
            <a:endParaRPr lang="it-IT" dirty="0"/>
          </a:p>
        </p:txBody>
      </p:sp>
      <p:sp>
        <p:nvSpPr>
          <p:cNvPr id="15" name="Title 14">
            <a:extLst>
              <a:ext uri="{FF2B5EF4-FFF2-40B4-BE49-F238E27FC236}">
                <a16:creationId xmlns:a16="http://schemas.microsoft.com/office/drawing/2014/main" id="{A157DA88-641D-4AFB-AA2C-127151F13E7A}"/>
              </a:ext>
            </a:extLst>
          </p:cNvPr>
          <p:cNvSpPr>
            <a:spLocks noGrp="1"/>
          </p:cNvSpPr>
          <p:nvPr>
            <p:ph type="title"/>
          </p:nvPr>
        </p:nvSpPr>
        <p:spPr>
          <a:xfrm>
            <a:off x="618266" y="993506"/>
            <a:ext cx="4388632" cy="2119838"/>
          </a:xfrm>
        </p:spPr>
        <p:txBody>
          <a:bodyPr/>
          <a:lstStyle/>
          <a:p>
            <a:r>
              <a:rPr lang="en-US" dirty="0"/>
              <a:t>Can you convince your colleagues of the benefits of WASH FIT? </a:t>
            </a:r>
          </a:p>
        </p:txBody>
      </p:sp>
      <p:sp>
        <p:nvSpPr>
          <p:cNvPr id="10" name="Text Placeholder 9">
            <a:extLst>
              <a:ext uri="{FF2B5EF4-FFF2-40B4-BE49-F238E27FC236}">
                <a16:creationId xmlns:a16="http://schemas.microsoft.com/office/drawing/2014/main" id="{35B072FF-640D-44C8-90AF-20C694226670}"/>
              </a:ext>
            </a:extLst>
          </p:cNvPr>
          <p:cNvSpPr>
            <a:spLocks noGrp="1"/>
          </p:cNvSpPr>
          <p:nvPr>
            <p:ph type="body" sz="quarter" idx="14"/>
          </p:nvPr>
        </p:nvSpPr>
        <p:spPr>
          <a:xfrm>
            <a:off x="5400266" y="812629"/>
            <a:ext cx="4987891" cy="5727700"/>
          </a:xfrm>
        </p:spPr>
        <p:txBody>
          <a:bodyPr/>
          <a:lstStyle/>
          <a:p>
            <a:r>
              <a:rPr lang="en-GB" sz="2400" b="1" dirty="0">
                <a:solidFill>
                  <a:schemeClr val="bg2">
                    <a:lumMod val="75000"/>
                  </a:schemeClr>
                </a:solidFill>
                <a:latin typeface="Arial" panose="020B0604020202020204" pitchFamily="34" charset="0"/>
                <a:cs typeface="Arial" panose="020B0604020202020204" pitchFamily="34" charset="0"/>
              </a:rPr>
              <a:t>Person 1: </a:t>
            </a:r>
            <a:r>
              <a:rPr lang="en-GB" sz="2400" dirty="0">
                <a:solidFill>
                  <a:srgbClr val="000066"/>
                </a:solidFill>
                <a:latin typeface="Arial" panose="020B0604020202020204" pitchFamily="34" charset="0"/>
                <a:cs typeface="Arial" panose="020B0604020202020204" pitchFamily="34" charset="0"/>
              </a:rPr>
              <a:t>You are the manager of the facility, and you must explain the WASH FIT methodology and the benefits of using it to your staff</a:t>
            </a:r>
          </a:p>
          <a:p>
            <a:endParaRPr lang="en-GB" sz="2400" dirty="0">
              <a:solidFill>
                <a:srgbClr val="000066"/>
              </a:solidFill>
            </a:endParaRPr>
          </a:p>
          <a:p>
            <a:endParaRPr lang="en-GB" sz="2400" dirty="0">
              <a:solidFill>
                <a:srgbClr val="000066"/>
              </a:solidFill>
            </a:endParaRPr>
          </a:p>
          <a:p>
            <a:r>
              <a:rPr lang="en-GB" sz="2400" b="1" dirty="0">
                <a:solidFill>
                  <a:schemeClr val="bg2">
                    <a:lumMod val="75000"/>
                  </a:schemeClr>
                </a:solidFill>
              </a:rPr>
              <a:t>Person 2 &amp; 3: </a:t>
            </a:r>
            <a:r>
              <a:rPr lang="en-GB" sz="2400" dirty="0">
                <a:solidFill>
                  <a:srgbClr val="000066"/>
                </a:solidFill>
              </a:rPr>
              <a:t>You are staff members at the facility. You have never heard of WASH FIT before and you do not understand the approach. You ask person 1 questions about WASH FIT to try and understand more. </a:t>
            </a:r>
          </a:p>
          <a:p>
            <a:endParaRPr lang="en-GB" sz="2400" dirty="0">
              <a:solidFill>
                <a:srgbClr val="000066"/>
              </a:solidFill>
              <a:latin typeface="Arial" panose="020B0604020202020204" pitchFamily="34" charset="0"/>
              <a:cs typeface="Arial" panose="020B0604020202020204" pitchFamily="34" charset="0"/>
            </a:endParaRPr>
          </a:p>
          <a:p>
            <a:endParaRPr lang="en-US" sz="2400" dirty="0"/>
          </a:p>
        </p:txBody>
      </p:sp>
      <p:grpSp>
        <p:nvGrpSpPr>
          <p:cNvPr id="6" name="Group 5">
            <a:extLst>
              <a:ext uri="{FF2B5EF4-FFF2-40B4-BE49-F238E27FC236}">
                <a16:creationId xmlns:a16="http://schemas.microsoft.com/office/drawing/2014/main" id="{3F9A1F0C-3AAC-4F2A-B684-7B3756700944}"/>
              </a:ext>
            </a:extLst>
          </p:cNvPr>
          <p:cNvGrpSpPr/>
          <p:nvPr/>
        </p:nvGrpSpPr>
        <p:grpSpPr>
          <a:xfrm>
            <a:off x="10388157" y="249894"/>
            <a:ext cx="1458601" cy="1556638"/>
            <a:chOff x="10475415" y="275913"/>
            <a:chExt cx="1458677" cy="1556719"/>
          </a:xfrm>
        </p:grpSpPr>
        <p:pic>
          <p:nvPicPr>
            <p:cNvPr id="7" name="Picture 6">
              <a:extLst>
                <a:ext uri="{FF2B5EF4-FFF2-40B4-BE49-F238E27FC236}">
                  <a16:creationId xmlns:a16="http://schemas.microsoft.com/office/drawing/2014/main" id="{326ECB7B-ED55-4AA7-A926-3E40A3F435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8" name="Content Placeholder 2">
              <a:extLst>
                <a:ext uri="{FF2B5EF4-FFF2-40B4-BE49-F238E27FC236}">
                  <a16:creationId xmlns:a16="http://schemas.microsoft.com/office/drawing/2014/main" id="{0EBFF4BB-ACB3-4410-804D-9151A08F6983}"/>
                </a:ext>
              </a:extLst>
            </p:cNvPr>
            <p:cNvSpPr txBox="1">
              <a:spLocks/>
            </p:cNvSpPr>
            <p:nvPr/>
          </p:nvSpPr>
          <p:spPr>
            <a:xfrm>
              <a:off x="10475415" y="1279626"/>
              <a:ext cx="1458677" cy="553006"/>
            </a:xfrm>
            <a:prstGeom prst="rect">
              <a:avLst/>
            </a:prstGeom>
          </p:spPr>
          <p:txBody>
            <a:bodyPr vert="horz" lIns="91435" tIns="45717" rIns="91435" bIns="4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latin typeface="Arial" panose="020B0604020202020204" pitchFamily="34" charset="0"/>
                  <a:cs typeface="Arial" panose="020B0604020202020204" pitchFamily="34" charset="0"/>
                </a:rPr>
                <a:t>10 mins</a:t>
              </a:r>
            </a:p>
          </p:txBody>
        </p:sp>
      </p:grpSp>
      <p:sp>
        <p:nvSpPr>
          <p:cNvPr id="9" name="Content Placeholder 2">
            <a:extLst>
              <a:ext uri="{FF2B5EF4-FFF2-40B4-BE49-F238E27FC236}">
                <a16:creationId xmlns:a16="http://schemas.microsoft.com/office/drawing/2014/main" id="{9D224971-8DD5-4A56-B5E2-A566800896A0}"/>
              </a:ext>
            </a:extLst>
          </p:cNvPr>
          <p:cNvSpPr txBox="1">
            <a:spLocks/>
          </p:cNvSpPr>
          <p:nvPr/>
        </p:nvSpPr>
        <p:spPr bwMode="gray">
          <a:xfrm>
            <a:off x="618266" y="1971672"/>
            <a:ext cx="3670138" cy="4236977"/>
          </a:xfrm>
          <a:prstGeom prst="rect">
            <a:avLst/>
          </a:prstGeom>
        </p:spPr>
        <p:txBody>
          <a:bodyPr vert="horz" lIns="18503" tIns="0" rIns="18503" bIns="0" rtlCol="0">
            <a:noAutofit/>
          </a:bodyPr>
          <a:lstStyle>
            <a:lvl1pPr marL="0" indent="0" algn="l" defTabSz="1036631" rtl="0" eaLnBrk="1" latinLnBrk="0" hangingPunct="1">
              <a:lnSpc>
                <a:spcPct val="110000"/>
              </a:lnSpc>
              <a:spcBef>
                <a:spcPts val="1141"/>
              </a:spcBef>
              <a:spcAft>
                <a:spcPts val="684"/>
              </a:spcAft>
              <a:buClr>
                <a:schemeClr val="tx1"/>
              </a:buClr>
              <a:buSzPct val="80000"/>
              <a:buFontTx/>
              <a:buNone/>
              <a:defRPr sz="1600" b="0" kern="1200">
                <a:solidFill>
                  <a:srgbClr val="09164D"/>
                </a:solidFill>
                <a:latin typeface="+mn-lt"/>
                <a:ea typeface="+mn-ea"/>
                <a:cs typeface="Times New Roman" panose="02020603050405020304" pitchFamily="18" charset="0"/>
              </a:defRPr>
            </a:lvl1pPr>
            <a:lvl2pPr marL="408515" indent="-203369"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2pPr>
            <a:lvl3pPr marL="937649"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3pPr>
            <a:lvl4pPr marL="1337187"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4pPr>
            <a:lvl5pPr marL="1832110" indent="-406728"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600" kern="1200">
                <a:solidFill>
                  <a:srgbClr val="09164D"/>
                </a:solidFill>
                <a:latin typeface="+mn-lt"/>
                <a:ea typeface="+mn-ea"/>
                <a:cs typeface="+mn-cs"/>
              </a:defRPr>
            </a:lvl5pPr>
            <a:lvl6pPr marL="2337834" indent="-406728" algn="l" defTabSz="1036631" rtl="0" eaLnBrk="1" latinLnBrk="0" hangingPunct="1">
              <a:lnSpc>
                <a:spcPct val="90000"/>
              </a:lnSpc>
              <a:spcBef>
                <a:spcPts val="570"/>
              </a:spcBef>
              <a:buFont typeface="Arial" panose="020B0604020202020204" pitchFamily="34" charset="0"/>
              <a:buChar char="•"/>
              <a:defRPr sz="1600" kern="1200">
                <a:solidFill>
                  <a:srgbClr val="09164D"/>
                </a:solidFill>
                <a:latin typeface="+mn-lt"/>
                <a:ea typeface="+mn-ea"/>
                <a:cs typeface="+mn-cs"/>
              </a:defRPr>
            </a:lvl6pPr>
            <a:lvl7pPr marL="3369060" indent="-259158" algn="l" defTabSz="1036631"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887374" indent="-259158" algn="l" defTabSz="1036631"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05697" indent="-259158" algn="l" defTabSz="1036631"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pPr fontAlgn="auto"/>
            <a:endParaRPr lang="en-GB" sz="2902" dirty="0">
              <a:solidFill>
                <a:srgbClr val="000066"/>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999526ED-95FA-452A-A7A3-9CDFAB1A5CF7}"/>
              </a:ext>
            </a:extLst>
          </p:cNvPr>
          <p:cNvGrpSpPr/>
          <p:nvPr/>
        </p:nvGrpSpPr>
        <p:grpSpPr>
          <a:xfrm>
            <a:off x="10574871" y="1926662"/>
            <a:ext cx="1161098" cy="1171184"/>
            <a:chOff x="9555224" y="5116370"/>
            <a:chExt cx="1161098" cy="1171184"/>
          </a:xfrm>
        </p:grpSpPr>
        <p:pic>
          <p:nvPicPr>
            <p:cNvPr id="12" name="Picture 11" descr="Shape&#10;&#10;Description automatically generated with low confidence">
              <a:extLst>
                <a:ext uri="{FF2B5EF4-FFF2-40B4-BE49-F238E27FC236}">
                  <a16:creationId xmlns:a16="http://schemas.microsoft.com/office/drawing/2014/main" id="{47F31391-4FAC-4D14-8D92-34C0F9FFC70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3" name="Oval 12">
              <a:extLst>
                <a:ext uri="{FF2B5EF4-FFF2-40B4-BE49-F238E27FC236}">
                  <a16:creationId xmlns:a16="http://schemas.microsoft.com/office/drawing/2014/main" id="{C5680073-594C-4591-98F6-4A4357717B01}"/>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A group of women in a classroom&#10;&#10;Description automatically generated with low confidence">
            <a:extLst>
              <a:ext uri="{FF2B5EF4-FFF2-40B4-BE49-F238E27FC236}">
                <a16:creationId xmlns:a16="http://schemas.microsoft.com/office/drawing/2014/main" id="{59DCBCD6-D3F4-418E-9FCA-DBCFE1ECA6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791" y="3842188"/>
            <a:ext cx="4987891" cy="3015812"/>
          </a:xfrm>
          <a:prstGeom prst="rect">
            <a:avLst/>
          </a:prstGeom>
        </p:spPr>
      </p:pic>
      <p:sp>
        <p:nvSpPr>
          <p:cNvPr id="16" name="TextBox 15">
            <a:extLst>
              <a:ext uri="{FF2B5EF4-FFF2-40B4-BE49-F238E27FC236}">
                <a16:creationId xmlns:a16="http://schemas.microsoft.com/office/drawing/2014/main" id="{E8CB0929-C864-451C-A160-9BFB2B11980F}"/>
              </a:ext>
            </a:extLst>
          </p:cNvPr>
          <p:cNvSpPr txBox="1"/>
          <p:nvPr/>
        </p:nvSpPr>
        <p:spPr>
          <a:xfrm>
            <a:off x="373581" y="224065"/>
            <a:ext cx="6094140" cy="769441"/>
          </a:xfrm>
          <a:prstGeom prst="rect">
            <a:avLst/>
          </a:prstGeom>
          <a:noFill/>
        </p:spPr>
        <p:txBody>
          <a:bodyPr wrap="square">
            <a:spAutoFit/>
          </a:bodyPr>
          <a:lstStyle/>
          <a:p>
            <a:r>
              <a:rPr lang="en-US" sz="4400" b="1" dirty="0">
                <a:solidFill>
                  <a:schemeClr val="bg2">
                    <a:lumMod val="75000"/>
                  </a:schemeClr>
                </a:solidFill>
                <a:latin typeface="Arial Narrow" panose="020B0606020202030204" pitchFamily="34" charset="0"/>
                <a:ea typeface="ＭＳ Ｐゴシック" pitchFamily="34" charset="-128"/>
              </a:rPr>
              <a:t>ROLE PLAY</a:t>
            </a:r>
            <a:endParaRPr lang="en-US" sz="4400" b="1" dirty="0">
              <a:solidFill>
                <a:schemeClr val="bg2">
                  <a:lumMod val="75000"/>
                </a:schemeClr>
              </a:solidFill>
              <a:latin typeface="Arial Narrow" panose="020B0606020202030204" pitchFamily="34" charset="0"/>
            </a:endParaRPr>
          </a:p>
        </p:txBody>
      </p:sp>
    </p:spTree>
    <p:extLst>
      <p:ext uri="{BB962C8B-B14F-4D97-AF65-F5344CB8AC3E}">
        <p14:creationId xmlns:p14="http://schemas.microsoft.com/office/powerpoint/2010/main" val="14378898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0F42-CCF6-459C-8AE1-A45A8062496E}"/>
              </a:ext>
            </a:extLst>
          </p:cNvPr>
          <p:cNvSpPr>
            <a:spLocks noGrp="1"/>
          </p:cNvSpPr>
          <p:nvPr>
            <p:ph type="ctrTitle"/>
          </p:nvPr>
        </p:nvSpPr>
        <p:spPr/>
        <p:txBody>
          <a:bodyPr/>
          <a:lstStyle/>
          <a:p>
            <a:r>
              <a:rPr lang="en-US" sz="6600" dirty="0"/>
              <a:t>Part 3: Initial implementation to national roll out</a:t>
            </a:r>
          </a:p>
        </p:txBody>
      </p:sp>
      <p:sp>
        <p:nvSpPr>
          <p:cNvPr id="4" name="Slide Number Placeholder 3">
            <a:extLst>
              <a:ext uri="{FF2B5EF4-FFF2-40B4-BE49-F238E27FC236}">
                <a16:creationId xmlns:a16="http://schemas.microsoft.com/office/drawing/2014/main" id="{F2572F11-1D9A-4727-A5B2-BCB34C65A1CB}"/>
              </a:ext>
            </a:extLst>
          </p:cNvPr>
          <p:cNvSpPr>
            <a:spLocks noGrp="1"/>
          </p:cNvSpPr>
          <p:nvPr>
            <p:ph type="sldNum" sz="quarter" idx="4"/>
          </p:nvPr>
        </p:nvSpPr>
        <p:spPr/>
        <p:txBody>
          <a:bodyPr/>
          <a:lstStyle/>
          <a:p>
            <a:fld id="{A5BA30F2-EADE-E847-915A-1E3BC37EDCB4}" type="slidenum">
              <a:rPr lang="it-IT" smtClean="0"/>
              <a:pPr/>
              <a:t>69</a:t>
            </a:fld>
            <a:endParaRPr lang="it-IT" dirty="0"/>
          </a:p>
        </p:txBody>
      </p:sp>
      <p:sp>
        <p:nvSpPr>
          <p:cNvPr id="6" name="Segnaposto testo 4">
            <a:extLst>
              <a:ext uri="{FF2B5EF4-FFF2-40B4-BE49-F238E27FC236}">
                <a16:creationId xmlns:a16="http://schemas.microsoft.com/office/drawing/2014/main" id="{C66B33C0-9769-401F-B0F1-6E49C6AC8A62}"/>
              </a:ext>
            </a:extLst>
          </p:cNvPr>
          <p:cNvSpPr txBox="1">
            <a:spLocks/>
          </p:cNvSpPr>
          <p:nvPr/>
        </p:nvSpPr>
        <p:spPr>
          <a:xfrm>
            <a:off x="518288" y="2740025"/>
            <a:ext cx="5929313" cy="210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rPr>
              <a:t>What needs to happen outside of the facility (e.g. at national level) for WASH FIT to succeed?</a:t>
            </a:r>
          </a:p>
          <a:p>
            <a:r>
              <a:rPr lang="en-US" sz="2400" dirty="0">
                <a:solidFill>
                  <a:schemeClr val="tx1"/>
                </a:solidFill>
              </a:rPr>
              <a:t>What is the process from preparation and initial implementation to sustaining and scaling up? </a:t>
            </a:r>
          </a:p>
        </p:txBody>
      </p:sp>
      <p:pic>
        <p:nvPicPr>
          <p:cNvPr id="7" name="Picture 6" descr="A group of people standing under a tree&#10;&#10;Description automatically generated">
            <a:extLst>
              <a:ext uri="{FF2B5EF4-FFF2-40B4-BE49-F238E27FC236}">
                <a16:creationId xmlns:a16="http://schemas.microsoft.com/office/drawing/2014/main" id="{B205B2D7-CD79-4123-B431-E83A47DB6B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6449" y="3107531"/>
            <a:ext cx="4641851" cy="3481388"/>
          </a:xfrm>
          <a:prstGeom prst="rect">
            <a:avLst/>
          </a:prstGeom>
        </p:spPr>
      </p:pic>
    </p:spTree>
    <p:extLst>
      <p:ext uri="{BB962C8B-B14F-4D97-AF65-F5344CB8AC3E}">
        <p14:creationId xmlns:p14="http://schemas.microsoft.com/office/powerpoint/2010/main" val="53627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8E93AD-B782-4366-8F4A-601D13904F1C}"/>
              </a:ext>
            </a:extLst>
          </p:cNvPr>
          <p:cNvSpPr>
            <a:spLocks noGrp="1"/>
          </p:cNvSpPr>
          <p:nvPr>
            <p:ph type="body" idx="1"/>
          </p:nvPr>
        </p:nvSpPr>
        <p:spPr>
          <a:xfrm>
            <a:off x="839788" y="1681383"/>
            <a:ext cx="8549539" cy="1757867"/>
          </a:xfrm>
        </p:spPr>
        <p:txBody>
          <a:bodyPr>
            <a:noAutofit/>
          </a:bodyPr>
          <a:lstStyle/>
          <a:p>
            <a:pPr marL="342900" indent="-342900">
              <a:lnSpc>
                <a:spcPct val="115000"/>
              </a:lnSpc>
              <a:spcBef>
                <a:spcPts val="0"/>
              </a:spcBef>
              <a:buFont typeface="Arial" panose="020B0604020202020204" pitchFamily="34" charset="0"/>
              <a:buChar char="•"/>
            </a:pPr>
            <a:r>
              <a:rPr lang="en-US" sz="2400" dirty="0">
                <a:ea typeface="SimSun" panose="02010600030101010101" pitchFamily="2" charset="-122"/>
              </a:rPr>
              <a:t>A </a:t>
            </a:r>
            <a:r>
              <a:rPr lang="en-US" sz="2400" b="1" dirty="0">
                <a:ea typeface="SimSun" panose="02010600030101010101" pitchFamily="2" charset="-122"/>
              </a:rPr>
              <a:t>planning</a:t>
            </a:r>
            <a:r>
              <a:rPr lang="en-US" sz="2400" dirty="0">
                <a:ea typeface="SimSun" panose="02010600030101010101" pitchFamily="2" charset="-122"/>
              </a:rPr>
              <a:t> and </a:t>
            </a:r>
            <a:r>
              <a:rPr lang="en-US" sz="2400" b="1" dirty="0">
                <a:ea typeface="SimSun" panose="02010600030101010101" pitchFamily="2" charset="-122"/>
              </a:rPr>
              <a:t>implementation</a:t>
            </a:r>
            <a:r>
              <a:rPr lang="en-US" sz="2400" dirty="0">
                <a:ea typeface="SimSun" panose="02010600030101010101" pitchFamily="2" charset="-122"/>
              </a:rPr>
              <a:t> guide</a:t>
            </a:r>
            <a:endParaRPr lang="en-US" sz="2400" dirty="0">
              <a:ea typeface="SimSun" panose="02010600030101010101" pitchFamily="2" charset="-122"/>
              <a:cs typeface="Times New Roman" panose="02020603050405020304" pitchFamily="18" charset="0"/>
            </a:endParaRPr>
          </a:p>
          <a:p>
            <a:pPr marL="342900" indent="-342900">
              <a:lnSpc>
                <a:spcPct val="115000"/>
              </a:lnSpc>
              <a:spcBef>
                <a:spcPts val="0"/>
              </a:spcBef>
              <a:buFont typeface="Arial" panose="020B0604020202020204" pitchFamily="34" charset="0"/>
              <a:buChar char="•"/>
            </a:pPr>
            <a:r>
              <a:rPr lang="en-GB" sz="2400" kern="1800" dirty="0">
                <a:ea typeface="Times New Roman" panose="02020603050405020304" pitchFamily="18" charset="0"/>
              </a:rPr>
              <a:t>A</a:t>
            </a:r>
            <a:r>
              <a:rPr lang="en-GB" sz="2400" kern="1800" dirty="0">
                <a:ea typeface="Times New Roman" panose="02020603050405020304" pitchFamily="18" charset="0"/>
                <a:cs typeface="Times New Roman" panose="02020603050405020304" pitchFamily="18" charset="0"/>
              </a:rPr>
              <a:t> </a:t>
            </a:r>
            <a:r>
              <a:rPr lang="en-GB" sz="2400" b="1" kern="1800" dirty="0">
                <a:ea typeface="Times New Roman" panose="02020603050405020304" pitchFamily="18" charset="0"/>
                <a:cs typeface="Times New Roman" panose="02020603050405020304" pitchFamily="18" charset="0"/>
              </a:rPr>
              <a:t>framework </a:t>
            </a:r>
            <a:r>
              <a:rPr lang="en-GB" sz="2400" kern="1800" dirty="0">
                <a:ea typeface="Times New Roman" panose="02020603050405020304" pitchFamily="18" charset="0"/>
                <a:cs typeface="Times New Roman" panose="02020603050405020304" pitchFamily="18" charset="0"/>
              </a:rPr>
              <a:t>to be adapted </a:t>
            </a:r>
          </a:p>
          <a:p>
            <a:pPr marL="342900" indent="-342900">
              <a:lnSpc>
                <a:spcPct val="115000"/>
              </a:lnSpc>
              <a:spcBef>
                <a:spcPts val="0"/>
              </a:spcBef>
              <a:buFont typeface="Arial" panose="020B0604020202020204" pitchFamily="34" charset="0"/>
              <a:buChar char="•"/>
            </a:pPr>
            <a:r>
              <a:rPr lang="en-US" sz="2400" dirty="0">
                <a:ea typeface="SimSun" panose="02010600030101010101" pitchFamily="2" charset="-122"/>
              </a:rPr>
              <a:t>A tool that supports </a:t>
            </a:r>
            <a:r>
              <a:rPr lang="en-US" sz="2400" b="1" dirty="0">
                <a:ea typeface="SimSun" panose="02010600030101010101" pitchFamily="2" charset="-122"/>
              </a:rPr>
              <a:t>infection prevention and control</a:t>
            </a:r>
            <a:endParaRPr lang="en-US" sz="2400" dirty="0">
              <a:ea typeface="SimSun" panose="02010600030101010101" pitchFamily="2" charset="-122"/>
            </a:endParaRPr>
          </a:p>
          <a:p>
            <a:pPr marL="342900" indent="-342900">
              <a:lnSpc>
                <a:spcPct val="115000"/>
              </a:lnSpc>
              <a:spcBef>
                <a:spcPts val="0"/>
              </a:spcBef>
              <a:buFont typeface="Arial" panose="020B0604020202020204" pitchFamily="34" charset="0"/>
              <a:buChar char="•"/>
            </a:pPr>
            <a:r>
              <a:rPr lang="en-US" sz="2400" kern="1800" dirty="0">
                <a:ea typeface="Times New Roman" panose="02020603050405020304" pitchFamily="18" charset="0"/>
              </a:rPr>
              <a:t>A stimulus for </a:t>
            </a:r>
            <a:r>
              <a:rPr lang="en-US" sz="2400" b="1" kern="1800" dirty="0">
                <a:ea typeface="Times New Roman" panose="02020603050405020304" pitchFamily="18" charset="0"/>
              </a:rPr>
              <a:t>collaboration</a:t>
            </a:r>
            <a:endParaRPr lang="en-US" sz="2400" kern="1800" dirty="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F774F0C-65C1-47C0-B4AB-59561C09849C}"/>
              </a:ext>
            </a:extLst>
          </p:cNvPr>
          <p:cNvSpPr>
            <a:spLocks noGrp="1"/>
          </p:cNvSpPr>
          <p:nvPr>
            <p:ph type="sldNum" sz="quarter" idx="12"/>
          </p:nvPr>
        </p:nvSpPr>
        <p:spPr/>
        <p:txBody>
          <a:bodyPr/>
          <a:lstStyle/>
          <a:p>
            <a:pPr>
              <a:defRPr/>
            </a:pPr>
            <a:fld id="{A73939FE-7BC6-42BD-B27E-1F76D60FE7C3}" type="slidenum">
              <a:rPr lang="en-GB" smtClean="0">
                <a:solidFill>
                  <a:schemeClr val="tx2">
                    <a:lumMod val="60000"/>
                    <a:lumOff val="40000"/>
                  </a:schemeClr>
                </a:solidFill>
              </a:rPr>
              <a:pPr>
                <a:defRPr/>
              </a:pPr>
              <a:t>7</a:t>
            </a:fld>
            <a:endParaRPr lang="en-GB" dirty="0">
              <a:solidFill>
                <a:schemeClr val="tx2">
                  <a:lumMod val="60000"/>
                  <a:lumOff val="40000"/>
                </a:schemeClr>
              </a:solidFill>
            </a:endParaRPr>
          </a:p>
        </p:txBody>
      </p:sp>
      <p:sp>
        <p:nvSpPr>
          <p:cNvPr id="8" name="Text Placeholder 7">
            <a:extLst>
              <a:ext uri="{FF2B5EF4-FFF2-40B4-BE49-F238E27FC236}">
                <a16:creationId xmlns:a16="http://schemas.microsoft.com/office/drawing/2014/main" id="{E42C4F39-EC78-421D-8310-533B48F530A8}"/>
              </a:ext>
            </a:extLst>
          </p:cNvPr>
          <p:cNvSpPr>
            <a:spLocks noGrp="1"/>
          </p:cNvSpPr>
          <p:nvPr>
            <p:ph type="body" sz="quarter" idx="13"/>
          </p:nvPr>
        </p:nvSpPr>
        <p:spPr>
          <a:xfrm>
            <a:off x="931378" y="4599901"/>
            <a:ext cx="10507661" cy="1757866"/>
          </a:xfrm>
        </p:spPr>
        <p:txBody>
          <a:bodyPr>
            <a:normAutofit/>
          </a:bodyPr>
          <a:lstStyle/>
          <a:p>
            <a:pPr algn="ctr"/>
            <a:r>
              <a:rPr lang="en-GB" sz="3200" kern="18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Infrastructure </a:t>
            </a:r>
          </a:p>
          <a:p>
            <a:pPr algn="ctr"/>
            <a:r>
              <a:rPr lang="en-GB" sz="3200" kern="18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Behaviours</a:t>
            </a:r>
          </a:p>
          <a:p>
            <a:pPr algn="ctr"/>
            <a:r>
              <a:rPr lang="en-GB" sz="3200" kern="18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Operation and maintenance</a:t>
            </a:r>
            <a:endParaRPr lang="en-US" sz="3200" dirty="0">
              <a:solidFill>
                <a:schemeClr val="bg1"/>
              </a:solidFill>
            </a:endParaRPr>
          </a:p>
          <a:p>
            <a:endParaRPr lang="en-US" dirty="0"/>
          </a:p>
        </p:txBody>
      </p:sp>
      <p:sp>
        <p:nvSpPr>
          <p:cNvPr id="6" name="Rectangle 5">
            <a:extLst>
              <a:ext uri="{FF2B5EF4-FFF2-40B4-BE49-F238E27FC236}">
                <a16:creationId xmlns:a16="http://schemas.microsoft.com/office/drawing/2014/main" id="{2725C48A-26F2-4D4C-B799-747B6D718C05}"/>
              </a:ext>
            </a:extLst>
          </p:cNvPr>
          <p:cNvSpPr/>
          <p:nvPr/>
        </p:nvSpPr>
        <p:spPr>
          <a:xfrm>
            <a:off x="7136780" y="6305059"/>
            <a:ext cx="5055220" cy="5527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32" dirty="0">
                <a:solidFill>
                  <a:srgbClr val="9B9B9B"/>
                </a:solidFill>
                <a:latin typeface="Arial" panose="020B0604020202020204" pitchFamily="34" charset="0"/>
                <a:cs typeface="Arial" panose="020B0604020202020204" pitchFamily="34" charset="0"/>
              </a:rPr>
              <a:t>Part 1: Background</a:t>
            </a:r>
          </a:p>
        </p:txBody>
      </p:sp>
      <p:sp>
        <p:nvSpPr>
          <p:cNvPr id="12" name="Title 5">
            <a:extLst>
              <a:ext uri="{FF2B5EF4-FFF2-40B4-BE49-F238E27FC236}">
                <a16:creationId xmlns:a16="http://schemas.microsoft.com/office/drawing/2014/main" id="{041F011A-B63C-439D-BD01-A3B8AAA7E978}"/>
              </a:ext>
            </a:extLst>
          </p:cNvPr>
          <p:cNvSpPr>
            <a:spLocks noGrp="1"/>
          </p:cNvSpPr>
          <p:nvPr>
            <p:ph type="title"/>
          </p:nvPr>
        </p:nvSpPr>
        <p:spPr>
          <a:xfrm>
            <a:off x="838200" y="365125"/>
            <a:ext cx="10515600" cy="714375"/>
          </a:xfrm>
          <a:noFill/>
        </p:spPr>
        <p:txBody>
          <a:bodyPr/>
          <a:lstStyle/>
          <a:p>
            <a:pPr algn="ctr"/>
            <a:r>
              <a:rPr lang="en-US" sz="4400" dirty="0">
                <a:solidFill>
                  <a:schemeClr val="tx2"/>
                </a:solidFill>
                <a:latin typeface="Arial Narrow" panose="020B0606020202030204" pitchFamily="34" charset="0"/>
              </a:rPr>
              <a:t>What is WASH FIT?</a:t>
            </a:r>
          </a:p>
        </p:txBody>
      </p:sp>
      <p:sp>
        <p:nvSpPr>
          <p:cNvPr id="15" name="TextBox 14">
            <a:extLst>
              <a:ext uri="{FF2B5EF4-FFF2-40B4-BE49-F238E27FC236}">
                <a16:creationId xmlns:a16="http://schemas.microsoft.com/office/drawing/2014/main" id="{44E07B48-376E-4931-911E-CEA095525949}"/>
              </a:ext>
            </a:extLst>
          </p:cNvPr>
          <p:cNvSpPr txBox="1"/>
          <p:nvPr/>
        </p:nvSpPr>
        <p:spPr>
          <a:xfrm>
            <a:off x="3058222" y="3968638"/>
            <a:ext cx="6116444" cy="584775"/>
          </a:xfrm>
          <a:prstGeom prst="rect">
            <a:avLst/>
          </a:prstGeom>
          <a:noFill/>
        </p:spPr>
        <p:txBody>
          <a:bodyPr wrap="square">
            <a:spAutoFit/>
          </a:bodyPr>
          <a:lstStyle/>
          <a:p>
            <a:pPr algn="ctr"/>
            <a:r>
              <a:rPr lang="en-GB" sz="3200" b="1" kern="1800" dirty="0">
                <a:solidFill>
                  <a:schemeClr val="bg2"/>
                </a:solidFill>
                <a:latin typeface="Arial" panose="020B0604020202020204" pitchFamily="34" charset="0"/>
                <a:ea typeface="Times New Roman" panose="02020603050405020304" pitchFamily="18" charset="0"/>
              </a:rPr>
              <a:t>WASH FIT c</a:t>
            </a:r>
            <a:r>
              <a:rPr lang="en-GB" sz="3200" b="1" kern="1800" dirty="0">
                <a:solidFill>
                  <a:schemeClr val="bg2"/>
                </a:solidFill>
                <a:latin typeface="Arial" panose="020B0604020202020204" pitchFamily="34" charset="0"/>
                <a:ea typeface="Times New Roman" panose="02020603050405020304" pitchFamily="18" charset="0"/>
                <a:cs typeface="Times New Roman" panose="02020603050405020304" pitchFamily="18" charset="0"/>
              </a:rPr>
              <a:t>overs: </a:t>
            </a:r>
          </a:p>
        </p:txBody>
      </p:sp>
    </p:spTree>
    <p:extLst>
      <p:ext uri="{BB962C8B-B14F-4D97-AF65-F5344CB8AC3E}">
        <p14:creationId xmlns:p14="http://schemas.microsoft.com/office/powerpoint/2010/main" val="560675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838C-FE5D-4E2C-8058-0F19BB0AF391}"/>
              </a:ext>
            </a:extLst>
          </p:cNvPr>
          <p:cNvSpPr>
            <a:spLocks noGrp="1"/>
          </p:cNvSpPr>
          <p:nvPr>
            <p:ph type="title"/>
          </p:nvPr>
        </p:nvSpPr>
        <p:spPr/>
        <p:txBody>
          <a:bodyPr vert="horz" lIns="82931" tIns="41465" rIns="82931" bIns="41465" rtlCol="0" anchor="ctr">
            <a:normAutofit/>
          </a:bodyPr>
          <a:lstStyle/>
          <a:p>
            <a:pPr algn="ctr" defTabSz="829269"/>
            <a:r>
              <a:rPr lang="en-US" dirty="0">
                <a:latin typeface="Arial Narrow" panose="020B0606020202030204" pitchFamily="34" charset="0"/>
                <a:cs typeface="+mj-cs"/>
              </a:rPr>
              <a:t>Factors for success </a:t>
            </a:r>
          </a:p>
        </p:txBody>
      </p:sp>
      <p:sp>
        <p:nvSpPr>
          <p:cNvPr id="6" name="Content Placeholder 5">
            <a:extLst>
              <a:ext uri="{FF2B5EF4-FFF2-40B4-BE49-F238E27FC236}">
                <a16:creationId xmlns:a16="http://schemas.microsoft.com/office/drawing/2014/main" id="{DC696C9F-E015-45E1-A604-1327624EB811}"/>
              </a:ext>
            </a:extLst>
          </p:cNvPr>
          <p:cNvSpPr>
            <a:spLocks noGrp="1"/>
          </p:cNvSpPr>
          <p:nvPr>
            <p:ph type="body" sz="quarter" idx="16"/>
          </p:nvPr>
        </p:nvSpPr>
        <p:spPr>
          <a:xfrm>
            <a:off x="838200" y="1384300"/>
            <a:ext cx="6577362" cy="4973466"/>
          </a:xfrm>
        </p:spPr>
        <p:txBody>
          <a:bodyPr vert="horz" lIns="82931" tIns="41465" rIns="82931" bIns="41465" rtlCol="0">
            <a:noAutofit/>
          </a:bodyPr>
          <a:lstStyle/>
          <a:p>
            <a:pPr marL="135583" indent="-342900" defTabSz="829269">
              <a:buFont typeface="Arial" panose="020B0604020202020204" pitchFamily="34" charset="0"/>
              <a:buChar char="•"/>
            </a:pPr>
            <a:r>
              <a:rPr lang="en-US" sz="2700" dirty="0">
                <a:cs typeface="+mn-cs"/>
              </a:rPr>
              <a:t>Tool adapted to national &amp; local context </a:t>
            </a:r>
          </a:p>
          <a:p>
            <a:pPr marL="135583" indent="-342900" defTabSz="829269">
              <a:buFont typeface="Arial" panose="020B0604020202020204" pitchFamily="34" charset="0"/>
              <a:buChar char="•"/>
            </a:pPr>
            <a:r>
              <a:rPr lang="en-US" sz="2700" dirty="0">
                <a:cs typeface="+mn-cs"/>
              </a:rPr>
              <a:t>Political commitment and leadership </a:t>
            </a:r>
          </a:p>
          <a:p>
            <a:pPr marL="135583" indent="-342900" defTabSz="829269">
              <a:buFont typeface="Arial" panose="020B0604020202020204" pitchFamily="34" charset="0"/>
              <a:buChar char="•"/>
            </a:pPr>
            <a:r>
              <a:rPr lang="en-US" sz="2700" dirty="0">
                <a:cs typeface="+mn-cs"/>
              </a:rPr>
              <a:t>Training and capacity building (national &amp; local level) </a:t>
            </a:r>
          </a:p>
          <a:p>
            <a:pPr marL="135583" indent="-342900" defTabSz="829269">
              <a:buFont typeface="Arial" panose="020B0604020202020204" pitchFamily="34" charset="0"/>
              <a:buChar char="•"/>
            </a:pPr>
            <a:r>
              <a:rPr lang="en-US" sz="2700" dirty="0">
                <a:cs typeface="+mn-cs"/>
              </a:rPr>
              <a:t>Sustainable financing &amp; investment </a:t>
            </a:r>
          </a:p>
          <a:p>
            <a:pPr marL="135583" indent="-342900" defTabSz="829269">
              <a:buFont typeface="Arial" panose="020B0604020202020204" pitchFamily="34" charset="0"/>
              <a:buChar char="•"/>
            </a:pPr>
            <a:r>
              <a:rPr lang="en-US" sz="2700" dirty="0">
                <a:cs typeface="+mn-cs"/>
              </a:rPr>
              <a:t>Supportive supervision and mentorship </a:t>
            </a:r>
          </a:p>
          <a:p>
            <a:pPr marL="135583" indent="-342900" defTabSz="829269">
              <a:buFont typeface="Arial" panose="020B0604020202020204" pitchFamily="34" charset="0"/>
              <a:buChar char="•"/>
            </a:pPr>
            <a:r>
              <a:rPr lang="en-US" sz="2700" dirty="0">
                <a:cs typeface="+mn-cs"/>
              </a:rPr>
              <a:t>Data sharing to improve resource allocation</a:t>
            </a:r>
          </a:p>
          <a:p>
            <a:pPr marL="135583" indent="-342900" defTabSz="829269">
              <a:buFont typeface="Arial" panose="020B0604020202020204" pitchFamily="34" charset="0"/>
              <a:buChar char="•"/>
            </a:pPr>
            <a:r>
              <a:rPr lang="en-US" sz="2700" dirty="0">
                <a:cs typeface="+mn-cs"/>
              </a:rPr>
              <a:t>Human resources </a:t>
            </a:r>
          </a:p>
          <a:p>
            <a:pPr marL="135583" indent="-342900" defTabSz="829269">
              <a:buFont typeface="Arial" panose="020B0604020202020204" pitchFamily="34" charset="0"/>
              <a:buChar char="•"/>
            </a:pPr>
            <a:r>
              <a:rPr lang="en-US" sz="2700" dirty="0">
                <a:cs typeface="+mn-cs"/>
              </a:rPr>
              <a:t>Community participation </a:t>
            </a:r>
          </a:p>
        </p:txBody>
      </p:sp>
      <p:sp>
        <p:nvSpPr>
          <p:cNvPr id="4" name="Slide Number Placeholder 3">
            <a:extLst>
              <a:ext uri="{FF2B5EF4-FFF2-40B4-BE49-F238E27FC236}">
                <a16:creationId xmlns:a16="http://schemas.microsoft.com/office/drawing/2014/main" id="{495F06FE-86B9-4EFF-B4B3-FC9EB904B465}"/>
              </a:ext>
            </a:extLst>
          </p:cNvPr>
          <p:cNvSpPr>
            <a:spLocks noGrp="1"/>
          </p:cNvSpPr>
          <p:nvPr>
            <p:ph type="sldNum" sz="quarter" idx="12"/>
          </p:nvPr>
        </p:nvSpPr>
        <p:spPr/>
        <p:txBody>
          <a:bodyPr/>
          <a:lstStyle/>
          <a:p>
            <a:fld id="{2D0AA5EB-64AB-BF41-92BE-B61D8618F692}" type="slidenum">
              <a:rPr lang="it-IT" smtClean="0"/>
              <a:t>70</a:t>
            </a:fld>
            <a:endParaRPr lang="it-IT" dirty="0"/>
          </a:p>
        </p:txBody>
      </p:sp>
      <p:pic>
        <p:nvPicPr>
          <p:cNvPr id="7" name="Picture 6" descr="A group of people standing in a room&#10;&#10;Description automatically generated with medium confidence">
            <a:extLst>
              <a:ext uri="{FF2B5EF4-FFF2-40B4-BE49-F238E27FC236}">
                <a16:creationId xmlns:a16="http://schemas.microsoft.com/office/drawing/2014/main" id="{9D266006-AD49-4C1F-A744-576AA5B046C3}"/>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659148" y="3859615"/>
            <a:ext cx="3960423" cy="263326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70F20F8A-D262-4C4A-850B-C2D447201F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9148" y="1198565"/>
            <a:ext cx="4121962" cy="2314084"/>
          </a:xfrm>
          <a:prstGeom prst="rect">
            <a:avLst/>
          </a:prstGeom>
        </p:spPr>
      </p:pic>
    </p:spTree>
    <p:extLst>
      <p:ext uri="{BB962C8B-B14F-4D97-AF65-F5344CB8AC3E}">
        <p14:creationId xmlns:p14="http://schemas.microsoft.com/office/powerpoint/2010/main" val="15334585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EF6388-41FA-4DE0-BCA7-BD7ED9F16004}"/>
              </a:ext>
            </a:extLst>
          </p:cNvPr>
          <p:cNvSpPr>
            <a:spLocks noGrp="1"/>
          </p:cNvSpPr>
          <p:nvPr>
            <p:ph type="body" idx="1"/>
          </p:nvPr>
        </p:nvSpPr>
        <p:spPr>
          <a:xfrm>
            <a:off x="723900" y="1587533"/>
            <a:ext cx="5408612" cy="4761053"/>
          </a:xfrm>
        </p:spPr>
        <p:txBody>
          <a:bodyPr>
            <a:normAutofit/>
          </a:bodyPr>
          <a:lstStyle/>
          <a:p>
            <a:r>
              <a:rPr lang="en-GB" sz="2400" dirty="0"/>
              <a:t>Drives WASH FIT process and fosters ownership through existing health systems processes and people. </a:t>
            </a:r>
          </a:p>
          <a:p>
            <a:r>
              <a:rPr lang="en-GB" sz="2400" dirty="0"/>
              <a:t>Ensures long-term success and regular financing, technical support &amp; mentorship </a:t>
            </a:r>
          </a:p>
          <a:p>
            <a:r>
              <a:rPr lang="en-GB" sz="2400" dirty="0"/>
              <a:t>Government adopts WASH FIT as </a:t>
            </a:r>
            <a:r>
              <a:rPr lang="en-GB" sz="2400" i="1" dirty="0"/>
              <a:t>the </a:t>
            </a:r>
            <a:r>
              <a:rPr lang="en-GB" sz="2400" dirty="0"/>
              <a:t>national tool to achieve standards </a:t>
            </a:r>
            <a:r>
              <a:rPr lang="en-GB" sz="2400" dirty="0">
                <a:sym typeface="Wingdings" panose="05000000000000000000" pitchFamily="2" charset="2"/>
              </a:rPr>
              <a:t> mandates partners to use a common approach to training, assessment, improvements and sharing data </a:t>
            </a:r>
            <a:endParaRPr lang="en-GB" sz="2400" dirty="0"/>
          </a:p>
          <a:p>
            <a:endParaRPr lang="en-GB" sz="2400" dirty="0"/>
          </a:p>
          <a:p>
            <a:endParaRPr lang="en-US" sz="2400" dirty="0"/>
          </a:p>
        </p:txBody>
      </p:sp>
      <p:sp>
        <p:nvSpPr>
          <p:cNvPr id="7" name="Text Placeholder 6">
            <a:extLst>
              <a:ext uri="{FF2B5EF4-FFF2-40B4-BE49-F238E27FC236}">
                <a16:creationId xmlns:a16="http://schemas.microsoft.com/office/drawing/2014/main" id="{140E4BE0-4E45-4975-A176-97CD8FD3E624}"/>
              </a:ext>
            </a:extLst>
          </p:cNvPr>
          <p:cNvSpPr>
            <a:spLocks noGrp="1"/>
          </p:cNvSpPr>
          <p:nvPr>
            <p:ph type="body" sz="quarter" idx="14"/>
          </p:nvPr>
        </p:nvSpPr>
        <p:spPr/>
        <p:txBody>
          <a:bodyPr/>
          <a:lstStyle/>
          <a:p>
            <a:r>
              <a:rPr lang="en-US" dirty="0">
                <a:solidFill>
                  <a:srgbClr val="00AFF3"/>
                </a:solidFill>
              </a:rPr>
              <a:t>Political commitment &amp; leadership </a:t>
            </a:r>
          </a:p>
        </p:txBody>
      </p:sp>
      <p:pic>
        <p:nvPicPr>
          <p:cNvPr id="2052" name="Picture 4" descr="01logo20191031">
            <a:extLst>
              <a:ext uri="{FF2B5EF4-FFF2-40B4-BE49-F238E27FC236}">
                <a16:creationId xmlns:a16="http://schemas.microsoft.com/office/drawing/2014/main" id="{52A354A5-E070-4A3D-BFB1-5A49355264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78710" y="5504141"/>
            <a:ext cx="1378780" cy="12796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115964E-F11E-4BC7-8D43-65683BA72D23}"/>
              </a:ext>
            </a:extLst>
          </p:cNvPr>
          <p:cNvSpPr/>
          <p:nvPr/>
        </p:nvSpPr>
        <p:spPr>
          <a:xfrm>
            <a:off x="6739286" y="3968060"/>
            <a:ext cx="4728814" cy="1938992"/>
          </a:xfrm>
          <a:custGeom>
            <a:avLst/>
            <a:gdLst>
              <a:gd name="connsiteX0" fmla="*/ 0 w 4728814"/>
              <a:gd name="connsiteY0" fmla="*/ 0 h 1938992"/>
              <a:gd name="connsiteX1" fmla="*/ 580969 w 4728814"/>
              <a:gd name="connsiteY1" fmla="*/ 0 h 1938992"/>
              <a:gd name="connsiteX2" fmla="*/ 1303802 w 4728814"/>
              <a:gd name="connsiteY2" fmla="*/ 0 h 1938992"/>
              <a:gd name="connsiteX3" fmla="*/ 2026635 w 4728814"/>
              <a:gd name="connsiteY3" fmla="*/ 0 h 1938992"/>
              <a:gd name="connsiteX4" fmla="*/ 2607603 w 4728814"/>
              <a:gd name="connsiteY4" fmla="*/ 0 h 1938992"/>
              <a:gd name="connsiteX5" fmla="*/ 3235860 w 4728814"/>
              <a:gd name="connsiteY5" fmla="*/ 0 h 1938992"/>
              <a:gd name="connsiteX6" fmla="*/ 3816828 w 4728814"/>
              <a:gd name="connsiteY6" fmla="*/ 0 h 1938992"/>
              <a:gd name="connsiteX7" fmla="*/ 4728814 w 4728814"/>
              <a:gd name="connsiteY7" fmla="*/ 0 h 1938992"/>
              <a:gd name="connsiteX8" fmla="*/ 4728814 w 4728814"/>
              <a:gd name="connsiteY8" fmla="*/ 588161 h 1938992"/>
              <a:gd name="connsiteX9" fmla="*/ 4728814 w 4728814"/>
              <a:gd name="connsiteY9" fmla="*/ 1253881 h 1938992"/>
              <a:gd name="connsiteX10" fmla="*/ 4728814 w 4728814"/>
              <a:gd name="connsiteY10" fmla="*/ 1938992 h 1938992"/>
              <a:gd name="connsiteX11" fmla="*/ 4100557 w 4728814"/>
              <a:gd name="connsiteY11" fmla="*/ 1938992 h 1938992"/>
              <a:gd name="connsiteX12" fmla="*/ 3425012 w 4728814"/>
              <a:gd name="connsiteY12" fmla="*/ 1938992 h 1938992"/>
              <a:gd name="connsiteX13" fmla="*/ 2702179 w 4728814"/>
              <a:gd name="connsiteY13" fmla="*/ 1938992 h 1938992"/>
              <a:gd name="connsiteX14" fmla="*/ 2026635 w 4728814"/>
              <a:gd name="connsiteY14" fmla="*/ 1938992 h 1938992"/>
              <a:gd name="connsiteX15" fmla="*/ 1303802 w 4728814"/>
              <a:gd name="connsiteY15" fmla="*/ 1938992 h 1938992"/>
              <a:gd name="connsiteX16" fmla="*/ 0 w 4728814"/>
              <a:gd name="connsiteY16" fmla="*/ 1938992 h 1938992"/>
              <a:gd name="connsiteX17" fmla="*/ 0 w 4728814"/>
              <a:gd name="connsiteY17" fmla="*/ 1292661 h 1938992"/>
              <a:gd name="connsiteX18" fmla="*/ 0 w 4728814"/>
              <a:gd name="connsiteY18" fmla="*/ 626941 h 1938992"/>
              <a:gd name="connsiteX19" fmla="*/ 0 w 4728814"/>
              <a:gd name="connsiteY19"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28814" h="1938992" fill="none" extrusionOk="0">
                <a:moveTo>
                  <a:pt x="0" y="0"/>
                </a:moveTo>
                <a:cubicBezTo>
                  <a:pt x="210468" y="-13920"/>
                  <a:pt x="338191" y="-18367"/>
                  <a:pt x="580969" y="0"/>
                </a:cubicBezTo>
                <a:cubicBezTo>
                  <a:pt x="823747" y="18367"/>
                  <a:pt x="1155801" y="3762"/>
                  <a:pt x="1303802" y="0"/>
                </a:cubicBezTo>
                <a:cubicBezTo>
                  <a:pt x="1451803" y="-3762"/>
                  <a:pt x="1867977" y="-19461"/>
                  <a:pt x="2026635" y="0"/>
                </a:cubicBezTo>
                <a:cubicBezTo>
                  <a:pt x="2185293" y="19461"/>
                  <a:pt x="2340232" y="2265"/>
                  <a:pt x="2607603" y="0"/>
                </a:cubicBezTo>
                <a:cubicBezTo>
                  <a:pt x="2874974" y="-2265"/>
                  <a:pt x="2970912" y="-12687"/>
                  <a:pt x="3235860" y="0"/>
                </a:cubicBezTo>
                <a:cubicBezTo>
                  <a:pt x="3500808" y="12687"/>
                  <a:pt x="3542036" y="22783"/>
                  <a:pt x="3816828" y="0"/>
                </a:cubicBezTo>
                <a:cubicBezTo>
                  <a:pt x="4091620" y="-22783"/>
                  <a:pt x="4506429" y="43167"/>
                  <a:pt x="4728814" y="0"/>
                </a:cubicBezTo>
                <a:cubicBezTo>
                  <a:pt x="4708878" y="160765"/>
                  <a:pt x="4724549" y="342825"/>
                  <a:pt x="4728814" y="588161"/>
                </a:cubicBezTo>
                <a:cubicBezTo>
                  <a:pt x="4733079" y="833497"/>
                  <a:pt x="4695671" y="979640"/>
                  <a:pt x="4728814" y="1253881"/>
                </a:cubicBezTo>
                <a:cubicBezTo>
                  <a:pt x="4761957" y="1528122"/>
                  <a:pt x="4753690" y="1700745"/>
                  <a:pt x="4728814" y="1938992"/>
                </a:cubicBezTo>
                <a:cubicBezTo>
                  <a:pt x="4545944" y="1936848"/>
                  <a:pt x="4261358" y="1908255"/>
                  <a:pt x="4100557" y="1938992"/>
                </a:cubicBezTo>
                <a:cubicBezTo>
                  <a:pt x="3939756" y="1969729"/>
                  <a:pt x="3574192" y="1911086"/>
                  <a:pt x="3425012" y="1938992"/>
                </a:cubicBezTo>
                <a:cubicBezTo>
                  <a:pt x="3275832" y="1966898"/>
                  <a:pt x="2874428" y="1965549"/>
                  <a:pt x="2702179" y="1938992"/>
                </a:cubicBezTo>
                <a:cubicBezTo>
                  <a:pt x="2529930" y="1912435"/>
                  <a:pt x="2342377" y="1958639"/>
                  <a:pt x="2026635" y="1938992"/>
                </a:cubicBezTo>
                <a:cubicBezTo>
                  <a:pt x="1710893" y="1919345"/>
                  <a:pt x="1637043" y="1914835"/>
                  <a:pt x="1303802" y="1938992"/>
                </a:cubicBezTo>
                <a:cubicBezTo>
                  <a:pt x="970561" y="1963149"/>
                  <a:pt x="262633" y="1992691"/>
                  <a:pt x="0" y="1938992"/>
                </a:cubicBezTo>
                <a:cubicBezTo>
                  <a:pt x="873" y="1748929"/>
                  <a:pt x="12792" y="1490359"/>
                  <a:pt x="0" y="1292661"/>
                </a:cubicBezTo>
                <a:cubicBezTo>
                  <a:pt x="-12792" y="1094963"/>
                  <a:pt x="13481" y="864410"/>
                  <a:pt x="0" y="626941"/>
                </a:cubicBezTo>
                <a:cubicBezTo>
                  <a:pt x="-13481" y="389472"/>
                  <a:pt x="-21710" y="138283"/>
                  <a:pt x="0" y="0"/>
                </a:cubicBezTo>
                <a:close/>
              </a:path>
              <a:path w="4728814" h="1938992" stroke="0" extrusionOk="0">
                <a:moveTo>
                  <a:pt x="0" y="0"/>
                </a:moveTo>
                <a:cubicBezTo>
                  <a:pt x="214799" y="10501"/>
                  <a:pt x="362449" y="-13883"/>
                  <a:pt x="533680" y="0"/>
                </a:cubicBezTo>
                <a:cubicBezTo>
                  <a:pt x="704911" y="13883"/>
                  <a:pt x="1072221" y="11580"/>
                  <a:pt x="1209225" y="0"/>
                </a:cubicBezTo>
                <a:cubicBezTo>
                  <a:pt x="1346229" y="-11580"/>
                  <a:pt x="1520869" y="-20828"/>
                  <a:pt x="1742906" y="0"/>
                </a:cubicBezTo>
                <a:cubicBezTo>
                  <a:pt x="1964943" y="20828"/>
                  <a:pt x="2101807" y="19296"/>
                  <a:pt x="2276586" y="0"/>
                </a:cubicBezTo>
                <a:cubicBezTo>
                  <a:pt x="2451365" y="-19296"/>
                  <a:pt x="2656120" y="-7987"/>
                  <a:pt x="2810267" y="0"/>
                </a:cubicBezTo>
                <a:cubicBezTo>
                  <a:pt x="2964414" y="7987"/>
                  <a:pt x="3240430" y="8698"/>
                  <a:pt x="3580388" y="0"/>
                </a:cubicBezTo>
                <a:cubicBezTo>
                  <a:pt x="3920346" y="-8698"/>
                  <a:pt x="4296030" y="46523"/>
                  <a:pt x="4728814" y="0"/>
                </a:cubicBezTo>
                <a:cubicBezTo>
                  <a:pt x="4706462" y="235366"/>
                  <a:pt x="4755362" y="334589"/>
                  <a:pt x="4728814" y="665721"/>
                </a:cubicBezTo>
                <a:cubicBezTo>
                  <a:pt x="4702266" y="996853"/>
                  <a:pt x="4732250" y="1030979"/>
                  <a:pt x="4728814" y="1331441"/>
                </a:cubicBezTo>
                <a:cubicBezTo>
                  <a:pt x="4725378" y="1631903"/>
                  <a:pt x="4710928" y="1666342"/>
                  <a:pt x="4728814" y="1938992"/>
                </a:cubicBezTo>
                <a:cubicBezTo>
                  <a:pt x="4559316" y="1930326"/>
                  <a:pt x="4351309" y="1940548"/>
                  <a:pt x="4053269" y="1938992"/>
                </a:cubicBezTo>
                <a:cubicBezTo>
                  <a:pt x="3755229" y="1937436"/>
                  <a:pt x="3700456" y="1938412"/>
                  <a:pt x="3519589" y="1938992"/>
                </a:cubicBezTo>
                <a:cubicBezTo>
                  <a:pt x="3338722" y="1939572"/>
                  <a:pt x="3076882" y="1960982"/>
                  <a:pt x="2938620" y="1938992"/>
                </a:cubicBezTo>
                <a:cubicBezTo>
                  <a:pt x="2800358" y="1917002"/>
                  <a:pt x="2505334" y="1913830"/>
                  <a:pt x="2263075" y="1938992"/>
                </a:cubicBezTo>
                <a:cubicBezTo>
                  <a:pt x="2020817" y="1964154"/>
                  <a:pt x="1805663" y="1941780"/>
                  <a:pt x="1634819" y="1938992"/>
                </a:cubicBezTo>
                <a:cubicBezTo>
                  <a:pt x="1463975" y="1936204"/>
                  <a:pt x="1236489" y="1915064"/>
                  <a:pt x="911986" y="1938992"/>
                </a:cubicBezTo>
                <a:cubicBezTo>
                  <a:pt x="587483" y="1962920"/>
                  <a:pt x="316501" y="1963832"/>
                  <a:pt x="0" y="1938992"/>
                </a:cubicBezTo>
                <a:cubicBezTo>
                  <a:pt x="17992" y="1754856"/>
                  <a:pt x="18404" y="1396588"/>
                  <a:pt x="0" y="1253881"/>
                </a:cubicBezTo>
                <a:cubicBezTo>
                  <a:pt x="-18404" y="1111174"/>
                  <a:pt x="-19769" y="858304"/>
                  <a:pt x="0" y="607551"/>
                </a:cubicBezTo>
                <a:cubicBezTo>
                  <a:pt x="19769" y="356798"/>
                  <a:pt x="-2299" y="159156"/>
                  <a:pt x="0" y="0"/>
                </a:cubicBezTo>
                <a:close/>
              </a:path>
            </a:pathLst>
          </a:custGeom>
          <a:ln>
            <a:solidFill>
              <a:schemeClr val="tx1"/>
            </a:solidFill>
            <a:extLst>
              <a:ext uri="{C807C97D-BFC1-408E-A445-0C87EB9F89A2}">
                <ask:lineSketchStyleProps xmlns:ask="http://schemas.microsoft.com/office/drawing/2018/sketchyshapes" xmlns="" sd="3582967651">
                  <a:prstGeom prst="rect">
                    <a:avLst/>
                  </a:prstGeom>
                  <ask:type>
                    <ask:lineSketchFreehand/>
                  </ask:type>
                </ask:lineSketchStyleProps>
              </a:ext>
            </a:extLst>
          </a:ln>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In Lao PDR, by including the deputy director of the local health office in the WASH FIT team, who then advocated for greater investments, local government decided to provide extra funding for necessary improvements. </a:t>
            </a:r>
          </a:p>
        </p:txBody>
      </p:sp>
      <p:grpSp>
        <p:nvGrpSpPr>
          <p:cNvPr id="9" name="Group 8">
            <a:extLst>
              <a:ext uri="{FF2B5EF4-FFF2-40B4-BE49-F238E27FC236}">
                <a16:creationId xmlns:a16="http://schemas.microsoft.com/office/drawing/2014/main" id="{9E18786E-C128-4866-A7D1-CA00A324B5BD}"/>
              </a:ext>
            </a:extLst>
          </p:cNvPr>
          <p:cNvGrpSpPr/>
          <p:nvPr/>
        </p:nvGrpSpPr>
        <p:grpSpPr>
          <a:xfrm>
            <a:off x="10571586" y="249283"/>
            <a:ext cx="1246402" cy="1171184"/>
            <a:chOff x="6769457" y="5116370"/>
            <a:chExt cx="1106024" cy="1171184"/>
          </a:xfrm>
        </p:grpSpPr>
        <p:pic>
          <p:nvPicPr>
            <p:cNvPr id="10" name="Picture 9" descr="Shape&#10;&#10;Description automatically generated with low confidence">
              <a:extLst>
                <a:ext uri="{FF2B5EF4-FFF2-40B4-BE49-F238E27FC236}">
                  <a16:creationId xmlns:a16="http://schemas.microsoft.com/office/drawing/2014/main" id="{96EA0E9D-1800-406B-9734-9B0137BCB8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47514" y="5258958"/>
              <a:ext cx="1027967" cy="935628"/>
            </a:xfrm>
            <a:prstGeom prst="rect">
              <a:avLst/>
            </a:prstGeom>
          </p:spPr>
        </p:pic>
        <p:sp>
          <p:nvSpPr>
            <p:cNvPr id="11" name="Oval 10">
              <a:extLst>
                <a:ext uri="{FF2B5EF4-FFF2-40B4-BE49-F238E27FC236}">
                  <a16:creationId xmlns:a16="http://schemas.microsoft.com/office/drawing/2014/main" id="{E759DC21-4743-41BF-94EF-71548A749177}"/>
                </a:ext>
              </a:extLst>
            </p:cNvPr>
            <p:cNvSpPr/>
            <p:nvPr/>
          </p:nvSpPr>
          <p:spPr>
            <a:xfrm>
              <a:off x="6769457" y="5116370"/>
              <a:ext cx="1027967"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37B9818-8A0B-4C7B-8278-13433DA43ADD}"/>
              </a:ext>
            </a:extLst>
          </p:cNvPr>
          <p:cNvSpPr txBox="1"/>
          <p:nvPr/>
        </p:nvSpPr>
        <p:spPr>
          <a:xfrm>
            <a:off x="6518690" y="3277638"/>
            <a:ext cx="5673310" cy="369332"/>
          </a:xfrm>
          <a:prstGeom prst="rect">
            <a:avLst/>
          </a:prstGeom>
          <a:solidFill>
            <a:srgbClr val="00AFF3"/>
          </a:solidFill>
        </p:spPr>
        <p:txBody>
          <a:bodyPr wrap="square">
            <a:spAutoFit/>
          </a:bodyPr>
          <a:lstStyle/>
          <a:p>
            <a:r>
              <a:rPr lang="en-US" sz="1800" dirty="0">
                <a:solidFill>
                  <a:schemeClr val="bg1"/>
                </a:solidFill>
                <a:latin typeface="Arial" panose="020B0604020202020204" pitchFamily="34" charset="0"/>
                <a:cs typeface="Arial" panose="020B0604020202020204" pitchFamily="34" charset="0"/>
              </a:rPr>
              <a:t>Engage </a:t>
            </a:r>
            <a:r>
              <a:rPr lang="en-US" sz="1800" b="1" dirty="0">
                <a:solidFill>
                  <a:schemeClr val="bg1"/>
                </a:solidFill>
                <a:latin typeface="Arial" panose="020B0604020202020204" pitchFamily="34" charset="0"/>
                <a:cs typeface="Arial" panose="020B0604020202020204" pitchFamily="34" charset="0"/>
              </a:rPr>
              <a:t>local, district or provincial authorities </a:t>
            </a:r>
            <a:endParaRPr lang="en-US" sz="1800" dirty="0">
              <a:solidFill>
                <a:schemeClr val="bg1"/>
              </a:solidFill>
              <a:latin typeface="Arial" panose="020B0604020202020204" pitchFamily="34" charset="0"/>
              <a:cs typeface="Arial" panose="020B0604020202020204" pitchFamily="34" charset="0"/>
            </a:endParaRPr>
          </a:p>
        </p:txBody>
      </p:sp>
      <p:sp>
        <p:nvSpPr>
          <p:cNvPr id="12" name="Slide Number Placeholder 11">
            <a:extLst>
              <a:ext uri="{FF2B5EF4-FFF2-40B4-BE49-F238E27FC236}">
                <a16:creationId xmlns:a16="http://schemas.microsoft.com/office/drawing/2014/main" id="{1816062C-C570-47E7-9A1B-5E4CBE626EA5}"/>
              </a:ext>
            </a:extLst>
          </p:cNvPr>
          <p:cNvSpPr>
            <a:spLocks noGrp="1"/>
          </p:cNvSpPr>
          <p:nvPr>
            <p:ph type="sldNum" sz="quarter" idx="12"/>
          </p:nvPr>
        </p:nvSpPr>
        <p:spPr/>
        <p:txBody>
          <a:bodyPr/>
          <a:lstStyle/>
          <a:p>
            <a:fld id="{2D0AA5EB-64AB-BF41-92BE-B61D8618F692}" type="slidenum">
              <a:rPr lang="it-IT" smtClean="0"/>
              <a:t>71</a:t>
            </a:fld>
            <a:endParaRPr lang="it-IT" dirty="0"/>
          </a:p>
        </p:txBody>
      </p:sp>
    </p:spTree>
    <p:extLst>
      <p:ext uri="{BB962C8B-B14F-4D97-AF65-F5344CB8AC3E}">
        <p14:creationId xmlns:p14="http://schemas.microsoft.com/office/powerpoint/2010/main" val="30754163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B41ADF-C09E-4EF4-BC2B-7CE3BEB21948}"/>
              </a:ext>
            </a:extLst>
          </p:cNvPr>
          <p:cNvSpPr>
            <a:spLocks noGrp="1"/>
          </p:cNvSpPr>
          <p:nvPr>
            <p:ph type="body" idx="1"/>
          </p:nvPr>
        </p:nvSpPr>
        <p:spPr>
          <a:xfrm>
            <a:off x="579864" y="1656440"/>
            <a:ext cx="5336750" cy="4761053"/>
          </a:xfrm>
        </p:spPr>
        <p:txBody>
          <a:bodyPr>
            <a:normAutofit/>
          </a:bodyPr>
          <a:lstStyle/>
          <a:p>
            <a:pPr marL="342900" indent="-342900">
              <a:buFont typeface="Arial" panose="020B0604020202020204" pitchFamily="34" charset="0"/>
              <a:buChar char="•"/>
            </a:pPr>
            <a:r>
              <a:rPr lang="en-US" sz="2400" dirty="0"/>
              <a:t>Starts with national level sensitization </a:t>
            </a:r>
            <a:r>
              <a:rPr lang="en-US" sz="2400" dirty="0">
                <a:sym typeface="Wingdings" panose="05000000000000000000" pitchFamily="2" charset="2"/>
              </a:rPr>
              <a:t> government &amp; partners able to adapt framework to national context </a:t>
            </a:r>
          </a:p>
          <a:p>
            <a:pPr marL="342900" indent="-342900">
              <a:buFont typeface="Arial" panose="020B0604020202020204" pitchFamily="34" charset="0"/>
              <a:buChar char="•"/>
            </a:pPr>
            <a:r>
              <a:rPr lang="en-US" sz="2400" dirty="0">
                <a:sym typeface="Wingdings" panose="05000000000000000000" pitchFamily="2" charset="2"/>
              </a:rPr>
              <a:t>MoH runs training of trainers</a:t>
            </a:r>
          </a:p>
          <a:p>
            <a:pPr marL="342900" indent="-342900">
              <a:buFont typeface="Arial" panose="020B0604020202020204" pitchFamily="34" charset="0"/>
              <a:buChar char="•"/>
            </a:pPr>
            <a:r>
              <a:rPr lang="en-US" sz="2400" dirty="0">
                <a:sym typeface="Wingdings" panose="05000000000000000000" pitchFamily="2" charset="2"/>
              </a:rPr>
              <a:t>Trainers cascade training to facility </a:t>
            </a:r>
          </a:p>
          <a:p>
            <a:pPr marL="342900" indent="-342900">
              <a:buFont typeface="Arial" panose="020B0604020202020204" pitchFamily="34" charset="0"/>
              <a:buChar char="•"/>
            </a:pPr>
            <a:r>
              <a:rPr lang="en-US" sz="2400" dirty="0"/>
              <a:t>Conduct regular refresher trainings for facility staff as needed </a:t>
            </a:r>
          </a:p>
        </p:txBody>
      </p:sp>
      <p:sp>
        <p:nvSpPr>
          <p:cNvPr id="5" name="Text Placeholder 4">
            <a:extLst>
              <a:ext uri="{FF2B5EF4-FFF2-40B4-BE49-F238E27FC236}">
                <a16:creationId xmlns:a16="http://schemas.microsoft.com/office/drawing/2014/main" id="{C63FF8C5-51E0-41F9-BD50-B4706D6F7702}"/>
              </a:ext>
            </a:extLst>
          </p:cNvPr>
          <p:cNvSpPr>
            <a:spLocks noGrp="1"/>
          </p:cNvSpPr>
          <p:nvPr>
            <p:ph type="body" sz="quarter" idx="14"/>
          </p:nvPr>
        </p:nvSpPr>
        <p:spPr/>
        <p:txBody>
          <a:bodyPr/>
          <a:lstStyle/>
          <a:p>
            <a:r>
              <a:rPr lang="en-US" dirty="0">
                <a:solidFill>
                  <a:srgbClr val="00AFF3"/>
                </a:solidFill>
              </a:rPr>
              <a:t>Training and capacity building </a:t>
            </a:r>
          </a:p>
        </p:txBody>
      </p:sp>
      <p:sp>
        <p:nvSpPr>
          <p:cNvPr id="6" name="TextBox 5">
            <a:extLst>
              <a:ext uri="{FF2B5EF4-FFF2-40B4-BE49-F238E27FC236}">
                <a16:creationId xmlns:a16="http://schemas.microsoft.com/office/drawing/2014/main" id="{58B3F0A3-CA56-43BE-83DB-105D10FDBF45}"/>
              </a:ext>
            </a:extLst>
          </p:cNvPr>
          <p:cNvSpPr txBox="1"/>
          <p:nvPr/>
        </p:nvSpPr>
        <p:spPr>
          <a:xfrm>
            <a:off x="353499" y="5721102"/>
            <a:ext cx="3030169" cy="1013354"/>
          </a:xfrm>
          <a:prstGeom prst="rect">
            <a:avLst/>
          </a:prstGeom>
          <a:noFill/>
          <a:ln>
            <a:noFill/>
            <a:extLst>
              <a:ext uri="{C807C97D-BFC1-408E-A445-0C87EB9F89A2}">
                <ask:lineSketchStyleProps xmlns:ask="http://schemas.microsoft.com/office/drawing/2018/sketchyshapes" xmlns="" sd="452248626">
                  <a:custGeom>
                    <a:avLst/>
                    <a:gdLst>
                      <a:gd name="connsiteX0" fmla="*/ 0 w 3030169"/>
                      <a:gd name="connsiteY0" fmla="*/ 0 h 1013354"/>
                      <a:gd name="connsiteX1" fmla="*/ 545430 w 3030169"/>
                      <a:gd name="connsiteY1" fmla="*/ 0 h 1013354"/>
                      <a:gd name="connsiteX2" fmla="*/ 1181766 w 3030169"/>
                      <a:gd name="connsiteY2" fmla="*/ 0 h 1013354"/>
                      <a:gd name="connsiteX3" fmla="*/ 1727196 w 3030169"/>
                      <a:gd name="connsiteY3" fmla="*/ 0 h 1013354"/>
                      <a:gd name="connsiteX4" fmla="*/ 2272627 w 3030169"/>
                      <a:gd name="connsiteY4" fmla="*/ 0 h 1013354"/>
                      <a:gd name="connsiteX5" fmla="*/ 3030169 w 3030169"/>
                      <a:gd name="connsiteY5" fmla="*/ 0 h 1013354"/>
                      <a:gd name="connsiteX6" fmla="*/ 3030169 w 3030169"/>
                      <a:gd name="connsiteY6" fmla="*/ 496543 h 1013354"/>
                      <a:gd name="connsiteX7" fmla="*/ 3030169 w 3030169"/>
                      <a:gd name="connsiteY7" fmla="*/ 1013354 h 1013354"/>
                      <a:gd name="connsiteX8" fmla="*/ 2393834 w 3030169"/>
                      <a:gd name="connsiteY8" fmla="*/ 1013354 h 1013354"/>
                      <a:gd name="connsiteX9" fmla="*/ 1878705 w 3030169"/>
                      <a:gd name="connsiteY9" fmla="*/ 1013354 h 1013354"/>
                      <a:gd name="connsiteX10" fmla="*/ 1363576 w 3030169"/>
                      <a:gd name="connsiteY10" fmla="*/ 1013354 h 1013354"/>
                      <a:gd name="connsiteX11" fmla="*/ 696939 w 3030169"/>
                      <a:gd name="connsiteY11" fmla="*/ 1013354 h 1013354"/>
                      <a:gd name="connsiteX12" fmla="*/ 0 w 3030169"/>
                      <a:gd name="connsiteY12" fmla="*/ 1013354 h 1013354"/>
                      <a:gd name="connsiteX13" fmla="*/ 0 w 3030169"/>
                      <a:gd name="connsiteY13" fmla="*/ 537078 h 1013354"/>
                      <a:gd name="connsiteX14" fmla="*/ 0 w 3030169"/>
                      <a:gd name="connsiteY14" fmla="*/ 0 h 101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30169" h="1013354" extrusionOk="0">
                        <a:moveTo>
                          <a:pt x="0" y="0"/>
                        </a:moveTo>
                        <a:cubicBezTo>
                          <a:pt x="238735" y="26778"/>
                          <a:pt x="423907" y="-18286"/>
                          <a:pt x="545430" y="0"/>
                        </a:cubicBezTo>
                        <a:cubicBezTo>
                          <a:pt x="666953" y="18286"/>
                          <a:pt x="1014626" y="-27867"/>
                          <a:pt x="1181766" y="0"/>
                        </a:cubicBezTo>
                        <a:cubicBezTo>
                          <a:pt x="1348906" y="27867"/>
                          <a:pt x="1532178" y="-870"/>
                          <a:pt x="1727196" y="0"/>
                        </a:cubicBezTo>
                        <a:cubicBezTo>
                          <a:pt x="1922214" y="870"/>
                          <a:pt x="2159415" y="-6932"/>
                          <a:pt x="2272627" y="0"/>
                        </a:cubicBezTo>
                        <a:cubicBezTo>
                          <a:pt x="2385839" y="6932"/>
                          <a:pt x="2790637" y="-34951"/>
                          <a:pt x="3030169" y="0"/>
                        </a:cubicBezTo>
                        <a:cubicBezTo>
                          <a:pt x="3044126" y="120568"/>
                          <a:pt x="3015932" y="324518"/>
                          <a:pt x="3030169" y="496543"/>
                        </a:cubicBezTo>
                        <a:cubicBezTo>
                          <a:pt x="3044406" y="668568"/>
                          <a:pt x="3025377" y="826323"/>
                          <a:pt x="3030169" y="1013354"/>
                        </a:cubicBezTo>
                        <a:cubicBezTo>
                          <a:pt x="2864719" y="1025159"/>
                          <a:pt x="2566408" y="991416"/>
                          <a:pt x="2393834" y="1013354"/>
                        </a:cubicBezTo>
                        <a:cubicBezTo>
                          <a:pt x="2221260" y="1035292"/>
                          <a:pt x="1999381" y="995885"/>
                          <a:pt x="1878705" y="1013354"/>
                        </a:cubicBezTo>
                        <a:cubicBezTo>
                          <a:pt x="1758029" y="1030823"/>
                          <a:pt x="1547964" y="1015461"/>
                          <a:pt x="1363576" y="1013354"/>
                        </a:cubicBezTo>
                        <a:cubicBezTo>
                          <a:pt x="1179188" y="1011247"/>
                          <a:pt x="873983" y="1008545"/>
                          <a:pt x="696939" y="1013354"/>
                        </a:cubicBezTo>
                        <a:cubicBezTo>
                          <a:pt x="519895" y="1018163"/>
                          <a:pt x="243903" y="1044459"/>
                          <a:pt x="0" y="1013354"/>
                        </a:cubicBezTo>
                        <a:cubicBezTo>
                          <a:pt x="207" y="828502"/>
                          <a:pt x="-16904" y="766348"/>
                          <a:pt x="0" y="537078"/>
                        </a:cubicBezTo>
                        <a:cubicBezTo>
                          <a:pt x="16904" y="307808"/>
                          <a:pt x="-5242" y="243298"/>
                          <a:pt x="0" y="0"/>
                        </a:cubicBezTo>
                        <a:close/>
                      </a:path>
                    </a:pathLst>
                  </a:custGeom>
                  <ask:type>
                    <ask:lineSketchNone/>
                  </ask:type>
                </ask:lineSketchStyleProps>
              </a:ext>
            </a:extLst>
          </a:ln>
        </p:spPr>
        <p:txBody>
          <a:bodyPr wrap="square" rtlCol="0">
            <a:spAutoFit/>
          </a:bodyPr>
          <a:lstStyle/>
          <a:p>
            <a:pPr algn="ctr" rtl="0"/>
            <a:r>
              <a:rPr lang="en-US" sz="1995" dirty="0">
                <a:solidFill>
                  <a:schemeClr val="bg2">
                    <a:lumMod val="75000"/>
                  </a:schemeClr>
                </a:solidFill>
                <a:latin typeface="Arial" panose="020B0604020202020204" pitchFamily="34" charset="0"/>
                <a:cs typeface="Arial" panose="020B0604020202020204" pitchFamily="34" charset="0"/>
              </a:rPr>
              <a:t>Refer to WASH FIT training manual for </a:t>
            </a:r>
          </a:p>
          <a:p>
            <a:pPr algn="ctr" rtl="0"/>
            <a:r>
              <a:rPr lang="en-US" sz="1995" dirty="0">
                <a:solidFill>
                  <a:schemeClr val="bg2">
                    <a:lumMod val="75000"/>
                  </a:schemeClr>
                </a:solidFill>
                <a:latin typeface="Arial" panose="020B0604020202020204" pitchFamily="34" charset="0"/>
                <a:cs typeface="Arial" panose="020B0604020202020204" pitchFamily="34" charset="0"/>
              </a:rPr>
              <a:t>more information </a:t>
            </a:r>
          </a:p>
        </p:txBody>
      </p:sp>
      <p:pic>
        <p:nvPicPr>
          <p:cNvPr id="8" name="Picture 2" descr="Ministry of Health">
            <a:extLst>
              <a:ext uri="{FF2B5EF4-FFF2-40B4-BE49-F238E27FC236}">
                <a16:creationId xmlns:a16="http://schemas.microsoft.com/office/drawing/2014/main" id="{3A75B90B-F8ED-4EE5-A989-D57D2EBACF0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11142" y="2972506"/>
            <a:ext cx="3363903" cy="7372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982DBB2-5BA5-4F43-A15B-017051317C86}"/>
              </a:ext>
            </a:extLst>
          </p:cNvPr>
          <p:cNvSpPr/>
          <p:nvPr/>
        </p:nvSpPr>
        <p:spPr>
          <a:xfrm>
            <a:off x="6570932" y="3830587"/>
            <a:ext cx="5533103" cy="3016210"/>
          </a:xfrm>
          <a:custGeom>
            <a:avLst/>
            <a:gdLst>
              <a:gd name="connsiteX0" fmla="*/ 0 w 5533103"/>
              <a:gd name="connsiteY0" fmla="*/ 0 h 3016210"/>
              <a:gd name="connsiteX1" fmla="*/ 691638 w 5533103"/>
              <a:gd name="connsiteY1" fmla="*/ 0 h 3016210"/>
              <a:gd name="connsiteX2" fmla="*/ 1438607 w 5533103"/>
              <a:gd name="connsiteY2" fmla="*/ 0 h 3016210"/>
              <a:gd name="connsiteX3" fmla="*/ 1964252 w 5533103"/>
              <a:gd name="connsiteY3" fmla="*/ 0 h 3016210"/>
              <a:gd name="connsiteX4" fmla="*/ 2711220 w 5533103"/>
              <a:gd name="connsiteY4" fmla="*/ 0 h 3016210"/>
              <a:gd name="connsiteX5" fmla="*/ 3292196 w 5533103"/>
              <a:gd name="connsiteY5" fmla="*/ 0 h 3016210"/>
              <a:gd name="connsiteX6" fmla="*/ 3817841 w 5533103"/>
              <a:gd name="connsiteY6" fmla="*/ 0 h 3016210"/>
              <a:gd name="connsiteX7" fmla="*/ 4343486 w 5533103"/>
              <a:gd name="connsiteY7" fmla="*/ 0 h 3016210"/>
              <a:gd name="connsiteX8" fmla="*/ 5533103 w 5533103"/>
              <a:gd name="connsiteY8" fmla="*/ 0 h 3016210"/>
              <a:gd name="connsiteX9" fmla="*/ 5533103 w 5533103"/>
              <a:gd name="connsiteY9" fmla="*/ 512756 h 3016210"/>
              <a:gd name="connsiteX10" fmla="*/ 5533103 w 5533103"/>
              <a:gd name="connsiteY10" fmla="*/ 1025511 h 3016210"/>
              <a:gd name="connsiteX11" fmla="*/ 5533103 w 5533103"/>
              <a:gd name="connsiteY11" fmla="*/ 1598591 h 3016210"/>
              <a:gd name="connsiteX12" fmla="*/ 5533103 w 5533103"/>
              <a:gd name="connsiteY12" fmla="*/ 2171671 h 3016210"/>
              <a:gd name="connsiteX13" fmla="*/ 5533103 w 5533103"/>
              <a:gd name="connsiteY13" fmla="*/ 3016210 h 3016210"/>
              <a:gd name="connsiteX14" fmla="*/ 5007458 w 5533103"/>
              <a:gd name="connsiteY14" fmla="*/ 3016210 h 3016210"/>
              <a:gd name="connsiteX15" fmla="*/ 4481813 w 5533103"/>
              <a:gd name="connsiteY15" fmla="*/ 3016210 h 3016210"/>
              <a:gd name="connsiteX16" fmla="*/ 3790176 w 5533103"/>
              <a:gd name="connsiteY16" fmla="*/ 3016210 h 3016210"/>
              <a:gd name="connsiteX17" fmla="*/ 3043207 w 5533103"/>
              <a:gd name="connsiteY17" fmla="*/ 3016210 h 3016210"/>
              <a:gd name="connsiteX18" fmla="*/ 2406900 w 5533103"/>
              <a:gd name="connsiteY18" fmla="*/ 3016210 h 3016210"/>
              <a:gd name="connsiteX19" fmla="*/ 1881255 w 5533103"/>
              <a:gd name="connsiteY19" fmla="*/ 3016210 h 3016210"/>
              <a:gd name="connsiteX20" fmla="*/ 1355610 w 5533103"/>
              <a:gd name="connsiteY20" fmla="*/ 3016210 h 3016210"/>
              <a:gd name="connsiteX21" fmla="*/ 829965 w 5533103"/>
              <a:gd name="connsiteY21" fmla="*/ 3016210 h 3016210"/>
              <a:gd name="connsiteX22" fmla="*/ 0 w 5533103"/>
              <a:gd name="connsiteY22" fmla="*/ 3016210 h 3016210"/>
              <a:gd name="connsiteX23" fmla="*/ 0 w 5533103"/>
              <a:gd name="connsiteY23" fmla="*/ 2473292 h 3016210"/>
              <a:gd name="connsiteX24" fmla="*/ 0 w 5533103"/>
              <a:gd name="connsiteY24" fmla="*/ 1870050 h 3016210"/>
              <a:gd name="connsiteX25" fmla="*/ 0 w 5533103"/>
              <a:gd name="connsiteY25" fmla="*/ 1236646 h 3016210"/>
              <a:gd name="connsiteX26" fmla="*/ 0 w 5533103"/>
              <a:gd name="connsiteY26" fmla="*/ 573080 h 3016210"/>
              <a:gd name="connsiteX27" fmla="*/ 0 w 5533103"/>
              <a:gd name="connsiteY27" fmla="*/ 0 h 301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33103" h="3016210" fill="none" extrusionOk="0">
                <a:moveTo>
                  <a:pt x="0" y="0"/>
                </a:moveTo>
                <a:cubicBezTo>
                  <a:pt x="235538" y="-10408"/>
                  <a:pt x="388626" y="-9493"/>
                  <a:pt x="691638" y="0"/>
                </a:cubicBezTo>
                <a:cubicBezTo>
                  <a:pt x="994650" y="9493"/>
                  <a:pt x="1157120" y="11636"/>
                  <a:pt x="1438607" y="0"/>
                </a:cubicBezTo>
                <a:cubicBezTo>
                  <a:pt x="1720094" y="-11636"/>
                  <a:pt x="1829123" y="24747"/>
                  <a:pt x="1964252" y="0"/>
                </a:cubicBezTo>
                <a:cubicBezTo>
                  <a:pt x="2099381" y="-24747"/>
                  <a:pt x="2395949" y="-4130"/>
                  <a:pt x="2711220" y="0"/>
                </a:cubicBezTo>
                <a:cubicBezTo>
                  <a:pt x="3026491" y="4130"/>
                  <a:pt x="3016862" y="-6195"/>
                  <a:pt x="3292196" y="0"/>
                </a:cubicBezTo>
                <a:cubicBezTo>
                  <a:pt x="3567530" y="6195"/>
                  <a:pt x="3689028" y="-15470"/>
                  <a:pt x="3817841" y="0"/>
                </a:cubicBezTo>
                <a:cubicBezTo>
                  <a:pt x="3946655" y="15470"/>
                  <a:pt x="4168717" y="12021"/>
                  <a:pt x="4343486" y="0"/>
                </a:cubicBezTo>
                <a:cubicBezTo>
                  <a:pt x="4518255" y="-12021"/>
                  <a:pt x="5222070" y="12957"/>
                  <a:pt x="5533103" y="0"/>
                </a:cubicBezTo>
                <a:cubicBezTo>
                  <a:pt x="5557217" y="207093"/>
                  <a:pt x="5511427" y="261358"/>
                  <a:pt x="5533103" y="512756"/>
                </a:cubicBezTo>
                <a:cubicBezTo>
                  <a:pt x="5554779" y="764154"/>
                  <a:pt x="5553327" y="848594"/>
                  <a:pt x="5533103" y="1025511"/>
                </a:cubicBezTo>
                <a:cubicBezTo>
                  <a:pt x="5512879" y="1202429"/>
                  <a:pt x="5508118" y="1417330"/>
                  <a:pt x="5533103" y="1598591"/>
                </a:cubicBezTo>
                <a:cubicBezTo>
                  <a:pt x="5558088" y="1779852"/>
                  <a:pt x="5525586" y="1893974"/>
                  <a:pt x="5533103" y="2171671"/>
                </a:cubicBezTo>
                <a:cubicBezTo>
                  <a:pt x="5540620" y="2449368"/>
                  <a:pt x="5560115" y="2785369"/>
                  <a:pt x="5533103" y="3016210"/>
                </a:cubicBezTo>
                <a:cubicBezTo>
                  <a:pt x="5311536" y="3036632"/>
                  <a:pt x="5207696" y="3004324"/>
                  <a:pt x="5007458" y="3016210"/>
                </a:cubicBezTo>
                <a:cubicBezTo>
                  <a:pt x="4807220" y="3028096"/>
                  <a:pt x="4588369" y="3039310"/>
                  <a:pt x="4481813" y="3016210"/>
                </a:cubicBezTo>
                <a:cubicBezTo>
                  <a:pt x="4375258" y="2993110"/>
                  <a:pt x="3977618" y="3000177"/>
                  <a:pt x="3790176" y="3016210"/>
                </a:cubicBezTo>
                <a:cubicBezTo>
                  <a:pt x="3602734" y="3032243"/>
                  <a:pt x="3363016" y="2995950"/>
                  <a:pt x="3043207" y="3016210"/>
                </a:cubicBezTo>
                <a:cubicBezTo>
                  <a:pt x="2723398" y="3036470"/>
                  <a:pt x="2664582" y="3031081"/>
                  <a:pt x="2406900" y="3016210"/>
                </a:cubicBezTo>
                <a:cubicBezTo>
                  <a:pt x="2149218" y="3001339"/>
                  <a:pt x="2035403" y="3024895"/>
                  <a:pt x="1881255" y="3016210"/>
                </a:cubicBezTo>
                <a:cubicBezTo>
                  <a:pt x="1727107" y="3007525"/>
                  <a:pt x="1471229" y="3039107"/>
                  <a:pt x="1355610" y="3016210"/>
                </a:cubicBezTo>
                <a:cubicBezTo>
                  <a:pt x="1239991" y="2993313"/>
                  <a:pt x="1027838" y="3041275"/>
                  <a:pt x="829965" y="3016210"/>
                </a:cubicBezTo>
                <a:cubicBezTo>
                  <a:pt x="632093" y="2991145"/>
                  <a:pt x="298186" y="2977509"/>
                  <a:pt x="0" y="3016210"/>
                </a:cubicBezTo>
                <a:cubicBezTo>
                  <a:pt x="-6399" y="2782937"/>
                  <a:pt x="7383" y="2622563"/>
                  <a:pt x="0" y="2473292"/>
                </a:cubicBezTo>
                <a:cubicBezTo>
                  <a:pt x="-7383" y="2324021"/>
                  <a:pt x="29028" y="2101522"/>
                  <a:pt x="0" y="1870050"/>
                </a:cubicBezTo>
                <a:cubicBezTo>
                  <a:pt x="-29028" y="1638578"/>
                  <a:pt x="-28782" y="1501664"/>
                  <a:pt x="0" y="1236646"/>
                </a:cubicBezTo>
                <a:cubicBezTo>
                  <a:pt x="28782" y="971628"/>
                  <a:pt x="15252" y="837959"/>
                  <a:pt x="0" y="573080"/>
                </a:cubicBezTo>
                <a:cubicBezTo>
                  <a:pt x="-15252" y="308201"/>
                  <a:pt x="15317" y="136952"/>
                  <a:pt x="0" y="0"/>
                </a:cubicBezTo>
                <a:close/>
              </a:path>
              <a:path w="5533103" h="3016210" stroke="0" extrusionOk="0">
                <a:moveTo>
                  <a:pt x="0" y="0"/>
                </a:moveTo>
                <a:cubicBezTo>
                  <a:pt x="234134" y="-19148"/>
                  <a:pt x="381943" y="25473"/>
                  <a:pt x="525645" y="0"/>
                </a:cubicBezTo>
                <a:cubicBezTo>
                  <a:pt x="669348" y="-25473"/>
                  <a:pt x="1052167" y="-7849"/>
                  <a:pt x="1217283" y="0"/>
                </a:cubicBezTo>
                <a:cubicBezTo>
                  <a:pt x="1382399" y="7849"/>
                  <a:pt x="1522915" y="23942"/>
                  <a:pt x="1742927" y="0"/>
                </a:cubicBezTo>
                <a:cubicBezTo>
                  <a:pt x="1962939" y="-23942"/>
                  <a:pt x="2095193" y="11193"/>
                  <a:pt x="2268572" y="0"/>
                </a:cubicBezTo>
                <a:cubicBezTo>
                  <a:pt x="2441952" y="-11193"/>
                  <a:pt x="2657319" y="7087"/>
                  <a:pt x="2794217" y="0"/>
                </a:cubicBezTo>
                <a:cubicBezTo>
                  <a:pt x="2931115" y="-7087"/>
                  <a:pt x="3246866" y="16795"/>
                  <a:pt x="3596517" y="0"/>
                </a:cubicBezTo>
                <a:cubicBezTo>
                  <a:pt x="3946168" y="-16795"/>
                  <a:pt x="3953579" y="-26350"/>
                  <a:pt x="4232824" y="0"/>
                </a:cubicBezTo>
                <a:cubicBezTo>
                  <a:pt x="4512069" y="26350"/>
                  <a:pt x="4913655" y="-39095"/>
                  <a:pt x="5533103" y="0"/>
                </a:cubicBezTo>
                <a:cubicBezTo>
                  <a:pt x="5519541" y="200265"/>
                  <a:pt x="5547939" y="380685"/>
                  <a:pt x="5533103" y="573080"/>
                </a:cubicBezTo>
                <a:cubicBezTo>
                  <a:pt x="5518267" y="765475"/>
                  <a:pt x="5528410" y="914986"/>
                  <a:pt x="5533103" y="1176322"/>
                </a:cubicBezTo>
                <a:cubicBezTo>
                  <a:pt x="5537796" y="1437658"/>
                  <a:pt x="5521620" y="1504028"/>
                  <a:pt x="5533103" y="1779564"/>
                </a:cubicBezTo>
                <a:cubicBezTo>
                  <a:pt x="5544586" y="2055100"/>
                  <a:pt x="5552011" y="2236808"/>
                  <a:pt x="5533103" y="2352644"/>
                </a:cubicBezTo>
                <a:cubicBezTo>
                  <a:pt x="5514195" y="2468480"/>
                  <a:pt x="5542246" y="2722786"/>
                  <a:pt x="5533103" y="3016210"/>
                </a:cubicBezTo>
                <a:cubicBezTo>
                  <a:pt x="5399220" y="3024489"/>
                  <a:pt x="5179141" y="3007448"/>
                  <a:pt x="4896796" y="3016210"/>
                </a:cubicBezTo>
                <a:cubicBezTo>
                  <a:pt x="4614451" y="3024972"/>
                  <a:pt x="4484866" y="3029517"/>
                  <a:pt x="4260489" y="3016210"/>
                </a:cubicBezTo>
                <a:cubicBezTo>
                  <a:pt x="4036112" y="3002903"/>
                  <a:pt x="3767804" y="3038880"/>
                  <a:pt x="3513520" y="3016210"/>
                </a:cubicBezTo>
                <a:cubicBezTo>
                  <a:pt x="3259236" y="2993540"/>
                  <a:pt x="3087880" y="3045551"/>
                  <a:pt x="2711220" y="3016210"/>
                </a:cubicBezTo>
                <a:cubicBezTo>
                  <a:pt x="2334560" y="2986869"/>
                  <a:pt x="2260020" y="2978859"/>
                  <a:pt x="1908921" y="3016210"/>
                </a:cubicBezTo>
                <a:cubicBezTo>
                  <a:pt x="1557822" y="3053561"/>
                  <a:pt x="1479522" y="3045712"/>
                  <a:pt x="1106621" y="3016210"/>
                </a:cubicBezTo>
                <a:cubicBezTo>
                  <a:pt x="733720" y="2986708"/>
                  <a:pt x="235410" y="2968157"/>
                  <a:pt x="0" y="3016210"/>
                </a:cubicBezTo>
                <a:cubicBezTo>
                  <a:pt x="4496" y="2730894"/>
                  <a:pt x="801" y="2574340"/>
                  <a:pt x="0" y="2382806"/>
                </a:cubicBezTo>
                <a:cubicBezTo>
                  <a:pt x="-801" y="2191272"/>
                  <a:pt x="19240" y="1932086"/>
                  <a:pt x="0" y="1779564"/>
                </a:cubicBezTo>
                <a:cubicBezTo>
                  <a:pt x="-19240" y="1627042"/>
                  <a:pt x="23222" y="1390537"/>
                  <a:pt x="0" y="1266808"/>
                </a:cubicBezTo>
                <a:cubicBezTo>
                  <a:pt x="-23222" y="1143079"/>
                  <a:pt x="-20412" y="935652"/>
                  <a:pt x="0" y="663566"/>
                </a:cubicBezTo>
                <a:cubicBezTo>
                  <a:pt x="20412" y="391480"/>
                  <a:pt x="31818" y="312371"/>
                  <a:pt x="0" y="0"/>
                </a:cubicBezTo>
                <a:close/>
              </a:path>
            </a:pathLst>
          </a:custGeom>
          <a:ln>
            <a:noFill/>
            <a:extLst>
              <a:ext uri="{C807C97D-BFC1-408E-A445-0C87EB9F89A2}">
                <ask:lineSketchStyleProps xmlns:ask="http://schemas.microsoft.com/office/drawing/2018/sketchyshapes" xmlns="" sd="3582967651">
                  <a:prstGeom prst="rect">
                    <a:avLst/>
                  </a:prstGeom>
                  <ask:type>
                    <ask:lineSketchFreehand/>
                  </ask:type>
                </ask:lineSketchStyleProps>
              </a:ext>
            </a:extLst>
          </a:ln>
        </p:spPr>
        <p:txBody>
          <a:bodyPr wrap="square">
            <a:spAutoFit/>
          </a:bodyPr>
          <a:lstStyle/>
          <a:p>
            <a:r>
              <a:rPr lang="en-GB" sz="1900" dirty="0">
                <a:solidFill>
                  <a:schemeClr val="bg1"/>
                </a:solidFill>
                <a:latin typeface="Arial" panose="020B0604020202020204" pitchFamily="34" charset="0"/>
                <a:cs typeface="Arial" panose="020B0604020202020204" pitchFamily="34" charset="0"/>
              </a:rPr>
              <a:t>Liberia’s Ministry of Health convened multi-stakeholder meetings to develop a national WASH and environmental health package which included use of WASH FIT. </a:t>
            </a:r>
            <a:r>
              <a:rPr lang="en-US" sz="1900" dirty="0">
                <a:solidFill>
                  <a:schemeClr val="bg1"/>
                </a:solidFill>
                <a:latin typeface="Arial" panose="020B0604020202020204" pitchFamily="34" charset="0"/>
                <a:cs typeface="Arial" panose="020B0604020202020204" pitchFamily="34" charset="0"/>
              </a:rPr>
              <a:t>A national training package was developed and rolled-out to every district. District health teams were engaged to follow-up on WASH FIT processes and progress on key WASH indicators was reported back and analyzed at the national level.  </a:t>
            </a:r>
          </a:p>
          <a:p>
            <a:endParaRPr lang="en-US" sz="1900" dirty="0">
              <a:solidFill>
                <a:schemeClr val="bg1"/>
              </a:solidFill>
              <a:latin typeface="Arial" panose="020B0604020202020204" pitchFamily="34" charset="0"/>
              <a:cs typeface="Arial" panose="020B0604020202020204" pitchFamily="34" charset="0"/>
            </a:endParaRPr>
          </a:p>
        </p:txBody>
      </p:sp>
      <p:pic>
        <p:nvPicPr>
          <p:cNvPr id="13" name="Immagine 14">
            <a:extLst>
              <a:ext uri="{FF2B5EF4-FFF2-40B4-BE49-F238E27FC236}">
                <a16:creationId xmlns:a16="http://schemas.microsoft.com/office/drawing/2014/main" id="{374A9ADD-131C-4B60-A44D-3629956E42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0712" y="5563272"/>
            <a:ext cx="1220826" cy="1171184"/>
          </a:xfrm>
          <a:prstGeom prst="rect">
            <a:avLst/>
          </a:prstGeom>
        </p:spPr>
      </p:pic>
      <p:grpSp>
        <p:nvGrpSpPr>
          <p:cNvPr id="14" name="Group 13">
            <a:extLst>
              <a:ext uri="{FF2B5EF4-FFF2-40B4-BE49-F238E27FC236}">
                <a16:creationId xmlns:a16="http://schemas.microsoft.com/office/drawing/2014/main" id="{424CB7FF-8027-42A5-9B7F-F171AD64A18A}"/>
              </a:ext>
            </a:extLst>
          </p:cNvPr>
          <p:cNvGrpSpPr/>
          <p:nvPr/>
        </p:nvGrpSpPr>
        <p:grpSpPr>
          <a:xfrm>
            <a:off x="10945598" y="2513664"/>
            <a:ext cx="1246402" cy="1171184"/>
            <a:chOff x="6769457" y="5116370"/>
            <a:chExt cx="1106024" cy="1171184"/>
          </a:xfrm>
        </p:grpSpPr>
        <p:pic>
          <p:nvPicPr>
            <p:cNvPr id="15" name="Picture 14" descr="Shape&#10;&#10;Description automatically generated with low confidence">
              <a:extLst>
                <a:ext uri="{FF2B5EF4-FFF2-40B4-BE49-F238E27FC236}">
                  <a16:creationId xmlns:a16="http://schemas.microsoft.com/office/drawing/2014/main" id="{344C11F7-BBF3-42BD-90CE-8F8D6AB9F69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47514" y="5258958"/>
              <a:ext cx="1027967" cy="935628"/>
            </a:xfrm>
            <a:prstGeom prst="rect">
              <a:avLst/>
            </a:prstGeom>
          </p:spPr>
        </p:pic>
        <p:sp>
          <p:nvSpPr>
            <p:cNvPr id="16" name="Oval 15">
              <a:extLst>
                <a:ext uri="{FF2B5EF4-FFF2-40B4-BE49-F238E27FC236}">
                  <a16:creationId xmlns:a16="http://schemas.microsoft.com/office/drawing/2014/main" id="{9D1DDF44-E005-49F1-8CD8-46717B4C461F}"/>
                </a:ext>
              </a:extLst>
            </p:cNvPr>
            <p:cNvSpPr/>
            <p:nvPr/>
          </p:nvSpPr>
          <p:spPr>
            <a:xfrm>
              <a:off x="6769457" y="5116370"/>
              <a:ext cx="1027967"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Slide Number Placeholder 16">
            <a:extLst>
              <a:ext uri="{FF2B5EF4-FFF2-40B4-BE49-F238E27FC236}">
                <a16:creationId xmlns:a16="http://schemas.microsoft.com/office/drawing/2014/main" id="{F55DA2D0-C3B4-40F7-9DD9-0FD3655DAFD7}"/>
              </a:ext>
            </a:extLst>
          </p:cNvPr>
          <p:cNvSpPr>
            <a:spLocks noGrp="1"/>
          </p:cNvSpPr>
          <p:nvPr>
            <p:ph type="sldNum" sz="quarter" idx="12"/>
          </p:nvPr>
        </p:nvSpPr>
        <p:spPr/>
        <p:txBody>
          <a:bodyPr/>
          <a:lstStyle/>
          <a:p>
            <a:fld id="{2D0AA5EB-64AB-BF41-92BE-B61D8618F692}" type="slidenum">
              <a:rPr lang="it-IT" smtClean="0"/>
              <a:t>72</a:t>
            </a:fld>
            <a:endParaRPr lang="it-IT" dirty="0"/>
          </a:p>
        </p:txBody>
      </p:sp>
      <p:pic>
        <p:nvPicPr>
          <p:cNvPr id="18" name="Picture 17">
            <a:extLst>
              <a:ext uri="{FF2B5EF4-FFF2-40B4-BE49-F238E27FC236}">
                <a16:creationId xmlns:a16="http://schemas.microsoft.com/office/drawing/2014/main" id="{11E33A38-E0E7-CF41-A44E-BDEFF3A9CF1F}"/>
              </a:ext>
            </a:extLst>
          </p:cNvPr>
          <p:cNvPicPr>
            <a:picLocks noChangeAspect="1"/>
          </p:cNvPicPr>
          <p:nvPr/>
        </p:nvPicPr>
        <p:blipFill rotWithShape="1">
          <a:blip r:embed="rId6"/>
          <a:srcRect l="25564" t="15741" r="45399" b="21042"/>
          <a:stretch/>
        </p:blipFill>
        <p:spPr>
          <a:xfrm>
            <a:off x="4327541" y="4966152"/>
            <a:ext cx="1299519" cy="1768304"/>
          </a:xfrm>
          <a:prstGeom prst="rect">
            <a:avLst/>
          </a:prstGeom>
        </p:spPr>
      </p:pic>
    </p:spTree>
    <p:extLst>
      <p:ext uri="{BB962C8B-B14F-4D97-AF65-F5344CB8AC3E}">
        <p14:creationId xmlns:p14="http://schemas.microsoft.com/office/powerpoint/2010/main" val="25961283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4A57D7-E0BA-4FC4-85E3-B93E42CD5C72}"/>
              </a:ext>
            </a:extLst>
          </p:cNvPr>
          <p:cNvSpPr>
            <a:spLocks noGrp="1"/>
          </p:cNvSpPr>
          <p:nvPr>
            <p:ph type="body" idx="1"/>
          </p:nvPr>
        </p:nvSpPr>
        <p:spPr>
          <a:xfrm>
            <a:off x="559089" y="1377197"/>
            <a:ext cx="5076825" cy="2563793"/>
          </a:xfrm>
        </p:spPr>
        <p:txBody>
          <a:bodyPr>
            <a:normAutofit/>
          </a:bodyPr>
          <a:lstStyle/>
          <a:p>
            <a:pPr>
              <a:spcBef>
                <a:spcPts val="0"/>
              </a:spcBef>
            </a:pPr>
            <a:r>
              <a:rPr lang="en-US" sz="2800" dirty="0"/>
              <a:t>Needed for training, infrastructure upgrades, O&amp;M, hygiene training, supportive supervision </a:t>
            </a:r>
          </a:p>
        </p:txBody>
      </p:sp>
      <p:sp>
        <p:nvSpPr>
          <p:cNvPr id="4" name="Slide Number Placeholder 3">
            <a:extLst>
              <a:ext uri="{FF2B5EF4-FFF2-40B4-BE49-F238E27FC236}">
                <a16:creationId xmlns:a16="http://schemas.microsoft.com/office/drawing/2014/main" id="{E0EB66EA-A5E2-4085-B24A-25162D1B81F4}"/>
              </a:ext>
            </a:extLst>
          </p:cNvPr>
          <p:cNvSpPr>
            <a:spLocks noGrp="1"/>
          </p:cNvSpPr>
          <p:nvPr>
            <p:ph type="sldNum" sz="quarter" idx="12"/>
          </p:nvPr>
        </p:nvSpPr>
        <p:spPr/>
        <p:txBody>
          <a:bodyPr/>
          <a:lstStyle/>
          <a:p>
            <a:fld id="{2D0AA5EB-64AB-BF41-92BE-B61D8618F692}" type="slidenum">
              <a:rPr lang="it-IT" smtClean="0"/>
              <a:t>73</a:t>
            </a:fld>
            <a:endParaRPr lang="it-IT" dirty="0"/>
          </a:p>
        </p:txBody>
      </p:sp>
      <p:sp>
        <p:nvSpPr>
          <p:cNvPr id="2" name="Title 1">
            <a:extLst>
              <a:ext uri="{FF2B5EF4-FFF2-40B4-BE49-F238E27FC236}">
                <a16:creationId xmlns:a16="http://schemas.microsoft.com/office/drawing/2014/main" id="{F5438DB4-0AFA-4AC6-A146-C9DF09A29416}"/>
              </a:ext>
            </a:extLst>
          </p:cNvPr>
          <p:cNvSpPr>
            <a:spLocks noGrp="1"/>
          </p:cNvSpPr>
          <p:nvPr>
            <p:ph type="title"/>
          </p:nvPr>
        </p:nvSpPr>
        <p:spPr>
          <a:xfrm>
            <a:off x="0" y="263495"/>
            <a:ext cx="11951999" cy="470749"/>
          </a:xfrm>
        </p:spPr>
        <p:txBody>
          <a:bodyPr/>
          <a:lstStyle/>
          <a:p>
            <a:pPr algn="ctr"/>
            <a:r>
              <a:rPr lang="en-US" sz="2400" dirty="0"/>
              <a:t>Sustainable financing &amp; investment </a:t>
            </a:r>
          </a:p>
        </p:txBody>
      </p:sp>
      <p:sp>
        <p:nvSpPr>
          <p:cNvPr id="9" name="Text Placeholder 8">
            <a:extLst>
              <a:ext uri="{FF2B5EF4-FFF2-40B4-BE49-F238E27FC236}">
                <a16:creationId xmlns:a16="http://schemas.microsoft.com/office/drawing/2014/main" id="{750BFB20-EBB1-4AE6-A773-A47B1D2D0157}"/>
              </a:ext>
            </a:extLst>
          </p:cNvPr>
          <p:cNvSpPr>
            <a:spLocks noGrp="1"/>
          </p:cNvSpPr>
          <p:nvPr>
            <p:ph type="body" sz="quarter" idx="14"/>
          </p:nvPr>
        </p:nvSpPr>
        <p:spPr>
          <a:xfrm>
            <a:off x="6556088" y="973045"/>
            <a:ext cx="5106987" cy="2517966"/>
          </a:xfrm>
          <a:solidFill>
            <a:schemeClr val="bg2">
              <a:lumMod val="60000"/>
              <a:lumOff val="40000"/>
            </a:schemeClr>
          </a:solidFill>
        </p:spPr>
        <p:txBody>
          <a:bodyPr/>
          <a:lstStyle/>
          <a:p>
            <a:pPr marL="114300" lvl="1">
              <a:spcBef>
                <a:spcPts val="0"/>
              </a:spcBef>
            </a:pPr>
            <a:r>
              <a:rPr lang="en-US" b="1" dirty="0">
                <a:latin typeface="Arial" panose="020B0604020202020204" pitchFamily="34" charset="0"/>
                <a:cs typeface="Arial" panose="020B0604020202020204" pitchFamily="34" charset="0"/>
              </a:rPr>
              <a:t>Where should the money come from? </a:t>
            </a:r>
            <a:endParaRPr lang="en-US" sz="2000" b="1" dirty="0">
              <a:latin typeface="Arial" panose="020B0604020202020204" pitchFamily="34" charset="0"/>
              <a:cs typeface="Arial" panose="020B0604020202020204" pitchFamily="34" charset="0"/>
            </a:endParaRPr>
          </a:p>
          <a:p>
            <a:pPr marL="114300" lvl="1">
              <a:spcBef>
                <a:spcPts val="0"/>
              </a:spcBef>
            </a:pPr>
            <a:endParaRPr lang="en-US" sz="2000" b="1" dirty="0">
              <a:latin typeface="Arial" panose="020B0604020202020204" pitchFamily="34" charset="0"/>
              <a:cs typeface="Arial" panose="020B0604020202020204" pitchFamily="34" charset="0"/>
            </a:endParaRPr>
          </a:p>
          <a:p>
            <a:pPr marL="114300" lvl="1">
              <a:spcBef>
                <a:spcPts val="0"/>
              </a:spcBef>
            </a:pPr>
            <a:r>
              <a:rPr lang="en-US" sz="2000" b="1" dirty="0">
                <a:latin typeface="Arial" panose="020B0604020202020204" pitchFamily="34" charset="0"/>
                <a:cs typeface="Arial" panose="020B0604020202020204" pitchFamily="34" charset="0"/>
              </a:rPr>
              <a:t>Recurrent: </a:t>
            </a:r>
            <a:r>
              <a:rPr lang="en-US" sz="2000" dirty="0">
                <a:latin typeface="Arial" panose="020B0604020202020204" pitchFamily="34" charset="0"/>
                <a:cs typeface="Arial" panose="020B0604020202020204" pitchFamily="34" charset="0"/>
              </a:rPr>
              <a:t>from facility discretionary budget, municipality, district health or national budget</a:t>
            </a:r>
          </a:p>
          <a:p>
            <a:pPr marL="114300" lvl="1">
              <a:spcBef>
                <a:spcPts val="0"/>
              </a:spcBef>
            </a:pPr>
            <a:endParaRPr lang="en-US" sz="2000" b="1" dirty="0">
              <a:latin typeface="Arial" panose="020B0604020202020204" pitchFamily="34" charset="0"/>
              <a:cs typeface="Arial" panose="020B0604020202020204" pitchFamily="34" charset="0"/>
            </a:endParaRPr>
          </a:p>
          <a:p>
            <a:pPr marL="114300" lvl="1">
              <a:spcBef>
                <a:spcPts val="0"/>
              </a:spcBef>
            </a:pPr>
            <a:r>
              <a:rPr lang="en-US" sz="2000" b="1" dirty="0">
                <a:latin typeface="Arial" panose="020B0604020202020204" pitchFamily="34" charset="0"/>
                <a:cs typeface="Arial" panose="020B0604020202020204" pitchFamily="34" charset="0"/>
              </a:rPr>
              <a:t>Capital: </a:t>
            </a:r>
            <a:r>
              <a:rPr lang="en-US" sz="2000" dirty="0">
                <a:latin typeface="Arial" panose="020B0604020202020204" pitchFamily="34" charset="0"/>
                <a:cs typeface="Arial" panose="020B0604020202020204" pitchFamily="34" charset="0"/>
              </a:rPr>
              <a:t>larger costs, requiring multiple ministries and donors </a:t>
            </a:r>
          </a:p>
          <a:p>
            <a:endParaRPr lang="en-US" dirty="0"/>
          </a:p>
        </p:txBody>
      </p:sp>
      <p:sp>
        <p:nvSpPr>
          <p:cNvPr id="6" name="Content Placeholder 2">
            <a:extLst>
              <a:ext uri="{FF2B5EF4-FFF2-40B4-BE49-F238E27FC236}">
                <a16:creationId xmlns:a16="http://schemas.microsoft.com/office/drawing/2014/main" id="{4C91A643-FB06-4463-B07E-2628F421E279}"/>
              </a:ext>
            </a:extLst>
          </p:cNvPr>
          <p:cNvSpPr txBox="1">
            <a:spLocks/>
          </p:cNvSpPr>
          <p:nvPr/>
        </p:nvSpPr>
        <p:spPr bwMode="gray">
          <a:xfrm>
            <a:off x="240000" y="3838395"/>
            <a:ext cx="11712001" cy="2563793"/>
          </a:xfrm>
          <a:prstGeom prst="rect">
            <a:avLst/>
          </a:prstGeom>
        </p:spPr>
        <p:txBody>
          <a:bodyPr vert="horz" lIns="18503" tIns="0" rIns="18503" bIns="0" rtlCol="0">
            <a:noAutofit/>
          </a:bodyPr>
          <a:lstStyle>
            <a:lvl1pPr marL="0" indent="0" algn="l" defTabSz="1036631" rtl="0" eaLnBrk="1" latinLnBrk="0" hangingPunct="1">
              <a:lnSpc>
                <a:spcPct val="110000"/>
              </a:lnSpc>
              <a:spcBef>
                <a:spcPts val="1141"/>
              </a:spcBef>
              <a:spcAft>
                <a:spcPts val="684"/>
              </a:spcAft>
              <a:buClr>
                <a:schemeClr val="tx1"/>
              </a:buClr>
              <a:buSzPct val="80000"/>
              <a:buFontTx/>
              <a:buNone/>
              <a:defRPr sz="2900" b="0" kern="1200">
                <a:solidFill>
                  <a:srgbClr val="09164D"/>
                </a:solidFill>
                <a:latin typeface="+mn-lt"/>
                <a:ea typeface="+mn-ea"/>
                <a:cs typeface="Times New Roman" panose="02020603050405020304" pitchFamily="18" charset="0"/>
              </a:defRPr>
            </a:lvl1pPr>
            <a:lvl2pPr marL="408515" indent="-203369"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2400" kern="1200">
                <a:solidFill>
                  <a:srgbClr val="09164D"/>
                </a:solidFill>
                <a:latin typeface="+mn-lt"/>
                <a:ea typeface="+mn-ea"/>
                <a:cs typeface="+mn-cs"/>
              </a:defRPr>
            </a:lvl2pPr>
            <a:lvl3pPr marL="937649"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2100" kern="1200">
                <a:solidFill>
                  <a:srgbClr val="09164D"/>
                </a:solidFill>
                <a:latin typeface="+mn-lt"/>
                <a:ea typeface="+mn-ea"/>
                <a:cs typeface="+mn-cs"/>
              </a:defRPr>
            </a:lvl3pPr>
            <a:lvl4pPr marL="1337187"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800" kern="1200">
                <a:solidFill>
                  <a:srgbClr val="09164D"/>
                </a:solidFill>
                <a:latin typeface="+mn-lt"/>
                <a:ea typeface="+mn-ea"/>
                <a:cs typeface="+mn-cs"/>
              </a:defRPr>
            </a:lvl4pPr>
            <a:lvl5pPr marL="1832110" indent="-406728"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800" kern="1200">
                <a:solidFill>
                  <a:srgbClr val="09164D"/>
                </a:solidFill>
                <a:latin typeface="+mn-lt"/>
                <a:ea typeface="+mn-ea"/>
                <a:cs typeface="+mn-cs"/>
              </a:defRPr>
            </a:lvl5pPr>
            <a:lvl6pPr marL="2337834" indent="-406728" algn="l" defTabSz="1036631" rtl="0" eaLnBrk="1" latinLnBrk="0" hangingPunct="1">
              <a:lnSpc>
                <a:spcPct val="90000"/>
              </a:lnSpc>
              <a:spcBef>
                <a:spcPts val="570"/>
              </a:spcBef>
              <a:buFont typeface="Arial" panose="020B0604020202020204" pitchFamily="34" charset="0"/>
              <a:buChar char="•"/>
              <a:defRPr sz="1800" kern="1200">
                <a:solidFill>
                  <a:srgbClr val="09164D"/>
                </a:solidFill>
                <a:latin typeface="+mn-lt"/>
                <a:ea typeface="+mn-ea"/>
                <a:cs typeface="+mn-cs"/>
              </a:defRPr>
            </a:lvl6pPr>
            <a:lvl7pPr marL="3369060" indent="-259158" algn="l" defTabSz="1036631" rtl="0" eaLnBrk="1" latinLnBrk="0" hangingPunct="1">
              <a:lnSpc>
                <a:spcPct val="90000"/>
              </a:lnSpc>
              <a:spcBef>
                <a:spcPts val="570"/>
              </a:spcBef>
              <a:buFont typeface="Arial" panose="020B0604020202020204" pitchFamily="34" charset="0"/>
              <a:buChar char="•"/>
              <a:defRPr sz="1800" kern="1200">
                <a:solidFill>
                  <a:schemeClr val="tx1"/>
                </a:solidFill>
                <a:latin typeface="+mn-lt"/>
                <a:ea typeface="+mn-ea"/>
                <a:cs typeface="+mn-cs"/>
              </a:defRPr>
            </a:lvl7pPr>
            <a:lvl8pPr marL="3887374" indent="-259158" algn="l" defTabSz="1036631" rtl="0" eaLnBrk="1" latinLnBrk="0" hangingPunct="1">
              <a:lnSpc>
                <a:spcPct val="90000"/>
              </a:lnSpc>
              <a:spcBef>
                <a:spcPts val="570"/>
              </a:spcBef>
              <a:buFont typeface="Arial" panose="020B0604020202020204" pitchFamily="34" charset="0"/>
              <a:buChar char="•"/>
              <a:defRPr sz="1800" kern="1200">
                <a:solidFill>
                  <a:schemeClr val="tx1"/>
                </a:solidFill>
                <a:latin typeface="+mn-lt"/>
                <a:ea typeface="+mn-ea"/>
                <a:cs typeface="+mn-cs"/>
              </a:defRPr>
            </a:lvl8pPr>
            <a:lvl9pPr marL="4405697" indent="-259158" algn="l" defTabSz="1036631" rtl="0" eaLnBrk="1" latinLnBrk="0" hangingPunct="1">
              <a:lnSpc>
                <a:spcPct val="90000"/>
              </a:lnSpc>
              <a:spcBef>
                <a:spcPts val="57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endParaRPr lang="en-US" sz="263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1705D5A5-74D3-45BE-8965-35ED6C0762FD}"/>
              </a:ext>
            </a:extLst>
          </p:cNvPr>
          <p:cNvSpPr txBox="1">
            <a:spLocks/>
          </p:cNvSpPr>
          <p:nvPr/>
        </p:nvSpPr>
        <p:spPr bwMode="gray">
          <a:xfrm>
            <a:off x="453156" y="4446596"/>
            <a:ext cx="5343549" cy="1892839"/>
          </a:xfrm>
          <a:prstGeom prst="rect">
            <a:avLst/>
          </a:prstGeom>
        </p:spPr>
        <p:txBody>
          <a:bodyPr vert="horz" lIns="18503" tIns="0" rIns="18503" bIns="0" rtlCol="0">
            <a:noAutofit/>
          </a:bodyPr>
          <a:lstStyle>
            <a:lvl1pPr marL="0" indent="0" algn="l" defTabSz="1036631" rtl="0" eaLnBrk="1" latinLnBrk="0" hangingPunct="1">
              <a:lnSpc>
                <a:spcPct val="110000"/>
              </a:lnSpc>
              <a:spcBef>
                <a:spcPts val="1141"/>
              </a:spcBef>
              <a:spcAft>
                <a:spcPts val="684"/>
              </a:spcAft>
              <a:buClr>
                <a:schemeClr val="tx1"/>
              </a:buClr>
              <a:buSzPct val="80000"/>
              <a:buFontTx/>
              <a:buNone/>
              <a:defRPr sz="2900" b="0" kern="1200">
                <a:solidFill>
                  <a:srgbClr val="09164D"/>
                </a:solidFill>
                <a:latin typeface="+mn-lt"/>
                <a:ea typeface="+mn-ea"/>
                <a:cs typeface="Times New Roman" panose="02020603050405020304" pitchFamily="18" charset="0"/>
              </a:defRPr>
            </a:lvl1pPr>
            <a:lvl2pPr marL="408515" indent="-203369"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2400" kern="1200">
                <a:solidFill>
                  <a:srgbClr val="09164D"/>
                </a:solidFill>
                <a:latin typeface="+mn-lt"/>
                <a:ea typeface="+mn-ea"/>
                <a:cs typeface="+mn-cs"/>
              </a:defRPr>
            </a:lvl2pPr>
            <a:lvl3pPr marL="937649"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2100" kern="1200">
                <a:solidFill>
                  <a:srgbClr val="09164D"/>
                </a:solidFill>
                <a:latin typeface="+mn-lt"/>
                <a:ea typeface="+mn-ea"/>
                <a:cs typeface="+mn-cs"/>
              </a:defRPr>
            </a:lvl3pPr>
            <a:lvl4pPr marL="1337187"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800" kern="1200">
                <a:solidFill>
                  <a:srgbClr val="09164D"/>
                </a:solidFill>
                <a:latin typeface="+mn-lt"/>
                <a:ea typeface="+mn-ea"/>
                <a:cs typeface="+mn-cs"/>
              </a:defRPr>
            </a:lvl4pPr>
            <a:lvl5pPr marL="1832110" indent="-406728"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800" kern="1200">
                <a:solidFill>
                  <a:srgbClr val="09164D"/>
                </a:solidFill>
                <a:latin typeface="+mn-lt"/>
                <a:ea typeface="+mn-ea"/>
                <a:cs typeface="+mn-cs"/>
              </a:defRPr>
            </a:lvl5pPr>
            <a:lvl6pPr marL="2337834" indent="-406728" algn="l" defTabSz="1036631" rtl="0" eaLnBrk="1" latinLnBrk="0" hangingPunct="1">
              <a:lnSpc>
                <a:spcPct val="90000"/>
              </a:lnSpc>
              <a:spcBef>
                <a:spcPts val="570"/>
              </a:spcBef>
              <a:buFont typeface="Arial" panose="020B0604020202020204" pitchFamily="34" charset="0"/>
              <a:buChar char="•"/>
              <a:defRPr sz="1800" kern="1200">
                <a:solidFill>
                  <a:srgbClr val="09164D"/>
                </a:solidFill>
                <a:latin typeface="+mn-lt"/>
                <a:ea typeface="+mn-ea"/>
                <a:cs typeface="+mn-cs"/>
              </a:defRPr>
            </a:lvl6pPr>
            <a:lvl7pPr marL="3369060" indent="-259158" algn="l" defTabSz="1036631" rtl="0" eaLnBrk="1" latinLnBrk="0" hangingPunct="1">
              <a:lnSpc>
                <a:spcPct val="90000"/>
              </a:lnSpc>
              <a:spcBef>
                <a:spcPts val="570"/>
              </a:spcBef>
              <a:buFont typeface="Arial" panose="020B0604020202020204" pitchFamily="34" charset="0"/>
              <a:buChar char="•"/>
              <a:defRPr sz="1800" kern="1200">
                <a:solidFill>
                  <a:schemeClr val="tx1"/>
                </a:solidFill>
                <a:latin typeface="+mn-lt"/>
                <a:ea typeface="+mn-ea"/>
                <a:cs typeface="+mn-cs"/>
              </a:defRPr>
            </a:lvl7pPr>
            <a:lvl8pPr marL="3887374" indent="-259158" algn="l" defTabSz="1036631" rtl="0" eaLnBrk="1" latinLnBrk="0" hangingPunct="1">
              <a:lnSpc>
                <a:spcPct val="90000"/>
              </a:lnSpc>
              <a:spcBef>
                <a:spcPts val="570"/>
              </a:spcBef>
              <a:buFont typeface="Arial" panose="020B0604020202020204" pitchFamily="34" charset="0"/>
              <a:buChar char="•"/>
              <a:defRPr sz="1800" kern="1200">
                <a:solidFill>
                  <a:schemeClr val="tx1"/>
                </a:solidFill>
                <a:latin typeface="+mn-lt"/>
                <a:ea typeface="+mn-ea"/>
                <a:cs typeface="+mn-cs"/>
              </a:defRPr>
            </a:lvl8pPr>
            <a:lvl9pPr marL="4405697" indent="-259158" algn="l" defTabSz="1036631" rtl="0" eaLnBrk="1" latinLnBrk="0" hangingPunct="1">
              <a:lnSpc>
                <a:spcPct val="90000"/>
              </a:lnSpc>
              <a:spcBef>
                <a:spcPts val="57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2630" dirty="0">
                <a:solidFill>
                  <a:schemeClr val="bg1"/>
                </a:solidFill>
                <a:latin typeface="Arial" panose="020B0604020202020204" pitchFamily="34" charset="0"/>
                <a:cs typeface="Arial" panose="020B0604020202020204" pitchFamily="34" charset="0"/>
              </a:rPr>
              <a:t>Start-up costs: </a:t>
            </a:r>
          </a:p>
          <a:p>
            <a:pPr lvl="1">
              <a:spcBef>
                <a:spcPts val="0"/>
              </a:spcBef>
              <a:spcAft>
                <a:spcPts val="0"/>
              </a:spcAft>
            </a:pPr>
            <a:r>
              <a:rPr lang="en-US" sz="2177" dirty="0">
                <a:solidFill>
                  <a:schemeClr val="bg1"/>
                </a:solidFill>
                <a:latin typeface="Arial" panose="020B0604020202020204" pitchFamily="34" charset="0"/>
                <a:cs typeface="Arial" panose="020B0604020202020204" pitchFamily="34" charset="0"/>
              </a:rPr>
              <a:t>Initial WASH FIT training</a:t>
            </a:r>
          </a:p>
          <a:p>
            <a:pPr lvl="1">
              <a:spcBef>
                <a:spcPts val="0"/>
              </a:spcBef>
              <a:spcAft>
                <a:spcPts val="0"/>
              </a:spcAft>
            </a:pPr>
            <a:r>
              <a:rPr lang="en-US" sz="2177" dirty="0">
                <a:solidFill>
                  <a:schemeClr val="bg1"/>
                </a:solidFill>
                <a:latin typeface="Arial" panose="020B0604020202020204" pitchFamily="34" charset="0"/>
                <a:cs typeface="Arial" panose="020B0604020202020204" pitchFamily="34" charset="0"/>
              </a:rPr>
              <a:t>Workshop or event to launch WASH FIT</a:t>
            </a:r>
          </a:p>
          <a:p>
            <a:pPr lvl="1">
              <a:spcBef>
                <a:spcPts val="0"/>
              </a:spcBef>
              <a:spcAft>
                <a:spcPts val="0"/>
              </a:spcAft>
            </a:pPr>
            <a:r>
              <a:rPr lang="en-US" sz="2177" dirty="0">
                <a:solidFill>
                  <a:schemeClr val="bg1"/>
                </a:solidFill>
                <a:latin typeface="Arial" panose="020B0604020202020204" pitchFamily="34" charset="0"/>
                <a:cs typeface="Arial" panose="020B0604020202020204" pitchFamily="34" charset="0"/>
              </a:rPr>
              <a:t>Printing of materials and dissemination</a:t>
            </a:r>
          </a:p>
          <a:p>
            <a:pPr lvl="1">
              <a:spcBef>
                <a:spcPts val="0"/>
              </a:spcBef>
              <a:spcAft>
                <a:spcPts val="0"/>
              </a:spcAft>
            </a:pPr>
            <a:r>
              <a:rPr lang="en-US" sz="2177" dirty="0">
                <a:solidFill>
                  <a:schemeClr val="bg1"/>
                </a:solidFill>
                <a:latin typeface="Arial" panose="020B0604020202020204" pitchFamily="34" charset="0"/>
                <a:cs typeface="Arial" panose="020B0604020202020204" pitchFamily="34" charset="0"/>
              </a:rPr>
              <a:t>Infrastructure upgrades </a:t>
            </a:r>
          </a:p>
          <a:p>
            <a:pPr>
              <a:spcBef>
                <a:spcPts val="0"/>
              </a:spcBef>
              <a:spcAft>
                <a:spcPts val="0"/>
              </a:spcAft>
            </a:pPr>
            <a:endParaRPr lang="en-US" sz="2630" dirty="0">
              <a:solidFill>
                <a:schemeClr val="bg1"/>
              </a:solidFill>
              <a:latin typeface="Arial" panose="020B0604020202020204" pitchFamily="34" charset="0"/>
              <a:cs typeface="Arial" panose="020B0604020202020204" pitchFamily="34" charset="0"/>
            </a:endParaRPr>
          </a:p>
          <a:p>
            <a:pPr>
              <a:spcBef>
                <a:spcPts val="0"/>
              </a:spcBef>
              <a:spcAft>
                <a:spcPts val="0"/>
              </a:spcAft>
            </a:pPr>
            <a:endParaRPr lang="en-US" sz="2630" dirty="0">
              <a:solidFill>
                <a:schemeClr val="bg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6E5CFE31-3873-4A28-A7D1-73795C23B942}"/>
              </a:ext>
            </a:extLst>
          </p:cNvPr>
          <p:cNvSpPr txBox="1">
            <a:spLocks/>
          </p:cNvSpPr>
          <p:nvPr/>
        </p:nvSpPr>
        <p:spPr bwMode="gray">
          <a:xfrm>
            <a:off x="6249860" y="4446596"/>
            <a:ext cx="6098215" cy="4611593"/>
          </a:xfrm>
          <a:prstGeom prst="rect">
            <a:avLst/>
          </a:prstGeom>
        </p:spPr>
        <p:txBody>
          <a:bodyPr vert="horz" lIns="18503" tIns="0" rIns="18503" bIns="0" rtlCol="0">
            <a:noAutofit/>
          </a:bodyPr>
          <a:lstStyle>
            <a:lvl1pPr marL="0" indent="0" algn="l" defTabSz="1036631" rtl="0" eaLnBrk="1" latinLnBrk="0" hangingPunct="1">
              <a:lnSpc>
                <a:spcPct val="110000"/>
              </a:lnSpc>
              <a:spcBef>
                <a:spcPts val="1141"/>
              </a:spcBef>
              <a:spcAft>
                <a:spcPts val="684"/>
              </a:spcAft>
              <a:buClr>
                <a:schemeClr val="tx1"/>
              </a:buClr>
              <a:buSzPct val="80000"/>
              <a:buFontTx/>
              <a:buNone/>
              <a:defRPr sz="2900" b="0" kern="1200">
                <a:solidFill>
                  <a:srgbClr val="09164D"/>
                </a:solidFill>
                <a:latin typeface="+mn-lt"/>
                <a:ea typeface="+mn-ea"/>
                <a:cs typeface="Times New Roman" panose="02020603050405020304" pitchFamily="18" charset="0"/>
              </a:defRPr>
            </a:lvl1pPr>
            <a:lvl2pPr marL="408515" indent="-203369"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2400" kern="1200">
                <a:solidFill>
                  <a:srgbClr val="09164D"/>
                </a:solidFill>
                <a:latin typeface="+mn-lt"/>
                <a:ea typeface="+mn-ea"/>
                <a:cs typeface="+mn-cs"/>
              </a:defRPr>
            </a:lvl2pPr>
            <a:lvl3pPr marL="937649"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2100" kern="1200">
                <a:solidFill>
                  <a:srgbClr val="09164D"/>
                </a:solidFill>
                <a:latin typeface="+mn-lt"/>
                <a:ea typeface="+mn-ea"/>
                <a:cs typeface="+mn-cs"/>
              </a:defRPr>
            </a:lvl3pPr>
            <a:lvl4pPr marL="1337187" indent="-323957"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800" kern="1200">
                <a:solidFill>
                  <a:srgbClr val="09164D"/>
                </a:solidFill>
                <a:latin typeface="+mn-lt"/>
                <a:ea typeface="+mn-ea"/>
                <a:cs typeface="+mn-cs"/>
              </a:defRPr>
            </a:lvl4pPr>
            <a:lvl5pPr marL="1832110" indent="-406728" algn="l" defTabSz="1036631" rtl="0" eaLnBrk="1" latinLnBrk="0" hangingPunct="1">
              <a:lnSpc>
                <a:spcPct val="110000"/>
              </a:lnSpc>
              <a:spcBef>
                <a:spcPts val="570"/>
              </a:spcBef>
              <a:spcAft>
                <a:spcPts val="684"/>
              </a:spcAft>
              <a:buClr>
                <a:schemeClr val="tx1"/>
              </a:buClr>
              <a:buSzPct val="100000"/>
              <a:buFont typeface="Arial" panose="020B0604020202020204" pitchFamily="34" charset="0"/>
              <a:buChar char="•"/>
              <a:defRPr sz="1800" kern="1200">
                <a:solidFill>
                  <a:srgbClr val="09164D"/>
                </a:solidFill>
                <a:latin typeface="+mn-lt"/>
                <a:ea typeface="+mn-ea"/>
                <a:cs typeface="+mn-cs"/>
              </a:defRPr>
            </a:lvl5pPr>
            <a:lvl6pPr marL="2337834" indent="-406728" algn="l" defTabSz="1036631" rtl="0" eaLnBrk="1" latinLnBrk="0" hangingPunct="1">
              <a:lnSpc>
                <a:spcPct val="90000"/>
              </a:lnSpc>
              <a:spcBef>
                <a:spcPts val="570"/>
              </a:spcBef>
              <a:buFont typeface="Arial" panose="020B0604020202020204" pitchFamily="34" charset="0"/>
              <a:buChar char="•"/>
              <a:defRPr sz="1800" kern="1200">
                <a:solidFill>
                  <a:srgbClr val="09164D"/>
                </a:solidFill>
                <a:latin typeface="+mn-lt"/>
                <a:ea typeface="+mn-ea"/>
                <a:cs typeface="+mn-cs"/>
              </a:defRPr>
            </a:lvl6pPr>
            <a:lvl7pPr marL="3369060" indent="-259158" algn="l" defTabSz="1036631" rtl="0" eaLnBrk="1" latinLnBrk="0" hangingPunct="1">
              <a:lnSpc>
                <a:spcPct val="90000"/>
              </a:lnSpc>
              <a:spcBef>
                <a:spcPts val="570"/>
              </a:spcBef>
              <a:buFont typeface="Arial" panose="020B0604020202020204" pitchFamily="34" charset="0"/>
              <a:buChar char="•"/>
              <a:defRPr sz="1800" kern="1200">
                <a:solidFill>
                  <a:schemeClr val="tx1"/>
                </a:solidFill>
                <a:latin typeface="+mn-lt"/>
                <a:ea typeface="+mn-ea"/>
                <a:cs typeface="+mn-cs"/>
              </a:defRPr>
            </a:lvl7pPr>
            <a:lvl8pPr marL="3887374" indent="-259158" algn="l" defTabSz="1036631" rtl="0" eaLnBrk="1" latinLnBrk="0" hangingPunct="1">
              <a:lnSpc>
                <a:spcPct val="90000"/>
              </a:lnSpc>
              <a:spcBef>
                <a:spcPts val="570"/>
              </a:spcBef>
              <a:buFont typeface="Arial" panose="020B0604020202020204" pitchFamily="34" charset="0"/>
              <a:buChar char="•"/>
              <a:defRPr sz="1800" kern="1200">
                <a:solidFill>
                  <a:schemeClr val="tx1"/>
                </a:solidFill>
                <a:latin typeface="+mn-lt"/>
                <a:ea typeface="+mn-ea"/>
                <a:cs typeface="+mn-cs"/>
              </a:defRPr>
            </a:lvl8pPr>
            <a:lvl9pPr marL="4405697" indent="-259158" algn="l" defTabSz="1036631" rtl="0" eaLnBrk="1" latinLnBrk="0" hangingPunct="1">
              <a:lnSpc>
                <a:spcPct val="90000"/>
              </a:lnSpc>
              <a:spcBef>
                <a:spcPts val="57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2630" dirty="0">
                <a:solidFill>
                  <a:schemeClr val="bg1"/>
                </a:solidFill>
                <a:latin typeface="Arial" panose="020B0604020202020204" pitchFamily="34" charset="0"/>
                <a:cs typeface="Arial" panose="020B0604020202020204" pitchFamily="34" charset="0"/>
              </a:rPr>
              <a:t>On-going:</a:t>
            </a:r>
          </a:p>
          <a:p>
            <a:pPr lvl="1">
              <a:spcBef>
                <a:spcPts val="0"/>
              </a:spcBef>
              <a:spcAft>
                <a:spcPts val="0"/>
              </a:spcAft>
            </a:pPr>
            <a:r>
              <a:rPr lang="en-US" sz="2177" dirty="0">
                <a:solidFill>
                  <a:schemeClr val="bg1"/>
                </a:solidFill>
                <a:latin typeface="Arial" panose="020B0604020202020204" pitchFamily="34" charset="0"/>
                <a:cs typeface="Arial" panose="020B0604020202020204" pitchFamily="34" charset="0"/>
              </a:rPr>
              <a:t>Operation and maintenance of infrastructure </a:t>
            </a:r>
          </a:p>
          <a:p>
            <a:pPr lvl="1">
              <a:spcBef>
                <a:spcPts val="0"/>
              </a:spcBef>
              <a:spcAft>
                <a:spcPts val="0"/>
              </a:spcAft>
            </a:pPr>
            <a:r>
              <a:rPr lang="en-US" sz="2177" dirty="0">
                <a:solidFill>
                  <a:schemeClr val="bg1"/>
                </a:solidFill>
                <a:latin typeface="Arial" panose="020B0604020202020204" pitchFamily="34" charset="0"/>
                <a:cs typeface="Arial" panose="020B0604020202020204" pitchFamily="34" charset="0"/>
              </a:rPr>
              <a:t>Hygiene or other training</a:t>
            </a:r>
          </a:p>
          <a:p>
            <a:pPr lvl="1">
              <a:spcBef>
                <a:spcPts val="0"/>
              </a:spcBef>
              <a:spcAft>
                <a:spcPts val="0"/>
              </a:spcAft>
            </a:pPr>
            <a:r>
              <a:rPr lang="en-US" sz="2177" dirty="0">
                <a:solidFill>
                  <a:schemeClr val="bg1"/>
                </a:solidFill>
                <a:latin typeface="Arial" panose="020B0604020202020204" pitchFamily="34" charset="0"/>
                <a:cs typeface="Arial" panose="020B0604020202020204" pitchFamily="34" charset="0"/>
              </a:rPr>
              <a:t>Consumables (e.g. spare parts, soap/handrub, chlorine for water treatment)</a:t>
            </a:r>
          </a:p>
          <a:p>
            <a:pPr lvl="1">
              <a:spcBef>
                <a:spcPts val="0"/>
              </a:spcBef>
              <a:spcAft>
                <a:spcPts val="0"/>
              </a:spcAft>
            </a:pPr>
            <a:r>
              <a:rPr lang="en-US" sz="2177" dirty="0">
                <a:solidFill>
                  <a:schemeClr val="bg1"/>
                </a:solidFill>
                <a:latin typeface="Arial" panose="020B0604020202020204" pitchFamily="34" charset="0"/>
                <a:cs typeface="Arial" panose="020B0604020202020204" pitchFamily="34" charset="0"/>
              </a:rPr>
              <a:t>Supportive supervision to facilities </a:t>
            </a:r>
          </a:p>
          <a:p>
            <a:pPr>
              <a:spcBef>
                <a:spcPts val="0"/>
              </a:spcBef>
              <a:spcAft>
                <a:spcPts val="0"/>
              </a:spcAft>
            </a:pPr>
            <a:endParaRPr lang="en-US" sz="263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9988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5C121F-FDB3-46C4-B2EE-FCC039C276B3}"/>
              </a:ext>
            </a:extLst>
          </p:cNvPr>
          <p:cNvSpPr>
            <a:spLocks noGrp="1"/>
          </p:cNvSpPr>
          <p:nvPr>
            <p:ph type="body" idx="1"/>
          </p:nvPr>
        </p:nvSpPr>
        <p:spPr>
          <a:xfrm>
            <a:off x="364713" y="3811863"/>
            <a:ext cx="5909087" cy="2923729"/>
          </a:xfrm>
        </p:spPr>
        <p:txBody>
          <a:bodyPr>
            <a:normAutofit/>
          </a:bodyPr>
          <a:lstStyle/>
          <a:p>
            <a:pPr marL="342900" indent="-342900">
              <a:buFont typeface="Arial" panose="020B0604020202020204" pitchFamily="34" charset="0"/>
              <a:buChar char="•"/>
            </a:pPr>
            <a:r>
              <a:rPr lang="en-GB" kern="1800" dirty="0">
                <a:ea typeface="Times New Roman" panose="02020603050405020304" pitchFamily="18" charset="0"/>
                <a:cs typeface="Times New Roman" panose="02020603050405020304" pitchFamily="18" charset="0"/>
              </a:rPr>
              <a:t>Regional </a:t>
            </a:r>
            <a:r>
              <a:rPr lang="en-GB" dirty="0">
                <a:ea typeface="SimSun" panose="02010600030101010101" pitchFamily="2" charset="-122"/>
                <a:cs typeface="Times New Roman" panose="02020603050405020304" pitchFamily="18" charset="0"/>
              </a:rPr>
              <a:t>health authorities organise periodic meetings with all facility management committees and mayors in their region. </a:t>
            </a:r>
          </a:p>
          <a:p>
            <a:pPr marL="342900" indent="-342900">
              <a:buFont typeface="Arial" panose="020B0604020202020204" pitchFamily="34" charset="0"/>
              <a:buChar char="•"/>
            </a:pPr>
            <a:r>
              <a:rPr lang="en-US" dirty="0">
                <a:ea typeface="SimSun" panose="02010600030101010101" pitchFamily="2" charset="-122"/>
                <a:cs typeface="Times New Roman" panose="02020603050405020304" pitchFamily="18" charset="0"/>
              </a:rPr>
              <a:t>Assessments</a:t>
            </a:r>
            <a:r>
              <a:rPr lang="en-GB" dirty="0">
                <a:ea typeface="SimSun" panose="02010600030101010101" pitchFamily="2" charset="-122"/>
                <a:cs typeface="Times New Roman" panose="02020603050405020304" pitchFamily="18" charset="0"/>
              </a:rPr>
              <a:t> and improvement plans are reviewed with support of a local implementing partner. </a:t>
            </a:r>
          </a:p>
          <a:p>
            <a:pPr marL="342900" indent="-342900">
              <a:buFont typeface="Arial" panose="020B0604020202020204" pitchFamily="34" charset="0"/>
              <a:buChar char="•"/>
            </a:pPr>
            <a:r>
              <a:rPr lang="en-GB" dirty="0">
                <a:ea typeface="SimSun" panose="02010600030101010101" pitchFamily="2" charset="-122"/>
                <a:cs typeface="Times New Roman" panose="02020603050405020304" pitchFamily="18" charset="0"/>
              </a:rPr>
              <a:t>Learning about the process through success stories helps create a demand for WASH FIT in other health districts.</a:t>
            </a:r>
            <a:endParaRPr lang="en-US" sz="2800" dirty="0"/>
          </a:p>
        </p:txBody>
      </p:sp>
      <p:sp>
        <p:nvSpPr>
          <p:cNvPr id="4" name="Slide Number Placeholder 3">
            <a:extLst>
              <a:ext uri="{FF2B5EF4-FFF2-40B4-BE49-F238E27FC236}">
                <a16:creationId xmlns:a16="http://schemas.microsoft.com/office/drawing/2014/main" id="{693A3C7F-CE9E-4A36-81D6-C7F9508E997F}"/>
              </a:ext>
            </a:extLst>
          </p:cNvPr>
          <p:cNvSpPr>
            <a:spLocks noGrp="1"/>
          </p:cNvSpPr>
          <p:nvPr>
            <p:ph type="sldNum" sz="quarter" idx="12"/>
          </p:nvPr>
        </p:nvSpPr>
        <p:spPr/>
        <p:txBody>
          <a:bodyPr/>
          <a:lstStyle/>
          <a:p>
            <a:fld id="{A74CE0EA-F3B5-4684-BA10-C594598FDB9C}" type="slidenum">
              <a:rPr lang="en-GB" smtClean="0">
                <a:solidFill>
                  <a:prstClr val="black"/>
                </a:solidFill>
              </a:rPr>
              <a:pPr/>
              <a:t>74</a:t>
            </a:fld>
            <a:endParaRPr lang="en-GB">
              <a:solidFill>
                <a:prstClr val="black"/>
              </a:solidFill>
            </a:endParaRPr>
          </a:p>
        </p:txBody>
      </p:sp>
      <p:sp>
        <p:nvSpPr>
          <p:cNvPr id="3" name="Content Placeholder 2">
            <a:extLst>
              <a:ext uri="{FF2B5EF4-FFF2-40B4-BE49-F238E27FC236}">
                <a16:creationId xmlns:a16="http://schemas.microsoft.com/office/drawing/2014/main" id="{BB987675-B055-4F04-9268-ECE889C3E877}"/>
              </a:ext>
            </a:extLst>
          </p:cNvPr>
          <p:cNvSpPr>
            <a:spLocks noGrp="1"/>
          </p:cNvSpPr>
          <p:nvPr>
            <p:ph type="body" sz="quarter" idx="14"/>
          </p:nvPr>
        </p:nvSpPr>
        <p:spPr>
          <a:xfrm>
            <a:off x="6648863" y="6104875"/>
            <a:ext cx="5543136" cy="722508"/>
          </a:xfrm>
        </p:spPr>
        <p:txBody>
          <a:bodyPr/>
          <a:lstStyle/>
          <a:p>
            <a:pPr algn="r"/>
            <a:r>
              <a:rPr lang="en-US" sz="1814" dirty="0">
                <a:solidFill>
                  <a:schemeClr val="bg1"/>
                </a:solidFill>
                <a:latin typeface="Arial" panose="020B0604020202020204" pitchFamily="34" charset="0"/>
                <a:cs typeface="Arial" panose="020B0604020202020204" pitchFamily="34" charset="0"/>
              </a:rPr>
              <a:t>Regular visits to facilities found to be a crucial factor in maintaining progress </a:t>
            </a:r>
          </a:p>
        </p:txBody>
      </p:sp>
      <p:sp>
        <p:nvSpPr>
          <p:cNvPr id="6" name="Title 5">
            <a:extLst>
              <a:ext uri="{FF2B5EF4-FFF2-40B4-BE49-F238E27FC236}">
                <a16:creationId xmlns:a16="http://schemas.microsoft.com/office/drawing/2014/main" id="{2A8A1BD4-4B87-41D3-9585-2C50500C00B9}"/>
              </a:ext>
            </a:extLst>
          </p:cNvPr>
          <p:cNvSpPr>
            <a:spLocks noGrp="1"/>
          </p:cNvSpPr>
          <p:nvPr>
            <p:ph type="title" idx="4294967295"/>
          </p:nvPr>
        </p:nvSpPr>
        <p:spPr>
          <a:xfrm>
            <a:off x="407758" y="165475"/>
            <a:ext cx="10515600" cy="714375"/>
          </a:xfrm>
          <a:prstGeom prst="rect">
            <a:avLst/>
          </a:prstGeom>
        </p:spPr>
        <p:txBody>
          <a:bodyPr/>
          <a:lstStyle/>
          <a:p>
            <a:pPr algn="ctr"/>
            <a:r>
              <a:rPr lang="en-US" dirty="0">
                <a:solidFill>
                  <a:srgbClr val="00AFF3"/>
                </a:solidFill>
              </a:rPr>
              <a:t>Examples of supportive supervision</a:t>
            </a:r>
          </a:p>
        </p:txBody>
      </p:sp>
      <p:pic>
        <p:nvPicPr>
          <p:cNvPr id="10" name="Picture 9" descr="A group of people in a room&#10;&#10;Description automatically generated with medium confidence">
            <a:extLst>
              <a:ext uri="{FF2B5EF4-FFF2-40B4-BE49-F238E27FC236}">
                <a16:creationId xmlns:a16="http://schemas.microsoft.com/office/drawing/2014/main" id="{61563FE8-EEEA-463E-8B4A-7ED310A5B1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80740" y="1904495"/>
            <a:ext cx="2978810" cy="4092018"/>
          </a:xfrm>
          <a:prstGeom prst="rect">
            <a:avLst/>
          </a:prstGeom>
        </p:spPr>
      </p:pic>
      <p:pic>
        <p:nvPicPr>
          <p:cNvPr id="12" name="Picture 11" descr="A group of people sitting in chairs&#10;&#10;Description automatically generated">
            <a:extLst>
              <a:ext uri="{FF2B5EF4-FFF2-40B4-BE49-F238E27FC236}">
                <a16:creationId xmlns:a16="http://schemas.microsoft.com/office/drawing/2014/main" id="{9DBEA7B6-7CBC-4983-971C-D6D0688B89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1220" y="992592"/>
            <a:ext cx="3770582" cy="2827936"/>
          </a:xfrm>
          <a:prstGeom prst="rect">
            <a:avLst/>
          </a:prstGeom>
        </p:spPr>
      </p:pic>
      <p:grpSp>
        <p:nvGrpSpPr>
          <p:cNvPr id="9" name="Group 8">
            <a:extLst>
              <a:ext uri="{FF2B5EF4-FFF2-40B4-BE49-F238E27FC236}">
                <a16:creationId xmlns:a16="http://schemas.microsoft.com/office/drawing/2014/main" id="{4886CFF9-AC24-4F54-B65A-5EDC3E274D4C}"/>
              </a:ext>
            </a:extLst>
          </p:cNvPr>
          <p:cNvGrpSpPr/>
          <p:nvPr/>
        </p:nvGrpSpPr>
        <p:grpSpPr>
          <a:xfrm>
            <a:off x="10571586" y="249283"/>
            <a:ext cx="1246402" cy="1171184"/>
            <a:chOff x="6769457" y="5116370"/>
            <a:chExt cx="1106024" cy="1171184"/>
          </a:xfrm>
        </p:grpSpPr>
        <p:pic>
          <p:nvPicPr>
            <p:cNvPr id="11" name="Picture 10" descr="Shape&#10;&#10;Description automatically generated with low confidence">
              <a:extLst>
                <a:ext uri="{FF2B5EF4-FFF2-40B4-BE49-F238E27FC236}">
                  <a16:creationId xmlns:a16="http://schemas.microsoft.com/office/drawing/2014/main" id="{55CD64D9-D178-4158-B342-0B3D7576B59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47514" y="5258958"/>
              <a:ext cx="1027967" cy="935628"/>
            </a:xfrm>
            <a:prstGeom prst="rect">
              <a:avLst/>
            </a:prstGeom>
          </p:spPr>
        </p:pic>
        <p:sp>
          <p:nvSpPr>
            <p:cNvPr id="13" name="Oval 12">
              <a:extLst>
                <a:ext uri="{FF2B5EF4-FFF2-40B4-BE49-F238E27FC236}">
                  <a16:creationId xmlns:a16="http://schemas.microsoft.com/office/drawing/2014/main" id="{3F099AEA-82DF-41BC-B03D-9ACE5E1C6231}"/>
                </a:ext>
              </a:extLst>
            </p:cNvPr>
            <p:cNvSpPr/>
            <p:nvPr/>
          </p:nvSpPr>
          <p:spPr>
            <a:xfrm>
              <a:off x="6769457" y="5116370"/>
              <a:ext cx="1027967"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2EB12B5C-367C-42C1-8935-A53F406B8805}"/>
              </a:ext>
            </a:extLst>
          </p:cNvPr>
          <p:cNvSpPr txBox="1"/>
          <p:nvPr/>
        </p:nvSpPr>
        <p:spPr>
          <a:xfrm rot="16200000">
            <a:off x="298214" y="1323493"/>
            <a:ext cx="1087239"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1C245F"/>
                </a:solidFill>
                <a:effectLst/>
                <a:uLnTx/>
                <a:uFillTx/>
                <a:latin typeface="Arial" panose="020B0604020202020204" pitchFamily="34" charset="0"/>
                <a:ea typeface="+mn-ea"/>
                <a:cs typeface="Arial" panose="020B0604020202020204" pitchFamily="34" charset="0"/>
              </a:rPr>
              <a:t>Mali</a:t>
            </a:r>
            <a:r>
              <a:rPr kumimoji="0" lang="en-US" sz="2800" b="0" i="0" u="none" strike="noStrike" kern="1200" cap="none" spc="0" normalizeH="0" baseline="0" noProof="0" dirty="0">
                <a:ln>
                  <a:noFill/>
                </a:ln>
                <a:solidFill>
                  <a:srgbClr val="1C245F"/>
                </a:solidFill>
                <a:effectLst/>
                <a:uLnTx/>
                <a:uFillTx/>
                <a:latin typeface="Arial" panose="020B0604020202020204" pitchFamily="34" charset="0"/>
                <a:ea typeface="+mn-ea"/>
                <a:cs typeface="Arial" panose="020B0604020202020204" pitchFamily="34" charset="0"/>
              </a:rPr>
              <a:t> </a:t>
            </a:r>
          </a:p>
        </p:txBody>
      </p:sp>
      <p:sp>
        <p:nvSpPr>
          <p:cNvPr id="18" name="TextBox 17">
            <a:extLst>
              <a:ext uri="{FF2B5EF4-FFF2-40B4-BE49-F238E27FC236}">
                <a16:creationId xmlns:a16="http://schemas.microsoft.com/office/drawing/2014/main" id="{5291CECF-6236-4B64-ADBA-B7875E8E609A}"/>
              </a:ext>
            </a:extLst>
          </p:cNvPr>
          <p:cNvSpPr txBox="1"/>
          <p:nvPr/>
        </p:nvSpPr>
        <p:spPr>
          <a:xfrm rot="5400000">
            <a:off x="10139864" y="2659840"/>
            <a:ext cx="1566989" cy="461665"/>
          </a:xfrm>
          <a:prstGeom prst="rect">
            <a:avLst/>
          </a:prstGeom>
          <a:noFill/>
        </p:spPr>
        <p:txBody>
          <a:bodyPr wrap="square">
            <a:spAutoFit/>
          </a:bodyPr>
          <a:lstStyle/>
          <a:p>
            <a:pPr algn="r"/>
            <a:r>
              <a:rPr lang="en-US" sz="2400" b="1" dirty="0">
                <a:latin typeface="Arial" panose="020B0604020202020204" pitchFamily="34" charset="0"/>
                <a:cs typeface="Arial" panose="020B0604020202020204" pitchFamily="34" charset="0"/>
              </a:rPr>
              <a:t>Lao PDR</a:t>
            </a:r>
          </a:p>
        </p:txBody>
      </p:sp>
    </p:spTree>
    <p:extLst>
      <p:ext uri="{BB962C8B-B14F-4D97-AF65-F5344CB8AC3E}">
        <p14:creationId xmlns:p14="http://schemas.microsoft.com/office/powerpoint/2010/main" val="615456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AC759-B916-4926-B933-08A853E34CA9}"/>
              </a:ext>
            </a:extLst>
          </p:cNvPr>
          <p:cNvSpPr>
            <a:spLocks noGrp="1"/>
          </p:cNvSpPr>
          <p:nvPr>
            <p:ph type="body" idx="1"/>
          </p:nvPr>
        </p:nvSpPr>
        <p:spPr>
          <a:xfrm>
            <a:off x="636588" y="1797947"/>
            <a:ext cx="5076825" cy="5577285"/>
          </a:xfrm>
        </p:spPr>
        <p:txBody>
          <a:bodyPr>
            <a:normAutofit/>
          </a:bodyPr>
          <a:lstStyle/>
          <a:p>
            <a:pPr marL="414635" indent="-414635">
              <a:spcBef>
                <a:spcPts val="0"/>
              </a:spcBef>
            </a:pPr>
            <a:r>
              <a:rPr lang="en-US" sz="2400" dirty="0"/>
              <a:t>Share data from WASH FIT assessments &amp; other documentation with district health office and/or national level </a:t>
            </a:r>
          </a:p>
          <a:p>
            <a:pPr marL="414635" indent="-414635">
              <a:spcBef>
                <a:spcPts val="0"/>
              </a:spcBef>
            </a:pPr>
            <a:endParaRPr lang="en-US" sz="2400" dirty="0"/>
          </a:p>
          <a:p>
            <a:pPr marL="414635" indent="-414635">
              <a:spcBef>
                <a:spcPts val="0"/>
              </a:spcBef>
            </a:pPr>
            <a:r>
              <a:rPr lang="en-US" sz="2400" dirty="0"/>
              <a:t>Quarterly or biannually </a:t>
            </a:r>
          </a:p>
          <a:p>
            <a:pPr marL="414635" indent="-414635">
              <a:spcBef>
                <a:spcPts val="0"/>
              </a:spcBef>
            </a:pPr>
            <a:endParaRPr lang="en-US" sz="2400" dirty="0"/>
          </a:p>
          <a:p>
            <a:pPr marL="414635" indent="-414635">
              <a:spcBef>
                <a:spcPts val="0"/>
              </a:spcBef>
            </a:pPr>
            <a:r>
              <a:rPr lang="en-US" sz="2400" dirty="0"/>
              <a:t>Electronic tools (e.g. Kobo Toolbox) facilitate real time data sharing </a:t>
            </a:r>
          </a:p>
          <a:p>
            <a:pPr marL="414635" indent="-414635">
              <a:spcBef>
                <a:spcPts val="0"/>
              </a:spcBef>
            </a:pPr>
            <a:endParaRPr lang="en-US" sz="2400" dirty="0"/>
          </a:p>
          <a:p>
            <a:pPr marL="414635" indent="-414635">
              <a:spcBef>
                <a:spcPts val="0"/>
              </a:spcBef>
            </a:pPr>
            <a:r>
              <a:rPr lang="en-US" sz="2400" dirty="0"/>
              <a:t>Implementing partners have an obligation to share data with government </a:t>
            </a:r>
          </a:p>
          <a:p>
            <a:pPr marL="414635" indent="-414635">
              <a:spcBef>
                <a:spcPts val="0"/>
              </a:spcBef>
            </a:pPr>
            <a:endParaRPr lang="en-US" sz="2400" dirty="0"/>
          </a:p>
        </p:txBody>
      </p:sp>
      <p:sp>
        <p:nvSpPr>
          <p:cNvPr id="2" name="Title 1">
            <a:extLst>
              <a:ext uri="{FF2B5EF4-FFF2-40B4-BE49-F238E27FC236}">
                <a16:creationId xmlns:a16="http://schemas.microsoft.com/office/drawing/2014/main" id="{0EEC26C9-99B1-4599-BD2B-8A1D24E5FEEA}"/>
              </a:ext>
            </a:extLst>
          </p:cNvPr>
          <p:cNvSpPr>
            <a:spLocks noGrp="1"/>
          </p:cNvSpPr>
          <p:nvPr>
            <p:ph type="title" idx="4294967295"/>
          </p:nvPr>
        </p:nvSpPr>
        <p:spPr>
          <a:xfrm>
            <a:off x="455613" y="150389"/>
            <a:ext cx="10515600" cy="714375"/>
          </a:xfrm>
          <a:prstGeom prst="rect">
            <a:avLst/>
          </a:prstGeom>
        </p:spPr>
        <p:txBody>
          <a:bodyPr/>
          <a:lstStyle/>
          <a:p>
            <a:pPr algn="ctr"/>
            <a:r>
              <a:rPr lang="en-US" dirty="0">
                <a:solidFill>
                  <a:srgbClr val="00AFF3"/>
                </a:solidFill>
              </a:rPr>
              <a:t>Sharing data </a:t>
            </a:r>
          </a:p>
        </p:txBody>
      </p:sp>
      <p:pic>
        <p:nvPicPr>
          <p:cNvPr id="8" name="Picture 7" descr="A person using a computer&#10;&#10;Description automatically generated with medium confidence">
            <a:extLst>
              <a:ext uri="{FF2B5EF4-FFF2-40B4-BE49-F238E27FC236}">
                <a16:creationId xmlns:a16="http://schemas.microsoft.com/office/drawing/2014/main" id="{E837C8F5-C338-46A0-945C-58C10A847D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1633" y="2336883"/>
            <a:ext cx="4645020" cy="3200174"/>
          </a:xfrm>
          <a:prstGeom prst="rect">
            <a:avLst/>
          </a:prstGeom>
        </p:spPr>
      </p:pic>
      <p:sp>
        <p:nvSpPr>
          <p:cNvPr id="9" name="TextBox 8">
            <a:extLst>
              <a:ext uri="{FF2B5EF4-FFF2-40B4-BE49-F238E27FC236}">
                <a16:creationId xmlns:a16="http://schemas.microsoft.com/office/drawing/2014/main" id="{98A3EC7C-C7A7-465B-9240-144615542355}"/>
              </a:ext>
            </a:extLst>
          </p:cNvPr>
          <p:cNvSpPr txBox="1"/>
          <p:nvPr/>
        </p:nvSpPr>
        <p:spPr>
          <a:xfrm>
            <a:off x="7071633" y="5648690"/>
            <a:ext cx="4645019" cy="538865"/>
          </a:xfrm>
          <a:prstGeom prst="rect">
            <a:avLst/>
          </a:prstGeom>
          <a:noFill/>
        </p:spPr>
        <p:txBody>
          <a:bodyPr wrap="square" rtlCol="0">
            <a:spAutoFit/>
          </a:bodyPr>
          <a:lstStyle/>
          <a:p>
            <a:pPr algn="ctr" rtl="0"/>
            <a:r>
              <a:rPr lang="en-US" sz="1451" dirty="0">
                <a:solidFill>
                  <a:schemeClr val="bg1"/>
                </a:solidFill>
                <a:latin typeface="Arial" panose="020B0604020202020204" pitchFamily="34" charset="0"/>
                <a:cs typeface="Arial" panose="020B0604020202020204" pitchFamily="34" charset="0"/>
              </a:rPr>
              <a:t>Photo: Submitting data to an online portal in the WHO Middle East Region </a:t>
            </a:r>
          </a:p>
        </p:txBody>
      </p:sp>
      <p:sp>
        <p:nvSpPr>
          <p:cNvPr id="10" name="TextBox 9">
            <a:extLst>
              <a:ext uri="{FF2B5EF4-FFF2-40B4-BE49-F238E27FC236}">
                <a16:creationId xmlns:a16="http://schemas.microsoft.com/office/drawing/2014/main" id="{6771D77C-C881-4326-BACF-A0CC02B09888}"/>
              </a:ext>
            </a:extLst>
          </p:cNvPr>
          <p:cNvSpPr txBox="1"/>
          <p:nvPr/>
        </p:nvSpPr>
        <p:spPr>
          <a:xfrm>
            <a:off x="8084634" y="563393"/>
            <a:ext cx="3491047" cy="1015663"/>
          </a:xfrm>
          <a:custGeom>
            <a:avLst/>
            <a:gdLst>
              <a:gd name="connsiteX0" fmla="*/ 0 w 3491047"/>
              <a:gd name="connsiteY0" fmla="*/ 0 h 1015663"/>
              <a:gd name="connsiteX1" fmla="*/ 593478 w 3491047"/>
              <a:gd name="connsiteY1" fmla="*/ 0 h 1015663"/>
              <a:gd name="connsiteX2" fmla="*/ 1221866 w 3491047"/>
              <a:gd name="connsiteY2" fmla="*/ 0 h 1015663"/>
              <a:gd name="connsiteX3" fmla="*/ 1954986 w 3491047"/>
              <a:gd name="connsiteY3" fmla="*/ 0 h 1015663"/>
              <a:gd name="connsiteX4" fmla="*/ 2653196 w 3491047"/>
              <a:gd name="connsiteY4" fmla="*/ 0 h 1015663"/>
              <a:gd name="connsiteX5" fmla="*/ 3491047 w 3491047"/>
              <a:gd name="connsiteY5" fmla="*/ 0 h 1015663"/>
              <a:gd name="connsiteX6" fmla="*/ 3491047 w 3491047"/>
              <a:gd name="connsiteY6" fmla="*/ 497675 h 1015663"/>
              <a:gd name="connsiteX7" fmla="*/ 3491047 w 3491047"/>
              <a:gd name="connsiteY7" fmla="*/ 1015663 h 1015663"/>
              <a:gd name="connsiteX8" fmla="*/ 2792838 w 3491047"/>
              <a:gd name="connsiteY8" fmla="*/ 1015663 h 1015663"/>
              <a:gd name="connsiteX9" fmla="*/ 2094628 w 3491047"/>
              <a:gd name="connsiteY9" fmla="*/ 1015663 h 1015663"/>
              <a:gd name="connsiteX10" fmla="*/ 1361508 w 3491047"/>
              <a:gd name="connsiteY10" fmla="*/ 1015663 h 1015663"/>
              <a:gd name="connsiteX11" fmla="*/ 628388 w 3491047"/>
              <a:gd name="connsiteY11" fmla="*/ 1015663 h 1015663"/>
              <a:gd name="connsiteX12" fmla="*/ 0 w 3491047"/>
              <a:gd name="connsiteY12" fmla="*/ 1015663 h 1015663"/>
              <a:gd name="connsiteX13" fmla="*/ 0 w 3491047"/>
              <a:gd name="connsiteY13" fmla="*/ 507832 h 1015663"/>
              <a:gd name="connsiteX14" fmla="*/ 0 w 3491047"/>
              <a:gd name="connsiteY14"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91047" h="1015663" extrusionOk="0">
                <a:moveTo>
                  <a:pt x="0" y="0"/>
                </a:moveTo>
                <a:cubicBezTo>
                  <a:pt x="182584" y="-20064"/>
                  <a:pt x="300881" y="-10295"/>
                  <a:pt x="593478" y="0"/>
                </a:cubicBezTo>
                <a:cubicBezTo>
                  <a:pt x="886075" y="10295"/>
                  <a:pt x="1045061" y="12368"/>
                  <a:pt x="1221866" y="0"/>
                </a:cubicBezTo>
                <a:cubicBezTo>
                  <a:pt x="1398671" y="-12368"/>
                  <a:pt x="1719854" y="-15854"/>
                  <a:pt x="1954986" y="0"/>
                </a:cubicBezTo>
                <a:cubicBezTo>
                  <a:pt x="2190118" y="15854"/>
                  <a:pt x="2339581" y="-34154"/>
                  <a:pt x="2653196" y="0"/>
                </a:cubicBezTo>
                <a:cubicBezTo>
                  <a:pt x="2966811" y="34154"/>
                  <a:pt x="3310392" y="-13991"/>
                  <a:pt x="3491047" y="0"/>
                </a:cubicBezTo>
                <a:cubicBezTo>
                  <a:pt x="3475112" y="106754"/>
                  <a:pt x="3475762" y="373691"/>
                  <a:pt x="3491047" y="497675"/>
                </a:cubicBezTo>
                <a:cubicBezTo>
                  <a:pt x="3506332" y="621660"/>
                  <a:pt x="3471740" y="865094"/>
                  <a:pt x="3491047" y="1015663"/>
                </a:cubicBezTo>
                <a:cubicBezTo>
                  <a:pt x="3252565" y="1001742"/>
                  <a:pt x="3036450" y="1034338"/>
                  <a:pt x="2792838" y="1015663"/>
                </a:cubicBezTo>
                <a:cubicBezTo>
                  <a:pt x="2549226" y="996988"/>
                  <a:pt x="2404749" y="1048128"/>
                  <a:pt x="2094628" y="1015663"/>
                </a:cubicBezTo>
                <a:cubicBezTo>
                  <a:pt x="1784507" y="983199"/>
                  <a:pt x="1537443" y="1027922"/>
                  <a:pt x="1361508" y="1015663"/>
                </a:cubicBezTo>
                <a:cubicBezTo>
                  <a:pt x="1185573" y="1003404"/>
                  <a:pt x="956725" y="993446"/>
                  <a:pt x="628388" y="1015663"/>
                </a:cubicBezTo>
                <a:cubicBezTo>
                  <a:pt x="300051" y="1037880"/>
                  <a:pt x="225164" y="1035298"/>
                  <a:pt x="0" y="1015663"/>
                </a:cubicBezTo>
                <a:cubicBezTo>
                  <a:pt x="16915" y="840122"/>
                  <a:pt x="7093" y="673543"/>
                  <a:pt x="0" y="507832"/>
                </a:cubicBezTo>
                <a:cubicBezTo>
                  <a:pt x="-7093" y="342121"/>
                  <a:pt x="7424" y="127999"/>
                  <a:pt x="0" y="0"/>
                </a:cubicBezTo>
                <a:close/>
              </a:path>
            </a:pathLst>
          </a:custGeom>
          <a:noFill/>
          <a:ln>
            <a:solidFill>
              <a:schemeClr val="tx1"/>
            </a:solidFill>
            <a:extLst>
              <a:ext uri="{C807C97D-BFC1-408E-A445-0C87EB9F89A2}">
                <ask:lineSketchStyleProps xmlns:ask="http://schemas.microsoft.com/office/drawing/2018/sketchyshapes" xmlns="" sd="1502722075">
                  <a:prstGeom prst="rect">
                    <a:avLst/>
                  </a:prstGeom>
                  <ask:type>
                    <ask:lineSketchFreehand/>
                  </ask:type>
                </ask:lineSketchStyleProps>
              </a:ext>
            </a:extLst>
          </a:ln>
        </p:spPr>
        <p:txBody>
          <a:bodyPr wrap="square" rtlCol="0">
            <a:spAutoFit/>
          </a:bodyPr>
          <a:lstStyle/>
          <a:p>
            <a:pPr algn="ctr" rtl="0"/>
            <a:r>
              <a:rPr lang="en-US" sz="2000" dirty="0">
                <a:latin typeface="Arial Narrow" panose="020B0606020202030204" pitchFamily="34" charset="0"/>
              </a:rPr>
              <a:t>Electronic WASH FIT assessment available at </a:t>
            </a:r>
            <a:r>
              <a:rPr lang="en-US" sz="2000" dirty="0">
                <a:latin typeface="Arial Narrow" panose="020B0606020202030204" pitchFamily="34" charset="0"/>
                <a:hlinkClick r:id="rId4"/>
              </a:rPr>
              <a:t>www.washinhcf.org/wash-fit</a:t>
            </a:r>
            <a:r>
              <a:rPr lang="en-US" sz="2000" dirty="0">
                <a:latin typeface="Arial Narrow" panose="020B0606020202030204" pitchFamily="34" charset="0"/>
              </a:rPr>
              <a:t> </a:t>
            </a:r>
          </a:p>
        </p:txBody>
      </p:sp>
      <p:sp>
        <p:nvSpPr>
          <p:cNvPr id="5" name="Slide Number Placeholder 4">
            <a:extLst>
              <a:ext uri="{FF2B5EF4-FFF2-40B4-BE49-F238E27FC236}">
                <a16:creationId xmlns:a16="http://schemas.microsoft.com/office/drawing/2014/main" id="{7D3566A0-D789-454A-8866-8FA42B857981}"/>
              </a:ext>
            </a:extLst>
          </p:cNvPr>
          <p:cNvSpPr>
            <a:spLocks noGrp="1"/>
          </p:cNvSpPr>
          <p:nvPr>
            <p:ph type="sldNum" sz="quarter" idx="12"/>
          </p:nvPr>
        </p:nvSpPr>
        <p:spPr/>
        <p:txBody>
          <a:bodyPr/>
          <a:lstStyle/>
          <a:p>
            <a:fld id="{2D0AA5EB-64AB-BF41-92BE-B61D8618F692}" type="slidenum">
              <a:rPr lang="it-IT" smtClean="0"/>
              <a:t>75</a:t>
            </a:fld>
            <a:endParaRPr lang="it-IT" dirty="0"/>
          </a:p>
        </p:txBody>
      </p:sp>
    </p:spTree>
    <p:extLst>
      <p:ext uri="{BB962C8B-B14F-4D97-AF65-F5344CB8AC3E}">
        <p14:creationId xmlns:p14="http://schemas.microsoft.com/office/powerpoint/2010/main" val="130902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AC759-B916-4926-B933-08A853E34CA9}"/>
              </a:ext>
            </a:extLst>
          </p:cNvPr>
          <p:cNvSpPr>
            <a:spLocks noGrp="1"/>
          </p:cNvSpPr>
          <p:nvPr>
            <p:ph type="body" idx="1"/>
          </p:nvPr>
        </p:nvSpPr>
        <p:spPr/>
        <p:txBody>
          <a:bodyPr>
            <a:normAutofit/>
          </a:bodyPr>
          <a:lstStyle/>
          <a:p>
            <a:pPr marL="414635" indent="-414635">
              <a:spcBef>
                <a:spcPts val="0"/>
              </a:spcBef>
              <a:buFont typeface="Arial" panose="020B0604020202020204" pitchFamily="34" charset="0"/>
              <a:buChar char="•"/>
            </a:pPr>
            <a:r>
              <a:rPr lang="en-US" sz="2600" dirty="0"/>
              <a:t>Leadership of senior management</a:t>
            </a:r>
          </a:p>
          <a:p>
            <a:pPr marL="785117" lvl="1" indent="-414635">
              <a:spcBef>
                <a:spcPts val="0"/>
              </a:spcBef>
              <a:buFont typeface="Arial" panose="020B0604020202020204" pitchFamily="34" charset="0"/>
              <a:buChar char="•"/>
            </a:pPr>
            <a:r>
              <a:rPr lang="en-US" sz="2600" dirty="0">
                <a:solidFill>
                  <a:schemeClr val="tx2">
                    <a:lumMod val="75000"/>
                  </a:schemeClr>
                </a:solidFill>
                <a:latin typeface="Arial" panose="020B0604020202020204" pitchFamily="34" charset="0"/>
                <a:cs typeface="Arial" panose="020B0604020202020204" pitchFamily="34" charset="0"/>
              </a:rPr>
              <a:t>Ensures problems identified are acted on </a:t>
            </a:r>
          </a:p>
          <a:p>
            <a:pPr marL="785117" lvl="1" indent="-414635">
              <a:spcBef>
                <a:spcPts val="0"/>
              </a:spcBef>
              <a:buFont typeface="Arial" panose="020B0604020202020204" pitchFamily="34" charset="0"/>
              <a:buChar char="•"/>
            </a:pPr>
            <a:r>
              <a:rPr lang="en-US" sz="2600" dirty="0">
                <a:solidFill>
                  <a:schemeClr val="tx2">
                    <a:lumMod val="75000"/>
                  </a:schemeClr>
                </a:solidFill>
                <a:latin typeface="Arial" panose="020B0604020202020204" pitchFamily="34" charset="0"/>
                <a:cs typeface="Arial" panose="020B0604020202020204" pitchFamily="34" charset="0"/>
              </a:rPr>
              <a:t>Supports WASH FIT team</a:t>
            </a:r>
          </a:p>
          <a:p>
            <a:pPr marL="785117" lvl="1" indent="-414635">
              <a:spcBef>
                <a:spcPts val="0"/>
              </a:spcBef>
              <a:buFont typeface="Arial" panose="020B0604020202020204" pitchFamily="34" charset="0"/>
              <a:buChar char="•"/>
            </a:pPr>
            <a:r>
              <a:rPr lang="en-US" sz="2600" dirty="0">
                <a:solidFill>
                  <a:schemeClr val="tx2">
                    <a:lumMod val="75000"/>
                  </a:schemeClr>
                </a:solidFill>
                <a:latin typeface="Arial" panose="020B0604020202020204" pitchFamily="34" charset="0"/>
                <a:cs typeface="Arial" panose="020B0604020202020204" pitchFamily="34" charset="0"/>
              </a:rPr>
              <a:t>Creates a culture of quality </a:t>
            </a:r>
          </a:p>
          <a:p>
            <a:pPr marL="785117" lvl="1" indent="-414635">
              <a:spcBef>
                <a:spcPts val="0"/>
              </a:spcBef>
              <a:buFont typeface="Arial" panose="020B0604020202020204" pitchFamily="34" charset="0"/>
              <a:buChar char="•"/>
            </a:pPr>
            <a:r>
              <a:rPr lang="en-US" sz="2600" dirty="0">
                <a:solidFill>
                  <a:schemeClr val="tx2">
                    <a:lumMod val="75000"/>
                  </a:schemeClr>
                </a:solidFill>
                <a:latin typeface="Arial" panose="020B0604020202020204" pitchFamily="34" charset="0"/>
                <a:cs typeface="Arial" panose="020B0604020202020204" pitchFamily="34" charset="0"/>
              </a:rPr>
              <a:t>Encourages dialogue, openness, accountability </a:t>
            </a:r>
          </a:p>
          <a:p>
            <a:pPr marL="414635" indent="-414635">
              <a:spcBef>
                <a:spcPts val="0"/>
              </a:spcBef>
              <a:buFont typeface="Arial" panose="020B0604020202020204" pitchFamily="34" charset="0"/>
              <a:buChar char="•"/>
            </a:pPr>
            <a:r>
              <a:rPr lang="en-US" sz="2600" dirty="0"/>
              <a:t>One committed individual can make a huge difference </a:t>
            </a:r>
          </a:p>
        </p:txBody>
      </p:sp>
      <p:sp>
        <p:nvSpPr>
          <p:cNvPr id="5" name="Text Placeholder 4">
            <a:extLst>
              <a:ext uri="{FF2B5EF4-FFF2-40B4-BE49-F238E27FC236}">
                <a16:creationId xmlns:a16="http://schemas.microsoft.com/office/drawing/2014/main" id="{E4B1F1E4-56B3-461B-AF3B-2018FFBC9A67}"/>
              </a:ext>
            </a:extLst>
          </p:cNvPr>
          <p:cNvSpPr>
            <a:spLocks noGrp="1"/>
          </p:cNvSpPr>
          <p:nvPr>
            <p:ph type="body" sz="quarter" idx="14"/>
          </p:nvPr>
        </p:nvSpPr>
        <p:spPr/>
        <p:txBody>
          <a:bodyPr/>
          <a:lstStyle/>
          <a:p>
            <a:r>
              <a:rPr lang="en-US" dirty="0">
                <a:solidFill>
                  <a:srgbClr val="00AFF3"/>
                </a:solidFill>
              </a:rPr>
              <a:t>Leadership creates a culture of quality </a:t>
            </a:r>
          </a:p>
        </p:txBody>
      </p:sp>
      <p:pic>
        <p:nvPicPr>
          <p:cNvPr id="9" name="Picture 8" descr="A picture containing person, wall, indoor, person&#10;&#10;Description automatically generated">
            <a:extLst>
              <a:ext uri="{FF2B5EF4-FFF2-40B4-BE49-F238E27FC236}">
                <a16:creationId xmlns:a16="http://schemas.microsoft.com/office/drawing/2014/main" id="{4152D615-A2C9-460C-A1B1-A60389FF4B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9347" y="1187209"/>
            <a:ext cx="2343106" cy="3524031"/>
          </a:xfrm>
          <a:prstGeom prst="rect">
            <a:avLst/>
          </a:prstGeom>
        </p:spPr>
      </p:pic>
      <p:sp>
        <p:nvSpPr>
          <p:cNvPr id="11" name="TextBox 10">
            <a:extLst>
              <a:ext uri="{FF2B5EF4-FFF2-40B4-BE49-F238E27FC236}">
                <a16:creationId xmlns:a16="http://schemas.microsoft.com/office/drawing/2014/main" id="{3723AA9F-BD4D-4B00-A022-633624FCD500}"/>
              </a:ext>
            </a:extLst>
          </p:cNvPr>
          <p:cNvSpPr txBox="1"/>
          <p:nvPr/>
        </p:nvSpPr>
        <p:spPr>
          <a:xfrm>
            <a:off x="6667500" y="4776664"/>
            <a:ext cx="5245100" cy="2031325"/>
          </a:xfrm>
          <a:prstGeom prst="rect">
            <a:avLst/>
          </a:prstGeom>
          <a:noFill/>
        </p:spPr>
        <p:txBody>
          <a:bodyPr wrap="square">
            <a:spAutoFit/>
          </a:bodyPr>
          <a:lstStyle/>
          <a:p>
            <a:pPr rtl="0"/>
            <a:r>
              <a:rPr lang="en-GB" sz="1800" dirty="0">
                <a:solidFill>
                  <a:schemeClr val="bg1"/>
                </a:solidFill>
                <a:latin typeface="Arial" panose="020B0604020202020204" pitchFamily="34" charset="0"/>
                <a:ea typeface="SimSun" panose="02010600030101010101" pitchFamily="2" charset="-122"/>
                <a:cs typeface="Times New Roman" panose="02020603050405020304" pitchFamily="18" charset="0"/>
              </a:rPr>
              <a:t>In Chad, facilities with leaders committed to the WASH FIT process made greater progress than those without. </a:t>
            </a:r>
          </a:p>
          <a:p>
            <a:pPr rtl="0"/>
            <a:endParaRPr lang="en-GB" sz="1800"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rtl="0"/>
            <a:r>
              <a:rPr lang="en-GB" sz="1800" dirty="0">
                <a:solidFill>
                  <a:schemeClr val="bg1"/>
                </a:solidFill>
                <a:latin typeface="Arial" panose="020B0604020202020204" pitchFamily="34" charset="0"/>
                <a:ea typeface="SimSun" panose="02010600030101010101" pitchFamily="2" charset="-122"/>
                <a:cs typeface="Times New Roman" panose="02020603050405020304" pitchFamily="18" charset="0"/>
              </a:rPr>
              <a:t>Improvements in overall cleanliness of the facility and improvements in sanitation services and hand hygiene facilities were observed. </a:t>
            </a:r>
            <a:endParaRPr lang="en-US" sz="1600" dirty="0">
              <a:solidFill>
                <a:schemeClr val="bg1"/>
              </a:solidFill>
            </a:endParaRPr>
          </a:p>
        </p:txBody>
      </p:sp>
      <p:grpSp>
        <p:nvGrpSpPr>
          <p:cNvPr id="12" name="Group 11">
            <a:extLst>
              <a:ext uri="{FF2B5EF4-FFF2-40B4-BE49-F238E27FC236}">
                <a16:creationId xmlns:a16="http://schemas.microsoft.com/office/drawing/2014/main" id="{1C7E99B6-E9D6-4E10-B730-14CB8B4FEF1C}"/>
              </a:ext>
            </a:extLst>
          </p:cNvPr>
          <p:cNvGrpSpPr/>
          <p:nvPr/>
        </p:nvGrpSpPr>
        <p:grpSpPr>
          <a:xfrm>
            <a:off x="10571586" y="249283"/>
            <a:ext cx="1246402" cy="1171184"/>
            <a:chOff x="6769457" y="5116370"/>
            <a:chExt cx="1106024" cy="1171184"/>
          </a:xfrm>
        </p:grpSpPr>
        <p:pic>
          <p:nvPicPr>
            <p:cNvPr id="13" name="Picture 12" descr="Shape&#10;&#10;Description automatically generated with low confidence">
              <a:extLst>
                <a:ext uri="{FF2B5EF4-FFF2-40B4-BE49-F238E27FC236}">
                  <a16:creationId xmlns:a16="http://schemas.microsoft.com/office/drawing/2014/main" id="{616189C9-C024-463F-84C3-5E92312CD3B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47514" y="5258958"/>
              <a:ext cx="1027967" cy="935628"/>
            </a:xfrm>
            <a:prstGeom prst="rect">
              <a:avLst/>
            </a:prstGeom>
          </p:spPr>
        </p:pic>
        <p:sp>
          <p:nvSpPr>
            <p:cNvPr id="14" name="Oval 13">
              <a:extLst>
                <a:ext uri="{FF2B5EF4-FFF2-40B4-BE49-F238E27FC236}">
                  <a16:creationId xmlns:a16="http://schemas.microsoft.com/office/drawing/2014/main" id="{0093D679-F507-43F3-8E5A-975D9DA970EC}"/>
                </a:ext>
              </a:extLst>
            </p:cNvPr>
            <p:cNvSpPr/>
            <p:nvPr/>
          </p:nvSpPr>
          <p:spPr>
            <a:xfrm>
              <a:off x="6769457" y="5116370"/>
              <a:ext cx="1027967"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14">
            <a:extLst>
              <a:ext uri="{FF2B5EF4-FFF2-40B4-BE49-F238E27FC236}">
                <a16:creationId xmlns:a16="http://schemas.microsoft.com/office/drawing/2014/main" id="{053AC7EA-606B-4834-A22F-832BC705524E}"/>
              </a:ext>
            </a:extLst>
          </p:cNvPr>
          <p:cNvSpPr>
            <a:spLocks noGrp="1"/>
          </p:cNvSpPr>
          <p:nvPr>
            <p:ph type="sldNum" sz="quarter" idx="12"/>
          </p:nvPr>
        </p:nvSpPr>
        <p:spPr/>
        <p:txBody>
          <a:bodyPr/>
          <a:lstStyle/>
          <a:p>
            <a:fld id="{2D0AA5EB-64AB-BF41-92BE-B61D8618F692}" type="slidenum">
              <a:rPr lang="it-IT" smtClean="0"/>
              <a:t>76</a:t>
            </a:fld>
            <a:endParaRPr lang="it-IT" dirty="0"/>
          </a:p>
        </p:txBody>
      </p:sp>
    </p:spTree>
    <p:extLst>
      <p:ext uri="{BB962C8B-B14F-4D97-AF65-F5344CB8AC3E}">
        <p14:creationId xmlns:p14="http://schemas.microsoft.com/office/powerpoint/2010/main" val="19700773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C8BFD9-4A62-4288-AC67-F8DB3F18E12E}"/>
              </a:ext>
            </a:extLst>
          </p:cNvPr>
          <p:cNvSpPr>
            <a:spLocks noGrp="1"/>
          </p:cNvSpPr>
          <p:nvPr>
            <p:ph type="sldNum" sz="quarter" idx="12"/>
          </p:nvPr>
        </p:nvSpPr>
        <p:spPr/>
        <p:txBody>
          <a:bodyPr/>
          <a:lstStyle/>
          <a:p>
            <a:fld id="{A74CE0EA-F3B5-4684-BA10-C594598FDB9C}" type="slidenum">
              <a:rPr lang="en-GB" smtClean="0">
                <a:solidFill>
                  <a:prstClr val="black"/>
                </a:solidFill>
              </a:rPr>
              <a:pPr/>
              <a:t>77</a:t>
            </a:fld>
            <a:endParaRPr lang="en-GB">
              <a:solidFill>
                <a:prstClr val="black"/>
              </a:solidFill>
            </a:endParaRPr>
          </a:p>
        </p:txBody>
      </p:sp>
      <p:sp>
        <p:nvSpPr>
          <p:cNvPr id="2" name="Title 1"/>
          <p:cNvSpPr>
            <a:spLocks noGrp="1"/>
          </p:cNvSpPr>
          <p:nvPr>
            <p:ph type="title"/>
          </p:nvPr>
        </p:nvSpPr>
        <p:spPr>
          <a:xfrm>
            <a:off x="373581" y="965208"/>
            <a:ext cx="4566719" cy="2734100"/>
          </a:xfrm>
        </p:spPr>
        <p:txBody>
          <a:bodyPr/>
          <a:lstStyle/>
          <a:p>
            <a:r>
              <a:rPr lang="en-US" sz="4000" dirty="0">
                <a:ea typeface="ＭＳ Ｐゴシック" pitchFamily="34" charset="-128"/>
              </a:rPr>
              <a:t>Can you convince senior management why WASH is important? </a:t>
            </a:r>
          </a:p>
        </p:txBody>
      </p:sp>
      <p:sp>
        <p:nvSpPr>
          <p:cNvPr id="5" name="Text Placeholder 4">
            <a:extLst>
              <a:ext uri="{FF2B5EF4-FFF2-40B4-BE49-F238E27FC236}">
                <a16:creationId xmlns:a16="http://schemas.microsoft.com/office/drawing/2014/main" id="{70E46954-1B38-4852-9973-8F9078FF6FF7}"/>
              </a:ext>
            </a:extLst>
          </p:cNvPr>
          <p:cNvSpPr>
            <a:spLocks noGrp="1"/>
          </p:cNvSpPr>
          <p:nvPr>
            <p:ph type="body" sz="quarter" idx="14"/>
          </p:nvPr>
        </p:nvSpPr>
        <p:spPr>
          <a:xfrm>
            <a:off x="5760243" y="2019300"/>
            <a:ext cx="5929313" cy="3812237"/>
          </a:xfrm>
        </p:spPr>
        <p:txBody>
          <a:bodyPr/>
          <a:lstStyle/>
          <a:p>
            <a:r>
              <a:rPr lang="en-GB" sz="2400" b="1" dirty="0">
                <a:solidFill>
                  <a:schemeClr val="bg2">
                    <a:lumMod val="75000"/>
                  </a:schemeClr>
                </a:solidFill>
              </a:rPr>
              <a:t>Person 1: </a:t>
            </a:r>
            <a:r>
              <a:rPr lang="en-GB" sz="2400" dirty="0">
                <a:solidFill>
                  <a:srgbClr val="000066"/>
                </a:solidFill>
              </a:rPr>
              <a:t>You have been to a WASH FIT training and return to your facility. You have to convince the facility manager of the important of WASH in HCF and why they should invest in WASH. </a:t>
            </a:r>
          </a:p>
          <a:p>
            <a:r>
              <a:rPr lang="en-GB" sz="2400" b="1" dirty="0">
                <a:solidFill>
                  <a:schemeClr val="bg2">
                    <a:lumMod val="75000"/>
                  </a:schemeClr>
                </a:solidFill>
              </a:rPr>
              <a:t>Person 2: </a:t>
            </a:r>
            <a:r>
              <a:rPr lang="en-GB" sz="2400" dirty="0">
                <a:solidFill>
                  <a:srgbClr val="000066"/>
                </a:solidFill>
              </a:rPr>
              <a:t>You are the facility manager, and you think you have already got too much work to do. You are not interested in putting time and money into improving WASH.</a:t>
            </a:r>
          </a:p>
          <a:p>
            <a:endParaRPr lang="en-US" sz="2400" dirty="0"/>
          </a:p>
        </p:txBody>
      </p:sp>
      <p:grpSp>
        <p:nvGrpSpPr>
          <p:cNvPr id="6" name="Group 5">
            <a:extLst>
              <a:ext uri="{FF2B5EF4-FFF2-40B4-BE49-F238E27FC236}">
                <a16:creationId xmlns:a16="http://schemas.microsoft.com/office/drawing/2014/main" id="{14D2D1C3-A1D0-419D-924F-DCD21C5A5762}"/>
              </a:ext>
            </a:extLst>
          </p:cNvPr>
          <p:cNvGrpSpPr/>
          <p:nvPr/>
        </p:nvGrpSpPr>
        <p:grpSpPr>
          <a:xfrm>
            <a:off x="9511506" y="191537"/>
            <a:ext cx="1458601" cy="1556638"/>
            <a:chOff x="10475415" y="275913"/>
            <a:chExt cx="1458677" cy="1556719"/>
          </a:xfrm>
        </p:grpSpPr>
        <p:pic>
          <p:nvPicPr>
            <p:cNvPr id="7" name="Picture 6">
              <a:extLst>
                <a:ext uri="{FF2B5EF4-FFF2-40B4-BE49-F238E27FC236}">
                  <a16:creationId xmlns:a16="http://schemas.microsoft.com/office/drawing/2014/main" id="{D1617A15-6F7B-48ED-B8B9-4D6AAB2D47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8" name="Content Placeholder 2">
              <a:extLst>
                <a:ext uri="{FF2B5EF4-FFF2-40B4-BE49-F238E27FC236}">
                  <a16:creationId xmlns:a16="http://schemas.microsoft.com/office/drawing/2014/main" id="{6576C00C-6481-4F5D-A49D-7737DE3D7846}"/>
                </a:ext>
              </a:extLst>
            </p:cNvPr>
            <p:cNvSpPr txBox="1">
              <a:spLocks/>
            </p:cNvSpPr>
            <p:nvPr/>
          </p:nvSpPr>
          <p:spPr>
            <a:xfrm>
              <a:off x="10475415" y="1279626"/>
              <a:ext cx="1458677" cy="553006"/>
            </a:xfrm>
            <a:prstGeom prst="rect">
              <a:avLst/>
            </a:prstGeom>
          </p:spPr>
          <p:txBody>
            <a:bodyPr vert="horz" lIns="91435" tIns="45717" rIns="91435" bIns="45717"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2060"/>
                  </a:solidFill>
                  <a:latin typeface="Arial" panose="020B0604020202020204" pitchFamily="34" charset="0"/>
                  <a:cs typeface="Arial" panose="020B0604020202020204" pitchFamily="34" charset="0"/>
                </a:rPr>
                <a:t>10 mins</a:t>
              </a:r>
            </a:p>
          </p:txBody>
        </p:sp>
      </p:grpSp>
      <p:pic>
        <p:nvPicPr>
          <p:cNvPr id="10" name="Picture 9" descr="A group of people sitting at a table&#10;&#10;Description generated with very high confidence">
            <a:extLst>
              <a:ext uri="{FF2B5EF4-FFF2-40B4-BE49-F238E27FC236}">
                <a16:creationId xmlns:a16="http://schemas.microsoft.com/office/drawing/2014/main" id="{1A452469-023B-4130-A26F-0CCF697409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5284" y="3848099"/>
            <a:ext cx="5103316" cy="2874793"/>
          </a:xfrm>
          <a:prstGeom prst="rect">
            <a:avLst/>
          </a:prstGeom>
          <a:ln>
            <a:noFill/>
          </a:ln>
          <a:effectLst>
            <a:outerShdw blurRad="292100" dist="139700" dir="2700000" algn="tl" rotWithShape="0">
              <a:srgbClr val="333333">
                <a:alpha val="65000"/>
              </a:srgbClr>
            </a:outerShdw>
          </a:effectLst>
        </p:spPr>
      </p:pic>
      <p:grpSp>
        <p:nvGrpSpPr>
          <p:cNvPr id="11" name="Group 10">
            <a:extLst>
              <a:ext uri="{FF2B5EF4-FFF2-40B4-BE49-F238E27FC236}">
                <a16:creationId xmlns:a16="http://schemas.microsoft.com/office/drawing/2014/main" id="{301F1166-8345-4BE7-9B48-3D08D5C237A2}"/>
              </a:ext>
            </a:extLst>
          </p:cNvPr>
          <p:cNvGrpSpPr/>
          <p:nvPr/>
        </p:nvGrpSpPr>
        <p:grpSpPr>
          <a:xfrm>
            <a:off x="7792169" y="324925"/>
            <a:ext cx="1161098" cy="1171184"/>
            <a:chOff x="9555224" y="5116370"/>
            <a:chExt cx="1161098" cy="1171184"/>
          </a:xfrm>
        </p:grpSpPr>
        <p:pic>
          <p:nvPicPr>
            <p:cNvPr id="12" name="Picture 11" descr="Shape&#10;&#10;Description automatically generated with low confidence">
              <a:extLst>
                <a:ext uri="{FF2B5EF4-FFF2-40B4-BE49-F238E27FC236}">
                  <a16:creationId xmlns:a16="http://schemas.microsoft.com/office/drawing/2014/main" id="{31A6391B-1011-418A-87BE-B300A0B024A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3" name="Oval 12">
              <a:extLst>
                <a:ext uri="{FF2B5EF4-FFF2-40B4-BE49-F238E27FC236}">
                  <a16:creationId xmlns:a16="http://schemas.microsoft.com/office/drawing/2014/main" id="{579688DB-4CE0-4140-8D28-100523D4E5E7}"/>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939517E0-BC0E-4B7C-A344-CE2DB42CAF7D}"/>
              </a:ext>
            </a:extLst>
          </p:cNvPr>
          <p:cNvSpPr txBox="1"/>
          <p:nvPr/>
        </p:nvSpPr>
        <p:spPr>
          <a:xfrm>
            <a:off x="373581" y="224065"/>
            <a:ext cx="6094140" cy="769441"/>
          </a:xfrm>
          <a:prstGeom prst="rect">
            <a:avLst/>
          </a:prstGeom>
          <a:noFill/>
        </p:spPr>
        <p:txBody>
          <a:bodyPr wrap="square">
            <a:spAutoFit/>
          </a:bodyPr>
          <a:lstStyle/>
          <a:p>
            <a:r>
              <a:rPr lang="en-US" sz="4400" b="1" dirty="0">
                <a:solidFill>
                  <a:schemeClr val="bg2">
                    <a:lumMod val="75000"/>
                  </a:schemeClr>
                </a:solidFill>
                <a:latin typeface="Arial Narrow" panose="020B0606020202030204" pitchFamily="34" charset="0"/>
                <a:ea typeface="ＭＳ Ｐゴシック" pitchFamily="34" charset="-128"/>
              </a:rPr>
              <a:t>ROLE PLAY</a:t>
            </a:r>
            <a:endParaRPr lang="en-US" sz="4400" b="1" dirty="0">
              <a:solidFill>
                <a:schemeClr val="bg2">
                  <a:lumMod val="75000"/>
                </a:schemeClr>
              </a:solidFill>
              <a:latin typeface="Arial Narrow" panose="020B0606020202030204" pitchFamily="34" charset="0"/>
            </a:endParaRPr>
          </a:p>
        </p:txBody>
      </p:sp>
    </p:spTree>
    <p:extLst>
      <p:ext uri="{BB962C8B-B14F-4D97-AF65-F5344CB8AC3E}">
        <p14:creationId xmlns:p14="http://schemas.microsoft.com/office/powerpoint/2010/main" val="30139579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1E172D8-3D90-46A5-9338-F9D4D7E817C1}"/>
              </a:ext>
            </a:extLst>
          </p:cNvPr>
          <p:cNvSpPr>
            <a:spLocks noGrp="1"/>
          </p:cNvSpPr>
          <p:nvPr>
            <p:ph type="body" idx="1"/>
          </p:nvPr>
        </p:nvSpPr>
        <p:spPr>
          <a:xfrm>
            <a:off x="839788" y="1420467"/>
            <a:ext cx="5076825" cy="4741018"/>
          </a:xfrm>
        </p:spPr>
        <p:txBody>
          <a:bodyPr/>
          <a:lstStyle/>
          <a:p>
            <a:pPr marL="342900" indent="-342900">
              <a:buFont typeface="Arial" panose="020B0604020202020204" pitchFamily="34" charset="0"/>
              <a:buChar char="•"/>
            </a:pPr>
            <a:r>
              <a:rPr lang="en-GB" sz="2177" dirty="0">
                <a:ea typeface="SimSun" panose="02010600030101010101" pitchFamily="2" charset="-122"/>
                <a:cs typeface="Times New Roman" panose="02020603050405020304" pitchFamily="18" charset="0"/>
              </a:rPr>
              <a:t>Active involvement and engagement of community in project planning and decision making </a:t>
            </a:r>
          </a:p>
          <a:p>
            <a:pPr marL="342900" indent="-342900">
              <a:buFont typeface="Arial" panose="020B0604020202020204" pitchFamily="34" charset="0"/>
              <a:buChar char="•"/>
            </a:pPr>
            <a:r>
              <a:rPr lang="en-GB" sz="2177" dirty="0">
                <a:ea typeface="SimSun" panose="02010600030101010101" pitchFamily="2" charset="-122"/>
              </a:rPr>
              <a:t>Representation on WASH FIT team </a:t>
            </a:r>
          </a:p>
          <a:p>
            <a:pPr marL="713382" lvl="1" indent="-342900">
              <a:buFont typeface="Arial" panose="020B0604020202020204" pitchFamily="34" charset="0"/>
              <a:buChar char="•"/>
            </a:pPr>
            <a:r>
              <a:rPr lang="en-GB" sz="2177" dirty="0">
                <a:solidFill>
                  <a:schemeClr val="bg2">
                    <a:lumMod val="75000"/>
                  </a:schemeClr>
                </a:solidFill>
                <a:latin typeface="Arial" panose="020B0604020202020204" pitchFamily="34" charset="0"/>
                <a:ea typeface="SimSun" panose="02010600030101010101" pitchFamily="2" charset="-122"/>
                <a:cs typeface="Times New Roman" panose="02020603050405020304" pitchFamily="18" charset="0"/>
              </a:rPr>
              <a:t>Community representative, local leader or influencer </a:t>
            </a:r>
          </a:p>
          <a:p>
            <a:pPr marL="342900" indent="-342900">
              <a:buFont typeface="Arial" panose="020B0604020202020204" pitchFamily="34" charset="0"/>
              <a:buChar char="•"/>
            </a:pPr>
            <a:r>
              <a:rPr lang="en-GB" sz="2177" dirty="0">
                <a:ea typeface="SimSun" panose="02010600030101010101" pitchFamily="2" charset="-122"/>
                <a:cs typeface="Times New Roman" panose="02020603050405020304" pitchFamily="18" charset="0"/>
              </a:rPr>
              <a:t>Demand better services </a:t>
            </a:r>
          </a:p>
          <a:p>
            <a:pPr marL="342900" indent="-342900">
              <a:buFont typeface="Arial" panose="020B0604020202020204" pitchFamily="34" charset="0"/>
              <a:buChar char="•"/>
            </a:pPr>
            <a:r>
              <a:rPr lang="en-GB" sz="2177" dirty="0">
                <a:ea typeface="SimSun" panose="02010600030101010101" pitchFamily="2" charset="-122"/>
                <a:cs typeface="Times New Roman" panose="02020603050405020304" pitchFamily="18" charset="0"/>
              </a:rPr>
              <a:t>Encourage community buy-in to the WASH FIT process and ultimately increase care seeking</a:t>
            </a:r>
          </a:p>
          <a:p>
            <a:pPr marL="342900" indent="-342900">
              <a:buFont typeface="Arial" panose="020B0604020202020204" pitchFamily="34" charset="0"/>
              <a:buChar char="•"/>
            </a:pPr>
            <a:endParaRPr lang="en-US" sz="1814" dirty="0"/>
          </a:p>
        </p:txBody>
      </p:sp>
      <p:sp>
        <p:nvSpPr>
          <p:cNvPr id="3" name="Slide Number Placeholder 2">
            <a:extLst>
              <a:ext uri="{FF2B5EF4-FFF2-40B4-BE49-F238E27FC236}">
                <a16:creationId xmlns:a16="http://schemas.microsoft.com/office/drawing/2014/main" id="{9C3857F8-4B83-4775-B99F-AE3B894EC2D1}"/>
              </a:ext>
            </a:extLst>
          </p:cNvPr>
          <p:cNvSpPr>
            <a:spLocks noGrp="1"/>
          </p:cNvSpPr>
          <p:nvPr>
            <p:ph type="sldNum" sz="quarter" idx="12"/>
          </p:nvPr>
        </p:nvSpPr>
        <p:spPr/>
        <p:txBody>
          <a:bodyPr/>
          <a:lstStyle/>
          <a:p>
            <a:fld id="{A74CE0EA-F3B5-4684-BA10-C594598FDB9C}" type="slidenum">
              <a:rPr lang="en-GB" smtClean="0">
                <a:solidFill>
                  <a:prstClr val="black"/>
                </a:solidFill>
              </a:rPr>
              <a:pPr/>
              <a:t>78</a:t>
            </a:fld>
            <a:endParaRPr lang="en-GB">
              <a:solidFill>
                <a:prstClr val="black"/>
              </a:solidFill>
            </a:endParaRPr>
          </a:p>
        </p:txBody>
      </p:sp>
      <p:sp>
        <p:nvSpPr>
          <p:cNvPr id="2" name="Title 1">
            <a:extLst>
              <a:ext uri="{FF2B5EF4-FFF2-40B4-BE49-F238E27FC236}">
                <a16:creationId xmlns:a16="http://schemas.microsoft.com/office/drawing/2014/main" id="{0EEC26C9-99B1-4599-BD2B-8A1D24E5FEEA}"/>
              </a:ext>
            </a:extLst>
          </p:cNvPr>
          <p:cNvSpPr>
            <a:spLocks noGrp="1"/>
          </p:cNvSpPr>
          <p:nvPr>
            <p:ph type="title" idx="4294967295"/>
          </p:nvPr>
        </p:nvSpPr>
        <p:spPr>
          <a:xfrm>
            <a:off x="658813" y="357170"/>
            <a:ext cx="10515600" cy="714375"/>
          </a:xfrm>
          <a:prstGeom prst="rect">
            <a:avLst/>
          </a:prstGeom>
        </p:spPr>
        <p:txBody>
          <a:bodyPr/>
          <a:lstStyle/>
          <a:p>
            <a:pPr algn="ctr"/>
            <a:r>
              <a:rPr lang="en-US" dirty="0">
                <a:solidFill>
                  <a:srgbClr val="00AFF3"/>
                </a:solidFill>
              </a:rPr>
              <a:t>Community participation </a:t>
            </a:r>
          </a:p>
        </p:txBody>
      </p:sp>
      <p:sp>
        <p:nvSpPr>
          <p:cNvPr id="7" name="TextBox 6">
            <a:extLst>
              <a:ext uri="{FF2B5EF4-FFF2-40B4-BE49-F238E27FC236}">
                <a16:creationId xmlns:a16="http://schemas.microsoft.com/office/drawing/2014/main" id="{F3D1E219-5D45-42CF-A897-49573D5986B9}"/>
              </a:ext>
            </a:extLst>
          </p:cNvPr>
          <p:cNvSpPr txBox="1"/>
          <p:nvPr/>
        </p:nvSpPr>
        <p:spPr>
          <a:xfrm>
            <a:off x="6648256" y="5486593"/>
            <a:ext cx="5452946" cy="1323439"/>
          </a:xfrm>
          <a:prstGeom prst="rect">
            <a:avLst/>
          </a:prstGeom>
          <a:noFill/>
        </p:spPr>
        <p:txBody>
          <a:bodyPr wrap="square" rtlCol="0">
            <a:spAutoFit/>
          </a:bodyPr>
          <a:lstStyle/>
          <a:p>
            <a:pPr algn="ctr" rtl="0"/>
            <a:r>
              <a:rPr lang="en-US" sz="2000" dirty="0">
                <a:solidFill>
                  <a:schemeClr val="bg1"/>
                </a:solidFill>
                <a:latin typeface="Arial" panose="020B0604020202020204" pitchFamily="34" charset="0"/>
                <a:ea typeface="SimSun" panose="02010600030101010101" pitchFamily="2" charset="-122"/>
                <a:cs typeface="Times New Roman" panose="02020603050405020304" pitchFamily="18" charset="0"/>
              </a:rPr>
              <a:t>In Mali, the community successfully demanded investment in improvement plans from the municipality during a public hearing of WASH FIT results </a:t>
            </a:r>
            <a:endParaRPr lang="en-US" dirty="0">
              <a:solidFill>
                <a:schemeClr val="bg1"/>
              </a:solidFill>
            </a:endParaRPr>
          </a:p>
        </p:txBody>
      </p:sp>
      <p:grpSp>
        <p:nvGrpSpPr>
          <p:cNvPr id="8" name="Group 7">
            <a:extLst>
              <a:ext uri="{FF2B5EF4-FFF2-40B4-BE49-F238E27FC236}">
                <a16:creationId xmlns:a16="http://schemas.microsoft.com/office/drawing/2014/main" id="{56F42F1A-FB7C-4414-951F-D469766856E6}"/>
              </a:ext>
            </a:extLst>
          </p:cNvPr>
          <p:cNvGrpSpPr/>
          <p:nvPr/>
        </p:nvGrpSpPr>
        <p:grpSpPr>
          <a:xfrm>
            <a:off x="10571586" y="249283"/>
            <a:ext cx="1246402" cy="1171184"/>
            <a:chOff x="6769457" y="5116370"/>
            <a:chExt cx="1106024" cy="1171184"/>
          </a:xfrm>
        </p:grpSpPr>
        <p:pic>
          <p:nvPicPr>
            <p:cNvPr id="9" name="Picture 8" descr="Shape&#10;&#10;Description automatically generated with low confidence">
              <a:extLst>
                <a:ext uri="{FF2B5EF4-FFF2-40B4-BE49-F238E27FC236}">
                  <a16:creationId xmlns:a16="http://schemas.microsoft.com/office/drawing/2014/main" id="{4C0A176A-2F3E-4D26-8F30-954E9F9A60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47514" y="5258958"/>
              <a:ext cx="1027967" cy="935628"/>
            </a:xfrm>
            <a:prstGeom prst="rect">
              <a:avLst/>
            </a:prstGeom>
          </p:spPr>
        </p:pic>
        <p:sp>
          <p:nvSpPr>
            <p:cNvPr id="10" name="Oval 9">
              <a:extLst>
                <a:ext uri="{FF2B5EF4-FFF2-40B4-BE49-F238E27FC236}">
                  <a16:creationId xmlns:a16="http://schemas.microsoft.com/office/drawing/2014/main" id="{475B4CCD-2D6F-4D90-B525-600AD1AB36BF}"/>
                </a:ext>
              </a:extLst>
            </p:cNvPr>
            <p:cNvSpPr/>
            <p:nvPr/>
          </p:nvSpPr>
          <p:spPr>
            <a:xfrm>
              <a:off x="6769457" y="5116370"/>
              <a:ext cx="1027967"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group of people sitting outside&#10;&#10;Description automatically generated with medium confidence">
            <a:extLst>
              <a:ext uri="{FF2B5EF4-FFF2-40B4-BE49-F238E27FC236}">
                <a16:creationId xmlns:a16="http://schemas.microsoft.com/office/drawing/2014/main" id="{62D2288B-496B-4D0E-A0C0-47987E742C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8256" y="2832687"/>
            <a:ext cx="5452946" cy="2453826"/>
          </a:xfrm>
          <a:prstGeom prst="rect">
            <a:avLst/>
          </a:prstGeom>
        </p:spPr>
      </p:pic>
    </p:spTree>
    <p:extLst>
      <p:ext uri="{BB962C8B-B14F-4D97-AF65-F5344CB8AC3E}">
        <p14:creationId xmlns:p14="http://schemas.microsoft.com/office/powerpoint/2010/main" val="35835078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vid 19 Pictures | Download Free Images on Unsplash">
            <a:extLst>
              <a:ext uri="{FF2B5EF4-FFF2-40B4-BE49-F238E27FC236}">
                <a16:creationId xmlns:a16="http://schemas.microsoft.com/office/drawing/2014/main" id="{7B147234-6245-4B5A-A49B-43BAC74166A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00204" y="2208819"/>
            <a:ext cx="4514707" cy="357157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287E4ADE-0D87-4023-B55D-FC73B875C650}"/>
              </a:ext>
            </a:extLst>
          </p:cNvPr>
          <p:cNvSpPr>
            <a:spLocks noGrp="1"/>
          </p:cNvSpPr>
          <p:nvPr>
            <p:ph type="body" idx="1"/>
          </p:nvPr>
        </p:nvSpPr>
        <p:spPr>
          <a:xfrm>
            <a:off x="839788" y="1955800"/>
            <a:ext cx="5076825" cy="4205685"/>
          </a:xfrm>
        </p:spPr>
        <p:txBody>
          <a:bodyPr/>
          <a:lstStyle/>
          <a:p>
            <a:pPr marL="259147" indent="-207317" defTabSz="829269">
              <a:lnSpc>
                <a:spcPct val="90000"/>
              </a:lnSpc>
              <a:buFont typeface="Arial" panose="020B0604020202020204" pitchFamily="34" charset="0"/>
              <a:buChar char="•"/>
            </a:pPr>
            <a:r>
              <a:rPr lang="en-US" sz="2000" dirty="0">
                <a:cs typeface="+mn-cs"/>
              </a:rPr>
              <a:t>Existing WHO guidance on the safe management of drinking-water, sanitation and health care waste along with hand hygiene recommendations all apply to COVID-19. </a:t>
            </a:r>
          </a:p>
          <a:p>
            <a:pPr marL="259147" indent="-207317" defTabSz="829269">
              <a:lnSpc>
                <a:spcPct val="90000"/>
              </a:lnSpc>
              <a:buFont typeface="Arial" panose="020B0604020202020204" pitchFamily="34" charset="0"/>
              <a:buChar char="•"/>
            </a:pPr>
            <a:r>
              <a:rPr lang="en-US" sz="2000" dirty="0">
                <a:cs typeface="+mn-cs"/>
              </a:rPr>
              <a:t>No additional or different measures are needed</a:t>
            </a:r>
          </a:p>
          <a:p>
            <a:pPr marL="259147" indent="-207317" defTabSz="829269">
              <a:lnSpc>
                <a:spcPct val="90000"/>
              </a:lnSpc>
              <a:buFont typeface="Arial" panose="020B0604020202020204" pitchFamily="34" charset="0"/>
              <a:buChar char="•"/>
            </a:pPr>
            <a:r>
              <a:rPr lang="en-US" sz="2000" dirty="0">
                <a:cs typeface="+mn-cs"/>
              </a:rPr>
              <a:t>Where rapid improvements are needed, focus on a subset of indicators </a:t>
            </a:r>
          </a:p>
          <a:p>
            <a:pPr marL="259147" indent="-207317" defTabSz="829269">
              <a:lnSpc>
                <a:spcPct val="90000"/>
              </a:lnSpc>
              <a:buFont typeface="Arial" panose="020B0604020202020204" pitchFamily="34" charset="0"/>
              <a:buChar char="•"/>
            </a:pPr>
            <a:r>
              <a:rPr lang="en-US" sz="2000" dirty="0">
                <a:cs typeface="+mn-cs"/>
              </a:rPr>
              <a:t>If possible, use electronic assessment to enable better sharing of data when there are movement restrictions</a:t>
            </a:r>
          </a:p>
          <a:p>
            <a:endParaRPr lang="en-US" dirty="0"/>
          </a:p>
        </p:txBody>
      </p:sp>
      <p:sp>
        <p:nvSpPr>
          <p:cNvPr id="3" name="Slide Number Placeholder 2">
            <a:extLst>
              <a:ext uri="{FF2B5EF4-FFF2-40B4-BE49-F238E27FC236}">
                <a16:creationId xmlns:a16="http://schemas.microsoft.com/office/drawing/2014/main" id="{499F6868-9B21-4AAD-9570-69B2B7621AA8}"/>
              </a:ext>
            </a:extLst>
          </p:cNvPr>
          <p:cNvSpPr>
            <a:spLocks noGrp="1"/>
          </p:cNvSpPr>
          <p:nvPr>
            <p:ph type="sldNum" sz="quarter" idx="12"/>
          </p:nvPr>
        </p:nvSpPr>
        <p:spPr/>
        <p:txBody>
          <a:bodyPr/>
          <a:lstStyle/>
          <a:p>
            <a:fld id="{A74CE0EA-F3B5-4684-BA10-C594598FDB9C}" type="slidenum">
              <a:rPr lang="en-GB" smtClean="0">
                <a:solidFill>
                  <a:prstClr val="black"/>
                </a:solidFill>
              </a:rPr>
              <a:pPr/>
              <a:t>79</a:t>
            </a:fld>
            <a:endParaRPr lang="en-GB">
              <a:solidFill>
                <a:prstClr val="black"/>
              </a:solidFill>
            </a:endParaRPr>
          </a:p>
        </p:txBody>
      </p:sp>
      <p:sp>
        <p:nvSpPr>
          <p:cNvPr id="2" name="Title 1">
            <a:extLst>
              <a:ext uri="{FF2B5EF4-FFF2-40B4-BE49-F238E27FC236}">
                <a16:creationId xmlns:a16="http://schemas.microsoft.com/office/drawing/2014/main" id="{85734824-FE96-4DB7-A646-E7729CDDDDB7}"/>
              </a:ext>
            </a:extLst>
          </p:cNvPr>
          <p:cNvSpPr>
            <a:spLocks noGrp="1"/>
          </p:cNvSpPr>
          <p:nvPr>
            <p:ph type="title" idx="4294967295"/>
          </p:nvPr>
        </p:nvSpPr>
        <p:spPr>
          <a:xfrm>
            <a:off x="424689" y="505904"/>
            <a:ext cx="10617200" cy="1125537"/>
          </a:xfrm>
          <a:solidFill>
            <a:schemeClr val="bg1"/>
          </a:solidFill>
        </p:spPr>
        <p:txBody>
          <a:bodyPr vert="horz" lIns="82931" tIns="41465" rIns="82931" bIns="41465" rtlCol="0" anchor="b">
            <a:noAutofit/>
          </a:bodyPr>
          <a:lstStyle/>
          <a:p>
            <a:pPr algn="ctr" defTabSz="829269"/>
            <a:r>
              <a:rPr lang="en-US" dirty="0">
                <a:solidFill>
                  <a:srgbClr val="00AFF3"/>
                </a:solidFill>
              </a:rPr>
              <a:t>Does WASH FIT need to be changed in response to COVID-19? </a:t>
            </a:r>
          </a:p>
        </p:txBody>
      </p:sp>
    </p:spTree>
    <p:extLst>
      <p:ext uri="{BB962C8B-B14F-4D97-AF65-F5344CB8AC3E}">
        <p14:creationId xmlns:p14="http://schemas.microsoft.com/office/powerpoint/2010/main" val="278828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1F40F7-2A88-4D7F-98C6-3557EAC0AC55}"/>
              </a:ext>
            </a:extLst>
          </p:cNvPr>
          <p:cNvSpPr>
            <a:spLocks noGrp="1"/>
          </p:cNvSpPr>
          <p:nvPr>
            <p:ph type="title"/>
          </p:nvPr>
        </p:nvSpPr>
        <p:spPr/>
        <p:txBody>
          <a:bodyPr>
            <a:noAutofit/>
          </a:bodyPr>
          <a:lstStyle/>
          <a:p>
            <a:pPr algn="ctr"/>
            <a:r>
              <a:rPr lang="en-US" dirty="0">
                <a:solidFill>
                  <a:schemeClr val="tx2"/>
                </a:solidFill>
              </a:rPr>
              <a:t>WASH FIT is not…</a:t>
            </a:r>
            <a:endParaRPr lang="en-GB" dirty="0">
              <a:solidFill>
                <a:schemeClr val="tx2"/>
              </a:solidFill>
            </a:endParaRPr>
          </a:p>
        </p:txBody>
      </p:sp>
      <p:sp>
        <p:nvSpPr>
          <p:cNvPr id="13" name="Content Placeholder 12"/>
          <p:cNvSpPr>
            <a:spLocks noGrp="1"/>
          </p:cNvSpPr>
          <p:nvPr>
            <p:ph type="body" sz="quarter" idx="16"/>
          </p:nvPr>
        </p:nvSpPr>
        <p:spPr>
          <a:xfrm>
            <a:off x="838199" y="1384300"/>
            <a:ext cx="4619815" cy="4973466"/>
          </a:xfrm>
        </p:spPr>
        <p:txBody>
          <a:bodyPr>
            <a:normAutofit/>
          </a:bodyPr>
          <a:lstStyle/>
          <a:p>
            <a:pPr lvl="0">
              <a:buClr>
                <a:schemeClr val="bg2">
                  <a:lumMod val="50000"/>
                </a:schemeClr>
              </a:buClr>
              <a:buFont typeface="Wingdings" panose="05000000000000000000" pitchFamily="2" charset="2"/>
              <a:buChar char=""/>
            </a:pPr>
            <a:r>
              <a:rPr lang="en-US" sz="2539" dirty="0"/>
              <a:t> A tool </a:t>
            </a:r>
            <a:r>
              <a:rPr lang="en-US" sz="2539" b="1" dirty="0">
                <a:solidFill>
                  <a:schemeClr val="bg2">
                    <a:lumMod val="75000"/>
                  </a:schemeClr>
                </a:solidFill>
              </a:rPr>
              <a:t>just for assessing </a:t>
            </a:r>
            <a:r>
              <a:rPr lang="en-US" sz="2539" b="1" dirty="0"/>
              <a:t>- </a:t>
            </a:r>
            <a:r>
              <a:rPr lang="en-US" sz="2539" dirty="0"/>
              <a:t>it is about making improvements</a:t>
            </a:r>
          </a:p>
          <a:p>
            <a:pPr lvl="0">
              <a:buClr>
                <a:schemeClr val="bg2">
                  <a:lumMod val="50000"/>
                </a:schemeClr>
              </a:buClr>
              <a:buFont typeface="Wingdings" panose="05000000000000000000" pitchFamily="2" charset="2"/>
              <a:buChar char=""/>
            </a:pPr>
            <a:r>
              <a:rPr lang="en-US" sz="2539" dirty="0"/>
              <a:t> A one-size fits all approach </a:t>
            </a:r>
            <a:endParaRPr lang="en-GB" sz="2539" dirty="0"/>
          </a:p>
          <a:p>
            <a:pPr>
              <a:buClr>
                <a:schemeClr val="bg2">
                  <a:lumMod val="50000"/>
                </a:schemeClr>
              </a:buClr>
              <a:buFont typeface="Wingdings" panose="05000000000000000000" pitchFamily="2" charset="2"/>
              <a:buChar char=""/>
            </a:pPr>
            <a:r>
              <a:rPr lang="en-US" sz="2539" dirty="0"/>
              <a:t> A </a:t>
            </a:r>
            <a:r>
              <a:rPr lang="en-US" sz="2539" b="1" dirty="0">
                <a:solidFill>
                  <a:schemeClr val="bg2">
                    <a:lumMod val="75000"/>
                  </a:schemeClr>
                </a:solidFill>
              </a:rPr>
              <a:t>process that can be completed</a:t>
            </a:r>
            <a:r>
              <a:rPr lang="en-US" sz="2539" dirty="0">
                <a:solidFill>
                  <a:schemeClr val="bg2">
                    <a:lumMod val="75000"/>
                  </a:schemeClr>
                </a:solidFill>
              </a:rPr>
              <a:t> </a:t>
            </a:r>
            <a:r>
              <a:rPr lang="en-US" sz="2539" dirty="0"/>
              <a:t>in a day</a:t>
            </a:r>
            <a:endParaRPr lang="en-GB" sz="2539" dirty="0"/>
          </a:p>
        </p:txBody>
      </p:sp>
      <p:grpSp>
        <p:nvGrpSpPr>
          <p:cNvPr id="40" name="Group 39">
            <a:extLst>
              <a:ext uri="{FF2B5EF4-FFF2-40B4-BE49-F238E27FC236}">
                <a16:creationId xmlns:a16="http://schemas.microsoft.com/office/drawing/2014/main" id="{B02E05FC-8951-41AF-A5A2-0074C5E5B256}"/>
              </a:ext>
            </a:extLst>
          </p:cNvPr>
          <p:cNvGrpSpPr/>
          <p:nvPr/>
        </p:nvGrpSpPr>
        <p:grpSpPr>
          <a:xfrm>
            <a:off x="4181707" y="1756958"/>
            <a:ext cx="7683191" cy="4465422"/>
            <a:chOff x="5346218" y="1756958"/>
            <a:chExt cx="6518680" cy="3344083"/>
          </a:xfrm>
        </p:grpSpPr>
        <p:pic>
          <p:nvPicPr>
            <p:cNvPr id="38" name="Picture 37" descr="Diagram&#10;&#10;Description automatically generated">
              <a:extLst>
                <a:ext uri="{FF2B5EF4-FFF2-40B4-BE49-F238E27FC236}">
                  <a16:creationId xmlns:a16="http://schemas.microsoft.com/office/drawing/2014/main" id="{81AD1077-7538-4B0F-8E8A-0CD3F0496F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6218" y="1756958"/>
              <a:ext cx="6518680" cy="3344083"/>
            </a:xfrm>
            <a:prstGeom prst="rect">
              <a:avLst/>
            </a:prstGeom>
          </p:spPr>
        </p:pic>
        <p:sp>
          <p:nvSpPr>
            <p:cNvPr id="39" name="TextBox 38">
              <a:extLst>
                <a:ext uri="{FF2B5EF4-FFF2-40B4-BE49-F238E27FC236}">
                  <a16:creationId xmlns:a16="http://schemas.microsoft.com/office/drawing/2014/main" id="{DFC60AC7-FF87-48B4-A214-D30F5A6E027C}"/>
                </a:ext>
              </a:extLst>
            </p:cNvPr>
            <p:cNvSpPr txBox="1"/>
            <p:nvPr/>
          </p:nvSpPr>
          <p:spPr>
            <a:xfrm>
              <a:off x="8476724" y="4731709"/>
              <a:ext cx="184731" cy="369332"/>
            </a:xfrm>
            <a:prstGeom prst="rect">
              <a:avLst/>
            </a:prstGeom>
            <a:solidFill>
              <a:schemeClr val="bg1"/>
            </a:solidFill>
          </p:spPr>
          <p:txBody>
            <a:bodyPr wrap="none" rtlCol="0">
              <a:spAutoFit/>
            </a:bodyPr>
            <a:lstStyle/>
            <a:p>
              <a:endParaRPr lang="en-US" dirty="0"/>
            </a:p>
          </p:txBody>
        </p:sp>
      </p:grpSp>
      <p:sp>
        <p:nvSpPr>
          <p:cNvPr id="41" name="Slide Number Placeholder 40">
            <a:extLst>
              <a:ext uri="{FF2B5EF4-FFF2-40B4-BE49-F238E27FC236}">
                <a16:creationId xmlns:a16="http://schemas.microsoft.com/office/drawing/2014/main" id="{E46BBBBB-1188-4798-804C-2BD93A8B4DB1}"/>
              </a:ext>
            </a:extLst>
          </p:cNvPr>
          <p:cNvSpPr>
            <a:spLocks noGrp="1"/>
          </p:cNvSpPr>
          <p:nvPr>
            <p:ph type="sldNum" sz="quarter" idx="12"/>
          </p:nvPr>
        </p:nvSpPr>
        <p:spPr/>
        <p:txBody>
          <a:bodyPr/>
          <a:lstStyle/>
          <a:p>
            <a:fld id="{2D0AA5EB-64AB-BF41-92BE-B61D8618F692}" type="slidenum">
              <a:rPr lang="it-IT" smtClean="0"/>
              <a:t>8</a:t>
            </a:fld>
            <a:endParaRPr lang="it-IT" dirty="0"/>
          </a:p>
        </p:txBody>
      </p:sp>
    </p:spTree>
    <p:extLst>
      <p:ext uri="{BB962C8B-B14F-4D97-AF65-F5344CB8AC3E}">
        <p14:creationId xmlns:p14="http://schemas.microsoft.com/office/powerpoint/2010/main" val="28622686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reading</a:t>
            </a:r>
          </a:p>
        </p:txBody>
      </p:sp>
      <p:sp>
        <p:nvSpPr>
          <p:cNvPr id="4" name="Rectangle 3">
            <a:extLst>
              <a:ext uri="{FF2B5EF4-FFF2-40B4-BE49-F238E27FC236}">
                <a16:creationId xmlns:a16="http://schemas.microsoft.com/office/drawing/2014/main" id="{3806B583-B937-4D7A-B64E-F9A0C4378375}"/>
              </a:ext>
            </a:extLst>
          </p:cNvPr>
          <p:cNvSpPr/>
          <p:nvPr/>
        </p:nvSpPr>
        <p:spPr>
          <a:xfrm>
            <a:off x="392511" y="1079500"/>
            <a:ext cx="11597477" cy="4785926"/>
          </a:xfrm>
          <a:prstGeom prst="rect">
            <a:avLst/>
          </a:prstGeom>
        </p:spPr>
        <p:txBody>
          <a:bodyPr wrap="square">
            <a:spAutoFit/>
          </a:bodyPr>
          <a:lstStyle/>
          <a:p>
            <a:pPr>
              <a:spcAft>
                <a:spcPts val="726"/>
              </a:spcAft>
            </a:pPr>
            <a:r>
              <a:rPr lang="en-GB" dirty="0">
                <a:solidFill>
                  <a:srgbClr val="09164D"/>
                </a:solidFill>
                <a:latin typeface="Arial" panose="020B0604020202020204" pitchFamily="34" charset="0"/>
                <a:ea typeface="Times New Roman" panose="02020603050405020304" pitchFamily="18" charset="0"/>
                <a:cs typeface="Arial" panose="020B0604020202020204" pitchFamily="34" charset="0"/>
              </a:rPr>
              <a:t>WHO (2008). Essential environmental health standards in health care. </a:t>
            </a:r>
            <a:r>
              <a:rPr lang="en-GB" u="sng" dirty="0">
                <a:solidFill>
                  <a:srgbClr val="09164D"/>
                </a:solidFill>
                <a:latin typeface="Arial" panose="020B0604020202020204" pitchFamily="34" charset="0"/>
                <a:ea typeface="Times New Roman" panose="02020603050405020304" pitchFamily="18" charset="0"/>
                <a:cs typeface="Arial" panose="020B0604020202020204" pitchFamily="34" charset="0"/>
                <a:hlinkClick r:id="rId3"/>
              </a:rPr>
              <a:t>www.who.int/water_sanitation_health/publications/ehs_hc/en/</a:t>
            </a:r>
            <a:r>
              <a:rPr lang="en-GB" u="sng" dirty="0">
                <a:solidFill>
                  <a:srgbClr val="09164D"/>
                </a:solidFill>
                <a:latin typeface="Arial" panose="020B0604020202020204" pitchFamily="34" charset="0"/>
                <a:ea typeface="Times New Roman" panose="02020603050405020304" pitchFamily="18" charset="0"/>
                <a:cs typeface="Arial" panose="020B0604020202020204" pitchFamily="34" charset="0"/>
              </a:rPr>
              <a:t>.</a:t>
            </a:r>
            <a:r>
              <a:rPr lang="en-GB" dirty="0">
                <a:solidFill>
                  <a:srgbClr val="09164D"/>
                </a:solidFill>
                <a:latin typeface="Arial" panose="020B0604020202020204" pitchFamily="34" charset="0"/>
                <a:ea typeface="Times New Roman" panose="02020603050405020304" pitchFamily="18" charset="0"/>
                <a:cs typeface="Arial" panose="020B0604020202020204" pitchFamily="34" charset="0"/>
              </a:rPr>
              <a:t> </a:t>
            </a:r>
            <a:endParaRPr lang="en-US" dirty="0">
              <a:solidFill>
                <a:srgbClr val="09164D"/>
              </a:solidFill>
              <a:latin typeface="Arial" panose="020B0604020202020204" pitchFamily="34" charset="0"/>
              <a:ea typeface="Times New Roman" panose="02020603050405020304" pitchFamily="18" charset="0"/>
              <a:cs typeface="Arial" panose="020B0604020202020204" pitchFamily="34" charset="0"/>
            </a:endParaRPr>
          </a:p>
          <a:p>
            <a:pPr>
              <a:spcAft>
                <a:spcPts val="726"/>
              </a:spcAft>
            </a:pPr>
            <a:r>
              <a:rPr lang="en-GB" dirty="0">
                <a:solidFill>
                  <a:srgbClr val="09164D"/>
                </a:solidFill>
                <a:latin typeface="Arial" panose="020B0604020202020204" pitchFamily="34" charset="0"/>
                <a:ea typeface="Times New Roman" panose="02020603050405020304" pitchFamily="18" charset="0"/>
                <a:cs typeface="Arial" panose="020B0604020202020204" pitchFamily="34" charset="0"/>
              </a:rPr>
              <a:t>WHO (2014). Safe management of wastes from health care activities. Second Edition. World Health Organization, Geneva. </a:t>
            </a:r>
            <a:r>
              <a:rPr lang="en-GB" u="sng" dirty="0">
                <a:solidFill>
                  <a:srgbClr val="09164D"/>
                </a:solidFill>
                <a:latin typeface="Arial" panose="020B0604020202020204" pitchFamily="34" charset="0"/>
                <a:ea typeface="Times New Roman" panose="02020603050405020304" pitchFamily="18" charset="0"/>
                <a:cs typeface="Arial" panose="020B0604020202020204" pitchFamily="34" charset="0"/>
                <a:hlinkClick r:id="rId4"/>
              </a:rPr>
              <a:t>www.who.int/water_sanitation_health/publications/safe-management-of-wastes-from-healthcare-activities/en/</a:t>
            </a:r>
            <a:r>
              <a:rPr lang="en-GB" dirty="0">
                <a:solidFill>
                  <a:srgbClr val="09164D"/>
                </a:solidFill>
                <a:latin typeface="Arial" panose="020B0604020202020204" pitchFamily="34" charset="0"/>
                <a:ea typeface="Times New Roman" panose="02020603050405020304" pitchFamily="18" charset="0"/>
                <a:cs typeface="Arial" panose="020B0604020202020204" pitchFamily="34" charset="0"/>
              </a:rPr>
              <a:t> </a:t>
            </a:r>
            <a:endParaRPr lang="en-US" dirty="0">
              <a:solidFill>
                <a:srgbClr val="09164D"/>
              </a:solidFill>
              <a:latin typeface="Arial" panose="020B0604020202020204" pitchFamily="34" charset="0"/>
              <a:ea typeface="Times New Roman" panose="02020603050405020304" pitchFamily="18" charset="0"/>
              <a:cs typeface="Arial" panose="020B0604020202020204" pitchFamily="34" charset="0"/>
            </a:endParaRPr>
          </a:p>
          <a:p>
            <a:pPr>
              <a:spcAft>
                <a:spcPts val="726"/>
              </a:spcAft>
            </a:pPr>
            <a:r>
              <a:rPr lang="en-GB" dirty="0">
                <a:solidFill>
                  <a:srgbClr val="09164D"/>
                </a:solidFill>
                <a:latin typeface="Arial" panose="020B0604020202020204" pitchFamily="34" charset="0"/>
                <a:ea typeface="Times New Roman" panose="02020603050405020304" pitchFamily="18" charset="0"/>
                <a:cs typeface="Arial" panose="020B0604020202020204" pitchFamily="34" charset="0"/>
              </a:rPr>
              <a:t>WHO (2017). Safe management of wastes from health care activities: a summary. World Health Organization, Geneva. </a:t>
            </a:r>
            <a:r>
              <a:rPr lang="en-GB" u="sng" dirty="0">
                <a:solidFill>
                  <a:srgbClr val="09164D"/>
                </a:solidFill>
                <a:latin typeface="Arial" panose="020B0604020202020204" pitchFamily="34" charset="0"/>
                <a:ea typeface="Times New Roman" panose="02020603050405020304" pitchFamily="18" charset="0"/>
                <a:cs typeface="Arial" panose="020B0604020202020204" pitchFamily="34" charset="0"/>
                <a:hlinkClick r:id="rId5"/>
              </a:rPr>
              <a:t>www.who.int/water_sanitation_health/publications/safe-management-of-waste-summary/en/</a:t>
            </a:r>
            <a:r>
              <a:rPr lang="en-GB" dirty="0">
                <a:solidFill>
                  <a:srgbClr val="09164D"/>
                </a:solidFill>
                <a:latin typeface="Arial" panose="020B0604020202020204" pitchFamily="34" charset="0"/>
                <a:ea typeface="Times New Roman" panose="02020603050405020304" pitchFamily="18" charset="0"/>
                <a:cs typeface="Arial" panose="020B0604020202020204" pitchFamily="34" charset="0"/>
              </a:rPr>
              <a:t> </a:t>
            </a:r>
            <a:endParaRPr lang="en-US" dirty="0">
              <a:solidFill>
                <a:srgbClr val="09164D"/>
              </a:solidFill>
              <a:latin typeface="Arial" panose="020B0604020202020204" pitchFamily="34" charset="0"/>
              <a:ea typeface="Times New Roman" panose="02020603050405020304" pitchFamily="18" charset="0"/>
              <a:cs typeface="Arial" panose="020B0604020202020204" pitchFamily="34" charset="0"/>
            </a:endParaRPr>
          </a:p>
          <a:p>
            <a:pPr>
              <a:spcAft>
                <a:spcPts val="726"/>
              </a:spcAft>
            </a:pPr>
            <a:r>
              <a:rPr lang="en-GB" dirty="0">
                <a:solidFill>
                  <a:srgbClr val="09164D"/>
                </a:solidFill>
                <a:latin typeface="Arial" panose="020B0604020202020204" pitchFamily="34" charset="0"/>
                <a:ea typeface="Times New Roman" panose="02020603050405020304" pitchFamily="18" charset="0"/>
                <a:cs typeface="Arial" panose="020B0604020202020204" pitchFamily="34" charset="0"/>
              </a:rPr>
              <a:t>WHO (2019). Overview of treatment technologies for infectious and sharp waste from health care facilities. </a:t>
            </a:r>
            <a:r>
              <a:rPr lang="en-GB" u="sng" dirty="0">
                <a:solidFill>
                  <a:srgbClr val="09164D"/>
                </a:solidFill>
                <a:latin typeface="Arial" panose="020B0604020202020204" pitchFamily="34" charset="0"/>
                <a:ea typeface="Times New Roman" panose="02020603050405020304" pitchFamily="18" charset="0"/>
                <a:cs typeface="Arial" panose="020B0604020202020204" pitchFamily="34" charset="0"/>
                <a:hlinkClick r:id="rId6"/>
              </a:rPr>
              <a:t>www.who.int/water_sanitation_health/publications/technologies-for-the-treatment-of-infectious-and-sharp-waste/en/</a:t>
            </a:r>
            <a:r>
              <a:rPr lang="en-GB" u="sng" dirty="0">
                <a:solidFill>
                  <a:srgbClr val="09164D"/>
                </a:solidFill>
                <a:latin typeface="Arial" panose="020B0604020202020204" pitchFamily="34" charset="0"/>
                <a:ea typeface="Times New Roman" panose="02020603050405020304" pitchFamily="18" charset="0"/>
                <a:cs typeface="Arial" panose="020B0604020202020204" pitchFamily="34" charset="0"/>
              </a:rPr>
              <a:t> </a:t>
            </a:r>
            <a:endParaRPr lang="en-US" dirty="0">
              <a:solidFill>
                <a:srgbClr val="09164D"/>
              </a:solidFill>
              <a:latin typeface="Arial" panose="020B0604020202020204" pitchFamily="34" charset="0"/>
              <a:ea typeface="Times New Roman" panose="02020603050405020304" pitchFamily="18" charset="0"/>
              <a:cs typeface="Arial" panose="020B0604020202020204" pitchFamily="34" charset="0"/>
            </a:endParaRPr>
          </a:p>
          <a:p>
            <a:pPr>
              <a:spcAft>
                <a:spcPts val="726"/>
              </a:spcAft>
            </a:pPr>
            <a:r>
              <a:rPr lang="en-GB" dirty="0">
                <a:solidFill>
                  <a:srgbClr val="09164D"/>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9164D"/>
                </a:solidFill>
                <a:latin typeface="Arial" panose="020B0604020202020204" pitchFamily="34" charset="0"/>
                <a:cs typeface="Arial" panose="020B0604020202020204" pitchFamily="34" charset="0"/>
              </a:rPr>
              <a:t>WHO (2016). Standards for improving quality of maternal and newborn care in health facilities </a:t>
            </a:r>
            <a:r>
              <a:rPr lang="en-US" dirty="0">
                <a:solidFill>
                  <a:srgbClr val="09164D"/>
                </a:solidFill>
                <a:latin typeface="Arial" panose="020B0604020202020204" pitchFamily="34" charset="0"/>
                <a:cs typeface="Arial" panose="020B0604020202020204" pitchFamily="34" charset="0"/>
                <a:hlinkClick r:id="rId7"/>
              </a:rPr>
              <a:t>http://www.who.int/maternal_child_adolescent/documents/improving-maternal-newborn-care-quality/en/#</a:t>
            </a:r>
            <a:r>
              <a:rPr lang="en-US" dirty="0">
                <a:solidFill>
                  <a:srgbClr val="09164D"/>
                </a:solidFill>
                <a:latin typeface="Arial" panose="020B0604020202020204" pitchFamily="34" charset="0"/>
                <a:cs typeface="Arial" panose="020B0604020202020204" pitchFamily="34" charset="0"/>
              </a:rPr>
              <a:t>  </a:t>
            </a:r>
          </a:p>
          <a:p>
            <a:pPr>
              <a:spcAft>
                <a:spcPts val="726"/>
              </a:spcAft>
            </a:pPr>
            <a:r>
              <a:rPr lang="en-US" dirty="0">
                <a:solidFill>
                  <a:srgbClr val="09164D"/>
                </a:solidFill>
                <a:latin typeface="Arial" panose="020B0604020202020204" pitchFamily="34" charset="0"/>
                <a:cs typeface="Arial" panose="020B0604020202020204" pitchFamily="34" charset="0"/>
              </a:rPr>
              <a:t>WHO (2016). Global guidelines on the prevention of surgical site infection </a:t>
            </a:r>
            <a:r>
              <a:rPr lang="en-US" dirty="0">
                <a:solidFill>
                  <a:srgbClr val="09164D"/>
                </a:solidFill>
                <a:latin typeface="Arial" panose="020B0604020202020204" pitchFamily="34" charset="0"/>
                <a:cs typeface="Arial" panose="020B0604020202020204" pitchFamily="34" charset="0"/>
                <a:hlinkClick r:id="rId8"/>
              </a:rPr>
              <a:t>http://www.who.int/gpsc/ssi-guidelines/en/</a:t>
            </a:r>
            <a:r>
              <a:rPr lang="en-US" dirty="0">
                <a:solidFill>
                  <a:srgbClr val="09164D"/>
                </a:solidFill>
                <a:latin typeface="Arial" panose="020B0604020202020204" pitchFamily="34" charset="0"/>
                <a:cs typeface="Arial" panose="020B0604020202020204" pitchFamily="34" charset="0"/>
              </a:rPr>
              <a:t>  </a:t>
            </a:r>
          </a:p>
          <a:p>
            <a:pPr>
              <a:spcAft>
                <a:spcPts val="726"/>
              </a:spcAft>
            </a:pPr>
            <a:r>
              <a:rPr lang="en-US" dirty="0">
                <a:solidFill>
                  <a:srgbClr val="09164D"/>
                </a:solidFill>
                <a:latin typeface="Arial" panose="020B0604020202020204" pitchFamily="34" charset="0"/>
                <a:cs typeface="Arial" panose="020B0604020202020204" pitchFamily="34" charset="0"/>
              </a:rPr>
              <a:t>WHO SAVE LIVES</a:t>
            </a:r>
            <a:r>
              <a:rPr lang="en-US">
                <a:solidFill>
                  <a:srgbClr val="09164D"/>
                </a:solidFill>
                <a:latin typeface="Arial" panose="020B0604020202020204" pitchFamily="34" charset="0"/>
                <a:cs typeface="Arial" panose="020B0604020202020204" pitchFamily="34" charset="0"/>
              </a:rPr>
              <a:t>: Clean Your Hands </a:t>
            </a:r>
            <a:r>
              <a:rPr lang="en-US" dirty="0">
                <a:solidFill>
                  <a:srgbClr val="09164D"/>
                </a:solidFill>
                <a:latin typeface="Arial" panose="020B0604020202020204" pitchFamily="34" charset="0"/>
                <a:cs typeface="Arial" panose="020B0604020202020204" pitchFamily="34" charset="0"/>
                <a:hlinkClick r:id="rId9"/>
              </a:rPr>
              <a:t>https://www.who.int/campaigns/world-hand-hygiene-day</a:t>
            </a:r>
            <a:r>
              <a:rPr lang="en-US" dirty="0">
                <a:solidFill>
                  <a:srgbClr val="09164D"/>
                </a:solidFill>
                <a:latin typeface="Arial" panose="020B0604020202020204" pitchFamily="34" charset="0"/>
                <a:cs typeface="Arial" panose="020B0604020202020204" pitchFamily="34" charset="0"/>
              </a:rPr>
              <a:t> </a:t>
            </a:r>
            <a:endParaRPr lang="en-US" dirty="0">
              <a:solidFill>
                <a:srgbClr val="09164D"/>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153FFE90-5AA2-439A-A686-B8F02172AD88}"/>
              </a:ext>
            </a:extLst>
          </p:cNvPr>
          <p:cNvSpPr txBox="1"/>
          <p:nvPr/>
        </p:nvSpPr>
        <p:spPr>
          <a:xfrm>
            <a:off x="228600" y="6151653"/>
            <a:ext cx="12001500" cy="706347"/>
          </a:xfrm>
          <a:prstGeom prst="rect">
            <a:avLst/>
          </a:prstGeom>
          <a:solidFill>
            <a:schemeClr val="tx1"/>
          </a:solidFill>
        </p:spPr>
        <p:txBody>
          <a:bodyPr wrap="square">
            <a:spAutoFit/>
          </a:bodyPr>
          <a:lstStyle/>
          <a:p>
            <a:pPr algn="ctr" rtl="0"/>
            <a:r>
              <a:rPr lang="en-US" sz="1995" dirty="0">
                <a:solidFill>
                  <a:schemeClr val="bg1"/>
                </a:solidFill>
                <a:latin typeface="Arial" panose="020B0604020202020204" pitchFamily="34" charset="0"/>
                <a:cs typeface="Arial" panose="020B0604020202020204" pitchFamily="34" charset="0"/>
              </a:rPr>
              <a:t>Full list of relevant reading available at:</a:t>
            </a:r>
          </a:p>
          <a:p>
            <a:pPr algn="ctr" rtl="0"/>
            <a:r>
              <a:rPr lang="en-US" sz="1995" dirty="0">
                <a:latin typeface="Arial" panose="020B0604020202020204" pitchFamily="34" charset="0"/>
                <a:cs typeface="Arial" panose="020B0604020202020204" pitchFamily="34" charset="0"/>
                <a:hlinkClick r:id="rId10"/>
              </a:rPr>
              <a:t>https://washinhcf.org/resource/summary-of-all-who-and-related-resources-on-wash-in-hcf/</a:t>
            </a:r>
            <a:r>
              <a:rPr lang="en-US" sz="1995" dirty="0">
                <a:latin typeface="Arial" panose="020B0604020202020204" pitchFamily="34" charset="0"/>
                <a:cs typeface="Arial" panose="020B0604020202020204" pitchFamily="34" charset="0"/>
              </a:rPr>
              <a:t> </a:t>
            </a:r>
          </a:p>
        </p:txBody>
      </p:sp>
      <p:sp>
        <p:nvSpPr>
          <p:cNvPr id="6" name="Slide Number Placeholder 5">
            <a:extLst>
              <a:ext uri="{FF2B5EF4-FFF2-40B4-BE49-F238E27FC236}">
                <a16:creationId xmlns:a16="http://schemas.microsoft.com/office/drawing/2014/main" id="{82C69959-3ADC-45BE-A9F7-36F1A6B19A21}"/>
              </a:ext>
            </a:extLst>
          </p:cNvPr>
          <p:cNvSpPr>
            <a:spLocks noGrp="1"/>
          </p:cNvSpPr>
          <p:nvPr>
            <p:ph type="sldNum" sz="quarter" idx="12"/>
          </p:nvPr>
        </p:nvSpPr>
        <p:spPr/>
        <p:txBody>
          <a:bodyPr/>
          <a:lstStyle/>
          <a:p>
            <a:fld id="{2D0AA5EB-64AB-BF41-92BE-B61D8618F692}" type="slidenum">
              <a:rPr lang="it-IT" smtClean="0"/>
              <a:t>80</a:t>
            </a:fld>
            <a:endParaRPr lang="it-IT" dirty="0"/>
          </a:p>
        </p:txBody>
      </p:sp>
    </p:spTree>
    <p:extLst>
      <p:ext uri="{BB962C8B-B14F-4D97-AF65-F5344CB8AC3E}">
        <p14:creationId xmlns:p14="http://schemas.microsoft.com/office/powerpoint/2010/main" val="4288312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6DBA-6CF4-42DD-94D1-2D2CBF594735}"/>
              </a:ext>
            </a:extLst>
          </p:cNvPr>
          <p:cNvSpPr>
            <a:spLocks noGrp="1"/>
          </p:cNvSpPr>
          <p:nvPr>
            <p:ph type="title"/>
          </p:nvPr>
        </p:nvSpPr>
        <p:spPr>
          <a:xfrm>
            <a:off x="838200" y="153430"/>
            <a:ext cx="10515600" cy="714375"/>
          </a:xfrm>
        </p:spPr>
        <p:txBody>
          <a:bodyPr>
            <a:normAutofit fontScale="90000"/>
          </a:bodyPr>
          <a:lstStyle/>
          <a:p>
            <a:r>
              <a:rPr lang="en-US" dirty="0"/>
              <a:t>Further reading: source documents for WASH FIT targets and indicators</a:t>
            </a:r>
          </a:p>
        </p:txBody>
      </p:sp>
      <p:sp>
        <p:nvSpPr>
          <p:cNvPr id="4" name="Slide Number Placeholder 3">
            <a:extLst>
              <a:ext uri="{FF2B5EF4-FFF2-40B4-BE49-F238E27FC236}">
                <a16:creationId xmlns:a16="http://schemas.microsoft.com/office/drawing/2014/main" id="{ABC758F2-1AD5-4CD8-948B-370FE37841DA}"/>
              </a:ext>
            </a:extLst>
          </p:cNvPr>
          <p:cNvSpPr>
            <a:spLocks noGrp="1"/>
          </p:cNvSpPr>
          <p:nvPr>
            <p:ph type="sldNum" sz="quarter" idx="12"/>
          </p:nvPr>
        </p:nvSpPr>
        <p:spPr/>
        <p:txBody>
          <a:bodyPr/>
          <a:lstStyle/>
          <a:p>
            <a:fld id="{A74CE0EA-F3B5-4684-BA10-C594598FDB9C}" type="slidenum">
              <a:rPr lang="en-GB" smtClean="0">
                <a:solidFill>
                  <a:prstClr val="black"/>
                </a:solidFill>
              </a:rPr>
              <a:pPr/>
              <a:t>81</a:t>
            </a:fld>
            <a:endParaRPr lang="en-GB">
              <a:solidFill>
                <a:prstClr val="black"/>
              </a:solidFill>
            </a:endParaRPr>
          </a:p>
        </p:txBody>
      </p:sp>
      <p:sp>
        <p:nvSpPr>
          <p:cNvPr id="3" name="Content Placeholder 2">
            <a:extLst>
              <a:ext uri="{FF2B5EF4-FFF2-40B4-BE49-F238E27FC236}">
                <a16:creationId xmlns:a16="http://schemas.microsoft.com/office/drawing/2014/main" id="{EFCDBBBE-0264-4531-BE48-53D165F53ED3}"/>
              </a:ext>
            </a:extLst>
          </p:cNvPr>
          <p:cNvSpPr>
            <a:spLocks noGrp="1"/>
          </p:cNvSpPr>
          <p:nvPr>
            <p:ph type="body" sz="quarter" idx="16"/>
          </p:nvPr>
        </p:nvSpPr>
        <p:spPr>
          <a:xfrm>
            <a:off x="501805" y="1384300"/>
            <a:ext cx="10850407" cy="4973466"/>
          </a:xfrm>
        </p:spPr>
        <p:txBody>
          <a:bodyPr/>
          <a:lstStyle/>
          <a:p>
            <a:pPr>
              <a:lnSpc>
                <a:spcPct val="115000"/>
              </a:lnSpc>
              <a:spcBef>
                <a:spcPts val="0"/>
              </a:spcBef>
            </a:pPr>
            <a:r>
              <a:rPr lang="en-US" sz="1632" kern="1800" dirty="0">
                <a:ea typeface="Times New Roman" panose="02020603050405020304" pitchFamily="18" charset="0"/>
                <a:cs typeface="Times New Roman" panose="02020603050405020304" pitchFamily="18" charset="0"/>
              </a:rPr>
              <a:t>WHO </a:t>
            </a:r>
            <a:r>
              <a:rPr lang="en-US" sz="1632" i="1" kern="1800" dirty="0">
                <a:ea typeface="Times New Roman" panose="02020603050405020304" pitchFamily="18" charset="0"/>
                <a:cs typeface="Times New Roman" panose="02020603050405020304" pitchFamily="18" charset="0"/>
              </a:rPr>
              <a:t>Essential environmental health standards in health care</a:t>
            </a:r>
            <a:r>
              <a:rPr lang="en-US" sz="1632" kern="1800" dirty="0">
                <a:ea typeface="Times New Roman" panose="02020603050405020304" pitchFamily="18" charset="0"/>
                <a:cs typeface="Times New Roman" panose="02020603050405020304" pitchFamily="18" charset="0"/>
              </a:rPr>
              <a:t>  </a:t>
            </a:r>
            <a:endParaRPr lang="en-US" sz="1632" dirty="0">
              <a:ea typeface="SimSun" panose="02010600030101010101" pitchFamily="2" charset="-122"/>
              <a:cs typeface="Times New Roman" panose="02020603050405020304" pitchFamily="18" charset="0"/>
            </a:endParaRPr>
          </a:p>
          <a:p>
            <a:pPr>
              <a:lnSpc>
                <a:spcPct val="115000"/>
              </a:lnSpc>
              <a:spcBef>
                <a:spcPts val="0"/>
              </a:spcBef>
            </a:pPr>
            <a:r>
              <a:rPr lang="en-US" sz="1632" kern="1800" dirty="0">
                <a:ea typeface="Times New Roman" panose="02020603050405020304" pitchFamily="18" charset="0"/>
                <a:cs typeface="Times New Roman" panose="02020603050405020304" pitchFamily="18" charset="0"/>
              </a:rPr>
              <a:t>WHO </a:t>
            </a:r>
            <a:r>
              <a:rPr lang="en-US" sz="1632" i="1" kern="1800" dirty="0">
                <a:ea typeface="Times New Roman" panose="02020603050405020304" pitchFamily="18" charset="0"/>
                <a:cs typeface="Times New Roman" panose="02020603050405020304" pitchFamily="18" charset="0"/>
              </a:rPr>
              <a:t>Guidelines for drinking-water quality (4th edition) </a:t>
            </a:r>
            <a:endParaRPr lang="en-US" sz="1632" dirty="0">
              <a:ea typeface="SimSun" panose="02010600030101010101" pitchFamily="2" charset="-122"/>
              <a:cs typeface="Times New Roman" panose="02020603050405020304" pitchFamily="18" charset="0"/>
            </a:endParaRPr>
          </a:p>
          <a:p>
            <a:pPr>
              <a:lnSpc>
                <a:spcPct val="115000"/>
              </a:lnSpc>
              <a:spcBef>
                <a:spcPts val="0"/>
              </a:spcBef>
            </a:pPr>
            <a:r>
              <a:rPr lang="en-US" sz="1632" kern="1800" dirty="0">
                <a:ea typeface="Times New Roman" panose="02020603050405020304" pitchFamily="18" charset="0"/>
                <a:cs typeface="Times New Roman" panose="02020603050405020304" pitchFamily="18" charset="0"/>
              </a:rPr>
              <a:t>WHO </a:t>
            </a:r>
            <a:r>
              <a:rPr lang="en-US" sz="1632" i="1" kern="1800" dirty="0">
                <a:ea typeface="Times New Roman" panose="02020603050405020304" pitchFamily="18" charset="0"/>
                <a:cs typeface="Times New Roman" panose="02020603050405020304" pitchFamily="18" charset="0"/>
              </a:rPr>
              <a:t>Guidelines on sanitation and health</a:t>
            </a:r>
            <a:r>
              <a:rPr lang="en-US" sz="1632" kern="1800" dirty="0">
                <a:ea typeface="Times New Roman" panose="02020603050405020304" pitchFamily="18" charset="0"/>
                <a:cs typeface="Times New Roman" panose="02020603050405020304" pitchFamily="18" charset="0"/>
              </a:rPr>
              <a:t> </a:t>
            </a:r>
            <a:endParaRPr lang="en-US" sz="1632" dirty="0">
              <a:ea typeface="SimSun" panose="02010600030101010101" pitchFamily="2" charset="-122"/>
              <a:cs typeface="Times New Roman" panose="02020603050405020304" pitchFamily="18" charset="0"/>
            </a:endParaRPr>
          </a:p>
          <a:p>
            <a:pPr>
              <a:lnSpc>
                <a:spcPct val="115000"/>
              </a:lnSpc>
              <a:spcBef>
                <a:spcPts val="0"/>
              </a:spcBef>
            </a:pPr>
            <a:r>
              <a:rPr lang="en-US" sz="1632" kern="1800" dirty="0">
                <a:ea typeface="Times New Roman" panose="02020603050405020304" pitchFamily="18" charset="0"/>
                <a:cs typeface="Times New Roman" panose="02020603050405020304" pitchFamily="18" charset="0"/>
              </a:rPr>
              <a:t>WHO </a:t>
            </a:r>
            <a:r>
              <a:rPr lang="en-US" sz="1632" i="1" kern="1800" dirty="0">
                <a:ea typeface="Times New Roman" panose="02020603050405020304" pitchFamily="18" charset="0"/>
                <a:cs typeface="Times New Roman" panose="02020603050405020304" pitchFamily="18" charset="0"/>
              </a:rPr>
              <a:t>Guidelines on core components of infection prevention and control programmes at the national and acute health care facility level</a:t>
            </a:r>
            <a:r>
              <a:rPr lang="en-US" sz="1632" kern="1800" dirty="0">
                <a:ea typeface="Times New Roman" panose="02020603050405020304" pitchFamily="18" charset="0"/>
                <a:cs typeface="Times New Roman" panose="02020603050405020304" pitchFamily="18" charset="0"/>
              </a:rPr>
              <a:t> </a:t>
            </a:r>
            <a:endParaRPr lang="en-US" sz="1632" dirty="0">
              <a:ea typeface="SimSun" panose="02010600030101010101" pitchFamily="2" charset="-122"/>
              <a:cs typeface="Times New Roman" panose="02020603050405020304" pitchFamily="18" charset="0"/>
            </a:endParaRPr>
          </a:p>
          <a:p>
            <a:pPr>
              <a:lnSpc>
                <a:spcPct val="115000"/>
              </a:lnSpc>
              <a:spcBef>
                <a:spcPts val="0"/>
              </a:spcBef>
            </a:pPr>
            <a:r>
              <a:rPr lang="en-US" sz="1632" kern="1800" dirty="0">
                <a:ea typeface="Times New Roman" panose="02020603050405020304" pitchFamily="18" charset="0"/>
                <a:cs typeface="Times New Roman" panose="02020603050405020304" pitchFamily="18" charset="0"/>
              </a:rPr>
              <a:t>WHO </a:t>
            </a:r>
            <a:r>
              <a:rPr lang="en-AU" sz="1632" i="1" kern="1800" dirty="0">
                <a:ea typeface="Times New Roman" panose="02020603050405020304" pitchFamily="18" charset="0"/>
                <a:cs typeface="Times New Roman" panose="02020603050405020304" pitchFamily="18" charset="0"/>
              </a:rPr>
              <a:t>Minimum requirements for infection prevention and control </a:t>
            </a:r>
            <a:endParaRPr lang="en-US" sz="1632" dirty="0">
              <a:ea typeface="SimSun" panose="02010600030101010101" pitchFamily="2" charset="-122"/>
              <a:cs typeface="Times New Roman" panose="02020603050405020304" pitchFamily="18" charset="0"/>
            </a:endParaRPr>
          </a:p>
          <a:p>
            <a:pPr>
              <a:lnSpc>
                <a:spcPct val="115000"/>
              </a:lnSpc>
              <a:spcBef>
                <a:spcPts val="0"/>
              </a:spcBef>
            </a:pPr>
            <a:r>
              <a:rPr lang="en-US" sz="1632" kern="1800" dirty="0">
                <a:ea typeface="Times New Roman" panose="02020603050405020304" pitchFamily="18" charset="0"/>
                <a:cs typeface="Times New Roman" panose="02020603050405020304" pitchFamily="18" charset="0"/>
              </a:rPr>
              <a:t>WHO G</a:t>
            </a:r>
            <a:r>
              <a:rPr lang="en-US" sz="1632" i="1" kern="1800" dirty="0">
                <a:ea typeface="Times New Roman" panose="02020603050405020304" pitchFamily="18" charset="0"/>
                <a:cs typeface="Times New Roman" panose="02020603050405020304" pitchFamily="18" charset="0"/>
              </a:rPr>
              <a:t>uidelines on hand hygiene in health care </a:t>
            </a:r>
            <a:endParaRPr lang="en-US" sz="1632" dirty="0">
              <a:ea typeface="SimSun" panose="02010600030101010101" pitchFamily="2" charset="-122"/>
              <a:cs typeface="Times New Roman" panose="02020603050405020304" pitchFamily="18" charset="0"/>
            </a:endParaRPr>
          </a:p>
          <a:p>
            <a:pPr>
              <a:lnSpc>
                <a:spcPct val="115000"/>
              </a:lnSpc>
              <a:spcBef>
                <a:spcPts val="0"/>
              </a:spcBef>
            </a:pPr>
            <a:r>
              <a:rPr lang="en-US" sz="1632" kern="1800" dirty="0">
                <a:ea typeface="Times New Roman" panose="02020603050405020304" pitchFamily="18" charset="0"/>
                <a:cs typeface="Times New Roman" panose="02020603050405020304" pitchFamily="18" charset="0"/>
              </a:rPr>
              <a:t>CDC </a:t>
            </a:r>
            <a:r>
              <a:rPr lang="en-US" sz="1632" i="1" kern="1800" dirty="0">
                <a:ea typeface="Times New Roman" panose="02020603050405020304" pitchFamily="18" charset="0"/>
                <a:cs typeface="Times New Roman" panose="02020603050405020304" pitchFamily="18" charset="0"/>
              </a:rPr>
              <a:t>Best Practices for Environmental Cleaning in Healthcare Facilities: in Resource-limited Settings</a:t>
            </a:r>
            <a:r>
              <a:rPr lang="en-US" sz="1632" kern="1800" dirty="0">
                <a:ea typeface="Times New Roman" panose="02020603050405020304" pitchFamily="18" charset="0"/>
                <a:cs typeface="Times New Roman" panose="02020603050405020304" pitchFamily="18" charset="0"/>
              </a:rPr>
              <a:t> </a:t>
            </a:r>
            <a:endParaRPr lang="en-US" sz="1632" dirty="0">
              <a:ea typeface="SimSun" panose="02010600030101010101" pitchFamily="2" charset="-122"/>
              <a:cs typeface="Times New Roman" panose="02020603050405020304" pitchFamily="18" charset="0"/>
            </a:endParaRPr>
          </a:p>
          <a:p>
            <a:pPr>
              <a:lnSpc>
                <a:spcPct val="115000"/>
              </a:lnSpc>
              <a:spcBef>
                <a:spcPts val="0"/>
              </a:spcBef>
            </a:pPr>
            <a:r>
              <a:rPr lang="en-AU" sz="1632" kern="1800" dirty="0">
                <a:ea typeface="Times New Roman" panose="02020603050405020304" pitchFamily="18" charset="0"/>
                <a:cs typeface="Times New Roman" panose="02020603050405020304" pitchFamily="18" charset="0"/>
              </a:rPr>
              <a:t>WHO </a:t>
            </a:r>
            <a:r>
              <a:rPr lang="en-AU" sz="1632" i="1" kern="1800" dirty="0">
                <a:ea typeface="Times New Roman" panose="02020603050405020304" pitchFamily="18" charset="0"/>
                <a:cs typeface="Times New Roman" panose="02020603050405020304" pitchFamily="18" charset="0"/>
              </a:rPr>
              <a:t>Strengthening infection prevention and control in primary care facilities</a:t>
            </a:r>
            <a:r>
              <a:rPr lang="en-AU" sz="1632" kern="1800" dirty="0">
                <a:ea typeface="Times New Roman" panose="02020603050405020304" pitchFamily="18" charset="0"/>
                <a:cs typeface="Times New Roman" panose="02020603050405020304" pitchFamily="18" charset="0"/>
              </a:rPr>
              <a:t> </a:t>
            </a:r>
            <a:endParaRPr lang="en-US" sz="1632" dirty="0">
              <a:ea typeface="SimSun" panose="02010600030101010101" pitchFamily="2" charset="-122"/>
              <a:cs typeface="Times New Roman" panose="02020603050405020304" pitchFamily="18" charset="0"/>
            </a:endParaRPr>
          </a:p>
          <a:p>
            <a:pPr>
              <a:lnSpc>
                <a:spcPct val="115000"/>
              </a:lnSpc>
              <a:spcBef>
                <a:spcPts val="0"/>
              </a:spcBef>
            </a:pPr>
            <a:r>
              <a:rPr lang="en-US" sz="1632" kern="1800" dirty="0">
                <a:ea typeface="Times New Roman" panose="02020603050405020304" pitchFamily="18" charset="0"/>
                <a:cs typeface="Times New Roman" panose="02020603050405020304" pitchFamily="18" charset="0"/>
              </a:rPr>
              <a:t>WHO </a:t>
            </a:r>
            <a:r>
              <a:rPr lang="en-US" sz="1632" i="1" kern="1800" dirty="0">
                <a:ea typeface="Times New Roman" panose="02020603050405020304" pitchFamily="18" charset="0"/>
                <a:cs typeface="Times New Roman" panose="02020603050405020304" pitchFamily="18" charset="0"/>
              </a:rPr>
              <a:t>Safe management of wastes from health care activities </a:t>
            </a:r>
            <a:r>
              <a:rPr lang="en-US" sz="1632" kern="1800" dirty="0">
                <a:ea typeface="Times New Roman" panose="02020603050405020304" pitchFamily="18" charset="0"/>
                <a:cs typeface="Times New Roman" panose="02020603050405020304" pitchFamily="18" charset="0"/>
              </a:rPr>
              <a:t>and WHO </a:t>
            </a:r>
            <a:r>
              <a:rPr lang="en-US" sz="1632" i="1" kern="1800" dirty="0">
                <a:ea typeface="Times New Roman" panose="02020603050405020304" pitchFamily="18" charset="0"/>
                <a:cs typeface="Times New Roman" panose="02020603050405020304" pitchFamily="18" charset="0"/>
              </a:rPr>
              <a:t>Overview of technologies for the treatment of infectious and sharp waste from health care facilities</a:t>
            </a:r>
            <a:endParaRPr lang="en-US" sz="1632" dirty="0">
              <a:ea typeface="SimSun" panose="02010600030101010101" pitchFamily="2" charset="-122"/>
              <a:cs typeface="Times New Roman" panose="02020603050405020304" pitchFamily="18" charset="0"/>
            </a:endParaRPr>
          </a:p>
          <a:p>
            <a:pPr>
              <a:lnSpc>
                <a:spcPct val="115000"/>
              </a:lnSpc>
              <a:spcBef>
                <a:spcPts val="0"/>
              </a:spcBef>
            </a:pPr>
            <a:r>
              <a:rPr lang="en-US" sz="1632" i="1" kern="1800" dirty="0">
                <a:ea typeface="Times New Roman" panose="02020603050405020304" pitchFamily="18" charset="0"/>
                <a:cs typeface="Times New Roman" panose="02020603050405020304" pitchFamily="18" charset="0"/>
              </a:rPr>
              <a:t>WHO Standards for improving quality of care for mothers and newborns in health care facilities </a:t>
            </a:r>
            <a:endParaRPr lang="en-US" sz="1632" dirty="0">
              <a:ea typeface="SimSun" panose="02010600030101010101" pitchFamily="2" charset="-122"/>
              <a:cs typeface="Times New Roman" panose="02020603050405020304" pitchFamily="18" charset="0"/>
            </a:endParaRPr>
          </a:p>
          <a:p>
            <a:pPr>
              <a:lnSpc>
                <a:spcPct val="115000"/>
              </a:lnSpc>
              <a:spcBef>
                <a:spcPts val="0"/>
              </a:spcBef>
            </a:pPr>
            <a:r>
              <a:rPr lang="en-US" sz="1632" i="1" kern="1800" dirty="0">
                <a:ea typeface="Times New Roman" panose="02020603050405020304" pitchFamily="18" charset="0"/>
                <a:cs typeface="Times New Roman" panose="02020603050405020304" pitchFamily="18" charset="0"/>
              </a:rPr>
              <a:t>WHO Standards for improving quality of care for children and young adolescents in health facilities </a:t>
            </a:r>
            <a:endParaRPr lang="en-US" sz="1632" dirty="0">
              <a:ea typeface="SimSun" panose="02010600030101010101" pitchFamily="2" charset="-122"/>
              <a:cs typeface="Times New Roman" panose="02020603050405020304" pitchFamily="18" charset="0"/>
            </a:endParaRPr>
          </a:p>
          <a:p>
            <a:pPr>
              <a:lnSpc>
                <a:spcPct val="115000"/>
              </a:lnSpc>
              <a:spcBef>
                <a:spcPts val="0"/>
              </a:spcBef>
            </a:pPr>
            <a:r>
              <a:rPr lang="en-US" sz="1632" kern="1800" dirty="0">
                <a:ea typeface="Times New Roman" panose="02020603050405020304" pitchFamily="18" charset="0"/>
                <a:cs typeface="Times New Roman" panose="02020603050405020304" pitchFamily="18" charset="0"/>
              </a:rPr>
              <a:t>WHO </a:t>
            </a:r>
            <a:r>
              <a:rPr lang="en-US" sz="1632" i="1" kern="1800" dirty="0">
                <a:ea typeface="Times New Roman" panose="02020603050405020304" pitchFamily="18" charset="0"/>
                <a:cs typeface="Times New Roman" panose="02020603050405020304" pitchFamily="18" charset="0"/>
              </a:rPr>
              <a:t>Guidance for climate-resilient and environmentally sustainable health care facilities</a:t>
            </a:r>
            <a:r>
              <a:rPr lang="en-US" sz="1632" kern="1800" dirty="0">
                <a:ea typeface="Times New Roman" panose="02020603050405020304" pitchFamily="18" charset="0"/>
                <a:cs typeface="Times New Roman" panose="02020603050405020304" pitchFamily="18" charset="0"/>
              </a:rPr>
              <a:t> </a:t>
            </a:r>
            <a:endParaRPr lang="en-US" sz="1632" dirty="0">
              <a:ea typeface="SimSun" panose="02010600030101010101" pitchFamily="2" charset="-122"/>
              <a:cs typeface="Times New Roman" panose="02020603050405020304" pitchFamily="18" charset="0"/>
            </a:endParaRPr>
          </a:p>
          <a:p>
            <a:pPr>
              <a:lnSpc>
                <a:spcPct val="115000"/>
              </a:lnSpc>
              <a:spcBef>
                <a:spcPts val="0"/>
              </a:spcBef>
            </a:pPr>
            <a:r>
              <a:rPr lang="en-US" sz="1632" kern="1800" dirty="0">
                <a:ea typeface="Times New Roman" panose="02020603050405020304" pitchFamily="18" charset="0"/>
                <a:cs typeface="Times New Roman" panose="02020603050405020304" pitchFamily="18" charset="0"/>
              </a:rPr>
              <a:t>WHO </a:t>
            </a:r>
            <a:r>
              <a:rPr lang="en-GB" sz="1632" i="1" dirty="0">
                <a:ea typeface="SimSun" panose="02010600030101010101" pitchFamily="2" charset="-122"/>
                <a:cs typeface="Times New Roman" panose="02020603050405020304" pitchFamily="18" charset="0"/>
              </a:rPr>
              <a:t>Access to Modern Energy Services for Health Facilities in Resource-Constrained Settings. A Review of Status, Signi­ficance, Challenges and Measurement </a:t>
            </a:r>
            <a:endParaRPr lang="en-US" sz="1632" dirty="0">
              <a:ea typeface="SimSu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4420FAA2-FBEA-4CFA-B626-36183467FB27}"/>
              </a:ext>
            </a:extLst>
          </p:cNvPr>
          <p:cNvSpPr txBox="1"/>
          <p:nvPr/>
        </p:nvSpPr>
        <p:spPr>
          <a:xfrm>
            <a:off x="148591" y="6151653"/>
            <a:ext cx="12043408" cy="706347"/>
          </a:xfrm>
          <a:prstGeom prst="rect">
            <a:avLst/>
          </a:prstGeom>
          <a:solidFill>
            <a:schemeClr val="bg2"/>
          </a:solidFill>
        </p:spPr>
        <p:txBody>
          <a:bodyPr wrap="square">
            <a:spAutoFit/>
          </a:bodyPr>
          <a:lstStyle/>
          <a:p>
            <a:pPr algn="ctr" rtl="0"/>
            <a:r>
              <a:rPr lang="en-US" sz="1995" dirty="0">
                <a:latin typeface="Arial" panose="020B0604020202020204" pitchFamily="34" charset="0"/>
                <a:cs typeface="Arial" panose="020B0604020202020204" pitchFamily="34" charset="0"/>
              </a:rPr>
              <a:t>Links to all documents can be found at: </a:t>
            </a:r>
          </a:p>
          <a:p>
            <a:pPr algn="ctr" rtl="0"/>
            <a:r>
              <a:rPr lang="en-US" sz="1995" dirty="0">
                <a:latin typeface="Arial" panose="020B0604020202020204" pitchFamily="34" charset="0"/>
                <a:cs typeface="Arial" panose="020B0604020202020204" pitchFamily="34" charset="0"/>
                <a:hlinkClick r:id="rId3"/>
              </a:rPr>
              <a:t>https://washinhcf.org/resource/summary-of-all-who-and-related-resources-on-wash-in-hcf/</a:t>
            </a:r>
            <a:r>
              <a:rPr lang="en-US" sz="1995"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099611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61F5-BBCA-4E14-916F-6092F5A69702}"/>
              </a:ext>
            </a:extLst>
          </p:cNvPr>
          <p:cNvSpPr>
            <a:spLocks noGrp="1"/>
          </p:cNvSpPr>
          <p:nvPr>
            <p:ph type="ctrTitle"/>
          </p:nvPr>
        </p:nvSpPr>
        <p:spPr/>
        <p:txBody>
          <a:bodyPr/>
          <a:lstStyle/>
          <a:p>
            <a:r>
              <a:rPr lang="en-US" dirty="0"/>
              <a:t>Supplementary slides </a:t>
            </a:r>
          </a:p>
        </p:txBody>
      </p:sp>
      <p:sp>
        <p:nvSpPr>
          <p:cNvPr id="3" name="Subtitle 2">
            <a:extLst>
              <a:ext uri="{FF2B5EF4-FFF2-40B4-BE49-F238E27FC236}">
                <a16:creationId xmlns:a16="http://schemas.microsoft.com/office/drawing/2014/main" id="{17A7D545-113C-4696-91BC-E56541A036B2}"/>
              </a:ext>
            </a:extLst>
          </p:cNvPr>
          <p:cNvSpPr>
            <a:spLocks noGrp="1"/>
          </p:cNvSpPr>
          <p:nvPr>
            <p:ph type="subTitle" idx="1"/>
          </p:nvPr>
        </p:nvSpPr>
        <p:spPr>
          <a:xfrm>
            <a:off x="715537" y="2979807"/>
            <a:ext cx="10515600" cy="1759461"/>
          </a:xfrm>
        </p:spPr>
        <p:txBody>
          <a:bodyPr/>
          <a:lstStyle/>
          <a:p>
            <a:r>
              <a:rPr lang="en-US" dirty="0"/>
              <a:t>And further reading </a:t>
            </a:r>
          </a:p>
        </p:txBody>
      </p:sp>
      <p:sp>
        <p:nvSpPr>
          <p:cNvPr id="4" name="Slide Number Placeholder 3">
            <a:extLst>
              <a:ext uri="{FF2B5EF4-FFF2-40B4-BE49-F238E27FC236}">
                <a16:creationId xmlns:a16="http://schemas.microsoft.com/office/drawing/2014/main" id="{5AE4AFAF-D611-4A52-BAA8-42AF3DAC67D6}"/>
              </a:ext>
            </a:extLst>
          </p:cNvPr>
          <p:cNvSpPr>
            <a:spLocks noGrp="1"/>
          </p:cNvSpPr>
          <p:nvPr>
            <p:ph type="sldNum" sz="quarter" idx="4"/>
          </p:nvPr>
        </p:nvSpPr>
        <p:spPr/>
        <p:txBody>
          <a:bodyPr/>
          <a:lstStyle/>
          <a:p>
            <a:fld id="{A5BA30F2-EADE-E847-915A-1E3BC37EDCB4}" type="slidenum">
              <a:rPr lang="it-IT" smtClean="0"/>
              <a:pPr/>
              <a:t>82</a:t>
            </a:fld>
            <a:endParaRPr lang="it-IT" dirty="0"/>
          </a:p>
        </p:txBody>
      </p:sp>
    </p:spTree>
    <p:extLst>
      <p:ext uri="{BB962C8B-B14F-4D97-AF65-F5344CB8AC3E}">
        <p14:creationId xmlns:p14="http://schemas.microsoft.com/office/powerpoint/2010/main" val="7322606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EAB77A-4506-4D9F-947D-3D877A0514C5}"/>
              </a:ext>
            </a:extLst>
          </p:cNvPr>
          <p:cNvSpPr>
            <a:spLocks noGrp="1"/>
          </p:cNvSpPr>
          <p:nvPr>
            <p:ph type="title"/>
          </p:nvPr>
        </p:nvSpPr>
        <p:spPr/>
        <p:txBody>
          <a:bodyPr/>
          <a:lstStyle/>
          <a:p>
            <a:r>
              <a:rPr lang="en-US" dirty="0"/>
              <a:t>Facility visit – conducting a WASH FIT assessment </a:t>
            </a:r>
          </a:p>
        </p:txBody>
      </p:sp>
      <p:sp>
        <p:nvSpPr>
          <p:cNvPr id="4" name="Slide Number Placeholder 3">
            <a:extLst>
              <a:ext uri="{FF2B5EF4-FFF2-40B4-BE49-F238E27FC236}">
                <a16:creationId xmlns:a16="http://schemas.microsoft.com/office/drawing/2014/main" id="{2D5E284B-5DF8-44E5-A84E-675978379A79}"/>
              </a:ext>
            </a:extLst>
          </p:cNvPr>
          <p:cNvSpPr>
            <a:spLocks noGrp="1"/>
          </p:cNvSpPr>
          <p:nvPr>
            <p:ph type="sldNum" sz="quarter" idx="12"/>
          </p:nvPr>
        </p:nvSpPr>
        <p:spPr/>
        <p:txBody>
          <a:bodyPr/>
          <a:lstStyle/>
          <a:p>
            <a:fld id="{A5BA30F2-EADE-E847-915A-1E3BC37EDCB4}" type="slidenum">
              <a:rPr lang="it-IT" smtClean="0"/>
              <a:pPr/>
              <a:t>83</a:t>
            </a:fld>
            <a:endParaRPr lang="it-IT" dirty="0"/>
          </a:p>
        </p:txBody>
      </p:sp>
      <p:sp>
        <p:nvSpPr>
          <p:cNvPr id="6" name="Text Placeholder 5">
            <a:extLst>
              <a:ext uri="{FF2B5EF4-FFF2-40B4-BE49-F238E27FC236}">
                <a16:creationId xmlns:a16="http://schemas.microsoft.com/office/drawing/2014/main" id="{FB600E3C-8AF0-428C-A8CA-24ED9D94E5DB}"/>
              </a:ext>
            </a:extLst>
          </p:cNvPr>
          <p:cNvSpPr>
            <a:spLocks noGrp="1"/>
          </p:cNvSpPr>
          <p:nvPr>
            <p:ph type="body" sz="quarter" idx="16"/>
          </p:nvPr>
        </p:nvSpPr>
        <p:spPr>
          <a:xfrm>
            <a:off x="838199" y="1750740"/>
            <a:ext cx="10514013" cy="4607025"/>
          </a:xfrm>
        </p:spPr>
        <p:txBody>
          <a:bodyPr/>
          <a:lstStyle/>
          <a:p>
            <a:endParaRPr lang="en-US" dirty="0"/>
          </a:p>
        </p:txBody>
      </p:sp>
    </p:spTree>
    <p:extLst>
      <p:ext uri="{BB962C8B-B14F-4D97-AF65-F5344CB8AC3E}">
        <p14:creationId xmlns:p14="http://schemas.microsoft.com/office/powerpoint/2010/main" val="11686150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C2BD30-8D15-40B2-B9D1-0518A57C1F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6157" y="3100298"/>
            <a:ext cx="5294716" cy="2514990"/>
          </a:xfrm>
          <a:prstGeom prst="rect">
            <a:avLst/>
          </a:prstGeom>
        </p:spPr>
      </p:pic>
      <p:pic>
        <p:nvPicPr>
          <p:cNvPr id="5" name="Picture 4">
            <a:extLst>
              <a:ext uri="{FF2B5EF4-FFF2-40B4-BE49-F238E27FC236}">
                <a16:creationId xmlns:a16="http://schemas.microsoft.com/office/drawing/2014/main" id="{A070985E-5FE3-42B9-BBC1-3C0583C709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130" y="3100298"/>
            <a:ext cx="5294715" cy="2581173"/>
          </a:xfrm>
          <a:prstGeom prst="rect">
            <a:avLst/>
          </a:prstGeom>
        </p:spPr>
      </p:pic>
      <p:sp>
        <p:nvSpPr>
          <p:cNvPr id="2" name="Title 1">
            <a:extLst>
              <a:ext uri="{FF2B5EF4-FFF2-40B4-BE49-F238E27FC236}">
                <a16:creationId xmlns:a16="http://schemas.microsoft.com/office/drawing/2014/main" id="{81437155-94CD-4596-84B9-A5EEA4E662E7}"/>
              </a:ext>
            </a:extLst>
          </p:cNvPr>
          <p:cNvSpPr>
            <a:spLocks noGrp="1"/>
          </p:cNvSpPr>
          <p:nvPr>
            <p:ph type="ctrTitle"/>
          </p:nvPr>
        </p:nvSpPr>
        <p:spPr>
          <a:xfrm>
            <a:off x="838200" y="607693"/>
            <a:ext cx="10515600" cy="3728534"/>
          </a:xfrm>
        </p:spPr>
        <p:txBody>
          <a:bodyPr/>
          <a:lstStyle/>
          <a:p>
            <a:r>
              <a:rPr lang="en-US" dirty="0"/>
              <a:t>WASH FIT portal </a:t>
            </a:r>
          </a:p>
        </p:txBody>
      </p:sp>
      <p:sp>
        <p:nvSpPr>
          <p:cNvPr id="4" name="Subtitle 3">
            <a:extLst>
              <a:ext uri="{FF2B5EF4-FFF2-40B4-BE49-F238E27FC236}">
                <a16:creationId xmlns:a16="http://schemas.microsoft.com/office/drawing/2014/main" id="{892BAB8A-9EFD-4081-99AB-BD2F065C5126}"/>
              </a:ext>
            </a:extLst>
          </p:cNvPr>
          <p:cNvSpPr>
            <a:spLocks noGrp="1"/>
          </p:cNvSpPr>
          <p:nvPr>
            <p:ph type="subTitle" idx="1"/>
          </p:nvPr>
        </p:nvSpPr>
        <p:spPr>
          <a:xfrm>
            <a:off x="941736" y="1872069"/>
            <a:ext cx="10515600" cy="1759461"/>
          </a:xfrm>
        </p:spPr>
        <p:txBody>
          <a:bodyPr/>
          <a:lstStyle/>
          <a:p>
            <a:r>
              <a:rPr lang="en-US" dirty="0"/>
              <a:t>www.washinhcf.org/wash-fit</a:t>
            </a:r>
          </a:p>
          <a:p>
            <a:r>
              <a:rPr lang="en-US" dirty="0"/>
              <a:t>washinhcf@who.int  </a:t>
            </a:r>
          </a:p>
        </p:txBody>
      </p:sp>
      <p:sp>
        <p:nvSpPr>
          <p:cNvPr id="6" name="Slide Number Placeholder 5">
            <a:extLst>
              <a:ext uri="{FF2B5EF4-FFF2-40B4-BE49-F238E27FC236}">
                <a16:creationId xmlns:a16="http://schemas.microsoft.com/office/drawing/2014/main" id="{56F357AD-E0E2-4394-B20B-9F44D113E397}"/>
              </a:ext>
            </a:extLst>
          </p:cNvPr>
          <p:cNvSpPr>
            <a:spLocks noGrp="1"/>
          </p:cNvSpPr>
          <p:nvPr>
            <p:ph type="sldNum" sz="quarter" idx="4"/>
          </p:nvPr>
        </p:nvSpPr>
        <p:spPr/>
        <p:txBody>
          <a:bodyPr/>
          <a:lstStyle/>
          <a:p>
            <a:fld id="{A5BA30F2-EADE-E847-915A-1E3BC37EDCB4}" type="slidenum">
              <a:rPr lang="it-IT" smtClean="0"/>
              <a:pPr/>
              <a:t>84</a:t>
            </a:fld>
            <a:endParaRPr lang="it-IT" dirty="0"/>
          </a:p>
        </p:txBody>
      </p:sp>
    </p:spTree>
    <p:extLst>
      <p:ext uri="{BB962C8B-B14F-4D97-AF65-F5344CB8AC3E}">
        <p14:creationId xmlns:p14="http://schemas.microsoft.com/office/powerpoint/2010/main" val="6384995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721E27-DAB0-48EC-98A3-EAB51CF8AF57}"/>
              </a:ext>
            </a:extLst>
          </p:cNvPr>
          <p:cNvSpPr>
            <a:spLocks noGrp="1"/>
          </p:cNvSpPr>
          <p:nvPr>
            <p:ph type="sldNum" sz="quarter" idx="12"/>
          </p:nvPr>
        </p:nvSpPr>
        <p:spPr/>
        <p:txBody>
          <a:bodyPr/>
          <a:lstStyle/>
          <a:p>
            <a:pPr>
              <a:defRPr/>
            </a:pPr>
            <a:fld id="{A73939FE-7BC6-42BD-B27E-1F76D60FE7C3}" type="slidenum">
              <a:rPr lang="en-GB">
                <a:solidFill>
                  <a:prstClr val="white"/>
                </a:solidFill>
                <a:latin typeface="Arial"/>
              </a:rPr>
              <a:pPr>
                <a:defRPr/>
              </a:pPr>
              <a:t>85</a:t>
            </a:fld>
            <a:endParaRPr lang="en-GB">
              <a:solidFill>
                <a:prstClr val="white"/>
              </a:solidFill>
              <a:latin typeface="Arial"/>
            </a:endParaRPr>
          </a:p>
        </p:txBody>
      </p:sp>
      <p:sp>
        <p:nvSpPr>
          <p:cNvPr id="4" name="Text Placeholder 3">
            <a:extLst>
              <a:ext uri="{FF2B5EF4-FFF2-40B4-BE49-F238E27FC236}">
                <a16:creationId xmlns:a16="http://schemas.microsoft.com/office/drawing/2014/main" id="{C3E2637E-E17E-4C4C-A641-09D74D1EE07C}"/>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30840D92-B3EB-4A84-9307-FA10E69804A5}"/>
              </a:ext>
            </a:extLst>
          </p:cNvPr>
          <p:cNvSpPr>
            <a:spLocks noGrp="1"/>
          </p:cNvSpPr>
          <p:nvPr>
            <p:ph type="body" sz="quarter" idx="16"/>
          </p:nvPr>
        </p:nvSpPr>
        <p:spPr/>
        <p:txBody>
          <a:bodyPr/>
          <a:lstStyle/>
          <a:p>
            <a:endParaRPr lang="en-US"/>
          </a:p>
        </p:txBody>
      </p:sp>
      <p:sp>
        <p:nvSpPr>
          <p:cNvPr id="2" name="Title 1">
            <a:extLst>
              <a:ext uri="{FF2B5EF4-FFF2-40B4-BE49-F238E27FC236}">
                <a16:creationId xmlns:a16="http://schemas.microsoft.com/office/drawing/2014/main" id="{05B2CEE7-282D-4F92-ACC3-129DE35DEF81}"/>
              </a:ext>
            </a:extLst>
          </p:cNvPr>
          <p:cNvSpPr>
            <a:spLocks noGrp="1"/>
          </p:cNvSpPr>
          <p:nvPr>
            <p:ph type="title" idx="4294967295"/>
          </p:nvPr>
        </p:nvSpPr>
        <p:spPr>
          <a:xfrm>
            <a:off x="0" y="187325"/>
            <a:ext cx="8108950" cy="720725"/>
          </a:xfrm>
        </p:spPr>
        <p:txBody>
          <a:bodyPr/>
          <a:lstStyle/>
          <a:p>
            <a:r>
              <a:rPr lang="en-US" sz="3628" dirty="0"/>
              <a:t>What are the aims of WASH FIT? </a:t>
            </a:r>
          </a:p>
        </p:txBody>
      </p:sp>
      <p:pic>
        <p:nvPicPr>
          <p:cNvPr id="7" name="Picture 6">
            <a:extLst>
              <a:ext uri="{FF2B5EF4-FFF2-40B4-BE49-F238E27FC236}">
                <a16:creationId xmlns:a16="http://schemas.microsoft.com/office/drawing/2014/main" id="{68F720FE-6800-4C98-B1C5-BBE38A369C4F}"/>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380127" y="1087742"/>
            <a:ext cx="9111115" cy="5222489"/>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825EDBDB-FE5A-4D4B-8AFC-259C10658854}"/>
              </a:ext>
            </a:extLst>
          </p:cNvPr>
          <p:cNvSpPr txBox="1"/>
          <p:nvPr/>
        </p:nvSpPr>
        <p:spPr>
          <a:xfrm>
            <a:off x="2777979" y="3609677"/>
            <a:ext cx="1224219" cy="343492"/>
          </a:xfrm>
          <a:prstGeom prst="rect">
            <a:avLst/>
          </a:prstGeom>
          <a:solidFill>
            <a:schemeClr val="bg1"/>
          </a:solidFill>
        </p:spPr>
        <p:txBody>
          <a:bodyPr wrap="square" rtlCol="0">
            <a:spAutoFit/>
          </a:bodyPr>
          <a:lstStyle/>
          <a:p>
            <a:pPr>
              <a:defRPr/>
            </a:pPr>
            <a:endParaRPr lang="en-US" sz="1632" dirty="0">
              <a:highlight>
                <a:srgbClr val="FFFF00"/>
              </a:highlight>
            </a:endParaRPr>
          </a:p>
        </p:txBody>
      </p:sp>
      <p:sp>
        <p:nvSpPr>
          <p:cNvPr id="3" name="TextBox 2">
            <a:extLst>
              <a:ext uri="{FF2B5EF4-FFF2-40B4-BE49-F238E27FC236}">
                <a16:creationId xmlns:a16="http://schemas.microsoft.com/office/drawing/2014/main" id="{E5AB6E71-A547-47FA-BD14-5576470D943D}"/>
              </a:ext>
            </a:extLst>
          </p:cNvPr>
          <p:cNvSpPr txBox="1"/>
          <p:nvPr/>
        </p:nvSpPr>
        <p:spPr>
          <a:xfrm>
            <a:off x="3334057" y="2073263"/>
            <a:ext cx="5530632" cy="3416320"/>
          </a:xfrm>
          <a:prstGeom prst="rect">
            <a:avLst/>
          </a:prstGeom>
          <a:noFill/>
        </p:spPr>
        <p:txBody>
          <a:bodyPr wrap="square" rtlCol="0">
            <a:spAutoFit/>
          </a:bodyPr>
          <a:lstStyle/>
          <a:p>
            <a:pPr algn="ctr" rtl="0"/>
            <a:r>
              <a:rPr lang="en-US" sz="5400" dirty="0">
                <a:highlight>
                  <a:srgbClr val="FFFF00"/>
                </a:highlight>
              </a:rPr>
              <a:t>Replace this diagram with new version from document </a:t>
            </a:r>
          </a:p>
        </p:txBody>
      </p:sp>
    </p:spTree>
    <p:extLst>
      <p:ext uri="{BB962C8B-B14F-4D97-AF65-F5344CB8AC3E}">
        <p14:creationId xmlns:p14="http://schemas.microsoft.com/office/powerpoint/2010/main" val="151444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CD31-8E9A-4838-90D0-7A493D6484C6}"/>
              </a:ext>
            </a:extLst>
          </p:cNvPr>
          <p:cNvSpPr>
            <a:spLocks noGrp="1"/>
          </p:cNvSpPr>
          <p:nvPr>
            <p:ph type="title"/>
          </p:nvPr>
        </p:nvSpPr>
        <p:spPr>
          <a:xfrm>
            <a:off x="52237" y="1276814"/>
            <a:ext cx="5040971" cy="2152186"/>
          </a:xfrm>
        </p:spPr>
        <p:txBody>
          <a:bodyPr vert="horz" lIns="82931" tIns="41465" rIns="82931" bIns="41465" rtlCol="0" anchor="ctr">
            <a:normAutofit/>
          </a:bodyPr>
          <a:lstStyle/>
          <a:p>
            <a:pPr algn="ctr" defTabSz="829269"/>
            <a:r>
              <a:rPr lang="en-US" sz="3628" dirty="0">
                <a:solidFill>
                  <a:schemeClr val="tx1"/>
                </a:solidFill>
              </a:rPr>
              <a:t>WASH FIT is one example of a quality improvement tool  </a:t>
            </a:r>
          </a:p>
        </p:txBody>
      </p:sp>
      <p:graphicFrame>
        <p:nvGraphicFramePr>
          <p:cNvPr id="9" name="Text Placeholder 6">
            <a:extLst>
              <a:ext uri="{FF2B5EF4-FFF2-40B4-BE49-F238E27FC236}">
                <a16:creationId xmlns:a16="http://schemas.microsoft.com/office/drawing/2014/main" id="{D928FD97-B019-4DBA-B2B0-0D989554B7BC}"/>
              </a:ext>
            </a:extLst>
          </p:cNvPr>
          <p:cNvGraphicFramePr/>
          <p:nvPr>
            <p:extLst>
              <p:ext uri="{D42A27DB-BD31-4B8C-83A1-F6EECF244321}">
                <p14:modId xmlns:p14="http://schemas.microsoft.com/office/powerpoint/2010/main" val="838695947"/>
              </p:ext>
            </p:extLst>
          </p:nvPr>
        </p:nvGraphicFramePr>
        <p:xfrm>
          <a:off x="5093208" y="620539"/>
          <a:ext cx="6263639" cy="550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189ADBB-2DD3-49C5-B3FA-887D83D8A7B3}"/>
              </a:ext>
            </a:extLst>
          </p:cNvPr>
          <p:cNvSpPr>
            <a:spLocks noGrp="1"/>
          </p:cNvSpPr>
          <p:nvPr>
            <p:ph type="sldNum" sz="quarter" idx="12"/>
          </p:nvPr>
        </p:nvSpPr>
        <p:spPr/>
        <p:txBody>
          <a:bodyPr/>
          <a:lstStyle/>
          <a:p>
            <a:fld id="{2D0AA5EB-64AB-BF41-92BE-B61D8618F692}" type="slidenum">
              <a:rPr lang="it-IT" smtClean="0"/>
              <a:t>86</a:t>
            </a:fld>
            <a:endParaRPr lang="it-IT" dirty="0"/>
          </a:p>
        </p:txBody>
      </p:sp>
    </p:spTree>
    <p:extLst>
      <p:ext uri="{BB962C8B-B14F-4D97-AF65-F5344CB8AC3E}">
        <p14:creationId xmlns:p14="http://schemas.microsoft.com/office/powerpoint/2010/main" val="14441101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85E19DD-5CDB-4459-8326-C85D7244F2C2}"/>
              </a:ext>
            </a:extLst>
          </p:cNvPr>
          <p:cNvSpPr>
            <a:spLocks noGrp="1"/>
          </p:cNvSpPr>
          <p:nvPr>
            <p:ph type="title"/>
          </p:nvPr>
        </p:nvSpPr>
        <p:spPr/>
        <p:txBody>
          <a:bodyPr>
            <a:normAutofit fontScale="90000"/>
          </a:bodyPr>
          <a:lstStyle/>
          <a:p>
            <a:r>
              <a:rPr lang="en-US" dirty="0"/>
              <a:t>What is the difference between WASH FIT and the JMP global core questions? </a:t>
            </a:r>
          </a:p>
        </p:txBody>
      </p:sp>
      <p:sp>
        <p:nvSpPr>
          <p:cNvPr id="7" name="Slide Number Placeholder 6">
            <a:extLst>
              <a:ext uri="{FF2B5EF4-FFF2-40B4-BE49-F238E27FC236}">
                <a16:creationId xmlns:a16="http://schemas.microsoft.com/office/drawing/2014/main" id="{408DAC25-CD1A-4C1E-B2AA-1D553F42E9DF}"/>
              </a:ext>
            </a:extLst>
          </p:cNvPr>
          <p:cNvSpPr>
            <a:spLocks noGrp="1"/>
          </p:cNvSpPr>
          <p:nvPr>
            <p:ph type="sldNum" sz="quarter" idx="12"/>
          </p:nvPr>
        </p:nvSpPr>
        <p:spPr/>
        <p:txBody>
          <a:bodyPr/>
          <a:lstStyle/>
          <a:p>
            <a:fld id="{A74CE0EA-F3B5-4684-BA10-C594598FDB9C}" type="slidenum">
              <a:rPr lang="en-GB" smtClean="0">
                <a:solidFill>
                  <a:prstClr val="black"/>
                </a:solidFill>
              </a:rPr>
              <a:pPr/>
              <a:t>87</a:t>
            </a:fld>
            <a:endParaRPr lang="en-GB">
              <a:solidFill>
                <a:prstClr val="black"/>
              </a:solidFill>
            </a:endParaRPr>
          </a:p>
        </p:txBody>
      </p:sp>
      <p:graphicFrame>
        <p:nvGraphicFramePr>
          <p:cNvPr id="9" name="Table 9">
            <a:extLst>
              <a:ext uri="{FF2B5EF4-FFF2-40B4-BE49-F238E27FC236}">
                <a16:creationId xmlns:a16="http://schemas.microsoft.com/office/drawing/2014/main" id="{3B7F8AC6-9E25-4AD4-9FD9-62FF50EC0B80}"/>
              </a:ext>
            </a:extLst>
          </p:cNvPr>
          <p:cNvGraphicFramePr>
            <a:graphicFrameLocks noGrp="1"/>
          </p:cNvGraphicFramePr>
          <p:nvPr>
            <p:ph type="chart" sz="quarter" idx="13"/>
            <p:extLst>
              <p:ext uri="{D42A27DB-BD31-4B8C-83A1-F6EECF244321}">
                <p14:modId xmlns:p14="http://schemas.microsoft.com/office/powerpoint/2010/main" val="166055562"/>
              </p:ext>
            </p:extLst>
          </p:nvPr>
        </p:nvGraphicFramePr>
        <p:xfrm>
          <a:off x="468351" y="1632969"/>
          <a:ext cx="11262732" cy="4730062"/>
        </p:xfrm>
        <a:graphic>
          <a:graphicData uri="http://schemas.openxmlformats.org/drawingml/2006/table">
            <a:tbl>
              <a:tblPr firstRow="1" bandRow="1">
                <a:tableStyleId>{21E4AEA4-8DFA-4A89-87EB-49C32662AFE0}</a:tableStyleId>
              </a:tblPr>
              <a:tblGrid>
                <a:gridCol w="2040673">
                  <a:extLst>
                    <a:ext uri="{9D8B030D-6E8A-4147-A177-3AD203B41FA5}">
                      <a16:colId xmlns:a16="http://schemas.microsoft.com/office/drawing/2014/main" val="3576022755"/>
                    </a:ext>
                  </a:extLst>
                </a:gridCol>
                <a:gridCol w="4604081">
                  <a:extLst>
                    <a:ext uri="{9D8B030D-6E8A-4147-A177-3AD203B41FA5}">
                      <a16:colId xmlns:a16="http://schemas.microsoft.com/office/drawing/2014/main" val="2167478248"/>
                    </a:ext>
                  </a:extLst>
                </a:gridCol>
                <a:gridCol w="4617978">
                  <a:extLst>
                    <a:ext uri="{9D8B030D-6E8A-4147-A177-3AD203B41FA5}">
                      <a16:colId xmlns:a16="http://schemas.microsoft.com/office/drawing/2014/main" val="1145675543"/>
                    </a:ext>
                  </a:extLst>
                </a:gridCol>
              </a:tblGrid>
              <a:tr h="469942">
                <a:tc>
                  <a:txBody>
                    <a:bodyPr/>
                    <a:lstStyle/>
                    <a:p>
                      <a:endParaRPr lang="en-US" sz="2500" dirty="0">
                        <a:latin typeface="Arial Narrow" panose="020B0606020202030204" pitchFamily="34" charset="0"/>
                      </a:endParaRPr>
                    </a:p>
                  </a:txBody>
                  <a:tcPr marL="82931" marR="82931" marT="41465" marB="41465">
                    <a:solidFill>
                      <a:schemeClr val="tx1"/>
                    </a:solidFill>
                  </a:tcPr>
                </a:tc>
                <a:tc>
                  <a:txBody>
                    <a:bodyPr/>
                    <a:lstStyle/>
                    <a:p>
                      <a:pPr marL="0" marR="0" lvl="0" indent="0" algn="l" defTabSz="1036631" rtl="0" eaLnBrk="1" fontAlgn="auto" latinLnBrk="0" hangingPunct="1">
                        <a:lnSpc>
                          <a:spcPct val="100000"/>
                        </a:lnSpc>
                        <a:spcBef>
                          <a:spcPts val="0"/>
                        </a:spcBef>
                        <a:spcAft>
                          <a:spcPts val="0"/>
                        </a:spcAft>
                        <a:buClrTx/>
                        <a:buSzTx/>
                        <a:buFontTx/>
                        <a:buNone/>
                        <a:tabLst/>
                        <a:defRPr/>
                      </a:pPr>
                      <a:r>
                        <a:rPr lang="en-US" sz="2500" b="1" dirty="0">
                          <a:latin typeface="Arial Narrow" panose="020B0606020202030204" pitchFamily="34" charset="0"/>
                        </a:rPr>
                        <a:t>JMP global core indicators</a:t>
                      </a:r>
                      <a:r>
                        <a:rPr lang="en-US" sz="2500" dirty="0">
                          <a:latin typeface="Arial Narrow" panose="020B0606020202030204" pitchFamily="34" charset="0"/>
                        </a:rPr>
                        <a:t> </a:t>
                      </a:r>
                    </a:p>
                  </a:txBody>
                  <a:tcPr marL="82931" marR="82931" marT="41465" marB="41465">
                    <a:solidFill>
                      <a:schemeClr val="tx1"/>
                    </a:solidFill>
                  </a:tcPr>
                </a:tc>
                <a:tc>
                  <a:txBody>
                    <a:bodyPr/>
                    <a:lstStyle/>
                    <a:p>
                      <a:r>
                        <a:rPr lang="en-US" sz="2500" dirty="0">
                          <a:latin typeface="Arial Narrow" panose="020B0606020202030204" pitchFamily="34" charset="0"/>
                        </a:rPr>
                        <a:t>WASH FIT</a:t>
                      </a:r>
                    </a:p>
                  </a:txBody>
                  <a:tcPr marL="82931" marR="82931" marT="41465" marB="41465">
                    <a:solidFill>
                      <a:schemeClr val="tx1"/>
                    </a:solidFill>
                  </a:tcPr>
                </a:tc>
                <a:extLst>
                  <a:ext uri="{0D108BD9-81ED-4DB2-BD59-A6C34878D82A}">
                    <a16:rowId xmlns:a16="http://schemas.microsoft.com/office/drawing/2014/main" val="4263195444"/>
                  </a:ext>
                </a:extLst>
              </a:tr>
              <a:tr h="974760">
                <a:tc>
                  <a:txBody>
                    <a:bodyPr/>
                    <a:lstStyle/>
                    <a:p>
                      <a:r>
                        <a:rPr lang="en-US" sz="1800" b="1" dirty="0">
                          <a:latin typeface="Arial Narrow" panose="020B0606020202030204" pitchFamily="34" charset="0"/>
                        </a:rPr>
                        <a:t>Purpose</a:t>
                      </a:r>
                    </a:p>
                  </a:txBody>
                  <a:tcPr marL="82931" marR="82931" marT="41465" marB="41465"/>
                </a:tc>
                <a:tc>
                  <a:txBody>
                    <a:bodyPr/>
                    <a:lstStyle/>
                    <a:p>
                      <a:r>
                        <a:rPr lang="en-US" sz="1800" dirty="0">
                          <a:latin typeface="Arial Narrow" panose="020B0606020202030204" pitchFamily="34" charset="0"/>
                        </a:rPr>
                        <a:t>Harmonized national level assessments and </a:t>
                      </a:r>
                      <a:r>
                        <a:rPr lang="en-US" sz="1800" b="1" dirty="0">
                          <a:latin typeface="Arial Narrow" panose="020B0606020202030204" pitchFamily="34" charset="0"/>
                        </a:rPr>
                        <a:t>monitoring</a:t>
                      </a:r>
                      <a:r>
                        <a:rPr lang="en-US" sz="1800" dirty="0">
                          <a:latin typeface="Arial Narrow" panose="020B0606020202030204" pitchFamily="34" charset="0"/>
                        </a:rPr>
                        <a:t> </a:t>
                      </a:r>
                    </a:p>
                  </a:txBody>
                  <a:tcPr marL="82931" marR="82931" marT="41465" marB="41465"/>
                </a:tc>
                <a:tc>
                  <a:txBody>
                    <a:bodyPr/>
                    <a:lstStyle/>
                    <a:p>
                      <a:r>
                        <a:rPr lang="en-US" sz="1800" b="1" i="0" u="none" strike="noStrike" kern="1200" baseline="0" dirty="0">
                          <a:solidFill>
                            <a:schemeClr val="dk1"/>
                          </a:solidFill>
                          <a:latin typeface="Arial Narrow" panose="020B0606020202030204" pitchFamily="34" charset="0"/>
                          <a:ea typeface="+mn-ea"/>
                          <a:cs typeface="+mn-cs"/>
                        </a:rPr>
                        <a:t>Qualitative analysis </a:t>
                      </a:r>
                      <a:r>
                        <a:rPr lang="en-US" sz="1800" b="0" i="0" u="none" strike="noStrike" kern="1200" baseline="0" dirty="0">
                          <a:solidFill>
                            <a:schemeClr val="dk1"/>
                          </a:solidFill>
                          <a:latin typeface="Arial Narrow" panose="020B0606020202030204" pitchFamily="34" charset="0"/>
                          <a:ea typeface="+mn-ea"/>
                          <a:cs typeface="+mn-cs"/>
                        </a:rPr>
                        <a:t>and progressive </a:t>
                      </a:r>
                      <a:r>
                        <a:rPr lang="en-US" sz="1800" b="1" i="0" u="none" strike="noStrike" kern="1200" baseline="0" dirty="0">
                          <a:solidFill>
                            <a:schemeClr val="dk1"/>
                          </a:solidFill>
                          <a:latin typeface="Arial Narrow" panose="020B0606020202030204" pitchFamily="34" charset="0"/>
                          <a:ea typeface="+mn-ea"/>
                          <a:cs typeface="+mn-cs"/>
                        </a:rPr>
                        <a:t>improvement &amp; action </a:t>
                      </a:r>
                      <a:r>
                        <a:rPr lang="en-US" sz="1800" b="0" i="0" u="none" strike="noStrike" kern="1200" baseline="0" dirty="0">
                          <a:solidFill>
                            <a:schemeClr val="dk1"/>
                          </a:solidFill>
                          <a:latin typeface="Arial Narrow" panose="020B0606020202030204" pitchFamily="34" charset="0"/>
                          <a:ea typeface="+mn-ea"/>
                          <a:cs typeface="+mn-cs"/>
                        </a:rPr>
                        <a:t>for which comparison between facilities / countries is less important</a:t>
                      </a:r>
                    </a:p>
                  </a:txBody>
                  <a:tcPr marL="82931" marR="82931" marT="41465" marB="41465"/>
                </a:tc>
                <a:extLst>
                  <a:ext uri="{0D108BD9-81ED-4DB2-BD59-A6C34878D82A}">
                    <a16:rowId xmlns:a16="http://schemas.microsoft.com/office/drawing/2014/main" val="3447040757"/>
                  </a:ext>
                </a:extLst>
              </a:tr>
              <a:tr h="356839">
                <a:tc>
                  <a:txBody>
                    <a:bodyPr/>
                    <a:lstStyle/>
                    <a:p>
                      <a:r>
                        <a:rPr lang="en-US" sz="1800" b="1" dirty="0">
                          <a:latin typeface="Arial Narrow" panose="020B0606020202030204" pitchFamily="34" charset="0"/>
                        </a:rPr>
                        <a:t>Suitable for national comparisons? </a:t>
                      </a:r>
                    </a:p>
                  </a:txBody>
                  <a:tcPr marL="82931" marR="82931" marT="41465" marB="41465"/>
                </a:tc>
                <a:tc>
                  <a:txBody>
                    <a:bodyPr/>
                    <a:lstStyle/>
                    <a:p>
                      <a:pPr marL="0" marR="0" lvl="0" indent="0" algn="l" defTabSz="1036631" rtl="0" eaLnBrk="1" fontAlgn="auto" latinLnBrk="0" hangingPunct="1">
                        <a:lnSpc>
                          <a:spcPct val="100000"/>
                        </a:lnSpc>
                        <a:spcBef>
                          <a:spcPts val="0"/>
                        </a:spcBef>
                        <a:spcAft>
                          <a:spcPts val="0"/>
                        </a:spcAft>
                        <a:buClrTx/>
                        <a:buSzTx/>
                        <a:buFontTx/>
                        <a:buNone/>
                        <a:tabLst/>
                        <a:defRPr/>
                      </a:pPr>
                      <a:r>
                        <a:rPr lang="en-US" sz="1800" dirty="0">
                          <a:latin typeface="Arial Narrow" panose="020B0606020202030204" pitchFamily="34" charset="0"/>
                        </a:rPr>
                        <a:t>Yes, for comparisons within and between countries </a:t>
                      </a:r>
                    </a:p>
                  </a:txBody>
                  <a:tcPr marL="82931" marR="82931" marT="41465" marB="41465"/>
                </a:tc>
                <a:tc>
                  <a:txBody>
                    <a:bodyPr/>
                    <a:lstStyle/>
                    <a:p>
                      <a:r>
                        <a:rPr lang="en-US" sz="1800" dirty="0">
                          <a:latin typeface="Arial Narrow" panose="020B0606020202030204" pitchFamily="34" charset="0"/>
                        </a:rPr>
                        <a:t>Not recommended </a:t>
                      </a:r>
                    </a:p>
                  </a:txBody>
                  <a:tcPr marL="82931" marR="82931" marT="41465" marB="41465"/>
                </a:tc>
                <a:extLst>
                  <a:ext uri="{0D108BD9-81ED-4DB2-BD59-A6C34878D82A}">
                    <a16:rowId xmlns:a16="http://schemas.microsoft.com/office/drawing/2014/main" val="1935707798"/>
                  </a:ext>
                </a:extLst>
              </a:tr>
              <a:tr h="1465113">
                <a:tc>
                  <a:txBody>
                    <a:bodyPr/>
                    <a:lstStyle/>
                    <a:p>
                      <a:r>
                        <a:rPr lang="en-US" sz="1800" b="1" dirty="0">
                          <a:latin typeface="Arial Narrow" panose="020B0606020202030204" pitchFamily="34" charset="0"/>
                        </a:rPr>
                        <a:t>Indicators </a:t>
                      </a:r>
                    </a:p>
                  </a:txBody>
                  <a:tcPr marL="82931" marR="82931" marT="41465" marB="41465"/>
                </a:tc>
                <a:tc>
                  <a:txBody>
                    <a:bodyPr/>
                    <a:lstStyle/>
                    <a:p>
                      <a:r>
                        <a:rPr lang="en-US" sz="1800" dirty="0">
                          <a:latin typeface="Arial Narrow" panose="020B0606020202030204" pitchFamily="34" charset="0"/>
                        </a:rPr>
                        <a:t>Five basic indicators: </a:t>
                      </a:r>
                    </a:p>
                    <a:p>
                      <a:pPr marL="0" marR="0" lvl="0" indent="0" algn="l" defTabSz="1036631"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009CDE"/>
                          </a:solidFill>
                          <a:latin typeface="Arial Narrow" panose="020B0606020202030204" pitchFamily="34" charset="0"/>
                          <a:ea typeface="+mn-ea"/>
                          <a:cs typeface="+mn-cs"/>
                        </a:rPr>
                        <a:t>Water</a:t>
                      </a:r>
                      <a:r>
                        <a:rPr lang="en-US" sz="1800" b="0" i="0" u="none" strike="noStrike" kern="1200" baseline="0" dirty="0">
                          <a:solidFill>
                            <a:schemeClr val="dk1"/>
                          </a:solidFill>
                          <a:latin typeface="Arial Narrow" panose="020B0606020202030204" pitchFamily="34" charset="0"/>
                          <a:ea typeface="+mn-ea"/>
                          <a:cs typeface="+mn-cs"/>
                        </a:rPr>
                        <a:t>, </a:t>
                      </a:r>
                      <a:r>
                        <a:rPr lang="en-US" sz="1800" b="0" i="0" u="none" strike="noStrike" kern="1200" baseline="0" dirty="0">
                          <a:solidFill>
                            <a:srgbClr val="29811B"/>
                          </a:solidFill>
                          <a:latin typeface="Arial Narrow" panose="020B0606020202030204" pitchFamily="34" charset="0"/>
                          <a:ea typeface="+mn-ea"/>
                          <a:cs typeface="+mn-cs"/>
                        </a:rPr>
                        <a:t>sanitation</a:t>
                      </a:r>
                      <a:r>
                        <a:rPr lang="en-US" sz="1800" b="0" i="0" u="none" strike="noStrike" kern="1200" baseline="0" dirty="0">
                          <a:solidFill>
                            <a:schemeClr val="dk1"/>
                          </a:solidFill>
                          <a:latin typeface="Arial Narrow" panose="020B0606020202030204" pitchFamily="34" charset="0"/>
                          <a:ea typeface="+mn-ea"/>
                          <a:cs typeface="+mn-cs"/>
                        </a:rPr>
                        <a:t>, </a:t>
                      </a:r>
                      <a:r>
                        <a:rPr lang="en-US" sz="1800" b="0" i="0" u="none" strike="noStrike" kern="1200" baseline="0" dirty="0">
                          <a:solidFill>
                            <a:srgbClr val="7030A0"/>
                          </a:solidFill>
                          <a:latin typeface="Arial Narrow" panose="020B0606020202030204" pitchFamily="34" charset="0"/>
                          <a:ea typeface="+mn-ea"/>
                          <a:cs typeface="+mn-cs"/>
                        </a:rPr>
                        <a:t>hand hygiene</a:t>
                      </a:r>
                      <a:r>
                        <a:rPr lang="en-US" sz="1800" b="0" i="0" u="none" strike="noStrike" kern="1200" baseline="0" dirty="0">
                          <a:solidFill>
                            <a:schemeClr val="dk1"/>
                          </a:solidFill>
                          <a:latin typeface="Arial Narrow" panose="020B0606020202030204" pitchFamily="34" charset="0"/>
                          <a:ea typeface="+mn-ea"/>
                          <a:cs typeface="+mn-cs"/>
                        </a:rPr>
                        <a:t>, </a:t>
                      </a:r>
                      <a:r>
                        <a:rPr lang="en-US" sz="1800" b="0" i="0" u="none" strike="noStrike" kern="1200" baseline="0" dirty="0">
                          <a:solidFill>
                            <a:srgbClr val="C00000"/>
                          </a:solidFill>
                          <a:latin typeface="Arial Narrow" panose="020B0606020202030204" pitchFamily="34" charset="0"/>
                          <a:ea typeface="+mn-ea"/>
                          <a:cs typeface="+mn-cs"/>
                        </a:rPr>
                        <a:t>health care waste</a:t>
                      </a:r>
                      <a:r>
                        <a:rPr lang="en-US" sz="1800" b="0" i="0" u="none" strike="noStrike" kern="1200" baseline="0" dirty="0">
                          <a:solidFill>
                            <a:schemeClr val="dk1"/>
                          </a:solidFill>
                          <a:latin typeface="Arial Narrow" panose="020B0606020202030204" pitchFamily="34" charset="0"/>
                          <a:ea typeface="+mn-ea"/>
                          <a:cs typeface="+mn-cs"/>
                        </a:rPr>
                        <a:t> and </a:t>
                      </a:r>
                      <a:r>
                        <a:rPr lang="en-US" sz="1800" b="0" i="0" u="none" strike="noStrike" kern="1200" baseline="0" dirty="0">
                          <a:solidFill>
                            <a:srgbClr val="FF00FF"/>
                          </a:solidFill>
                          <a:latin typeface="Arial Narrow" panose="020B0606020202030204" pitchFamily="34" charset="0"/>
                          <a:ea typeface="+mn-ea"/>
                          <a:cs typeface="+mn-cs"/>
                        </a:rPr>
                        <a:t>environmental cleaning</a:t>
                      </a:r>
                    </a:p>
                    <a:p>
                      <a:pPr marL="0" marR="0" lvl="0" indent="0" algn="l" defTabSz="1036631" rtl="0" eaLnBrk="1" fontAlgn="auto" latinLnBrk="0" hangingPunct="1">
                        <a:lnSpc>
                          <a:spcPct val="100000"/>
                        </a:lnSpc>
                        <a:spcBef>
                          <a:spcPts val="0"/>
                        </a:spcBef>
                        <a:spcAft>
                          <a:spcPts val="0"/>
                        </a:spcAft>
                        <a:buClrTx/>
                        <a:buSzTx/>
                        <a:buFontTx/>
                        <a:buNone/>
                        <a:tabLst/>
                        <a:defRPr/>
                      </a:pPr>
                      <a:endParaRPr lang="en-US" sz="1800" dirty="0">
                        <a:solidFill>
                          <a:srgbClr val="FF00FF"/>
                        </a:solidFill>
                        <a:latin typeface="Arial Narrow" panose="020B0606020202030204" pitchFamily="34" charset="0"/>
                      </a:endParaRPr>
                    </a:p>
                    <a:p>
                      <a:r>
                        <a:rPr lang="en-US" sz="1800" dirty="0">
                          <a:latin typeface="Arial Narrow" panose="020B0606020202030204" pitchFamily="34" charset="0"/>
                        </a:rPr>
                        <a:t>(total 14 questions) </a:t>
                      </a:r>
                    </a:p>
                  </a:txBody>
                  <a:tcPr marL="82931" marR="82931" marT="41465" marB="41465"/>
                </a:tc>
                <a:tc>
                  <a:txBody>
                    <a:bodyPr/>
                    <a:lstStyle/>
                    <a:p>
                      <a:r>
                        <a:rPr lang="en-US" sz="1800" dirty="0">
                          <a:latin typeface="Arial Narrow" panose="020B0606020202030204" pitchFamily="34" charset="0"/>
                        </a:rPr>
                        <a:t>Five basic indicators + energy &amp; environment and facility management. These additional indicators necessary for more comprehensive assessments (e.g. water quality, climate considerations) </a:t>
                      </a:r>
                    </a:p>
                    <a:p>
                      <a:pPr marL="0" indent="0">
                        <a:buFontTx/>
                        <a:buNone/>
                      </a:pPr>
                      <a:r>
                        <a:rPr lang="en-US" sz="1800" dirty="0">
                          <a:latin typeface="Arial Narrow" panose="020B0606020202030204" pitchFamily="34" charset="0"/>
                        </a:rPr>
                        <a:t>(total &gt; 90 questions) </a:t>
                      </a:r>
                    </a:p>
                  </a:txBody>
                  <a:tcPr marL="82931" marR="82931" marT="41465" marB="41465"/>
                </a:tc>
                <a:extLst>
                  <a:ext uri="{0D108BD9-81ED-4DB2-BD59-A6C34878D82A}">
                    <a16:rowId xmlns:a16="http://schemas.microsoft.com/office/drawing/2014/main" val="3177063066"/>
                  </a:ext>
                </a:extLst>
              </a:tr>
              <a:tr h="1188677">
                <a:tc>
                  <a:txBody>
                    <a:bodyPr/>
                    <a:lstStyle/>
                    <a:p>
                      <a:r>
                        <a:rPr lang="en-US" sz="1800" b="1" dirty="0">
                          <a:latin typeface="Arial Narrow" panose="020B0606020202030204" pitchFamily="34" charset="0"/>
                        </a:rPr>
                        <a:t>Question format</a:t>
                      </a:r>
                    </a:p>
                  </a:txBody>
                  <a:tcPr marL="82931" marR="82931" marT="41465" marB="41465"/>
                </a:tc>
                <a:tc>
                  <a:txBody>
                    <a:bodyPr/>
                    <a:lstStyle/>
                    <a:p>
                      <a:r>
                        <a:rPr lang="en-US" sz="1800" b="1" dirty="0">
                          <a:latin typeface="Arial Narrow" panose="020B0606020202030204" pitchFamily="34" charset="0"/>
                        </a:rPr>
                        <a:t>Yes / No </a:t>
                      </a:r>
                    </a:p>
                    <a:p>
                      <a:r>
                        <a:rPr lang="en-US" sz="1800" b="0" i="0" u="none" strike="noStrike" kern="1200" baseline="0" dirty="0">
                          <a:solidFill>
                            <a:schemeClr val="dk1"/>
                          </a:solidFill>
                          <a:latin typeface="Arial Narrow" panose="020B0606020202030204" pitchFamily="34" charset="0"/>
                          <a:ea typeface="+mn-ea"/>
                          <a:cs typeface="+mn-cs"/>
                        </a:rPr>
                        <a:t>Allows for coverage estimates to be calculated </a:t>
                      </a:r>
                      <a:endParaRPr lang="en-US" sz="1800" dirty="0">
                        <a:latin typeface="Arial Narrow" panose="020B0606020202030204" pitchFamily="34" charset="0"/>
                      </a:endParaRPr>
                    </a:p>
                  </a:txBody>
                  <a:tcPr marL="82931" marR="82931" marT="41465" marB="41465"/>
                </a:tc>
                <a:tc>
                  <a:txBody>
                    <a:bodyPr/>
                    <a:lstStyle/>
                    <a:p>
                      <a:r>
                        <a:rPr lang="en-US" sz="1800" b="1" i="0" u="none" strike="noStrike" kern="1200" baseline="0" dirty="0">
                          <a:solidFill>
                            <a:schemeClr val="dk1"/>
                          </a:solidFill>
                          <a:latin typeface="Arial Narrow" panose="020B0606020202030204" pitchFamily="34" charset="0"/>
                          <a:ea typeface="+mn-ea"/>
                          <a:cs typeface="+mn-cs"/>
                        </a:rPr>
                        <a:t>Three-point scale </a:t>
                      </a:r>
                      <a:r>
                        <a:rPr lang="en-US" sz="1800" b="0" i="0" u="none" strike="noStrike" kern="1200" baseline="0" dirty="0">
                          <a:solidFill>
                            <a:schemeClr val="dk1"/>
                          </a:solidFill>
                          <a:latin typeface="Arial Narrow" panose="020B0606020202030204" pitchFamily="34" charset="0"/>
                          <a:ea typeface="+mn-ea"/>
                          <a:cs typeface="+mn-cs"/>
                        </a:rPr>
                        <a:t>(red/ yellow/green or 1/2/3) </a:t>
                      </a:r>
                    </a:p>
                    <a:p>
                      <a:r>
                        <a:rPr lang="en-US" sz="1800" b="0" i="0" u="none" strike="noStrike" kern="1200" baseline="0" dirty="0">
                          <a:solidFill>
                            <a:schemeClr val="dk1"/>
                          </a:solidFill>
                          <a:latin typeface="Arial Narrow" panose="020B0606020202030204" pitchFamily="34" charset="0"/>
                          <a:ea typeface="+mn-ea"/>
                          <a:cs typeface="+mn-cs"/>
                        </a:rPr>
                        <a:t>To inspire facilities to make incremental improvements</a:t>
                      </a:r>
                      <a:endParaRPr lang="en-US" sz="1800" dirty="0">
                        <a:latin typeface="Arial Narrow" panose="020B0606020202030204" pitchFamily="34" charset="0"/>
                      </a:endParaRPr>
                    </a:p>
                  </a:txBody>
                  <a:tcPr marL="82931" marR="82931" marT="41465" marB="41465"/>
                </a:tc>
                <a:extLst>
                  <a:ext uri="{0D108BD9-81ED-4DB2-BD59-A6C34878D82A}">
                    <a16:rowId xmlns:a16="http://schemas.microsoft.com/office/drawing/2014/main" val="1771595737"/>
                  </a:ext>
                </a:extLst>
              </a:tr>
            </a:tbl>
          </a:graphicData>
        </a:graphic>
      </p:graphicFrame>
      <p:pic>
        <p:nvPicPr>
          <p:cNvPr id="3" name="Picture 2">
            <a:hlinkClick r:id="rId3"/>
            <a:extLst>
              <a:ext uri="{FF2B5EF4-FFF2-40B4-BE49-F238E27FC236}">
                <a16:creationId xmlns:a16="http://schemas.microsoft.com/office/drawing/2014/main" id="{8B12AEB5-6E8B-4C90-9155-CBEE567802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306" y="179082"/>
            <a:ext cx="804318" cy="1129630"/>
          </a:xfrm>
          <a:prstGeom prst="rect">
            <a:avLst/>
          </a:prstGeom>
        </p:spPr>
      </p:pic>
    </p:spTree>
    <p:extLst>
      <p:ext uri="{BB962C8B-B14F-4D97-AF65-F5344CB8AC3E}">
        <p14:creationId xmlns:p14="http://schemas.microsoft.com/office/powerpoint/2010/main" val="318422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73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E03CBD-F294-48C8-BB5F-DEBD11F9E2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6987" y="5109880"/>
            <a:ext cx="976411" cy="1372604"/>
          </a:xfrm>
          <a:prstGeom prst="rect">
            <a:avLst/>
          </a:prstGeom>
        </p:spPr>
      </p:pic>
      <p:pic>
        <p:nvPicPr>
          <p:cNvPr id="6" name="Picture 5">
            <a:extLst>
              <a:ext uri="{FF2B5EF4-FFF2-40B4-BE49-F238E27FC236}">
                <a16:creationId xmlns:a16="http://schemas.microsoft.com/office/drawing/2014/main" id="{303C5797-2428-0843-8FDD-5D0892377B7F}"/>
              </a:ext>
            </a:extLst>
          </p:cNvPr>
          <p:cNvPicPr>
            <a:picLocks noChangeAspect="1"/>
          </p:cNvPicPr>
          <p:nvPr/>
        </p:nvPicPr>
        <p:blipFill>
          <a:blip r:embed="rId4" cstate="email">
            <a:biLevel thresh="75000"/>
            <a:extLst>
              <a:ext uri="{28A0092B-C50C-407E-A947-70E740481C1C}">
                <a14:useLocalDpi xmlns:a14="http://schemas.microsoft.com/office/drawing/2010/main"/>
              </a:ext>
            </a:extLst>
          </a:blip>
          <a:stretch>
            <a:fillRect/>
          </a:stretch>
        </p:blipFill>
        <p:spPr>
          <a:xfrm>
            <a:off x="2933055" y="4934240"/>
            <a:ext cx="930088" cy="930088"/>
          </a:xfrm>
          <a:prstGeom prst="rect">
            <a:avLst/>
          </a:prstGeom>
        </p:spPr>
      </p:pic>
      <p:pic>
        <p:nvPicPr>
          <p:cNvPr id="7" name="Picture 6">
            <a:extLst>
              <a:ext uri="{FF2B5EF4-FFF2-40B4-BE49-F238E27FC236}">
                <a16:creationId xmlns:a16="http://schemas.microsoft.com/office/drawing/2014/main" id="{74BA4F18-1023-6046-9E8B-67A9CE1456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1321" y="4944858"/>
            <a:ext cx="1249075" cy="684521"/>
          </a:xfrm>
          <a:prstGeom prst="rect">
            <a:avLst/>
          </a:prstGeom>
        </p:spPr>
      </p:pic>
      <p:pic>
        <p:nvPicPr>
          <p:cNvPr id="8" name="Picture 7">
            <a:extLst>
              <a:ext uri="{FF2B5EF4-FFF2-40B4-BE49-F238E27FC236}">
                <a16:creationId xmlns:a16="http://schemas.microsoft.com/office/drawing/2014/main" id="{77D7C49B-8A7D-9F45-89F8-376A2E60F627}"/>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714936" y="1012010"/>
            <a:ext cx="431977" cy="431977"/>
          </a:xfrm>
          <a:prstGeom prst="rect">
            <a:avLst/>
          </a:prstGeom>
        </p:spPr>
      </p:pic>
      <p:pic>
        <p:nvPicPr>
          <p:cNvPr id="10" name="Picture 9">
            <a:extLst>
              <a:ext uri="{FF2B5EF4-FFF2-40B4-BE49-F238E27FC236}">
                <a16:creationId xmlns:a16="http://schemas.microsoft.com/office/drawing/2014/main" id="{F172DA0C-3C00-8C4D-BB1C-2F3D4ACC0A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36322" y="6007603"/>
            <a:ext cx="323550" cy="665886"/>
          </a:xfrm>
          <a:prstGeom prst="rect">
            <a:avLst/>
          </a:prstGeom>
        </p:spPr>
      </p:pic>
      <p:sp>
        <p:nvSpPr>
          <p:cNvPr id="12" name="TextBox 11">
            <a:extLst>
              <a:ext uri="{FF2B5EF4-FFF2-40B4-BE49-F238E27FC236}">
                <a16:creationId xmlns:a16="http://schemas.microsoft.com/office/drawing/2014/main" id="{5212AD90-A365-D64A-A531-F554DB2B99BE}"/>
              </a:ext>
            </a:extLst>
          </p:cNvPr>
          <p:cNvSpPr txBox="1"/>
          <p:nvPr/>
        </p:nvSpPr>
        <p:spPr>
          <a:xfrm>
            <a:off x="6076403" y="1147644"/>
            <a:ext cx="3034052" cy="707886"/>
          </a:xfrm>
          <a:prstGeom prst="rect">
            <a:avLst/>
          </a:prstGeom>
          <a:noFill/>
        </p:spPr>
        <p:txBody>
          <a:bodyPr wrap="square" rtlCol="0">
            <a:spAutoFit/>
          </a:bodyPr>
          <a:lstStyle/>
          <a:p>
            <a:pPr algn="ctr"/>
            <a:r>
              <a:rPr lang="en-US" sz="2000" dirty="0">
                <a:solidFill>
                  <a:srgbClr val="0070C0"/>
                </a:solidFill>
                <a:latin typeface="Arial" panose="020B0604020202020204" pitchFamily="34" charset="0"/>
                <a:cs typeface="Arial" panose="020B0604020202020204" pitchFamily="34" charset="0"/>
              </a:rPr>
              <a:t>WASH FIT 2</a:t>
            </a:r>
            <a:r>
              <a:rPr lang="en-US" sz="2000" baseline="30000" dirty="0">
                <a:solidFill>
                  <a:srgbClr val="0070C0"/>
                </a:solidFill>
                <a:latin typeface="Arial" panose="020B0604020202020204" pitchFamily="34" charset="0"/>
                <a:cs typeface="Arial" panose="020B0604020202020204" pitchFamily="34" charset="0"/>
              </a:rPr>
              <a:t>nd</a:t>
            </a:r>
            <a:r>
              <a:rPr lang="en-US" sz="2000" dirty="0">
                <a:solidFill>
                  <a:srgbClr val="0070C0"/>
                </a:solidFill>
                <a:latin typeface="Arial" panose="020B0604020202020204" pitchFamily="34" charset="0"/>
                <a:cs typeface="Arial" panose="020B0604020202020204" pitchFamily="34" charset="0"/>
              </a:rPr>
              <a:t> ed. Practical Guide</a:t>
            </a:r>
          </a:p>
        </p:txBody>
      </p:sp>
      <p:sp>
        <p:nvSpPr>
          <p:cNvPr id="13" name="TextBox 12">
            <a:extLst>
              <a:ext uri="{FF2B5EF4-FFF2-40B4-BE49-F238E27FC236}">
                <a16:creationId xmlns:a16="http://schemas.microsoft.com/office/drawing/2014/main" id="{C54F3C2A-61CD-2642-AC73-A60F8A815771}"/>
              </a:ext>
            </a:extLst>
          </p:cNvPr>
          <p:cNvSpPr txBox="1"/>
          <p:nvPr/>
        </p:nvSpPr>
        <p:spPr>
          <a:xfrm>
            <a:off x="6391346" y="1860739"/>
            <a:ext cx="2179029" cy="307777"/>
          </a:xfrm>
          <a:prstGeom prst="rect">
            <a:avLst/>
          </a:prstGeom>
          <a:noFill/>
        </p:spPr>
        <p:txBody>
          <a:bodyPr wrap="square" rtlCol="0">
            <a:spAutoFit/>
          </a:bodyPr>
          <a:lstStyle/>
          <a:p>
            <a:pPr algn="ctr" rtl="0"/>
            <a:r>
              <a:rPr lang="en-US" sz="1400" dirty="0">
                <a:latin typeface="Arial" panose="020B0604020202020204" pitchFamily="34" charset="0"/>
                <a:cs typeface="Arial" panose="020B0604020202020204" pitchFamily="34" charset="0"/>
              </a:rPr>
              <a:t>Step by step guidance</a:t>
            </a:r>
          </a:p>
        </p:txBody>
      </p:sp>
      <p:sp>
        <p:nvSpPr>
          <p:cNvPr id="14" name="TextBox 13">
            <a:extLst>
              <a:ext uri="{FF2B5EF4-FFF2-40B4-BE49-F238E27FC236}">
                <a16:creationId xmlns:a16="http://schemas.microsoft.com/office/drawing/2014/main" id="{E20AC371-63D2-1844-AB91-36D0F96A62A8}"/>
              </a:ext>
            </a:extLst>
          </p:cNvPr>
          <p:cNvSpPr txBox="1"/>
          <p:nvPr/>
        </p:nvSpPr>
        <p:spPr>
          <a:xfrm>
            <a:off x="3337204" y="1592012"/>
            <a:ext cx="1657274" cy="584775"/>
          </a:xfrm>
          <a:prstGeom prst="rect">
            <a:avLst/>
          </a:prstGeom>
          <a:noFill/>
        </p:spPr>
        <p:txBody>
          <a:bodyPr wrap="square" rtlCol="0">
            <a:spAutoFit/>
          </a:bodyPr>
          <a:lstStyle/>
          <a:p>
            <a:pPr algn="ctr"/>
            <a:r>
              <a:rPr lang="en-US" sz="1600" b="1" dirty="0">
                <a:solidFill>
                  <a:schemeClr val="bg2">
                    <a:lumMod val="75000"/>
                  </a:schemeClr>
                </a:solidFill>
                <a:latin typeface="Arial" panose="020B0604020202020204" pitchFamily="34" charset="0"/>
                <a:cs typeface="Arial" panose="020B0604020202020204" pitchFamily="34" charset="0"/>
              </a:rPr>
              <a:t>READ THIS FIRST</a:t>
            </a:r>
          </a:p>
        </p:txBody>
      </p:sp>
      <p:sp>
        <p:nvSpPr>
          <p:cNvPr id="15" name="TextBox 14">
            <a:extLst>
              <a:ext uri="{FF2B5EF4-FFF2-40B4-BE49-F238E27FC236}">
                <a16:creationId xmlns:a16="http://schemas.microsoft.com/office/drawing/2014/main" id="{203AA568-7030-2249-B5C5-AAD1CC2B369C}"/>
              </a:ext>
            </a:extLst>
          </p:cNvPr>
          <p:cNvSpPr txBox="1"/>
          <p:nvPr/>
        </p:nvSpPr>
        <p:spPr>
          <a:xfrm>
            <a:off x="3501406" y="1043343"/>
            <a:ext cx="1493072" cy="369332"/>
          </a:xfrm>
          <a:prstGeom prst="rect">
            <a:avLst/>
          </a:prstGeom>
          <a:noFill/>
        </p:spPr>
        <p:txBody>
          <a:bodyPr wrap="square" rtlCol="0">
            <a:spAutoFit/>
          </a:bodyPr>
          <a:lstStyle/>
          <a:p>
            <a:pPr algn="ctr" rtl="0"/>
            <a:r>
              <a:rPr lang="en-US" sz="900" dirty="0">
                <a:latin typeface="Arial" panose="020B0604020202020204" pitchFamily="34" charset="0"/>
                <a:cs typeface="Arial" panose="020B0604020202020204" pitchFamily="34" charset="0"/>
              </a:rPr>
              <a:t>110 pages </a:t>
            </a:r>
          </a:p>
          <a:p>
            <a:pPr algn="ctr" rtl="0"/>
            <a:r>
              <a:rPr lang="en-US" sz="900" dirty="0">
                <a:latin typeface="Arial" panose="020B0604020202020204" pitchFamily="34" charset="0"/>
                <a:cs typeface="Arial" panose="020B0604020202020204" pitchFamily="34" charset="0"/>
              </a:rPr>
              <a:t>50 minute read</a:t>
            </a:r>
          </a:p>
        </p:txBody>
      </p:sp>
      <p:cxnSp>
        <p:nvCxnSpPr>
          <p:cNvPr id="17" name="Straight Connector 16">
            <a:extLst>
              <a:ext uri="{FF2B5EF4-FFF2-40B4-BE49-F238E27FC236}">
                <a16:creationId xmlns:a16="http://schemas.microsoft.com/office/drawing/2014/main" id="{01469BD6-967C-464E-A382-09A96292391C}"/>
              </a:ext>
            </a:extLst>
          </p:cNvPr>
          <p:cNvCxnSpPr>
            <a:cxnSpLocks/>
          </p:cNvCxnSpPr>
          <p:nvPr/>
        </p:nvCxnSpPr>
        <p:spPr>
          <a:xfrm>
            <a:off x="450394" y="2762009"/>
            <a:ext cx="11627753" cy="23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C3959D2-C62F-124B-A57C-AF1119B2D367}"/>
              </a:ext>
            </a:extLst>
          </p:cNvPr>
          <p:cNvSpPr txBox="1"/>
          <p:nvPr/>
        </p:nvSpPr>
        <p:spPr>
          <a:xfrm>
            <a:off x="2899211" y="2785339"/>
            <a:ext cx="2035616" cy="400110"/>
          </a:xfrm>
          <a:prstGeom prst="rect">
            <a:avLst/>
          </a:prstGeom>
          <a:noFill/>
        </p:spPr>
        <p:txBody>
          <a:bodyPr wrap="square" rtlCol="0">
            <a:spAutoFit/>
          </a:bodyPr>
          <a:lstStyle/>
          <a:p>
            <a:pPr algn="ctr"/>
            <a:r>
              <a:rPr lang="en-US" sz="2000" dirty="0">
                <a:solidFill>
                  <a:srgbClr val="0070C0"/>
                </a:solidFill>
                <a:latin typeface="Arial" panose="020B0604020202020204" pitchFamily="34" charset="0"/>
                <a:cs typeface="Arial" panose="020B0604020202020204" pitchFamily="34" charset="0"/>
              </a:rPr>
              <a:t>Tools</a:t>
            </a:r>
          </a:p>
        </p:txBody>
      </p:sp>
      <p:sp>
        <p:nvSpPr>
          <p:cNvPr id="19" name="TextBox 18">
            <a:extLst>
              <a:ext uri="{FF2B5EF4-FFF2-40B4-BE49-F238E27FC236}">
                <a16:creationId xmlns:a16="http://schemas.microsoft.com/office/drawing/2014/main" id="{A00A0372-F880-F644-BFA9-228B760221AE}"/>
              </a:ext>
            </a:extLst>
          </p:cNvPr>
          <p:cNvSpPr txBox="1"/>
          <p:nvPr/>
        </p:nvSpPr>
        <p:spPr>
          <a:xfrm>
            <a:off x="5500932" y="2782942"/>
            <a:ext cx="1809659" cy="400110"/>
          </a:xfrm>
          <a:prstGeom prst="rect">
            <a:avLst/>
          </a:prstGeom>
          <a:noFill/>
        </p:spPr>
        <p:txBody>
          <a:bodyPr wrap="square" rtlCol="0">
            <a:spAutoFit/>
          </a:bodyPr>
          <a:lstStyle/>
          <a:p>
            <a:pPr algn="ctr"/>
            <a:r>
              <a:rPr lang="en-US" sz="2000" dirty="0">
                <a:solidFill>
                  <a:srgbClr val="0070C0"/>
                </a:solidFill>
                <a:latin typeface="Arial" panose="020B0604020202020204" pitchFamily="34" charset="0"/>
                <a:cs typeface="Arial" panose="020B0604020202020204" pitchFamily="34" charset="0"/>
              </a:rPr>
              <a:t>Fact sheets</a:t>
            </a:r>
          </a:p>
        </p:txBody>
      </p:sp>
      <p:sp>
        <p:nvSpPr>
          <p:cNvPr id="20" name="TextBox 19">
            <a:extLst>
              <a:ext uri="{FF2B5EF4-FFF2-40B4-BE49-F238E27FC236}">
                <a16:creationId xmlns:a16="http://schemas.microsoft.com/office/drawing/2014/main" id="{5290A0C9-5C79-0547-B847-C1015E5C44C2}"/>
              </a:ext>
            </a:extLst>
          </p:cNvPr>
          <p:cNvSpPr txBox="1"/>
          <p:nvPr/>
        </p:nvSpPr>
        <p:spPr>
          <a:xfrm>
            <a:off x="8145941" y="2771566"/>
            <a:ext cx="1809659" cy="707886"/>
          </a:xfrm>
          <a:prstGeom prst="rect">
            <a:avLst/>
          </a:prstGeom>
          <a:noFill/>
        </p:spPr>
        <p:txBody>
          <a:bodyPr wrap="square" rtlCol="0">
            <a:spAutoFit/>
          </a:bodyPr>
          <a:lstStyle/>
          <a:p>
            <a:pPr algn="ctr"/>
            <a:r>
              <a:rPr lang="en-US" sz="2000" dirty="0">
                <a:solidFill>
                  <a:srgbClr val="0070C0"/>
                </a:solidFill>
                <a:latin typeface="Arial" panose="020B0604020202020204" pitchFamily="34" charset="0"/>
                <a:cs typeface="Arial" panose="020B0604020202020204" pitchFamily="34" charset="0"/>
              </a:rPr>
              <a:t>Manual for Trainers</a:t>
            </a:r>
          </a:p>
        </p:txBody>
      </p:sp>
      <p:sp>
        <p:nvSpPr>
          <p:cNvPr id="21" name="TextBox 20">
            <a:extLst>
              <a:ext uri="{FF2B5EF4-FFF2-40B4-BE49-F238E27FC236}">
                <a16:creationId xmlns:a16="http://schemas.microsoft.com/office/drawing/2014/main" id="{88559F76-A417-9D41-99F8-BEFB1CD9010F}"/>
              </a:ext>
            </a:extLst>
          </p:cNvPr>
          <p:cNvSpPr txBox="1"/>
          <p:nvPr/>
        </p:nvSpPr>
        <p:spPr>
          <a:xfrm>
            <a:off x="409908" y="2782942"/>
            <a:ext cx="2238351" cy="707886"/>
          </a:xfrm>
          <a:prstGeom prst="rect">
            <a:avLst/>
          </a:prstGeom>
          <a:noFill/>
        </p:spPr>
        <p:txBody>
          <a:bodyPr wrap="square" rtlCol="0">
            <a:spAutoFit/>
          </a:bodyPr>
          <a:lstStyle/>
          <a:p>
            <a:pPr algn="ctr"/>
            <a:r>
              <a:rPr lang="en-US" sz="2000" dirty="0">
                <a:solidFill>
                  <a:srgbClr val="0070C0"/>
                </a:solidFill>
                <a:latin typeface="Arial" panose="020B0604020202020204" pitchFamily="34" charset="0"/>
                <a:cs typeface="Arial" panose="020B0604020202020204" pitchFamily="34" charset="0"/>
              </a:rPr>
              <a:t>What is WASH FIT?</a:t>
            </a:r>
          </a:p>
        </p:txBody>
      </p:sp>
      <p:sp>
        <p:nvSpPr>
          <p:cNvPr id="27" name="Rectangle 26">
            <a:extLst>
              <a:ext uri="{FF2B5EF4-FFF2-40B4-BE49-F238E27FC236}">
                <a16:creationId xmlns:a16="http://schemas.microsoft.com/office/drawing/2014/main" id="{B93B1D39-9C7C-5C48-BD6C-FC2D8ACAD99B}"/>
              </a:ext>
            </a:extLst>
          </p:cNvPr>
          <p:cNvSpPr/>
          <p:nvPr/>
        </p:nvSpPr>
        <p:spPr>
          <a:xfrm>
            <a:off x="2721932" y="3470802"/>
            <a:ext cx="2485293" cy="769441"/>
          </a:xfrm>
          <a:prstGeom prst="rect">
            <a:avLst/>
          </a:prstGeom>
        </p:spPr>
        <p:txBody>
          <a:bodyPr wrap="square">
            <a:spAutoFit/>
          </a:bodyPr>
          <a:lstStyle/>
          <a:p>
            <a:pPr algn="ctr"/>
            <a:r>
              <a:rPr lang="en-GB" sz="1100" dirty="0">
                <a:solidFill>
                  <a:srgbClr val="201F1E"/>
                </a:solidFill>
                <a:latin typeface="Arial" panose="020B0604020202020204" pitchFamily="34" charset="0"/>
                <a:cs typeface="Arial" panose="020B0604020202020204" pitchFamily="34" charset="0"/>
              </a:rPr>
              <a:t>Assessment, hazard &amp; risk analysis tools (support development &amp; implementation of improvement plan &amp; ongoing monitoring)</a:t>
            </a:r>
            <a:endParaRPr lang="en-US" sz="110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EBEE0DB-973E-AC43-9DDF-76AB16618D82}"/>
              </a:ext>
            </a:extLst>
          </p:cNvPr>
          <p:cNvSpPr/>
          <p:nvPr/>
        </p:nvSpPr>
        <p:spPr>
          <a:xfrm>
            <a:off x="408834" y="3510262"/>
            <a:ext cx="2364901" cy="261610"/>
          </a:xfrm>
          <a:prstGeom prst="rect">
            <a:avLst/>
          </a:prstGeom>
        </p:spPr>
        <p:txBody>
          <a:bodyPr wrap="square">
            <a:spAutoFit/>
          </a:bodyPr>
          <a:lstStyle/>
          <a:p>
            <a:pPr algn="ctr"/>
            <a:r>
              <a:rPr lang="en-GB" sz="1100" dirty="0">
                <a:solidFill>
                  <a:srgbClr val="201F1E"/>
                </a:solidFill>
                <a:latin typeface="Arial" panose="020B0604020202020204" pitchFamily="34" charset="0"/>
                <a:cs typeface="Arial" panose="020B0604020202020204" pitchFamily="34" charset="0"/>
              </a:rPr>
              <a:t>Short introduction to WASH FIT</a:t>
            </a:r>
            <a:endParaRPr lang="en-US" sz="11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C681D437-C0AE-D843-B3C7-136B389A2769}"/>
              </a:ext>
            </a:extLst>
          </p:cNvPr>
          <p:cNvSpPr/>
          <p:nvPr/>
        </p:nvSpPr>
        <p:spPr>
          <a:xfrm>
            <a:off x="7744603" y="3494104"/>
            <a:ext cx="2364901" cy="769441"/>
          </a:xfrm>
          <a:prstGeom prst="rect">
            <a:avLst/>
          </a:prstGeom>
        </p:spPr>
        <p:txBody>
          <a:bodyPr wrap="square">
            <a:spAutoFit/>
          </a:bodyPr>
          <a:lstStyle/>
          <a:p>
            <a:pPr algn="ctr"/>
            <a:r>
              <a:rPr lang="en-GB" sz="1100" dirty="0">
                <a:solidFill>
                  <a:srgbClr val="201F1E"/>
                </a:solidFill>
                <a:latin typeface="Arial" panose="020B0604020202020204" pitchFamily="34" charset="0"/>
                <a:cs typeface="Arial" panose="020B0604020202020204" pitchFamily="34" charset="0"/>
              </a:rPr>
              <a:t>All the materials for training in one place (slides, speaker notes, assessment &amp; evaluation tools, sample agenda etc)</a:t>
            </a:r>
            <a:endParaRPr lang="en-US" sz="1100"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88241FD6-63A1-7D46-AA9C-7A9F4FA6DC86}"/>
              </a:ext>
            </a:extLst>
          </p:cNvPr>
          <p:cNvSpPr/>
          <p:nvPr/>
        </p:nvSpPr>
        <p:spPr>
          <a:xfrm>
            <a:off x="5592828" y="3494535"/>
            <a:ext cx="1706185" cy="769441"/>
          </a:xfrm>
          <a:prstGeom prst="rect">
            <a:avLst/>
          </a:prstGeom>
        </p:spPr>
        <p:txBody>
          <a:bodyPr wrap="square">
            <a:spAutoFit/>
          </a:bodyPr>
          <a:lstStyle/>
          <a:p>
            <a:pPr algn="ctr" rtl="0"/>
            <a:r>
              <a:rPr lang="en-GB" sz="1100" dirty="0">
                <a:solidFill>
                  <a:srgbClr val="201F1E"/>
                </a:solidFill>
                <a:latin typeface="Arial" panose="020B0604020202020204" pitchFamily="34" charset="0"/>
                <a:cs typeface="Arial" panose="020B0604020202020204" pitchFamily="34" charset="0"/>
              </a:rPr>
              <a:t>5 factsheets </a:t>
            </a:r>
          </a:p>
          <a:p>
            <a:pPr algn="ctr" rtl="0"/>
            <a:r>
              <a:rPr lang="en-GB" sz="1100" dirty="0">
                <a:solidFill>
                  <a:srgbClr val="201F1E"/>
                </a:solidFill>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within the WASH FIT Practical Guide)</a:t>
            </a:r>
          </a:p>
          <a:p>
            <a:pPr algn="ctr" rtl="0"/>
            <a:endParaRPr lang="en-US" sz="1100" dirty="0">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89D94574-DE58-D042-B290-E6488B1162DD}"/>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741232" y="4295057"/>
            <a:ext cx="431977" cy="431977"/>
          </a:xfrm>
          <a:prstGeom prst="rect">
            <a:avLst/>
          </a:prstGeom>
        </p:spPr>
      </p:pic>
      <p:sp>
        <p:nvSpPr>
          <p:cNvPr id="34" name="TextBox 33">
            <a:extLst>
              <a:ext uri="{FF2B5EF4-FFF2-40B4-BE49-F238E27FC236}">
                <a16:creationId xmlns:a16="http://schemas.microsoft.com/office/drawing/2014/main" id="{D0FE3A29-0D5C-3B4F-A2F8-0F0BFDCD53D0}"/>
              </a:ext>
            </a:extLst>
          </p:cNvPr>
          <p:cNvSpPr txBox="1"/>
          <p:nvPr/>
        </p:nvSpPr>
        <p:spPr>
          <a:xfrm>
            <a:off x="527702" y="4326389"/>
            <a:ext cx="1493072" cy="3693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2 pages</a:t>
            </a:r>
          </a:p>
          <a:p>
            <a:pPr algn="ctr"/>
            <a:r>
              <a:rPr lang="en-US" sz="900" dirty="0">
                <a:latin typeface="Arial" panose="020B0604020202020204" pitchFamily="34" charset="0"/>
                <a:cs typeface="Arial" panose="020B0604020202020204" pitchFamily="34" charset="0"/>
              </a:rPr>
              <a:t>5 minute read</a:t>
            </a:r>
          </a:p>
        </p:txBody>
      </p:sp>
      <p:pic>
        <p:nvPicPr>
          <p:cNvPr id="35" name="Picture 34">
            <a:extLst>
              <a:ext uri="{FF2B5EF4-FFF2-40B4-BE49-F238E27FC236}">
                <a16:creationId xmlns:a16="http://schemas.microsoft.com/office/drawing/2014/main" id="{9A061630-8658-5B43-B6DA-D6888D3142F0}"/>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789148" y="4266175"/>
            <a:ext cx="431977" cy="431977"/>
          </a:xfrm>
          <a:prstGeom prst="rect">
            <a:avLst/>
          </a:prstGeom>
        </p:spPr>
      </p:pic>
      <p:sp>
        <p:nvSpPr>
          <p:cNvPr id="36" name="TextBox 35">
            <a:extLst>
              <a:ext uri="{FF2B5EF4-FFF2-40B4-BE49-F238E27FC236}">
                <a16:creationId xmlns:a16="http://schemas.microsoft.com/office/drawing/2014/main" id="{9E24BF81-D461-4B47-AEE2-F0887292B3EA}"/>
              </a:ext>
            </a:extLst>
          </p:cNvPr>
          <p:cNvSpPr txBox="1"/>
          <p:nvPr/>
        </p:nvSpPr>
        <p:spPr>
          <a:xfrm>
            <a:off x="5554512" y="4277301"/>
            <a:ext cx="1325613" cy="369332"/>
          </a:xfrm>
          <a:prstGeom prst="rect">
            <a:avLst/>
          </a:prstGeom>
          <a:noFill/>
        </p:spPr>
        <p:txBody>
          <a:bodyPr wrap="square" rtlCol="0">
            <a:spAutoFit/>
          </a:bodyPr>
          <a:lstStyle/>
          <a:p>
            <a:pPr algn="ctr" rtl="0"/>
            <a:r>
              <a:rPr lang="en-US" sz="900" dirty="0">
                <a:latin typeface="Arial" panose="020B0604020202020204" pitchFamily="34" charset="0"/>
                <a:cs typeface="Arial" panose="020B0604020202020204" pitchFamily="34" charset="0"/>
              </a:rPr>
              <a:t>3-5 pages each </a:t>
            </a:r>
          </a:p>
          <a:p>
            <a:pPr algn="ctr" rtl="0"/>
            <a:r>
              <a:rPr lang="en-US" sz="900" dirty="0">
                <a:latin typeface="Arial" panose="020B0604020202020204" pitchFamily="34" charset="0"/>
                <a:cs typeface="Arial" panose="020B0604020202020204" pitchFamily="34" charset="0"/>
              </a:rPr>
              <a:t>5 minute reads</a:t>
            </a:r>
          </a:p>
        </p:txBody>
      </p:sp>
      <p:pic>
        <p:nvPicPr>
          <p:cNvPr id="37" name="Picture 36">
            <a:extLst>
              <a:ext uri="{FF2B5EF4-FFF2-40B4-BE49-F238E27FC236}">
                <a16:creationId xmlns:a16="http://schemas.microsoft.com/office/drawing/2014/main" id="{D54D03D3-6A83-C842-BB8C-B8974FEA0963}"/>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975908" y="4288726"/>
            <a:ext cx="431977" cy="431977"/>
          </a:xfrm>
          <a:prstGeom prst="rect">
            <a:avLst/>
          </a:prstGeom>
        </p:spPr>
      </p:pic>
      <p:sp>
        <p:nvSpPr>
          <p:cNvPr id="38" name="TextBox 37">
            <a:extLst>
              <a:ext uri="{FF2B5EF4-FFF2-40B4-BE49-F238E27FC236}">
                <a16:creationId xmlns:a16="http://schemas.microsoft.com/office/drawing/2014/main" id="{98DE89BC-F46C-A746-BC86-A9568844F829}"/>
              </a:ext>
            </a:extLst>
          </p:cNvPr>
          <p:cNvSpPr txBox="1"/>
          <p:nvPr/>
        </p:nvSpPr>
        <p:spPr>
          <a:xfrm>
            <a:off x="2762379" y="4320059"/>
            <a:ext cx="1493072"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5 minute read</a:t>
            </a:r>
          </a:p>
        </p:txBody>
      </p:sp>
      <p:pic>
        <p:nvPicPr>
          <p:cNvPr id="39" name="Picture 38">
            <a:extLst>
              <a:ext uri="{FF2B5EF4-FFF2-40B4-BE49-F238E27FC236}">
                <a16:creationId xmlns:a16="http://schemas.microsoft.com/office/drawing/2014/main" id="{145D9DD6-D4C0-1147-B029-58418026246E}"/>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250966" y="4299344"/>
            <a:ext cx="431977" cy="431977"/>
          </a:xfrm>
          <a:prstGeom prst="rect">
            <a:avLst/>
          </a:prstGeom>
        </p:spPr>
      </p:pic>
      <p:sp>
        <p:nvSpPr>
          <p:cNvPr id="40" name="TextBox 39">
            <a:extLst>
              <a:ext uri="{FF2B5EF4-FFF2-40B4-BE49-F238E27FC236}">
                <a16:creationId xmlns:a16="http://schemas.microsoft.com/office/drawing/2014/main" id="{326F381F-D69C-EE4E-A710-581462BC2F86}"/>
              </a:ext>
            </a:extLst>
          </p:cNvPr>
          <p:cNvSpPr txBox="1"/>
          <p:nvPr/>
        </p:nvSpPr>
        <p:spPr>
          <a:xfrm>
            <a:off x="8037436" y="4330677"/>
            <a:ext cx="1493072" cy="3693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50 pages</a:t>
            </a:r>
          </a:p>
          <a:p>
            <a:pPr algn="ctr"/>
            <a:r>
              <a:rPr lang="en-US" sz="900" dirty="0">
                <a:latin typeface="Arial" panose="020B0604020202020204" pitchFamily="34" charset="0"/>
                <a:cs typeface="Arial" panose="020B0604020202020204" pitchFamily="34" charset="0"/>
              </a:rPr>
              <a:t>30 minute read</a:t>
            </a:r>
          </a:p>
        </p:txBody>
      </p:sp>
      <p:sp>
        <p:nvSpPr>
          <p:cNvPr id="41" name="TextBox 40">
            <a:extLst>
              <a:ext uri="{FF2B5EF4-FFF2-40B4-BE49-F238E27FC236}">
                <a16:creationId xmlns:a16="http://schemas.microsoft.com/office/drawing/2014/main" id="{D730C002-C6B7-0F4E-B56F-3C4290C69B2E}"/>
              </a:ext>
            </a:extLst>
          </p:cNvPr>
          <p:cNvSpPr txBox="1"/>
          <p:nvPr/>
        </p:nvSpPr>
        <p:spPr>
          <a:xfrm>
            <a:off x="3630288" y="5022466"/>
            <a:ext cx="1727639"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Excel assessment tools</a:t>
            </a:r>
          </a:p>
        </p:txBody>
      </p:sp>
      <p:sp>
        <p:nvSpPr>
          <p:cNvPr id="42" name="TextBox 41">
            <a:extLst>
              <a:ext uri="{FF2B5EF4-FFF2-40B4-BE49-F238E27FC236}">
                <a16:creationId xmlns:a16="http://schemas.microsoft.com/office/drawing/2014/main" id="{5877021E-6100-E842-8DAE-B6ADEB3CBAE3}"/>
              </a:ext>
            </a:extLst>
          </p:cNvPr>
          <p:cNvSpPr txBox="1"/>
          <p:nvPr/>
        </p:nvSpPr>
        <p:spPr>
          <a:xfrm>
            <a:off x="3656791" y="5252290"/>
            <a:ext cx="17733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Sanitary assessment forms</a:t>
            </a:r>
          </a:p>
        </p:txBody>
      </p:sp>
      <p:sp>
        <p:nvSpPr>
          <p:cNvPr id="43" name="TextBox 42">
            <a:extLst>
              <a:ext uri="{FF2B5EF4-FFF2-40B4-BE49-F238E27FC236}">
                <a16:creationId xmlns:a16="http://schemas.microsoft.com/office/drawing/2014/main" id="{C707C39A-5812-FF46-A23D-4AEAA2140C00}"/>
              </a:ext>
            </a:extLst>
          </p:cNvPr>
          <p:cNvSpPr txBox="1"/>
          <p:nvPr/>
        </p:nvSpPr>
        <p:spPr>
          <a:xfrm>
            <a:off x="3656791" y="5435515"/>
            <a:ext cx="1568330" cy="3693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Plan monitoring &amp; feedback template</a:t>
            </a:r>
          </a:p>
        </p:txBody>
      </p:sp>
      <p:sp>
        <p:nvSpPr>
          <p:cNvPr id="44" name="TextBox 43">
            <a:extLst>
              <a:ext uri="{FF2B5EF4-FFF2-40B4-BE49-F238E27FC236}">
                <a16:creationId xmlns:a16="http://schemas.microsoft.com/office/drawing/2014/main" id="{F5858B8B-34D6-7841-A83B-78B3574E8C0F}"/>
              </a:ext>
            </a:extLst>
          </p:cNvPr>
          <p:cNvSpPr txBox="1"/>
          <p:nvPr/>
        </p:nvSpPr>
        <p:spPr>
          <a:xfrm>
            <a:off x="3830470" y="6058519"/>
            <a:ext cx="1140682" cy="369332"/>
          </a:xfrm>
          <a:prstGeom prst="rect">
            <a:avLst/>
          </a:prstGeom>
          <a:noFill/>
        </p:spPr>
        <p:txBody>
          <a:bodyPr wrap="square" rtlCol="0">
            <a:spAutoFit/>
          </a:bodyPr>
          <a:lstStyle/>
          <a:p>
            <a:pPr algn="ctr" rtl="0"/>
            <a:r>
              <a:rPr lang="en-US" sz="900" dirty="0">
                <a:latin typeface="Arial" panose="020B0604020202020204" pitchFamily="34" charset="0"/>
                <a:cs typeface="Arial" panose="020B0604020202020204" pitchFamily="34" charset="0"/>
              </a:rPr>
              <a:t>Electronic version on Kobo Toolbox </a:t>
            </a:r>
          </a:p>
        </p:txBody>
      </p:sp>
      <p:cxnSp>
        <p:nvCxnSpPr>
          <p:cNvPr id="50" name="Straight Connector 49">
            <a:extLst>
              <a:ext uri="{FF2B5EF4-FFF2-40B4-BE49-F238E27FC236}">
                <a16:creationId xmlns:a16="http://schemas.microsoft.com/office/drawing/2014/main" id="{540C7CCB-50E3-154A-951A-E66A0916999F}"/>
              </a:ext>
            </a:extLst>
          </p:cNvPr>
          <p:cNvCxnSpPr>
            <a:cxnSpLocks/>
          </p:cNvCxnSpPr>
          <p:nvPr/>
        </p:nvCxnSpPr>
        <p:spPr>
          <a:xfrm flipV="1">
            <a:off x="2709013" y="2937269"/>
            <a:ext cx="12919" cy="3680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DC5C178-0519-574F-9B49-4438708A7E73}"/>
              </a:ext>
            </a:extLst>
          </p:cNvPr>
          <p:cNvCxnSpPr>
            <a:cxnSpLocks/>
          </p:cNvCxnSpPr>
          <p:nvPr/>
        </p:nvCxnSpPr>
        <p:spPr>
          <a:xfrm flipV="1">
            <a:off x="5347923" y="2961850"/>
            <a:ext cx="12919" cy="3680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032D5BA-C514-1E4B-BE24-FDFA52EA3FFF}"/>
              </a:ext>
            </a:extLst>
          </p:cNvPr>
          <p:cNvCxnSpPr>
            <a:cxnSpLocks/>
          </p:cNvCxnSpPr>
          <p:nvPr/>
        </p:nvCxnSpPr>
        <p:spPr>
          <a:xfrm flipV="1">
            <a:off x="7622609" y="2937269"/>
            <a:ext cx="12919" cy="3680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21AB415-A505-4D5F-B356-C793CFBBD73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8503" y="4883088"/>
            <a:ext cx="933019" cy="1323154"/>
          </a:xfrm>
          <a:prstGeom prst="rect">
            <a:avLst/>
          </a:prstGeom>
        </p:spPr>
      </p:pic>
      <p:cxnSp>
        <p:nvCxnSpPr>
          <p:cNvPr id="48" name="Straight Connector 47">
            <a:extLst>
              <a:ext uri="{FF2B5EF4-FFF2-40B4-BE49-F238E27FC236}">
                <a16:creationId xmlns:a16="http://schemas.microsoft.com/office/drawing/2014/main" id="{44E99E10-1CA7-4FC5-953D-033D80B0CC5D}"/>
              </a:ext>
            </a:extLst>
          </p:cNvPr>
          <p:cNvCxnSpPr>
            <a:cxnSpLocks/>
          </p:cNvCxnSpPr>
          <p:nvPr/>
        </p:nvCxnSpPr>
        <p:spPr>
          <a:xfrm flipV="1">
            <a:off x="10129534" y="2923574"/>
            <a:ext cx="12919" cy="3680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01BCC47-D3B3-46BF-A871-49384907C8D8}"/>
              </a:ext>
            </a:extLst>
          </p:cNvPr>
          <p:cNvSpPr txBox="1"/>
          <p:nvPr/>
        </p:nvSpPr>
        <p:spPr>
          <a:xfrm>
            <a:off x="10316387" y="2782942"/>
            <a:ext cx="1809659" cy="707886"/>
          </a:xfrm>
          <a:prstGeom prst="rect">
            <a:avLst/>
          </a:prstGeom>
          <a:noFill/>
        </p:spPr>
        <p:txBody>
          <a:bodyPr wrap="square" rtlCol="0">
            <a:spAutoFit/>
          </a:bodyPr>
          <a:lstStyle/>
          <a:p>
            <a:pPr algn="ctr"/>
            <a:r>
              <a:rPr lang="en-US" sz="2000" dirty="0">
                <a:solidFill>
                  <a:srgbClr val="0070C0"/>
                </a:solidFill>
                <a:latin typeface="Arial" panose="020B0604020202020204" pitchFamily="34" charset="0"/>
                <a:cs typeface="Arial" panose="020B0604020202020204" pitchFamily="34" charset="0"/>
              </a:rPr>
              <a:t>WASH FIT portal </a:t>
            </a:r>
          </a:p>
        </p:txBody>
      </p:sp>
      <p:pic>
        <p:nvPicPr>
          <p:cNvPr id="55" name="Picture 54">
            <a:hlinkClick r:id="rId9"/>
            <a:extLst>
              <a:ext uri="{FF2B5EF4-FFF2-40B4-BE49-F238E27FC236}">
                <a16:creationId xmlns:a16="http://schemas.microsoft.com/office/drawing/2014/main" id="{58F08900-0ED5-4D6F-A229-8F91D0CB870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692531" y="5568852"/>
            <a:ext cx="1341871" cy="637389"/>
          </a:xfrm>
          <a:prstGeom prst="rect">
            <a:avLst/>
          </a:prstGeom>
        </p:spPr>
      </p:pic>
      <p:pic>
        <p:nvPicPr>
          <p:cNvPr id="56" name="Picture 55">
            <a:hlinkClick r:id="rId9"/>
            <a:extLst>
              <a:ext uri="{FF2B5EF4-FFF2-40B4-BE49-F238E27FC236}">
                <a16:creationId xmlns:a16="http://schemas.microsoft.com/office/drawing/2014/main" id="{0410B995-BAC5-476F-BE18-8A5FE00CC18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16387" y="4891811"/>
            <a:ext cx="1341871" cy="654162"/>
          </a:xfrm>
          <a:prstGeom prst="rect">
            <a:avLst/>
          </a:prstGeom>
        </p:spPr>
      </p:pic>
      <p:sp>
        <p:nvSpPr>
          <p:cNvPr id="57" name="Rectangle 56">
            <a:extLst>
              <a:ext uri="{FF2B5EF4-FFF2-40B4-BE49-F238E27FC236}">
                <a16:creationId xmlns:a16="http://schemas.microsoft.com/office/drawing/2014/main" id="{7E97AD93-12D9-4E06-884B-F7B3BC45E537}"/>
              </a:ext>
            </a:extLst>
          </p:cNvPr>
          <p:cNvSpPr/>
          <p:nvPr/>
        </p:nvSpPr>
        <p:spPr>
          <a:xfrm>
            <a:off x="10129534" y="3503111"/>
            <a:ext cx="2131688" cy="938719"/>
          </a:xfrm>
          <a:prstGeom prst="rect">
            <a:avLst/>
          </a:prstGeom>
        </p:spPr>
        <p:txBody>
          <a:bodyPr wrap="square">
            <a:spAutoFit/>
          </a:bodyPr>
          <a:lstStyle/>
          <a:p>
            <a:pPr algn="ctr" rtl="0"/>
            <a:r>
              <a:rPr lang="en-GB" sz="1100" dirty="0">
                <a:solidFill>
                  <a:srgbClr val="201F1E"/>
                </a:solidFill>
                <a:latin typeface="Arial" panose="020B0604020202020204" pitchFamily="34" charset="0"/>
                <a:cs typeface="Arial" panose="020B0604020202020204" pitchFamily="34" charset="0"/>
                <a:hlinkClick r:id="rId9"/>
              </a:rPr>
              <a:t>www.washinhcf.org/wash-fit</a:t>
            </a:r>
            <a:endParaRPr lang="en-GB" sz="1100" dirty="0">
              <a:solidFill>
                <a:srgbClr val="201F1E"/>
              </a:solidFill>
              <a:latin typeface="Arial" panose="020B0604020202020204" pitchFamily="34" charset="0"/>
              <a:cs typeface="Arial" panose="020B0604020202020204" pitchFamily="34" charset="0"/>
            </a:endParaRPr>
          </a:p>
          <a:p>
            <a:pPr algn="ctr" rtl="0"/>
            <a:endParaRPr lang="en-GB" sz="1100" dirty="0">
              <a:solidFill>
                <a:srgbClr val="201F1E"/>
              </a:solidFill>
              <a:latin typeface="Arial" panose="020B0604020202020204" pitchFamily="34" charset="0"/>
              <a:cs typeface="Arial" panose="020B0604020202020204" pitchFamily="34" charset="0"/>
            </a:endParaRPr>
          </a:p>
          <a:p>
            <a:pPr algn="ctr" rtl="0"/>
            <a:r>
              <a:rPr lang="en-GB" sz="1100" dirty="0">
                <a:solidFill>
                  <a:srgbClr val="201F1E"/>
                </a:solidFill>
                <a:latin typeface="Arial" panose="020B0604020202020204" pitchFamily="34" charset="0"/>
                <a:cs typeface="Arial" panose="020B0604020202020204" pitchFamily="34" charset="0"/>
              </a:rPr>
              <a:t>Country examples, case studies &amp; opportunity to share experience </a:t>
            </a:r>
            <a:endParaRPr lang="en-US" sz="11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875AA88C-ADC4-4477-A2E2-F8EF28B0B743}"/>
              </a:ext>
            </a:extLst>
          </p:cNvPr>
          <p:cNvSpPr txBox="1"/>
          <p:nvPr/>
        </p:nvSpPr>
        <p:spPr>
          <a:xfrm>
            <a:off x="8672167" y="84085"/>
            <a:ext cx="3770362" cy="707886"/>
          </a:xfrm>
          <a:prstGeom prst="rect">
            <a:avLst/>
          </a:prstGeom>
          <a:noFill/>
        </p:spPr>
        <p:txBody>
          <a:bodyPr wrap="square" rtlCol="0">
            <a:spAutoFit/>
          </a:bodyPr>
          <a:lstStyle/>
          <a:p>
            <a:pPr algn="ctr"/>
            <a:r>
              <a:rPr lang="en-US" sz="2000" dirty="0">
                <a:solidFill>
                  <a:srgbClr val="0070C0"/>
                </a:solidFill>
                <a:latin typeface="Arial" panose="020B0604020202020204" pitchFamily="34" charset="0"/>
                <a:cs typeface="Arial" panose="020B0604020202020204" pitchFamily="34" charset="0"/>
              </a:rPr>
              <a:t>WASH FIT helpdesk </a:t>
            </a:r>
            <a:r>
              <a:rPr lang="en-US" sz="2000" dirty="0">
                <a:solidFill>
                  <a:srgbClr val="0070C0"/>
                </a:solidFill>
                <a:latin typeface="Arial" panose="020B0604020202020204" pitchFamily="34" charset="0"/>
                <a:cs typeface="Arial" panose="020B0604020202020204" pitchFamily="34" charset="0"/>
                <a:hlinkClick r:id="rId12"/>
              </a:rPr>
              <a:t>washinhcf@who.int</a:t>
            </a:r>
            <a:r>
              <a:rPr lang="en-US" sz="2000" dirty="0">
                <a:solidFill>
                  <a:srgbClr val="0070C0"/>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48B6AC89-A7B3-43F3-B737-C35C4D2CE4AD}"/>
              </a:ext>
            </a:extLst>
          </p:cNvPr>
          <p:cNvSpPr>
            <a:spLocks noGrp="1"/>
          </p:cNvSpPr>
          <p:nvPr>
            <p:ph type="title"/>
          </p:nvPr>
        </p:nvSpPr>
        <p:spPr>
          <a:xfrm>
            <a:off x="838200" y="179385"/>
            <a:ext cx="10515600" cy="714375"/>
          </a:xfrm>
        </p:spPr>
        <p:txBody>
          <a:bodyPr/>
          <a:lstStyle/>
          <a:p>
            <a:r>
              <a:rPr lang="en-US" dirty="0"/>
              <a:t>WASH FIT resources </a:t>
            </a:r>
          </a:p>
        </p:txBody>
      </p:sp>
      <p:sp>
        <p:nvSpPr>
          <p:cNvPr id="28" name="Slide Number Placeholder 27">
            <a:extLst>
              <a:ext uri="{FF2B5EF4-FFF2-40B4-BE49-F238E27FC236}">
                <a16:creationId xmlns:a16="http://schemas.microsoft.com/office/drawing/2014/main" id="{849C83D7-B31D-44FE-AE2A-869B8D3A3950}"/>
              </a:ext>
            </a:extLst>
          </p:cNvPr>
          <p:cNvSpPr>
            <a:spLocks noGrp="1"/>
          </p:cNvSpPr>
          <p:nvPr>
            <p:ph type="sldNum" sz="quarter" idx="12"/>
          </p:nvPr>
        </p:nvSpPr>
        <p:spPr/>
        <p:txBody>
          <a:bodyPr/>
          <a:lstStyle/>
          <a:p>
            <a:fld id="{2D0AA5EB-64AB-BF41-92BE-B61D8618F692}" type="slidenum">
              <a:rPr lang="it-IT" smtClean="0"/>
              <a:t>9</a:t>
            </a:fld>
            <a:endParaRPr lang="it-IT" dirty="0"/>
          </a:p>
        </p:txBody>
      </p:sp>
      <p:pic>
        <p:nvPicPr>
          <p:cNvPr id="16" name="Picture 15">
            <a:extLst>
              <a:ext uri="{FF2B5EF4-FFF2-40B4-BE49-F238E27FC236}">
                <a16:creationId xmlns:a16="http://schemas.microsoft.com/office/drawing/2014/main" id="{E2D34B65-9C18-42A4-8B1B-08D987ED59F9}"/>
              </a:ext>
            </a:extLst>
          </p:cNvPr>
          <p:cNvPicPr>
            <a:picLocks noChangeAspect="1"/>
          </p:cNvPicPr>
          <p:nvPr/>
        </p:nvPicPr>
        <p:blipFill>
          <a:blip r:embed="rId13"/>
          <a:stretch>
            <a:fillRect/>
          </a:stretch>
        </p:blipFill>
        <p:spPr>
          <a:xfrm>
            <a:off x="5282530" y="997338"/>
            <a:ext cx="1205238" cy="1703321"/>
          </a:xfrm>
          <a:prstGeom prst="rect">
            <a:avLst/>
          </a:prstGeom>
        </p:spPr>
      </p:pic>
      <p:pic>
        <p:nvPicPr>
          <p:cNvPr id="45" name="Picture 44">
            <a:extLst>
              <a:ext uri="{FF2B5EF4-FFF2-40B4-BE49-F238E27FC236}">
                <a16:creationId xmlns:a16="http://schemas.microsoft.com/office/drawing/2014/main" id="{44C8DD16-9272-44D9-AD80-FD02ABB9F777}"/>
              </a:ext>
            </a:extLst>
          </p:cNvPr>
          <p:cNvPicPr>
            <a:picLocks noChangeAspect="1"/>
          </p:cNvPicPr>
          <p:nvPr/>
        </p:nvPicPr>
        <p:blipFill>
          <a:blip r:embed="rId14"/>
          <a:stretch>
            <a:fillRect/>
          </a:stretch>
        </p:blipFill>
        <p:spPr>
          <a:xfrm>
            <a:off x="5592828" y="4788170"/>
            <a:ext cx="1089181" cy="1242834"/>
          </a:xfrm>
          <a:prstGeom prst="rect">
            <a:avLst/>
          </a:prstGeom>
        </p:spPr>
      </p:pic>
      <p:pic>
        <p:nvPicPr>
          <p:cNvPr id="47" name="Picture 46">
            <a:extLst>
              <a:ext uri="{FF2B5EF4-FFF2-40B4-BE49-F238E27FC236}">
                <a16:creationId xmlns:a16="http://schemas.microsoft.com/office/drawing/2014/main" id="{CE723D6C-2AFE-4782-86A5-5FCEE8F29691}"/>
              </a:ext>
            </a:extLst>
          </p:cNvPr>
          <p:cNvPicPr>
            <a:picLocks noChangeAspect="1"/>
          </p:cNvPicPr>
          <p:nvPr/>
        </p:nvPicPr>
        <p:blipFill>
          <a:blip r:embed="rId15"/>
          <a:stretch>
            <a:fillRect/>
          </a:stretch>
        </p:blipFill>
        <p:spPr>
          <a:xfrm>
            <a:off x="6160060" y="5100235"/>
            <a:ext cx="988833" cy="1184426"/>
          </a:xfrm>
          <a:prstGeom prst="rect">
            <a:avLst/>
          </a:prstGeom>
        </p:spPr>
      </p:pic>
    </p:spTree>
    <p:extLst>
      <p:ext uri="{BB962C8B-B14F-4D97-AF65-F5344CB8AC3E}">
        <p14:creationId xmlns:p14="http://schemas.microsoft.com/office/powerpoint/2010/main" val="3226277606"/>
      </p:ext>
    </p:extLst>
  </p:cSld>
  <p:clrMapOvr>
    <a:masterClrMapping/>
  </p:clrMapOvr>
</p:sld>
</file>

<file path=ppt/theme/theme1.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83E73154-CBD3-3944-988D-B73167D8C57B}" vid="{C24D4517-37EA-B146-A925-771299159C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220128_BLS21464 WHO WASH-FIT PPT Layout.1</Template>
  <TotalTime>2836</TotalTime>
  <Words>12123</Words>
  <Application>Microsoft Macintosh PowerPoint</Application>
  <PresentationFormat>Widescreen</PresentationFormat>
  <Paragraphs>1423</Paragraphs>
  <Slides>88</Slides>
  <Notes>82</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105" baseType="lpstr">
      <vt:lpstr>Arial Unicode MS</vt:lpstr>
      <vt:lpstr>ＭＳ Ｐゴシック</vt:lpstr>
      <vt:lpstr>ＭＳ Ｐゴシック</vt:lpstr>
      <vt:lpstr>SimSun</vt:lpstr>
      <vt:lpstr>Arial</vt:lpstr>
      <vt:lpstr>Arial </vt:lpstr>
      <vt:lpstr>Arial Narrow</vt:lpstr>
      <vt:lpstr>Calibri</vt:lpstr>
      <vt:lpstr>FYKAP W+ Myriad Pro</vt:lpstr>
      <vt:lpstr>Segoe UI</vt:lpstr>
      <vt:lpstr>Symbol</vt:lpstr>
      <vt:lpstr>Times New Roman</vt:lpstr>
      <vt:lpstr>Trade Gothic LT Std Light</vt:lpstr>
      <vt:lpstr>Trebuchet MS</vt:lpstr>
      <vt:lpstr>Wingdings</vt:lpstr>
      <vt:lpstr>Tema wash it</vt:lpstr>
      <vt:lpstr>Acrobat Document</vt:lpstr>
      <vt:lpstr>PowerPoint Presentation</vt:lpstr>
      <vt:lpstr>WASH FIT  methodology</vt:lpstr>
      <vt:lpstr>Learning objectives </vt:lpstr>
      <vt:lpstr>Icebreaker: “Just a minute”</vt:lpstr>
      <vt:lpstr>Part 1: Background</vt:lpstr>
      <vt:lpstr>PowerPoint Presentation</vt:lpstr>
      <vt:lpstr>What is WASH FIT?</vt:lpstr>
      <vt:lpstr>WASH FIT is not…</vt:lpstr>
      <vt:lpstr>WASH FIT resources </vt:lpstr>
      <vt:lpstr>WASH FIT 2nd Edition  What’s new? </vt:lpstr>
      <vt:lpstr>What is the purpose of WASH FIT? </vt:lpstr>
      <vt:lpstr>WASH FIT helps to improve all of these </vt:lpstr>
      <vt:lpstr>PowerPoint Presentation</vt:lpstr>
      <vt:lpstr>PowerPoint Presentation</vt:lpstr>
      <vt:lpstr>What problems have you experienced that are linked to WASH in health care facilities? </vt:lpstr>
      <vt:lpstr>Part 2: WASH FIT cycle</vt:lpstr>
      <vt:lpstr>WASH FIT improvement cycle</vt:lpstr>
      <vt:lpstr>PowerPoint Presentation</vt:lpstr>
      <vt:lpstr>PowerPoint Presentation</vt:lpstr>
      <vt:lpstr>PowerPoint Presentation</vt:lpstr>
      <vt:lpstr>PowerPoint Presentation</vt:lpstr>
      <vt:lpstr>PowerPoint Presentation</vt:lpstr>
      <vt:lpstr>Step 1 </vt:lpstr>
      <vt:lpstr>PowerPoint Presentation</vt:lpstr>
      <vt:lpstr>Who should be in the WASH FIT team? </vt:lpstr>
      <vt:lpstr>PowerPoint Presentation</vt:lpstr>
      <vt:lpstr>What challenges might the WASH FIT team face? </vt:lpstr>
      <vt:lpstr>What challenges might the WASH FIT team face? </vt:lpstr>
      <vt:lpstr>Example WASH FIT teams</vt:lpstr>
      <vt:lpstr>Making the team more GEDSI-friendly</vt:lpstr>
      <vt:lpstr>Leadership to drive change in Ethiopia </vt:lpstr>
      <vt:lpstr>Community engagement in Ghana</vt:lpstr>
      <vt:lpstr>PowerPoint Presentation</vt:lpstr>
      <vt:lpstr>PowerPoint Presentation</vt:lpstr>
      <vt:lpstr>Structure of assessment form </vt:lpstr>
      <vt:lpstr>Adapt the assessment tool</vt:lpstr>
      <vt:lpstr>Simplifying the assessment for smaller facilities </vt:lpstr>
      <vt:lpstr>Hospitals &amp; bigger facilities </vt:lpstr>
      <vt:lpstr>Assessing gender, equality and disability inclusion</vt:lpstr>
      <vt:lpstr>Suggested cut offs</vt:lpstr>
      <vt:lpstr>WASH FIT score and data visualization in Kenya</vt:lpstr>
      <vt:lpstr>Group exercise: does this picture meet the standards? </vt:lpstr>
      <vt:lpstr>PowerPoint Presentation</vt:lpstr>
      <vt:lpstr>PowerPoint Presentation</vt:lpstr>
      <vt:lpstr>PowerPoint Presentation</vt:lpstr>
      <vt:lpstr>Calculating risk</vt:lpstr>
      <vt:lpstr>Additional tips </vt:lpstr>
      <vt:lpstr>Alternative method used in Indonesia</vt:lpstr>
      <vt:lpstr>Don’t forget - climate change may affect the risk over time</vt:lpstr>
      <vt:lpstr>Prioritize items for action </vt:lpstr>
      <vt:lpstr>How to prioritize according to level of risk </vt:lpstr>
      <vt:lpstr>PowerPoint Presentation</vt:lpstr>
      <vt:lpstr>Suggested answers</vt:lpstr>
      <vt:lpstr>PowerPoint Presentation</vt:lpstr>
      <vt:lpstr>PowerPoint Presentation</vt:lpstr>
      <vt:lpstr>PowerPoint Presentation</vt:lpstr>
      <vt:lpstr>Step 4: Develop an improvement plan and take action</vt:lpstr>
      <vt:lpstr>Suggested improvements </vt:lpstr>
      <vt:lpstr>What incremental improvements would you suggest to address the waste problem?</vt:lpstr>
      <vt:lpstr>Incremental improvements for waste </vt:lpstr>
      <vt:lpstr>PowerPoint Presentation</vt:lpstr>
      <vt:lpstr>Improvements in an extremely low-resource setting  </vt:lpstr>
      <vt:lpstr>Improvements in a lower-middle income setting   </vt:lpstr>
      <vt:lpstr>Technical factsheets provide example improvements</vt:lpstr>
      <vt:lpstr>PowerPoint Presentation</vt:lpstr>
      <vt:lpstr>PowerPoint Presentation</vt:lpstr>
      <vt:lpstr>Step 5: Monitor, review, adapt, improve </vt:lpstr>
      <vt:lpstr>Can you convince your colleagues of the benefits of WASH FIT? </vt:lpstr>
      <vt:lpstr>Part 3: Initial implementation to national roll out</vt:lpstr>
      <vt:lpstr>Factors for success </vt:lpstr>
      <vt:lpstr>PowerPoint Presentation</vt:lpstr>
      <vt:lpstr>PowerPoint Presentation</vt:lpstr>
      <vt:lpstr>Sustainable financing &amp; investment </vt:lpstr>
      <vt:lpstr>Examples of supportive supervision</vt:lpstr>
      <vt:lpstr>Sharing data </vt:lpstr>
      <vt:lpstr>PowerPoint Presentation</vt:lpstr>
      <vt:lpstr>Can you convince senior management why WASH is important? </vt:lpstr>
      <vt:lpstr>Community participation </vt:lpstr>
      <vt:lpstr>Does WASH FIT need to be changed in response to COVID-19? </vt:lpstr>
      <vt:lpstr>Further reading</vt:lpstr>
      <vt:lpstr>Further reading: source documents for WASH FIT targets and indicators</vt:lpstr>
      <vt:lpstr>Supplementary slides </vt:lpstr>
      <vt:lpstr>Facility visit – conducting a WASH FIT assessment </vt:lpstr>
      <vt:lpstr>WASH FIT portal </vt:lpstr>
      <vt:lpstr>What are the aims of WASH FIT? </vt:lpstr>
      <vt:lpstr>WASH FIT is one example of a quality improvement tool  </vt:lpstr>
      <vt:lpstr>What is the difference between WASH FIT and the JMP global core questions? </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HAYTER, Arabella</dc:creator>
  <cp:lastModifiedBy>Microsoft account</cp:lastModifiedBy>
  <cp:revision>102</cp:revision>
  <dcterms:created xsi:type="dcterms:W3CDTF">2022-01-31T08:14:23Z</dcterms:created>
  <dcterms:modified xsi:type="dcterms:W3CDTF">2022-05-03T14:35:54Z</dcterms:modified>
</cp:coreProperties>
</file>