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37"/>
  </p:notesMasterIdLst>
  <p:sldIdLst>
    <p:sldId id="256" r:id="rId2"/>
    <p:sldId id="257" r:id="rId3"/>
    <p:sldId id="269" r:id="rId4"/>
    <p:sldId id="258" r:id="rId5"/>
    <p:sldId id="270" r:id="rId6"/>
    <p:sldId id="271" r:id="rId7"/>
    <p:sldId id="261" r:id="rId8"/>
    <p:sldId id="272" r:id="rId9"/>
    <p:sldId id="273" r:id="rId10"/>
    <p:sldId id="274" r:id="rId11"/>
    <p:sldId id="264" r:id="rId12"/>
    <p:sldId id="275" r:id="rId13"/>
    <p:sldId id="277" r:id="rId14"/>
    <p:sldId id="278" r:id="rId15"/>
    <p:sldId id="283" r:id="rId16"/>
    <p:sldId id="279" r:id="rId17"/>
    <p:sldId id="286" r:id="rId18"/>
    <p:sldId id="287" r:id="rId19"/>
    <p:sldId id="289" r:id="rId20"/>
    <p:sldId id="288" r:id="rId21"/>
    <p:sldId id="284" r:id="rId22"/>
    <p:sldId id="291" r:id="rId23"/>
    <p:sldId id="292" r:id="rId24"/>
    <p:sldId id="280" r:id="rId25"/>
    <p:sldId id="285" r:id="rId26"/>
    <p:sldId id="293" r:id="rId27"/>
    <p:sldId id="294" r:id="rId28"/>
    <p:sldId id="295" r:id="rId29"/>
    <p:sldId id="281" r:id="rId30"/>
    <p:sldId id="290" r:id="rId31"/>
    <p:sldId id="282" r:id="rId32"/>
    <p:sldId id="296" r:id="rId33"/>
    <p:sldId id="267" r:id="rId34"/>
    <p:sldId id="297" r:id="rId35"/>
    <p:sldId id="268" r:id="rId3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0" autoAdjust="0"/>
    <p:restoredTop sz="88272"/>
  </p:normalViewPr>
  <p:slideViewPr>
    <p:cSldViewPr snapToGrid="0" snapToObjects="1">
      <p:cViewPr varScale="1">
        <p:scale>
          <a:sx n="96" d="100"/>
          <a:sy n="96" d="100"/>
        </p:scale>
        <p:origin x="184"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A0824-0921-BF4B-8D67-B095A1054258}" type="datetimeFigureOut">
              <a:rPr lang="it-IT" smtClean="0"/>
              <a:t>01/05/22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130B6-D5DB-4F47-B878-F9EA0BACE276}" type="slidenum">
              <a:rPr lang="it-IT" smtClean="0"/>
              <a:t>‹#›</a:t>
            </a:fld>
            <a:endParaRPr lang="it-IT"/>
          </a:p>
        </p:txBody>
      </p:sp>
    </p:spTree>
    <p:extLst>
      <p:ext uri="{BB962C8B-B14F-4D97-AF65-F5344CB8AC3E}">
        <p14:creationId xmlns:p14="http://schemas.microsoft.com/office/powerpoint/2010/main" val="2447567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undp.org/climatechange/adapt/apf.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infectioncontroltoday.com/news/2013/06/new-study-shows-xenexs-room-disinfection-system-reduces-environmental-contamination.aspx"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cbi.nlm.nih.gov/pmc/articles/PMC4907410/#JIW081C3"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ncbi.nlm.nih.gov/pmc/articles/PMC4907410/#JIW081C2" TargetMode="External"/><Relationship Id="rId4" Type="http://schemas.openxmlformats.org/officeDocument/2006/relationships/hyperlink" Target="https://www.ncbi.nlm.nih.gov/pmc/articles/PMC4907410/#JIW081C4"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yourself if you have not already, and make sure you insert the date and location to the slide before you start</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2</a:t>
            </a:fld>
            <a:endParaRPr lang="it-IT"/>
          </a:p>
        </p:txBody>
      </p:sp>
    </p:spTree>
    <p:extLst>
      <p:ext uri="{BB962C8B-B14F-4D97-AF65-F5344CB8AC3E}">
        <p14:creationId xmlns:p14="http://schemas.microsoft.com/office/powerpoint/2010/main" val="3794931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this understanding lets look over the next few slides at these 3 key frameworks that can help us address climate change in HCFs. </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11</a:t>
            </a:fld>
            <a:endParaRPr lang="it-IT"/>
          </a:p>
        </p:txBody>
      </p:sp>
    </p:spTree>
    <p:extLst>
      <p:ext uri="{BB962C8B-B14F-4D97-AF65-F5344CB8AC3E}">
        <p14:creationId xmlns:p14="http://schemas.microsoft.com/office/powerpoint/2010/main" val="2323047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a:p>
            <a:r>
              <a:rPr lang="en-US" b="1" dirty="0"/>
              <a:t>SAY:</a:t>
            </a:r>
          </a:p>
          <a:p>
            <a:r>
              <a:rPr lang="en-US" dirty="0"/>
              <a:t>First we have the WHO Global Strategy on Health, Environment and Climate Change. In relation to Health Care Facilities, the goal is to ensure: provision and sustainable management of essential environmental health services, including access to clean and reliable energy and safe water, sanitation and hygiene practices; resilience to extreme weather events and the effects of climate change; and protection of health care workers and the wider community, through chemical safety, infection control and waste management.</a:t>
            </a:r>
          </a:p>
          <a:p>
            <a:r>
              <a:rPr lang="en-US" dirty="0"/>
              <a:t>The strategy can be downloaded here: https://</a:t>
            </a:r>
            <a:r>
              <a:rPr lang="en-US" dirty="0" err="1"/>
              <a:t>www.who.int</a:t>
            </a:r>
            <a:r>
              <a:rPr lang="en-US" dirty="0"/>
              <a:t>/publications/</a:t>
            </a:r>
            <a:r>
              <a:rPr lang="en-US" dirty="0" err="1"/>
              <a:t>i</a:t>
            </a:r>
            <a:r>
              <a:rPr lang="en-US" dirty="0"/>
              <a:t>/item/9789240000377</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12</a:t>
            </a:fld>
            <a:endParaRPr lang="it-IT"/>
          </a:p>
        </p:txBody>
      </p:sp>
    </p:spTree>
    <p:extLst>
      <p:ext uri="{BB962C8B-B14F-4D97-AF65-F5344CB8AC3E}">
        <p14:creationId xmlns:p14="http://schemas.microsoft.com/office/powerpoint/2010/main" val="1665022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The Strategic Framework for WASH Climate Resilience, was developed jointly by the Global Water Partnership (GWP) and UNICEF in 2014 and updated in 2017. The framework aims to provide the sector with a basic tool that is easy to follow and that can help bring coherence to existing but dispersed WASH climate resilient development programming. </a:t>
            </a:r>
            <a:r>
              <a:rPr lang="en-US" sz="1200" b="0" i="0" u="none" strike="noStrike" kern="1200" baseline="0" dirty="0">
                <a:solidFill>
                  <a:schemeClr val="tx1"/>
                </a:solidFill>
                <a:latin typeface="+mn-lt"/>
                <a:ea typeface="+mn-ea"/>
                <a:cs typeface="+mn-cs"/>
              </a:rPr>
              <a:t>Its results framework proposes some approaches that can be tailored to health care facilities. </a:t>
            </a:r>
          </a:p>
          <a:p>
            <a:r>
              <a:rPr lang="en-US" dirty="0"/>
              <a:t>Read more about UNICEF’s work here: https://</a:t>
            </a:r>
            <a:r>
              <a:rPr lang="en-US" dirty="0" err="1"/>
              <a:t>www.unicef.org</a:t>
            </a:r>
            <a:r>
              <a:rPr lang="en-US" dirty="0"/>
              <a:t>/wash/climate</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13</a:t>
            </a:fld>
            <a:endParaRPr lang="it-IT"/>
          </a:p>
        </p:txBody>
      </p:sp>
    </p:spTree>
    <p:extLst>
      <p:ext uri="{BB962C8B-B14F-4D97-AF65-F5344CB8AC3E}">
        <p14:creationId xmlns:p14="http://schemas.microsoft.com/office/powerpoint/2010/main" val="2982082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Finally, the Framework for building climate resilient and environmentally sustainable health care facilities aims to enhance the capacity of health care facilities to protect and improve the health of their target communities in an unstable and changing climate; and to empower health care facilities to be environmentally sustainable, by optimizing the use of resources and minimizing the release of waste into the environment. </a:t>
            </a:r>
          </a:p>
          <a:p>
            <a:r>
              <a:rPr lang="en-US" dirty="0"/>
              <a:t>In the figure we see 5 proposed steps for increasing climate resilience and environmental sustainability in health care facilities. (Read from the Slide). </a:t>
            </a:r>
          </a:p>
          <a:p>
            <a:r>
              <a:rPr lang="en-US" dirty="0"/>
              <a:t>The guidance can be found here: https://</a:t>
            </a:r>
            <a:r>
              <a:rPr lang="en-US" dirty="0" err="1"/>
              <a:t>www.who.int</a:t>
            </a:r>
            <a:r>
              <a:rPr lang="en-US" dirty="0"/>
              <a:t>/publications/</a:t>
            </a:r>
            <a:r>
              <a:rPr lang="en-US" dirty="0" err="1"/>
              <a:t>i</a:t>
            </a:r>
            <a:r>
              <a:rPr lang="en-US" dirty="0"/>
              <a:t>/item/9789240012226</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14</a:t>
            </a:fld>
            <a:endParaRPr lang="it-IT"/>
          </a:p>
        </p:txBody>
      </p:sp>
    </p:spTree>
    <p:extLst>
      <p:ext uri="{BB962C8B-B14F-4D97-AF65-F5344CB8AC3E}">
        <p14:creationId xmlns:p14="http://schemas.microsoft.com/office/powerpoint/2010/main" val="3599356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in the next section the focus will be on climate resilience and water, </a:t>
            </a:r>
            <a:r>
              <a:rPr lang="en-US" dirty="0" err="1"/>
              <a:t>specifcially</a:t>
            </a:r>
            <a:r>
              <a:rPr lang="en-US" dirty="0"/>
              <a:t> the 5 things listed on the screen – read them out.</a:t>
            </a:r>
          </a:p>
        </p:txBody>
      </p:sp>
      <p:sp>
        <p:nvSpPr>
          <p:cNvPr id="4" name="Slide Number Placeholder 3"/>
          <p:cNvSpPr>
            <a:spLocks noGrp="1"/>
          </p:cNvSpPr>
          <p:nvPr>
            <p:ph type="sldNum" sz="quarter" idx="5"/>
          </p:nvPr>
        </p:nvSpPr>
        <p:spPr/>
        <p:txBody>
          <a:bodyPr/>
          <a:lstStyle/>
          <a:p>
            <a:fld id="{2C9130B6-D5DB-4F47-B878-F9EA0BACE276}" type="slidenum">
              <a:rPr lang="it-IT" smtClean="0"/>
              <a:t>15</a:t>
            </a:fld>
            <a:endParaRPr lang="it-IT"/>
          </a:p>
        </p:txBody>
      </p:sp>
    </p:spTree>
    <p:extLst>
      <p:ext uri="{BB962C8B-B14F-4D97-AF65-F5344CB8AC3E}">
        <p14:creationId xmlns:p14="http://schemas.microsoft.com/office/powerpoint/2010/main" val="3276677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t>SAY: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Climate resilience needs to be embedded as part of WASH in HCFs, starting with the identification of climate risks in specific locations. Once the risks are understood, the water technologies (hardware) need to be climate resilient and to address specific climate risk identified.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 terms of water supply, springs, wells, rainwater harvesting from roofs are classified as least resilient. This is because of their vulnerability to contamination (especially during flood events or with rising groundwater levels), susceptibility to drought (limited storage) and/or the difficulty in preventing damage during floods. Springs and rainwater harvesting also offer little flexibility in terms of location. From an adaptation angle, climate change may also overwhelm the ability to deal with problems (e.g. flood damage) in situations where the quality and reliability of services is already poor.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There are water technological options available that are adapted for different climate risks. For example in a water scarce and drought prone area you might want to assess the use of taps with a press function (so water only runs for a few seconds). </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16</a:t>
            </a:fld>
            <a:endParaRPr lang="it-IT"/>
          </a:p>
        </p:txBody>
      </p:sp>
    </p:spTree>
    <p:extLst>
      <p:ext uri="{BB962C8B-B14F-4D97-AF65-F5344CB8AC3E}">
        <p14:creationId xmlns:p14="http://schemas.microsoft.com/office/powerpoint/2010/main" val="4273146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r>
              <a:rPr lang="en-US" b="1" dirty="0"/>
              <a:t>READ THE SLIDE</a:t>
            </a:r>
          </a:p>
          <a:p>
            <a:pPr marL="0" indent="0" algn="l"/>
            <a:r>
              <a:rPr lang="en-US" b="1" dirty="0"/>
              <a:t>SAY:</a:t>
            </a:r>
          </a:p>
          <a:p>
            <a:pPr marL="0" indent="0" algn="l"/>
            <a:r>
              <a:rPr lang="en-US" dirty="0"/>
              <a:t>Since water is an essential component of a HCF we need to make sure it will always be available, and this includes under all climate impacts and scenarios. Key considerations when dimensioning water supply for a new HCF, or when undertaking un upgrade of an existing one include: </a:t>
            </a:r>
          </a:p>
          <a:p>
            <a:pPr marL="0" indent="0" algn="l"/>
            <a:endParaRPr lang="en-US" dirty="0"/>
          </a:p>
          <a:p>
            <a:pPr marL="228600" indent="-228600" algn="l">
              <a:buAutoNum type="arabicPeriod"/>
            </a:pPr>
            <a:r>
              <a:rPr lang="en-US" dirty="0"/>
              <a:t>Water storage at the HCF to buffer droughts periods (or failure of water supply system). It is necessary to design the water supply system with sufficient water storage capacity to have enough water during drought periods. This does not mean that a HCF should storage water for months but enough to be able to find a solution if, for example water supply relies on groundwater and aquifer levels drop during a drought period. In dry and hot areas, water storage should be covered to prevent water stored from evaporating. There are different technological options to allow for enough safe storing of drinking water. </a:t>
            </a:r>
          </a:p>
          <a:p>
            <a:pPr marL="228600" indent="-228600" algn="l">
              <a:buAutoNum type="arabicPeriod"/>
            </a:pPr>
            <a:endParaRPr lang="en-US" dirty="0"/>
          </a:p>
          <a:p>
            <a:pPr marL="228600" indent="-228600" algn="l">
              <a:buAutoNum type="arabicPeriod"/>
            </a:pPr>
            <a:r>
              <a:rPr lang="en-US" dirty="0"/>
              <a:t>Alternative (back up) sources of water supply need to be in place for the same reason as explained above. If the main source of water supply is groundwater, a back up  system might be needed that could tap other sources of water, at least momentarily till a sustainable solution is in place. The principle of redundancy should always apply to water systems in a HCF (system to be dimensioned assessing scenario where main water source fails). </a:t>
            </a:r>
          </a:p>
          <a:p>
            <a:pPr marL="228600" indent="-228600" algn="l">
              <a:buAutoNum type="arabicPeriod"/>
            </a:pPr>
            <a:endParaRPr lang="en-US" dirty="0"/>
          </a:p>
          <a:p>
            <a:pPr marL="228600" indent="-228600" algn="l">
              <a:buAutoNum type="arabicPeriod"/>
            </a:pPr>
            <a:r>
              <a:rPr lang="en-US" dirty="0"/>
              <a:t>Climate resilient Water Safety Planning (WSP) helps addressing both points above. WHO has made available guidance for WSP in buildings.</a:t>
            </a:r>
          </a:p>
          <a:p>
            <a:pPr marL="228600" indent="-228600" algn="l">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17</a:t>
            </a:fld>
            <a:endParaRPr lang="it-IT"/>
          </a:p>
        </p:txBody>
      </p:sp>
    </p:spTree>
    <p:extLst>
      <p:ext uri="{BB962C8B-B14F-4D97-AF65-F5344CB8AC3E}">
        <p14:creationId xmlns:p14="http://schemas.microsoft.com/office/powerpoint/2010/main" val="3686189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1" dirty="0"/>
              <a:t>SAY:</a:t>
            </a:r>
          </a:p>
          <a:p>
            <a:pPr marL="0" indent="0" algn="l">
              <a:buNone/>
            </a:pPr>
            <a:r>
              <a:rPr lang="en-US" dirty="0"/>
              <a:t>Solar powered water systems are receiving growing attention as a means of scaling up affordable, sustainable and ‘climate smart’ services. To date, the majority of systems have been installed in rural communities, schools and health care facilities, replacing handpumps and motorized systems. Their key advantages, in addition to their zero emissions, include:</a:t>
            </a:r>
          </a:p>
          <a:p>
            <a:pPr marL="0" indent="0" algn="l">
              <a:buNone/>
            </a:pPr>
            <a:endParaRPr lang="en-US" dirty="0"/>
          </a:p>
          <a:p>
            <a:pPr marL="171450" indent="-171450" algn="l">
              <a:buFont typeface="Arial" panose="020B0604020202020204" pitchFamily="34" charset="0"/>
              <a:buChar char="•"/>
            </a:pPr>
            <a:r>
              <a:rPr lang="en-US" dirty="0"/>
              <a:t>Long-term durability and low day-to-day running costs (unlike motorized systems); although the design and installation of systems can be technically demanding and higher up front costs (costs are decreasing however).</a:t>
            </a:r>
          </a:p>
          <a:p>
            <a:pPr marL="171450" indent="-171450" algn="l">
              <a:buFont typeface="Arial" panose="020B0604020202020204" pitchFamily="34" charset="0"/>
              <a:buChar char="•"/>
            </a:pPr>
            <a:r>
              <a:rPr lang="en-US" dirty="0"/>
              <a:t>Solar powered water systems can offer HCFs not connected to a piped system the opportunity to step up the water ladder to reach higher levels of service, including increased reliability. </a:t>
            </a:r>
          </a:p>
          <a:p>
            <a:pPr marL="171450" indent="-171450" algn="l">
              <a:buFont typeface="Arial" panose="020B0604020202020204" pitchFamily="34" charset="0"/>
              <a:buChar char="•"/>
            </a:pPr>
            <a:r>
              <a:rPr lang="en-US" dirty="0"/>
              <a:t>Reduced pressure on boreholes, and therefore less likelihood of failure, because solar powered systems typically pump and move water over an extended period of time. In addition, the tank storage included in system design can provide an important supply buffer (as mentioned in the previous slide). Taken together, these attributes may increase the overall resilience of the service in drying conditions or droughts.</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18</a:t>
            </a:fld>
            <a:endParaRPr lang="it-IT"/>
          </a:p>
        </p:txBody>
      </p:sp>
    </p:spTree>
    <p:extLst>
      <p:ext uri="{BB962C8B-B14F-4D97-AF65-F5344CB8AC3E}">
        <p14:creationId xmlns:p14="http://schemas.microsoft.com/office/powerpoint/2010/main" val="2132022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READ THE SLIDE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SAY: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Studies from the United States show how Health care facilities are the third-largest water consumers of all buildings in the country, and are responsible for 7 percent of water use among all commercial buildings. While this might not be exactly the same in low and middle income countries, focusing on water conservation and efficiency in HCFs is becoming increasingly urgent due to the volume of water they require. </a:t>
            </a:r>
          </a:p>
          <a:p>
            <a:pPr marL="0" lvl="0" indent="0" algn="l" rtl="0">
              <a:spcBef>
                <a:spcPts val="0"/>
              </a:spcBef>
              <a:spcAft>
                <a:spcPts val="0"/>
              </a:spcAft>
              <a:buNone/>
            </a:pPr>
            <a:endParaRPr lang="en-US" b="0" i="0" dirty="0">
              <a:solidFill>
                <a:srgbClr val="222222"/>
              </a:solidFill>
              <a:effectLst/>
              <a:latin typeface="arial" panose="020B0604020202020204" pitchFamily="34" charset="0"/>
            </a:endParaRPr>
          </a:p>
          <a:p>
            <a:pPr marL="0" lvl="0" indent="0" algn="l" rtl="0">
              <a:spcBef>
                <a:spcPts val="0"/>
              </a:spcBef>
              <a:spcAft>
                <a:spcPts val="0"/>
              </a:spcAft>
              <a:buNone/>
            </a:pPr>
            <a:r>
              <a:rPr lang="en-US" b="0" i="0" dirty="0">
                <a:solidFill>
                  <a:srgbClr val="222222"/>
                </a:solidFill>
                <a:effectLst/>
                <a:latin typeface="arial" panose="020B0604020202020204" pitchFamily="34" charset="0"/>
              </a:rPr>
              <a:t>Reducing water use is a sustainable approach, specially in water scarce areas and those prone to droughts. It can also lead to major savings in terms of lower water and sewer bills. In addition, many water conservation techniques can be directly linked to reduced energy consumption, resulting in even greater cost savings. Examples in a HCF include low flow and self closing taps, low flow and dry urinals, sensitization of cleaners and users </a:t>
            </a:r>
            <a:r>
              <a:rPr lang="en-US" b="0" i="0" dirty="0">
                <a:solidFill>
                  <a:srgbClr val="FF0000"/>
                </a:solidFill>
                <a:effectLst/>
                <a:latin typeface="arial" panose="020B0604020202020204" pitchFamily="34" charset="0"/>
              </a:rPr>
              <a:t>for example for handwashing, etc. </a:t>
            </a:r>
          </a:p>
          <a:p>
            <a:pPr marL="0" lvl="0" indent="0" algn="l" rtl="0">
              <a:spcBef>
                <a:spcPts val="0"/>
              </a:spcBef>
              <a:spcAft>
                <a:spcPts val="0"/>
              </a:spcAft>
              <a:buNone/>
            </a:pPr>
            <a:r>
              <a:rPr lang="en-US" b="0" i="0" dirty="0">
                <a:solidFill>
                  <a:srgbClr val="222222"/>
                </a:solidFill>
                <a:effectLst/>
                <a:latin typeface="arial" panose="020B0604020202020204" pitchFamily="34" charset="0"/>
              </a:rPr>
              <a:t>In some cases water can be reused for gardening. </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19</a:t>
            </a:fld>
            <a:endParaRPr lang="it-IT"/>
          </a:p>
        </p:txBody>
      </p:sp>
    </p:spTree>
    <p:extLst>
      <p:ext uri="{BB962C8B-B14F-4D97-AF65-F5344CB8AC3E}">
        <p14:creationId xmlns:p14="http://schemas.microsoft.com/office/powerpoint/2010/main" val="2382210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drought prone areas and in locations facing water scarcity it is important to observe approaches such as increasing water efficiency (e.g. avoiding wasting water), water conservation (e.g. push tabs that allow for water to only flow a few seconds), and water reuse (e.g. for gardening) need to be considered. </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20</a:t>
            </a:fld>
            <a:endParaRPr lang="it-IT"/>
          </a:p>
        </p:txBody>
      </p:sp>
    </p:spTree>
    <p:extLst>
      <p:ext uri="{BB962C8B-B14F-4D97-AF65-F5344CB8AC3E}">
        <p14:creationId xmlns:p14="http://schemas.microsoft.com/office/powerpoint/2010/main" val="148680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In this session we will learn:</a:t>
            </a:r>
          </a:p>
          <a:p>
            <a:pPr marL="171450" indent="-171450">
              <a:buFont typeface="Arial" panose="020B0604020202020204" pitchFamily="34" charset="0"/>
              <a:buChar char="•"/>
            </a:pPr>
            <a:r>
              <a:rPr lang="en-US" dirty="0"/>
              <a:t>Key climate change related definitions and how climate change impacts health </a:t>
            </a:r>
          </a:p>
          <a:p>
            <a:pPr marL="171450" indent="-171450">
              <a:buFont typeface="Arial" panose="020B0604020202020204" pitchFamily="34" charset="0"/>
              <a:buChar char="•"/>
            </a:pPr>
            <a:r>
              <a:rPr lang="en-US" dirty="0"/>
              <a:t>what approaches can be employed to combat those impacts of climate change</a:t>
            </a:r>
          </a:p>
          <a:p>
            <a:pPr marL="171450" indent="-171450">
              <a:buFont typeface="Arial" panose="020B0604020202020204" pitchFamily="34" charset="0"/>
              <a:buChar char="•"/>
            </a:pPr>
            <a:r>
              <a:rPr lang="en-US" dirty="0"/>
              <a:t>key global guidance that relate to Climate Change and WASH, specifically for HCFs</a:t>
            </a:r>
          </a:p>
          <a:p>
            <a:pPr marL="171450" indent="-171450">
              <a:buFont typeface="Arial" panose="020B0604020202020204" pitchFamily="34" charset="0"/>
              <a:buChar char="•"/>
            </a:pPr>
            <a:r>
              <a:rPr lang="en-US" dirty="0"/>
              <a:t>In more detail we will review approaches to address climate change in HCFs in relation to:</a:t>
            </a:r>
          </a:p>
          <a:p>
            <a:pPr marL="685800" lvl="1" indent="-228600">
              <a:buAutoNum type="alphaLcPeriod"/>
            </a:pPr>
            <a:r>
              <a:rPr lang="en-US" dirty="0"/>
              <a:t>Water supply</a:t>
            </a:r>
          </a:p>
          <a:p>
            <a:pPr marL="685800" lvl="1" indent="-228600">
              <a:buAutoNum type="alphaLcPeriod"/>
            </a:pPr>
            <a:r>
              <a:rPr lang="en-US" dirty="0"/>
              <a:t>Sanitation</a:t>
            </a:r>
          </a:p>
          <a:p>
            <a:pPr marL="685800" lvl="1" indent="-228600">
              <a:buAutoNum type="alphaLcPeriod"/>
            </a:pPr>
            <a:r>
              <a:rPr lang="en-US" dirty="0"/>
              <a:t>Hygiene</a:t>
            </a:r>
          </a:p>
          <a:p>
            <a:pPr marL="685800" lvl="1" indent="-228600">
              <a:buAutoNum type="alphaLcPeriod"/>
            </a:pPr>
            <a:r>
              <a:rPr lang="en-US" dirty="0"/>
              <a:t>Health care waste</a:t>
            </a:r>
          </a:p>
          <a:p>
            <a:pPr marL="685800" lvl="1" indent="-228600">
              <a:buAutoNum type="alphaLcPeriod"/>
            </a:pPr>
            <a:r>
              <a:rPr lang="en-US" dirty="0"/>
              <a:t>Environmental cleaning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fld id="{2C9130B6-D5DB-4F47-B878-F9EA0BACE276}" type="slidenum">
              <a:rPr lang="it-IT" smtClean="0"/>
              <a:t>3</a:t>
            </a:fld>
            <a:endParaRPr lang="it-IT"/>
          </a:p>
        </p:txBody>
      </p:sp>
    </p:spTree>
    <p:extLst>
      <p:ext uri="{BB962C8B-B14F-4D97-AF65-F5344CB8AC3E}">
        <p14:creationId xmlns:p14="http://schemas.microsoft.com/office/powerpoint/2010/main" val="3386885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in the next section the focus will be on climate resilience and sanitation, specifically the 3 things listed on the screen – read them out.</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21</a:t>
            </a:fld>
            <a:endParaRPr lang="it-IT"/>
          </a:p>
        </p:txBody>
      </p:sp>
    </p:spTree>
    <p:extLst>
      <p:ext uri="{BB962C8B-B14F-4D97-AF65-F5344CB8AC3E}">
        <p14:creationId xmlns:p14="http://schemas.microsoft.com/office/powerpoint/2010/main" val="3458077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a:p>
            <a:r>
              <a:rPr lang="en-US" b="1" dirty="0"/>
              <a:t>SAY:</a:t>
            </a:r>
          </a:p>
          <a:p>
            <a:r>
              <a:rPr lang="en-US" dirty="0"/>
              <a:t>While the impacts of climate change on water supply seem more obvious, there are also negative impacts of climate change on the performance of sanitation systems and on sanitation newly acquired behaviors.  (Read some examples from the slide). </a:t>
            </a:r>
          </a:p>
          <a:p>
            <a:endParaRPr lang="en-US" dirty="0"/>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22</a:t>
            </a:fld>
            <a:endParaRPr lang="it-IT"/>
          </a:p>
        </p:txBody>
      </p:sp>
    </p:spTree>
    <p:extLst>
      <p:ext uri="{BB962C8B-B14F-4D97-AF65-F5344CB8AC3E}">
        <p14:creationId xmlns:p14="http://schemas.microsoft.com/office/powerpoint/2010/main" val="3662045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SAY:</a:t>
            </a:r>
          </a:p>
          <a:p>
            <a:pPr algn="l"/>
            <a:r>
              <a:rPr lang="en-US" dirty="0"/>
              <a:t>For sanitation, resilience is directly linked to whether water is part of the technology process (e.g. sewerage), or indirectly where the capacity of the environment to absorb or reduce the effect of wastes is affected. The resilience of simple on-site sanitation is closely linked to climate scenarios. In drying environments, the risk of pollution may decline as the distance between the base of pits and groundwater (and hence travel time for pathogens) increases. </a:t>
            </a:r>
          </a:p>
          <a:p>
            <a:pPr algn="l"/>
            <a:r>
              <a:rPr lang="en-US" dirty="0"/>
              <a:t>Nonetheless, on-site sanitation may still be vulnerable to damage from short-term flood events. Where rainfall and/or flooding increases, risks may be significant, especially if groundwater tables rise, with serious public health implications. In contrast, both declining water availability and increased flooding will pose major risks to sewerage and septic systems relying on water, although their potential adaptability is higher, at least with utility backstopping. </a:t>
            </a:r>
          </a:p>
          <a:p>
            <a:pPr algn="l"/>
            <a:endParaRPr lang="en-US" dirty="0"/>
          </a:p>
          <a:p>
            <a:pPr algn="l"/>
            <a:r>
              <a:rPr lang="en-US" dirty="0"/>
              <a:t>There are sanitation options available that are adapted for different climate risks. For example in a water scarce and drought prone area you might want to assess the use of dry urinals for men, etc. </a:t>
            </a:r>
          </a:p>
          <a:p>
            <a:endParaRPr lang="en-US" dirty="0"/>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23</a:t>
            </a:fld>
            <a:endParaRPr lang="it-IT"/>
          </a:p>
        </p:txBody>
      </p:sp>
    </p:spTree>
    <p:extLst>
      <p:ext uri="{BB962C8B-B14F-4D97-AF65-F5344CB8AC3E}">
        <p14:creationId xmlns:p14="http://schemas.microsoft.com/office/powerpoint/2010/main" val="2759379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viable and appropriate, you can also consider how low carbon sanitation in HCFs can contribute to mitigate climate change. For example, using human waste as fertilizer and soil conditioner (e.g. composting latrines); Generating biogas from human waste for energy; and using renewable energy sources for pumping wastewater. </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24</a:t>
            </a:fld>
            <a:endParaRPr lang="it-IT"/>
          </a:p>
        </p:txBody>
      </p:sp>
    </p:spTree>
    <p:extLst>
      <p:ext uri="{BB962C8B-B14F-4D97-AF65-F5344CB8AC3E}">
        <p14:creationId xmlns:p14="http://schemas.microsoft.com/office/powerpoint/2010/main" val="1835919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next section the focus will be on climate resilience and health care waste, specifically the 4 things listed on the screen – read them out.</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25</a:t>
            </a:fld>
            <a:endParaRPr lang="it-IT"/>
          </a:p>
        </p:txBody>
      </p:sp>
    </p:spTree>
    <p:extLst>
      <p:ext uri="{BB962C8B-B14F-4D97-AF65-F5344CB8AC3E}">
        <p14:creationId xmlns:p14="http://schemas.microsoft.com/office/powerpoint/2010/main" val="1428714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SAY:</a:t>
            </a:r>
          </a:p>
          <a:p>
            <a:pPr algn="l"/>
            <a:r>
              <a:rPr lang="en-US" dirty="0"/>
              <a:t>Solid waste management can have exacerbating effects on the climate especially due to the emission of greenhouse gasses: Transporting health care waste in vehicles using fossil fuels, inadequate incineration, inappropriate incinerator technology, or the incineration of unsuitable materials results in GHG emissions and the release of pollutants into the air. </a:t>
            </a:r>
          </a:p>
          <a:p>
            <a:pPr algn="l"/>
            <a:r>
              <a:rPr lang="en-US" dirty="0"/>
              <a:t>Also, changes in hydrology and temperature can affect the stability of waste containment structures (e.g. waste pits) within the health care facility, and increased rainfall and flooding can lead to inundation of the facility and affect waste containers with spreading of contaminants (including hazardous). So you need to consider this risk when planning and checking waste containers - placement and protection.</a:t>
            </a:r>
          </a:p>
          <a:p>
            <a:pPr algn="l"/>
            <a:r>
              <a:rPr lang="en-US" dirty="0"/>
              <a:t>Even if a HCF facility is not flooded but the surroundings are, there can be disruption of the waste management chain (e.g. flooding of road, railway affect waste collection and off-site treatment), so extra containment capacity needs to be in place at the facility. </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26</a:t>
            </a:fld>
            <a:endParaRPr lang="it-IT"/>
          </a:p>
        </p:txBody>
      </p:sp>
    </p:spTree>
    <p:extLst>
      <p:ext uri="{BB962C8B-B14F-4D97-AF65-F5344CB8AC3E}">
        <p14:creationId xmlns:p14="http://schemas.microsoft.com/office/powerpoint/2010/main" val="1095976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slide we see examples of how to adapt healthcare waste management to climate change (Read some examples from the slide). </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27</a:t>
            </a:fld>
            <a:endParaRPr lang="it-IT"/>
          </a:p>
        </p:txBody>
      </p:sp>
    </p:spTree>
    <p:extLst>
      <p:ext uri="{BB962C8B-B14F-4D97-AF65-F5344CB8AC3E}">
        <p14:creationId xmlns:p14="http://schemas.microsoft.com/office/powerpoint/2010/main" val="3240526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READ THE SLIDE</a:t>
            </a:r>
          </a:p>
          <a:p>
            <a:pPr algn="l"/>
            <a:r>
              <a:rPr lang="en-US" b="1" dirty="0"/>
              <a:t>SAY:</a:t>
            </a:r>
          </a:p>
          <a:p>
            <a:pPr algn="l"/>
            <a:endParaRPr lang="en-US" dirty="0"/>
          </a:p>
          <a:p>
            <a:pPr algn="l"/>
            <a:r>
              <a:rPr lang="en-US" dirty="0"/>
              <a:t>There are also opportunities for mitigation as it relates to healthcare waste management. (Read some examples from the slide). </a:t>
            </a:r>
          </a:p>
          <a:p>
            <a:pPr algn="l"/>
            <a:endParaRPr lang="en-US" dirty="0"/>
          </a:p>
          <a:p>
            <a:pPr algn="l"/>
            <a:r>
              <a:rPr lang="en-US" dirty="0"/>
              <a:t>Note: Autoclaves are closed chambers that apply heat and sometimes pressure and steam, over a period of time to sterilize medical equipment. Autoclaves have been used for a century to sterilize medical instruments for re-use.</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28</a:t>
            </a:fld>
            <a:endParaRPr lang="it-IT"/>
          </a:p>
        </p:txBody>
      </p:sp>
    </p:spTree>
    <p:extLst>
      <p:ext uri="{BB962C8B-B14F-4D97-AF65-F5344CB8AC3E}">
        <p14:creationId xmlns:p14="http://schemas.microsoft.com/office/powerpoint/2010/main" val="4109596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role that each level can play-health worker, health facility/</a:t>
            </a:r>
            <a:r>
              <a:rPr lang="en-US" dirty="0" err="1"/>
              <a:t>facilty</a:t>
            </a:r>
            <a:r>
              <a:rPr lang="en-US" dirty="0"/>
              <a:t> manager, sub-national, national and global. Health care waste can no longer be ignored and it is possible to keep health workers and patients safe while also protecting the environment. Doing so will save costs and benefit both planetary and human health. Read more in the WHO Global Analysis of COVID-19 health care waste: https://</a:t>
            </a:r>
            <a:r>
              <a:rPr lang="en-US" dirty="0" err="1"/>
              <a:t>www.who.int</a:t>
            </a:r>
            <a:r>
              <a:rPr lang="en-US" dirty="0"/>
              <a:t>/publications/</a:t>
            </a:r>
            <a:r>
              <a:rPr lang="en-US" dirty="0" err="1"/>
              <a:t>i</a:t>
            </a:r>
            <a:r>
              <a:rPr lang="en-US" dirty="0"/>
              <a:t>/item/9789240039612</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29</a:t>
            </a:fld>
            <a:endParaRPr lang="it-IT"/>
          </a:p>
        </p:txBody>
      </p:sp>
    </p:spTree>
    <p:extLst>
      <p:ext uri="{BB962C8B-B14F-4D97-AF65-F5344CB8AC3E}">
        <p14:creationId xmlns:p14="http://schemas.microsoft.com/office/powerpoint/2010/main" val="1605368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next section the focus will be on climate resilience and actions to improve sustainable cleaning</a:t>
            </a:r>
          </a:p>
        </p:txBody>
      </p:sp>
      <p:sp>
        <p:nvSpPr>
          <p:cNvPr id="4" name="Slide Number Placeholder 3"/>
          <p:cNvSpPr>
            <a:spLocks noGrp="1"/>
          </p:cNvSpPr>
          <p:nvPr>
            <p:ph type="sldNum" sz="quarter" idx="5"/>
          </p:nvPr>
        </p:nvSpPr>
        <p:spPr/>
        <p:txBody>
          <a:bodyPr/>
          <a:lstStyle/>
          <a:p>
            <a:fld id="{2C9130B6-D5DB-4F47-B878-F9EA0BACE276}" type="slidenum">
              <a:rPr lang="it-IT" smtClean="0"/>
              <a:t>30</a:t>
            </a:fld>
            <a:endParaRPr lang="it-IT"/>
          </a:p>
        </p:txBody>
      </p:sp>
    </p:spTree>
    <p:extLst>
      <p:ext uri="{BB962C8B-B14F-4D97-AF65-F5344CB8AC3E}">
        <p14:creationId xmlns:p14="http://schemas.microsoft.com/office/powerpoint/2010/main" val="1768300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here is some key terminology to be familiar with. </a:t>
            </a:r>
            <a:r>
              <a:rPr lang="en-US" b="1" dirty="0"/>
              <a:t>READ THE SLIDE.</a:t>
            </a:r>
          </a:p>
          <a:p>
            <a:r>
              <a:rPr lang="en-US" b="1" dirty="0"/>
              <a:t>SAY:</a:t>
            </a:r>
          </a:p>
          <a:p>
            <a:r>
              <a:rPr lang="en-US" b="1" dirty="0"/>
              <a:t>Weather</a:t>
            </a:r>
            <a:r>
              <a:rPr lang="en-US" b="0" dirty="0"/>
              <a:t>:</a:t>
            </a:r>
            <a:r>
              <a:rPr lang="en-US" b="0" baseline="0" dirty="0"/>
              <a:t> </a:t>
            </a:r>
            <a:r>
              <a:rPr lang="en-US" dirty="0"/>
              <a:t>Atmospheric condition at any given time or place. It is measured in terms of such things as wind, temperature, humidity, atmospheric pressure, cloudiness, and precipitation. In most places, weather can change from hour-to-hour, day-to-day, and season-to-season.</a:t>
            </a:r>
            <a:endParaRPr lang="en-US" u="sng"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none" dirty="0">
                <a:solidFill>
                  <a:schemeClr val="tx1"/>
                </a:solidFill>
              </a:rPr>
              <a:t>Climate</a:t>
            </a:r>
            <a:r>
              <a:rPr lang="en-US" sz="1200" dirty="0">
                <a:solidFill>
                  <a:schemeClr val="tx1"/>
                </a:solidFill>
              </a:rPr>
              <a:t>: in a narrow sense is usually defined as the "average weather", or more rigorously, as the statistical description in terms of the mean and variability of relevant quantities over a period of time ranging from months to thousands or millions of years. The classical period is 30 years, as defined by the World Meteorological Organization (WMO).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Climate hazard</a:t>
            </a:r>
            <a:r>
              <a:rPr lang="en-US" b="0" dirty="0"/>
              <a:t>: is a physically defined climate event with the potential to cause harm</a:t>
            </a:r>
            <a:r>
              <a:rPr lang="en-US" b="0" baseline="0" dirty="0"/>
              <a:t> (</a:t>
            </a:r>
            <a:r>
              <a:rPr lang="en-US" b="0" dirty="0"/>
              <a:t>such as heavy rainfall, drought, storm) or long-term change in climatic variables such as temperature and precipitation (</a:t>
            </a:r>
            <a:r>
              <a:rPr lang="en-US" b="0" dirty="0">
                <a:hlinkClick r:id="rId3" action="ppaction://hlinkfile"/>
              </a:rPr>
              <a:t>APF 2005</a:t>
            </a:r>
            <a:r>
              <a:rPr lang="en-US" b="0" dirty="0"/>
              <a:t>). A hazard maybe a transient, recurrent event with an identifiable onset and termination such as a storm, flood or drought, or a more permanent change such as a trend or transition from one climatic state to another.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Exposure.</a:t>
            </a:r>
            <a:r>
              <a:rPr lang="en-US" dirty="0"/>
              <a:t> The term exposure can be defined as “people, property, systems, or other elements in places or settings that could be adversely affected by hazards and that are thereby subject to potential losses”.</a:t>
            </a:r>
            <a:endParaRPr lang="en-US" b="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Vulnerability: </a:t>
            </a:r>
            <a:r>
              <a:rPr lang="en-US" b="0" dirty="0"/>
              <a:t>The degree to which a system unit is susceptible to harm due to exposure to a perturbation or stress and the ability (or lack thereof) of the exposure unit to cope, recover, or fundamentally adapt (become a new system or become extinct) (</a:t>
            </a:r>
            <a:r>
              <a:rPr lang="en-US" b="0" dirty="0" err="1"/>
              <a:t>Kasperson</a:t>
            </a:r>
            <a:r>
              <a:rPr lang="en-US" b="0" dirty="0"/>
              <a:t> et al., 2000.) It can also be considered as the underlying exposure to damaging shocks, perturbations or stresses, rather than the probability or projected incidence of those shocks themselves (</a:t>
            </a:r>
            <a:r>
              <a:rPr lang="en-US" b="0" dirty="0">
                <a:hlinkClick r:id="rId3" action="ppaction://hlinkfile"/>
              </a:rPr>
              <a:t>APF 2005</a:t>
            </a:r>
            <a:r>
              <a:rPr lang="en-US" b="0" dirty="0"/>
              <a:t>).</a:t>
            </a:r>
            <a:endParaRPr lang="en-US" sz="1200" dirty="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Risk: </a:t>
            </a:r>
            <a:r>
              <a:rPr lang="en-US" b="0" dirty="0"/>
              <a:t>is the result of the interaction of physically defined hazards with the properties of the exposed systems — i.e., their sensitivity or social vulnerability. Risk can also be considered as the combination of an event, its likelihood, and its consequences — i.e., risk equals the probability of climate hazard multiplied by a given system's vulnerability (</a:t>
            </a:r>
            <a:r>
              <a:rPr lang="en-US" b="0" dirty="0">
                <a:hlinkClick r:id="rId3" action="ppaction://hlinkfile"/>
              </a:rPr>
              <a:t>APF 2005</a:t>
            </a:r>
            <a:r>
              <a:rPr lang="en-US" b="0" dirty="0"/>
              <a:t>).</a:t>
            </a:r>
            <a:endParaRPr lang="en-US" sz="1200" b="0" dirty="0">
              <a:solidFill>
                <a:schemeClr val="tx1"/>
              </a:solidFill>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4</a:t>
            </a:fld>
            <a:endParaRPr lang="it-IT"/>
          </a:p>
        </p:txBody>
      </p:sp>
    </p:spTree>
    <p:extLst>
      <p:ext uri="{BB962C8B-B14F-4D97-AF65-F5344CB8AC3E}">
        <p14:creationId xmlns:p14="http://schemas.microsoft.com/office/powerpoint/2010/main" val="64945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endParaRPr lang="en-US" dirty="0"/>
          </a:p>
          <a:p>
            <a:r>
              <a:rPr lang="en-US" dirty="0"/>
              <a:t>Clean water is a critical element of cleaning but might be scarce. An approach that can be considered is to Increase cleaning staff awareness of water conservation. It is important they understand how to avoid running the tap continuously for cleaning, specially outdoor spaces, and also to check for leaking taps as cleaning the HCF is a great opportunity to check anything in need of repair. </a:t>
            </a:r>
          </a:p>
          <a:p>
            <a:endParaRPr lang="en-US" dirty="0"/>
          </a:p>
          <a:p>
            <a:pPr algn="l"/>
            <a:r>
              <a:rPr lang="en-US" b="0" i="0" dirty="0">
                <a:solidFill>
                  <a:srgbClr val="333333"/>
                </a:solidFill>
                <a:effectLst/>
                <a:latin typeface="proxima-nova"/>
              </a:rPr>
              <a:t>While infection risks are of paramount importance in healthcare settings, many cleaning products and processes, whether conventional or "green," have little or no direct impact on infection. Facilities can immediately engage in green cleaning by first addressing resource-intensive practices and toxic or irritating chemicals that can clearly be replaced by preferable alternatives without impacting infection transmission. Some examples:</a:t>
            </a:r>
          </a:p>
          <a:p>
            <a:pPr marL="571500" algn="l">
              <a:buFont typeface="Arial" panose="020B0604020202020204" pitchFamily="34" charset="0"/>
              <a:buChar char="•"/>
            </a:pPr>
            <a:r>
              <a:rPr lang="en-US" b="0" i="0" dirty="0">
                <a:solidFill>
                  <a:srgbClr val="333333"/>
                </a:solidFill>
                <a:effectLst/>
                <a:latin typeface="proxima-nova"/>
              </a:rPr>
              <a:t>Replacing floor strippers and finishes that contain heavy metals and </a:t>
            </a:r>
            <a:r>
              <a:rPr lang="en-US" b="0" i="0" dirty="0" err="1">
                <a:solidFill>
                  <a:srgbClr val="333333"/>
                </a:solidFill>
                <a:effectLst/>
                <a:latin typeface="proxima-nova"/>
              </a:rPr>
              <a:t>asthmagens</a:t>
            </a:r>
            <a:endParaRPr lang="en-US" b="0" i="0" dirty="0">
              <a:solidFill>
                <a:srgbClr val="333333"/>
              </a:solidFill>
              <a:effectLst/>
              <a:latin typeface="proxima-nova"/>
            </a:endParaRPr>
          </a:p>
          <a:p>
            <a:pPr marL="571500" algn="l">
              <a:buFont typeface="Arial" panose="020B0604020202020204" pitchFamily="34" charset="0"/>
              <a:buChar char="•"/>
            </a:pPr>
            <a:r>
              <a:rPr lang="en-US" b="0" i="0" dirty="0">
                <a:solidFill>
                  <a:srgbClr val="333333"/>
                </a:solidFill>
                <a:effectLst/>
                <a:latin typeface="proxima-nova"/>
              </a:rPr>
              <a:t>Substituting low-VOC (volatile organic compound) glass cleaners</a:t>
            </a:r>
          </a:p>
          <a:p>
            <a:pPr marL="571500" algn="l">
              <a:buFont typeface="Arial" panose="020B0604020202020204" pitchFamily="34" charset="0"/>
              <a:buChar char="•"/>
            </a:pPr>
            <a:r>
              <a:rPr lang="en-US" b="0" i="0" dirty="0">
                <a:solidFill>
                  <a:srgbClr val="333333"/>
                </a:solidFill>
                <a:effectLst/>
                <a:latin typeface="proxima-nova"/>
              </a:rPr>
              <a:t>Using 100% recycled content bathroom paper products</a:t>
            </a:r>
          </a:p>
          <a:p>
            <a:pPr marL="571500" algn="l">
              <a:buFont typeface="Arial" panose="020B0604020202020204" pitchFamily="34" charset="0"/>
              <a:buChar char="•"/>
            </a:pPr>
            <a:r>
              <a:rPr lang="en-US" b="0" i="0" dirty="0">
                <a:solidFill>
                  <a:srgbClr val="333333"/>
                </a:solidFill>
                <a:effectLst/>
                <a:latin typeface="proxima-nova"/>
              </a:rPr>
              <a:t>Employing carcinogen-free carpet cleaners</a:t>
            </a:r>
          </a:p>
          <a:p>
            <a:pPr marL="571500" algn="l">
              <a:buFont typeface="Arial" panose="020B0604020202020204" pitchFamily="34" charset="0"/>
              <a:buChar char="•"/>
            </a:pPr>
            <a:r>
              <a:rPr lang="en-US" b="0" i="0" dirty="0">
                <a:solidFill>
                  <a:srgbClr val="333333"/>
                </a:solidFill>
                <a:effectLst/>
                <a:latin typeface="proxima-nova"/>
              </a:rPr>
              <a:t>Introducing high-filtration vacuum cleaners</a:t>
            </a:r>
          </a:p>
          <a:p>
            <a:pPr marL="571500" algn="l">
              <a:buFont typeface="Arial" panose="020B0604020202020204" pitchFamily="34" charset="0"/>
              <a:buChar char="•"/>
            </a:pPr>
            <a:r>
              <a:rPr lang="en-US" b="0" i="0" dirty="0">
                <a:solidFill>
                  <a:srgbClr val="333333"/>
                </a:solidFill>
                <a:effectLst/>
                <a:latin typeface="proxima-nova"/>
              </a:rPr>
              <a:t>Using </a:t>
            </a:r>
            <a:r>
              <a:rPr lang="en-US" b="0" i="0" u="none" strike="noStrike" dirty="0">
                <a:solidFill>
                  <a:srgbClr val="679436"/>
                </a:solidFill>
                <a:effectLst/>
                <a:latin typeface="proxima-nova"/>
                <a:hlinkClick r:id="rId3"/>
              </a:rPr>
              <a:t>UV Light Disinfection</a:t>
            </a:r>
            <a:r>
              <a:rPr lang="en-US" b="0" i="0" dirty="0">
                <a:solidFill>
                  <a:srgbClr val="333333"/>
                </a:solidFill>
                <a:effectLst/>
                <a:latin typeface="proxima-nova"/>
              </a:rPr>
              <a:t> rather than chemicals in select areas and where advised by infection prevention focal points/experts</a:t>
            </a:r>
          </a:p>
          <a:p>
            <a:pPr algn="l"/>
            <a:r>
              <a:rPr lang="en-US" b="0" i="0" dirty="0">
                <a:solidFill>
                  <a:srgbClr val="333333"/>
                </a:solidFill>
                <a:effectLst/>
                <a:latin typeface="proxima-nova"/>
              </a:rPr>
              <a:t>None of these products or practices significantly impact infection transmission or infection prevention and all can improve worker safety and reduce environmental impacts.</a:t>
            </a:r>
          </a:p>
          <a:p>
            <a:endParaRPr lang="en-US" dirty="0"/>
          </a:p>
          <a:p>
            <a:r>
              <a:rPr lang="en-US" dirty="0"/>
              <a:t>You can also undertake the environmental cleaning module to learn about products and how these can be efficiently used to prevent environmental contamination </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31</a:t>
            </a:fld>
            <a:endParaRPr lang="it-IT"/>
          </a:p>
        </p:txBody>
      </p:sp>
    </p:spTree>
    <p:extLst>
      <p:ext uri="{BB962C8B-B14F-4D97-AF65-F5344CB8AC3E}">
        <p14:creationId xmlns:p14="http://schemas.microsoft.com/office/powerpoint/2010/main" val="503831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THE SLIDE</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32</a:t>
            </a:fld>
            <a:endParaRPr lang="it-IT"/>
          </a:p>
        </p:txBody>
      </p:sp>
    </p:spTree>
    <p:extLst>
      <p:ext uri="{BB962C8B-B14F-4D97-AF65-F5344CB8AC3E}">
        <p14:creationId xmlns:p14="http://schemas.microsoft.com/office/powerpoint/2010/main" val="1643245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READ THE SLIDE </a:t>
            </a:r>
          </a:p>
          <a:p>
            <a:r>
              <a:rPr lang="en-GB" sz="1200" b="1" kern="1200" dirty="0">
                <a:solidFill>
                  <a:schemeClr val="tx1"/>
                </a:solidFill>
                <a:effectLst/>
                <a:latin typeface="+mn-lt"/>
                <a:ea typeface="+mn-ea"/>
                <a:cs typeface="+mn-cs"/>
              </a:rPr>
              <a:t>SAY:</a:t>
            </a:r>
          </a:p>
          <a:p>
            <a:r>
              <a:rPr lang="en-GB" sz="1200" kern="1200" dirty="0">
                <a:solidFill>
                  <a:schemeClr val="tx1"/>
                </a:solidFill>
                <a:effectLst/>
                <a:latin typeface="+mn-lt"/>
                <a:ea typeface="+mn-ea"/>
                <a:cs typeface="+mn-cs"/>
              </a:rPr>
              <a:t>There are different definitions of climate change that can be found among the literature. In the United Nations Framework Convention on Climate Change (UNFCCC),climate change refers to a change of climate that is attributed directly or indirectly to human activity that alters the composition of the global atmosphere and that is in addition to natural climate variability observed over comparable time periods.</a:t>
            </a:r>
          </a:p>
          <a:p>
            <a:r>
              <a:rPr lang="en-GB" sz="1200" kern="1200" dirty="0">
                <a:solidFill>
                  <a:schemeClr val="tx1"/>
                </a:solidFill>
                <a:effectLst/>
                <a:latin typeface="+mn-lt"/>
                <a:ea typeface="+mn-ea"/>
                <a:cs typeface="+mn-cs"/>
              </a:rPr>
              <a:t>For more information: https://</a:t>
            </a:r>
            <a:r>
              <a:rPr lang="en-GB" sz="1200" kern="1200" dirty="0" err="1">
                <a:solidFill>
                  <a:schemeClr val="tx1"/>
                </a:solidFill>
                <a:effectLst/>
                <a:latin typeface="+mn-lt"/>
                <a:ea typeface="+mn-ea"/>
                <a:cs typeface="+mn-cs"/>
              </a:rPr>
              <a:t>unfccc.int</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must be noted that the Intergovernmental Panel on Climate Change in their Fourth Assessment Report (2007) defined climate change as “a change in the state of the climate that can be identified (e.g. using statistical tests) by changes in the mean and/or the variability of its properties, and that persists for an extended period, typically decades or longer”.  Thus the, IPCC refers to any change in climate over time, whether due to natural variability or as a result of human activity. https://</a:t>
            </a:r>
            <a:r>
              <a:rPr lang="en-GB" sz="1200" kern="1200" dirty="0" err="1">
                <a:solidFill>
                  <a:schemeClr val="tx1"/>
                </a:solidFill>
                <a:effectLst/>
                <a:latin typeface="+mn-lt"/>
                <a:ea typeface="+mn-ea"/>
                <a:cs typeface="+mn-cs"/>
              </a:rPr>
              <a:t>www.ipcc.ch</a:t>
            </a:r>
            <a:r>
              <a:rPr lang="en-GB" sz="1200" kern="1200" dirty="0">
                <a:solidFill>
                  <a:schemeClr val="tx1"/>
                </a:solidFill>
                <a:effectLst/>
                <a:latin typeface="+mn-lt"/>
                <a:ea typeface="+mn-ea"/>
                <a:cs typeface="+mn-cs"/>
              </a:rPr>
              <a:t>/report/ar4/</a:t>
            </a:r>
            <a:r>
              <a:rPr lang="en-GB" sz="1200" kern="1200" dirty="0" err="1">
                <a:solidFill>
                  <a:schemeClr val="tx1"/>
                </a:solidFill>
                <a:effectLst/>
                <a:latin typeface="+mn-lt"/>
                <a:ea typeface="+mn-ea"/>
                <a:cs typeface="+mn-cs"/>
              </a:rPr>
              <a:t>syr</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5</a:t>
            </a:fld>
            <a:endParaRPr lang="it-IT"/>
          </a:p>
        </p:txBody>
      </p:sp>
    </p:spTree>
    <p:extLst>
      <p:ext uri="{BB962C8B-B14F-4D97-AF65-F5344CB8AC3E}">
        <p14:creationId xmlns:p14="http://schemas.microsoft.com/office/powerpoint/2010/main" val="3308778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This slide presents a conceptual diagram showing three primary exposure pathways by which climate change affects health: directly through weather variables such as heat and storms; indirectly through natural systems such as disease vectors; and pathways heavily mediated through human systems such as undernutrition. </a:t>
            </a:r>
          </a:p>
          <a:p>
            <a:r>
              <a:rPr lang="en-US" dirty="0"/>
              <a:t>The green box indicates the moderating influences of local environmental conditions on how climate change exposure pathways are manifest in a particular population. </a:t>
            </a:r>
          </a:p>
          <a:p>
            <a:r>
              <a:rPr lang="en-US" dirty="0"/>
              <a:t>The gray box indicates that the extent to which the three categories of exposure translate to actual health burden is moderated by such factors as background public health and socioeconomic conditions, and adaptation measures. </a:t>
            </a:r>
          </a:p>
          <a:p>
            <a:r>
              <a:rPr lang="en-US" dirty="0"/>
              <a:t>The green arrows at the bottom indicate that there may be feedback mechanisms, positive or negative, between societal infrastructure, public health, and adaptation measures and climate change itself. </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6</a:t>
            </a:fld>
            <a:endParaRPr lang="it-IT"/>
          </a:p>
        </p:txBody>
      </p:sp>
    </p:spTree>
    <p:extLst>
      <p:ext uri="{BB962C8B-B14F-4D97-AF65-F5344CB8AC3E}">
        <p14:creationId xmlns:p14="http://schemas.microsoft.com/office/powerpoint/2010/main" val="1541846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OUT </a:t>
            </a:r>
            <a:r>
              <a:rPr lang="en-US" dirty="0"/>
              <a:t>the information at the top of the slide. </a:t>
            </a:r>
          </a:p>
          <a:p>
            <a:r>
              <a:rPr lang="en-US" b="1" dirty="0"/>
              <a:t>SAY:</a:t>
            </a:r>
          </a:p>
          <a:p>
            <a:r>
              <a:rPr lang="en-US" dirty="0"/>
              <a:t>consider which statement you understand to be correct </a:t>
            </a:r>
          </a:p>
          <a:p>
            <a:r>
              <a:rPr lang="en-US" b="1" dirty="0"/>
              <a:t>READ OUT </a:t>
            </a:r>
            <a:r>
              <a:rPr lang="en-US" dirty="0"/>
              <a:t>each statement</a:t>
            </a:r>
          </a:p>
          <a:p>
            <a:r>
              <a:rPr lang="en-US" b="1" dirty="0"/>
              <a:t>NOTE TO TRAINER: </a:t>
            </a:r>
            <a:r>
              <a:rPr lang="en-US" dirty="0"/>
              <a:t>pause for just one minute and ask the participants to shout out answers</a:t>
            </a:r>
          </a:p>
        </p:txBody>
      </p:sp>
      <p:sp>
        <p:nvSpPr>
          <p:cNvPr id="4" name="Slide Number Placeholder 3"/>
          <p:cNvSpPr>
            <a:spLocks noGrp="1"/>
          </p:cNvSpPr>
          <p:nvPr>
            <p:ph type="sldNum" sz="quarter" idx="5"/>
          </p:nvPr>
        </p:nvSpPr>
        <p:spPr/>
        <p:txBody>
          <a:bodyPr/>
          <a:lstStyle/>
          <a:p>
            <a:fld id="{2C9130B6-D5DB-4F47-B878-F9EA0BACE276}" type="slidenum">
              <a:rPr lang="it-IT" smtClean="0"/>
              <a:t>7</a:t>
            </a:fld>
            <a:endParaRPr lang="it-IT"/>
          </a:p>
        </p:txBody>
      </p:sp>
    </p:spTree>
    <p:extLst>
      <p:ext uri="{BB962C8B-B14F-4D97-AF65-F5344CB8AC3E}">
        <p14:creationId xmlns:p14="http://schemas.microsoft.com/office/powerpoint/2010/main" val="4192978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Times New Roman" panose="02020603050405020304" pitchFamily="18" charset="0"/>
              </a:rPr>
              <a:t>READ THE SLIDE</a:t>
            </a:r>
          </a:p>
          <a:p>
            <a:r>
              <a:rPr lang="en-US" b="1" i="0" dirty="0">
                <a:solidFill>
                  <a:srgbClr val="000000"/>
                </a:solidFill>
                <a:effectLst/>
                <a:latin typeface="Times New Roman" panose="02020603050405020304" pitchFamily="18" charset="0"/>
              </a:rPr>
              <a:t>SAY:</a:t>
            </a:r>
          </a:p>
          <a:p>
            <a:r>
              <a:rPr lang="en-US" b="0" i="0" dirty="0">
                <a:solidFill>
                  <a:srgbClr val="000000"/>
                </a:solidFill>
                <a:effectLst/>
                <a:latin typeface="Times New Roman" panose="02020603050405020304" pitchFamily="18" charset="0"/>
              </a:rPr>
              <a:t>Together, pathogenic </a:t>
            </a:r>
            <a:r>
              <a:rPr lang="en-US" b="0" i="1" dirty="0">
                <a:solidFill>
                  <a:srgbClr val="000000"/>
                </a:solidFill>
                <a:effectLst/>
                <a:latin typeface="Times New Roman" panose="02020603050405020304" pitchFamily="18" charset="0"/>
              </a:rPr>
              <a:t>E. coli</a:t>
            </a:r>
            <a:r>
              <a:rPr lang="en-US" b="0" i="0" dirty="0">
                <a:solidFill>
                  <a:srgbClr val="000000"/>
                </a:solidFill>
                <a:effectLst/>
                <a:latin typeface="Times New Roman" panose="02020603050405020304" pitchFamily="18" charset="0"/>
              </a:rPr>
              <a:t> and </a:t>
            </a:r>
            <a:r>
              <a:rPr lang="en-US" b="0" i="1" dirty="0">
                <a:solidFill>
                  <a:srgbClr val="000000"/>
                </a:solidFill>
                <a:effectLst/>
                <a:latin typeface="Times New Roman" panose="02020603050405020304" pitchFamily="18" charset="0"/>
              </a:rPr>
              <a:t>Shigella</a:t>
            </a:r>
            <a:r>
              <a:rPr lang="en-US" b="0" i="0" dirty="0">
                <a:solidFill>
                  <a:srgbClr val="000000"/>
                </a:solidFill>
                <a:effectLst/>
                <a:latin typeface="Times New Roman" panose="02020603050405020304" pitchFamily="18" charset="0"/>
              </a:rPr>
              <a:t> species are responsible for an estimated 583 500 deaths [</a:t>
            </a:r>
            <a:r>
              <a:rPr lang="en-US" b="0" i="0" dirty="0">
                <a:solidFill>
                  <a:srgbClr val="2F4A8B"/>
                </a:solidFill>
                <a:effectLst/>
                <a:latin typeface="Times New Roman" panose="02020603050405020304" pitchFamily="18" charset="0"/>
                <a:hlinkClick r:id="rId3"/>
              </a:rPr>
              <a:t>3</a:t>
            </a:r>
            <a:r>
              <a:rPr lang="en-US" b="0" i="0" dirty="0">
                <a:solidFill>
                  <a:srgbClr val="000000"/>
                </a:solidFill>
                <a:effectLst/>
                <a:latin typeface="Times New Roman" panose="02020603050405020304" pitchFamily="18" charset="0"/>
              </a:rPr>
              <a:t>] and 44 million disability-adjusted life years per year [</a:t>
            </a:r>
            <a:r>
              <a:rPr lang="en-US" b="0" i="0" dirty="0">
                <a:solidFill>
                  <a:srgbClr val="2F4A8B"/>
                </a:solidFill>
                <a:effectLst/>
                <a:latin typeface="Times New Roman" panose="02020603050405020304" pitchFamily="18" charset="0"/>
                <a:hlinkClick r:id="rId4"/>
              </a:rPr>
              <a:t>4</a:t>
            </a:r>
            <a:r>
              <a:rPr lang="en-US" b="0" i="0" dirty="0">
                <a:solidFill>
                  <a:srgbClr val="000000"/>
                </a:solidFill>
                <a:effectLst/>
                <a:latin typeface="Times New Roman" panose="02020603050405020304" pitchFamily="18" charset="0"/>
              </a:rPr>
              <a:t>] globally. The recently published Global Enteric Multicenter Study identified Shiga toxin–producing enterotoxigenic </a:t>
            </a:r>
            <a:r>
              <a:rPr lang="en-US" b="0" i="1" dirty="0">
                <a:solidFill>
                  <a:srgbClr val="000000"/>
                </a:solidFill>
                <a:effectLst/>
                <a:latin typeface="Times New Roman" panose="02020603050405020304" pitchFamily="18" charset="0"/>
              </a:rPr>
              <a:t>E. coli</a:t>
            </a:r>
            <a:r>
              <a:rPr lang="en-US" b="0" i="0" dirty="0">
                <a:solidFill>
                  <a:srgbClr val="000000"/>
                </a:solidFill>
                <a:effectLst/>
                <a:latin typeface="Times New Roman" panose="02020603050405020304" pitchFamily="18" charset="0"/>
              </a:rPr>
              <a:t> (ETEC) as one of the leading causes of moderate-to-severe diarrhea in 7 locations in Africa and Asia [</a:t>
            </a:r>
            <a:r>
              <a:rPr lang="en-US" b="0" i="0" dirty="0">
                <a:solidFill>
                  <a:srgbClr val="2F4A8B"/>
                </a:solidFill>
                <a:effectLst/>
                <a:latin typeface="Times New Roman" panose="02020603050405020304" pitchFamily="18" charset="0"/>
                <a:hlinkClick r:id="rId5"/>
              </a:rPr>
              <a:t>2</a:t>
            </a:r>
            <a:r>
              <a:rPr lang="en-US" b="0" i="0" dirty="0">
                <a:solidFill>
                  <a:srgbClr val="000000"/>
                </a:solidFill>
                <a:effectLst/>
                <a:latin typeface="Times New Roman" panose="02020603050405020304" pitchFamily="18" charset="0"/>
              </a:rPr>
              <a:t>].</a:t>
            </a:r>
            <a:endParaRPr lang="en-US" dirty="0"/>
          </a:p>
          <a:p>
            <a:endParaRPr lang="en-US" dirty="0"/>
          </a:p>
          <a:p>
            <a:r>
              <a:rPr lang="en-US" dirty="0"/>
              <a:t>Key interpretation of the data:</a:t>
            </a:r>
          </a:p>
          <a:p>
            <a:r>
              <a:rPr lang="en-US" dirty="0"/>
              <a:t>-higher temperature can increase replication rates and survival of bacteria in the environment</a:t>
            </a:r>
          </a:p>
          <a:p>
            <a:r>
              <a:rPr lang="en-US" dirty="0"/>
              <a:t>-human exposure may be higher in warmer months</a:t>
            </a:r>
          </a:p>
          <a:p>
            <a:r>
              <a:rPr lang="en-US" dirty="0"/>
              <a:t>-increase pathogen loading from animals may be higher in warmer months</a:t>
            </a:r>
          </a:p>
          <a:p>
            <a:endParaRPr lang="en-US" dirty="0"/>
          </a:p>
          <a:p>
            <a:r>
              <a:rPr lang="en-US" dirty="0"/>
              <a:t>The full study can be downloaded here: https://</a:t>
            </a:r>
            <a:r>
              <a:rPr lang="en-US" dirty="0" err="1"/>
              <a:t>www.ncbi.nlm.nih.gov</a:t>
            </a:r>
            <a:r>
              <a:rPr lang="en-US" dirty="0"/>
              <a:t>/</a:t>
            </a:r>
            <a:r>
              <a:rPr lang="en-US" dirty="0" err="1"/>
              <a:t>pmc</a:t>
            </a:r>
            <a:r>
              <a:rPr lang="en-US" dirty="0"/>
              <a:t>/articles/PMC4907410/</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8</a:t>
            </a:fld>
            <a:endParaRPr lang="it-IT"/>
          </a:p>
        </p:txBody>
      </p:sp>
    </p:spTree>
    <p:extLst>
      <p:ext uri="{BB962C8B-B14F-4D97-AF65-F5344CB8AC3E}">
        <p14:creationId xmlns:p14="http://schemas.microsoft.com/office/powerpoint/2010/main" val="1649140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READ THE SLIDE</a:t>
            </a:r>
          </a:p>
          <a:p>
            <a:r>
              <a:rPr lang="en-US" sz="1200" b="1" kern="1200" dirty="0">
                <a:solidFill>
                  <a:schemeClr val="tx1"/>
                </a:solidFill>
                <a:effectLst/>
                <a:latin typeface="+mn-lt"/>
                <a:ea typeface="+mn-ea"/>
                <a:cs typeface="+mn-cs"/>
              </a:rPr>
              <a:t>SAY:</a:t>
            </a:r>
          </a:p>
          <a:p>
            <a:r>
              <a:rPr lang="en-US" sz="1200" kern="1200" dirty="0">
                <a:solidFill>
                  <a:schemeClr val="tx1"/>
                </a:solidFill>
                <a:effectLst/>
                <a:latin typeface="+mn-lt"/>
                <a:ea typeface="+mn-ea"/>
                <a:cs typeface="+mn-cs"/>
              </a:rPr>
              <a:t>We understand now what climate change is and how impacts health. Let´s review now what are the main two different approaches to combat climate change: </a:t>
            </a:r>
            <a:r>
              <a:rPr lang="en-US" sz="1200" u="sng" kern="1200" dirty="0">
                <a:solidFill>
                  <a:schemeClr val="tx1"/>
                </a:solidFill>
                <a:effectLst/>
                <a:latin typeface="+mn-lt"/>
                <a:ea typeface="+mn-ea"/>
                <a:cs typeface="+mn-cs"/>
              </a:rPr>
              <a:t>adaptation and mitigation</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mn-cs"/>
              </a:rPr>
              <a:t>Mitigation</a:t>
            </a:r>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IPCC defines mitigation as “Technological change and substitution that reduce resource inputs and emissions per unit of output”, and indicates that although several social, economic and technological policies would produce an emission reduction, with respect to climate change, mitigation means implementing policies to reduce GHG emissions and enhance sinks. (Read the examples on the slide)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Adaptation:</a:t>
            </a:r>
            <a:r>
              <a:rPr lang="en-US" sz="1200" kern="1200" dirty="0">
                <a:solidFill>
                  <a:schemeClr val="tx1"/>
                </a:solidFill>
                <a:effectLst/>
                <a:latin typeface="+mn-lt"/>
                <a:ea typeface="+mn-ea"/>
                <a:cs typeface="+mn-cs"/>
              </a:rPr>
              <a:t> The Intergovernmental Panel on Climate Change (IPCC) defines </a:t>
            </a:r>
            <a:r>
              <a:rPr lang="en-US" sz="1200" b="1" u="sng" kern="1200" dirty="0">
                <a:solidFill>
                  <a:schemeClr val="tx1"/>
                </a:solidFill>
                <a:effectLst/>
                <a:latin typeface="+mn-lt"/>
                <a:ea typeface="+mn-ea"/>
                <a:cs typeface="+mn-cs"/>
              </a:rPr>
              <a:t>adaptation</a:t>
            </a:r>
            <a:r>
              <a:rPr lang="en-US" sz="1200" kern="1200" dirty="0">
                <a:solidFill>
                  <a:schemeClr val="tx1"/>
                </a:solidFill>
                <a:effectLst/>
                <a:latin typeface="+mn-lt"/>
                <a:ea typeface="+mn-ea"/>
                <a:cs typeface="+mn-cs"/>
              </a:rPr>
              <a:t> as an “adjustment in natural or human systems in response to actual or expected climatic stimuli or their effects, which moderates harm or exploits beneficial opportunities.” The IPCC further distinguishes between the types of adaptation as follows: anticipatory vs. reactive, private vs. public, and autonomous vs. planned. (Read the examples on the slide) </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9</a:t>
            </a:fld>
            <a:endParaRPr lang="it-IT"/>
          </a:p>
        </p:txBody>
      </p:sp>
    </p:spTree>
    <p:extLst>
      <p:ext uri="{BB962C8B-B14F-4D97-AF65-F5344CB8AC3E}">
        <p14:creationId xmlns:p14="http://schemas.microsoft.com/office/powerpoint/2010/main" val="34753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itchFamily="34" charset="0"/>
                <a:cs typeface="Arial" pitchFamily="34" charset="0"/>
              </a:rPr>
              <a:t>READ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itchFamily="34" charset="0"/>
                <a:cs typeface="Arial" pitchFamily="34"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itchFamily="34" charset="0"/>
                <a:cs typeface="Arial" pitchFamily="34" charset="0"/>
              </a:rPr>
              <a:t>Climate resilience WASH objectives for health care facilities and systems are twofold. Firstly, health systems and the facilities and infrastructure within them need to be designed to become climate-resilient in response to climate hazards (ADAPTATION). Secondly, health care systems must be built and operated in a way that reduce their harmful impact on the environment and surrounding communities, lowering as much as possible greenhouse gases emissions. (MITIGATION). </a:t>
            </a:r>
          </a:p>
          <a:p>
            <a:endParaRPr lang="en-US" dirty="0"/>
          </a:p>
        </p:txBody>
      </p:sp>
      <p:sp>
        <p:nvSpPr>
          <p:cNvPr id="4" name="Slide Number Placeholder 3"/>
          <p:cNvSpPr>
            <a:spLocks noGrp="1"/>
          </p:cNvSpPr>
          <p:nvPr>
            <p:ph type="sldNum" sz="quarter" idx="5"/>
          </p:nvPr>
        </p:nvSpPr>
        <p:spPr/>
        <p:txBody>
          <a:bodyPr/>
          <a:lstStyle/>
          <a:p>
            <a:fld id="{2C9130B6-D5DB-4F47-B878-F9EA0BACE276}" type="slidenum">
              <a:rPr lang="it-IT" smtClean="0"/>
              <a:t>10</a:t>
            </a:fld>
            <a:endParaRPr lang="it-IT"/>
          </a:p>
        </p:txBody>
      </p:sp>
    </p:spTree>
    <p:extLst>
      <p:ext uri="{BB962C8B-B14F-4D97-AF65-F5344CB8AC3E}">
        <p14:creationId xmlns:p14="http://schemas.microsoft.com/office/powerpoint/2010/main" val="2659970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p:bg>
      <p:bgRef idx="1001">
        <a:schemeClr val="bg1"/>
      </p:bgRef>
    </p:bg>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B2448C31-E4AD-0D4B-AAB3-66C080573C9D}"/>
              </a:ext>
            </a:extLst>
          </p:cNvPr>
          <p:cNvSpPr>
            <a:spLocks noGrp="1"/>
          </p:cNvSpPr>
          <p:nvPr>
            <p:ph type="pic" sz="quarter" idx="10"/>
          </p:nvPr>
        </p:nvSpPr>
        <p:spPr>
          <a:xfrm>
            <a:off x="0" y="0"/>
            <a:ext cx="12192000" cy="6858000"/>
          </a:xfrm>
          <a:prstGeom prst="rect">
            <a:avLst/>
          </a:prstGeom>
        </p:spPr>
        <p:txBody>
          <a:bodyPr/>
          <a:lstStyle>
            <a:lvl1pPr marL="0" indent="0">
              <a:buNone/>
              <a:defRPr/>
            </a:lvl1pPr>
          </a:lstStyle>
          <a:p>
            <a:r>
              <a:rPr lang="en-US"/>
              <a:t>Click icon to add picture</a:t>
            </a:r>
            <a:endParaRPr lang="it-IT" dirty="0"/>
          </a:p>
        </p:txBody>
      </p:sp>
      <p:pic>
        <p:nvPicPr>
          <p:cNvPr id="6" name="Immagine 5">
            <a:extLst>
              <a:ext uri="{FF2B5EF4-FFF2-40B4-BE49-F238E27FC236}">
                <a16:creationId xmlns:a16="http://schemas.microsoft.com/office/drawing/2014/main" id="{3EAC2CCC-1753-0242-9D41-361F5C5D53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Immagine 7">
            <a:extLst>
              <a:ext uri="{FF2B5EF4-FFF2-40B4-BE49-F238E27FC236}">
                <a16:creationId xmlns:a16="http://schemas.microsoft.com/office/drawing/2014/main" id="{6E94337F-32D6-6449-B5CE-B43DB386C5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Immagine 9">
            <a:extLst>
              <a:ext uri="{FF2B5EF4-FFF2-40B4-BE49-F238E27FC236}">
                <a16:creationId xmlns:a16="http://schemas.microsoft.com/office/drawing/2014/main" id="{624E6537-2E98-124F-A2E7-51DA14D2AE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225294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1 Stories_title + text">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59F58D3-7068-F34D-8D78-464CA804824C}"/>
              </a:ext>
            </a:extLst>
          </p:cNvPr>
          <p:cNvSpPr/>
          <p:nvPr userDrawn="1"/>
        </p:nvSpPr>
        <p:spPr>
          <a:xfrm>
            <a:off x="0" y="0"/>
            <a:ext cx="5257800" cy="7356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8960C2D8-5BAE-8848-BD3A-AC2C2544D9D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9" name="Segnaposto testo 8">
            <a:extLst>
              <a:ext uri="{FF2B5EF4-FFF2-40B4-BE49-F238E27FC236}">
                <a16:creationId xmlns:a16="http://schemas.microsoft.com/office/drawing/2014/main" id="{EF982C4F-8147-0A44-9573-4CF4AD17288C}"/>
              </a:ext>
            </a:extLst>
          </p:cNvPr>
          <p:cNvSpPr>
            <a:spLocks noGrp="1"/>
          </p:cNvSpPr>
          <p:nvPr>
            <p:ph type="body" sz="quarter" idx="14" hasCustomPrompt="1"/>
          </p:nvPr>
        </p:nvSpPr>
        <p:spPr>
          <a:xfrm>
            <a:off x="839788" y="983152"/>
            <a:ext cx="5076825" cy="5239848"/>
          </a:xfrm>
          <a:prstGeom prst="rect">
            <a:avLst/>
          </a:prstGeom>
        </p:spPr>
        <p:txBody>
          <a:bodyPr/>
          <a:lstStyle>
            <a:lvl1pPr marL="0" indent="0">
              <a:buFontTx/>
              <a:buNone/>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stStyle>
          <a:p>
            <a:pPr lvl="0"/>
            <a:r>
              <a:rPr lang="it-IT" dirty="0"/>
              <a:t>Text</a:t>
            </a:r>
          </a:p>
        </p:txBody>
      </p:sp>
      <p:sp>
        <p:nvSpPr>
          <p:cNvPr id="4" name="Segnaposto testo 3">
            <a:extLst>
              <a:ext uri="{FF2B5EF4-FFF2-40B4-BE49-F238E27FC236}">
                <a16:creationId xmlns:a16="http://schemas.microsoft.com/office/drawing/2014/main" id="{6C96F4BC-3365-4242-9C55-DCC8654F7F15}"/>
              </a:ext>
            </a:extLst>
          </p:cNvPr>
          <p:cNvSpPr>
            <a:spLocks noGrp="1"/>
          </p:cNvSpPr>
          <p:nvPr>
            <p:ph type="body" sz="quarter" idx="15" hasCustomPrompt="1"/>
          </p:nvPr>
        </p:nvSpPr>
        <p:spPr>
          <a:xfrm>
            <a:off x="839788" y="495301"/>
            <a:ext cx="4116387" cy="139700"/>
          </a:xfrm>
          <a:prstGeom prst="rect">
            <a:avLst/>
          </a:prstGeom>
        </p:spPr>
        <p:txBody>
          <a:bodyPr>
            <a:normAutofit/>
          </a:bodyPr>
          <a:lstStyle>
            <a:lvl1pPr marL="0" indent="0">
              <a:buNone/>
              <a:defRPr sz="800" b="1" i="0">
                <a:solidFill>
                  <a:schemeClr val="bg2"/>
                </a:solidFill>
                <a:latin typeface="Arial" panose="020B0604020202020204" pitchFamily="34" charset="0"/>
                <a:cs typeface="Arial" panose="020B0604020202020204" pitchFamily="34" charset="0"/>
              </a:defRPr>
            </a:lvl1pPr>
            <a:lvl2pPr marL="457200" indent="0">
              <a:buNone/>
              <a:defRPr sz="1200">
                <a:solidFill>
                  <a:schemeClr val="bg2"/>
                </a:solidFill>
              </a:defRPr>
            </a:lvl2pPr>
            <a:lvl3pPr marL="914400" indent="0">
              <a:buNone/>
              <a:defRPr sz="1200">
                <a:solidFill>
                  <a:schemeClr val="bg2"/>
                </a:solidFill>
              </a:defRPr>
            </a:lvl3pPr>
            <a:lvl4pPr marL="1371600" indent="0">
              <a:buNone/>
              <a:defRPr sz="1200">
                <a:solidFill>
                  <a:schemeClr val="bg2"/>
                </a:solidFill>
              </a:defRPr>
            </a:lvl4pPr>
            <a:lvl5pPr marL="1828800" indent="0">
              <a:buNone/>
              <a:defRPr sz="1200">
                <a:solidFill>
                  <a:schemeClr val="bg2"/>
                </a:solidFill>
              </a:defRPr>
            </a:lvl5pPr>
          </a:lstStyle>
          <a:p>
            <a:pPr lvl="0"/>
            <a:r>
              <a:rPr lang="it-IT" dirty="0"/>
              <a:t>#1 Story: </a:t>
            </a:r>
            <a:r>
              <a:rPr lang="it-IT" dirty="0" err="1"/>
              <a:t>name</a:t>
            </a:r>
            <a:r>
              <a:rPr lang="it-IT" dirty="0"/>
              <a:t> of the story</a:t>
            </a:r>
          </a:p>
        </p:txBody>
      </p:sp>
      <p:sp>
        <p:nvSpPr>
          <p:cNvPr id="10" name="Rettangolo 9">
            <a:extLst>
              <a:ext uri="{FF2B5EF4-FFF2-40B4-BE49-F238E27FC236}">
                <a16:creationId xmlns:a16="http://schemas.microsoft.com/office/drawing/2014/main" id="{B981F025-A70E-544E-AAB5-CF17584E7A6F}"/>
              </a:ext>
            </a:extLst>
          </p:cNvPr>
          <p:cNvSpPr/>
          <p:nvPr userDrawn="1"/>
        </p:nvSpPr>
        <p:spPr>
          <a:xfrm>
            <a:off x="0" y="3770945"/>
            <a:ext cx="215900" cy="3093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1A3DBAB4-C5C8-3942-972D-6368DD2D49D7}"/>
              </a:ext>
            </a:extLst>
          </p:cNvPr>
          <p:cNvSpPr/>
          <p:nvPr userDrawn="1"/>
        </p:nvSpPr>
        <p:spPr>
          <a:xfrm>
            <a:off x="11976100" y="0"/>
            <a:ext cx="215900" cy="1079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257592A7-D082-D041-976E-1BBCB92876FD}"/>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8" name="Segnaposto testo 7">
            <a:extLst>
              <a:ext uri="{FF2B5EF4-FFF2-40B4-BE49-F238E27FC236}">
                <a16:creationId xmlns:a16="http://schemas.microsoft.com/office/drawing/2014/main" id="{C011188E-88C4-BC40-909A-AB449C2CE19B}"/>
              </a:ext>
            </a:extLst>
          </p:cNvPr>
          <p:cNvSpPr>
            <a:spLocks noGrp="1"/>
          </p:cNvSpPr>
          <p:nvPr>
            <p:ph type="body" sz="quarter" idx="16" hasCustomPrompt="1"/>
          </p:nvPr>
        </p:nvSpPr>
        <p:spPr>
          <a:xfrm>
            <a:off x="6240463" y="982663"/>
            <a:ext cx="5111750" cy="5232400"/>
          </a:xfrm>
          <a:prstGeom prst="rect">
            <a:avLst/>
          </a:prstGeom>
        </p:spPr>
        <p:txBody>
          <a:bodyPr/>
          <a:lstStyle>
            <a:lvl1pPr marL="0" indent="0">
              <a:buNone/>
              <a:defRPr sz="2000"/>
            </a:lvl1pPr>
          </a:lstStyle>
          <a:p>
            <a:pPr lvl="0"/>
            <a:r>
              <a:rPr lang="it-IT" dirty="0"/>
              <a:t>Text</a:t>
            </a:r>
          </a:p>
        </p:txBody>
      </p:sp>
    </p:spTree>
    <p:extLst>
      <p:ext uri="{BB962C8B-B14F-4D97-AF65-F5344CB8AC3E}">
        <p14:creationId xmlns:p14="http://schemas.microsoft.com/office/powerpoint/2010/main" val="3298521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5577285"/>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9" name="Rettangolo 8">
            <a:extLst>
              <a:ext uri="{FF2B5EF4-FFF2-40B4-BE49-F238E27FC236}">
                <a16:creationId xmlns:a16="http://schemas.microsoft.com/office/drawing/2014/main" id="{82F4F23D-7677-8C41-8C86-C1382EB0CE20}"/>
              </a:ext>
            </a:extLst>
          </p:cNvPr>
          <p:cNvSpPr/>
          <p:nvPr userDrawn="1"/>
        </p:nvSpPr>
        <p:spPr>
          <a:xfrm>
            <a:off x="6502400" y="3771900"/>
            <a:ext cx="5689600" cy="3086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5" name="Segnaposto immagine 4">
            <a:extLst>
              <a:ext uri="{FF2B5EF4-FFF2-40B4-BE49-F238E27FC236}">
                <a16:creationId xmlns:a16="http://schemas.microsoft.com/office/drawing/2014/main" id="{33D88AA1-2508-0747-BB40-D2D7B35F4294}"/>
              </a:ext>
            </a:extLst>
          </p:cNvPr>
          <p:cNvSpPr>
            <a:spLocks noGrp="1"/>
          </p:cNvSpPr>
          <p:nvPr>
            <p:ph type="pic" sz="quarter" idx="13" hasCustomPrompt="1"/>
          </p:nvPr>
        </p:nvSpPr>
        <p:spPr>
          <a:xfrm>
            <a:off x="6502400" y="0"/>
            <a:ext cx="4849812" cy="6161484"/>
          </a:xfrm>
          <a:prstGeom prst="rect">
            <a:avLst/>
          </a:prstGeom>
        </p:spPr>
        <p:txBody>
          <a:bodyPr/>
          <a:lstStyle>
            <a:lvl1pPr marL="0" indent="0">
              <a:buFontTx/>
              <a:buNone/>
              <a:defRPr/>
            </a:lvl1pPr>
          </a:lstStyle>
          <a:p>
            <a:r>
              <a:rPr lang="it-IT" dirty="0"/>
              <a:t>INSERT IMAGE</a:t>
            </a:r>
          </a:p>
        </p:txBody>
      </p:sp>
      <p:sp>
        <p:nvSpPr>
          <p:cNvPr id="7" name="Rettangolo 6">
            <a:extLst>
              <a:ext uri="{FF2B5EF4-FFF2-40B4-BE49-F238E27FC236}">
                <a16:creationId xmlns:a16="http://schemas.microsoft.com/office/drawing/2014/main" id="{4E39DF3D-FE0A-9144-A4EC-161122CADD7F}"/>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638962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5" name="Segnaposto immagine 4">
            <a:extLst>
              <a:ext uri="{FF2B5EF4-FFF2-40B4-BE49-F238E27FC236}">
                <a16:creationId xmlns:a16="http://schemas.microsoft.com/office/drawing/2014/main" id="{33D88AA1-2508-0747-BB40-D2D7B35F4294}"/>
              </a:ext>
            </a:extLst>
          </p:cNvPr>
          <p:cNvSpPr>
            <a:spLocks noGrp="1"/>
          </p:cNvSpPr>
          <p:nvPr>
            <p:ph type="pic" sz="quarter" idx="13" hasCustomPrompt="1"/>
          </p:nvPr>
        </p:nvSpPr>
        <p:spPr>
          <a:xfrm>
            <a:off x="839788" y="0"/>
            <a:ext cx="10512424" cy="6161484"/>
          </a:xfrm>
          <a:prstGeom prst="rect">
            <a:avLst/>
          </a:prstGeom>
        </p:spPr>
        <p:txBody>
          <a:bodyPr/>
          <a:lstStyle>
            <a:lvl1pPr marL="0" indent="0">
              <a:buFontTx/>
              <a:buNone/>
              <a:defRPr/>
            </a:lvl1pPr>
          </a:lstStyle>
          <a:p>
            <a:r>
              <a:rPr lang="it-IT" dirty="0"/>
              <a:t>INSERT IMAGE</a:t>
            </a:r>
          </a:p>
        </p:txBody>
      </p:sp>
      <p:sp>
        <p:nvSpPr>
          <p:cNvPr id="7" name="Rettangolo 6">
            <a:extLst>
              <a:ext uri="{FF2B5EF4-FFF2-40B4-BE49-F238E27FC236}">
                <a16:creationId xmlns:a16="http://schemas.microsoft.com/office/drawing/2014/main" id="{4E39DF3D-FE0A-9144-A4EC-161122CADD7F}"/>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82587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1"/>
        </a:solidFill>
        <a:effectLst/>
      </p:bgPr>
    </p:bg>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D7168CD-F4E3-1A44-B227-6ABC4D0E6670}"/>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it-IT"/>
          </a:p>
        </p:txBody>
      </p:sp>
      <p:pic>
        <p:nvPicPr>
          <p:cNvPr id="5" name="Immagine 4" descr="Immagine che contiene testo, elettronico, screenshot&#10;&#10;Descrizione generata automaticamente">
            <a:extLst>
              <a:ext uri="{FF2B5EF4-FFF2-40B4-BE49-F238E27FC236}">
                <a16:creationId xmlns:a16="http://schemas.microsoft.com/office/drawing/2014/main" id="{657177D2-4B4E-AA4F-B2AF-93C404064C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Immagine 6" descr="Immagine che contiene testo, elettronico, screenshot&#10;&#10;Descrizione generata automaticamente">
            <a:extLst>
              <a:ext uri="{FF2B5EF4-FFF2-40B4-BE49-F238E27FC236}">
                <a16:creationId xmlns:a16="http://schemas.microsoft.com/office/drawing/2014/main" id="{7C2140A1-1B1E-5B44-A682-FB277CF6AB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8555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 subtitle">
    <p:bg>
      <p:bgRef idx="1001">
        <a:schemeClr val="bg1"/>
      </p:bgRef>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66489B-8EB2-A84B-A274-DDA7E5DF6AB7}"/>
              </a:ext>
            </a:extLst>
          </p:cNvPr>
          <p:cNvSpPr>
            <a:spLocks noGrp="1"/>
          </p:cNvSpPr>
          <p:nvPr>
            <p:ph type="ctrTitle" hasCustomPrompt="1"/>
          </p:nvPr>
        </p:nvSpPr>
        <p:spPr>
          <a:xfrm>
            <a:off x="838200" y="602166"/>
            <a:ext cx="10515600" cy="3728534"/>
          </a:xfrm>
          <a:prstGeom prst="rect">
            <a:avLst/>
          </a:prstGeom>
        </p:spPr>
        <p:txBody>
          <a:bodyPr anchor="t">
            <a:noAutofit/>
          </a:bodyPr>
          <a:lstStyle>
            <a:lvl1pPr algn="ctr">
              <a:defRPr sz="8000" b="1" i="0">
                <a:latin typeface="Arial Narrow" panose="020B0604020202020204" pitchFamily="34" charset="0"/>
                <a:cs typeface="Arial Narrow" panose="020B0604020202020204" pitchFamily="34" charset="0"/>
              </a:defRPr>
            </a:lvl1pPr>
          </a:lstStyle>
          <a:p>
            <a:r>
              <a:rPr lang="it-IT" dirty="0"/>
              <a:t>WRITE TITLE HERE </a:t>
            </a:r>
            <a:br>
              <a:rPr lang="it-IT" dirty="0"/>
            </a:br>
            <a:r>
              <a:rPr lang="it-IT" dirty="0"/>
              <a:t>MAX 3 LINES</a:t>
            </a:r>
          </a:p>
        </p:txBody>
      </p:sp>
      <p:sp>
        <p:nvSpPr>
          <p:cNvPr id="3" name="Sottotitolo 2">
            <a:extLst>
              <a:ext uri="{FF2B5EF4-FFF2-40B4-BE49-F238E27FC236}">
                <a16:creationId xmlns:a16="http://schemas.microsoft.com/office/drawing/2014/main" id="{4FC83FF7-DDE8-9B44-BF67-63562A1880F3}"/>
              </a:ext>
            </a:extLst>
          </p:cNvPr>
          <p:cNvSpPr>
            <a:spLocks noGrp="1"/>
          </p:cNvSpPr>
          <p:nvPr>
            <p:ph type="subTitle" idx="1" hasCustomPrompt="1"/>
          </p:nvPr>
        </p:nvSpPr>
        <p:spPr>
          <a:xfrm>
            <a:off x="838200" y="4496373"/>
            <a:ext cx="10515600" cy="1759461"/>
          </a:xfrm>
          <a:prstGeom prst="rect">
            <a:avLst/>
          </a:prstGeom>
        </p:spPr>
        <p:txBody>
          <a:bodyPr>
            <a:normAutofit/>
          </a:bodyPr>
          <a:lstStyle>
            <a:lvl1pPr marL="0" indent="0" algn="ctr">
              <a:buNone/>
              <a:defRPr sz="2000" b="1" i="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Write Here </a:t>
            </a:r>
            <a:r>
              <a:rPr lang="it-IT" dirty="0" err="1"/>
              <a:t>Subtitle</a:t>
            </a:r>
            <a:r>
              <a:rPr lang="it-IT" dirty="0"/>
              <a:t> On Maximum 3 Lines</a:t>
            </a:r>
          </a:p>
        </p:txBody>
      </p:sp>
      <p:sp>
        <p:nvSpPr>
          <p:cNvPr id="7" name="Ovale 6">
            <a:extLst>
              <a:ext uri="{FF2B5EF4-FFF2-40B4-BE49-F238E27FC236}">
                <a16:creationId xmlns:a16="http://schemas.microsoft.com/office/drawing/2014/main" id="{1806D73B-3C43-CA4C-9908-DDBE9A14FBA4}"/>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8" name="Rettangolo 7">
            <a:extLst>
              <a:ext uri="{FF2B5EF4-FFF2-40B4-BE49-F238E27FC236}">
                <a16:creationId xmlns:a16="http://schemas.microsoft.com/office/drawing/2014/main" id="{1AE2AAE8-75EE-234C-B627-4898C4CE1558}"/>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6511D2C4-4168-CC44-A236-E6EEAF22FE05}"/>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numero diapositiva 3">
            <a:extLst>
              <a:ext uri="{FF2B5EF4-FFF2-40B4-BE49-F238E27FC236}">
                <a16:creationId xmlns:a16="http://schemas.microsoft.com/office/drawing/2014/main" id="{ACDA8F08-7657-3E43-A222-0DD253C6A2D5}"/>
              </a:ext>
            </a:extLst>
          </p:cNvPr>
          <p:cNvSpPr>
            <a:spLocks noGrp="1"/>
          </p:cNvSpPr>
          <p:nvPr>
            <p:ph type="sldNum" sz="quarter" idx="4"/>
          </p:nvPr>
        </p:nvSpPr>
        <p:spPr>
          <a:xfrm>
            <a:off x="5861098" y="6356350"/>
            <a:ext cx="469804" cy="365125"/>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A5BA30F2-EADE-E847-915A-1E3BC37EDCB4}" type="slidenum">
              <a:rPr lang="it-IT" smtClean="0"/>
              <a:pPr/>
              <a:t>‹#›</a:t>
            </a:fld>
            <a:endParaRPr lang="it-IT" dirty="0"/>
          </a:p>
        </p:txBody>
      </p:sp>
    </p:spTree>
    <p:extLst>
      <p:ext uri="{BB962C8B-B14F-4D97-AF65-F5344CB8AC3E}">
        <p14:creationId xmlns:p14="http://schemas.microsoft.com/office/powerpoint/2010/main" val="173462818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ragraph + tex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8" name="Segnaposto testo 7">
            <a:extLst>
              <a:ext uri="{FF2B5EF4-FFF2-40B4-BE49-F238E27FC236}">
                <a16:creationId xmlns:a16="http://schemas.microsoft.com/office/drawing/2014/main" id="{A6DF8388-B969-8C4D-AA7A-E30B263821D7}"/>
              </a:ext>
            </a:extLst>
          </p:cNvPr>
          <p:cNvSpPr>
            <a:spLocks noGrp="1"/>
          </p:cNvSpPr>
          <p:nvPr>
            <p:ph type="body" sz="quarter" idx="16" hasCustomPrompt="1"/>
          </p:nvPr>
        </p:nvSpPr>
        <p:spPr>
          <a:xfrm>
            <a:off x="838200" y="1384300"/>
            <a:ext cx="5092602" cy="4973466"/>
          </a:xfrm>
          <a:prstGeom prst="rect">
            <a:avLst/>
          </a:prstGeom>
        </p:spPr>
        <p:txBody>
          <a:bodyPr>
            <a:normAutofit/>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it-IT" dirty="0"/>
              <a:t>Text</a:t>
            </a:r>
          </a:p>
        </p:txBody>
      </p:sp>
      <p:sp>
        <p:nvSpPr>
          <p:cNvPr id="4" name="Segnaposto testo 3">
            <a:extLst>
              <a:ext uri="{FF2B5EF4-FFF2-40B4-BE49-F238E27FC236}">
                <a16:creationId xmlns:a16="http://schemas.microsoft.com/office/drawing/2014/main" id="{2C6A36E3-63DA-454F-8F6F-7A744F531E4C}"/>
              </a:ext>
            </a:extLst>
          </p:cNvPr>
          <p:cNvSpPr>
            <a:spLocks noGrp="1"/>
          </p:cNvSpPr>
          <p:nvPr>
            <p:ph type="body" sz="quarter" idx="17" hasCustomPrompt="1"/>
          </p:nvPr>
        </p:nvSpPr>
        <p:spPr>
          <a:xfrm>
            <a:off x="6261198" y="1384300"/>
            <a:ext cx="5092602" cy="4973638"/>
          </a:xfrm>
          <a:prstGeom prst="rect">
            <a:avLst/>
          </a:prstGeom>
        </p:spPr>
        <p:txBody>
          <a:bodyPr/>
          <a:lstStyle>
            <a:lvl1pPr marL="0" indent="0" algn="l">
              <a:buNone/>
              <a:defRPr sz="2000"/>
            </a:lvl1pPr>
          </a:lstStyle>
          <a:p>
            <a:pPr lvl="0"/>
            <a:r>
              <a:rPr lang="it-IT" dirty="0"/>
              <a:t>Text</a:t>
            </a:r>
          </a:p>
        </p:txBody>
      </p:sp>
      <p:sp>
        <p:nvSpPr>
          <p:cNvPr id="10" name="Rettangolo 9">
            <a:extLst>
              <a:ext uri="{FF2B5EF4-FFF2-40B4-BE49-F238E27FC236}">
                <a16:creationId xmlns:a16="http://schemas.microsoft.com/office/drawing/2014/main" id="{AC671013-D3A7-3642-BEF4-A4E0E505B13A}"/>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7B82A31-9C11-704E-B670-D8D13BC736C0}"/>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37A1F803-C41B-6446-8E7C-6A678EE0148B}"/>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4074676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 box">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3000739"/>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9" name="Rettangolo 8">
            <a:extLst>
              <a:ext uri="{FF2B5EF4-FFF2-40B4-BE49-F238E27FC236}">
                <a16:creationId xmlns:a16="http://schemas.microsoft.com/office/drawing/2014/main" id="{82F4F23D-7677-8C41-8C86-C1382EB0CE20}"/>
              </a:ext>
            </a:extLst>
          </p:cNvPr>
          <p:cNvSpPr/>
          <p:nvPr userDrawn="1"/>
        </p:nvSpPr>
        <p:spPr>
          <a:xfrm>
            <a:off x="219206" y="3757807"/>
            <a:ext cx="11972794" cy="3100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8" name="Segnaposto testo 7">
            <a:extLst>
              <a:ext uri="{FF2B5EF4-FFF2-40B4-BE49-F238E27FC236}">
                <a16:creationId xmlns:a16="http://schemas.microsoft.com/office/drawing/2014/main" id="{795F170F-C056-4245-B79C-ED59A008354C}"/>
              </a:ext>
            </a:extLst>
          </p:cNvPr>
          <p:cNvSpPr>
            <a:spLocks noGrp="1"/>
          </p:cNvSpPr>
          <p:nvPr>
            <p:ph type="body" sz="quarter" idx="13" hasCustomPrompt="1"/>
          </p:nvPr>
        </p:nvSpPr>
        <p:spPr>
          <a:xfrm>
            <a:off x="839788" y="4381500"/>
            <a:ext cx="10507661" cy="1803400"/>
          </a:xfrm>
          <a:prstGeom prst="rect">
            <a:avLst/>
          </a:prstGeom>
        </p:spPr>
        <p:txBody>
          <a:bodyPr>
            <a:normAutofit/>
          </a:bodyPr>
          <a:lstStyle>
            <a:lvl1pPr marL="0" indent="0">
              <a:buFontTx/>
              <a:buNone/>
              <a:defRPr sz="1200" b="1">
                <a:solidFill>
                  <a:schemeClr val="bg1"/>
                </a:solidFill>
              </a:defRPr>
            </a:lvl1pPr>
          </a:lstStyle>
          <a:p>
            <a:pPr lvl="0"/>
            <a:r>
              <a:rPr lang="it-IT" dirty="0"/>
              <a:t>Box text</a:t>
            </a:r>
          </a:p>
        </p:txBody>
      </p:sp>
      <p:sp>
        <p:nvSpPr>
          <p:cNvPr id="2" name="Titolo 1">
            <a:extLst>
              <a:ext uri="{FF2B5EF4-FFF2-40B4-BE49-F238E27FC236}">
                <a16:creationId xmlns:a16="http://schemas.microsoft.com/office/drawing/2014/main" id="{36ACAD63-6FFD-0F41-85E5-E49AEC5A5E62}"/>
              </a:ext>
            </a:extLst>
          </p:cNvPr>
          <p:cNvSpPr>
            <a:spLocks noGrp="1"/>
          </p:cNvSpPr>
          <p:nvPr>
            <p:ph type="title" hasCustomPrompt="1"/>
          </p:nvPr>
        </p:nvSpPr>
        <p:spPr>
          <a:xfrm>
            <a:off x="839788" y="4038600"/>
            <a:ext cx="10515600" cy="207791"/>
          </a:xfrm>
          <a:prstGeom prst="rect">
            <a:avLst/>
          </a:prstGeom>
          <a:solidFill>
            <a:schemeClr val="tx2"/>
          </a:solidFill>
        </p:spPr>
        <p:txBody>
          <a:bodyPr anchor="t">
            <a:noAutofit/>
          </a:bodyPr>
          <a:lstStyle>
            <a:lvl1pPr>
              <a:defRPr sz="1400" b="1" i="0">
                <a:solidFill>
                  <a:schemeClr val="bg1"/>
                </a:solidFill>
                <a:latin typeface="Arial" panose="020B0604020202020204" pitchFamily="34" charset="0"/>
                <a:cs typeface="Arial" panose="020B0604020202020204" pitchFamily="34" charset="0"/>
              </a:defRPr>
            </a:lvl1pPr>
          </a:lstStyle>
          <a:p>
            <a:r>
              <a:rPr lang="it-IT" dirty="0"/>
              <a:t>Box 1. Title Of The Box</a:t>
            </a:r>
          </a:p>
        </p:txBody>
      </p:sp>
      <p:sp>
        <p:nvSpPr>
          <p:cNvPr id="11" name="Rettangolo 10">
            <a:extLst>
              <a:ext uri="{FF2B5EF4-FFF2-40B4-BE49-F238E27FC236}">
                <a16:creationId xmlns:a16="http://schemas.microsoft.com/office/drawing/2014/main" id="{F095027C-EC93-8F4F-B5B0-7956BF67AF3E}"/>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2F31200B-8B55-284E-B599-DAD16552B32E}"/>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266AEEEE-BDAF-794A-90D8-FF3AD85BE8B7}"/>
              </a:ext>
            </a:extLst>
          </p:cNvPr>
          <p:cNvSpPr>
            <a:spLocks noGrp="1"/>
          </p:cNvSpPr>
          <p:nvPr>
            <p:ph type="body" sz="quarter" idx="14" hasCustomPrompt="1"/>
          </p:nvPr>
        </p:nvSpPr>
        <p:spPr>
          <a:xfrm>
            <a:off x="6240463" y="584199"/>
            <a:ext cx="5106987" cy="3000739"/>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a:t>Text</a:t>
            </a:r>
          </a:p>
        </p:txBody>
      </p:sp>
      <p:sp>
        <p:nvSpPr>
          <p:cNvPr id="13" name="Ovale 12">
            <a:extLst>
              <a:ext uri="{FF2B5EF4-FFF2-40B4-BE49-F238E27FC236}">
                <a16:creationId xmlns:a16="http://schemas.microsoft.com/office/drawing/2014/main" id="{E90BFE27-BDCB-844F-A923-EC56563D8C33}"/>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3044389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graph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8000"/>
            <a:ext cx="5078413" cy="45797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374946"/>
            <a:ext cx="5078414" cy="244304"/>
          </a:xfrm>
          <a:prstGeom prst="rect">
            <a:avLst/>
          </a:prstGeom>
          <a:solidFill>
            <a:schemeClr val="tx1"/>
          </a:solidFill>
        </p:spPr>
        <p:txBody>
          <a:bodyPr/>
          <a:lstStyle>
            <a:lvl1pPr marL="0" indent="0">
              <a:buFontTx/>
              <a:buNone/>
              <a:defRPr sz="12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4" name="Segnaposto grafico 3">
            <a:extLst>
              <a:ext uri="{FF2B5EF4-FFF2-40B4-BE49-F238E27FC236}">
                <a16:creationId xmlns:a16="http://schemas.microsoft.com/office/drawing/2014/main" id="{9A365EDD-FA9F-874A-907E-26E42C0CB642}"/>
              </a:ext>
            </a:extLst>
          </p:cNvPr>
          <p:cNvSpPr>
            <a:spLocks noGrp="1"/>
          </p:cNvSpPr>
          <p:nvPr>
            <p:ph type="chart" sz="quarter" idx="15" hasCustomPrompt="1"/>
          </p:nvPr>
        </p:nvSpPr>
        <p:spPr>
          <a:xfrm>
            <a:off x="6240463" y="1739900"/>
            <a:ext cx="5113337" cy="46178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p:txBody>
      </p:sp>
      <p:sp>
        <p:nvSpPr>
          <p:cNvPr id="8" name="Rettangolo 7">
            <a:extLst>
              <a:ext uri="{FF2B5EF4-FFF2-40B4-BE49-F238E27FC236}">
                <a16:creationId xmlns:a16="http://schemas.microsoft.com/office/drawing/2014/main" id="{22D0A959-902A-E748-98B6-B13A9600D369}"/>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63038F72-D325-AF44-86B1-8EEC6CF4DDFA}"/>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85F91A17-B850-D34B-93DC-E05A191EAD67}"/>
              </a:ext>
            </a:extLst>
          </p:cNvPr>
          <p:cNvSpPr>
            <a:spLocks noGrp="1"/>
          </p:cNvSpPr>
          <p:nvPr>
            <p:ph type="body" sz="quarter" idx="16" hasCustomPrompt="1"/>
          </p:nvPr>
        </p:nvSpPr>
        <p:spPr>
          <a:xfrm>
            <a:off x="6238875" y="1374775"/>
            <a:ext cx="5113337" cy="244475"/>
          </a:xfrm>
          <a:prstGeom prst="rect">
            <a:avLst/>
          </a:prstGeom>
          <a:solidFill>
            <a:schemeClr val="tx1"/>
          </a:solidFill>
        </p:spPr>
        <p:txBody>
          <a:bodyPr/>
          <a:lstStyle>
            <a:lvl1pPr marL="0" indent="0">
              <a:buNone/>
              <a:defRPr sz="1200" b="1">
                <a:solidFill>
                  <a:schemeClr val="bg1"/>
                </a:solidFill>
                <a:latin typeface="Arial" panose="020B0604020202020204" pitchFamily="34" charset="0"/>
                <a:cs typeface="Arial" panose="020B0604020202020204" pitchFamily="34" charset="0"/>
              </a:defRPr>
            </a:lvl1pPr>
            <a:lvl2pPr marL="457200" indent="0">
              <a:buNone/>
              <a:defRPr sz="1200" b="1">
                <a:solidFill>
                  <a:schemeClr val="bg1"/>
                </a:solidFill>
                <a:latin typeface="Arial" panose="020B0604020202020204" pitchFamily="34" charset="0"/>
                <a:cs typeface="Arial" panose="020B0604020202020204" pitchFamily="34" charset="0"/>
              </a:defRPr>
            </a:lvl2pPr>
            <a:lvl3pPr marL="914400" indent="0">
              <a:buNone/>
              <a:defRPr sz="1200" b="1">
                <a:solidFill>
                  <a:schemeClr val="bg1"/>
                </a:solidFill>
                <a:latin typeface="Arial" panose="020B0604020202020204" pitchFamily="34" charset="0"/>
                <a:cs typeface="Arial" panose="020B0604020202020204" pitchFamily="34" charset="0"/>
              </a:defRPr>
            </a:lvl3pPr>
            <a:lvl4pPr marL="1371600" indent="0">
              <a:buNone/>
              <a:defRPr sz="1200" b="1">
                <a:solidFill>
                  <a:schemeClr val="bg1"/>
                </a:solidFill>
                <a:latin typeface="Arial" panose="020B0604020202020204" pitchFamily="34" charset="0"/>
                <a:cs typeface="Arial" panose="020B0604020202020204" pitchFamily="34" charset="0"/>
              </a:defRPr>
            </a:lvl4pPr>
            <a:lvl5pPr marL="1828800" indent="0">
              <a:buNone/>
              <a:defRPr sz="1200" b="1">
                <a:solidFill>
                  <a:schemeClr val="bg1"/>
                </a:solidFill>
                <a:latin typeface="Arial" panose="020B0604020202020204" pitchFamily="34" charset="0"/>
                <a:cs typeface="Arial" panose="020B0604020202020204" pitchFamily="34" charset="0"/>
              </a:defRPr>
            </a:lvl5pPr>
          </a:lstStyle>
          <a:p>
            <a:pPr lvl="0"/>
            <a:r>
              <a:rPr lang="it-IT" dirty="0" err="1"/>
              <a:t>Name</a:t>
            </a:r>
            <a:r>
              <a:rPr lang="it-IT" dirty="0"/>
              <a:t> of the </a:t>
            </a:r>
            <a:r>
              <a:rPr lang="it-IT" dirty="0" err="1"/>
              <a:t>graph</a:t>
            </a:r>
            <a:endParaRPr lang="it-IT" dirty="0"/>
          </a:p>
        </p:txBody>
      </p:sp>
      <p:sp>
        <p:nvSpPr>
          <p:cNvPr id="12" name="Ovale 11">
            <a:extLst>
              <a:ext uri="{FF2B5EF4-FFF2-40B4-BE49-F238E27FC236}">
                <a16:creationId xmlns:a16="http://schemas.microsoft.com/office/drawing/2014/main" id="{418BA77E-05E7-F842-8A3F-171271B6F6EE}"/>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336076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paragraph + 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7999"/>
            <a:ext cx="5092601" cy="45797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384300"/>
            <a:ext cx="5092602" cy="234950"/>
          </a:xfrm>
          <a:prstGeom prst="rect">
            <a:avLst/>
          </a:prstGeom>
          <a:solidFill>
            <a:schemeClr val="tx1"/>
          </a:solidFill>
        </p:spPr>
        <p:txBody>
          <a:bodyPr/>
          <a:lstStyle>
            <a:lvl1pPr marL="0" indent="0">
              <a:buFontTx/>
              <a:buNone/>
              <a:defRPr sz="12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5" name="Segnaposto testo 4">
            <a:extLst>
              <a:ext uri="{FF2B5EF4-FFF2-40B4-BE49-F238E27FC236}">
                <a16:creationId xmlns:a16="http://schemas.microsoft.com/office/drawing/2014/main" id="{5455D200-1B94-7A4B-9844-C75079441D24}"/>
              </a:ext>
            </a:extLst>
          </p:cNvPr>
          <p:cNvSpPr>
            <a:spLocks noGrp="1"/>
          </p:cNvSpPr>
          <p:nvPr>
            <p:ph type="body" sz="quarter" idx="15" hasCustomPrompt="1"/>
          </p:nvPr>
        </p:nvSpPr>
        <p:spPr>
          <a:xfrm>
            <a:off x="6261198" y="1384300"/>
            <a:ext cx="5092602" cy="234950"/>
          </a:xfrm>
          <a:prstGeom prst="rect">
            <a:avLst/>
          </a:prstGeom>
          <a:noFill/>
        </p:spPr>
        <p:txBody>
          <a:bodyPr/>
          <a:lstStyle>
            <a:lvl1pPr marL="0" indent="0">
              <a:buFontTx/>
              <a:buNone/>
              <a:defRPr sz="1800" b="1" i="0">
                <a:solidFill>
                  <a:schemeClr val="tx2"/>
                </a:solidFill>
                <a:latin typeface="Arial Narrow" panose="020B0604020202020204" pitchFamily="34" charset="0"/>
                <a:cs typeface="Arial Narrow" panose="020B0604020202020204"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it-IT" dirty="0"/>
              <a:t>Title of the </a:t>
            </a:r>
            <a:r>
              <a:rPr lang="it-IT" dirty="0" err="1"/>
              <a:t>paragraph</a:t>
            </a:r>
            <a:r>
              <a:rPr lang="it-IT" dirty="0"/>
              <a:t> </a:t>
            </a:r>
          </a:p>
          <a:p>
            <a:pPr lvl="0"/>
            <a:endParaRPr lang="it-IT" dirty="0"/>
          </a:p>
        </p:txBody>
      </p:sp>
      <p:sp>
        <p:nvSpPr>
          <p:cNvPr id="8" name="Segnaposto testo 7">
            <a:extLst>
              <a:ext uri="{FF2B5EF4-FFF2-40B4-BE49-F238E27FC236}">
                <a16:creationId xmlns:a16="http://schemas.microsoft.com/office/drawing/2014/main" id="{A6DF8388-B969-8C4D-AA7A-E30B263821D7}"/>
              </a:ext>
            </a:extLst>
          </p:cNvPr>
          <p:cNvSpPr>
            <a:spLocks noGrp="1"/>
          </p:cNvSpPr>
          <p:nvPr>
            <p:ph type="body" sz="quarter" idx="16" hasCustomPrompt="1"/>
          </p:nvPr>
        </p:nvSpPr>
        <p:spPr>
          <a:xfrm>
            <a:off x="6261198" y="1778000"/>
            <a:ext cx="5092602" cy="4579766"/>
          </a:xfrm>
          <a:prstGeom prst="rect">
            <a:avLst/>
          </a:prstGeom>
        </p:spPr>
        <p:txBody>
          <a:bodyPr>
            <a:normAutofit/>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it-IT" dirty="0"/>
              <a:t>Text</a:t>
            </a:r>
          </a:p>
        </p:txBody>
      </p:sp>
      <p:sp>
        <p:nvSpPr>
          <p:cNvPr id="9" name="Rettangolo 8">
            <a:extLst>
              <a:ext uri="{FF2B5EF4-FFF2-40B4-BE49-F238E27FC236}">
                <a16:creationId xmlns:a16="http://schemas.microsoft.com/office/drawing/2014/main" id="{45A82D48-68B9-B045-9774-43749380E0DE}"/>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EFFF4F8E-721E-6144-A67D-5AD1643F59B9}"/>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F2748495-0241-1C46-A676-5AB6971E50A2}"/>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091822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1 graph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1" y="6363031"/>
            <a:ext cx="12191999" cy="365125"/>
          </a:xfrm>
          <a:prstGeom prst="rect">
            <a:avLst/>
          </a:prstGeom>
        </p:spPr>
        <p:txBody>
          <a:bodyPr/>
          <a:lstStyle/>
          <a:p>
            <a:fld id="{2D0AA5EB-64AB-BF41-92BE-B61D8618F692}" type="slidenum">
              <a:rPr lang="it-IT" smtClean="0"/>
              <a:t>‹#›</a:t>
            </a:fld>
            <a:endParaRPr lang="it-IT"/>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8000"/>
            <a:ext cx="10515599" cy="457993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374946"/>
            <a:ext cx="10515600" cy="244304"/>
          </a:xfrm>
          <a:prstGeom prst="rect">
            <a:avLst/>
          </a:prstGeom>
          <a:solidFill>
            <a:schemeClr val="tx1"/>
          </a:solidFill>
        </p:spPr>
        <p:txBody>
          <a:bodyPr/>
          <a:lstStyle>
            <a:lvl1pPr marL="0" indent="0">
              <a:buFontTx/>
              <a:buNone/>
              <a:defRPr sz="12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8" name="Rettangolo 7">
            <a:extLst>
              <a:ext uri="{FF2B5EF4-FFF2-40B4-BE49-F238E27FC236}">
                <a16:creationId xmlns:a16="http://schemas.microsoft.com/office/drawing/2014/main" id="{D30803BB-B9A9-FD4E-88E7-7CAFB4D4A89E}"/>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E75D3729-A04A-B242-B84C-CEFFA4403F4C}"/>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A1114575-2E12-F04D-AB74-6C6C4F5BD54C}"/>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2987749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5576887"/>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10" name="Ovale 9">
            <a:extLst>
              <a:ext uri="{FF2B5EF4-FFF2-40B4-BE49-F238E27FC236}">
                <a16:creationId xmlns:a16="http://schemas.microsoft.com/office/drawing/2014/main" id="{2D234BFE-A864-344E-8734-7A3AD60328F5}"/>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4" name="Segnaposto tabella 3">
            <a:extLst>
              <a:ext uri="{FF2B5EF4-FFF2-40B4-BE49-F238E27FC236}">
                <a16:creationId xmlns:a16="http://schemas.microsoft.com/office/drawing/2014/main" id="{7BBAF19B-6028-2D4B-9293-309735FD92AD}"/>
              </a:ext>
            </a:extLst>
          </p:cNvPr>
          <p:cNvSpPr>
            <a:spLocks noGrp="1"/>
          </p:cNvSpPr>
          <p:nvPr>
            <p:ph type="tbl" sz="quarter" idx="13" hasCustomPrompt="1"/>
          </p:nvPr>
        </p:nvSpPr>
        <p:spPr>
          <a:xfrm>
            <a:off x="6240463" y="1007893"/>
            <a:ext cx="5111750" cy="5153195"/>
          </a:xfrm>
          <a:prstGeom prst="rect">
            <a:avLst/>
          </a:prstGeom>
        </p:spPr>
        <p:txBody>
          <a:bodyPr>
            <a:normAutofit/>
          </a:bodyPr>
          <a:lstStyle>
            <a:lvl1pPr marL="0" indent="0">
              <a:buFontTx/>
              <a:buNone/>
              <a:defRPr sz="2400"/>
            </a:lvl1pPr>
          </a:lstStyle>
          <a:p>
            <a:r>
              <a:rPr lang="it-IT" dirty="0"/>
              <a:t>INSERT TABLE</a:t>
            </a:r>
          </a:p>
        </p:txBody>
      </p:sp>
      <p:sp>
        <p:nvSpPr>
          <p:cNvPr id="7" name="Rettangolo 6">
            <a:extLst>
              <a:ext uri="{FF2B5EF4-FFF2-40B4-BE49-F238E27FC236}">
                <a16:creationId xmlns:a16="http://schemas.microsoft.com/office/drawing/2014/main" id="{20CA2B10-5A17-E141-A090-2089D425489A}"/>
              </a:ext>
            </a:extLst>
          </p:cNvPr>
          <p:cNvSpPr/>
          <p:nvPr userDrawn="1"/>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88B4AD65-6E8E-E640-B8B0-7D4D7BBD52D9}"/>
              </a:ext>
            </a:extLst>
          </p:cNvPr>
          <p:cNvSpPr/>
          <p:nvPr userDrawn="1"/>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E5FE4FF7-4BFE-3847-89C8-BE1DEC7E0E81}"/>
              </a:ext>
            </a:extLst>
          </p:cNvPr>
          <p:cNvSpPr>
            <a:spLocks noGrp="1"/>
          </p:cNvSpPr>
          <p:nvPr>
            <p:ph type="body" sz="quarter" idx="14" hasCustomPrompt="1"/>
          </p:nvPr>
        </p:nvSpPr>
        <p:spPr>
          <a:xfrm>
            <a:off x="6240463" y="584200"/>
            <a:ext cx="5076825" cy="227013"/>
          </a:xfrm>
          <a:prstGeom prst="rect">
            <a:avLst/>
          </a:prstGeom>
          <a:solidFill>
            <a:schemeClr val="tx2"/>
          </a:solidFill>
        </p:spPr>
        <p:txBody>
          <a:bodyPr/>
          <a:lstStyle>
            <a:lvl1pPr marL="0" indent="0">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it-IT" dirty="0" err="1"/>
              <a:t>Name</a:t>
            </a:r>
            <a:r>
              <a:rPr lang="it-IT" dirty="0"/>
              <a:t> of the </a:t>
            </a:r>
            <a:r>
              <a:rPr lang="it-IT" dirty="0" err="1"/>
              <a:t>table</a:t>
            </a:r>
            <a:endParaRPr lang="it-IT" dirty="0"/>
          </a:p>
        </p:txBody>
      </p:sp>
    </p:spTree>
    <p:extLst>
      <p:ext uri="{BB962C8B-B14F-4D97-AF65-F5344CB8AC3E}">
        <p14:creationId xmlns:p14="http://schemas.microsoft.com/office/powerpoint/2010/main" val="2712417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Stories_title + text">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59F58D3-7068-F34D-8D78-464CA804824C}"/>
              </a:ext>
            </a:extLst>
          </p:cNvPr>
          <p:cNvSpPr/>
          <p:nvPr userDrawn="1"/>
        </p:nvSpPr>
        <p:spPr>
          <a:xfrm>
            <a:off x="0" y="-1"/>
            <a:ext cx="5257800" cy="37640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8960C2D8-5BAE-8848-BD3A-AC2C2544D9DB}"/>
              </a:ext>
            </a:extLst>
          </p:cNvPr>
          <p:cNvSpPr>
            <a:spLocks noGrp="1"/>
          </p:cNvSpPr>
          <p:nvPr>
            <p:ph type="sldNum" sz="quarter" idx="12"/>
          </p:nvPr>
        </p:nvSpPr>
        <p:spPr>
          <a:xfrm>
            <a:off x="0" y="6357767"/>
            <a:ext cx="12191999" cy="365125"/>
          </a:xfrm>
          <a:prstGeom prst="rect">
            <a:avLst/>
          </a:prstGeom>
        </p:spPr>
        <p:txBody>
          <a:bodyPr/>
          <a:lstStyle/>
          <a:p>
            <a:fld id="{2D0AA5EB-64AB-BF41-92BE-B61D8618F692}" type="slidenum">
              <a:rPr lang="it-IT" smtClean="0"/>
              <a:t>‹#›</a:t>
            </a:fld>
            <a:endParaRPr lang="it-IT" dirty="0"/>
          </a:p>
        </p:txBody>
      </p:sp>
      <p:sp>
        <p:nvSpPr>
          <p:cNvPr id="2" name="Titolo 1">
            <a:extLst>
              <a:ext uri="{FF2B5EF4-FFF2-40B4-BE49-F238E27FC236}">
                <a16:creationId xmlns:a16="http://schemas.microsoft.com/office/drawing/2014/main" id="{798F54C3-7A08-E147-AB5B-11B2B6AA89B7}"/>
              </a:ext>
            </a:extLst>
          </p:cNvPr>
          <p:cNvSpPr>
            <a:spLocks noGrp="1"/>
          </p:cNvSpPr>
          <p:nvPr>
            <p:ph type="title" hasCustomPrompt="1"/>
          </p:nvPr>
        </p:nvSpPr>
        <p:spPr>
          <a:xfrm>
            <a:off x="838200" y="853698"/>
            <a:ext cx="4102100" cy="2734100"/>
          </a:xfrm>
          <a:prstGeom prst="rect">
            <a:avLst/>
          </a:prstGeom>
        </p:spPr>
        <p:txBody>
          <a:bodyPr anchor="t"/>
          <a:lstStyle>
            <a:lvl1pPr algn="l">
              <a:defRPr>
                <a:solidFill>
                  <a:schemeClr val="bg1"/>
                </a:solidFill>
              </a:defRPr>
            </a:lvl1pPr>
          </a:lstStyle>
          <a:p>
            <a:r>
              <a:rPr lang="it-IT" dirty="0"/>
              <a:t>WRITE TITLE HERE</a:t>
            </a:r>
          </a:p>
        </p:txBody>
      </p:sp>
      <p:sp>
        <p:nvSpPr>
          <p:cNvPr id="7" name="Segnaposto testo 6">
            <a:extLst>
              <a:ext uri="{FF2B5EF4-FFF2-40B4-BE49-F238E27FC236}">
                <a16:creationId xmlns:a16="http://schemas.microsoft.com/office/drawing/2014/main" id="{E0D9FA45-81CD-244B-BF48-ACA53FC61C59}"/>
              </a:ext>
            </a:extLst>
          </p:cNvPr>
          <p:cNvSpPr>
            <a:spLocks noGrp="1"/>
          </p:cNvSpPr>
          <p:nvPr>
            <p:ph type="body" sz="quarter" idx="13" hasCustomPrompt="1"/>
          </p:nvPr>
        </p:nvSpPr>
        <p:spPr>
          <a:xfrm>
            <a:off x="839788" y="4038600"/>
            <a:ext cx="4418012" cy="2184400"/>
          </a:xfrm>
          <a:prstGeom prst="rect">
            <a:avLst/>
          </a:prstGeom>
        </p:spPr>
        <p:txBody>
          <a:bodyPr>
            <a:normAutofit/>
          </a:bodyPr>
          <a:lstStyle>
            <a:lvl1pPr marL="0" indent="0">
              <a:buFontTx/>
              <a:buNone/>
              <a:defRPr sz="2000" b="1" i="0">
                <a:solidFill>
                  <a:schemeClr val="tx2"/>
                </a:solidFill>
                <a:latin typeface="Arial Narrow" panose="020B0604020202020204" pitchFamily="34" charset="0"/>
                <a:cs typeface="Arial Narrow" panose="020B0604020202020204"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it-IT" dirty="0" err="1"/>
              <a:t>Insert</a:t>
            </a:r>
            <a:r>
              <a:rPr lang="it-IT" dirty="0"/>
              <a:t> </a:t>
            </a:r>
            <a:r>
              <a:rPr lang="it-IT" dirty="0" err="1"/>
              <a:t>subordinated</a:t>
            </a:r>
            <a:r>
              <a:rPr lang="it-IT" dirty="0"/>
              <a:t> text</a:t>
            </a:r>
          </a:p>
        </p:txBody>
      </p:sp>
      <p:sp>
        <p:nvSpPr>
          <p:cNvPr id="9" name="Segnaposto testo 8">
            <a:extLst>
              <a:ext uri="{FF2B5EF4-FFF2-40B4-BE49-F238E27FC236}">
                <a16:creationId xmlns:a16="http://schemas.microsoft.com/office/drawing/2014/main" id="{EF982C4F-8147-0A44-9573-4CF4AD17288C}"/>
              </a:ext>
            </a:extLst>
          </p:cNvPr>
          <p:cNvSpPr>
            <a:spLocks noGrp="1"/>
          </p:cNvSpPr>
          <p:nvPr>
            <p:ph type="body" sz="quarter" idx="14" hasCustomPrompt="1"/>
          </p:nvPr>
        </p:nvSpPr>
        <p:spPr>
          <a:xfrm>
            <a:off x="5422899" y="495300"/>
            <a:ext cx="5929313" cy="5727700"/>
          </a:xfrm>
          <a:prstGeom prst="rect">
            <a:avLst/>
          </a:prstGeom>
        </p:spPr>
        <p:txBody>
          <a:bodyPr/>
          <a:lstStyle>
            <a:lvl1pPr marL="0" indent="0">
              <a:buFontTx/>
              <a:buNone/>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stStyle>
          <a:p>
            <a:pPr lvl="0"/>
            <a:r>
              <a:rPr lang="it-IT" dirty="0"/>
              <a:t>Text</a:t>
            </a:r>
          </a:p>
        </p:txBody>
      </p:sp>
      <p:sp>
        <p:nvSpPr>
          <p:cNvPr id="4" name="Segnaposto testo 3">
            <a:extLst>
              <a:ext uri="{FF2B5EF4-FFF2-40B4-BE49-F238E27FC236}">
                <a16:creationId xmlns:a16="http://schemas.microsoft.com/office/drawing/2014/main" id="{6C96F4BC-3365-4242-9C55-DCC8654F7F15}"/>
              </a:ext>
            </a:extLst>
          </p:cNvPr>
          <p:cNvSpPr>
            <a:spLocks noGrp="1"/>
          </p:cNvSpPr>
          <p:nvPr>
            <p:ph type="body" sz="quarter" idx="15" hasCustomPrompt="1"/>
          </p:nvPr>
        </p:nvSpPr>
        <p:spPr>
          <a:xfrm>
            <a:off x="839788" y="495300"/>
            <a:ext cx="4116387" cy="223631"/>
          </a:xfrm>
          <a:prstGeom prst="rect">
            <a:avLst/>
          </a:prstGeom>
        </p:spPr>
        <p:txBody>
          <a:bodyPr>
            <a:normAutofit/>
          </a:bodyPr>
          <a:lstStyle>
            <a:lvl1pPr marL="0" indent="0">
              <a:buNone/>
              <a:defRPr sz="1400" b="1" i="0">
                <a:solidFill>
                  <a:schemeClr val="bg2"/>
                </a:solidFill>
                <a:latin typeface="Arial" panose="020B0604020202020204" pitchFamily="34" charset="0"/>
                <a:cs typeface="Arial" panose="020B0604020202020204" pitchFamily="34" charset="0"/>
              </a:defRPr>
            </a:lvl1pPr>
            <a:lvl2pPr marL="457200" indent="0">
              <a:buNone/>
              <a:defRPr sz="1200">
                <a:solidFill>
                  <a:schemeClr val="bg2"/>
                </a:solidFill>
              </a:defRPr>
            </a:lvl2pPr>
            <a:lvl3pPr marL="914400" indent="0">
              <a:buNone/>
              <a:defRPr sz="1200">
                <a:solidFill>
                  <a:schemeClr val="bg2"/>
                </a:solidFill>
              </a:defRPr>
            </a:lvl3pPr>
            <a:lvl4pPr marL="1371600" indent="0">
              <a:buNone/>
              <a:defRPr sz="1200">
                <a:solidFill>
                  <a:schemeClr val="bg2"/>
                </a:solidFill>
              </a:defRPr>
            </a:lvl4pPr>
            <a:lvl5pPr marL="1828800" indent="0">
              <a:buNone/>
              <a:defRPr sz="1200">
                <a:solidFill>
                  <a:schemeClr val="bg2"/>
                </a:solidFill>
              </a:defRPr>
            </a:lvl5pPr>
          </a:lstStyle>
          <a:p>
            <a:pPr lvl="0"/>
            <a:r>
              <a:rPr lang="it-IT" dirty="0"/>
              <a:t>#1 Story: </a:t>
            </a:r>
            <a:r>
              <a:rPr lang="it-IT" dirty="0" err="1"/>
              <a:t>name</a:t>
            </a:r>
            <a:r>
              <a:rPr lang="it-IT" dirty="0"/>
              <a:t> of the story</a:t>
            </a:r>
          </a:p>
        </p:txBody>
      </p:sp>
      <p:sp>
        <p:nvSpPr>
          <p:cNvPr id="10" name="Rettangolo 9">
            <a:extLst>
              <a:ext uri="{FF2B5EF4-FFF2-40B4-BE49-F238E27FC236}">
                <a16:creationId xmlns:a16="http://schemas.microsoft.com/office/drawing/2014/main" id="{B981F025-A70E-544E-AAB5-CF17584E7A6F}"/>
              </a:ext>
            </a:extLst>
          </p:cNvPr>
          <p:cNvSpPr/>
          <p:nvPr userDrawn="1"/>
        </p:nvSpPr>
        <p:spPr>
          <a:xfrm>
            <a:off x="0" y="3770945"/>
            <a:ext cx="215900" cy="3093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1A3DBAB4-C5C8-3942-972D-6368DD2D49D7}"/>
              </a:ext>
            </a:extLst>
          </p:cNvPr>
          <p:cNvSpPr/>
          <p:nvPr userDrawn="1"/>
        </p:nvSpPr>
        <p:spPr>
          <a:xfrm>
            <a:off x="11976100" y="0"/>
            <a:ext cx="215900" cy="1079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257592A7-D082-D041-976E-1BBCB92876FD}"/>
              </a:ext>
            </a:extLst>
          </p:cNvPr>
          <p:cNvSpPr/>
          <p:nvPr userDrawn="1"/>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2856648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5C70449-F0C5-3742-A715-2A55C17C7176}"/>
              </a:ext>
            </a:extLst>
          </p:cNvPr>
          <p:cNvSpPr>
            <a:spLocks noGrp="1"/>
          </p:cNvSpPr>
          <p:nvPr>
            <p:ph type="sldNum" sz="quarter" idx="4"/>
          </p:nvPr>
        </p:nvSpPr>
        <p:spPr>
          <a:xfrm>
            <a:off x="5861098" y="6356350"/>
            <a:ext cx="469804" cy="365125"/>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A5BA30F2-EADE-E847-915A-1E3BC37EDCB4}" type="slidenum">
              <a:rPr lang="it-IT" smtClean="0"/>
              <a:pPr/>
              <a:t>‹#›</a:t>
            </a:fld>
            <a:endParaRPr lang="it-IT" dirty="0"/>
          </a:p>
        </p:txBody>
      </p:sp>
    </p:spTree>
    <p:extLst>
      <p:ext uri="{BB962C8B-B14F-4D97-AF65-F5344CB8AC3E}">
        <p14:creationId xmlns:p14="http://schemas.microsoft.com/office/powerpoint/2010/main" val="4119323391"/>
      </p:ext>
    </p:extLst>
  </p:cSld>
  <p:clrMap bg1="lt1" tx1="dk1" bg2="lt2" tx2="dk2" accent1="accent1" accent2="accent2" accent3="accent3" accent4="accent4" accent5="accent5" accent6="accent6" hlink="hlink" folHlink="folHlink"/>
  <p:sldLayoutIdLst>
    <p:sldLayoutId id="2147483706" r:id="rId1"/>
    <p:sldLayoutId id="2147483695" r:id="rId2"/>
    <p:sldLayoutId id="2147483710" r:id="rId3"/>
    <p:sldLayoutId id="2147483676" r:id="rId4"/>
    <p:sldLayoutId id="2147483709" r:id="rId5"/>
    <p:sldLayoutId id="2147483686" r:id="rId6"/>
    <p:sldLayoutId id="2147483693" r:id="rId7"/>
    <p:sldLayoutId id="2147483690" r:id="rId8"/>
    <p:sldLayoutId id="2147483689" r:id="rId9"/>
    <p:sldLayoutId id="2147483711" r:id="rId10"/>
    <p:sldLayoutId id="2147483687" r:id="rId11"/>
    <p:sldLayoutId id="2147483712" r:id="rId12"/>
    <p:sldLayoutId id="2147483713" r:id="rId13"/>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F26B43"/>
          </p15:clr>
        </p15:guide>
        <p15:guide id="2" pos="7151" userDrawn="1">
          <p15:clr>
            <a:srgbClr val="F26B43"/>
          </p15:clr>
        </p15:guide>
        <p15:guide id="3" orient="horz" pos="368" userDrawn="1">
          <p15:clr>
            <a:srgbClr val="F26B43"/>
          </p15:clr>
        </p15:guide>
        <p15:guide id="4" orient="horz" pos="3997" userDrawn="1">
          <p15:clr>
            <a:srgbClr val="F26B43"/>
          </p15:clr>
        </p15:guide>
        <p15:guide id="5" pos="3727" userDrawn="1">
          <p15:clr>
            <a:srgbClr val="F26B43"/>
          </p15:clr>
        </p15:guide>
        <p15:guide id="6" pos="393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www.who.int/publications/i/item/978924000037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s://www.unicef.org/wash/climate" TargetMode="Externa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hyperlink" Target="https://www.who.int/publications/i/item/9789240012226" TargetMode="Externa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hyperlink" Target="https://www.who.int/water_sanitation_health/vision_2030_9789241598422.pdf?ua=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s://www.who.int/news/item/01-01-2018-delivering-climate-resilient-water-and-sanitation-in-africa-and-asi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hyperlink" Target="https://www.who.int/water_sanitation_health/sanitation-waste/sanitation/sanitation-and-climate-change20190813.pdf?ua=1"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who.int/water_sanitation_health/sanitation-waste/sanitation/sanitation-and-climate-change20190813.pdf?ua=1"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hyperlink" Target="https://practicegreenhealth.org/topics/safer-chemicals/green-cleaning" TargetMode="External"/><Relationship Id="rId3" Type="http://schemas.openxmlformats.org/officeDocument/2006/relationships/hyperlink" Target="https://www.gwp.org/en/WashClimateResilience/" TargetMode="External"/><Relationship Id="rId7" Type="http://schemas.openxmlformats.org/officeDocument/2006/relationships/hyperlink" Target="https://www.ncbi.nlm.nih.gov/pmc/articles/PMC4907410/" TargetMode="External"/><Relationship Id="rId2" Type="http://schemas.openxmlformats.org/officeDocument/2006/relationships/hyperlink" Target="https://apps.who.int/iris/handle/10665/331959" TargetMode="External"/><Relationship Id="rId1" Type="http://schemas.openxmlformats.org/officeDocument/2006/relationships/slideLayout" Target="../slideLayouts/slideLayout12.xml"/><Relationship Id="rId6" Type="http://schemas.openxmlformats.org/officeDocument/2006/relationships/hyperlink" Target="https://apps.who.int/iris/handle/10665/70462" TargetMode="External"/><Relationship Id="rId5" Type="http://schemas.openxmlformats.org/officeDocument/2006/relationships/hyperlink" Target="https://www.who.int/publications/m/item/climate-sanitation-and-health" TargetMode="External"/><Relationship Id="rId4" Type="http://schemas.openxmlformats.org/officeDocument/2006/relationships/hyperlink" Target="https://www.who.int/publications/i/item/9789240012226"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798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1F72-9E3E-DE40-A4AB-B5B7AEC59DD9}"/>
              </a:ext>
            </a:extLst>
          </p:cNvPr>
          <p:cNvSpPr>
            <a:spLocks noGrp="1"/>
          </p:cNvSpPr>
          <p:nvPr>
            <p:ph type="title"/>
          </p:nvPr>
        </p:nvSpPr>
        <p:spPr/>
        <p:txBody>
          <a:bodyPr/>
          <a:lstStyle/>
          <a:p>
            <a:r>
              <a:rPr lang="en-US" dirty="0"/>
              <a:t>Addressing climate change impacts requires higher up-front costs but is cost-efficient </a:t>
            </a:r>
          </a:p>
        </p:txBody>
      </p:sp>
      <p:sp>
        <p:nvSpPr>
          <p:cNvPr id="3" name="Slide Number Placeholder 2">
            <a:extLst>
              <a:ext uri="{FF2B5EF4-FFF2-40B4-BE49-F238E27FC236}">
                <a16:creationId xmlns:a16="http://schemas.microsoft.com/office/drawing/2014/main" id="{436FD2CF-BAC1-094D-84E9-87DA3B034C2C}"/>
              </a:ext>
            </a:extLst>
          </p:cNvPr>
          <p:cNvSpPr>
            <a:spLocks noGrp="1"/>
          </p:cNvSpPr>
          <p:nvPr>
            <p:ph type="sldNum" sz="quarter" idx="12"/>
          </p:nvPr>
        </p:nvSpPr>
        <p:spPr/>
        <p:txBody>
          <a:bodyPr/>
          <a:lstStyle/>
          <a:p>
            <a:fld id="{2D0AA5EB-64AB-BF41-92BE-B61D8618F692}" type="slidenum">
              <a:rPr lang="it-IT" smtClean="0"/>
              <a:t>10</a:t>
            </a:fld>
            <a:endParaRPr lang="it-IT" dirty="0"/>
          </a:p>
        </p:txBody>
      </p:sp>
      <p:sp>
        <p:nvSpPr>
          <p:cNvPr id="10" name="Google Shape;724;p82">
            <a:extLst>
              <a:ext uri="{FF2B5EF4-FFF2-40B4-BE49-F238E27FC236}">
                <a16:creationId xmlns:a16="http://schemas.microsoft.com/office/drawing/2014/main" id="{C4CBB474-29F4-B848-82EA-A20ECF9D88F1}"/>
              </a:ext>
            </a:extLst>
          </p:cNvPr>
          <p:cNvSpPr txBox="1">
            <a:spLocks/>
          </p:cNvSpPr>
          <p:nvPr/>
        </p:nvSpPr>
        <p:spPr bwMode="gray">
          <a:xfrm>
            <a:off x="705196" y="2007409"/>
            <a:ext cx="5811982" cy="3596455"/>
          </a:xfrm>
          <a:prstGeom prst="rect">
            <a:avLst/>
          </a:prstGeom>
          <a:noFill/>
          <a:ln>
            <a:noFill/>
          </a:ln>
        </p:spPr>
        <p:txBody>
          <a:bodyPr spcFirstLastPara="1" vert="horz" wrap="square" lIns="54547" tIns="27266" rIns="54547" bIns="27266" rtlCol="0" anchor="t" anchorCtr="0">
            <a:noAutofit/>
          </a:bodyPr>
          <a:lstStyle>
            <a:lvl1pPr marL="0" indent="0" algn="l" defTabSz="1008126" rtl="0" eaLnBrk="1" latinLnBrk="0" hangingPunct="1">
              <a:lnSpc>
                <a:spcPct val="110000"/>
              </a:lnSpc>
              <a:spcBef>
                <a:spcPts val="1103"/>
              </a:spcBef>
              <a:spcAft>
                <a:spcPts val="662"/>
              </a:spcAft>
              <a:buClr>
                <a:schemeClr val="tx1"/>
              </a:buClr>
              <a:buSzPct val="80000"/>
              <a:buFontTx/>
              <a:buNone/>
              <a:defRPr sz="1544" b="0" kern="1200">
                <a:solidFill>
                  <a:schemeClr val="tx1"/>
                </a:solidFill>
                <a:latin typeface="+mn-lt"/>
                <a:ea typeface="+mn-ea"/>
                <a:cs typeface="Times New Roman" panose="02020603050405020304" pitchFamily="18" charset="0"/>
              </a:defRPr>
            </a:lvl1pPr>
            <a:lvl2pPr marL="397300" indent="-197775" algn="l" defTabSz="1008126" rtl="0" eaLnBrk="1" latinLnBrk="0" hangingPunct="1">
              <a:lnSpc>
                <a:spcPct val="110000"/>
              </a:lnSpc>
              <a:spcBef>
                <a:spcPts val="551"/>
              </a:spcBef>
              <a:spcAft>
                <a:spcPts val="662"/>
              </a:spcAft>
              <a:buClr>
                <a:schemeClr val="tx1"/>
              </a:buClr>
              <a:buSzPct val="100000"/>
              <a:buFont typeface="Arial" panose="020B0604020202020204" pitchFamily="34" charset="0"/>
              <a:buChar char="•"/>
              <a:defRPr sz="1544" kern="1200">
                <a:solidFill>
                  <a:schemeClr val="tx1"/>
                </a:solidFill>
                <a:latin typeface="+mn-lt"/>
                <a:ea typeface="+mn-ea"/>
                <a:cs typeface="+mn-cs"/>
              </a:defRPr>
            </a:lvl2pPr>
            <a:lvl3pPr marL="911863" indent="-315039" algn="l" defTabSz="1008126" rtl="0" eaLnBrk="1" latinLnBrk="0" hangingPunct="1">
              <a:lnSpc>
                <a:spcPct val="110000"/>
              </a:lnSpc>
              <a:spcBef>
                <a:spcPts val="551"/>
              </a:spcBef>
              <a:spcAft>
                <a:spcPts val="662"/>
              </a:spcAft>
              <a:buClr>
                <a:schemeClr val="tx1"/>
              </a:buClr>
              <a:buSzPct val="100000"/>
              <a:buFont typeface="Arial" panose="020B0604020202020204" pitchFamily="34" charset="0"/>
              <a:buChar char="•"/>
              <a:defRPr sz="1544" kern="1200">
                <a:solidFill>
                  <a:schemeClr val="tx1"/>
                </a:solidFill>
                <a:latin typeface="+mn-lt"/>
                <a:ea typeface="+mn-ea"/>
                <a:cs typeface="+mn-cs"/>
              </a:defRPr>
            </a:lvl3pPr>
            <a:lvl4pPr marL="1300413" indent="-315039" algn="l" defTabSz="1008126" rtl="0" eaLnBrk="1" latinLnBrk="0" hangingPunct="1">
              <a:lnSpc>
                <a:spcPct val="110000"/>
              </a:lnSpc>
              <a:spcBef>
                <a:spcPts val="551"/>
              </a:spcBef>
              <a:spcAft>
                <a:spcPts val="662"/>
              </a:spcAft>
              <a:buClr>
                <a:schemeClr val="tx1"/>
              </a:buClr>
              <a:buSzPct val="100000"/>
              <a:buFont typeface="Arial" panose="020B0604020202020204" pitchFamily="34" charset="0"/>
              <a:buChar char="•"/>
              <a:defRPr sz="1544" kern="1200">
                <a:solidFill>
                  <a:schemeClr val="tx1"/>
                </a:solidFill>
                <a:latin typeface="+mn-lt"/>
                <a:ea typeface="+mn-ea"/>
                <a:cs typeface="+mn-cs"/>
              </a:defRPr>
            </a:lvl4pPr>
            <a:lvl5pPr marL="1781723" indent="-395549" algn="l" defTabSz="1008126" rtl="0" eaLnBrk="1" latinLnBrk="0" hangingPunct="1">
              <a:lnSpc>
                <a:spcPct val="110000"/>
              </a:lnSpc>
              <a:spcBef>
                <a:spcPts val="551"/>
              </a:spcBef>
              <a:spcAft>
                <a:spcPts val="662"/>
              </a:spcAft>
              <a:buClr>
                <a:schemeClr val="tx1"/>
              </a:buClr>
              <a:buSzPct val="100000"/>
              <a:buFont typeface="Arial" panose="020B0604020202020204" pitchFamily="34" charset="0"/>
              <a:buChar char="•"/>
              <a:defRPr sz="1544" kern="1200">
                <a:solidFill>
                  <a:schemeClr val="tx1"/>
                </a:solidFill>
                <a:latin typeface="+mn-lt"/>
                <a:ea typeface="+mn-ea"/>
                <a:cs typeface="+mn-cs"/>
              </a:defRPr>
            </a:lvl5pPr>
            <a:lvl6pPr marL="2273535" indent="-395549" algn="l" defTabSz="1008126" rtl="0" eaLnBrk="1" latinLnBrk="0" hangingPunct="1">
              <a:lnSpc>
                <a:spcPct val="90000"/>
              </a:lnSpc>
              <a:spcBef>
                <a:spcPts val="551"/>
              </a:spcBef>
              <a:buFont typeface="Arial" panose="020B0604020202020204" pitchFamily="34" charset="0"/>
              <a:buChar char="•"/>
              <a:defRPr sz="1544" kern="1200">
                <a:solidFill>
                  <a:schemeClr val="tx1"/>
                </a:solidFill>
                <a:latin typeface="+mn-lt"/>
                <a:ea typeface="+mn-ea"/>
                <a:cs typeface="+mn-cs"/>
              </a:defRPr>
            </a:lvl6pPr>
            <a:lvl7pPr marL="3276410"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0473"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4536"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fontAlgn="auto">
              <a:lnSpc>
                <a:spcPct val="115000"/>
              </a:lnSpc>
              <a:spcBef>
                <a:spcPts val="0"/>
              </a:spcBef>
              <a:spcAft>
                <a:spcPts val="0"/>
              </a:spcAft>
            </a:pPr>
            <a:r>
              <a:rPr lang="en-US" sz="2000" b="1" dirty="0">
                <a:latin typeface="Arial"/>
                <a:ea typeface="Arial"/>
                <a:cs typeface="Arial"/>
                <a:sym typeface="Arial"/>
              </a:rPr>
              <a:t>Climate resilience objectives for healthcare facilities:</a:t>
            </a:r>
          </a:p>
          <a:p>
            <a:pPr fontAlgn="auto">
              <a:lnSpc>
                <a:spcPct val="115000"/>
              </a:lnSpc>
              <a:spcBef>
                <a:spcPts val="0"/>
              </a:spcBef>
              <a:spcAft>
                <a:spcPts val="0"/>
              </a:spcAft>
            </a:pPr>
            <a:endParaRPr lang="en-US" sz="2000" b="1" dirty="0">
              <a:latin typeface="Arial"/>
              <a:ea typeface="Arial"/>
              <a:cs typeface="Arial"/>
              <a:sym typeface="Arial"/>
            </a:endParaRPr>
          </a:p>
          <a:p>
            <a:pPr marL="463550" indent="-419100" fontAlgn="auto">
              <a:lnSpc>
                <a:spcPct val="100000"/>
              </a:lnSpc>
              <a:spcBef>
                <a:spcPts val="0"/>
              </a:spcBef>
              <a:spcAft>
                <a:spcPts val="0"/>
              </a:spcAft>
              <a:buSzPts val="2400"/>
              <a:buFont typeface="Arial"/>
              <a:buAutoNum type="arabicPeriod"/>
            </a:pPr>
            <a:r>
              <a:rPr lang="en-US" sz="2000" dirty="0">
                <a:latin typeface="Arial"/>
                <a:ea typeface="Arial"/>
                <a:cs typeface="Arial"/>
                <a:sym typeface="Arial"/>
              </a:rPr>
              <a:t>Health systems and WASH infrastructure designed to be climate resilient (risk informed)</a:t>
            </a:r>
          </a:p>
          <a:p>
            <a:pPr marL="583754" indent="-310987" fontAlgn="auto">
              <a:lnSpc>
                <a:spcPct val="100000"/>
              </a:lnSpc>
              <a:spcBef>
                <a:spcPts val="0"/>
              </a:spcBef>
              <a:spcAft>
                <a:spcPts val="0"/>
              </a:spcAft>
              <a:buFont typeface="+mj-lt"/>
              <a:buAutoNum type="arabicPeriod"/>
            </a:pPr>
            <a:endParaRPr lang="en-US" sz="2000" dirty="0">
              <a:latin typeface="Arial"/>
              <a:ea typeface="Arial"/>
              <a:cs typeface="Arial"/>
              <a:sym typeface="Arial"/>
            </a:endParaRPr>
          </a:p>
          <a:p>
            <a:pPr marL="463550" indent="-419100" fontAlgn="auto">
              <a:lnSpc>
                <a:spcPct val="100000"/>
              </a:lnSpc>
              <a:spcBef>
                <a:spcPts val="0"/>
              </a:spcBef>
              <a:spcAft>
                <a:spcPts val="0"/>
              </a:spcAft>
              <a:buSzPts val="2400"/>
              <a:buFont typeface="Arial"/>
              <a:buAutoNum type="arabicPeriod"/>
            </a:pPr>
            <a:r>
              <a:rPr lang="en-US" sz="2000" dirty="0">
                <a:latin typeface="Arial"/>
                <a:cs typeface="Arial"/>
                <a:sym typeface="Arial"/>
              </a:rPr>
              <a:t>Health systems built and operated to lower carbon emissions and foster environmental sustainability</a:t>
            </a:r>
          </a:p>
          <a:p>
            <a:pPr fontAlgn="auto">
              <a:lnSpc>
                <a:spcPct val="100000"/>
              </a:lnSpc>
              <a:spcBef>
                <a:spcPts val="0"/>
              </a:spcBef>
              <a:spcAft>
                <a:spcPts val="0"/>
              </a:spcAft>
              <a:buClr>
                <a:schemeClr val="dk1"/>
              </a:buClr>
              <a:buSzPts val="1100"/>
            </a:pPr>
            <a:endParaRPr lang="en-US" sz="2000" dirty="0">
              <a:latin typeface="Arial"/>
              <a:ea typeface="Arial"/>
              <a:cs typeface="Arial"/>
              <a:sym typeface="Arial"/>
            </a:endParaRPr>
          </a:p>
        </p:txBody>
      </p:sp>
      <p:pic>
        <p:nvPicPr>
          <p:cNvPr id="11" name="Google Shape;729;p82">
            <a:extLst>
              <a:ext uri="{FF2B5EF4-FFF2-40B4-BE49-F238E27FC236}">
                <a16:creationId xmlns:a16="http://schemas.microsoft.com/office/drawing/2014/main" id="{846E2CD4-83D7-B345-B662-63CC851B35B9}"/>
              </a:ext>
            </a:extLst>
          </p:cNvPr>
          <p:cNvPicPr preferRelativeResize="0"/>
          <p:nvPr/>
        </p:nvPicPr>
        <p:blipFill>
          <a:blip r:embed="rId3">
            <a:alphaModFix/>
          </a:blip>
          <a:stretch>
            <a:fillRect/>
          </a:stretch>
        </p:blipFill>
        <p:spPr>
          <a:xfrm>
            <a:off x="6866314" y="1950867"/>
            <a:ext cx="5049556" cy="3652997"/>
          </a:xfrm>
          <a:prstGeom prst="rect">
            <a:avLst/>
          </a:prstGeom>
          <a:noFill/>
          <a:ln>
            <a:noFill/>
          </a:ln>
        </p:spPr>
      </p:pic>
    </p:spTree>
    <p:extLst>
      <p:ext uri="{BB962C8B-B14F-4D97-AF65-F5344CB8AC3E}">
        <p14:creationId xmlns:p14="http://schemas.microsoft.com/office/powerpoint/2010/main" val="2168690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40FC851-2C00-624A-BEB8-AC5BAEE15869}"/>
              </a:ext>
            </a:extLst>
          </p:cNvPr>
          <p:cNvSpPr>
            <a:spLocks noGrp="1"/>
          </p:cNvSpPr>
          <p:nvPr>
            <p:ph type="sldNum" sz="quarter" idx="12"/>
          </p:nvPr>
        </p:nvSpPr>
        <p:spPr/>
        <p:txBody>
          <a:bodyPr/>
          <a:lstStyle/>
          <a:p>
            <a:fld id="{2D0AA5EB-64AB-BF41-92BE-B61D8618F692}" type="slidenum">
              <a:rPr lang="it-IT" smtClean="0"/>
              <a:t>11</a:t>
            </a:fld>
            <a:endParaRPr lang="it-IT" dirty="0"/>
          </a:p>
        </p:txBody>
      </p:sp>
      <p:sp>
        <p:nvSpPr>
          <p:cNvPr id="3" name="Titolo 2">
            <a:extLst>
              <a:ext uri="{FF2B5EF4-FFF2-40B4-BE49-F238E27FC236}">
                <a16:creationId xmlns:a16="http://schemas.microsoft.com/office/drawing/2014/main" id="{E7E67B10-096F-494E-B384-B5FA7FE58AB3}"/>
              </a:ext>
            </a:extLst>
          </p:cNvPr>
          <p:cNvSpPr>
            <a:spLocks noGrp="1"/>
          </p:cNvSpPr>
          <p:nvPr>
            <p:ph type="title"/>
          </p:nvPr>
        </p:nvSpPr>
        <p:spPr/>
        <p:txBody>
          <a:bodyPr/>
          <a:lstStyle/>
          <a:p>
            <a:r>
              <a:rPr lang="it-IT" dirty="0"/>
              <a:t>Three Global </a:t>
            </a:r>
            <a:r>
              <a:rPr lang="it-IT" dirty="0" err="1"/>
              <a:t>Frameworks</a:t>
            </a:r>
            <a:endParaRPr lang="it-IT" dirty="0"/>
          </a:p>
        </p:txBody>
      </p:sp>
      <p:sp>
        <p:nvSpPr>
          <p:cNvPr id="5" name="Segnaposto testo 4">
            <a:extLst>
              <a:ext uri="{FF2B5EF4-FFF2-40B4-BE49-F238E27FC236}">
                <a16:creationId xmlns:a16="http://schemas.microsoft.com/office/drawing/2014/main" id="{F798570E-5D0A-124B-B108-4FFE4BE8FABC}"/>
              </a:ext>
            </a:extLst>
          </p:cNvPr>
          <p:cNvSpPr>
            <a:spLocks noGrp="1"/>
          </p:cNvSpPr>
          <p:nvPr>
            <p:ph type="body" sz="quarter" idx="14"/>
          </p:nvPr>
        </p:nvSpPr>
        <p:spPr>
          <a:xfrm>
            <a:off x="5422899" y="495300"/>
            <a:ext cx="5929313" cy="3411682"/>
          </a:xfrm>
        </p:spPr>
        <p:txBody>
          <a:bodyPr/>
          <a:lstStyle/>
          <a:p>
            <a:pPr marL="457200" indent="-457200">
              <a:buFont typeface="+mj-lt"/>
              <a:buAutoNum type="arabicPeriod"/>
            </a:pPr>
            <a:r>
              <a:rPr lang="en-US" sz="2400" dirty="0"/>
              <a:t>WHO Global Strategy on Health, Environment and Climate Change</a:t>
            </a:r>
          </a:p>
          <a:p>
            <a:pPr marL="457200" indent="-457200">
              <a:buFont typeface="+mj-lt"/>
              <a:buAutoNum type="arabicPeriod"/>
            </a:pPr>
            <a:r>
              <a:rPr lang="en-US" sz="2400" dirty="0"/>
              <a:t>Strategic Framework for WASH climate resilient Development </a:t>
            </a:r>
          </a:p>
          <a:p>
            <a:pPr marL="457200" indent="-457200">
              <a:buFont typeface="+mj-lt"/>
              <a:buAutoNum type="arabicPeriod"/>
            </a:pPr>
            <a:r>
              <a:rPr lang="it-IT" sz="2400" dirty="0"/>
              <a:t>Framework for building </a:t>
            </a:r>
            <a:r>
              <a:rPr lang="it-IT" sz="2400" dirty="0" err="1"/>
              <a:t>climate</a:t>
            </a:r>
            <a:r>
              <a:rPr lang="it-IT" sz="2400" dirty="0"/>
              <a:t> </a:t>
            </a:r>
            <a:r>
              <a:rPr lang="it-IT" sz="2400" dirty="0" err="1"/>
              <a:t>resilient</a:t>
            </a:r>
            <a:r>
              <a:rPr lang="it-IT" sz="2400" dirty="0"/>
              <a:t> and </a:t>
            </a:r>
            <a:r>
              <a:rPr lang="it-IT" sz="2400" dirty="0" err="1"/>
              <a:t>environmentally</a:t>
            </a:r>
            <a:r>
              <a:rPr lang="it-IT" sz="2400" dirty="0"/>
              <a:t> </a:t>
            </a:r>
            <a:r>
              <a:rPr lang="it-IT" sz="2400" dirty="0" err="1"/>
              <a:t>sustainable</a:t>
            </a:r>
            <a:r>
              <a:rPr lang="it-IT" sz="2400" dirty="0"/>
              <a:t> </a:t>
            </a:r>
            <a:r>
              <a:rPr lang="it-IT" sz="2400" dirty="0" err="1"/>
              <a:t>health</a:t>
            </a:r>
            <a:r>
              <a:rPr lang="it-IT" sz="2400" dirty="0"/>
              <a:t> care </a:t>
            </a:r>
            <a:r>
              <a:rPr lang="it-IT" sz="2400" dirty="0" err="1"/>
              <a:t>facilities</a:t>
            </a:r>
            <a:endParaRPr lang="it-IT" sz="2400" dirty="0"/>
          </a:p>
          <a:p>
            <a:pPr marL="457200" indent="-457200">
              <a:buFont typeface="+mj-lt"/>
              <a:buAutoNum type="arabicPeriod"/>
            </a:pPr>
            <a:endParaRPr lang="it-IT" sz="2400" dirty="0"/>
          </a:p>
        </p:txBody>
      </p:sp>
      <p:sp>
        <p:nvSpPr>
          <p:cNvPr id="6" name="Segnaposto testo 5">
            <a:extLst>
              <a:ext uri="{FF2B5EF4-FFF2-40B4-BE49-F238E27FC236}">
                <a16:creationId xmlns:a16="http://schemas.microsoft.com/office/drawing/2014/main" id="{624294D6-9575-EF4D-A1A5-55DFB6EFEE93}"/>
              </a:ext>
            </a:extLst>
          </p:cNvPr>
          <p:cNvSpPr>
            <a:spLocks noGrp="1"/>
          </p:cNvSpPr>
          <p:nvPr>
            <p:ph type="body" sz="quarter" idx="15"/>
          </p:nvPr>
        </p:nvSpPr>
        <p:spPr/>
        <p:txBody>
          <a:bodyPr>
            <a:normAutofit fontScale="85000" lnSpcReduction="20000"/>
          </a:bodyPr>
          <a:lstStyle/>
          <a:p>
            <a:endParaRPr lang="it-IT" dirty="0"/>
          </a:p>
        </p:txBody>
      </p:sp>
      <p:pic>
        <p:nvPicPr>
          <p:cNvPr id="7" name="Picture 6">
            <a:extLst>
              <a:ext uri="{FF2B5EF4-FFF2-40B4-BE49-F238E27FC236}">
                <a16:creationId xmlns:a16="http://schemas.microsoft.com/office/drawing/2014/main" id="{4DCDFAA0-C07D-C046-8CBA-8FDCA74A14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0493" y="3543213"/>
            <a:ext cx="1813547" cy="2597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7636CEDA-8973-4049-8B92-F0828DF138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4272" y="3587798"/>
            <a:ext cx="1794015" cy="2552904"/>
          </a:xfrm>
          <a:prstGeom prst="rect">
            <a:avLst/>
          </a:prstGeom>
          <a:ln>
            <a:solidFill>
              <a:schemeClr val="bg1">
                <a:lumMod val="65000"/>
              </a:schemeClr>
            </a:solidFill>
          </a:ln>
        </p:spPr>
      </p:pic>
      <p:pic>
        <p:nvPicPr>
          <p:cNvPr id="9" name="Picture 8">
            <a:extLst>
              <a:ext uri="{FF2B5EF4-FFF2-40B4-BE49-F238E27FC236}">
                <a16:creationId xmlns:a16="http://schemas.microsoft.com/office/drawing/2014/main" id="{21DD52B3-D2E3-4E47-A22B-1FD3D7A4310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981370" y="3658039"/>
            <a:ext cx="1757997" cy="2482663"/>
          </a:xfrm>
          <a:prstGeom prst="rect">
            <a:avLst/>
          </a:prstGeom>
          <a:effectLst>
            <a:innerShdw blurRad="63500" dist="50800" dir="2700000">
              <a:prstClr val="black">
                <a:alpha val="50000"/>
              </a:prstClr>
            </a:innerShdw>
          </a:effectLst>
          <a:scene3d>
            <a:camera prst="orthographicFront"/>
            <a:lightRig rig="threePt" dir="t"/>
          </a:scene3d>
          <a:sp3d prstMaterial="metal"/>
        </p:spPr>
      </p:pic>
    </p:spTree>
    <p:extLst>
      <p:ext uri="{BB962C8B-B14F-4D97-AF65-F5344CB8AC3E}">
        <p14:creationId xmlns:p14="http://schemas.microsoft.com/office/powerpoint/2010/main" val="923099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C268E-BB58-A140-AC16-405A9E6757AF}"/>
              </a:ext>
            </a:extLst>
          </p:cNvPr>
          <p:cNvSpPr>
            <a:spLocks noGrp="1"/>
          </p:cNvSpPr>
          <p:nvPr>
            <p:ph type="title"/>
          </p:nvPr>
        </p:nvSpPr>
        <p:spPr/>
        <p:txBody>
          <a:bodyPr/>
          <a:lstStyle/>
          <a:p>
            <a:r>
              <a:rPr lang="en-US" dirty="0">
                <a:solidFill>
                  <a:srgbClr val="0070C0"/>
                </a:solidFill>
              </a:rPr>
              <a:t>1. WHO Global Strategy on Health, Environment and Climate Change</a:t>
            </a:r>
            <a:endParaRPr lang="en-US" dirty="0"/>
          </a:p>
        </p:txBody>
      </p:sp>
      <p:sp>
        <p:nvSpPr>
          <p:cNvPr id="3" name="Slide Number Placeholder 2">
            <a:extLst>
              <a:ext uri="{FF2B5EF4-FFF2-40B4-BE49-F238E27FC236}">
                <a16:creationId xmlns:a16="http://schemas.microsoft.com/office/drawing/2014/main" id="{89470813-398C-9346-BCE5-6B9B93DF673F}"/>
              </a:ext>
            </a:extLst>
          </p:cNvPr>
          <p:cNvSpPr>
            <a:spLocks noGrp="1"/>
          </p:cNvSpPr>
          <p:nvPr>
            <p:ph type="sldNum" sz="quarter" idx="12"/>
          </p:nvPr>
        </p:nvSpPr>
        <p:spPr/>
        <p:txBody>
          <a:bodyPr/>
          <a:lstStyle/>
          <a:p>
            <a:fld id="{2D0AA5EB-64AB-BF41-92BE-B61D8618F692}" type="slidenum">
              <a:rPr lang="it-IT" smtClean="0"/>
              <a:t>12</a:t>
            </a:fld>
            <a:endParaRPr lang="it-IT" dirty="0"/>
          </a:p>
        </p:txBody>
      </p:sp>
      <p:sp>
        <p:nvSpPr>
          <p:cNvPr id="4" name="Rectangle 3">
            <a:extLst>
              <a:ext uri="{FF2B5EF4-FFF2-40B4-BE49-F238E27FC236}">
                <a16:creationId xmlns:a16="http://schemas.microsoft.com/office/drawing/2014/main" id="{6983D5C4-DEBF-564F-A84A-90BD0B768965}"/>
              </a:ext>
            </a:extLst>
          </p:cNvPr>
          <p:cNvSpPr/>
          <p:nvPr/>
        </p:nvSpPr>
        <p:spPr>
          <a:xfrm>
            <a:off x="4293092" y="2606302"/>
            <a:ext cx="7543800" cy="317009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AU" sz="20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AU" sz="2000" i="0" u="none" strike="noStrike" kern="1200" cap="none" spc="0" normalizeH="0" baseline="0" noProof="0" dirty="0">
                <a:ln>
                  <a:noFill/>
                </a:ln>
                <a:effectLst/>
                <a:uLnTx/>
                <a:uFillTx/>
                <a:latin typeface="Arial" panose="020B0604020202020204" pitchFamily="34" charset="0"/>
                <a:cs typeface="Arial" panose="020B0604020202020204" pitchFamily="34" charset="0"/>
              </a:rPr>
              <a:t>“all health care facilities and services are environmentally sustainable: using safely managed water and sanitation services and clean energy; sustainably managing their waste and procuring goods in a sustainable manner; are resilient to extreme weather events; and capable of protecting the health, safety and security of the health workforce”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AU" sz="20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defTabSz="685800">
              <a:defRPr/>
            </a:pPr>
            <a:r>
              <a:rPr kumimoji="0" lang="en-AU" sz="2000" i="0" u="none" strike="noStrike" kern="1200" cap="none" spc="0" normalizeH="0" baseline="0" noProof="0" dirty="0">
                <a:ln>
                  <a:noFill/>
                </a:ln>
                <a:effectLst/>
                <a:uLnTx/>
                <a:uFillTx/>
                <a:latin typeface="Arial" panose="020B0604020202020204" pitchFamily="34" charset="0"/>
                <a:cs typeface="Arial" panose="020B0604020202020204" pitchFamily="34" charset="0"/>
              </a:rPr>
              <a:t>WHO global strategy on health, environment and climate change (2019)</a:t>
            </a:r>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57AA5CA-2260-964B-9191-3DF65C29A2EB}"/>
              </a:ext>
            </a:extLst>
          </p:cNvPr>
          <p:cNvPicPr>
            <a:picLocks noChangeAspect="1"/>
          </p:cNvPicPr>
          <p:nvPr/>
        </p:nvPicPr>
        <p:blipFill>
          <a:blip r:embed="rId3"/>
          <a:stretch>
            <a:fillRect/>
          </a:stretch>
        </p:blipFill>
        <p:spPr>
          <a:xfrm>
            <a:off x="838201" y="1918035"/>
            <a:ext cx="2924622" cy="4188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Google Shape;118;p15">
            <a:extLst>
              <a:ext uri="{FF2B5EF4-FFF2-40B4-BE49-F238E27FC236}">
                <a16:creationId xmlns:a16="http://schemas.microsoft.com/office/drawing/2014/main" id="{DF71D5F1-975B-0042-A003-326C08A1CD56}"/>
              </a:ext>
            </a:extLst>
          </p:cNvPr>
          <p:cNvSpPr txBox="1"/>
          <p:nvPr/>
        </p:nvSpPr>
        <p:spPr>
          <a:xfrm>
            <a:off x="4293092" y="2185782"/>
            <a:ext cx="6803570" cy="567450"/>
          </a:xfrm>
          <a:prstGeom prst="rect">
            <a:avLst/>
          </a:prstGeom>
          <a:noFill/>
          <a:ln>
            <a:noFill/>
          </a:ln>
        </p:spPr>
        <p:txBody>
          <a:bodyPr spcFirstLastPara="1" wrap="square" lIns="68569" tIns="68569" rIns="68569" bIns="68569" anchor="t" anchorCtr="0">
            <a:noAutofit/>
          </a:bodyPr>
          <a:lstStyle/>
          <a:p>
            <a:pPr marL="0" marR="0" lvl="0" indent="0" algn="l" defTabSz="914400" rtl="0" eaLnBrk="0" fontAlgn="base" latinLnBrk="0" hangingPunct="0">
              <a:lnSpc>
                <a:spcPct val="100000"/>
              </a:lnSpc>
              <a:spcBef>
                <a:spcPts val="0"/>
              </a:spcBef>
              <a:spcAft>
                <a:spcPts val="0"/>
              </a:spcAft>
              <a:buClr>
                <a:srgbClr val="666666"/>
              </a:buClr>
              <a:buSzPts val="3000"/>
              <a:buFontTx/>
              <a:buNone/>
              <a:tabLst/>
              <a:defRPr/>
            </a:pPr>
            <a:r>
              <a:rPr kumimoji="0" lang="en-US" sz="2000" b="1" i="0" u="none" strike="noStrike" kern="1200" cap="none" spc="0" normalizeH="0" baseline="0" noProof="0" dirty="0">
                <a:ln>
                  <a:noFill/>
                </a:ln>
                <a:effectLst/>
                <a:uLnTx/>
                <a:uFillTx/>
                <a:latin typeface="Arial" panose="020B0604020202020204" pitchFamily="34" charset="0"/>
                <a:ea typeface="Calibri"/>
                <a:cs typeface="Arial" panose="020B0604020202020204" pitchFamily="34" charset="0"/>
                <a:sym typeface="Calibri"/>
              </a:rPr>
              <a:t>Goal for healthcare settings</a:t>
            </a:r>
          </a:p>
        </p:txBody>
      </p:sp>
      <p:sp>
        <p:nvSpPr>
          <p:cNvPr id="8" name="Rectangle 7">
            <a:extLst>
              <a:ext uri="{FF2B5EF4-FFF2-40B4-BE49-F238E27FC236}">
                <a16:creationId xmlns:a16="http://schemas.microsoft.com/office/drawing/2014/main" id="{DD13EC49-83F0-DB42-A9C4-65D77E1CB28E}"/>
              </a:ext>
            </a:extLst>
          </p:cNvPr>
          <p:cNvSpPr/>
          <p:nvPr/>
        </p:nvSpPr>
        <p:spPr>
          <a:xfrm>
            <a:off x="395477" y="6349698"/>
            <a:ext cx="5222776"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hlinkClick r:id="rId4"/>
              </a:rPr>
              <a:t>https://www.who.int/publications/i/item/9789240000377</a:t>
            </a:r>
            <a:r>
              <a:rPr lang="en-AU" sz="1600" dirty="0">
                <a:latin typeface="Arial" panose="020B0604020202020204" pitchFamily="34" charset="0"/>
                <a:cs typeface="Arial" panose="020B0604020202020204" pitchFamily="34" charset="0"/>
              </a:rPr>
              <a:t> </a:t>
            </a:r>
            <a:endParaRPr lang="en-US" sz="1600" dirty="0"/>
          </a:p>
        </p:txBody>
      </p:sp>
    </p:spTree>
    <p:extLst>
      <p:ext uri="{BB962C8B-B14F-4D97-AF65-F5344CB8AC3E}">
        <p14:creationId xmlns:p14="http://schemas.microsoft.com/office/powerpoint/2010/main" val="2857338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1A1CD-79B4-D149-8610-D62508547B3C}"/>
              </a:ext>
            </a:extLst>
          </p:cNvPr>
          <p:cNvSpPr>
            <a:spLocks noGrp="1"/>
          </p:cNvSpPr>
          <p:nvPr>
            <p:ph type="title"/>
          </p:nvPr>
        </p:nvSpPr>
        <p:spPr/>
        <p:txBody>
          <a:bodyPr/>
          <a:lstStyle/>
          <a:p>
            <a:r>
              <a:rPr lang="en-US" dirty="0"/>
              <a:t>2. Strategic Framework for WASH climate resilient Development </a:t>
            </a:r>
          </a:p>
        </p:txBody>
      </p:sp>
      <p:sp>
        <p:nvSpPr>
          <p:cNvPr id="3" name="Slide Number Placeholder 2">
            <a:extLst>
              <a:ext uri="{FF2B5EF4-FFF2-40B4-BE49-F238E27FC236}">
                <a16:creationId xmlns:a16="http://schemas.microsoft.com/office/drawing/2014/main" id="{8DD5F421-F9EB-8149-B1E4-F818610C5A74}"/>
              </a:ext>
            </a:extLst>
          </p:cNvPr>
          <p:cNvSpPr>
            <a:spLocks noGrp="1"/>
          </p:cNvSpPr>
          <p:nvPr>
            <p:ph type="sldNum" sz="quarter" idx="12"/>
          </p:nvPr>
        </p:nvSpPr>
        <p:spPr/>
        <p:txBody>
          <a:bodyPr/>
          <a:lstStyle/>
          <a:p>
            <a:fld id="{2D0AA5EB-64AB-BF41-92BE-B61D8618F692}" type="slidenum">
              <a:rPr lang="it-IT" smtClean="0"/>
              <a:t>13</a:t>
            </a:fld>
            <a:endParaRPr lang="it-IT" dirty="0"/>
          </a:p>
        </p:txBody>
      </p:sp>
      <p:pic>
        <p:nvPicPr>
          <p:cNvPr id="5" name="Picture 4">
            <a:extLst>
              <a:ext uri="{FF2B5EF4-FFF2-40B4-BE49-F238E27FC236}">
                <a16:creationId xmlns:a16="http://schemas.microsoft.com/office/drawing/2014/main" id="{2F75A827-412E-C543-8F05-4FE91A3A5E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6536" y="2120974"/>
            <a:ext cx="2855950" cy="4064050"/>
          </a:xfrm>
          <a:prstGeom prst="rect">
            <a:avLst/>
          </a:prstGeom>
          <a:ln>
            <a:solidFill>
              <a:schemeClr val="bg1">
                <a:lumMod val="65000"/>
              </a:schemeClr>
            </a:solidFill>
          </a:ln>
        </p:spPr>
      </p:pic>
      <p:pic>
        <p:nvPicPr>
          <p:cNvPr id="6" name="Picture 5">
            <a:extLst>
              <a:ext uri="{FF2B5EF4-FFF2-40B4-BE49-F238E27FC236}">
                <a16:creationId xmlns:a16="http://schemas.microsoft.com/office/drawing/2014/main" id="{E789E52B-9087-7143-B749-66D5E15368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40089" y="2446319"/>
            <a:ext cx="6026815" cy="3422853"/>
          </a:xfrm>
          <a:prstGeom prst="rect">
            <a:avLst/>
          </a:prstGeom>
        </p:spPr>
      </p:pic>
      <p:sp>
        <p:nvSpPr>
          <p:cNvPr id="7" name="Rectangle 6">
            <a:extLst>
              <a:ext uri="{FF2B5EF4-FFF2-40B4-BE49-F238E27FC236}">
                <a16:creationId xmlns:a16="http://schemas.microsoft.com/office/drawing/2014/main" id="{CC635F18-6C58-CE40-BA11-DEC0830C903F}"/>
              </a:ext>
            </a:extLst>
          </p:cNvPr>
          <p:cNvSpPr/>
          <p:nvPr/>
        </p:nvSpPr>
        <p:spPr>
          <a:xfrm>
            <a:off x="838200" y="6321605"/>
            <a:ext cx="3493136"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hlinkClick r:id="rId5"/>
              </a:rPr>
              <a:t>https://www.unicef.org/wash/climate</a:t>
            </a:r>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9378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162F-542A-AE49-B8CE-7B1CD538C4FF}"/>
              </a:ext>
            </a:extLst>
          </p:cNvPr>
          <p:cNvSpPr>
            <a:spLocks noGrp="1"/>
          </p:cNvSpPr>
          <p:nvPr>
            <p:ph type="title"/>
          </p:nvPr>
        </p:nvSpPr>
        <p:spPr/>
        <p:txBody>
          <a:bodyPr/>
          <a:lstStyle/>
          <a:p>
            <a:r>
              <a:rPr lang="en-US" dirty="0">
                <a:latin typeface="Arial" panose="020B0604020202020204" pitchFamily="34" charset="0"/>
                <a:ea typeface="Calibri"/>
                <a:cs typeface="Arial" panose="020B0604020202020204" pitchFamily="34" charset="0"/>
                <a:sym typeface="Calibri"/>
              </a:rPr>
              <a:t>3. Framework for building climate resilient and environmentally sustainable health care facilities</a:t>
            </a:r>
            <a:endParaRPr lang="en-US"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425A054A-7DDF-1F41-BCA3-20A3424854A7}"/>
              </a:ext>
            </a:extLst>
          </p:cNvPr>
          <p:cNvSpPr>
            <a:spLocks noGrp="1"/>
          </p:cNvSpPr>
          <p:nvPr>
            <p:ph type="sldNum" sz="quarter" idx="12"/>
          </p:nvPr>
        </p:nvSpPr>
        <p:spPr/>
        <p:txBody>
          <a:bodyPr/>
          <a:lstStyle/>
          <a:p>
            <a:fld id="{2D0AA5EB-64AB-BF41-92BE-B61D8618F692}" type="slidenum">
              <a:rPr lang="it-IT" smtClean="0"/>
              <a:t>14</a:t>
            </a:fld>
            <a:endParaRPr lang="it-IT" dirty="0"/>
          </a:p>
        </p:txBody>
      </p:sp>
      <p:pic>
        <p:nvPicPr>
          <p:cNvPr id="9" name="Picture 8">
            <a:extLst>
              <a:ext uri="{FF2B5EF4-FFF2-40B4-BE49-F238E27FC236}">
                <a16:creationId xmlns:a16="http://schemas.microsoft.com/office/drawing/2014/main" id="{643E4108-D3E7-E64A-9102-1E68A0B32379}"/>
              </a:ext>
            </a:extLst>
          </p:cNvPr>
          <p:cNvPicPr>
            <a:picLocks noChangeAspect="1"/>
          </p:cNvPicPr>
          <p:nvPr/>
        </p:nvPicPr>
        <p:blipFill rotWithShape="1">
          <a:blip r:embed="rId3"/>
          <a:srcRect l="33629" t="16327" r="35161" b="5279"/>
          <a:stretch/>
        </p:blipFill>
        <p:spPr>
          <a:xfrm>
            <a:off x="1244599" y="2520258"/>
            <a:ext cx="2625271" cy="3707438"/>
          </a:xfrm>
          <a:prstGeom prst="rect">
            <a:avLst/>
          </a:prstGeom>
          <a:effectLst>
            <a:innerShdw blurRad="63500" dist="50800" dir="2700000">
              <a:prstClr val="black">
                <a:alpha val="50000"/>
              </a:prstClr>
            </a:innerShdw>
          </a:effectLst>
          <a:scene3d>
            <a:camera prst="orthographicFront"/>
            <a:lightRig rig="threePt" dir="t"/>
          </a:scene3d>
          <a:sp3d prstMaterial="metal"/>
        </p:spPr>
      </p:pic>
      <p:pic>
        <p:nvPicPr>
          <p:cNvPr id="10" name="Picture 9">
            <a:extLst>
              <a:ext uri="{FF2B5EF4-FFF2-40B4-BE49-F238E27FC236}">
                <a16:creationId xmlns:a16="http://schemas.microsoft.com/office/drawing/2014/main" id="{081EBB0E-73DD-2745-97CC-9DCF1138710A}"/>
              </a:ext>
            </a:extLst>
          </p:cNvPr>
          <p:cNvPicPr>
            <a:picLocks noChangeAspect="1"/>
          </p:cNvPicPr>
          <p:nvPr/>
        </p:nvPicPr>
        <p:blipFill>
          <a:blip r:embed="rId4"/>
          <a:stretch>
            <a:fillRect/>
          </a:stretch>
        </p:blipFill>
        <p:spPr>
          <a:xfrm>
            <a:off x="3990521" y="3374874"/>
            <a:ext cx="6350000" cy="3015551"/>
          </a:xfrm>
          <a:prstGeom prst="rect">
            <a:avLst/>
          </a:prstGeom>
        </p:spPr>
      </p:pic>
      <p:sp>
        <p:nvSpPr>
          <p:cNvPr id="11" name="TextBox 10">
            <a:extLst>
              <a:ext uri="{FF2B5EF4-FFF2-40B4-BE49-F238E27FC236}">
                <a16:creationId xmlns:a16="http://schemas.microsoft.com/office/drawing/2014/main" id="{E8EB86FB-F7B8-9747-B280-3B03C3658984}"/>
              </a:ext>
            </a:extLst>
          </p:cNvPr>
          <p:cNvSpPr txBox="1"/>
          <p:nvPr/>
        </p:nvSpPr>
        <p:spPr>
          <a:xfrm>
            <a:off x="3990521" y="2476563"/>
            <a:ext cx="7363279" cy="707886"/>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Proposed process and steps for increasing climate resilience and environmental sustainability in health care facilities</a:t>
            </a:r>
          </a:p>
        </p:txBody>
      </p:sp>
      <p:sp>
        <p:nvSpPr>
          <p:cNvPr id="12" name="Rectangle 11">
            <a:extLst>
              <a:ext uri="{FF2B5EF4-FFF2-40B4-BE49-F238E27FC236}">
                <a16:creationId xmlns:a16="http://schemas.microsoft.com/office/drawing/2014/main" id="{C6BF85D4-2534-6141-96B1-1E12113F2CEC}"/>
              </a:ext>
            </a:extLst>
          </p:cNvPr>
          <p:cNvSpPr/>
          <p:nvPr/>
        </p:nvSpPr>
        <p:spPr>
          <a:xfrm>
            <a:off x="3990521" y="3089577"/>
            <a:ext cx="5222776"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hlinkClick r:id="rId5"/>
              </a:rPr>
              <a:t>https://www.who.int/publications/i/item/9789240012226</a:t>
            </a:r>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50912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40FC851-2C00-624A-BEB8-AC5BAEE15869}"/>
              </a:ext>
            </a:extLst>
          </p:cNvPr>
          <p:cNvSpPr>
            <a:spLocks noGrp="1"/>
          </p:cNvSpPr>
          <p:nvPr>
            <p:ph type="sldNum" sz="quarter" idx="12"/>
          </p:nvPr>
        </p:nvSpPr>
        <p:spPr>
          <a:xfrm>
            <a:off x="0" y="6358396"/>
            <a:ext cx="12191999" cy="365125"/>
          </a:xfrm>
        </p:spPr>
        <p:txBody>
          <a:bodyPr/>
          <a:lstStyle/>
          <a:p>
            <a:fld id="{2D0AA5EB-64AB-BF41-92BE-B61D8618F692}" type="slidenum">
              <a:rPr lang="it-IT" smtClean="0"/>
              <a:t>15</a:t>
            </a:fld>
            <a:endParaRPr lang="it-IT" dirty="0"/>
          </a:p>
        </p:txBody>
      </p:sp>
      <p:sp>
        <p:nvSpPr>
          <p:cNvPr id="3" name="Titolo 2">
            <a:extLst>
              <a:ext uri="{FF2B5EF4-FFF2-40B4-BE49-F238E27FC236}">
                <a16:creationId xmlns:a16="http://schemas.microsoft.com/office/drawing/2014/main" id="{E7E67B10-096F-494E-B384-B5FA7FE58AB3}"/>
              </a:ext>
            </a:extLst>
          </p:cNvPr>
          <p:cNvSpPr>
            <a:spLocks noGrp="1"/>
          </p:cNvSpPr>
          <p:nvPr>
            <p:ph type="title"/>
          </p:nvPr>
        </p:nvSpPr>
        <p:spPr/>
        <p:txBody>
          <a:bodyPr/>
          <a:lstStyle/>
          <a:p>
            <a:r>
              <a:rPr lang="it-IT" dirty="0"/>
              <a:t>WATER</a:t>
            </a:r>
          </a:p>
        </p:txBody>
      </p:sp>
      <p:sp>
        <p:nvSpPr>
          <p:cNvPr id="11" name="Text Placeholder 10">
            <a:extLst>
              <a:ext uri="{FF2B5EF4-FFF2-40B4-BE49-F238E27FC236}">
                <a16:creationId xmlns:a16="http://schemas.microsoft.com/office/drawing/2014/main" id="{38F418C8-AC00-AB4A-A684-B49F5AF2A102}"/>
              </a:ext>
            </a:extLst>
          </p:cNvPr>
          <p:cNvSpPr>
            <a:spLocks noGrp="1"/>
          </p:cNvSpPr>
          <p:nvPr>
            <p:ph type="body" sz="quarter" idx="13"/>
          </p:nvPr>
        </p:nvSpPr>
        <p:spPr/>
        <p:txBody>
          <a:bodyPr>
            <a:normAutofit/>
          </a:bodyPr>
          <a:lstStyle/>
          <a:p>
            <a:pPr marL="342900" indent="-342900">
              <a:buFont typeface="Arial" panose="020B0604020202020204" pitchFamily="34" charset="0"/>
              <a:buChar char="•"/>
            </a:pPr>
            <a:r>
              <a:rPr lang="en-US" b="0" dirty="0"/>
              <a:t>Technologies</a:t>
            </a:r>
          </a:p>
          <a:p>
            <a:pPr marL="342900" indent="-342900">
              <a:buFont typeface="Arial" panose="020B0604020202020204" pitchFamily="34" charset="0"/>
              <a:buChar char="•"/>
            </a:pPr>
            <a:r>
              <a:rPr lang="en-US" b="0" dirty="0"/>
              <a:t>Reliability</a:t>
            </a:r>
          </a:p>
          <a:p>
            <a:pPr marL="342900" indent="-342900">
              <a:buFont typeface="Arial" panose="020B0604020202020204" pitchFamily="34" charset="0"/>
              <a:buChar char="•"/>
            </a:pPr>
            <a:r>
              <a:rPr lang="en-US" b="0" dirty="0"/>
              <a:t>Low carbon</a:t>
            </a:r>
          </a:p>
          <a:p>
            <a:pPr marL="342900" indent="-342900">
              <a:buFont typeface="Arial" panose="020B0604020202020204" pitchFamily="34" charset="0"/>
              <a:buChar char="•"/>
            </a:pPr>
            <a:r>
              <a:rPr lang="en-US" b="0" dirty="0"/>
              <a:t>Efficiency, conservation and reuse</a:t>
            </a:r>
          </a:p>
          <a:p>
            <a:pPr marL="342900" indent="-342900">
              <a:buFont typeface="Arial" panose="020B0604020202020204" pitchFamily="34" charset="0"/>
              <a:buChar char="•"/>
            </a:pPr>
            <a:r>
              <a:rPr lang="en-US" b="0" dirty="0"/>
              <a:t>Efficiency and Reuse - related to hygiene</a:t>
            </a:r>
          </a:p>
        </p:txBody>
      </p:sp>
      <p:sp>
        <p:nvSpPr>
          <p:cNvPr id="6" name="Segnaposto testo 5">
            <a:extLst>
              <a:ext uri="{FF2B5EF4-FFF2-40B4-BE49-F238E27FC236}">
                <a16:creationId xmlns:a16="http://schemas.microsoft.com/office/drawing/2014/main" id="{624294D6-9575-EF4D-A1A5-55DFB6EFEE93}"/>
              </a:ext>
            </a:extLst>
          </p:cNvPr>
          <p:cNvSpPr>
            <a:spLocks noGrp="1"/>
          </p:cNvSpPr>
          <p:nvPr>
            <p:ph type="body" sz="quarter" idx="15"/>
          </p:nvPr>
        </p:nvSpPr>
        <p:spPr/>
        <p:txBody>
          <a:bodyPr>
            <a:normAutofit fontScale="85000" lnSpcReduction="20000"/>
          </a:bodyPr>
          <a:lstStyle/>
          <a:p>
            <a:r>
              <a:rPr lang="it-IT" dirty="0" err="1"/>
              <a:t>Climate</a:t>
            </a:r>
            <a:r>
              <a:rPr lang="it-IT" dirty="0"/>
              <a:t> </a:t>
            </a:r>
            <a:r>
              <a:rPr lang="it-IT" dirty="0" err="1"/>
              <a:t>Resilience</a:t>
            </a:r>
            <a:endParaRPr lang="it-IT" dirty="0"/>
          </a:p>
        </p:txBody>
      </p:sp>
      <p:grpSp>
        <p:nvGrpSpPr>
          <p:cNvPr id="21" name="Group 20">
            <a:extLst>
              <a:ext uri="{FF2B5EF4-FFF2-40B4-BE49-F238E27FC236}">
                <a16:creationId xmlns:a16="http://schemas.microsoft.com/office/drawing/2014/main" id="{FA478BB2-D8C2-C148-A818-69C421DBFACA}"/>
              </a:ext>
            </a:extLst>
          </p:cNvPr>
          <p:cNvGrpSpPr/>
          <p:nvPr/>
        </p:nvGrpSpPr>
        <p:grpSpPr>
          <a:xfrm>
            <a:off x="5500801" y="495300"/>
            <a:ext cx="6353741" cy="5012365"/>
            <a:chOff x="5500801" y="495300"/>
            <a:chExt cx="6353741" cy="5012365"/>
          </a:xfrm>
        </p:grpSpPr>
        <p:pic>
          <p:nvPicPr>
            <p:cNvPr id="14" name="Picture 9">
              <a:extLst>
                <a:ext uri="{FF2B5EF4-FFF2-40B4-BE49-F238E27FC236}">
                  <a16:creationId xmlns:a16="http://schemas.microsoft.com/office/drawing/2014/main" id="{3C5F2ADF-B455-E347-BF67-AF4FE5D345F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758" t="15063" r="3101" b="24377"/>
            <a:stretch/>
          </p:blipFill>
          <p:spPr bwMode="auto">
            <a:xfrm>
              <a:off x="5818301" y="3587797"/>
              <a:ext cx="2264856" cy="1643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5" name="Picture 14">
              <a:extLst>
                <a:ext uri="{FF2B5EF4-FFF2-40B4-BE49-F238E27FC236}">
                  <a16:creationId xmlns:a16="http://schemas.microsoft.com/office/drawing/2014/main" id="{CEAE70E0-51E2-6847-8F75-6E4CBABDE2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14700" y="3587797"/>
              <a:ext cx="3125272" cy="1643421"/>
            </a:xfrm>
            <a:prstGeom prst="rect">
              <a:avLst/>
            </a:prstGeom>
          </p:spPr>
        </p:pic>
        <p:pic>
          <p:nvPicPr>
            <p:cNvPr id="16" name="Picture 15">
              <a:extLst>
                <a:ext uri="{FF2B5EF4-FFF2-40B4-BE49-F238E27FC236}">
                  <a16:creationId xmlns:a16="http://schemas.microsoft.com/office/drawing/2014/main" id="{BB0DC72D-334F-DE46-A29B-1F063E6FF0C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2413"/>
            <a:stretch/>
          </p:blipFill>
          <p:spPr>
            <a:xfrm>
              <a:off x="5835274" y="853699"/>
              <a:ext cx="2336425" cy="2548720"/>
            </a:xfrm>
            <a:prstGeom prst="rect">
              <a:avLst/>
            </a:prstGeom>
          </p:spPr>
        </p:pic>
        <p:pic>
          <p:nvPicPr>
            <p:cNvPr id="17" name="Picture 16">
              <a:extLst>
                <a:ext uri="{FF2B5EF4-FFF2-40B4-BE49-F238E27FC236}">
                  <a16:creationId xmlns:a16="http://schemas.microsoft.com/office/drawing/2014/main" id="{72F8A367-C050-164D-8AEB-DBFE5F9919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05420" y="853697"/>
              <a:ext cx="3209975" cy="2548721"/>
            </a:xfrm>
            <a:prstGeom prst="rect">
              <a:avLst/>
            </a:prstGeom>
          </p:spPr>
        </p:pic>
        <p:sp>
          <p:nvSpPr>
            <p:cNvPr id="20" name="Frame 19">
              <a:extLst>
                <a:ext uri="{FF2B5EF4-FFF2-40B4-BE49-F238E27FC236}">
                  <a16:creationId xmlns:a16="http://schemas.microsoft.com/office/drawing/2014/main" id="{581BE58B-8BE3-EC41-86BF-C36523412B5F}"/>
                </a:ext>
              </a:extLst>
            </p:cNvPr>
            <p:cNvSpPr/>
            <p:nvPr/>
          </p:nvSpPr>
          <p:spPr>
            <a:xfrm>
              <a:off x="5500801" y="495300"/>
              <a:ext cx="6353741" cy="5012365"/>
            </a:xfrm>
            <a:prstGeom prst="frame">
              <a:avLst>
                <a:gd name="adj1" fmla="val 308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43214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162F-542A-AE49-B8CE-7B1CD538C4FF}"/>
              </a:ext>
            </a:extLst>
          </p:cNvPr>
          <p:cNvSpPr>
            <a:spLocks noGrp="1"/>
          </p:cNvSpPr>
          <p:nvPr>
            <p:ph type="title"/>
          </p:nvPr>
        </p:nvSpPr>
        <p:spPr/>
        <p:txBody>
          <a:bodyPr/>
          <a:lstStyle/>
          <a:p>
            <a:r>
              <a:rPr lang="en-US" dirty="0"/>
              <a:t>Consider climate resilience of water supply technologies</a:t>
            </a:r>
          </a:p>
        </p:txBody>
      </p:sp>
      <p:sp>
        <p:nvSpPr>
          <p:cNvPr id="3" name="Slide Number Placeholder 2">
            <a:extLst>
              <a:ext uri="{FF2B5EF4-FFF2-40B4-BE49-F238E27FC236}">
                <a16:creationId xmlns:a16="http://schemas.microsoft.com/office/drawing/2014/main" id="{425A054A-7DDF-1F41-BCA3-20A3424854A7}"/>
              </a:ext>
            </a:extLst>
          </p:cNvPr>
          <p:cNvSpPr>
            <a:spLocks noGrp="1"/>
          </p:cNvSpPr>
          <p:nvPr>
            <p:ph type="sldNum" sz="quarter" idx="12"/>
          </p:nvPr>
        </p:nvSpPr>
        <p:spPr/>
        <p:txBody>
          <a:bodyPr/>
          <a:lstStyle/>
          <a:p>
            <a:fld id="{2D0AA5EB-64AB-BF41-92BE-B61D8618F692}" type="slidenum">
              <a:rPr lang="it-IT" smtClean="0"/>
              <a:t>16</a:t>
            </a:fld>
            <a:endParaRPr lang="it-IT" dirty="0"/>
          </a:p>
        </p:txBody>
      </p:sp>
      <p:pic>
        <p:nvPicPr>
          <p:cNvPr id="4" name="Content Placeholder 6">
            <a:extLst>
              <a:ext uri="{FF2B5EF4-FFF2-40B4-BE49-F238E27FC236}">
                <a16:creationId xmlns:a16="http://schemas.microsoft.com/office/drawing/2014/main" id="{4FFC2D15-B628-064A-A10D-7D9C67237D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9993" y="1457227"/>
            <a:ext cx="2873058" cy="5083102"/>
          </a:xfrm>
          <a:prstGeom prst="rect">
            <a:avLst/>
          </a:prstGeom>
        </p:spPr>
      </p:pic>
      <p:sp>
        <p:nvSpPr>
          <p:cNvPr id="6" name="TextBox 5">
            <a:extLst>
              <a:ext uri="{FF2B5EF4-FFF2-40B4-BE49-F238E27FC236}">
                <a16:creationId xmlns:a16="http://schemas.microsoft.com/office/drawing/2014/main" id="{7F3FC335-3B2D-2742-9A54-D3BC5A2A22EF}"/>
              </a:ext>
            </a:extLst>
          </p:cNvPr>
          <p:cNvSpPr txBox="1"/>
          <p:nvPr/>
        </p:nvSpPr>
        <p:spPr>
          <a:xfrm>
            <a:off x="4551660" y="6026189"/>
            <a:ext cx="7211730" cy="343427"/>
          </a:xfrm>
          <a:prstGeom prst="rect">
            <a:avLst/>
          </a:prstGeom>
          <a:noFill/>
        </p:spPr>
        <p:txBody>
          <a:bodyPr wrap="square" rtlCol="0">
            <a:spAutoFit/>
          </a:bodyPr>
          <a:lstStyle/>
          <a:p>
            <a:pPr rtl="0"/>
            <a:r>
              <a:rPr lang="en-US" sz="816" dirty="0">
                <a:latin typeface="Arial" panose="020B0604020202020204" pitchFamily="34" charset="0"/>
                <a:cs typeface="Arial" panose="020B0604020202020204" pitchFamily="34" charset="0"/>
              </a:rPr>
              <a:t>Source: WHO, 2009. Vision 2030: The resilience of water supply and sanitation in the face of climate change. </a:t>
            </a:r>
            <a:r>
              <a:rPr lang="en-GB" sz="816" dirty="0">
                <a:latin typeface="Arial" panose="020B0604020202020204" pitchFamily="34" charset="0"/>
                <a:cs typeface="Arial" panose="020B0604020202020204" pitchFamily="34" charset="0"/>
                <a:hlinkClick r:id="rId4"/>
              </a:rPr>
              <a:t>https://www.who.int/water_sanitation_health/vision_2030_9789241598422.pdf?ua=1</a:t>
            </a:r>
            <a:endParaRPr lang="en-GB" sz="816"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7ABF501-F4F8-4142-82E6-C4F26B4347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04657" y="2421981"/>
            <a:ext cx="7158733" cy="3577175"/>
          </a:xfrm>
          <a:prstGeom prst="rect">
            <a:avLst/>
          </a:prstGeom>
        </p:spPr>
      </p:pic>
    </p:spTree>
    <p:extLst>
      <p:ext uri="{BB962C8B-B14F-4D97-AF65-F5344CB8AC3E}">
        <p14:creationId xmlns:p14="http://schemas.microsoft.com/office/powerpoint/2010/main" val="3682867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162F-542A-AE49-B8CE-7B1CD538C4FF}"/>
              </a:ext>
            </a:extLst>
          </p:cNvPr>
          <p:cNvSpPr>
            <a:spLocks noGrp="1"/>
          </p:cNvSpPr>
          <p:nvPr>
            <p:ph type="title"/>
          </p:nvPr>
        </p:nvSpPr>
        <p:spPr/>
        <p:txBody>
          <a:bodyPr/>
          <a:lstStyle/>
          <a:p>
            <a:r>
              <a:rPr lang="en-US" dirty="0"/>
              <a:t>Climate resilient water supplies – reliability</a:t>
            </a:r>
          </a:p>
        </p:txBody>
      </p:sp>
      <p:sp>
        <p:nvSpPr>
          <p:cNvPr id="3" name="Slide Number Placeholder 2">
            <a:extLst>
              <a:ext uri="{FF2B5EF4-FFF2-40B4-BE49-F238E27FC236}">
                <a16:creationId xmlns:a16="http://schemas.microsoft.com/office/drawing/2014/main" id="{425A054A-7DDF-1F41-BCA3-20A3424854A7}"/>
              </a:ext>
            </a:extLst>
          </p:cNvPr>
          <p:cNvSpPr>
            <a:spLocks noGrp="1"/>
          </p:cNvSpPr>
          <p:nvPr>
            <p:ph type="sldNum" sz="quarter" idx="12"/>
          </p:nvPr>
        </p:nvSpPr>
        <p:spPr/>
        <p:txBody>
          <a:bodyPr/>
          <a:lstStyle/>
          <a:p>
            <a:fld id="{2D0AA5EB-64AB-BF41-92BE-B61D8618F692}" type="slidenum">
              <a:rPr lang="it-IT" smtClean="0"/>
              <a:t>17</a:t>
            </a:fld>
            <a:endParaRPr lang="it-IT" dirty="0"/>
          </a:p>
        </p:txBody>
      </p:sp>
      <p:sp>
        <p:nvSpPr>
          <p:cNvPr id="4" name="Google Shape;635;p73">
            <a:extLst>
              <a:ext uri="{FF2B5EF4-FFF2-40B4-BE49-F238E27FC236}">
                <a16:creationId xmlns:a16="http://schemas.microsoft.com/office/drawing/2014/main" id="{3438CA1C-FE99-DD41-A8C9-B9A1F60E5838}"/>
              </a:ext>
            </a:extLst>
          </p:cNvPr>
          <p:cNvSpPr txBox="1"/>
          <p:nvPr/>
        </p:nvSpPr>
        <p:spPr>
          <a:xfrm>
            <a:off x="680897" y="2210575"/>
            <a:ext cx="5600633" cy="2382204"/>
          </a:xfrm>
          <a:prstGeom prst="rect">
            <a:avLst/>
          </a:prstGeom>
          <a:noFill/>
          <a:ln>
            <a:noFill/>
          </a:ln>
        </p:spPr>
        <p:txBody>
          <a:bodyPr spcFirstLastPara="1" wrap="square" lIns="54547" tIns="54547" rIns="54547" bIns="54547" anchor="t" anchorCtr="0">
            <a:noAutofit/>
          </a:bodyPr>
          <a:lstStyle>
            <a:defPPr>
              <a:defRPr lang="en-GB"/>
            </a:defPPr>
            <a:lvl1pPr rtl="0">
              <a:spcBef>
                <a:spcPts val="0"/>
              </a:spcBef>
              <a:spcAft>
                <a:spcPts val="0"/>
              </a:spcAft>
              <a:defRPr sz="2456">
                <a:latin typeface="Calibri"/>
                <a:ea typeface="Calibri"/>
                <a:cs typeface="Calibri"/>
              </a:defRPr>
            </a:lvl1pPr>
          </a:lstStyle>
          <a:p>
            <a:pPr marL="310987" indent="-310987">
              <a:buFont typeface="+mj-lt"/>
              <a:buAutoNum type="arabicPeriod"/>
            </a:pPr>
            <a:r>
              <a:rPr lang="en-US" sz="2400" dirty="0">
                <a:latin typeface="Arial" panose="020B0604020202020204" pitchFamily="34" charset="0"/>
                <a:cs typeface="Arial" panose="020B0604020202020204" pitchFamily="34" charset="0"/>
              </a:rPr>
              <a:t>Sufficient water storage at the health care facility to buffer droughts periods </a:t>
            </a:r>
          </a:p>
          <a:p>
            <a:pPr marL="310987" indent="-310987">
              <a:buFont typeface="+mj-lt"/>
              <a:buAutoNum type="arabicPeriod"/>
            </a:pPr>
            <a:endParaRPr lang="en-US" sz="2400" dirty="0">
              <a:latin typeface="Arial" panose="020B0604020202020204" pitchFamily="34" charset="0"/>
              <a:cs typeface="Arial" panose="020B0604020202020204" pitchFamily="34" charset="0"/>
            </a:endParaRPr>
          </a:p>
          <a:p>
            <a:pPr marL="310987" indent="-310987">
              <a:buFont typeface="+mj-lt"/>
              <a:buAutoNum type="arabicPeriod"/>
            </a:pPr>
            <a:r>
              <a:rPr lang="en-US" sz="2400" dirty="0">
                <a:latin typeface="Arial" panose="020B0604020202020204" pitchFamily="34" charset="0"/>
                <a:cs typeface="Arial" panose="020B0604020202020204" pitchFamily="34" charset="0"/>
              </a:rPr>
              <a:t>Alternative (back up) sources of water supply </a:t>
            </a:r>
          </a:p>
          <a:p>
            <a:pPr marL="310987" indent="-310987">
              <a:buFont typeface="+mj-lt"/>
              <a:buAutoNum type="arabicPeriod"/>
            </a:pPr>
            <a:endParaRPr lang="en-US" sz="2400" dirty="0">
              <a:latin typeface="Arial" panose="020B0604020202020204" pitchFamily="34" charset="0"/>
              <a:cs typeface="Arial" panose="020B0604020202020204" pitchFamily="34" charset="0"/>
            </a:endParaRPr>
          </a:p>
          <a:p>
            <a:pPr marL="310987" indent="-310987">
              <a:buFont typeface="+mj-lt"/>
              <a:buAutoNum type="arabicPeriod"/>
            </a:pPr>
            <a:r>
              <a:rPr lang="en-US" sz="2400" dirty="0">
                <a:latin typeface="Arial" panose="020B0604020202020204" pitchFamily="34" charset="0"/>
                <a:cs typeface="Arial" panose="020B0604020202020204" pitchFamily="34" charset="0"/>
              </a:rPr>
              <a:t>Infrastructure needs to ready to withstand potential climate hazards (e.g. heavy rain, wind, floods, etc.)</a:t>
            </a:r>
          </a:p>
        </p:txBody>
      </p:sp>
      <p:sp>
        <p:nvSpPr>
          <p:cNvPr id="5" name="Google Shape;635;p73">
            <a:extLst>
              <a:ext uri="{FF2B5EF4-FFF2-40B4-BE49-F238E27FC236}">
                <a16:creationId xmlns:a16="http://schemas.microsoft.com/office/drawing/2014/main" id="{091C96C6-6F0D-6247-80C3-331170C9C0F7}"/>
              </a:ext>
            </a:extLst>
          </p:cNvPr>
          <p:cNvSpPr txBox="1"/>
          <p:nvPr/>
        </p:nvSpPr>
        <p:spPr>
          <a:xfrm>
            <a:off x="680897" y="1290919"/>
            <a:ext cx="9398967" cy="473892"/>
          </a:xfrm>
          <a:prstGeom prst="rect">
            <a:avLst/>
          </a:prstGeom>
          <a:noFill/>
          <a:ln>
            <a:noFill/>
          </a:ln>
        </p:spPr>
        <p:txBody>
          <a:bodyPr spcFirstLastPara="1" wrap="square" lIns="54547" tIns="54547" rIns="54547" bIns="54547" anchor="t" anchorCtr="0">
            <a:noAutofit/>
          </a:bodyPr>
          <a:lstStyle/>
          <a:p>
            <a:pPr>
              <a:spcBef>
                <a:spcPts val="0"/>
              </a:spcBef>
              <a:spcAft>
                <a:spcPts val="0"/>
              </a:spcAft>
            </a:pPr>
            <a:r>
              <a:rPr lang="en-US" sz="2400" b="1" dirty="0">
                <a:latin typeface="Arial" panose="020B0604020202020204" pitchFamily="34" charset="0"/>
                <a:ea typeface="Calibri"/>
                <a:cs typeface="Arial" panose="020B0604020202020204" pitchFamily="34" charset="0"/>
                <a:sym typeface="Calibri"/>
              </a:rPr>
              <a:t>Ensuring water availability at the health care facilities at all times and climate scenarios</a:t>
            </a:r>
          </a:p>
          <a:p>
            <a:pPr>
              <a:spcBef>
                <a:spcPts val="0"/>
              </a:spcBef>
              <a:spcAft>
                <a:spcPts val="0"/>
              </a:spcAft>
            </a:pPr>
            <a:r>
              <a:rPr lang="en-US" sz="2400" dirty="0">
                <a:latin typeface="Arial" panose="020B0604020202020204" pitchFamily="34" charset="0"/>
                <a:ea typeface="Calibri"/>
                <a:cs typeface="Arial" panose="020B0604020202020204" pitchFamily="34" charset="0"/>
                <a:sym typeface="Calibri"/>
              </a:rPr>
              <a:t> </a:t>
            </a:r>
            <a:endParaRPr sz="2400" dirty="0">
              <a:latin typeface="Arial" panose="020B0604020202020204" pitchFamily="34" charset="0"/>
              <a:ea typeface="Calibri"/>
              <a:cs typeface="Arial" panose="020B0604020202020204" pitchFamily="34" charset="0"/>
              <a:sym typeface="Calibri"/>
            </a:endParaRPr>
          </a:p>
        </p:txBody>
      </p:sp>
      <p:pic>
        <p:nvPicPr>
          <p:cNvPr id="6" name="Picture 5">
            <a:extLst>
              <a:ext uri="{FF2B5EF4-FFF2-40B4-BE49-F238E27FC236}">
                <a16:creationId xmlns:a16="http://schemas.microsoft.com/office/drawing/2014/main" id="{3A5FFD39-5AE1-2846-BC5A-8B6707CCA7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2837" y="2345635"/>
            <a:ext cx="5078559" cy="4032377"/>
          </a:xfrm>
          <a:prstGeom prst="rect">
            <a:avLst/>
          </a:prstGeom>
        </p:spPr>
      </p:pic>
      <p:sp>
        <p:nvSpPr>
          <p:cNvPr id="7" name="Title 5">
            <a:extLst>
              <a:ext uri="{FF2B5EF4-FFF2-40B4-BE49-F238E27FC236}">
                <a16:creationId xmlns:a16="http://schemas.microsoft.com/office/drawing/2014/main" id="{57F7D550-CE1E-D44B-96D5-3AF00FAAB9A2}"/>
              </a:ext>
            </a:extLst>
          </p:cNvPr>
          <p:cNvSpPr txBox="1">
            <a:spLocks/>
          </p:cNvSpPr>
          <p:nvPr/>
        </p:nvSpPr>
        <p:spPr>
          <a:xfrm>
            <a:off x="516515" y="1976231"/>
            <a:ext cx="6102447" cy="540000"/>
          </a:xfrm>
          <a:prstGeom prst="rect">
            <a:avLst/>
          </a:prstGeom>
        </p:spPr>
        <p:txBody>
          <a:bodyPr/>
          <a:lstStyle>
            <a:lvl1pPr algn="ctr" defTabSz="914400" rtl="0" eaLnBrk="1" latinLnBrk="0" hangingPunct="1">
              <a:lnSpc>
                <a:spcPct val="90000"/>
              </a:lnSpc>
              <a:spcBef>
                <a:spcPct val="0"/>
              </a:spcBef>
              <a:buNone/>
              <a:defRPr sz="4400" b="1" i="0" kern="1200">
                <a:solidFill>
                  <a:schemeClr val="tx2"/>
                </a:solidFill>
                <a:latin typeface="Arial Narrow" panose="020B0604020202020204" pitchFamily="34" charset="0"/>
                <a:ea typeface="+mj-ea"/>
                <a:cs typeface="Arial Narrow" panose="020B0604020202020204" pitchFamily="34" charset="0"/>
              </a:defRPr>
            </a:lvl1pPr>
          </a:lstStyle>
          <a:p>
            <a:endParaRPr lang="en-GB" dirty="0"/>
          </a:p>
        </p:txBody>
      </p:sp>
    </p:spTree>
    <p:extLst>
      <p:ext uri="{BB962C8B-B14F-4D97-AF65-F5344CB8AC3E}">
        <p14:creationId xmlns:p14="http://schemas.microsoft.com/office/powerpoint/2010/main" val="2809050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162F-542A-AE49-B8CE-7B1CD538C4FF}"/>
              </a:ext>
            </a:extLst>
          </p:cNvPr>
          <p:cNvSpPr>
            <a:spLocks noGrp="1"/>
          </p:cNvSpPr>
          <p:nvPr>
            <p:ph type="title"/>
          </p:nvPr>
        </p:nvSpPr>
        <p:spPr/>
        <p:txBody>
          <a:bodyPr/>
          <a:lstStyle/>
          <a:p>
            <a:r>
              <a:rPr lang="en-US" dirty="0"/>
              <a:t>Climate resilient water supplies – low carbon</a:t>
            </a:r>
          </a:p>
        </p:txBody>
      </p:sp>
      <p:sp>
        <p:nvSpPr>
          <p:cNvPr id="3" name="Slide Number Placeholder 2">
            <a:extLst>
              <a:ext uri="{FF2B5EF4-FFF2-40B4-BE49-F238E27FC236}">
                <a16:creationId xmlns:a16="http://schemas.microsoft.com/office/drawing/2014/main" id="{425A054A-7DDF-1F41-BCA3-20A3424854A7}"/>
              </a:ext>
            </a:extLst>
          </p:cNvPr>
          <p:cNvSpPr>
            <a:spLocks noGrp="1"/>
          </p:cNvSpPr>
          <p:nvPr>
            <p:ph type="sldNum" sz="quarter" idx="12"/>
          </p:nvPr>
        </p:nvSpPr>
        <p:spPr/>
        <p:txBody>
          <a:bodyPr/>
          <a:lstStyle/>
          <a:p>
            <a:fld id="{2D0AA5EB-64AB-BF41-92BE-B61D8618F692}" type="slidenum">
              <a:rPr lang="it-IT" smtClean="0"/>
              <a:t>18</a:t>
            </a:fld>
            <a:endParaRPr lang="it-IT" dirty="0"/>
          </a:p>
        </p:txBody>
      </p:sp>
      <p:sp>
        <p:nvSpPr>
          <p:cNvPr id="4" name="Google Shape;635;p73">
            <a:extLst>
              <a:ext uri="{FF2B5EF4-FFF2-40B4-BE49-F238E27FC236}">
                <a16:creationId xmlns:a16="http://schemas.microsoft.com/office/drawing/2014/main" id="{E52B0B57-EAFF-9C47-9E93-7FBDFA1A6A54}"/>
              </a:ext>
            </a:extLst>
          </p:cNvPr>
          <p:cNvSpPr txBox="1"/>
          <p:nvPr/>
        </p:nvSpPr>
        <p:spPr>
          <a:xfrm>
            <a:off x="1155575" y="2409288"/>
            <a:ext cx="4940424" cy="2710604"/>
          </a:xfrm>
          <a:prstGeom prst="rect">
            <a:avLst/>
          </a:prstGeom>
          <a:noFill/>
          <a:ln>
            <a:noFill/>
          </a:ln>
        </p:spPr>
        <p:txBody>
          <a:bodyPr spcFirstLastPara="1" wrap="square" lIns="54547" tIns="54547" rIns="54547" bIns="54547" anchor="t" anchorCtr="0">
            <a:noAutofit/>
          </a:bodyPr>
          <a:lstStyle>
            <a:defPPr>
              <a:defRPr lang="en-GB"/>
            </a:defPPr>
            <a:lvl1pPr rtl="0">
              <a:spcBef>
                <a:spcPts val="0"/>
              </a:spcBef>
              <a:spcAft>
                <a:spcPts val="0"/>
              </a:spcAft>
              <a:defRPr sz="2456">
                <a:latin typeface="Calibri"/>
                <a:ea typeface="Calibri"/>
                <a:cs typeface="Calibri"/>
              </a:defRPr>
            </a:lvl1p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Long-term durability and low day-to-day running costs </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Opportunity to reach higher levels of service and reliability </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Reduced pressure on groundwater sources</a:t>
            </a:r>
          </a:p>
        </p:txBody>
      </p:sp>
      <p:sp>
        <p:nvSpPr>
          <p:cNvPr id="5" name="Google Shape;635;p73">
            <a:extLst>
              <a:ext uri="{FF2B5EF4-FFF2-40B4-BE49-F238E27FC236}">
                <a16:creationId xmlns:a16="http://schemas.microsoft.com/office/drawing/2014/main" id="{0CD52CC5-DE0E-4249-90E8-6EBC4707C5F8}"/>
              </a:ext>
            </a:extLst>
          </p:cNvPr>
          <p:cNvSpPr txBox="1"/>
          <p:nvPr/>
        </p:nvSpPr>
        <p:spPr>
          <a:xfrm>
            <a:off x="1131953" y="1364245"/>
            <a:ext cx="8663338" cy="327939"/>
          </a:xfrm>
          <a:prstGeom prst="rect">
            <a:avLst/>
          </a:prstGeom>
          <a:noFill/>
          <a:ln>
            <a:noFill/>
          </a:ln>
        </p:spPr>
        <p:txBody>
          <a:bodyPr spcFirstLastPara="1" wrap="square" lIns="54547" tIns="54547" rIns="54547" bIns="54547" anchor="t" anchorCtr="0">
            <a:noAutofit/>
          </a:bodyPr>
          <a:lstStyle/>
          <a:p>
            <a:pPr>
              <a:spcBef>
                <a:spcPts val="0"/>
              </a:spcBef>
              <a:spcAft>
                <a:spcPts val="0"/>
              </a:spcAft>
            </a:pPr>
            <a:r>
              <a:rPr lang="en-US" sz="2800" b="1" dirty="0">
                <a:latin typeface="Arial" panose="020B0604020202020204" pitchFamily="34" charset="0"/>
                <a:ea typeface="Calibri"/>
                <a:cs typeface="Arial" panose="020B0604020202020204" pitchFamily="34" charset="0"/>
                <a:sym typeface="Calibri"/>
              </a:rPr>
              <a:t>Solar systems: affordable, sustainable and climate smart</a:t>
            </a:r>
          </a:p>
          <a:p>
            <a:pPr>
              <a:spcBef>
                <a:spcPts val="0"/>
              </a:spcBef>
              <a:spcAft>
                <a:spcPts val="0"/>
              </a:spcAft>
            </a:pPr>
            <a:r>
              <a:rPr lang="en-US" sz="2800" dirty="0">
                <a:latin typeface="Arial" panose="020B0604020202020204" pitchFamily="34" charset="0"/>
                <a:ea typeface="Calibri"/>
                <a:cs typeface="Arial" panose="020B0604020202020204" pitchFamily="34" charset="0"/>
                <a:sym typeface="Calibri"/>
              </a:rPr>
              <a:t> </a:t>
            </a:r>
            <a:endParaRPr sz="2800" dirty="0">
              <a:latin typeface="Arial" panose="020B0604020202020204" pitchFamily="34" charset="0"/>
              <a:ea typeface="Calibri"/>
              <a:cs typeface="Arial" panose="020B0604020202020204" pitchFamily="34" charset="0"/>
              <a:sym typeface="Calibri"/>
            </a:endParaRPr>
          </a:p>
        </p:txBody>
      </p:sp>
      <p:pic>
        <p:nvPicPr>
          <p:cNvPr id="6" name="Picture 5">
            <a:extLst>
              <a:ext uri="{FF2B5EF4-FFF2-40B4-BE49-F238E27FC236}">
                <a16:creationId xmlns:a16="http://schemas.microsoft.com/office/drawing/2014/main" id="{2ABFD655-A9A5-FD4F-AF08-3618D4E5FA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1136" y="2606070"/>
            <a:ext cx="2336425" cy="3285045"/>
          </a:xfrm>
          <a:prstGeom prst="rect">
            <a:avLst/>
          </a:prstGeom>
        </p:spPr>
      </p:pic>
      <p:pic>
        <p:nvPicPr>
          <p:cNvPr id="7" name="Picture 6">
            <a:extLst>
              <a:ext uri="{FF2B5EF4-FFF2-40B4-BE49-F238E27FC236}">
                <a16:creationId xmlns:a16="http://schemas.microsoft.com/office/drawing/2014/main" id="{17CE3EC6-BDE3-D144-A427-CE09651D074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54529" y="2632808"/>
            <a:ext cx="2479419" cy="1131782"/>
          </a:xfrm>
          <a:prstGeom prst="rect">
            <a:avLst/>
          </a:prstGeom>
        </p:spPr>
      </p:pic>
      <p:pic>
        <p:nvPicPr>
          <p:cNvPr id="8" name="Picture 7">
            <a:extLst>
              <a:ext uri="{FF2B5EF4-FFF2-40B4-BE49-F238E27FC236}">
                <a16:creationId xmlns:a16="http://schemas.microsoft.com/office/drawing/2014/main" id="{DA583DCF-2355-EC4D-8C2B-19C66F7BF7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54528" y="3935424"/>
            <a:ext cx="2479419" cy="1927853"/>
          </a:xfrm>
          <a:prstGeom prst="rect">
            <a:avLst/>
          </a:prstGeom>
        </p:spPr>
      </p:pic>
    </p:spTree>
    <p:extLst>
      <p:ext uri="{BB962C8B-B14F-4D97-AF65-F5344CB8AC3E}">
        <p14:creationId xmlns:p14="http://schemas.microsoft.com/office/powerpoint/2010/main" val="1026332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162F-542A-AE49-B8CE-7B1CD538C4FF}"/>
              </a:ext>
            </a:extLst>
          </p:cNvPr>
          <p:cNvSpPr>
            <a:spLocks noGrp="1"/>
          </p:cNvSpPr>
          <p:nvPr>
            <p:ph type="title"/>
          </p:nvPr>
        </p:nvSpPr>
        <p:spPr/>
        <p:txBody>
          <a:bodyPr/>
          <a:lstStyle/>
          <a:p>
            <a:r>
              <a:rPr lang="en-US" dirty="0"/>
              <a:t>Climate resilient water supplies – Efficiency, conservation and reuse</a:t>
            </a:r>
          </a:p>
        </p:txBody>
      </p:sp>
      <p:sp>
        <p:nvSpPr>
          <p:cNvPr id="3" name="Slide Number Placeholder 2">
            <a:extLst>
              <a:ext uri="{FF2B5EF4-FFF2-40B4-BE49-F238E27FC236}">
                <a16:creationId xmlns:a16="http://schemas.microsoft.com/office/drawing/2014/main" id="{425A054A-7DDF-1F41-BCA3-20A3424854A7}"/>
              </a:ext>
            </a:extLst>
          </p:cNvPr>
          <p:cNvSpPr>
            <a:spLocks noGrp="1"/>
          </p:cNvSpPr>
          <p:nvPr>
            <p:ph type="sldNum" sz="quarter" idx="12"/>
          </p:nvPr>
        </p:nvSpPr>
        <p:spPr/>
        <p:txBody>
          <a:bodyPr/>
          <a:lstStyle/>
          <a:p>
            <a:fld id="{2D0AA5EB-64AB-BF41-92BE-B61D8618F692}" type="slidenum">
              <a:rPr lang="it-IT" smtClean="0"/>
              <a:t>19</a:t>
            </a:fld>
            <a:endParaRPr lang="it-IT" dirty="0"/>
          </a:p>
        </p:txBody>
      </p:sp>
      <p:sp>
        <p:nvSpPr>
          <p:cNvPr id="5" name="Google Shape;221;p29">
            <a:extLst>
              <a:ext uri="{FF2B5EF4-FFF2-40B4-BE49-F238E27FC236}">
                <a16:creationId xmlns:a16="http://schemas.microsoft.com/office/drawing/2014/main" id="{386953A2-98E5-2240-8BEE-0A4DC90424AE}"/>
              </a:ext>
            </a:extLst>
          </p:cNvPr>
          <p:cNvSpPr txBox="1">
            <a:spLocks/>
          </p:cNvSpPr>
          <p:nvPr/>
        </p:nvSpPr>
        <p:spPr>
          <a:xfrm>
            <a:off x="252292" y="1992330"/>
            <a:ext cx="10573551" cy="446777"/>
          </a:xfrm>
          <a:prstGeom prst="rect">
            <a:avLst/>
          </a:prstGeom>
          <a:noFill/>
          <a:ln>
            <a:noFill/>
          </a:ln>
        </p:spPr>
        <p:txBody>
          <a:bodyPr spcFirstLastPara="1" vert="horz" wrap="square" lIns="54547" tIns="27266" rIns="54547" bIns="27266"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000" b="1" dirty="0"/>
              <a:t>Behavior change: water conservation and efficiency in health care facilities </a:t>
            </a:r>
          </a:p>
        </p:txBody>
      </p:sp>
      <p:pic>
        <p:nvPicPr>
          <p:cNvPr id="6" name="Picture 5">
            <a:extLst>
              <a:ext uri="{FF2B5EF4-FFF2-40B4-BE49-F238E27FC236}">
                <a16:creationId xmlns:a16="http://schemas.microsoft.com/office/drawing/2014/main" id="{4A9CED4E-F46A-174C-898A-5E2DBACD0C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378" y="2477381"/>
            <a:ext cx="3752034" cy="1973003"/>
          </a:xfrm>
          <a:prstGeom prst="rect">
            <a:avLst/>
          </a:prstGeom>
        </p:spPr>
      </p:pic>
      <p:pic>
        <p:nvPicPr>
          <p:cNvPr id="8" name="Picture 7">
            <a:extLst>
              <a:ext uri="{FF2B5EF4-FFF2-40B4-BE49-F238E27FC236}">
                <a16:creationId xmlns:a16="http://schemas.microsoft.com/office/drawing/2014/main" id="{90D179EA-42A5-9044-B15A-8835829D3C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09887" y="2511760"/>
            <a:ext cx="2656926" cy="3773354"/>
          </a:xfrm>
          <a:prstGeom prst="rect">
            <a:avLst/>
          </a:prstGeom>
        </p:spPr>
      </p:pic>
      <p:pic>
        <p:nvPicPr>
          <p:cNvPr id="10" name="Picture 9">
            <a:extLst>
              <a:ext uri="{FF2B5EF4-FFF2-40B4-BE49-F238E27FC236}">
                <a16:creationId xmlns:a16="http://schemas.microsoft.com/office/drawing/2014/main" id="{D5866BE5-B497-7A49-ACBE-8ACC0E6D07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6378" y="4523038"/>
            <a:ext cx="3775877" cy="1762076"/>
          </a:xfrm>
          <a:prstGeom prst="rect">
            <a:avLst/>
          </a:prstGeom>
        </p:spPr>
      </p:pic>
      <p:sp>
        <p:nvSpPr>
          <p:cNvPr id="11" name="Rectangle 10">
            <a:extLst>
              <a:ext uri="{FF2B5EF4-FFF2-40B4-BE49-F238E27FC236}">
                <a16:creationId xmlns:a16="http://schemas.microsoft.com/office/drawing/2014/main" id="{8F6CE551-4A27-CF45-B431-0A964AABE3DC}"/>
              </a:ext>
            </a:extLst>
          </p:cNvPr>
          <p:cNvSpPr/>
          <p:nvPr/>
        </p:nvSpPr>
        <p:spPr>
          <a:xfrm>
            <a:off x="7664445" y="2439107"/>
            <a:ext cx="4035626" cy="3785652"/>
          </a:xfrm>
          <a:prstGeom prst="rect">
            <a:avLst/>
          </a:prstGeom>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Focusing on water conservation and efficiency in HCFs is becoming increasingly urgent due to the volume of water they require.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Examples include:</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Low flow and self closing taps</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Low flow and dry urinals</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Sensitization of those who clean and those who use HCFs</a:t>
            </a:r>
          </a:p>
        </p:txBody>
      </p:sp>
    </p:spTree>
    <p:extLst>
      <p:ext uri="{BB962C8B-B14F-4D97-AF65-F5344CB8AC3E}">
        <p14:creationId xmlns:p14="http://schemas.microsoft.com/office/powerpoint/2010/main" val="4065634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A64D43-AF9C-8D43-8ADE-F7FAFE627A43}"/>
              </a:ext>
            </a:extLst>
          </p:cNvPr>
          <p:cNvSpPr>
            <a:spLocks noGrp="1"/>
          </p:cNvSpPr>
          <p:nvPr>
            <p:ph type="ctrTitle"/>
          </p:nvPr>
        </p:nvSpPr>
        <p:spPr/>
        <p:txBody>
          <a:bodyPr/>
          <a:lstStyle/>
          <a:p>
            <a:r>
              <a:rPr lang="it-IT" dirty="0"/>
              <a:t>CLIMATE RESILIENCE</a:t>
            </a:r>
            <a:br>
              <a:rPr lang="it-IT" dirty="0"/>
            </a:br>
            <a:r>
              <a:rPr lang="it-IT" dirty="0"/>
              <a:t>TECHNICAL MODULE</a:t>
            </a:r>
          </a:p>
        </p:txBody>
      </p:sp>
      <p:sp>
        <p:nvSpPr>
          <p:cNvPr id="3" name="Sottotitolo 2">
            <a:extLst>
              <a:ext uri="{FF2B5EF4-FFF2-40B4-BE49-F238E27FC236}">
                <a16:creationId xmlns:a16="http://schemas.microsoft.com/office/drawing/2014/main" id="{B7939958-D54D-114D-9924-BC91D052F88D}"/>
              </a:ext>
            </a:extLst>
          </p:cNvPr>
          <p:cNvSpPr>
            <a:spLocks noGrp="1"/>
          </p:cNvSpPr>
          <p:nvPr>
            <p:ph type="subTitle" idx="1"/>
          </p:nvPr>
        </p:nvSpPr>
        <p:spPr>
          <a:xfrm>
            <a:off x="838200" y="5136802"/>
            <a:ext cx="10515600" cy="1759461"/>
          </a:xfrm>
        </p:spPr>
        <p:txBody>
          <a:bodyPr/>
          <a:lstStyle/>
          <a:p>
            <a:r>
              <a:rPr lang="it-IT" dirty="0" err="1"/>
              <a:t>Add</a:t>
            </a:r>
            <a:r>
              <a:rPr lang="it-IT" dirty="0"/>
              <a:t> date &amp; location</a:t>
            </a:r>
          </a:p>
          <a:p>
            <a:endParaRPr lang="it-IT" dirty="0"/>
          </a:p>
        </p:txBody>
      </p:sp>
      <p:sp>
        <p:nvSpPr>
          <p:cNvPr id="4" name="Segnaposto numero diapositiva 3">
            <a:extLst>
              <a:ext uri="{FF2B5EF4-FFF2-40B4-BE49-F238E27FC236}">
                <a16:creationId xmlns:a16="http://schemas.microsoft.com/office/drawing/2014/main" id="{894F6DC5-5071-4A48-8D1E-5D81627443F0}"/>
              </a:ext>
            </a:extLst>
          </p:cNvPr>
          <p:cNvSpPr>
            <a:spLocks noGrp="1"/>
          </p:cNvSpPr>
          <p:nvPr>
            <p:ph type="sldNum" sz="quarter" idx="4"/>
          </p:nvPr>
        </p:nvSpPr>
        <p:spPr/>
        <p:txBody>
          <a:bodyPr/>
          <a:lstStyle/>
          <a:p>
            <a:fld id="{A5BA30F2-EADE-E847-915A-1E3BC37EDCB4}" type="slidenum">
              <a:rPr lang="it-IT" smtClean="0"/>
              <a:pPr/>
              <a:t>2</a:t>
            </a:fld>
            <a:endParaRPr lang="it-IT" dirty="0"/>
          </a:p>
        </p:txBody>
      </p:sp>
      <p:sp>
        <p:nvSpPr>
          <p:cNvPr id="5" name="Sottotitolo 2">
            <a:extLst>
              <a:ext uri="{FF2B5EF4-FFF2-40B4-BE49-F238E27FC236}">
                <a16:creationId xmlns:a16="http://schemas.microsoft.com/office/drawing/2014/main" id="{C2B167E7-F653-5847-9232-57272370FC65}"/>
              </a:ext>
            </a:extLst>
          </p:cNvPr>
          <p:cNvSpPr txBox="1">
            <a:spLocks/>
          </p:cNvSpPr>
          <p:nvPr/>
        </p:nvSpPr>
        <p:spPr>
          <a:xfrm>
            <a:off x="938348" y="3917253"/>
            <a:ext cx="10515600" cy="1759461"/>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b="1" i="0" kern="1200">
                <a:solidFill>
                  <a:schemeClr val="tx2"/>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3200"/>
              <a:t>WASH FIT technical module</a:t>
            </a:r>
            <a:endParaRPr lang="it-IT" sz="3200" dirty="0"/>
          </a:p>
        </p:txBody>
      </p:sp>
    </p:spTree>
    <p:extLst>
      <p:ext uri="{BB962C8B-B14F-4D97-AF65-F5344CB8AC3E}">
        <p14:creationId xmlns:p14="http://schemas.microsoft.com/office/powerpoint/2010/main" val="3379139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162F-542A-AE49-B8CE-7B1CD538C4FF}"/>
              </a:ext>
            </a:extLst>
          </p:cNvPr>
          <p:cNvSpPr>
            <a:spLocks noGrp="1"/>
          </p:cNvSpPr>
          <p:nvPr>
            <p:ph type="title"/>
          </p:nvPr>
        </p:nvSpPr>
        <p:spPr/>
        <p:txBody>
          <a:bodyPr/>
          <a:lstStyle/>
          <a:p>
            <a:r>
              <a:rPr lang="en-US" dirty="0"/>
              <a:t>Water Conservation, Efficiency and Reuse - related to hygiene </a:t>
            </a:r>
          </a:p>
        </p:txBody>
      </p:sp>
      <p:sp>
        <p:nvSpPr>
          <p:cNvPr id="3" name="Slide Number Placeholder 2">
            <a:extLst>
              <a:ext uri="{FF2B5EF4-FFF2-40B4-BE49-F238E27FC236}">
                <a16:creationId xmlns:a16="http://schemas.microsoft.com/office/drawing/2014/main" id="{425A054A-7DDF-1F41-BCA3-20A3424854A7}"/>
              </a:ext>
            </a:extLst>
          </p:cNvPr>
          <p:cNvSpPr>
            <a:spLocks noGrp="1"/>
          </p:cNvSpPr>
          <p:nvPr>
            <p:ph type="sldNum" sz="quarter" idx="12"/>
          </p:nvPr>
        </p:nvSpPr>
        <p:spPr/>
        <p:txBody>
          <a:bodyPr/>
          <a:lstStyle/>
          <a:p>
            <a:fld id="{2D0AA5EB-64AB-BF41-92BE-B61D8618F692}" type="slidenum">
              <a:rPr lang="it-IT" smtClean="0"/>
              <a:t>20</a:t>
            </a:fld>
            <a:endParaRPr lang="it-IT" dirty="0"/>
          </a:p>
        </p:txBody>
      </p:sp>
      <p:sp>
        <p:nvSpPr>
          <p:cNvPr id="5" name="Content Placeholder 5">
            <a:extLst>
              <a:ext uri="{FF2B5EF4-FFF2-40B4-BE49-F238E27FC236}">
                <a16:creationId xmlns:a16="http://schemas.microsoft.com/office/drawing/2014/main" id="{12D2E398-FF50-634F-95E5-6ADF42109B08}"/>
              </a:ext>
            </a:extLst>
          </p:cNvPr>
          <p:cNvSpPr txBox="1">
            <a:spLocks/>
          </p:cNvSpPr>
          <p:nvPr/>
        </p:nvSpPr>
        <p:spPr>
          <a:xfrm>
            <a:off x="838200" y="2737460"/>
            <a:ext cx="5856514" cy="34147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dirty="0"/>
              <a:t>In drought prone areas and those facing water scarcity, water efficiency and conservation (e.g. push tabs), and water reuse (e.g. for gardening) need to be observed.  </a:t>
            </a:r>
          </a:p>
          <a:p>
            <a:endParaRPr lang="en-US" sz="2400" dirty="0"/>
          </a:p>
        </p:txBody>
      </p:sp>
      <p:pic>
        <p:nvPicPr>
          <p:cNvPr id="8" name="Picture 7">
            <a:extLst>
              <a:ext uri="{FF2B5EF4-FFF2-40B4-BE49-F238E27FC236}">
                <a16:creationId xmlns:a16="http://schemas.microsoft.com/office/drawing/2014/main" id="{64B42E83-467A-444B-A60F-14D4E5C1D846}"/>
              </a:ext>
            </a:extLst>
          </p:cNvPr>
          <p:cNvPicPr>
            <a:picLocks noChangeAspect="1"/>
          </p:cNvPicPr>
          <p:nvPr/>
        </p:nvPicPr>
        <p:blipFill>
          <a:blip r:embed="rId3"/>
          <a:stretch>
            <a:fillRect/>
          </a:stretch>
        </p:blipFill>
        <p:spPr>
          <a:xfrm>
            <a:off x="6921766" y="2737460"/>
            <a:ext cx="4083692" cy="2634640"/>
          </a:xfrm>
          <a:prstGeom prst="rect">
            <a:avLst/>
          </a:prstGeom>
        </p:spPr>
      </p:pic>
      <p:sp>
        <p:nvSpPr>
          <p:cNvPr id="9" name="Rectangle 8">
            <a:extLst>
              <a:ext uri="{FF2B5EF4-FFF2-40B4-BE49-F238E27FC236}">
                <a16:creationId xmlns:a16="http://schemas.microsoft.com/office/drawing/2014/main" id="{3A54570F-41B9-A644-865E-0229BBEE5716}"/>
              </a:ext>
            </a:extLst>
          </p:cNvPr>
          <p:cNvSpPr/>
          <p:nvPr/>
        </p:nvSpPr>
        <p:spPr>
          <a:xfrm>
            <a:off x="5757770" y="5462235"/>
            <a:ext cx="8741228" cy="230832"/>
          </a:xfrm>
          <a:prstGeom prst="rect">
            <a:avLst/>
          </a:prstGeom>
        </p:spPr>
        <p:txBody>
          <a:bodyPr wrap="square">
            <a:spAutoFit/>
          </a:bodyPr>
          <a:lstStyle/>
          <a:p>
            <a:r>
              <a:rPr lang="en-US" sz="900" dirty="0">
                <a:latin typeface="Arial" panose="020B0604020202020204" pitchFamily="34" charset="0"/>
                <a:cs typeface="Arial" panose="020B0604020202020204" pitchFamily="34" charset="0"/>
              </a:rPr>
              <a:t>Image source: </a:t>
            </a:r>
            <a:r>
              <a:rPr lang="en-US" sz="900" dirty="0">
                <a:latin typeface="Arial" panose="020B0604020202020204" pitchFamily="34" charset="0"/>
                <a:cs typeface="Arial" panose="020B0604020202020204" pitchFamily="34" charset="0"/>
                <a:hlinkClick r:id="rId4"/>
              </a:rPr>
              <a:t>https://www.who.int/news/item/01-01-2018-delivering-climate-resilient-water-and-sanitation-in-africa-and-asia</a:t>
            </a:r>
            <a:r>
              <a:rPr lang="en-US" sz="9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21449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40FC851-2C00-624A-BEB8-AC5BAEE15869}"/>
              </a:ext>
            </a:extLst>
          </p:cNvPr>
          <p:cNvSpPr>
            <a:spLocks noGrp="1"/>
          </p:cNvSpPr>
          <p:nvPr>
            <p:ph type="sldNum" sz="quarter" idx="12"/>
          </p:nvPr>
        </p:nvSpPr>
        <p:spPr/>
        <p:txBody>
          <a:bodyPr/>
          <a:lstStyle/>
          <a:p>
            <a:fld id="{2D0AA5EB-64AB-BF41-92BE-B61D8618F692}" type="slidenum">
              <a:rPr lang="it-IT" smtClean="0"/>
              <a:t>21</a:t>
            </a:fld>
            <a:endParaRPr lang="it-IT" dirty="0"/>
          </a:p>
        </p:txBody>
      </p:sp>
      <p:sp>
        <p:nvSpPr>
          <p:cNvPr id="3" name="Titolo 2">
            <a:extLst>
              <a:ext uri="{FF2B5EF4-FFF2-40B4-BE49-F238E27FC236}">
                <a16:creationId xmlns:a16="http://schemas.microsoft.com/office/drawing/2014/main" id="{E7E67B10-096F-494E-B384-B5FA7FE58AB3}"/>
              </a:ext>
            </a:extLst>
          </p:cNvPr>
          <p:cNvSpPr>
            <a:spLocks noGrp="1"/>
          </p:cNvSpPr>
          <p:nvPr>
            <p:ph type="title"/>
          </p:nvPr>
        </p:nvSpPr>
        <p:spPr/>
        <p:txBody>
          <a:bodyPr/>
          <a:lstStyle/>
          <a:p>
            <a:r>
              <a:rPr lang="it-IT" dirty="0"/>
              <a:t>SANITATION</a:t>
            </a:r>
          </a:p>
        </p:txBody>
      </p:sp>
      <p:sp>
        <p:nvSpPr>
          <p:cNvPr id="6" name="Segnaposto testo 5">
            <a:extLst>
              <a:ext uri="{FF2B5EF4-FFF2-40B4-BE49-F238E27FC236}">
                <a16:creationId xmlns:a16="http://schemas.microsoft.com/office/drawing/2014/main" id="{624294D6-9575-EF4D-A1A5-55DFB6EFEE93}"/>
              </a:ext>
            </a:extLst>
          </p:cNvPr>
          <p:cNvSpPr>
            <a:spLocks noGrp="1"/>
          </p:cNvSpPr>
          <p:nvPr>
            <p:ph type="body" sz="quarter" idx="15"/>
          </p:nvPr>
        </p:nvSpPr>
        <p:spPr/>
        <p:txBody>
          <a:bodyPr>
            <a:normAutofit fontScale="85000" lnSpcReduction="20000"/>
          </a:bodyPr>
          <a:lstStyle/>
          <a:p>
            <a:r>
              <a:rPr lang="it-IT" dirty="0" err="1"/>
              <a:t>Climate</a:t>
            </a:r>
            <a:r>
              <a:rPr lang="it-IT" dirty="0"/>
              <a:t> </a:t>
            </a:r>
            <a:r>
              <a:rPr lang="it-IT" dirty="0" err="1"/>
              <a:t>Resilience</a:t>
            </a:r>
            <a:endParaRPr lang="it-IT" dirty="0"/>
          </a:p>
        </p:txBody>
      </p:sp>
      <p:sp>
        <p:nvSpPr>
          <p:cNvPr id="5" name="Text Placeholder 10">
            <a:extLst>
              <a:ext uri="{FF2B5EF4-FFF2-40B4-BE49-F238E27FC236}">
                <a16:creationId xmlns:a16="http://schemas.microsoft.com/office/drawing/2014/main" id="{319AFC88-D40A-F94E-AA87-2E3CACDC3ACF}"/>
              </a:ext>
            </a:extLst>
          </p:cNvPr>
          <p:cNvSpPr>
            <a:spLocks noGrp="1"/>
          </p:cNvSpPr>
          <p:nvPr>
            <p:ph type="body" sz="quarter" idx="13"/>
          </p:nvPr>
        </p:nvSpPr>
        <p:spPr>
          <a:xfrm>
            <a:off x="522288" y="4173367"/>
            <a:ext cx="4418012" cy="2184400"/>
          </a:xfrm>
        </p:spPr>
        <p:txBody>
          <a:bodyPr>
            <a:normAutofit/>
          </a:bodyPr>
          <a:lstStyle/>
          <a:p>
            <a:pPr marL="342900" indent="-342900">
              <a:buFont typeface="Arial" panose="020B0604020202020204" pitchFamily="34" charset="0"/>
              <a:buChar char="•"/>
            </a:pPr>
            <a:r>
              <a:rPr lang="en-US" sz="2800" b="0" dirty="0"/>
              <a:t>Examples of climate impact</a:t>
            </a:r>
          </a:p>
          <a:p>
            <a:pPr marL="342900" indent="-342900">
              <a:buFont typeface="Arial" panose="020B0604020202020204" pitchFamily="34" charset="0"/>
              <a:buChar char="•"/>
            </a:pPr>
            <a:r>
              <a:rPr lang="en-US" sz="2800" b="0" dirty="0"/>
              <a:t>Technologies</a:t>
            </a:r>
          </a:p>
          <a:p>
            <a:pPr marL="342900" indent="-342900">
              <a:buFont typeface="Arial" panose="020B0604020202020204" pitchFamily="34" charset="0"/>
              <a:buChar char="•"/>
            </a:pPr>
            <a:r>
              <a:rPr lang="en-US" sz="2800" b="0" dirty="0"/>
              <a:t>Low carbon sanitation </a:t>
            </a:r>
          </a:p>
        </p:txBody>
      </p:sp>
      <p:grpSp>
        <p:nvGrpSpPr>
          <p:cNvPr id="4" name="Group 3">
            <a:extLst>
              <a:ext uri="{FF2B5EF4-FFF2-40B4-BE49-F238E27FC236}">
                <a16:creationId xmlns:a16="http://schemas.microsoft.com/office/drawing/2014/main" id="{014457EC-63B6-3444-8DF2-18890ABCA003}"/>
              </a:ext>
            </a:extLst>
          </p:cNvPr>
          <p:cNvGrpSpPr/>
          <p:nvPr/>
        </p:nvGrpSpPr>
        <p:grpSpPr>
          <a:xfrm>
            <a:off x="7060018" y="318976"/>
            <a:ext cx="4815789" cy="5507666"/>
            <a:chOff x="7060018" y="318976"/>
            <a:chExt cx="4815789" cy="5507666"/>
          </a:xfrm>
        </p:grpSpPr>
        <p:pic>
          <p:nvPicPr>
            <p:cNvPr id="7" name="Picture 6">
              <a:extLst>
                <a:ext uri="{FF2B5EF4-FFF2-40B4-BE49-F238E27FC236}">
                  <a16:creationId xmlns:a16="http://schemas.microsoft.com/office/drawing/2014/main" id="{C090E809-DF05-EE4F-9086-A2400D86D3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8830"/>
            <a:stretch/>
          </p:blipFill>
          <p:spPr>
            <a:xfrm>
              <a:off x="7436082" y="3575071"/>
              <a:ext cx="3962019" cy="1932594"/>
            </a:xfrm>
            <a:prstGeom prst="rect">
              <a:avLst/>
            </a:prstGeom>
          </p:spPr>
        </p:pic>
        <p:pic>
          <p:nvPicPr>
            <p:cNvPr id="8" name="Picture 7">
              <a:extLst>
                <a:ext uri="{FF2B5EF4-FFF2-40B4-BE49-F238E27FC236}">
                  <a16:creationId xmlns:a16="http://schemas.microsoft.com/office/drawing/2014/main" id="{C9C175A0-405D-534E-B93E-056ED79535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36082" y="576195"/>
              <a:ext cx="2076260" cy="2910228"/>
            </a:xfrm>
            <a:prstGeom prst="rect">
              <a:avLst/>
            </a:prstGeom>
          </p:spPr>
        </p:pic>
        <p:pic>
          <p:nvPicPr>
            <p:cNvPr id="9" name="Picture 8">
              <a:extLst>
                <a:ext uri="{FF2B5EF4-FFF2-40B4-BE49-F238E27FC236}">
                  <a16:creationId xmlns:a16="http://schemas.microsoft.com/office/drawing/2014/main" id="{5FB788EE-4A2D-884A-B642-66C6C9ECAC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595566" y="737315"/>
              <a:ext cx="1886902" cy="2749108"/>
            </a:xfrm>
            <a:prstGeom prst="rect">
              <a:avLst/>
            </a:prstGeom>
          </p:spPr>
        </p:pic>
        <p:sp>
          <p:nvSpPr>
            <p:cNvPr id="10" name="Frame 9">
              <a:extLst>
                <a:ext uri="{FF2B5EF4-FFF2-40B4-BE49-F238E27FC236}">
                  <a16:creationId xmlns:a16="http://schemas.microsoft.com/office/drawing/2014/main" id="{9EC809C4-20DC-484B-B7B5-FC60B35381ED}"/>
                </a:ext>
              </a:extLst>
            </p:cNvPr>
            <p:cNvSpPr/>
            <p:nvPr/>
          </p:nvSpPr>
          <p:spPr>
            <a:xfrm>
              <a:off x="7060018" y="318976"/>
              <a:ext cx="4815789" cy="5507666"/>
            </a:xfrm>
            <a:prstGeom prst="frame">
              <a:avLst>
                <a:gd name="adj1" fmla="val 308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747527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162F-542A-AE49-B8CE-7B1CD538C4FF}"/>
              </a:ext>
            </a:extLst>
          </p:cNvPr>
          <p:cNvSpPr>
            <a:spLocks noGrp="1"/>
          </p:cNvSpPr>
          <p:nvPr>
            <p:ph type="title"/>
          </p:nvPr>
        </p:nvSpPr>
        <p:spPr/>
        <p:txBody>
          <a:bodyPr/>
          <a:lstStyle/>
          <a:p>
            <a:r>
              <a:rPr lang="en-US" dirty="0"/>
              <a:t>Examples of climate impacts on sanitation</a:t>
            </a:r>
          </a:p>
        </p:txBody>
      </p:sp>
      <p:sp>
        <p:nvSpPr>
          <p:cNvPr id="3" name="Slide Number Placeholder 2">
            <a:extLst>
              <a:ext uri="{FF2B5EF4-FFF2-40B4-BE49-F238E27FC236}">
                <a16:creationId xmlns:a16="http://schemas.microsoft.com/office/drawing/2014/main" id="{425A054A-7DDF-1F41-BCA3-20A3424854A7}"/>
              </a:ext>
            </a:extLst>
          </p:cNvPr>
          <p:cNvSpPr>
            <a:spLocks noGrp="1"/>
          </p:cNvSpPr>
          <p:nvPr>
            <p:ph type="sldNum" sz="quarter" idx="12"/>
          </p:nvPr>
        </p:nvSpPr>
        <p:spPr/>
        <p:txBody>
          <a:bodyPr/>
          <a:lstStyle/>
          <a:p>
            <a:fld id="{2D0AA5EB-64AB-BF41-92BE-B61D8618F692}" type="slidenum">
              <a:rPr lang="it-IT" smtClean="0"/>
              <a:t>22</a:t>
            </a:fld>
            <a:endParaRPr lang="it-IT" dirty="0"/>
          </a:p>
        </p:txBody>
      </p:sp>
      <p:graphicFrame>
        <p:nvGraphicFramePr>
          <p:cNvPr id="6" name="Content Placeholder 5">
            <a:extLst>
              <a:ext uri="{FF2B5EF4-FFF2-40B4-BE49-F238E27FC236}">
                <a16:creationId xmlns:a16="http://schemas.microsoft.com/office/drawing/2014/main" id="{664A155A-0CA4-D547-A9AF-BB9C68D12CE4}"/>
              </a:ext>
            </a:extLst>
          </p:cNvPr>
          <p:cNvGraphicFramePr>
            <a:graphicFrameLocks/>
          </p:cNvGraphicFramePr>
          <p:nvPr>
            <p:extLst>
              <p:ext uri="{D42A27DB-BD31-4B8C-83A1-F6EECF244321}">
                <p14:modId xmlns:p14="http://schemas.microsoft.com/office/powerpoint/2010/main" val="2365012125"/>
              </p:ext>
            </p:extLst>
          </p:nvPr>
        </p:nvGraphicFramePr>
        <p:xfrm>
          <a:off x="838200" y="1473527"/>
          <a:ext cx="10515601" cy="4963536"/>
        </p:xfrm>
        <a:graphic>
          <a:graphicData uri="http://schemas.openxmlformats.org/drawingml/2006/table">
            <a:tbl>
              <a:tblPr firstRow="1" firstCol="1" bandRow="1"/>
              <a:tblGrid>
                <a:gridCol w="2296886">
                  <a:extLst>
                    <a:ext uri="{9D8B030D-6E8A-4147-A177-3AD203B41FA5}">
                      <a16:colId xmlns:a16="http://schemas.microsoft.com/office/drawing/2014/main" val="1568743357"/>
                    </a:ext>
                  </a:extLst>
                </a:gridCol>
                <a:gridCol w="3984171">
                  <a:extLst>
                    <a:ext uri="{9D8B030D-6E8A-4147-A177-3AD203B41FA5}">
                      <a16:colId xmlns:a16="http://schemas.microsoft.com/office/drawing/2014/main" val="2724683247"/>
                    </a:ext>
                  </a:extLst>
                </a:gridCol>
                <a:gridCol w="4234544">
                  <a:extLst>
                    <a:ext uri="{9D8B030D-6E8A-4147-A177-3AD203B41FA5}">
                      <a16:colId xmlns:a16="http://schemas.microsoft.com/office/drawing/2014/main" val="2149877505"/>
                    </a:ext>
                  </a:extLst>
                </a:gridCol>
              </a:tblGrid>
              <a:tr h="49049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spcBef>
                          <a:spcPts val="0"/>
                        </a:spcBef>
                        <a:spcAft>
                          <a:spcPts val="0"/>
                        </a:spcAft>
                      </a:pPr>
                      <a:r>
                        <a:rPr lang="en-AU" sz="2000" b="1" dirty="0">
                          <a:effectLst/>
                        </a:rPr>
                        <a:t>Climate change effect</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txBody>
                  <a:tcPr marL="46651" marR="46651" marT="24621" marB="2462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9C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spcBef>
                          <a:spcPts val="0"/>
                        </a:spcBef>
                        <a:spcAft>
                          <a:spcPts val="0"/>
                        </a:spcAft>
                      </a:pPr>
                      <a:r>
                        <a:rPr lang="en-AU" sz="2000" b="1" dirty="0">
                          <a:effectLst/>
                        </a:rPr>
                        <a:t>Example impact on sanitation</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txBody>
                  <a:tcPr marL="46651" marR="46651"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9C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spcBef>
                          <a:spcPts val="0"/>
                        </a:spcBef>
                        <a:spcAft>
                          <a:spcPts val="0"/>
                        </a:spcAft>
                      </a:pPr>
                      <a:r>
                        <a:rPr lang="en-AU" sz="2000" b="1" dirty="0">
                          <a:effectLst/>
                        </a:rPr>
                        <a:t>Examples of associated health effects</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txBody>
                  <a:tcPr marL="46651" marR="46651"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9CDE"/>
                    </a:solidFill>
                  </a:tcPr>
                </a:tc>
                <a:extLst>
                  <a:ext uri="{0D108BD9-81ED-4DB2-BD59-A6C34878D82A}">
                    <a16:rowId xmlns:a16="http://schemas.microsoft.com/office/drawing/2014/main" val="1821151114"/>
                  </a:ext>
                </a:extLst>
              </a:tr>
              <a:tr h="122031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spcBef>
                          <a:spcPts val="0"/>
                        </a:spcBef>
                        <a:spcAft>
                          <a:spcPts val="0"/>
                        </a:spcAft>
                      </a:pPr>
                      <a:r>
                        <a:rPr lang="en-AU" sz="1400" dirty="0">
                          <a:effectLst/>
                        </a:rPr>
                        <a:t>More intense precipitation or inundation caused by sea-level rise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6651" marR="46651" marT="24621" marB="2462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CDE"/>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spcBef>
                          <a:spcPts val="0"/>
                        </a:spcBef>
                        <a:spcAft>
                          <a:spcPts val="0"/>
                        </a:spcAft>
                      </a:pPr>
                      <a:r>
                        <a:rPr lang="en-AU" sz="1400" b="1" dirty="0">
                          <a:effectLst/>
                        </a:rPr>
                        <a:t>Flooding of on-site systems </a:t>
                      </a:r>
                      <a:r>
                        <a:rPr lang="en-AU" sz="1400" dirty="0">
                          <a:effectLst/>
                        </a:rPr>
                        <a:t>causing destruction of facilities, spillage, overflow and environmental contamination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6651" marR="46651"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CDE">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42900" marR="0" lvl="0" indent="-342900" algn="l">
                        <a:spcBef>
                          <a:spcPts val="0"/>
                        </a:spcBef>
                        <a:spcAft>
                          <a:spcPts val="0"/>
                        </a:spcAft>
                        <a:buFont typeface="Symbol" panose="05050102010706020507" pitchFamily="18" charset="2"/>
                        <a:buChar char=""/>
                      </a:pPr>
                      <a:r>
                        <a:rPr lang="en-AU" sz="1400" dirty="0">
                          <a:effectLst/>
                        </a:rPr>
                        <a:t>Increased stress and potential exposure to violence and </a:t>
                      </a:r>
                      <a:r>
                        <a:rPr lang="en-AU" sz="1400" b="1" dirty="0">
                          <a:effectLst/>
                        </a:rPr>
                        <a:t>anxiety from lack of access to toilet </a:t>
                      </a:r>
                      <a:r>
                        <a:rPr lang="en-AU" sz="1400" dirty="0">
                          <a:effectLst/>
                        </a:rPr>
                        <a:t>facilities and reliance on open defecation</a:t>
                      </a:r>
                      <a:endParaRPr lang="en-US" sz="1400" dirty="0">
                        <a:effectLst/>
                      </a:endParaRPr>
                    </a:p>
                    <a:p>
                      <a:pPr marL="342900" marR="0" lvl="0" indent="-342900" algn="l">
                        <a:spcBef>
                          <a:spcPts val="0"/>
                        </a:spcBef>
                        <a:spcAft>
                          <a:spcPts val="0"/>
                        </a:spcAft>
                        <a:buFont typeface="Symbol" panose="05050102010706020507" pitchFamily="18" charset="2"/>
                        <a:buChar char=""/>
                      </a:pPr>
                      <a:r>
                        <a:rPr lang="en-AU" sz="1400" dirty="0">
                          <a:effectLst/>
                        </a:rPr>
                        <a:t>Increased risks </a:t>
                      </a:r>
                      <a:r>
                        <a:rPr lang="en-AU" sz="1400" b="1" dirty="0">
                          <a:effectLst/>
                        </a:rPr>
                        <a:t>of water- and vector-borne</a:t>
                      </a:r>
                      <a:r>
                        <a:rPr lang="en-AU" sz="1400" dirty="0">
                          <a:effectLst/>
                        </a:rPr>
                        <a:t> diseases </a:t>
                      </a:r>
                    </a:p>
                    <a:p>
                      <a:pPr marL="342900" marR="0" lvl="0" indent="-342900" algn="l">
                        <a:spcBef>
                          <a:spcPts val="0"/>
                        </a:spcBef>
                        <a:spcAft>
                          <a:spcPts val="0"/>
                        </a:spcAft>
                        <a:buFont typeface="Symbol" panose="05050102010706020507" pitchFamily="18" charset="2"/>
                        <a:buChar char=""/>
                      </a:pPr>
                      <a:r>
                        <a:rPr lang="en-AU" sz="1400" dirty="0">
                          <a:effectLst/>
                        </a:rPr>
                        <a:t>Increased exposure to faecal contamination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6651" marR="46651"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CDE">
                        <a:tint val="40000"/>
                      </a:srgbClr>
                    </a:solidFill>
                  </a:tcPr>
                </a:tc>
                <a:extLst>
                  <a:ext uri="{0D108BD9-81ED-4DB2-BD59-A6C34878D82A}">
                    <a16:rowId xmlns:a16="http://schemas.microsoft.com/office/drawing/2014/main" val="1002197747"/>
                  </a:ext>
                </a:extLst>
              </a:tr>
              <a:tr h="153450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spcBef>
                          <a:spcPts val="0"/>
                        </a:spcBef>
                        <a:spcAft>
                          <a:spcPts val="0"/>
                        </a:spcAft>
                      </a:pPr>
                      <a:r>
                        <a:rPr lang="en-AU" sz="1400">
                          <a:effectLst/>
                        </a:rPr>
                        <a:t>Long-term declines in rainfall and run‑off (leading to e.g. long-term drought etc.)</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46651" marR="46651" marT="24621" marB="246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CDE"/>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spcBef>
                          <a:spcPts val="0"/>
                        </a:spcBef>
                        <a:spcAft>
                          <a:spcPts val="0"/>
                        </a:spcAft>
                      </a:pPr>
                      <a:r>
                        <a:rPr lang="en-AU" sz="1400" b="0" dirty="0">
                          <a:effectLst/>
                        </a:rPr>
                        <a:t>Declining water supply impeding function </a:t>
                      </a:r>
                      <a:r>
                        <a:rPr lang="en-AU" sz="1400" dirty="0">
                          <a:effectLst/>
                        </a:rPr>
                        <a:t>of water-reliant sanitation systems (e.g. flush toilets, sewerage);</a:t>
                      </a:r>
                      <a:endParaRPr lang="en-US" sz="1400" dirty="0">
                        <a:effectLst/>
                      </a:endParaRPr>
                    </a:p>
                    <a:p>
                      <a:pPr marL="0" marR="0" algn="l">
                        <a:spcBef>
                          <a:spcPts val="0"/>
                        </a:spcBef>
                        <a:spcAft>
                          <a:spcPts val="0"/>
                        </a:spcAft>
                      </a:pPr>
                      <a:r>
                        <a:rPr lang="en-AU" sz="1400" dirty="0">
                          <a:effectLst/>
                        </a:rPr>
                        <a:t>Increased demand for use of wastewater – especially in agriculture; shifting ground due to drying soils cracks or damages infrastructure</a:t>
                      </a:r>
                      <a:endParaRPr lang="en-US" sz="1400" dirty="0">
                        <a:effectLst/>
                      </a:endParaRPr>
                    </a:p>
                    <a:p>
                      <a:pPr marL="0" marR="0" algn="l">
                        <a:spcBef>
                          <a:spcPts val="0"/>
                        </a:spcBef>
                        <a:spcAft>
                          <a:spcPts val="0"/>
                        </a:spcAft>
                      </a:pPr>
                      <a:r>
                        <a:rPr lang="en-AU" sz="1400" dirty="0">
                          <a:effectLst/>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6651" marR="46651"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CDE">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42900" marR="0" lvl="0" indent="-342900" algn="l">
                        <a:spcBef>
                          <a:spcPts val="0"/>
                        </a:spcBef>
                        <a:spcAft>
                          <a:spcPts val="0"/>
                        </a:spcAft>
                        <a:buFont typeface="Symbol" panose="05050102010706020507" pitchFamily="18" charset="2"/>
                        <a:buChar char=""/>
                      </a:pPr>
                      <a:r>
                        <a:rPr lang="en-AU" sz="1400" dirty="0">
                          <a:effectLst/>
                        </a:rPr>
                        <a:t>Increased risks of w</a:t>
                      </a:r>
                      <a:r>
                        <a:rPr lang="en-AU" sz="1400" b="1" dirty="0">
                          <a:effectLst/>
                        </a:rPr>
                        <a:t>ater- and vector-borne diseases </a:t>
                      </a:r>
                      <a:r>
                        <a:rPr lang="en-AU" sz="1400" dirty="0">
                          <a:effectLst/>
                        </a:rPr>
                        <a:t>(e.g. due to lack of water for flushing and cleaning resulting in poor sanitary conditions and poor hygiene, and changes in mosquito breeding)</a:t>
                      </a:r>
                      <a:endParaRPr lang="en-US" sz="1400" dirty="0">
                        <a:effectLst/>
                      </a:endParaRPr>
                    </a:p>
                    <a:p>
                      <a:pPr marL="342900" marR="0" lvl="0" indent="-342900" algn="l">
                        <a:spcBef>
                          <a:spcPts val="0"/>
                        </a:spcBef>
                        <a:spcAft>
                          <a:spcPts val="0"/>
                        </a:spcAft>
                        <a:buFont typeface="Symbol" panose="05050102010706020507" pitchFamily="18" charset="2"/>
                        <a:buChar char=""/>
                      </a:pPr>
                      <a:r>
                        <a:rPr lang="en-AU" sz="1400" dirty="0">
                          <a:effectLst/>
                        </a:rPr>
                        <a:t>Increased </a:t>
                      </a:r>
                      <a:r>
                        <a:rPr lang="en-AU" sz="1400" b="1" dirty="0">
                          <a:effectLst/>
                        </a:rPr>
                        <a:t>open defecation and associated health risks</a:t>
                      </a:r>
                      <a:endParaRPr lang="en-US" sz="1400" b="1" dirty="0">
                        <a:effectLst/>
                      </a:endParaRPr>
                    </a:p>
                    <a:p>
                      <a:pPr marL="342900" marR="0" lvl="0" indent="-342900" algn="l">
                        <a:spcBef>
                          <a:spcPts val="0"/>
                        </a:spcBef>
                        <a:spcAft>
                          <a:spcPts val="0"/>
                        </a:spcAft>
                        <a:buFont typeface="Symbol" panose="05050102010706020507" pitchFamily="18" charset="2"/>
                        <a:buChar char=""/>
                      </a:pPr>
                      <a:r>
                        <a:rPr lang="en-AU" sz="1400" dirty="0">
                          <a:effectLst/>
                        </a:rPr>
                        <a:t>Increase risk of water- and vector- borne diseases linked to untreated wastewater reuse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6651" marR="46651"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CDE">
                        <a:tint val="20000"/>
                      </a:srgbClr>
                    </a:solidFill>
                  </a:tcPr>
                </a:tc>
                <a:extLst>
                  <a:ext uri="{0D108BD9-81ED-4DB2-BD59-A6C34878D82A}">
                    <a16:rowId xmlns:a16="http://schemas.microsoft.com/office/drawing/2014/main" val="2443274449"/>
                  </a:ext>
                </a:extLst>
              </a:tr>
              <a:tr h="110429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spcBef>
                          <a:spcPts val="0"/>
                        </a:spcBef>
                        <a:spcAft>
                          <a:spcPts val="0"/>
                        </a:spcAft>
                      </a:pPr>
                      <a:r>
                        <a:rPr lang="en-AU" sz="1400" dirty="0">
                          <a:effectLst/>
                        </a:rPr>
                        <a:t>Higher temperatures (leading to e.g. warmer surface water and soil temperatures, heatwaves)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6651" marR="46651" marT="24621" marB="2462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CDE"/>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spcBef>
                          <a:spcPts val="0"/>
                        </a:spcBef>
                        <a:spcAft>
                          <a:spcPts val="0"/>
                        </a:spcAft>
                      </a:pPr>
                      <a:r>
                        <a:rPr lang="en-AU" sz="1400" b="1" dirty="0">
                          <a:effectLst/>
                        </a:rPr>
                        <a:t>Malfunction, breakdown or inaccessibility of sanitation systems deterring safe sanitation behaviours </a:t>
                      </a:r>
                      <a:r>
                        <a:rPr lang="en-AU" sz="1400" dirty="0">
                          <a:effectLst/>
                        </a:rPr>
                        <a:t>(e.g. strong odours during heatwaves deterring use of latrines)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6651" marR="46651"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CDE">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42900" marR="0" lvl="0" indent="-342900" algn="l">
                        <a:spcBef>
                          <a:spcPts val="0"/>
                        </a:spcBef>
                        <a:spcAft>
                          <a:spcPts val="0"/>
                        </a:spcAft>
                        <a:buFont typeface="Symbol" panose="05050102010706020507" pitchFamily="18" charset="2"/>
                        <a:buChar char=""/>
                      </a:pPr>
                      <a:r>
                        <a:rPr lang="en-AU" sz="1400" dirty="0">
                          <a:effectLst/>
                        </a:rPr>
                        <a:t>Health impacts resulting from </a:t>
                      </a:r>
                      <a:r>
                        <a:rPr lang="en-AU" sz="1400" b="1" dirty="0">
                          <a:effectLst/>
                        </a:rPr>
                        <a:t>unsafe use or non-use of sanitation systems </a:t>
                      </a:r>
                      <a:r>
                        <a:rPr lang="en-AU" sz="1400" dirty="0">
                          <a:effectLst/>
                        </a:rPr>
                        <a:t>(e.g. physical or mental health conditions)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6651" marR="46651"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CDE">
                        <a:tint val="40000"/>
                      </a:srgbClr>
                    </a:solidFill>
                  </a:tcPr>
                </a:tc>
                <a:extLst>
                  <a:ext uri="{0D108BD9-81ED-4DB2-BD59-A6C34878D82A}">
                    <a16:rowId xmlns:a16="http://schemas.microsoft.com/office/drawing/2014/main" val="3079766195"/>
                  </a:ext>
                </a:extLst>
              </a:tr>
            </a:tbl>
          </a:graphicData>
        </a:graphic>
      </p:graphicFrame>
      <p:sp>
        <p:nvSpPr>
          <p:cNvPr id="7" name="TextBox 6">
            <a:extLst>
              <a:ext uri="{FF2B5EF4-FFF2-40B4-BE49-F238E27FC236}">
                <a16:creationId xmlns:a16="http://schemas.microsoft.com/office/drawing/2014/main" id="{F0968B0E-7C4A-7A4E-AD51-17F4671813A1}"/>
              </a:ext>
            </a:extLst>
          </p:cNvPr>
          <p:cNvSpPr txBox="1"/>
          <p:nvPr/>
        </p:nvSpPr>
        <p:spPr>
          <a:xfrm>
            <a:off x="1464725" y="6613952"/>
            <a:ext cx="9889075" cy="217880"/>
          </a:xfrm>
          <a:prstGeom prst="rect">
            <a:avLst/>
          </a:prstGeom>
          <a:noFill/>
        </p:spPr>
        <p:txBody>
          <a:bodyPr wrap="square" rtlCol="0">
            <a:spAutoFit/>
          </a:bodyPr>
          <a:lstStyle/>
          <a:p>
            <a:pPr defTabSz="621975" fontAlgn="base">
              <a:spcBef>
                <a:spcPct val="0"/>
              </a:spcBef>
              <a:spcAft>
                <a:spcPct val="0"/>
              </a:spcAft>
              <a:defRPr/>
            </a:pPr>
            <a:r>
              <a:rPr lang="en-US" sz="816" dirty="0">
                <a:solidFill>
                  <a:srgbClr val="000066"/>
                </a:solidFill>
                <a:latin typeface="Arial" charset="0"/>
                <a:cs typeface="Arial" charset="0"/>
              </a:rPr>
              <a:t>Source: WHO, 2019. Discussion paper on sanitation, climate change and health. </a:t>
            </a:r>
            <a:r>
              <a:rPr lang="en-US" sz="816" dirty="0">
                <a:solidFill>
                  <a:srgbClr val="000066"/>
                </a:solidFill>
                <a:latin typeface="Arial" charset="0"/>
                <a:cs typeface="Arial" charset="0"/>
                <a:hlinkClick r:id="rId3"/>
              </a:rPr>
              <a:t>https://www.who.int/water_sanitation_health/sanitation-waste/sanitation/sanitation-and-climate-change20190813.pdf?ua=1</a:t>
            </a:r>
            <a:r>
              <a:rPr lang="en-US" sz="816" dirty="0">
                <a:solidFill>
                  <a:srgbClr val="000066"/>
                </a:solidFill>
                <a:latin typeface="Arial" charset="0"/>
                <a:cs typeface="Arial" charset="0"/>
              </a:rPr>
              <a:t> </a:t>
            </a:r>
            <a:endParaRPr lang="en-GB" sz="816" dirty="0">
              <a:solidFill>
                <a:srgbClr val="000066"/>
              </a:solidFill>
              <a:latin typeface="Arial" charset="0"/>
              <a:cs typeface="Arial" charset="0"/>
            </a:endParaRPr>
          </a:p>
        </p:txBody>
      </p:sp>
    </p:spTree>
    <p:extLst>
      <p:ext uri="{BB962C8B-B14F-4D97-AF65-F5344CB8AC3E}">
        <p14:creationId xmlns:p14="http://schemas.microsoft.com/office/powerpoint/2010/main" val="2445151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162F-542A-AE49-B8CE-7B1CD538C4FF}"/>
              </a:ext>
            </a:extLst>
          </p:cNvPr>
          <p:cNvSpPr>
            <a:spLocks noGrp="1"/>
          </p:cNvSpPr>
          <p:nvPr>
            <p:ph type="title"/>
          </p:nvPr>
        </p:nvSpPr>
        <p:spPr/>
        <p:txBody>
          <a:bodyPr/>
          <a:lstStyle/>
          <a:p>
            <a:r>
              <a:rPr lang="en-US" dirty="0"/>
              <a:t>Consider climate resilience of sanitation technologies</a:t>
            </a:r>
          </a:p>
        </p:txBody>
      </p:sp>
      <p:sp>
        <p:nvSpPr>
          <p:cNvPr id="3" name="Slide Number Placeholder 2">
            <a:extLst>
              <a:ext uri="{FF2B5EF4-FFF2-40B4-BE49-F238E27FC236}">
                <a16:creationId xmlns:a16="http://schemas.microsoft.com/office/drawing/2014/main" id="{425A054A-7DDF-1F41-BCA3-20A3424854A7}"/>
              </a:ext>
            </a:extLst>
          </p:cNvPr>
          <p:cNvSpPr>
            <a:spLocks noGrp="1"/>
          </p:cNvSpPr>
          <p:nvPr>
            <p:ph type="sldNum" sz="quarter" idx="12"/>
          </p:nvPr>
        </p:nvSpPr>
        <p:spPr/>
        <p:txBody>
          <a:bodyPr/>
          <a:lstStyle/>
          <a:p>
            <a:fld id="{2D0AA5EB-64AB-BF41-92BE-B61D8618F692}" type="slidenum">
              <a:rPr lang="it-IT" smtClean="0"/>
              <a:t>23</a:t>
            </a:fld>
            <a:endParaRPr lang="it-IT" dirty="0"/>
          </a:p>
        </p:txBody>
      </p:sp>
      <p:sp>
        <p:nvSpPr>
          <p:cNvPr id="7" name="TextBox 6">
            <a:extLst>
              <a:ext uri="{FF2B5EF4-FFF2-40B4-BE49-F238E27FC236}">
                <a16:creationId xmlns:a16="http://schemas.microsoft.com/office/drawing/2014/main" id="{C1048C7B-BF22-D043-B793-1AFEC0D42C4C}"/>
              </a:ext>
            </a:extLst>
          </p:cNvPr>
          <p:cNvSpPr txBox="1"/>
          <p:nvPr/>
        </p:nvSpPr>
        <p:spPr>
          <a:xfrm>
            <a:off x="838199" y="5825968"/>
            <a:ext cx="11348357" cy="217880"/>
          </a:xfrm>
          <a:prstGeom prst="rect">
            <a:avLst/>
          </a:prstGeom>
          <a:noFill/>
        </p:spPr>
        <p:txBody>
          <a:bodyPr wrap="square" rtlCol="0">
            <a:spAutoFit/>
          </a:bodyPr>
          <a:lstStyle/>
          <a:p>
            <a:pPr defTabSz="621975" fontAlgn="base">
              <a:spcBef>
                <a:spcPct val="0"/>
              </a:spcBef>
              <a:spcAft>
                <a:spcPct val="0"/>
              </a:spcAft>
              <a:defRPr/>
            </a:pPr>
            <a:r>
              <a:rPr lang="en-US" sz="816" dirty="0">
                <a:solidFill>
                  <a:srgbClr val="000066"/>
                </a:solidFill>
                <a:latin typeface="Arial" charset="0"/>
                <a:cs typeface="Arial" charset="0"/>
              </a:rPr>
              <a:t>Source: WHO, 2019. Discussion paper on sanitation, climate change and health. </a:t>
            </a:r>
            <a:r>
              <a:rPr lang="en-US" sz="816" dirty="0">
                <a:solidFill>
                  <a:srgbClr val="000066"/>
                </a:solidFill>
                <a:latin typeface="Arial" charset="0"/>
                <a:cs typeface="Arial" charset="0"/>
                <a:hlinkClick r:id="rId3"/>
              </a:rPr>
              <a:t>https://www.who.int/water_sanitation_health/sanitation-waste/sanitation/sanitation-and-climate-change20190813.pdf?ua=1</a:t>
            </a:r>
            <a:r>
              <a:rPr lang="en-US" sz="816" dirty="0">
                <a:solidFill>
                  <a:srgbClr val="000066"/>
                </a:solidFill>
                <a:latin typeface="Arial" charset="0"/>
                <a:cs typeface="Arial" charset="0"/>
              </a:rPr>
              <a:t> </a:t>
            </a:r>
            <a:endParaRPr lang="en-GB" sz="816" dirty="0">
              <a:solidFill>
                <a:srgbClr val="000066"/>
              </a:solidFill>
              <a:latin typeface="Arial" charset="0"/>
              <a:cs typeface="Arial" charset="0"/>
            </a:endParaRPr>
          </a:p>
        </p:txBody>
      </p:sp>
      <p:graphicFrame>
        <p:nvGraphicFramePr>
          <p:cNvPr id="8" name="Table 7">
            <a:extLst>
              <a:ext uri="{FF2B5EF4-FFF2-40B4-BE49-F238E27FC236}">
                <a16:creationId xmlns:a16="http://schemas.microsoft.com/office/drawing/2014/main" id="{BE799708-2BD6-6942-BB7D-F2B13BE7EA33}"/>
              </a:ext>
            </a:extLst>
          </p:cNvPr>
          <p:cNvGraphicFramePr>
            <a:graphicFrameLocks noGrp="1"/>
          </p:cNvGraphicFramePr>
          <p:nvPr>
            <p:extLst>
              <p:ext uri="{D42A27DB-BD31-4B8C-83A1-F6EECF244321}">
                <p14:modId xmlns:p14="http://schemas.microsoft.com/office/powerpoint/2010/main" val="2508053387"/>
              </p:ext>
            </p:extLst>
          </p:nvPr>
        </p:nvGraphicFramePr>
        <p:xfrm>
          <a:off x="838199" y="2294701"/>
          <a:ext cx="4435930" cy="3205444"/>
        </p:xfrm>
        <a:graphic>
          <a:graphicData uri="http://schemas.openxmlformats.org/drawingml/2006/table">
            <a:tbl>
              <a:tblPr firstRow="1" firstCol="1" bandRow="1"/>
              <a:tblGrid>
                <a:gridCol w="1835694">
                  <a:extLst>
                    <a:ext uri="{9D8B030D-6E8A-4147-A177-3AD203B41FA5}">
                      <a16:colId xmlns:a16="http://schemas.microsoft.com/office/drawing/2014/main" val="141502230"/>
                    </a:ext>
                  </a:extLst>
                </a:gridCol>
                <a:gridCol w="2600236">
                  <a:extLst>
                    <a:ext uri="{9D8B030D-6E8A-4147-A177-3AD203B41FA5}">
                      <a16:colId xmlns:a16="http://schemas.microsoft.com/office/drawing/2014/main" val="3785456658"/>
                    </a:ext>
                  </a:extLst>
                </a:gridCol>
              </a:tblGrid>
              <a:tr h="55901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spcBef>
                          <a:spcPts val="0"/>
                        </a:spcBef>
                        <a:spcAft>
                          <a:spcPts val="0"/>
                        </a:spcAft>
                      </a:pPr>
                      <a:r>
                        <a:rPr lang="en-AU" sz="1800" b="1" dirty="0">
                          <a:effectLst/>
                          <a:latin typeface="Arial" panose="020B0604020202020204" pitchFamily="34" charset="0"/>
                          <a:cs typeface="Arial" panose="020B0604020202020204" pitchFamily="34" charset="0"/>
                        </a:rPr>
                        <a:t>Resilience</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46651" marR="46651"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9CDE"/>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spcBef>
                          <a:spcPts val="0"/>
                        </a:spcBef>
                        <a:spcAft>
                          <a:spcPts val="0"/>
                        </a:spcAft>
                      </a:pPr>
                      <a:r>
                        <a:rPr lang="en-AU" sz="1800" b="1" dirty="0">
                          <a:effectLst/>
                          <a:latin typeface="Arial" panose="020B0604020202020204" pitchFamily="34" charset="0"/>
                          <a:cs typeface="Arial" panose="020B0604020202020204" pitchFamily="34" charset="0"/>
                        </a:rPr>
                        <a:t>Sanitation types</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46651" marR="46651"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9CDE"/>
                    </a:solidFill>
                  </a:tcPr>
                </a:tc>
                <a:extLst>
                  <a:ext uri="{0D108BD9-81ED-4DB2-BD59-A6C34878D82A}">
                    <a16:rowId xmlns:a16="http://schemas.microsoft.com/office/drawing/2014/main" val="2988188347"/>
                  </a:ext>
                </a:extLst>
              </a:tr>
              <a:tr h="100214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spcBef>
                          <a:spcPts val="0"/>
                        </a:spcBef>
                        <a:spcAft>
                          <a:spcPts val="0"/>
                        </a:spcAft>
                      </a:pPr>
                      <a:r>
                        <a:rPr lang="en-US" sz="1800" b="0" dirty="0">
                          <a:effectLst/>
                          <a:latin typeface="Arial" panose="020B0604020202020204" pitchFamily="34" charset="0"/>
                          <a:ea typeface="Calibri" panose="020F0502020204030204" pitchFamily="34" charset="0"/>
                          <a:cs typeface="Arial" panose="020B0604020202020204" pitchFamily="34" charset="0"/>
                        </a:rPr>
                        <a:t>More resilient</a:t>
                      </a:r>
                    </a:p>
                  </a:txBody>
                  <a:tcPr marL="46651" marR="46651"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CDE"/>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42900" marR="0" lvl="0" indent="-342900" algn="l">
                        <a:spcBef>
                          <a:spcPts val="0"/>
                        </a:spcBef>
                        <a:spcAft>
                          <a:spcPts val="0"/>
                        </a:spcAft>
                        <a:buFont typeface="Symbol" panose="05050102010706020507" pitchFamily="18" charset="2"/>
                        <a:buChar char=""/>
                      </a:pPr>
                      <a:r>
                        <a:rPr lang="en-US" sz="1800" b="0" dirty="0">
                          <a:effectLst/>
                          <a:latin typeface="Arial" panose="020B0604020202020204" pitchFamily="34" charset="0"/>
                          <a:ea typeface="Calibri" panose="020F0502020204030204" pitchFamily="34" charset="0"/>
                          <a:cs typeface="Arial" panose="020B0604020202020204" pitchFamily="34" charset="0"/>
                        </a:rPr>
                        <a:t>Pit toilets</a:t>
                      </a:r>
                    </a:p>
                    <a:p>
                      <a:pPr marL="342900" marR="0" lvl="0" indent="-342900" algn="l">
                        <a:spcBef>
                          <a:spcPts val="0"/>
                        </a:spcBef>
                        <a:spcAft>
                          <a:spcPts val="0"/>
                        </a:spcAft>
                        <a:buFont typeface="Symbol" panose="05050102010706020507" pitchFamily="18" charset="2"/>
                        <a:buChar char=""/>
                      </a:pPr>
                      <a:r>
                        <a:rPr lang="en-US" sz="1800" b="0" dirty="0">
                          <a:effectLst/>
                          <a:latin typeface="Arial" panose="020B0604020202020204" pitchFamily="34" charset="0"/>
                          <a:ea typeface="Calibri" panose="020F0502020204030204" pitchFamily="34" charset="0"/>
                          <a:cs typeface="Arial" panose="020B0604020202020204" pitchFamily="34" charset="0"/>
                        </a:rPr>
                        <a:t>Low flush on-site systems</a:t>
                      </a:r>
                    </a:p>
                  </a:txBody>
                  <a:tcPr marL="46651" marR="46651"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CDE">
                        <a:tint val="40000"/>
                      </a:srgbClr>
                    </a:solidFill>
                  </a:tcPr>
                </a:tc>
                <a:extLst>
                  <a:ext uri="{0D108BD9-81ED-4DB2-BD59-A6C34878D82A}">
                    <a16:rowId xmlns:a16="http://schemas.microsoft.com/office/drawing/2014/main" val="2213726109"/>
                  </a:ext>
                </a:extLst>
              </a:tr>
              <a:tr h="1644292">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Less resilient</a:t>
                      </a:r>
                      <a:endParaRPr lang="en-US" sz="1800" b="0" dirty="0">
                        <a:effectLst/>
                        <a:latin typeface="Arial" panose="020B0604020202020204" pitchFamily="34" charset="0"/>
                        <a:ea typeface="Calibri" panose="020F0502020204030204" pitchFamily="34" charset="0"/>
                        <a:cs typeface="Arial" panose="020B0604020202020204" pitchFamily="34" charset="0"/>
                      </a:endParaRPr>
                    </a:p>
                  </a:txBody>
                  <a:tcPr marL="46651" marR="46651"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CDE"/>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42900" marR="0" lvl="0" indent="-342900" algn="l">
                        <a:spcBef>
                          <a:spcPts val="0"/>
                        </a:spcBef>
                        <a:spcAft>
                          <a:spcPts val="0"/>
                        </a:spcAft>
                        <a:buFont typeface="Symbol" panose="05050102010706020507" pitchFamily="18" charset="2"/>
                        <a:buChar char=""/>
                      </a:pPr>
                      <a:r>
                        <a:rPr lang="en-US" sz="1800" b="0" dirty="0">
                          <a:effectLst/>
                          <a:latin typeface="Arial" panose="020B0604020202020204" pitchFamily="34" charset="0"/>
                          <a:cs typeface="Arial" panose="020B0604020202020204" pitchFamily="34" charset="0"/>
                        </a:rPr>
                        <a:t>High volume onsite systems </a:t>
                      </a:r>
                    </a:p>
                    <a:p>
                      <a:pPr marL="342900" marR="0" lvl="0" indent="-342900" algn="l">
                        <a:spcBef>
                          <a:spcPts val="0"/>
                        </a:spcBef>
                        <a:spcAft>
                          <a:spcPts val="0"/>
                        </a:spcAft>
                        <a:buFont typeface="Symbol" panose="05050102010706020507" pitchFamily="18" charset="2"/>
                        <a:buChar char=""/>
                      </a:pPr>
                      <a:r>
                        <a:rPr lang="en-US" sz="1800" b="0" dirty="0">
                          <a:effectLst/>
                          <a:latin typeface="Arial" panose="020B0604020202020204" pitchFamily="34" charset="0"/>
                          <a:ea typeface="Calibri" panose="020F0502020204030204" pitchFamily="34" charset="0"/>
                          <a:cs typeface="Arial" panose="020B0604020202020204" pitchFamily="34" charset="0"/>
                        </a:rPr>
                        <a:t>Conventional sewerage</a:t>
                      </a:r>
                    </a:p>
                    <a:p>
                      <a:pPr marL="342900" marR="0" lvl="0" indent="-342900" algn="l">
                        <a:spcBef>
                          <a:spcPts val="0"/>
                        </a:spcBef>
                        <a:spcAft>
                          <a:spcPts val="0"/>
                        </a:spcAft>
                        <a:buFont typeface="Symbol" panose="05050102010706020507" pitchFamily="18" charset="2"/>
                        <a:buChar char=""/>
                      </a:pPr>
                      <a:r>
                        <a:rPr lang="en-US" sz="1800" b="0" dirty="0">
                          <a:effectLst/>
                          <a:latin typeface="Arial" panose="020B0604020202020204" pitchFamily="34" charset="0"/>
                          <a:ea typeface="Calibri" panose="020F0502020204030204" pitchFamily="34" charset="0"/>
                          <a:cs typeface="Arial" panose="020B0604020202020204" pitchFamily="34" charset="0"/>
                        </a:rPr>
                        <a:t>Modified sewerage</a:t>
                      </a:r>
                    </a:p>
                  </a:txBody>
                  <a:tcPr marL="46651" marR="46651"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CDE">
                        <a:tint val="20000"/>
                      </a:srgbClr>
                    </a:solidFill>
                  </a:tcPr>
                </a:tc>
                <a:extLst>
                  <a:ext uri="{0D108BD9-81ED-4DB2-BD59-A6C34878D82A}">
                    <a16:rowId xmlns:a16="http://schemas.microsoft.com/office/drawing/2014/main" val="47124802"/>
                  </a:ext>
                </a:extLst>
              </a:tr>
            </a:tbl>
          </a:graphicData>
        </a:graphic>
      </p:graphicFrame>
      <p:pic>
        <p:nvPicPr>
          <p:cNvPr id="9" name="Picture 8">
            <a:extLst>
              <a:ext uri="{FF2B5EF4-FFF2-40B4-BE49-F238E27FC236}">
                <a16:creationId xmlns:a16="http://schemas.microsoft.com/office/drawing/2014/main" id="{9597321A-596D-0E41-A14E-7AAD83CA2F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62503" y="2050125"/>
            <a:ext cx="5741047" cy="3450019"/>
          </a:xfrm>
          <a:prstGeom prst="rect">
            <a:avLst/>
          </a:prstGeom>
        </p:spPr>
      </p:pic>
    </p:spTree>
    <p:extLst>
      <p:ext uri="{BB962C8B-B14F-4D97-AF65-F5344CB8AC3E}">
        <p14:creationId xmlns:p14="http://schemas.microsoft.com/office/powerpoint/2010/main" val="3486449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162F-542A-AE49-B8CE-7B1CD538C4FF}"/>
              </a:ext>
            </a:extLst>
          </p:cNvPr>
          <p:cNvSpPr>
            <a:spLocks noGrp="1"/>
          </p:cNvSpPr>
          <p:nvPr>
            <p:ph type="title"/>
          </p:nvPr>
        </p:nvSpPr>
        <p:spPr/>
        <p:txBody>
          <a:bodyPr/>
          <a:lstStyle/>
          <a:p>
            <a:r>
              <a:rPr lang="en-US" dirty="0"/>
              <a:t>Low carbon sanitation in health care facilities – contributing to mitigate climate change </a:t>
            </a:r>
          </a:p>
        </p:txBody>
      </p:sp>
      <p:sp>
        <p:nvSpPr>
          <p:cNvPr id="3" name="Slide Number Placeholder 2">
            <a:extLst>
              <a:ext uri="{FF2B5EF4-FFF2-40B4-BE49-F238E27FC236}">
                <a16:creationId xmlns:a16="http://schemas.microsoft.com/office/drawing/2014/main" id="{425A054A-7DDF-1F41-BCA3-20A3424854A7}"/>
              </a:ext>
            </a:extLst>
          </p:cNvPr>
          <p:cNvSpPr>
            <a:spLocks noGrp="1"/>
          </p:cNvSpPr>
          <p:nvPr>
            <p:ph type="sldNum" sz="quarter" idx="12"/>
          </p:nvPr>
        </p:nvSpPr>
        <p:spPr/>
        <p:txBody>
          <a:bodyPr/>
          <a:lstStyle/>
          <a:p>
            <a:fld id="{2D0AA5EB-64AB-BF41-92BE-B61D8618F692}" type="slidenum">
              <a:rPr lang="it-IT" smtClean="0"/>
              <a:t>24</a:t>
            </a:fld>
            <a:endParaRPr lang="it-IT" dirty="0"/>
          </a:p>
        </p:txBody>
      </p:sp>
      <p:sp>
        <p:nvSpPr>
          <p:cNvPr id="4" name="Content Placeholder 2">
            <a:extLst>
              <a:ext uri="{FF2B5EF4-FFF2-40B4-BE49-F238E27FC236}">
                <a16:creationId xmlns:a16="http://schemas.microsoft.com/office/drawing/2014/main" id="{9EA57216-5CDD-0C4E-A9F3-6E6B372F1104}"/>
              </a:ext>
            </a:extLst>
          </p:cNvPr>
          <p:cNvSpPr txBox="1">
            <a:spLocks/>
          </p:cNvSpPr>
          <p:nvPr/>
        </p:nvSpPr>
        <p:spPr>
          <a:xfrm>
            <a:off x="816322" y="1884504"/>
            <a:ext cx="4369010" cy="36538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r>
              <a:rPr lang="en-US" sz="2400" b="1" dirty="0"/>
              <a:t>Where viable and appropriate consider:</a:t>
            </a:r>
          </a:p>
          <a:p>
            <a:pPr marL="233241" indent="-233241"/>
            <a:r>
              <a:rPr lang="en-US" sz="2400" dirty="0"/>
              <a:t>Using human waste as fertilizer and soil conditioner (e.g. composting latrines) </a:t>
            </a:r>
          </a:p>
          <a:p>
            <a:pPr marL="233241" indent="-233241"/>
            <a:r>
              <a:rPr lang="en-US" sz="2400" dirty="0"/>
              <a:t>Generating biogas from human waste for energy</a:t>
            </a:r>
          </a:p>
          <a:p>
            <a:pPr marL="233241" indent="-233241"/>
            <a:r>
              <a:rPr lang="en-US" sz="2400" dirty="0"/>
              <a:t>Using renewable energy sources for pumping wastewater.</a:t>
            </a:r>
          </a:p>
          <a:p>
            <a:pPr marL="0" indent="0">
              <a:buNone/>
            </a:pPr>
            <a:endParaRPr lang="en-US" sz="2400" dirty="0"/>
          </a:p>
        </p:txBody>
      </p:sp>
      <p:pic>
        <p:nvPicPr>
          <p:cNvPr id="5" name="Picture 4">
            <a:extLst>
              <a:ext uri="{FF2B5EF4-FFF2-40B4-BE49-F238E27FC236}">
                <a16:creationId xmlns:a16="http://schemas.microsoft.com/office/drawing/2014/main" id="{BC02FE45-36ED-A94C-A4B8-3F01800514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48057" y="2152916"/>
            <a:ext cx="2719825" cy="3962631"/>
          </a:xfrm>
          <a:prstGeom prst="rect">
            <a:avLst/>
          </a:prstGeom>
        </p:spPr>
      </p:pic>
      <p:pic>
        <p:nvPicPr>
          <p:cNvPr id="6" name="Picture 5">
            <a:extLst>
              <a:ext uri="{FF2B5EF4-FFF2-40B4-BE49-F238E27FC236}">
                <a16:creationId xmlns:a16="http://schemas.microsoft.com/office/drawing/2014/main" id="{0595CD27-558C-6847-9E6C-BEFBA0632C2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49686" y="2152916"/>
            <a:ext cx="2834017" cy="3972352"/>
          </a:xfrm>
          <a:prstGeom prst="rect">
            <a:avLst/>
          </a:prstGeom>
        </p:spPr>
      </p:pic>
    </p:spTree>
    <p:extLst>
      <p:ext uri="{BB962C8B-B14F-4D97-AF65-F5344CB8AC3E}">
        <p14:creationId xmlns:p14="http://schemas.microsoft.com/office/powerpoint/2010/main" val="4229961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40FC851-2C00-624A-BEB8-AC5BAEE15869}"/>
              </a:ext>
            </a:extLst>
          </p:cNvPr>
          <p:cNvSpPr>
            <a:spLocks noGrp="1"/>
          </p:cNvSpPr>
          <p:nvPr>
            <p:ph type="sldNum" sz="quarter" idx="12"/>
          </p:nvPr>
        </p:nvSpPr>
        <p:spPr/>
        <p:txBody>
          <a:bodyPr/>
          <a:lstStyle/>
          <a:p>
            <a:fld id="{2D0AA5EB-64AB-BF41-92BE-B61D8618F692}" type="slidenum">
              <a:rPr lang="it-IT" smtClean="0"/>
              <a:t>25</a:t>
            </a:fld>
            <a:endParaRPr lang="it-IT" dirty="0"/>
          </a:p>
        </p:txBody>
      </p:sp>
      <p:sp>
        <p:nvSpPr>
          <p:cNvPr id="3" name="Titolo 2">
            <a:extLst>
              <a:ext uri="{FF2B5EF4-FFF2-40B4-BE49-F238E27FC236}">
                <a16:creationId xmlns:a16="http://schemas.microsoft.com/office/drawing/2014/main" id="{E7E67B10-096F-494E-B384-B5FA7FE58AB3}"/>
              </a:ext>
            </a:extLst>
          </p:cNvPr>
          <p:cNvSpPr>
            <a:spLocks noGrp="1"/>
          </p:cNvSpPr>
          <p:nvPr>
            <p:ph type="title"/>
          </p:nvPr>
        </p:nvSpPr>
        <p:spPr/>
        <p:txBody>
          <a:bodyPr/>
          <a:lstStyle/>
          <a:p>
            <a:r>
              <a:rPr lang="it-IT" dirty="0"/>
              <a:t>HEALTH CARE WASTE</a:t>
            </a:r>
          </a:p>
        </p:txBody>
      </p:sp>
      <p:sp>
        <p:nvSpPr>
          <p:cNvPr id="6" name="Segnaposto testo 5">
            <a:extLst>
              <a:ext uri="{FF2B5EF4-FFF2-40B4-BE49-F238E27FC236}">
                <a16:creationId xmlns:a16="http://schemas.microsoft.com/office/drawing/2014/main" id="{624294D6-9575-EF4D-A1A5-55DFB6EFEE93}"/>
              </a:ext>
            </a:extLst>
          </p:cNvPr>
          <p:cNvSpPr>
            <a:spLocks noGrp="1"/>
          </p:cNvSpPr>
          <p:nvPr>
            <p:ph type="body" sz="quarter" idx="15"/>
          </p:nvPr>
        </p:nvSpPr>
        <p:spPr/>
        <p:txBody>
          <a:bodyPr>
            <a:normAutofit fontScale="85000" lnSpcReduction="20000"/>
          </a:bodyPr>
          <a:lstStyle/>
          <a:p>
            <a:r>
              <a:rPr lang="it-IT" dirty="0" err="1"/>
              <a:t>Climate</a:t>
            </a:r>
            <a:r>
              <a:rPr lang="it-IT" dirty="0"/>
              <a:t> </a:t>
            </a:r>
            <a:r>
              <a:rPr lang="it-IT" dirty="0" err="1"/>
              <a:t>Resilience</a:t>
            </a:r>
            <a:endParaRPr lang="it-IT" dirty="0"/>
          </a:p>
        </p:txBody>
      </p:sp>
      <p:sp>
        <p:nvSpPr>
          <p:cNvPr id="5" name="Text Placeholder 10">
            <a:extLst>
              <a:ext uri="{FF2B5EF4-FFF2-40B4-BE49-F238E27FC236}">
                <a16:creationId xmlns:a16="http://schemas.microsoft.com/office/drawing/2014/main" id="{4749633F-EF5D-F44A-AD77-3C0CD3EEC41E}"/>
              </a:ext>
            </a:extLst>
          </p:cNvPr>
          <p:cNvSpPr>
            <a:spLocks noGrp="1"/>
          </p:cNvSpPr>
          <p:nvPr>
            <p:ph type="body" sz="quarter" idx="13"/>
          </p:nvPr>
        </p:nvSpPr>
        <p:spPr>
          <a:xfrm>
            <a:off x="839788" y="4038600"/>
            <a:ext cx="4418012" cy="2184400"/>
          </a:xfrm>
        </p:spPr>
        <p:txBody>
          <a:bodyPr>
            <a:normAutofit/>
          </a:bodyPr>
          <a:lstStyle/>
          <a:p>
            <a:pPr marL="342900" indent="-342900">
              <a:buFont typeface="Arial" panose="020B0604020202020204" pitchFamily="34" charset="0"/>
              <a:buChar char="•"/>
            </a:pPr>
            <a:r>
              <a:rPr lang="en-US" sz="2400" b="0" dirty="0"/>
              <a:t>Climate change impacts</a:t>
            </a:r>
          </a:p>
          <a:p>
            <a:pPr marL="342900" indent="-342900">
              <a:buFont typeface="Arial" panose="020B0604020202020204" pitchFamily="34" charset="0"/>
              <a:buChar char="•"/>
            </a:pPr>
            <a:r>
              <a:rPr lang="en-US" sz="2400" b="0" dirty="0"/>
              <a:t>Adapting to climate change</a:t>
            </a:r>
          </a:p>
          <a:p>
            <a:pPr marL="342900" indent="-342900">
              <a:buFont typeface="Arial" panose="020B0604020202020204" pitchFamily="34" charset="0"/>
              <a:buChar char="•"/>
            </a:pPr>
            <a:r>
              <a:rPr lang="en-US" sz="2400" b="0" dirty="0"/>
              <a:t>Mitigations</a:t>
            </a:r>
          </a:p>
          <a:p>
            <a:pPr marL="342900" indent="-342900">
              <a:buFont typeface="Arial" panose="020B0604020202020204" pitchFamily="34" charset="0"/>
              <a:buChar char="•"/>
            </a:pPr>
            <a:r>
              <a:rPr lang="en-US" sz="2400" b="0" dirty="0"/>
              <a:t>Sustainability</a:t>
            </a:r>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endParaRPr lang="en-US" sz="2400" b="0" dirty="0"/>
          </a:p>
        </p:txBody>
      </p:sp>
      <p:grpSp>
        <p:nvGrpSpPr>
          <p:cNvPr id="4" name="Group 3">
            <a:extLst>
              <a:ext uri="{FF2B5EF4-FFF2-40B4-BE49-F238E27FC236}">
                <a16:creationId xmlns:a16="http://schemas.microsoft.com/office/drawing/2014/main" id="{53028C25-7C72-A748-BAB2-CF565360A633}"/>
              </a:ext>
            </a:extLst>
          </p:cNvPr>
          <p:cNvGrpSpPr/>
          <p:nvPr/>
        </p:nvGrpSpPr>
        <p:grpSpPr>
          <a:xfrm>
            <a:off x="7625443" y="198956"/>
            <a:ext cx="3793164" cy="5507666"/>
            <a:chOff x="7625443" y="198956"/>
            <a:chExt cx="3793164" cy="5507666"/>
          </a:xfrm>
        </p:grpSpPr>
        <p:sp>
          <p:nvSpPr>
            <p:cNvPr id="7" name="Frame 6">
              <a:extLst>
                <a:ext uri="{FF2B5EF4-FFF2-40B4-BE49-F238E27FC236}">
                  <a16:creationId xmlns:a16="http://schemas.microsoft.com/office/drawing/2014/main" id="{CA35FAB2-D0FF-8B4A-A101-FBE62FB325D4}"/>
                </a:ext>
              </a:extLst>
            </p:cNvPr>
            <p:cNvSpPr/>
            <p:nvPr/>
          </p:nvSpPr>
          <p:spPr>
            <a:xfrm>
              <a:off x="7625443" y="198956"/>
              <a:ext cx="3793164" cy="5507666"/>
            </a:xfrm>
            <a:prstGeom prst="frame">
              <a:avLst>
                <a:gd name="adj1" fmla="val 308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A5FE3BAE-E525-B148-A756-5FC677FE3E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5685" y="474002"/>
              <a:ext cx="3222381" cy="2411666"/>
            </a:xfrm>
            <a:prstGeom prst="rect">
              <a:avLst/>
            </a:prstGeom>
          </p:spPr>
        </p:pic>
        <p:pic>
          <p:nvPicPr>
            <p:cNvPr id="9" name="Picture 8">
              <a:extLst>
                <a:ext uri="{FF2B5EF4-FFF2-40B4-BE49-F238E27FC236}">
                  <a16:creationId xmlns:a16="http://schemas.microsoft.com/office/drawing/2014/main" id="{B2936F09-4CE7-7449-B167-3FB8993F5D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35685" y="2952789"/>
              <a:ext cx="3222381" cy="2364793"/>
            </a:xfrm>
            <a:prstGeom prst="rect">
              <a:avLst/>
            </a:prstGeom>
          </p:spPr>
        </p:pic>
      </p:grpSp>
    </p:spTree>
    <p:extLst>
      <p:ext uri="{BB962C8B-B14F-4D97-AF65-F5344CB8AC3E}">
        <p14:creationId xmlns:p14="http://schemas.microsoft.com/office/powerpoint/2010/main" val="504287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162F-542A-AE49-B8CE-7B1CD538C4FF}"/>
              </a:ext>
            </a:extLst>
          </p:cNvPr>
          <p:cNvSpPr>
            <a:spLocks noGrp="1"/>
          </p:cNvSpPr>
          <p:nvPr>
            <p:ph type="title"/>
          </p:nvPr>
        </p:nvSpPr>
        <p:spPr/>
        <p:txBody>
          <a:bodyPr/>
          <a:lstStyle/>
          <a:p>
            <a:r>
              <a:rPr lang="en-US" dirty="0"/>
              <a:t>Climate change impacts on health care waste management </a:t>
            </a:r>
          </a:p>
        </p:txBody>
      </p:sp>
      <p:sp>
        <p:nvSpPr>
          <p:cNvPr id="3" name="Slide Number Placeholder 2">
            <a:extLst>
              <a:ext uri="{FF2B5EF4-FFF2-40B4-BE49-F238E27FC236}">
                <a16:creationId xmlns:a16="http://schemas.microsoft.com/office/drawing/2014/main" id="{425A054A-7DDF-1F41-BCA3-20A3424854A7}"/>
              </a:ext>
            </a:extLst>
          </p:cNvPr>
          <p:cNvSpPr>
            <a:spLocks noGrp="1"/>
          </p:cNvSpPr>
          <p:nvPr>
            <p:ph type="sldNum" sz="quarter" idx="12"/>
          </p:nvPr>
        </p:nvSpPr>
        <p:spPr/>
        <p:txBody>
          <a:bodyPr/>
          <a:lstStyle/>
          <a:p>
            <a:fld id="{2D0AA5EB-64AB-BF41-92BE-B61D8618F692}" type="slidenum">
              <a:rPr lang="it-IT" smtClean="0"/>
              <a:t>26</a:t>
            </a:fld>
            <a:endParaRPr lang="it-IT" dirty="0"/>
          </a:p>
        </p:txBody>
      </p:sp>
      <p:sp>
        <p:nvSpPr>
          <p:cNvPr id="4" name="Inhaltsplatzhalter 2">
            <a:extLst>
              <a:ext uri="{FF2B5EF4-FFF2-40B4-BE49-F238E27FC236}">
                <a16:creationId xmlns:a16="http://schemas.microsoft.com/office/drawing/2014/main" id="{A987513F-6C6B-2B45-8C46-E57478AB2F50}"/>
              </a:ext>
            </a:extLst>
          </p:cNvPr>
          <p:cNvSpPr txBox="1">
            <a:spLocks/>
          </p:cNvSpPr>
          <p:nvPr/>
        </p:nvSpPr>
        <p:spPr>
          <a:xfrm>
            <a:off x="1117746" y="1930827"/>
            <a:ext cx="10236054" cy="35756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13" indent="-231775"/>
            <a:r>
              <a:rPr lang="en-US" sz="2000"/>
              <a:t>Solid waste management can have exacerbating effects on the climate especially due to the emission of greenhouse gasses when transporting items. </a:t>
            </a:r>
          </a:p>
          <a:p>
            <a:pPr marL="341313" indent="-231775"/>
            <a:r>
              <a:rPr lang="en-US" sz="2000"/>
              <a:t>Changes in hydrology and temperature can affect the stability of waste containment structures</a:t>
            </a:r>
          </a:p>
          <a:p>
            <a:pPr marL="341313" indent="-231775"/>
            <a:r>
              <a:rPr lang="en-US" sz="2000"/>
              <a:t>Increased rainfall and flooding can affect waste containers and lead to spreading of contaminants (including hazardous). </a:t>
            </a:r>
          </a:p>
          <a:p>
            <a:pPr marL="341313" indent="-231775"/>
            <a:r>
              <a:rPr lang="en-US" sz="2000"/>
              <a:t>Even if facility is not flooded but the surroundings are, there can be disruption of the waste management chain (e.g. flooding of road, railway affect waste collection and off-site treatment). </a:t>
            </a:r>
          </a:p>
          <a:p>
            <a:pPr marL="341313" indent="-231775"/>
            <a:r>
              <a:rPr lang="en-US" sz="2000"/>
              <a:t>Low lying coastal facilities are at increasing risk from inundation. </a:t>
            </a:r>
            <a:endParaRPr lang="en-US" sz="2000" dirty="0"/>
          </a:p>
        </p:txBody>
      </p:sp>
    </p:spTree>
    <p:extLst>
      <p:ext uri="{BB962C8B-B14F-4D97-AF65-F5344CB8AC3E}">
        <p14:creationId xmlns:p14="http://schemas.microsoft.com/office/powerpoint/2010/main" val="3786814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162F-542A-AE49-B8CE-7B1CD538C4FF}"/>
              </a:ext>
            </a:extLst>
          </p:cNvPr>
          <p:cNvSpPr>
            <a:spLocks noGrp="1"/>
          </p:cNvSpPr>
          <p:nvPr>
            <p:ph type="title"/>
          </p:nvPr>
        </p:nvSpPr>
        <p:spPr/>
        <p:txBody>
          <a:bodyPr/>
          <a:lstStyle/>
          <a:p>
            <a:r>
              <a:rPr lang="en-US" dirty="0">
                <a:solidFill>
                  <a:srgbClr val="00A1DF"/>
                </a:solidFill>
                <a:latin typeface="Arial" panose="020B0604020202020204" pitchFamily="34" charset="0"/>
                <a:ea typeface="Ebrima" panose="02000000000000000000" pitchFamily="2" charset="0"/>
                <a:cs typeface="Arial" panose="020B0604020202020204" pitchFamily="34" charset="0"/>
              </a:rPr>
              <a:t>Adapting health care waste management to climate change</a:t>
            </a:r>
            <a:endParaRPr lang="en-US"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425A054A-7DDF-1F41-BCA3-20A3424854A7}"/>
              </a:ext>
            </a:extLst>
          </p:cNvPr>
          <p:cNvSpPr>
            <a:spLocks noGrp="1"/>
          </p:cNvSpPr>
          <p:nvPr>
            <p:ph type="sldNum" sz="quarter" idx="12"/>
          </p:nvPr>
        </p:nvSpPr>
        <p:spPr/>
        <p:txBody>
          <a:bodyPr/>
          <a:lstStyle/>
          <a:p>
            <a:fld id="{2D0AA5EB-64AB-BF41-92BE-B61D8618F692}" type="slidenum">
              <a:rPr lang="it-IT" smtClean="0"/>
              <a:t>27</a:t>
            </a:fld>
            <a:endParaRPr lang="it-IT" dirty="0"/>
          </a:p>
        </p:txBody>
      </p:sp>
      <p:sp>
        <p:nvSpPr>
          <p:cNvPr id="4" name="Inhaltsplatzhalter 2">
            <a:extLst>
              <a:ext uri="{FF2B5EF4-FFF2-40B4-BE49-F238E27FC236}">
                <a16:creationId xmlns:a16="http://schemas.microsoft.com/office/drawing/2014/main" id="{6A280F7D-8F3A-3546-A53F-328C7AFEE4C5}"/>
              </a:ext>
            </a:extLst>
          </p:cNvPr>
          <p:cNvSpPr txBox="1">
            <a:spLocks/>
          </p:cNvSpPr>
          <p:nvPr/>
        </p:nvSpPr>
        <p:spPr>
          <a:xfrm>
            <a:off x="1125289" y="2564981"/>
            <a:ext cx="6581797" cy="32455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13" indent="-231775"/>
            <a:r>
              <a:rPr lang="en-US" sz="2000" dirty="0"/>
              <a:t>Sufficient containers and/or frequency of emptying planned and resourced in case demands on health care facilities increase</a:t>
            </a:r>
          </a:p>
          <a:p>
            <a:pPr marL="341313" indent="-231775"/>
            <a:r>
              <a:rPr lang="en-US" sz="2000" dirty="0"/>
              <a:t>Pit/waste dump: In case of flooding, an alternative is in place including storing waste in elevated containers and/or transporting off-site</a:t>
            </a:r>
          </a:p>
          <a:p>
            <a:pPr marL="341313" indent="-231775"/>
            <a:r>
              <a:rPr lang="en-US" sz="2000" dirty="0"/>
              <a:t>Waste pits are water tight to avoid flooding and are not over filled</a:t>
            </a:r>
          </a:p>
          <a:p>
            <a:pPr marL="341313" indent="-231775"/>
            <a:r>
              <a:rPr lang="en-US" sz="2000" dirty="0"/>
              <a:t>Safe storage available for additional waste generated during climate-events and/or emergencies</a:t>
            </a:r>
          </a:p>
        </p:txBody>
      </p:sp>
      <p:pic>
        <p:nvPicPr>
          <p:cNvPr id="5" name="Picture 4">
            <a:extLst>
              <a:ext uri="{FF2B5EF4-FFF2-40B4-BE49-F238E27FC236}">
                <a16:creationId xmlns:a16="http://schemas.microsoft.com/office/drawing/2014/main" id="{4D679EEE-782B-B94B-A726-9EE3513004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1629" y="2564981"/>
            <a:ext cx="3567162" cy="2669704"/>
          </a:xfrm>
          <a:prstGeom prst="rect">
            <a:avLst/>
          </a:prstGeom>
        </p:spPr>
      </p:pic>
      <p:sp>
        <p:nvSpPr>
          <p:cNvPr id="6" name="TextBox 5">
            <a:extLst>
              <a:ext uri="{FF2B5EF4-FFF2-40B4-BE49-F238E27FC236}">
                <a16:creationId xmlns:a16="http://schemas.microsoft.com/office/drawing/2014/main" id="{9D66D632-56A6-3246-B9C2-9017821EABAF}"/>
              </a:ext>
            </a:extLst>
          </p:cNvPr>
          <p:cNvSpPr txBox="1"/>
          <p:nvPr/>
        </p:nvSpPr>
        <p:spPr>
          <a:xfrm>
            <a:off x="8147958" y="5338609"/>
            <a:ext cx="3550833"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Recovery Efforts after Dumpsite Collapse from Heavy Rains in Colombo, Sri Lanka </a:t>
            </a:r>
          </a:p>
        </p:txBody>
      </p:sp>
    </p:spTree>
    <p:extLst>
      <p:ext uri="{BB962C8B-B14F-4D97-AF65-F5344CB8AC3E}">
        <p14:creationId xmlns:p14="http://schemas.microsoft.com/office/powerpoint/2010/main" val="1281766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162F-542A-AE49-B8CE-7B1CD538C4FF}"/>
              </a:ext>
            </a:extLst>
          </p:cNvPr>
          <p:cNvSpPr>
            <a:spLocks noGrp="1"/>
          </p:cNvSpPr>
          <p:nvPr>
            <p:ph type="title"/>
          </p:nvPr>
        </p:nvSpPr>
        <p:spPr/>
        <p:txBody>
          <a:bodyPr/>
          <a:lstStyle/>
          <a:p>
            <a:r>
              <a:rPr lang="en-US" dirty="0"/>
              <a:t>Health care waste management contribution to mitigate climate change</a:t>
            </a:r>
          </a:p>
        </p:txBody>
      </p:sp>
      <p:sp>
        <p:nvSpPr>
          <p:cNvPr id="3" name="Slide Number Placeholder 2">
            <a:extLst>
              <a:ext uri="{FF2B5EF4-FFF2-40B4-BE49-F238E27FC236}">
                <a16:creationId xmlns:a16="http://schemas.microsoft.com/office/drawing/2014/main" id="{425A054A-7DDF-1F41-BCA3-20A3424854A7}"/>
              </a:ext>
            </a:extLst>
          </p:cNvPr>
          <p:cNvSpPr>
            <a:spLocks noGrp="1"/>
          </p:cNvSpPr>
          <p:nvPr>
            <p:ph type="sldNum" sz="quarter" idx="12"/>
          </p:nvPr>
        </p:nvSpPr>
        <p:spPr/>
        <p:txBody>
          <a:bodyPr/>
          <a:lstStyle/>
          <a:p>
            <a:fld id="{2D0AA5EB-64AB-BF41-92BE-B61D8618F692}" type="slidenum">
              <a:rPr lang="it-IT" smtClean="0"/>
              <a:t>28</a:t>
            </a:fld>
            <a:endParaRPr lang="it-IT" dirty="0"/>
          </a:p>
        </p:txBody>
      </p:sp>
      <p:sp>
        <p:nvSpPr>
          <p:cNvPr id="4" name="Inhaltsplatzhalter 2">
            <a:extLst>
              <a:ext uri="{FF2B5EF4-FFF2-40B4-BE49-F238E27FC236}">
                <a16:creationId xmlns:a16="http://schemas.microsoft.com/office/drawing/2014/main" id="{132195D1-01A6-9146-84F3-A74FF2FADD59}"/>
              </a:ext>
            </a:extLst>
          </p:cNvPr>
          <p:cNvSpPr txBox="1">
            <a:spLocks/>
          </p:cNvSpPr>
          <p:nvPr/>
        </p:nvSpPr>
        <p:spPr>
          <a:xfrm>
            <a:off x="838200" y="2191971"/>
            <a:ext cx="6199414" cy="3065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64" indent="-342864"/>
            <a:r>
              <a:rPr lang="en-US" sz="2000" dirty="0"/>
              <a:t>Waste prevention and reduction: strategies are employed resulting in a reduction in the quantity of waste generated</a:t>
            </a:r>
          </a:p>
          <a:p>
            <a:pPr marL="342864" indent="-342864"/>
            <a:r>
              <a:rPr lang="en-US" sz="2000" dirty="0"/>
              <a:t>Waste recycling: Non-hazardous waste is safely recycled</a:t>
            </a:r>
          </a:p>
          <a:p>
            <a:pPr marL="342864" indent="-342864"/>
            <a:r>
              <a:rPr lang="en-US" sz="2000" dirty="0"/>
              <a:t>Phased out of incineration of medical waste: non-burn technologies are available to safely disinfect, neutralize or contain waste (e.g. autoclaves)</a:t>
            </a:r>
          </a:p>
          <a:p>
            <a:pPr marL="342864" indent="-342864"/>
            <a:r>
              <a:rPr lang="en-US" sz="2000" dirty="0"/>
              <a:t>While incineration is phased out: Cardboard sharps/safety boxes are used in place of plastic boxes, to reduce harmful emissions when burned </a:t>
            </a:r>
          </a:p>
        </p:txBody>
      </p:sp>
      <p:sp>
        <p:nvSpPr>
          <p:cNvPr id="5" name="TextBox 4">
            <a:extLst>
              <a:ext uri="{FF2B5EF4-FFF2-40B4-BE49-F238E27FC236}">
                <a16:creationId xmlns:a16="http://schemas.microsoft.com/office/drawing/2014/main" id="{288AA8F9-0572-7745-BF80-2D1BB7E139A3}"/>
              </a:ext>
            </a:extLst>
          </p:cNvPr>
          <p:cNvSpPr txBox="1"/>
          <p:nvPr/>
        </p:nvSpPr>
        <p:spPr>
          <a:xfrm>
            <a:off x="7217813" y="5352467"/>
            <a:ext cx="4452045"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Autoclave treatment of medial waste</a:t>
            </a:r>
          </a:p>
        </p:txBody>
      </p:sp>
      <p:pic>
        <p:nvPicPr>
          <p:cNvPr id="6" name="Picture 5">
            <a:extLst>
              <a:ext uri="{FF2B5EF4-FFF2-40B4-BE49-F238E27FC236}">
                <a16:creationId xmlns:a16="http://schemas.microsoft.com/office/drawing/2014/main" id="{2A892855-4C62-114E-B970-F6918E44D5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97417" y="2501120"/>
            <a:ext cx="3756383" cy="2756679"/>
          </a:xfrm>
          <a:prstGeom prst="rect">
            <a:avLst/>
          </a:prstGeom>
        </p:spPr>
      </p:pic>
    </p:spTree>
    <p:extLst>
      <p:ext uri="{BB962C8B-B14F-4D97-AF65-F5344CB8AC3E}">
        <p14:creationId xmlns:p14="http://schemas.microsoft.com/office/powerpoint/2010/main" val="1085832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162F-542A-AE49-B8CE-7B1CD538C4FF}"/>
              </a:ext>
            </a:extLst>
          </p:cNvPr>
          <p:cNvSpPr>
            <a:spLocks noGrp="1"/>
          </p:cNvSpPr>
          <p:nvPr>
            <p:ph type="title"/>
          </p:nvPr>
        </p:nvSpPr>
        <p:spPr/>
        <p:txBody>
          <a:bodyPr/>
          <a:lstStyle/>
          <a:p>
            <a:r>
              <a:rPr lang="en-US" dirty="0"/>
              <a:t>Environmental sustainability and health care waste management</a:t>
            </a:r>
          </a:p>
        </p:txBody>
      </p:sp>
      <p:sp>
        <p:nvSpPr>
          <p:cNvPr id="3" name="Slide Number Placeholder 2">
            <a:extLst>
              <a:ext uri="{FF2B5EF4-FFF2-40B4-BE49-F238E27FC236}">
                <a16:creationId xmlns:a16="http://schemas.microsoft.com/office/drawing/2014/main" id="{425A054A-7DDF-1F41-BCA3-20A3424854A7}"/>
              </a:ext>
            </a:extLst>
          </p:cNvPr>
          <p:cNvSpPr>
            <a:spLocks noGrp="1"/>
          </p:cNvSpPr>
          <p:nvPr>
            <p:ph type="sldNum" sz="quarter" idx="12"/>
          </p:nvPr>
        </p:nvSpPr>
        <p:spPr/>
        <p:txBody>
          <a:bodyPr/>
          <a:lstStyle/>
          <a:p>
            <a:fld id="{2D0AA5EB-64AB-BF41-92BE-B61D8618F692}" type="slidenum">
              <a:rPr lang="it-IT" smtClean="0"/>
              <a:t>29</a:t>
            </a:fld>
            <a:endParaRPr lang="it-IT" dirty="0"/>
          </a:p>
        </p:txBody>
      </p:sp>
      <p:sp>
        <p:nvSpPr>
          <p:cNvPr id="4" name="Inhaltsplatzhalter 2">
            <a:extLst>
              <a:ext uri="{FF2B5EF4-FFF2-40B4-BE49-F238E27FC236}">
                <a16:creationId xmlns:a16="http://schemas.microsoft.com/office/drawing/2014/main" id="{DEDCA448-287B-B243-9245-3514C5B4D94C}"/>
              </a:ext>
            </a:extLst>
          </p:cNvPr>
          <p:cNvSpPr txBox="1">
            <a:spLocks/>
          </p:cNvSpPr>
          <p:nvPr/>
        </p:nvSpPr>
        <p:spPr>
          <a:xfrm>
            <a:off x="1042081" y="2159740"/>
            <a:ext cx="6605684" cy="33394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64" indent="-342864"/>
            <a:r>
              <a:rPr lang="en-US" sz="2000" dirty="0"/>
              <a:t>There is a need to eliminate non-essential single use plastics in health facilities and select  PPE materials that have more bio-based elements (e.g. hemp, bagasse, cellulosic fibers) </a:t>
            </a:r>
          </a:p>
          <a:p>
            <a:pPr marL="342864" indent="-342864"/>
            <a:r>
              <a:rPr lang="en-US" sz="2000" dirty="0"/>
              <a:t>Invest in safe reusable PPE and/or recycling.</a:t>
            </a:r>
          </a:p>
          <a:p>
            <a:pPr marL="342864" indent="-342864"/>
            <a:r>
              <a:rPr lang="en-US" sz="2000" dirty="0"/>
              <a:t>Plastic bottled water eliminated and invest in safe water systems and/or point of use water treatment</a:t>
            </a:r>
          </a:p>
          <a:p>
            <a:pPr marL="342864" indent="-342864"/>
            <a:r>
              <a:rPr lang="en-US" sz="2000" dirty="0"/>
              <a:t>Equipment and supplies purchased give priority to environmentally friendly products (such as minimal and ecological packaging, reusable and recyclable products, avoiding hazardous chemicals and non-degradable plastics)</a:t>
            </a:r>
          </a:p>
          <a:p>
            <a:pPr marL="342864" indent="-342864"/>
            <a:endParaRPr lang="en-US" sz="2000" dirty="0"/>
          </a:p>
        </p:txBody>
      </p:sp>
      <p:pic>
        <p:nvPicPr>
          <p:cNvPr id="5" name="Picture 4">
            <a:extLst>
              <a:ext uri="{FF2B5EF4-FFF2-40B4-BE49-F238E27FC236}">
                <a16:creationId xmlns:a16="http://schemas.microsoft.com/office/drawing/2014/main" id="{3B2AC7F5-2A23-8440-8161-67ABDFEECF1E}"/>
              </a:ext>
            </a:extLst>
          </p:cNvPr>
          <p:cNvPicPr>
            <a:picLocks noChangeAspect="1"/>
          </p:cNvPicPr>
          <p:nvPr/>
        </p:nvPicPr>
        <p:blipFill>
          <a:blip r:embed="rId3"/>
          <a:stretch>
            <a:fillRect/>
          </a:stretch>
        </p:blipFill>
        <p:spPr>
          <a:xfrm>
            <a:off x="7647765" y="2021615"/>
            <a:ext cx="4419049" cy="3836399"/>
          </a:xfrm>
          <a:prstGeom prst="rect">
            <a:avLst/>
          </a:prstGeom>
        </p:spPr>
      </p:pic>
    </p:spTree>
    <p:extLst>
      <p:ext uri="{BB962C8B-B14F-4D97-AF65-F5344CB8AC3E}">
        <p14:creationId xmlns:p14="http://schemas.microsoft.com/office/powerpoint/2010/main" val="644923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AC1B0B-86FA-5048-9E76-4CFB9E5893D5}"/>
              </a:ext>
            </a:extLst>
          </p:cNvPr>
          <p:cNvSpPr>
            <a:spLocks noGrp="1"/>
          </p:cNvSpPr>
          <p:nvPr>
            <p:ph type="title"/>
          </p:nvPr>
        </p:nvSpPr>
        <p:spPr/>
        <p:txBody>
          <a:bodyPr/>
          <a:lstStyle/>
          <a:p>
            <a:r>
              <a:rPr lang="it-IT" dirty="0"/>
              <a:t>Learning </a:t>
            </a:r>
            <a:r>
              <a:rPr lang="it-IT" dirty="0" err="1"/>
              <a:t>objectives</a:t>
            </a:r>
            <a:endParaRPr lang="it-IT" dirty="0"/>
          </a:p>
        </p:txBody>
      </p:sp>
      <p:sp>
        <p:nvSpPr>
          <p:cNvPr id="3" name="Segnaposto numero diapositiva 2">
            <a:extLst>
              <a:ext uri="{FF2B5EF4-FFF2-40B4-BE49-F238E27FC236}">
                <a16:creationId xmlns:a16="http://schemas.microsoft.com/office/drawing/2014/main" id="{5A34EC6E-2A09-F449-8FB4-7A896AFCEEC2}"/>
              </a:ext>
            </a:extLst>
          </p:cNvPr>
          <p:cNvSpPr>
            <a:spLocks noGrp="1"/>
          </p:cNvSpPr>
          <p:nvPr>
            <p:ph type="sldNum" sz="quarter" idx="12"/>
          </p:nvPr>
        </p:nvSpPr>
        <p:spPr/>
        <p:txBody>
          <a:bodyPr/>
          <a:lstStyle/>
          <a:p>
            <a:fld id="{2D0AA5EB-64AB-BF41-92BE-B61D8618F692}" type="slidenum">
              <a:rPr lang="it-IT" smtClean="0"/>
              <a:t>3</a:t>
            </a:fld>
            <a:endParaRPr lang="it-IT" dirty="0"/>
          </a:p>
        </p:txBody>
      </p:sp>
      <p:sp>
        <p:nvSpPr>
          <p:cNvPr id="4" name="Segnaposto testo 3">
            <a:extLst>
              <a:ext uri="{FF2B5EF4-FFF2-40B4-BE49-F238E27FC236}">
                <a16:creationId xmlns:a16="http://schemas.microsoft.com/office/drawing/2014/main" id="{D645F9C3-0FF4-C645-9B31-82A250E71FCB}"/>
              </a:ext>
            </a:extLst>
          </p:cNvPr>
          <p:cNvSpPr>
            <a:spLocks noGrp="1"/>
          </p:cNvSpPr>
          <p:nvPr>
            <p:ph type="body" sz="quarter" idx="16"/>
          </p:nvPr>
        </p:nvSpPr>
        <p:spPr>
          <a:xfrm>
            <a:off x="838200" y="1384300"/>
            <a:ext cx="9347736" cy="4973466"/>
          </a:xfrm>
        </p:spPr>
        <p:txBody>
          <a:bodyPr>
            <a:normAutofit/>
          </a:bodyPr>
          <a:lstStyle/>
          <a:p>
            <a:pPr lvl="0"/>
            <a:r>
              <a:rPr lang="en-US" sz="2400" b="1" dirty="0"/>
              <a:t>By the end of the session, participants will:</a:t>
            </a:r>
          </a:p>
          <a:p>
            <a:pPr marL="342900" indent="-342900" fontAlgn="auto">
              <a:buClrTx/>
              <a:buFont typeface="Arial" panose="020B0604020202020204" pitchFamily="34" charset="0"/>
              <a:buChar char="•"/>
            </a:pPr>
            <a:r>
              <a:rPr lang="en-GB" dirty="0"/>
              <a:t>Understand </a:t>
            </a:r>
            <a:r>
              <a:rPr lang="en-US" dirty="0"/>
              <a:t>climate change related definitions and how climate change impacts health </a:t>
            </a:r>
          </a:p>
          <a:p>
            <a:pPr marL="342900" indent="-342900" fontAlgn="auto">
              <a:buClrTx/>
              <a:buFont typeface="Arial" panose="020B0604020202020204" pitchFamily="34" charset="0"/>
              <a:buChar char="•"/>
            </a:pPr>
            <a:r>
              <a:rPr lang="en-US" dirty="0"/>
              <a:t>Differentiate </a:t>
            </a:r>
            <a:r>
              <a:rPr lang="en-US" dirty="0" err="1"/>
              <a:t>betweem</a:t>
            </a:r>
            <a:r>
              <a:rPr lang="en-US" dirty="0"/>
              <a:t> approaches that can be employed to combat the impacts of climate change</a:t>
            </a:r>
          </a:p>
          <a:p>
            <a:pPr marL="342900" indent="-342900" fontAlgn="auto">
              <a:buClrTx/>
              <a:buFont typeface="Arial" panose="020B0604020202020204" pitchFamily="34" charset="0"/>
              <a:buChar char="•"/>
            </a:pPr>
            <a:r>
              <a:rPr lang="en-US" dirty="0"/>
              <a:t>Be familiar with global guidance that relate to Climate Change and WASH, specifically for HCFs</a:t>
            </a:r>
          </a:p>
          <a:p>
            <a:pPr marL="342900" indent="-342900" fontAlgn="auto">
              <a:buClrTx/>
              <a:buFont typeface="Arial" panose="020B0604020202020204" pitchFamily="34" charset="0"/>
              <a:buChar char="•"/>
            </a:pPr>
            <a:r>
              <a:rPr lang="en-US" dirty="0"/>
              <a:t>Describe approaches to address climate change in health care facilities in relation to:</a:t>
            </a:r>
          </a:p>
          <a:p>
            <a:pPr marL="923539" lvl="2" indent="-285750" fontAlgn="auto">
              <a:buClrTx/>
              <a:buFont typeface="Courier New" panose="02070309020205020404" pitchFamily="49" charset="0"/>
              <a:buChar char="o"/>
            </a:pPr>
            <a:r>
              <a:rPr lang="en-US" sz="2000" dirty="0">
                <a:latin typeface="Arial" panose="020B0604020202020204" pitchFamily="34" charset="0"/>
                <a:cs typeface="Arial" panose="020B0604020202020204" pitchFamily="34" charset="0"/>
              </a:rPr>
              <a:t>Water supply</a:t>
            </a:r>
          </a:p>
          <a:p>
            <a:pPr marL="923539" lvl="2" indent="-285750" fontAlgn="auto">
              <a:buClrTx/>
              <a:buFont typeface="Courier New" panose="02070309020205020404" pitchFamily="49" charset="0"/>
              <a:buChar char="o"/>
            </a:pPr>
            <a:r>
              <a:rPr lang="en-US" sz="2000" dirty="0">
                <a:latin typeface="Arial" panose="020B0604020202020204" pitchFamily="34" charset="0"/>
                <a:cs typeface="Arial" panose="020B0604020202020204" pitchFamily="34" charset="0"/>
              </a:rPr>
              <a:t>Sanitation</a:t>
            </a:r>
          </a:p>
          <a:p>
            <a:pPr marL="923539" lvl="2" indent="-285750" fontAlgn="auto">
              <a:buClrTx/>
              <a:buFont typeface="Courier New" panose="02070309020205020404" pitchFamily="49" charset="0"/>
              <a:buChar char="o"/>
            </a:pPr>
            <a:r>
              <a:rPr lang="en-US" sz="2000" dirty="0">
                <a:latin typeface="Arial" panose="020B0604020202020204" pitchFamily="34" charset="0"/>
                <a:cs typeface="Arial" panose="020B0604020202020204" pitchFamily="34" charset="0"/>
              </a:rPr>
              <a:t>Hygiene</a:t>
            </a:r>
          </a:p>
          <a:p>
            <a:pPr marL="923539" lvl="2" indent="-285750" fontAlgn="auto">
              <a:buClrTx/>
              <a:buFont typeface="Courier New" panose="02070309020205020404" pitchFamily="49" charset="0"/>
              <a:buChar char="o"/>
            </a:pPr>
            <a:r>
              <a:rPr lang="en-US" sz="2000" dirty="0">
                <a:latin typeface="Arial" panose="020B0604020202020204" pitchFamily="34" charset="0"/>
                <a:cs typeface="Arial" panose="020B0604020202020204" pitchFamily="34" charset="0"/>
              </a:rPr>
              <a:t>Health care waste</a:t>
            </a:r>
          </a:p>
          <a:p>
            <a:pPr marL="923539" lvl="2" indent="-285750" fontAlgn="auto">
              <a:buClrTx/>
              <a:buFont typeface="Courier New" panose="02070309020205020404" pitchFamily="49" charset="0"/>
              <a:buChar char="o"/>
            </a:pPr>
            <a:r>
              <a:rPr lang="en-US" sz="2000" dirty="0">
                <a:latin typeface="Arial" panose="020B0604020202020204" pitchFamily="34" charset="0"/>
                <a:cs typeface="Arial" panose="020B0604020202020204" pitchFamily="34" charset="0"/>
              </a:rPr>
              <a:t>Environmental cleaning </a:t>
            </a:r>
          </a:p>
          <a:p>
            <a:endParaRPr lang="en-GB" sz="2400" dirty="0"/>
          </a:p>
          <a:p>
            <a:pPr marL="342900" lvl="0" indent="-342900">
              <a:buFont typeface="Arial" panose="020B0604020202020204" pitchFamily="34" charset="0"/>
              <a:buChar char="•"/>
            </a:pPr>
            <a:endParaRPr lang="en-GB" sz="2400" dirty="0"/>
          </a:p>
          <a:p>
            <a:endParaRPr lang="it-IT" sz="2400" dirty="0"/>
          </a:p>
        </p:txBody>
      </p:sp>
      <p:pic>
        <p:nvPicPr>
          <p:cNvPr id="5" name="Picture 4">
            <a:extLst>
              <a:ext uri="{FF2B5EF4-FFF2-40B4-BE49-F238E27FC236}">
                <a16:creationId xmlns:a16="http://schemas.microsoft.com/office/drawing/2014/main" id="{F91C3EE6-4D8C-2844-920E-0277E8C6C99F}"/>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tretch>
            <a:fillRect/>
          </a:stretch>
        </p:blipFill>
        <p:spPr>
          <a:xfrm>
            <a:off x="10391115" y="3582724"/>
            <a:ext cx="1092696" cy="952952"/>
          </a:xfrm>
          <a:prstGeom prst="rect">
            <a:avLst/>
          </a:prstGeom>
        </p:spPr>
      </p:pic>
      <p:sp>
        <p:nvSpPr>
          <p:cNvPr id="6" name="TextBox 5">
            <a:extLst>
              <a:ext uri="{FF2B5EF4-FFF2-40B4-BE49-F238E27FC236}">
                <a16:creationId xmlns:a16="http://schemas.microsoft.com/office/drawing/2014/main" id="{58078C59-B0AC-7A4D-94B3-5E17927C5C3E}"/>
              </a:ext>
            </a:extLst>
          </p:cNvPr>
          <p:cNvSpPr txBox="1"/>
          <p:nvPr/>
        </p:nvSpPr>
        <p:spPr>
          <a:xfrm>
            <a:off x="10148157" y="4424476"/>
            <a:ext cx="1414782" cy="646331"/>
          </a:xfrm>
          <a:prstGeom prst="rect">
            <a:avLst/>
          </a:prstGeom>
          <a:noFill/>
        </p:spPr>
        <p:txBody>
          <a:bodyPr wrap="square" rtlCol="0">
            <a:spAutoFit/>
          </a:bodyPr>
          <a:lstStyle/>
          <a:p>
            <a:pPr algn="ctr" rtl="0"/>
            <a:r>
              <a:rPr lang="en-US" b="1" dirty="0">
                <a:solidFill>
                  <a:schemeClr val="bg2"/>
                </a:solidFill>
                <a:latin typeface="Arial" panose="020B0604020202020204" pitchFamily="34" charset="0"/>
                <a:cs typeface="Arial" panose="020B0604020202020204" pitchFamily="34" charset="0"/>
              </a:rPr>
              <a:t>All group discussion</a:t>
            </a:r>
          </a:p>
        </p:txBody>
      </p:sp>
      <p:sp>
        <p:nvSpPr>
          <p:cNvPr id="7" name="TextBox 6">
            <a:extLst>
              <a:ext uri="{FF2B5EF4-FFF2-40B4-BE49-F238E27FC236}">
                <a16:creationId xmlns:a16="http://schemas.microsoft.com/office/drawing/2014/main" id="{749CD6A4-C469-E94F-BB22-0FB7241C281A}"/>
              </a:ext>
            </a:extLst>
          </p:cNvPr>
          <p:cNvSpPr txBox="1"/>
          <p:nvPr/>
        </p:nvSpPr>
        <p:spPr>
          <a:xfrm rot="16200000">
            <a:off x="9453185" y="4120780"/>
            <a:ext cx="5012775" cy="461665"/>
          </a:xfrm>
          <a:prstGeom prst="rect">
            <a:avLst/>
          </a:prstGeom>
          <a:solidFill>
            <a:schemeClr val="tx1"/>
          </a:solidFill>
        </p:spPr>
        <p:txBody>
          <a:bodyPr wrap="square" rtlCol="0">
            <a:spAutoFit/>
          </a:bodyPr>
          <a:lstStyle/>
          <a:p>
            <a:pPr algn="ctr" rtl="0"/>
            <a:r>
              <a:rPr lang="en-US" sz="2400" b="0" dirty="0">
                <a:solidFill>
                  <a:schemeClr val="bg1"/>
                </a:solidFill>
                <a:latin typeface="Arial" panose="020B0604020202020204" pitchFamily="34" charset="0"/>
                <a:cs typeface="Arial" panose="020B0604020202020204" pitchFamily="34" charset="0"/>
              </a:rPr>
              <a:t>Icons to look out for </a:t>
            </a:r>
          </a:p>
        </p:txBody>
      </p:sp>
    </p:spTree>
    <p:extLst>
      <p:ext uri="{BB962C8B-B14F-4D97-AF65-F5344CB8AC3E}">
        <p14:creationId xmlns:p14="http://schemas.microsoft.com/office/powerpoint/2010/main" val="486652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40FC851-2C00-624A-BEB8-AC5BAEE15869}"/>
              </a:ext>
            </a:extLst>
          </p:cNvPr>
          <p:cNvSpPr>
            <a:spLocks noGrp="1"/>
          </p:cNvSpPr>
          <p:nvPr>
            <p:ph type="sldNum" sz="quarter" idx="12"/>
          </p:nvPr>
        </p:nvSpPr>
        <p:spPr/>
        <p:txBody>
          <a:bodyPr/>
          <a:lstStyle/>
          <a:p>
            <a:fld id="{2D0AA5EB-64AB-BF41-92BE-B61D8618F692}" type="slidenum">
              <a:rPr lang="it-IT" smtClean="0"/>
              <a:t>30</a:t>
            </a:fld>
            <a:endParaRPr lang="it-IT" dirty="0"/>
          </a:p>
        </p:txBody>
      </p:sp>
      <p:sp>
        <p:nvSpPr>
          <p:cNvPr id="3" name="Titolo 2">
            <a:extLst>
              <a:ext uri="{FF2B5EF4-FFF2-40B4-BE49-F238E27FC236}">
                <a16:creationId xmlns:a16="http://schemas.microsoft.com/office/drawing/2014/main" id="{E7E67B10-096F-494E-B384-B5FA7FE58AB3}"/>
              </a:ext>
            </a:extLst>
          </p:cNvPr>
          <p:cNvSpPr>
            <a:spLocks noGrp="1"/>
          </p:cNvSpPr>
          <p:nvPr>
            <p:ph type="title"/>
          </p:nvPr>
        </p:nvSpPr>
        <p:spPr>
          <a:xfrm>
            <a:off x="838199" y="853698"/>
            <a:ext cx="4288971" cy="2734100"/>
          </a:xfrm>
        </p:spPr>
        <p:txBody>
          <a:bodyPr/>
          <a:lstStyle/>
          <a:p>
            <a:r>
              <a:rPr lang="it-IT" dirty="0"/>
              <a:t>ENVIRONMENTAL CLEANING</a:t>
            </a:r>
          </a:p>
        </p:txBody>
      </p:sp>
      <p:sp>
        <p:nvSpPr>
          <p:cNvPr id="6" name="Segnaposto testo 5">
            <a:extLst>
              <a:ext uri="{FF2B5EF4-FFF2-40B4-BE49-F238E27FC236}">
                <a16:creationId xmlns:a16="http://schemas.microsoft.com/office/drawing/2014/main" id="{624294D6-9575-EF4D-A1A5-55DFB6EFEE93}"/>
              </a:ext>
            </a:extLst>
          </p:cNvPr>
          <p:cNvSpPr>
            <a:spLocks noGrp="1"/>
          </p:cNvSpPr>
          <p:nvPr>
            <p:ph type="body" sz="quarter" idx="15"/>
          </p:nvPr>
        </p:nvSpPr>
        <p:spPr/>
        <p:txBody>
          <a:bodyPr>
            <a:normAutofit fontScale="85000" lnSpcReduction="20000"/>
          </a:bodyPr>
          <a:lstStyle/>
          <a:p>
            <a:r>
              <a:rPr lang="it-IT" dirty="0" err="1"/>
              <a:t>Climate</a:t>
            </a:r>
            <a:r>
              <a:rPr lang="it-IT" dirty="0"/>
              <a:t> </a:t>
            </a:r>
            <a:r>
              <a:rPr lang="it-IT" dirty="0" err="1"/>
              <a:t>Resilience</a:t>
            </a:r>
            <a:endParaRPr lang="it-IT" dirty="0"/>
          </a:p>
        </p:txBody>
      </p:sp>
      <p:sp>
        <p:nvSpPr>
          <p:cNvPr id="5" name="Text Placeholder 10">
            <a:extLst>
              <a:ext uri="{FF2B5EF4-FFF2-40B4-BE49-F238E27FC236}">
                <a16:creationId xmlns:a16="http://schemas.microsoft.com/office/drawing/2014/main" id="{3AE6C0E3-ABCE-7F4D-BE51-B4A06B5C70A3}"/>
              </a:ext>
            </a:extLst>
          </p:cNvPr>
          <p:cNvSpPr>
            <a:spLocks noGrp="1"/>
          </p:cNvSpPr>
          <p:nvPr>
            <p:ph type="body" sz="quarter" idx="13"/>
          </p:nvPr>
        </p:nvSpPr>
        <p:spPr>
          <a:xfrm>
            <a:off x="839788" y="4038600"/>
            <a:ext cx="4418012" cy="2184400"/>
          </a:xfrm>
        </p:spPr>
        <p:txBody>
          <a:bodyPr>
            <a:normAutofit/>
          </a:bodyPr>
          <a:lstStyle/>
          <a:p>
            <a:pPr marL="342900" indent="-342900">
              <a:buFont typeface="Arial" panose="020B0604020202020204" pitchFamily="34" charset="0"/>
              <a:buChar char="•"/>
            </a:pPr>
            <a:r>
              <a:rPr lang="en-US" b="0" dirty="0"/>
              <a:t>Actions to improve sustainable cleaning</a:t>
            </a:r>
          </a:p>
        </p:txBody>
      </p:sp>
      <p:sp>
        <p:nvSpPr>
          <p:cNvPr id="7" name="Frame 6">
            <a:extLst>
              <a:ext uri="{FF2B5EF4-FFF2-40B4-BE49-F238E27FC236}">
                <a16:creationId xmlns:a16="http://schemas.microsoft.com/office/drawing/2014/main" id="{E473990A-5F34-984C-8227-86A94F1095DD}"/>
              </a:ext>
            </a:extLst>
          </p:cNvPr>
          <p:cNvSpPr/>
          <p:nvPr/>
        </p:nvSpPr>
        <p:spPr>
          <a:xfrm>
            <a:off x="7060018" y="853698"/>
            <a:ext cx="4815789" cy="4568907"/>
          </a:xfrm>
          <a:prstGeom prst="frame">
            <a:avLst>
              <a:gd name="adj1" fmla="val 308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35D167D8-3075-CA41-AE80-C4D0B8DBAE59}"/>
              </a:ext>
            </a:extLst>
          </p:cNvPr>
          <p:cNvPicPr>
            <a:picLocks noChangeAspect="1"/>
          </p:cNvPicPr>
          <p:nvPr/>
        </p:nvPicPr>
        <p:blipFill rotWithShape="1">
          <a:blip r:embed="rId3"/>
          <a:srcRect l="20608" t="15741" r="41666" b="27727"/>
          <a:stretch/>
        </p:blipFill>
        <p:spPr>
          <a:xfrm>
            <a:off x="7398107" y="1253798"/>
            <a:ext cx="4139610" cy="3877002"/>
          </a:xfrm>
          <a:prstGeom prst="rect">
            <a:avLst/>
          </a:prstGeom>
        </p:spPr>
      </p:pic>
    </p:spTree>
    <p:extLst>
      <p:ext uri="{BB962C8B-B14F-4D97-AF65-F5344CB8AC3E}">
        <p14:creationId xmlns:p14="http://schemas.microsoft.com/office/powerpoint/2010/main" val="3809485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162F-542A-AE49-B8CE-7B1CD538C4FF}"/>
              </a:ext>
            </a:extLst>
          </p:cNvPr>
          <p:cNvSpPr>
            <a:spLocks noGrp="1"/>
          </p:cNvSpPr>
          <p:nvPr>
            <p:ph type="title"/>
          </p:nvPr>
        </p:nvSpPr>
        <p:spPr/>
        <p:txBody>
          <a:bodyPr/>
          <a:lstStyle/>
          <a:p>
            <a:r>
              <a:rPr lang="en-US" dirty="0"/>
              <a:t>Actions to improve sustainable cleaning</a:t>
            </a:r>
          </a:p>
        </p:txBody>
      </p:sp>
      <p:sp>
        <p:nvSpPr>
          <p:cNvPr id="3" name="Slide Number Placeholder 2">
            <a:extLst>
              <a:ext uri="{FF2B5EF4-FFF2-40B4-BE49-F238E27FC236}">
                <a16:creationId xmlns:a16="http://schemas.microsoft.com/office/drawing/2014/main" id="{425A054A-7DDF-1F41-BCA3-20A3424854A7}"/>
              </a:ext>
            </a:extLst>
          </p:cNvPr>
          <p:cNvSpPr>
            <a:spLocks noGrp="1"/>
          </p:cNvSpPr>
          <p:nvPr>
            <p:ph type="sldNum" sz="quarter" idx="12"/>
          </p:nvPr>
        </p:nvSpPr>
        <p:spPr/>
        <p:txBody>
          <a:bodyPr/>
          <a:lstStyle/>
          <a:p>
            <a:fld id="{2D0AA5EB-64AB-BF41-92BE-B61D8618F692}" type="slidenum">
              <a:rPr lang="it-IT" smtClean="0"/>
              <a:t>31</a:t>
            </a:fld>
            <a:endParaRPr lang="it-IT" dirty="0"/>
          </a:p>
        </p:txBody>
      </p:sp>
      <p:sp>
        <p:nvSpPr>
          <p:cNvPr id="5" name="TextBox 4">
            <a:extLst>
              <a:ext uri="{FF2B5EF4-FFF2-40B4-BE49-F238E27FC236}">
                <a16:creationId xmlns:a16="http://schemas.microsoft.com/office/drawing/2014/main" id="{43702D33-E059-9D40-B17D-8BD82717D559}"/>
              </a:ext>
            </a:extLst>
          </p:cNvPr>
          <p:cNvSpPr txBox="1"/>
          <p:nvPr/>
        </p:nvSpPr>
        <p:spPr>
          <a:xfrm>
            <a:off x="477034" y="1543871"/>
            <a:ext cx="7575355" cy="4349524"/>
          </a:xfrm>
          <a:prstGeom prst="rect">
            <a:avLst/>
          </a:prstGeom>
          <a:noFill/>
        </p:spPr>
        <p:txBody>
          <a:bodyPr wrap="square">
            <a:spAutoFit/>
          </a:bodyPr>
          <a:lstStyle/>
          <a:p>
            <a:pPr marL="342900" marR="0" indent="-342900">
              <a:lnSpc>
                <a:spcPct val="107000"/>
              </a:lnSpc>
              <a:spcBef>
                <a:spcPts val="0"/>
              </a:spcBef>
              <a:spcAft>
                <a:spcPts val="0"/>
              </a:spcAft>
              <a:buFont typeface="Arial" panose="020B0604020202020204" pitchFamily="34" charset="0"/>
              <a:buChar char="•"/>
            </a:pPr>
            <a:r>
              <a:rPr lang="en-GB" sz="2000" b="1" dirty="0">
                <a:solidFill>
                  <a:srgbClr val="09164D"/>
                </a:solidFill>
                <a:latin typeface="Arial" panose="020B0604020202020204" pitchFamily="34" charset="0"/>
                <a:cs typeface="Arial" panose="020B0604020202020204" pitchFamily="34" charset="0"/>
              </a:rPr>
              <a:t>Increase cleaning staff awareness of water conservation</a:t>
            </a:r>
          </a:p>
          <a:p>
            <a:pPr marL="800100" lvl="1" indent="-342900">
              <a:lnSpc>
                <a:spcPct val="107000"/>
              </a:lnSpc>
              <a:buFont typeface="Arial" panose="020B0604020202020204" pitchFamily="34" charset="0"/>
              <a:buChar char="•"/>
            </a:pPr>
            <a:r>
              <a:rPr lang="en-US" sz="2000" dirty="0">
                <a:solidFill>
                  <a:srgbClr val="09164D"/>
                </a:solidFill>
                <a:effectLst/>
                <a:latin typeface="Arial" panose="020B0604020202020204" pitchFamily="34" charset="0"/>
                <a:ea typeface="Times New Roman" panose="02020603050405020304" pitchFamily="18" charset="0"/>
                <a:cs typeface="Arial" panose="020B0604020202020204" pitchFamily="34" charset="0"/>
              </a:rPr>
              <a:t>Avoid </a:t>
            </a:r>
            <a:r>
              <a:rPr lang="en-US" sz="20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running the tap continuously for cleaning (specially outdoors spaces). Fill a bucket with the amount of water you need and use only the water inside to clean. </a:t>
            </a:r>
          </a:p>
          <a:p>
            <a:pPr marL="342900" marR="0" indent="-342900">
              <a:lnSpc>
                <a:spcPct val="107000"/>
              </a:lnSpc>
              <a:spcBef>
                <a:spcPts val="0"/>
              </a:spcBef>
              <a:spcAft>
                <a:spcPts val="0"/>
              </a:spcAft>
              <a:buFont typeface="Arial" panose="020B0604020202020204" pitchFamily="34" charset="0"/>
              <a:buChar char="•"/>
            </a:pPr>
            <a:r>
              <a:rPr lang="en-US" sz="20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Use cleaning products that are environmentally sustainable and clean thoroughly with soap and water (to reduce the need for overuse of disinfectant)</a:t>
            </a:r>
          </a:p>
          <a:p>
            <a:pPr marL="342900" marR="0" indent="-342900">
              <a:lnSpc>
                <a:spcPct val="107000"/>
              </a:lnSpc>
              <a:spcBef>
                <a:spcPts val="0"/>
              </a:spcBef>
              <a:spcAft>
                <a:spcPts val="0"/>
              </a:spcAft>
              <a:buFont typeface="Arial" panose="020B0604020202020204" pitchFamily="34" charset="0"/>
              <a:buChar char="•"/>
            </a:pPr>
            <a:r>
              <a:rPr lang="en-US" sz="20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Check for </a:t>
            </a:r>
            <a:r>
              <a:rPr lang="en-US" sz="2000" b="1" dirty="0">
                <a:solidFill>
                  <a:srgbClr val="222222"/>
                </a:solidFill>
                <a:latin typeface="Arial" panose="020B0604020202020204" pitchFamily="34" charset="0"/>
                <a:ea typeface="Times New Roman" panose="02020603050405020304" pitchFamily="18" charset="0"/>
                <a:cs typeface="Arial" panose="020B0604020202020204" pitchFamily="34" charset="0"/>
              </a:rPr>
              <a:t>and repair leaking taps</a:t>
            </a:r>
          </a:p>
          <a:p>
            <a:pPr marL="800100" lvl="1" indent="-342900">
              <a:lnSpc>
                <a:spcPct val="107000"/>
              </a:lnSpc>
              <a:buFont typeface="Arial" panose="020B0604020202020204" pitchFamily="34" charset="0"/>
              <a:buChar char="•"/>
            </a:pPr>
            <a:r>
              <a:rPr lang="en-US" sz="20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Cleaning the health facility is a great opportunity to check for anything in need of repair. When you turn on the tap to get water to clean, have a look at its function. If broken, report immediately and ensure it is fixed. A broken tap can waste a great amount of water in a short period of time. </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DF52153-7E07-C943-B7F5-20CDB65DE3F3}"/>
              </a:ext>
            </a:extLst>
          </p:cNvPr>
          <p:cNvPicPr>
            <a:picLocks noChangeAspect="1"/>
          </p:cNvPicPr>
          <p:nvPr/>
        </p:nvPicPr>
        <p:blipFill rotWithShape="1">
          <a:blip r:embed="rId3"/>
          <a:srcRect l="20608" t="15741" r="41666" b="27727"/>
          <a:stretch/>
        </p:blipFill>
        <p:spPr>
          <a:xfrm>
            <a:off x="8052389" y="1780132"/>
            <a:ext cx="4139610" cy="3877002"/>
          </a:xfrm>
          <a:prstGeom prst="rect">
            <a:avLst/>
          </a:prstGeom>
        </p:spPr>
      </p:pic>
      <p:sp>
        <p:nvSpPr>
          <p:cNvPr id="8" name="Rectangle 7">
            <a:extLst>
              <a:ext uri="{FF2B5EF4-FFF2-40B4-BE49-F238E27FC236}">
                <a16:creationId xmlns:a16="http://schemas.microsoft.com/office/drawing/2014/main" id="{66AAFCEA-D055-B943-8C50-6FDEB00CFA2A}"/>
              </a:ext>
            </a:extLst>
          </p:cNvPr>
          <p:cNvSpPr/>
          <p:nvPr/>
        </p:nvSpPr>
        <p:spPr>
          <a:xfrm>
            <a:off x="8052389" y="5857996"/>
            <a:ext cx="6096000" cy="307777"/>
          </a:xfrm>
          <a:prstGeom prst="rect">
            <a:avLst/>
          </a:prstGeom>
        </p:spPr>
        <p:txBody>
          <a:bodyPr>
            <a:spAutoFit/>
          </a:bodyPr>
          <a:lstStyle/>
          <a:p>
            <a:r>
              <a:rPr lang="en-GB" sz="1400" dirty="0">
                <a:latin typeface="Arial" panose="020B0604020202020204" pitchFamily="34" charset="0"/>
                <a:cs typeface="Arial" panose="020B0604020202020204" pitchFamily="34" charset="0"/>
              </a:rPr>
              <a:t>Photo credit: WHO / Fid Thompson</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2055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162F-542A-AE49-B8CE-7B1CD538C4FF}"/>
              </a:ext>
            </a:extLst>
          </p:cNvPr>
          <p:cNvSpPr>
            <a:spLocks noGrp="1"/>
          </p:cNvSpPr>
          <p:nvPr>
            <p:ph type="title"/>
          </p:nvPr>
        </p:nvSpPr>
        <p:spPr>
          <a:xfrm>
            <a:off x="838200" y="463096"/>
            <a:ext cx="10515600" cy="714375"/>
          </a:xfrm>
        </p:spPr>
        <p:txBody>
          <a:bodyPr/>
          <a:lstStyle/>
          <a:p>
            <a:r>
              <a:rPr lang="en-US" dirty="0"/>
              <a:t>Key take-aways</a:t>
            </a:r>
          </a:p>
        </p:txBody>
      </p:sp>
      <p:sp>
        <p:nvSpPr>
          <p:cNvPr id="3" name="Slide Number Placeholder 2">
            <a:extLst>
              <a:ext uri="{FF2B5EF4-FFF2-40B4-BE49-F238E27FC236}">
                <a16:creationId xmlns:a16="http://schemas.microsoft.com/office/drawing/2014/main" id="{425A054A-7DDF-1F41-BCA3-20A3424854A7}"/>
              </a:ext>
            </a:extLst>
          </p:cNvPr>
          <p:cNvSpPr>
            <a:spLocks noGrp="1"/>
          </p:cNvSpPr>
          <p:nvPr>
            <p:ph type="sldNum" sz="quarter" idx="12"/>
          </p:nvPr>
        </p:nvSpPr>
        <p:spPr/>
        <p:txBody>
          <a:bodyPr/>
          <a:lstStyle/>
          <a:p>
            <a:fld id="{2D0AA5EB-64AB-BF41-92BE-B61D8618F692}" type="slidenum">
              <a:rPr lang="it-IT" smtClean="0"/>
              <a:t>32</a:t>
            </a:fld>
            <a:endParaRPr lang="it-IT" dirty="0"/>
          </a:p>
        </p:txBody>
      </p:sp>
      <p:sp>
        <p:nvSpPr>
          <p:cNvPr id="9" name="Content Placeholder 2">
            <a:extLst>
              <a:ext uri="{FF2B5EF4-FFF2-40B4-BE49-F238E27FC236}">
                <a16:creationId xmlns:a16="http://schemas.microsoft.com/office/drawing/2014/main" id="{4DE29D1C-96F5-E344-8D74-0D46375CD50A}"/>
              </a:ext>
            </a:extLst>
          </p:cNvPr>
          <p:cNvSpPr txBox="1">
            <a:spLocks/>
          </p:cNvSpPr>
          <p:nvPr/>
        </p:nvSpPr>
        <p:spPr>
          <a:xfrm>
            <a:off x="1392648" y="1705430"/>
            <a:ext cx="9961152" cy="32119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AutoNum type="arabicPeriod"/>
            </a:pPr>
            <a:r>
              <a:rPr lang="en-US" sz="2600" dirty="0">
                <a:solidFill>
                  <a:srgbClr val="09164D"/>
                </a:solidFill>
              </a:rPr>
              <a:t>Climate change might seem a distant challenge to a health facility but it does impact essential services</a:t>
            </a:r>
          </a:p>
          <a:p>
            <a:pPr marL="342900" indent="-342900">
              <a:buFont typeface="Arial" panose="020B0604020202020204" pitchFamily="34" charset="0"/>
              <a:buAutoNum type="arabicPeriod"/>
            </a:pPr>
            <a:r>
              <a:rPr lang="en-US" sz="2600" dirty="0">
                <a:solidFill>
                  <a:srgbClr val="09164D"/>
                </a:solidFill>
              </a:rPr>
              <a:t>WASH services </a:t>
            </a:r>
            <a:r>
              <a:rPr lang="en-US" sz="2600" dirty="0"/>
              <a:t>need to be planned according to local </a:t>
            </a:r>
            <a:r>
              <a:rPr lang="en-US" sz="2600" u="sng" dirty="0"/>
              <a:t>and identified </a:t>
            </a:r>
            <a:r>
              <a:rPr lang="en-US" sz="2600" dirty="0"/>
              <a:t>risks. What works in one location might not work in a different context.</a:t>
            </a:r>
          </a:p>
          <a:p>
            <a:pPr marL="342900" indent="-342900">
              <a:buFont typeface="Arial" panose="020B0604020202020204" pitchFamily="34" charset="0"/>
              <a:buAutoNum type="arabicPeriod"/>
            </a:pPr>
            <a:r>
              <a:rPr lang="en-US" sz="2600" dirty="0">
                <a:solidFill>
                  <a:srgbClr val="09164D"/>
                </a:solidFill>
              </a:rPr>
              <a:t>Water stora</a:t>
            </a:r>
            <a:r>
              <a:rPr lang="en-US" sz="2600" dirty="0"/>
              <a:t>ge, conservation and efficiency are a must in water scarce contexts and those suffering from increasing incidence of droughts. </a:t>
            </a:r>
          </a:p>
          <a:p>
            <a:pPr marL="342900" indent="-342900">
              <a:buFont typeface="Arial" panose="020B0604020202020204" pitchFamily="34" charset="0"/>
              <a:buAutoNum type="arabicPeriod"/>
            </a:pPr>
            <a:r>
              <a:rPr lang="en-US" sz="2600" dirty="0">
                <a:solidFill>
                  <a:srgbClr val="09164D"/>
                </a:solidFill>
              </a:rPr>
              <a:t>Health care facilities exposed to floods need to carefully ensur</a:t>
            </a:r>
            <a:r>
              <a:rPr lang="en-US" sz="2600" dirty="0"/>
              <a:t>e that sanitation does not pose a risk to water supply and the environment </a:t>
            </a:r>
            <a:endParaRPr lang="en-US" sz="2600" dirty="0">
              <a:solidFill>
                <a:srgbClr val="09164D"/>
              </a:solidFill>
            </a:endParaRPr>
          </a:p>
          <a:p>
            <a:pPr marL="342900" indent="-342900">
              <a:buFont typeface="Arial" panose="020B0604020202020204" pitchFamily="34" charset="0"/>
              <a:buAutoNum type="arabicPeriod"/>
            </a:pPr>
            <a:endParaRPr lang="en-US" sz="2600" dirty="0">
              <a:solidFill>
                <a:srgbClr val="09164D"/>
              </a:solidFill>
            </a:endParaRPr>
          </a:p>
        </p:txBody>
      </p:sp>
    </p:spTree>
    <p:extLst>
      <p:ext uri="{BB962C8B-B14F-4D97-AF65-F5344CB8AC3E}">
        <p14:creationId xmlns:p14="http://schemas.microsoft.com/office/powerpoint/2010/main" val="2181637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96E5ECC9-8758-AD4F-ACE6-FE4ECF50287B}"/>
              </a:ext>
            </a:extLst>
          </p:cNvPr>
          <p:cNvSpPr>
            <a:spLocks noGrp="1"/>
          </p:cNvSpPr>
          <p:nvPr>
            <p:ph type="sldNum" sz="quarter" idx="12"/>
          </p:nvPr>
        </p:nvSpPr>
        <p:spPr/>
        <p:txBody>
          <a:bodyPr/>
          <a:lstStyle/>
          <a:p>
            <a:fld id="{2D0AA5EB-64AB-BF41-92BE-B61D8618F692}" type="slidenum">
              <a:rPr lang="it-IT" smtClean="0"/>
              <a:t>33</a:t>
            </a:fld>
            <a:endParaRPr lang="it-IT" dirty="0"/>
          </a:p>
        </p:txBody>
      </p:sp>
      <p:sp>
        <p:nvSpPr>
          <p:cNvPr id="4" name="Title 1">
            <a:extLst>
              <a:ext uri="{FF2B5EF4-FFF2-40B4-BE49-F238E27FC236}">
                <a16:creationId xmlns:a16="http://schemas.microsoft.com/office/drawing/2014/main" id="{1C325E4E-DAAF-CB49-88A2-973ABFB58528}"/>
              </a:ext>
            </a:extLst>
          </p:cNvPr>
          <p:cNvSpPr txBox="1">
            <a:spLocks/>
          </p:cNvSpPr>
          <p:nvPr/>
        </p:nvSpPr>
        <p:spPr>
          <a:xfrm>
            <a:off x="0" y="4490772"/>
            <a:ext cx="5257800" cy="71437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sz="6000">
                <a:solidFill>
                  <a:schemeClr val="tx2"/>
                </a:solidFill>
              </a:rPr>
              <a:t>Questions?</a:t>
            </a:r>
            <a:endParaRPr lang="en-GB" sz="6000" dirty="0">
              <a:solidFill>
                <a:schemeClr val="tx2"/>
              </a:solidFill>
            </a:endParaRPr>
          </a:p>
        </p:txBody>
      </p:sp>
      <p:pic>
        <p:nvPicPr>
          <p:cNvPr id="5" name="Picture 4">
            <a:extLst>
              <a:ext uri="{FF2B5EF4-FFF2-40B4-BE49-F238E27FC236}">
                <a16:creationId xmlns:a16="http://schemas.microsoft.com/office/drawing/2014/main" id="{1EC80B76-12DE-3E47-83D5-6265861522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3763" y="1284316"/>
            <a:ext cx="2425796" cy="2425796"/>
          </a:xfrm>
          <a:prstGeom prst="rect">
            <a:avLst/>
          </a:prstGeom>
        </p:spPr>
      </p:pic>
    </p:spTree>
    <p:extLst>
      <p:ext uri="{BB962C8B-B14F-4D97-AF65-F5344CB8AC3E}">
        <p14:creationId xmlns:p14="http://schemas.microsoft.com/office/powerpoint/2010/main" val="2129638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FE2D7E-F50C-E148-813A-31440BA63E0A}"/>
              </a:ext>
            </a:extLst>
          </p:cNvPr>
          <p:cNvSpPr>
            <a:spLocks noGrp="1"/>
          </p:cNvSpPr>
          <p:nvPr>
            <p:ph type="sldNum" sz="quarter" idx="12"/>
          </p:nvPr>
        </p:nvSpPr>
        <p:spPr/>
        <p:txBody>
          <a:bodyPr/>
          <a:lstStyle/>
          <a:p>
            <a:fld id="{2D0AA5EB-64AB-BF41-92BE-B61D8618F692}" type="slidenum">
              <a:rPr lang="it-IT" smtClean="0"/>
              <a:t>34</a:t>
            </a:fld>
            <a:endParaRPr lang="it-IT" dirty="0"/>
          </a:p>
        </p:txBody>
      </p:sp>
      <p:sp>
        <p:nvSpPr>
          <p:cNvPr id="5" name="Content Placeholder 2">
            <a:extLst>
              <a:ext uri="{FF2B5EF4-FFF2-40B4-BE49-F238E27FC236}">
                <a16:creationId xmlns:a16="http://schemas.microsoft.com/office/drawing/2014/main" id="{1C902038-A34F-044D-8357-C2A096A7BB64}"/>
              </a:ext>
            </a:extLst>
          </p:cNvPr>
          <p:cNvSpPr txBox="1">
            <a:spLocks/>
          </p:cNvSpPr>
          <p:nvPr/>
        </p:nvSpPr>
        <p:spPr>
          <a:xfrm>
            <a:off x="630114" y="1318147"/>
            <a:ext cx="10931769" cy="36542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spcBef>
                <a:spcPts val="0"/>
              </a:spcBef>
            </a:pPr>
            <a:r>
              <a:rPr lang="en-US" sz="1800" dirty="0">
                <a:solidFill>
                  <a:srgbClr val="002060"/>
                </a:solidFill>
              </a:rPr>
              <a:t>WHO (2020). global strategy on health, environment and climate change</a:t>
            </a:r>
          </a:p>
          <a:p>
            <a:pPr marL="0" indent="0">
              <a:lnSpc>
                <a:spcPct val="120000"/>
              </a:lnSpc>
              <a:spcBef>
                <a:spcPts val="0"/>
              </a:spcBef>
              <a:buNone/>
            </a:pPr>
            <a:r>
              <a:rPr lang="en-GB" sz="1800" dirty="0">
                <a:solidFill>
                  <a:srgbClr val="002060"/>
                </a:solidFill>
                <a:hlinkClick r:id="rId2"/>
              </a:rPr>
              <a:t>https://apps.who.int/iris/handle/10665/331959</a:t>
            </a:r>
            <a:r>
              <a:rPr lang="en-GB" sz="1800" dirty="0">
                <a:solidFill>
                  <a:srgbClr val="002060"/>
                </a:solidFill>
              </a:rPr>
              <a:t> </a:t>
            </a:r>
          </a:p>
          <a:p>
            <a:pPr>
              <a:lnSpc>
                <a:spcPct val="120000"/>
              </a:lnSpc>
              <a:spcBef>
                <a:spcPts val="0"/>
              </a:spcBef>
            </a:pPr>
            <a:r>
              <a:rPr lang="en-GB" sz="1800" dirty="0">
                <a:solidFill>
                  <a:srgbClr val="002060"/>
                </a:solidFill>
              </a:rPr>
              <a:t>Global Water Partnership, UNICEF (2017). Strategic Framework for Climate Resilient WASH Development</a:t>
            </a:r>
          </a:p>
          <a:p>
            <a:pPr marL="0" indent="0">
              <a:lnSpc>
                <a:spcPct val="120000"/>
              </a:lnSpc>
              <a:spcBef>
                <a:spcPts val="0"/>
              </a:spcBef>
              <a:buNone/>
            </a:pPr>
            <a:r>
              <a:rPr lang="en-GB" sz="1800" dirty="0">
                <a:solidFill>
                  <a:srgbClr val="002060"/>
                </a:solidFill>
                <a:hlinkClick r:id="rId3"/>
              </a:rPr>
              <a:t>https://www.gwp.org/en/WashClimateResilience/</a:t>
            </a:r>
            <a:r>
              <a:rPr lang="en-GB" sz="1800" dirty="0">
                <a:solidFill>
                  <a:srgbClr val="002060"/>
                </a:solidFill>
              </a:rPr>
              <a:t> </a:t>
            </a:r>
          </a:p>
          <a:p>
            <a:pPr marL="285750" indent="-285750">
              <a:lnSpc>
                <a:spcPct val="120000"/>
              </a:lnSpc>
              <a:spcBef>
                <a:spcPts val="0"/>
              </a:spcBef>
            </a:pPr>
            <a:r>
              <a:rPr lang="en-US" sz="1800" dirty="0">
                <a:solidFill>
                  <a:srgbClr val="002060"/>
                </a:solidFill>
              </a:rPr>
              <a:t>WHO (2020). guidance for climate resilient and environmentally sustainable health care facilities </a:t>
            </a:r>
          </a:p>
          <a:p>
            <a:pPr marL="0" indent="0">
              <a:lnSpc>
                <a:spcPct val="120000"/>
              </a:lnSpc>
              <a:spcBef>
                <a:spcPts val="0"/>
              </a:spcBef>
              <a:buNone/>
            </a:pPr>
            <a:r>
              <a:rPr lang="en-GB" sz="1800" dirty="0">
                <a:solidFill>
                  <a:srgbClr val="002060"/>
                </a:solidFill>
                <a:hlinkClick r:id="rId4"/>
              </a:rPr>
              <a:t>https://www.who.int/publications/i/item/9789240012226</a:t>
            </a:r>
            <a:r>
              <a:rPr lang="en-GB" sz="1800" dirty="0">
                <a:solidFill>
                  <a:srgbClr val="002060"/>
                </a:solidFill>
              </a:rPr>
              <a:t> </a:t>
            </a:r>
          </a:p>
          <a:p>
            <a:pPr marL="285750" indent="-285750">
              <a:lnSpc>
                <a:spcPct val="120000"/>
              </a:lnSpc>
              <a:spcBef>
                <a:spcPts val="0"/>
              </a:spcBef>
            </a:pPr>
            <a:r>
              <a:rPr lang="en-US" sz="1800" dirty="0">
                <a:solidFill>
                  <a:srgbClr val="002060"/>
                </a:solidFill>
              </a:rPr>
              <a:t>WHO (2019). Discussion paper on sanitation, climate change and health. </a:t>
            </a:r>
            <a:r>
              <a:rPr lang="en-GB" sz="1800" dirty="0">
                <a:hlinkClick r:id="rId5"/>
              </a:rPr>
              <a:t>https://www.who.int/publications/m/item/climate-sanitation-and-health</a:t>
            </a:r>
            <a:endParaRPr lang="en-GB" sz="1800" dirty="0"/>
          </a:p>
          <a:p>
            <a:r>
              <a:rPr lang="en-US" sz="1800" dirty="0">
                <a:solidFill>
                  <a:srgbClr val="002060"/>
                </a:solidFill>
              </a:rPr>
              <a:t>WHO (2009). Vision 2030: The resilience of water supply and sanitation in the face of climate change.</a:t>
            </a:r>
          </a:p>
          <a:p>
            <a:pPr marL="0" indent="0">
              <a:buNone/>
            </a:pPr>
            <a:r>
              <a:rPr lang="en-GB" sz="1800" dirty="0">
                <a:hlinkClick r:id="rId6"/>
              </a:rPr>
              <a:t>https://apps.who.int/iris/handle/10665/70462</a:t>
            </a:r>
            <a:r>
              <a:rPr lang="en-GB" sz="1800" dirty="0"/>
              <a:t>  </a:t>
            </a:r>
          </a:p>
          <a:p>
            <a:r>
              <a:rPr lang="en-US" sz="1800" dirty="0">
                <a:solidFill>
                  <a:srgbClr val="002060"/>
                </a:solidFill>
              </a:rPr>
              <a:t>Climatic Drivers of Diarrheagenic Escherichia coli Incidence: A Systematic Review and Meta-analysis</a:t>
            </a:r>
          </a:p>
          <a:p>
            <a:pPr marL="0" indent="0">
              <a:lnSpc>
                <a:spcPct val="120000"/>
              </a:lnSpc>
              <a:spcBef>
                <a:spcPts val="0"/>
              </a:spcBef>
              <a:buNone/>
            </a:pPr>
            <a:r>
              <a:rPr lang="en-US" sz="1800" dirty="0">
                <a:solidFill>
                  <a:srgbClr val="002060"/>
                </a:solidFill>
                <a:hlinkClick r:id="rId7"/>
              </a:rPr>
              <a:t>https://www.ncbi.nlm.nih.gov/pmc/articles/PMC4907410/</a:t>
            </a:r>
            <a:endParaRPr lang="en-US" sz="1800" dirty="0">
              <a:solidFill>
                <a:srgbClr val="002060"/>
              </a:solidFill>
            </a:endParaRPr>
          </a:p>
          <a:p>
            <a:pPr>
              <a:lnSpc>
                <a:spcPct val="120000"/>
              </a:lnSpc>
              <a:spcBef>
                <a:spcPts val="0"/>
              </a:spcBef>
            </a:pPr>
            <a:r>
              <a:rPr lang="en-US" sz="1800" dirty="0"/>
              <a:t>More information on sustainable cleaning products and practices in health care. </a:t>
            </a:r>
            <a:r>
              <a:rPr lang="en-US" sz="1800" dirty="0">
                <a:hlinkClick r:id="rId8"/>
              </a:rPr>
              <a:t>https://practicegreenhealth.org/topics/safer-chemicals/green-cleaning</a:t>
            </a:r>
            <a:r>
              <a:rPr lang="en-US" sz="1800" dirty="0"/>
              <a:t> </a:t>
            </a:r>
          </a:p>
          <a:p>
            <a:pPr>
              <a:lnSpc>
                <a:spcPct val="120000"/>
              </a:lnSpc>
              <a:spcBef>
                <a:spcPts val="0"/>
              </a:spcBef>
            </a:pPr>
            <a:r>
              <a:rPr lang="en-US" sz="1800"/>
              <a:t>WASTE</a:t>
            </a:r>
            <a:endParaRPr lang="en-US" sz="1800" dirty="0"/>
          </a:p>
          <a:p>
            <a:pPr>
              <a:lnSpc>
                <a:spcPct val="120000"/>
              </a:lnSpc>
              <a:spcBef>
                <a:spcPts val="0"/>
              </a:spcBef>
            </a:pPr>
            <a:endParaRPr lang="en-US" sz="1800" dirty="0">
              <a:solidFill>
                <a:srgbClr val="002060"/>
              </a:solidFill>
            </a:endParaRPr>
          </a:p>
          <a:p>
            <a:pPr marL="171450" indent="-171450">
              <a:lnSpc>
                <a:spcPct val="120000"/>
              </a:lnSpc>
              <a:spcBef>
                <a:spcPts val="0"/>
              </a:spcBef>
            </a:pPr>
            <a:endParaRPr lang="en-US" sz="1800" dirty="0">
              <a:solidFill>
                <a:srgbClr val="002060"/>
              </a:solidFill>
            </a:endParaRPr>
          </a:p>
          <a:p>
            <a:pPr marL="171450" indent="-171450">
              <a:lnSpc>
                <a:spcPct val="120000"/>
              </a:lnSpc>
              <a:spcBef>
                <a:spcPts val="0"/>
              </a:spcBef>
            </a:pPr>
            <a:endParaRPr lang="en-US" sz="1800" dirty="0">
              <a:solidFill>
                <a:srgbClr val="002060"/>
              </a:solidFill>
            </a:endParaRPr>
          </a:p>
          <a:p>
            <a:pPr marL="171450" indent="-171450">
              <a:lnSpc>
                <a:spcPct val="120000"/>
              </a:lnSpc>
              <a:spcBef>
                <a:spcPts val="0"/>
              </a:spcBef>
            </a:pPr>
            <a:endParaRPr lang="en-US" sz="1800" dirty="0">
              <a:solidFill>
                <a:srgbClr val="002060"/>
              </a:solidFill>
            </a:endParaRPr>
          </a:p>
        </p:txBody>
      </p:sp>
      <p:sp>
        <p:nvSpPr>
          <p:cNvPr id="6" name="Title 1">
            <a:extLst>
              <a:ext uri="{FF2B5EF4-FFF2-40B4-BE49-F238E27FC236}">
                <a16:creationId xmlns:a16="http://schemas.microsoft.com/office/drawing/2014/main" id="{F934000A-77F5-A049-BD8F-6249A833A07A}"/>
              </a:ext>
            </a:extLst>
          </p:cNvPr>
          <p:cNvSpPr txBox="1">
            <a:spLocks/>
          </p:cNvSpPr>
          <p:nvPr/>
        </p:nvSpPr>
        <p:spPr>
          <a:xfrm>
            <a:off x="838200" y="463096"/>
            <a:ext cx="10515600" cy="714375"/>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dirty="0">
                <a:solidFill>
                  <a:schemeClr val="tx2"/>
                </a:solidFill>
              </a:rPr>
              <a:t>Further reading</a:t>
            </a:r>
          </a:p>
        </p:txBody>
      </p:sp>
    </p:spTree>
    <p:extLst>
      <p:ext uri="{BB962C8B-B14F-4D97-AF65-F5344CB8AC3E}">
        <p14:creationId xmlns:p14="http://schemas.microsoft.com/office/powerpoint/2010/main" val="368819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735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5A34EC6E-2A09-F449-8FB4-7A896AFCEEC2}"/>
              </a:ext>
            </a:extLst>
          </p:cNvPr>
          <p:cNvSpPr>
            <a:spLocks noGrp="1"/>
          </p:cNvSpPr>
          <p:nvPr>
            <p:ph type="sldNum" sz="quarter" idx="12"/>
          </p:nvPr>
        </p:nvSpPr>
        <p:spPr/>
        <p:txBody>
          <a:bodyPr/>
          <a:lstStyle/>
          <a:p>
            <a:fld id="{2D0AA5EB-64AB-BF41-92BE-B61D8618F692}" type="slidenum">
              <a:rPr lang="it-IT" smtClean="0"/>
              <a:t>4</a:t>
            </a:fld>
            <a:endParaRPr lang="it-IT" dirty="0"/>
          </a:p>
        </p:txBody>
      </p:sp>
      <p:sp>
        <p:nvSpPr>
          <p:cNvPr id="7" name="Title 1">
            <a:extLst>
              <a:ext uri="{FF2B5EF4-FFF2-40B4-BE49-F238E27FC236}">
                <a16:creationId xmlns:a16="http://schemas.microsoft.com/office/drawing/2014/main" id="{F89F1353-7C04-1B44-9231-EADE9A32C6E4}"/>
              </a:ext>
            </a:extLst>
          </p:cNvPr>
          <p:cNvSpPr txBox="1">
            <a:spLocks/>
          </p:cNvSpPr>
          <p:nvPr/>
        </p:nvSpPr>
        <p:spPr>
          <a:xfrm>
            <a:off x="2005113" y="245002"/>
            <a:ext cx="8229600" cy="85725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US" dirty="0">
                <a:solidFill>
                  <a:schemeClr val="tx2"/>
                </a:solidFill>
              </a:rPr>
              <a:t>Key climate terminology</a:t>
            </a:r>
            <a:br>
              <a:rPr lang="en-US" dirty="0">
                <a:solidFill>
                  <a:schemeClr val="tx2"/>
                </a:solidFill>
              </a:rPr>
            </a:br>
            <a:endParaRPr lang="en-US" dirty="0">
              <a:solidFill>
                <a:schemeClr val="tx2"/>
              </a:solidFill>
            </a:endParaRPr>
          </a:p>
        </p:txBody>
      </p:sp>
      <p:sp>
        <p:nvSpPr>
          <p:cNvPr id="8" name="Rectangle 2">
            <a:extLst>
              <a:ext uri="{FF2B5EF4-FFF2-40B4-BE49-F238E27FC236}">
                <a16:creationId xmlns:a16="http://schemas.microsoft.com/office/drawing/2014/main" id="{F17DED8B-8C32-E843-81EE-EC5671542506}"/>
              </a:ext>
            </a:extLst>
          </p:cNvPr>
          <p:cNvSpPr txBox="1">
            <a:spLocks/>
          </p:cNvSpPr>
          <p:nvPr/>
        </p:nvSpPr>
        <p:spPr>
          <a:xfrm>
            <a:off x="512346" y="1217656"/>
            <a:ext cx="8133655" cy="4167457"/>
          </a:xfrm>
          <a:prstGeom prst="rect">
            <a:avLst/>
          </a:prstGeom>
        </p:spPr>
        <p:txBody>
          <a:bodyPr/>
          <a:lstStyle>
            <a:lvl1pPr marL="0" indent="0" algn="l" defTabSz="705116" rtl="0" eaLnBrk="1" latinLnBrk="0" hangingPunct="1">
              <a:lnSpc>
                <a:spcPct val="110000"/>
              </a:lnSpc>
              <a:spcBef>
                <a:spcPts val="776"/>
              </a:spcBef>
              <a:spcAft>
                <a:spcPts val="465"/>
              </a:spcAft>
              <a:buClr>
                <a:schemeClr val="tx1"/>
              </a:buClr>
              <a:buSzPct val="80000"/>
              <a:buFontTx/>
              <a:buNone/>
              <a:defRPr sz="1088" b="0" kern="1200">
                <a:solidFill>
                  <a:srgbClr val="09164D"/>
                </a:solidFill>
                <a:latin typeface="+mn-lt"/>
                <a:ea typeface="+mn-ea"/>
                <a:cs typeface="Times New Roman" panose="02020603050405020304" pitchFamily="18" charset="0"/>
              </a:defRPr>
            </a:lvl1pPr>
            <a:lvl2pPr marL="277872" indent="-138332" algn="l" defTabSz="705116" rtl="0" eaLnBrk="1" latinLnBrk="0" hangingPunct="1">
              <a:lnSpc>
                <a:spcPct val="110000"/>
              </a:lnSpc>
              <a:spcBef>
                <a:spcPts val="388"/>
              </a:spcBef>
              <a:spcAft>
                <a:spcPts val="465"/>
              </a:spcAft>
              <a:buClr>
                <a:schemeClr val="tx1"/>
              </a:buClr>
              <a:buSzPct val="100000"/>
              <a:buFont typeface="Arial" panose="020B0604020202020204" pitchFamily="34" charset="0"/>
              <a:buChar char="•"/>
              <a:defRPr sz="1088" kern="1200">
                <a:solidFill>
                  <a:srgbClr val="09164D"/>
                </a:solidFill>
                <a:latin typeface="+mn-lt"/>
                <a:ea typeface="+mn-ea"/>
                <a:cs typeface="+mn-cs"/>
              </a:defRPr>
            </a:lvl2pPr>
            <a:lvl3pPr marL="637789" indent="-220356" algn="l" defTabSz="705116" rtl="0" eaLnBrk="1" latinLnBrk="0" hangingPunct="1">
              <a:lnSpc>
                <a:spcPct val="110000"/>
              </a:lnSpc>
              <a:spcBef>
                <a:spcPts val="388"/>
              </a:spcBef>
              <a:spcAft>
                <a:spcPts val="465"/>
              </a:spcAft>
              <a:buClr>
                <a:schemeClr val="tx1"/>
              </a:buClr>
              <a:buSzPct val="100000"/>
              <a:buFont typeface="Arial" panose="020B0604020202020204" pitchFamily="34" charset="0"/>
              <a:buChar char="•"/>
              <a:defRPr sz="1088" kern="1200">
                <a:solidFill>
                  <a:srgbClr val="09164D"/>
                </a:solidFill>
                <a:latin typeface="+mn-lt"/>
                <a:ea typeface="+mn-ea"/>
                <a:cs typeface="+mn-cs"/>
              </a:defRPr>
            </a:lvl3pPr>
            <a:lvl4pPr marL="909555" indent="-220356" algn="l" defTabSz="705116" rtl="0" eaLnBrk="1" latinLnBrk="0" hangingPunct="1">
              <a:lnSpc>
                <a:spcPct val="110000"/>
              </a:lnSpc>
              <a:spcBef>
                <a:spcPts val="388"/>
              </a:spcBef>
              <a:spcAft>
                <a:spcPts val="465"/>
              </a:spcAft>
              <a:buClr>
                <a:schemeClr val="tx1"/>
              </a:buClr>
              <a:buSzPct val="100000"/>
              <a:buFont typeface="Arial" panose="020B0604020202020204" pitchFamily="34" charset="0"/>
              <a:buChar char="•"/>
              <a:defRPr sz="1088" kern="1200">
                <a:solidFill>
                  <a:srgbClr val="09164D"/>
                </a:solidFill>
                <a:latin typeface="+mn-lt"/>
                <a:ea typeface="+mn-ea"/>
                <a:cs typeface="+mn-cs"/>
              </a:defRPr>
            </a:lvl4pPr>
            <a:lvl5pPr marL="1246201" indent="-276656" algn="l" defTabSz="705116" rtl="0" eaLnBrk="1" latinLnBrk="0" hangingPunct="1">
              <a:lnSpc>
                <a:spcPct val="110000"/>
              </a:lnSpc>
              <a:spcBef>
                <a:spcPts val="388"/>
              </a:spcBef>
              <a:spcAft>
                <a:spcPts val="465"/>
              </a:spcAft>
              <a:buClr>
                <a:schemeClr val="tx1"/>
              </a:buClr>
              <a:buSzPct val="100000"/>
              <a:buFont typeface="Arial" panose="020B0604020202020204" pitchFamily="34" charset="0"/>
              <a:buChar char="•"/>
              <a:defRPr sz="1088" kern="1200">
                <a:solidFill>
                  <a:srgbClr val="09164D"/>
                </a:solidFill>
                <a:latin typeface="+mn-lt"/>
                <a:ea typeface="+mn-ea"/>
                <a:cs typeface="+mn-cs"/>
              </a:defRPr>
            </a:lvl5pPr>
            <a:lvl6pPr marL="1590195" indent="-276656" algn="l" defTabSz="705116" rtl="0" eaLnBrk="1" latinLnBrk="0" hangingPunct="1">
              <a:lnSpc>
                <a:spcPct val="90000"/>
              </a:lnSpc>
              <a:spcBef>
                <a:spcPts val="388"/>
              </a:spcBef>
              <a:buFont typeface="Arial" panose="020B0604020202020204" pitchFamily="34" charset="0"/>
              <a:buChar char="•"/>
              <a:defRPr sz="1088" kern="1200">
                <a:solidFill>
                  <a:srgbClr val="09164D"/>
                </a:solidFill>
                <a:latin typeface="+mn-lt"/>
                <a:ea typeface="+mn-ea"/>
                <a:cs typeface="+mn-cs"/>
              </a:defRPr>
            </a:lvl6pPr>
            <a:lvl7pPr marL="2291635" indent="-176279" algn="l" defTabSz="705116" rtl="0" eaLnBrk="1" latinLnBrk="0" hangingPunct="1">
              <a:lnSpc>
                <a:spcPct val="90000"/>
              </a:lnSpc>
              <a:spcBef>
                <a:spcPts val="388"/>
              </a:spcBef>
              <a:buFont typeface="Arial" panose="020B0604020202020204" pitchFamily="34" charset="0"/>
              <a:buChar char="•"/>
              <a:defRPr sz="1428" kern="1200">
                <a:solidFill>
                  <a:schemeClr val="tx1"/>
                </a:solidFill>
                <a:latin typeface="+mn-lt"/>
                <a:ea typeface="+mn-ea"/>
                <a:cs typeface="+mn-cs"/>
              </a:defRPr>
            </a:lvl7pPr>
            <a:lvl8pPr marL="2644192" indent="-176279" algn="l" defTabSz="705116" rtl="0" eaLnBrk="1" latinLnBrk="0" hangingPunct="1">
              <a:lnSpc>
                <a:spcPct val="90000"/>
              </a:lnSpc>
              <a:spcBef>
                <a:spcPts val="388"/>
              </a:spcBef>
              <a:buFont typeface="Arial" panose="020B0604020202020204" pitchFamily="34" charset="0"/>
              <a:buChar char="•"/>
              <a:defRPr sz="1428" kern="1200">
                <a:solidFill>
                  <a:schemeClr val="tx1"/>
                </a:solidFill>
                <a:latin typeface="+mn-lt"/>
                <a:ea typeface="+mn-ea"/>
                <a:cs typeface="+mn-cs"/>
              </a:defRPr>
            </a:lvl8pPr>
            <a:lvl9pPr marL="2996755" indent="-176279" algn="l" defTabSz="705116" rtl="0" eaLnBrk="1" latinLnBrk="0" hangingPunct="1">
              <a:lnSpc>
                <a:spcPct val="90000"/>
              </a:lnSpc>
              <a:spcBef>
                <a:spcPts val="388"/>
              </a:spcBef>
              <a:buFont typeface="Arial" panose="020B0604020202020204" pitchFamily="34" charset="0"/>
              <a:buChar char="•"/>
              <a:defRPr sz="1428" kern="1200">
                <a:solidFill>
                  <a:schemeClr val="tx1"/>
                </a:solidFill>
                <a:latin typeface="+mn-lt"/>
                <a:ea typeface="+mn-ea"/>
                <a:cs typeface="+mn-cs"/>
              </a:defRPr>
            </a:lvl9pPr>
          </a:lstStyle>
          <a:p>
            <a:pPr fontAlgn="auto">
              <a:buClrTx/>
            </a:pPr>
            <a:r>
              <a:rPr lang="en-GB" sz="2000" b="1" u="sng" dirty="0">
                <a:solidFill>
                  <a:schemeClr val="tx1"/>
                </a:solidFill>
                <a:latin typeface="Arial" panose="020B0604020202020204" pitchFamily="34" charset="0"/>
                <a:cs typeface="Arial" panose="020B0604020202020204" pitchFamily="34" charset="0"/>
              </a:rPr>
              <a:t>Weather</a:t>
            </a:r>
            <a:r>
              <a:rPr lang="en-GB" sz="2000" b="1" dirty="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atmospheric condition at any given time or place</a:t>
            </a:r>
          </a:p>
          <a:p>
            <a:pPr fontAlgn="auto">
              <a:buClrTx/>
            </a:pPr>
            <a:r>
              <a:rPr lang="en-US" sz="2000" b="1" u="sng" dirty="0">
                <a:solidFill>
                  <a:schemeClr val="tx1"/>
                </a:solidFill>
                <a:latin typeface="Arial" panose="020B0604020202020204" pitchFamily="34" charset="0"/>
                <a:cs typeface="Arial" panose="020B0604020202020204" pitchFamily="34" charset="0"/>
              </a:rPr>
              <a:t>Climate</a:t>
            </a:r>
            <a:r>
              <a:rPr lang="en-US" sz="2000" dirty="0">
                <a:solidFill>
                  <a:schemeClr val="tx1"/>
                </a:solidFill>
                <a:latin typeface="Arial" panose="020B0604020202020204" pitchFamily="34" charset="0"/>
                <a:cs typeface="Arial" panose="020B0604020202020204" pitchFamily="34" charset="0"/>
              </a:rPr>
              <a:t>: usually defined as the “average weather” over a period of time (usually 30 </a:t>
            </a:r>
            <a:r>
              <a:rPr lang="en-US" sz="2000" dirty="0" err="1">
                <a:solidFill>
                  <a:schemeClr val="tx1"/>
                </a:solidFill>
                <a:latin typeface="Arial" panose="020B0604020202020204" pitchFamily="34" charset="0"/>
                <a:cs typeface="Arial" panose="020B0604020202020204" pitchFamily="34" charset="0"/>
              </a:rPr>
              <a:t>uyears</a:t>
            </a:r>
            <a:r>
              <a:rPr lang="en-US" sz="2000" dirty="0">
                <a:solidFill>
                  <a:schemeClr val="tx1"/>
                </a:solidFill>
                <a:latin typeface="Arial" panose="020B0604020202020204" pitchFamily="34" charset="0"/>
                <a:cs typeface="Arial" panose="020B0604020202020204" pitchFamily="34" charset="0"/>
              </a:rPr>
              <a:t>)</a:t>
            </a:r>
          </a:p>
          <a:p>
            <a:pPr fontAlgn="auto">
              <a:buClrTx/>
            </a:pPr>
            <a:r>
              <a:rPr lang="en-US" sz="2000" b="1" u="sng" dirty="0">
                <a:solidFill>
                  <a:schemeClr val="tx1"/>
                </a:solidFill>
                <a:latin typeface="Arial" panose="020B0604020202020204" pitchFamily="34" charset="0"/>
                <a:cs typeface="Arial" panose="020B0604020202020204" pitchFamily="34" charset="0"/>
              </a:rPr>
              <a:t>Climate Hazard</a:t>
            </a:r>
            <a:r>
              <a:rPr lang="en-US" sz="2000" dirty="0">
                <a:solidFill>
                  <a:schemeClr val="tx1"/>
                </a:solidFill>
                <a:latin typeface="Arial" panose="020B0604020202020204" pitchFamily="34" charset="0"/>
                <a:cs typeface="Arial" panose="020B0604020202020204" pitchFamily="34" charset="0"/>
              </a:rPr>
              <a:t>: event with potential to cause harm </a:t>
            </a:r>
          </a:p>
          <a:p>
            <a:pPr fontAlgn="auto">
              <a:buClrTx/>
            </a:pPr>
            <a:r>
              <a:rPr lang="en-US" sz="2000" b="1" u="sng" dirty="0">
                <a:solidFill>
                  <a:schemeClr val="tx1"/>
                </a:solidFill>
                <a:latin typeface="Arial" panose="020B0604020202020204" pitchFamily="34" charset="0"/>
                <a:cs typeface="Arial" panose="020B0604020202020204" pitchFamily="34" charset="0"/>
              </a:rPr>
              <a:t>Exposure: </a:t>
            </a:r>
            <a:r>
              <a:rPr lang="en-US" sz="2000" dirty="0">
                <a:solidFill>
                  <a:schemeClr val="tx1"/>
                </a:solidFill>
                <a:latin typeface="Arial" panose="020B0604020202020204" pitchFamily="34" charset="0"/>
                <a:cs typeface="Arial" panose="020B0604020202020204" pitchFamily="34" charset="0"/>
              </a:rPr>
              <a:t>people, property or other elements in places or settings that could be adversely affected by hazards and that are thereby subject to potential losses. </a:t>
            </a:r>
          </a:p>
          <a:p>
            <a:pPr fontAlgn="auto">
              <a:buClrTx/>
            </a:pPr>
            <a:r>
              <a:rPr lang="en-US" sz="2000" b="1" u="sng" dirty="0">
                <a:solidFill>
                  <a:schemeClr val="tx1"/>
                </a:solidFill>
                <a:latin typeface="Arial" panose="020B0604020202020204" pitchFamily="34" charset="0"/>
                <a:cs typeface="Arial" panose="020B0604020202020204" pitchFamily="34" charset="0"/>
              </a:rPr>
              <a:t>Vulnerability</a:t>
            </a:r>
            <a:r>
              <a:rPr lang="en-US" sz="2000" dirty="0">
                <a:solidFill>
                  <a:schemeClr val="tx1"/>
                </a:solidFill>
                <a:latin typeface="Arial" panose="020B0604020202020204" pitchFamily="34" charset="0"/>
                <a:cs typeface="Arial" panose="020B0604020202020204" pitchFamily="34" charset="0"/>
              </a:rPr>
              <a:t>: degree to which a system is susceptible to harm due to exposure to a perturbation or stress and the ability to cope, recover, or fundamentally adapt.</a:t>
            </a:r>
          </a:p>
          <a:p>
            <a:pPr fontAlgn="auto">
              <a:buClrTx/>
            </a:pPr>
            <a:r>
              <a:rPr lang="en-US" sz="2000" b="1" u="sng" dirty="0">
                <a:solidFill>
                  <a:schemeClr val="tx1"/>
                </a:solidFill>
                <a:latin typeface="Arial" panose="020B0604020202020204" pitchFamily="34" charset="0"/>
                <a:cs typeface="Arial" panose="020B0604020202020204" pitchFamily="34" charset="0"/>
              </a:rPr>
              <a:t>Risk</a:t>
            </a:r>
            <a:r>
              <a:rPr lang="en-US" sz="2000" b="1" dirty="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is the result of the interaction of physically defined hazards with the properties of the exposed systems (e.g. social vulnerability). Risk = (Hazard) x (Exposure) x (Vulnerability).</a:t>
            </a:r>
          </a:p>
        </p:txBody>
      </p:sp>
      <p:pic>
        <p:nvPicPr>
          <p:cNvPr id="9" name="Picture 8">
            <a:extLst>
              <a:ext uri="{FF2B5EF4-FFF2-40B4-BE49-F238E27FC236}">
                <a16:creationId xmlns:a16="http://schemas.microsoft.com/office/drawing/2014/main" id="{42B0936B-A9A7-8047-B930-23F46799A9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46000" y="1491911"/>
            <a:ext cx="3177429" cy="2081123"/>
          </a:xfrm>
          <a:prstGeom prst="rect">
            <a:avLst/>
          </a:prstGeom>
        </p:spPr>
      </p:pic>
      <p:pic>
        <p:nvPicPr>
          <p:cNvPr id="12" name="Picture 11">
            <a:extLst>
              <a:ext uri="{FF2B5EF4-FFF2-40B4-BE49-F238E27FC236}">
                <a16:creationId xmlns:a16="http://schemas.microsoft.com/office/drawing/2014/main" id="{23D7ED76-D737-6944-8015-B3FB289D66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45999" y="4045522"/>
            <a:ext cx="3177429" cy="1854678"/>
          </a:xfrm>
          <a:prstGeom prst="rect">
            <a:avLst/>
          </a:prstGeom>
        </p:spPr>
      </p:pic>
    </p:spTree>
    <p:extLst>
      <p:ext uri="{BB962C8B-B14F-4D97-AF65-F5344CB8AC3E}">
        <p14:creationId xmlns:p14="http://schemas.microsoft.com/office/powerpoint/2010/main" val="1063709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30BE6F-523E-1246-ACB7-1BA036E62BF8}"/>
              </a:ext>
            </a:extLst>
          </p:cNvPr>
          <p:cNvSpPr>
            <a:spLocks noGrp="1"/>
          </p:cNvSpPr>
          <p:nvPr>
            <p:ph type="sldNum" sz="quarter" idx="12"/>
          </p:nvPr>
        </p:nvSpPr>
        <p:spPr/>
        <p:txBody>
          <a:bodyPr/>
          <a:lstStyle/>
          <a:p>
            <a:fld id="{2D0AA5EB-64AB-BF41-92BE-B61D8618F692}" type="slidenum">
              <a:rPr lang="it-IT" smtClean="0"/>
              <a:t>5</a:t>
            </a:fld>
            <a:endParaRPr lang="it-IT" dirty="0"/>
          </a:p>
        </p:txBody>
      </p:sp>
      <p:pic>
        <p:nvPicPr>
          <p:cNvPr id="4" name="Picture 3">
            <a:extLst>
              <a:ext uri="{FF2B5EF4-FFF2-40B4-BE49-F238E27FC236}">
                <a16:creationId xmlns:a16="http://schemas.microsoft.com/office/drawing/2014/main" id="{F847BCD7-D57E-B440-8AD7-840B930635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105" y="-1"/>
            <a:ext cx="3762895" cy="6911889"/>
          </a:xfrm>
          <a:prstGeom prst="rect">
            <a:avLst/>
          </a:prstGeom>
        </p:spPr>
      </p:pic>
      <p:sp>
        <p:nvSpPr>
          <p:cNvPr id="5" name="Rectangle 2">
            <a:extLst>
              <a:ext uri="{FF2B5EF4-FFF2-40B4-BE49-F238E27FC236}">
                <a16:creationId xmlns:a16="http://schemas.microsoft.com/office/drawing/2014/main" id="{0573F881-2946-E448-A881-9B7C583E7FE9}"/>
              </a:ext>
            </a:extLst>
          </p:cNvPr>
          <p:cNvSpPr txBox="1">
            <a:spLocks/>
          </p:cNvSpPr>
          <p:nvPr/>
        </p:nvSpPr>
        <p:spPr>
          <a:xfrm>
            <a:off x="857203" y="1200414"/>
            <a:ext cx="5788325" cy="35779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r>
              <a:rPr lang="en-GB" dirty="0"/>
              <a:t>Climate change (CC) refers to “a change of climate that is </a:t>
            </a:r>
            <a:r>
              <a:rPr lang="en-GB" b="1" dirty="0"/>
              <a:t>attributed directly or indirectly to human activity </a:t>
            </a:r>
            <a:r>
              <a:rPr lang="en-GB" dirty="0"/>
              <a:t>that alters the composition of the global atmosphere and that is in addition to natural climate variability observed over comparable time periods” (UNFCCC)</a:t>
            </a:r>
            <a:endParaRPr lang="en-US" dirty="0"/>
          </a:p>
        </p:txBody>
      </p:sp>
      <p:sp>
        <p:nvSpPr>
          <p:cNvPr id="6" name="Rectangle 3">
            <a:extLst>
              <a:ext uri="{FF2B5EF4-FFF2-40B4-BE49-F238E27FC236}">
                <a16:creationId xmlns:a16="http://schemas.microsoft.com/office/drawing/2014/main" id="{F4708E0A-4D72-8348-9CB1-516C016B8976}"/>
              </a:ext>
            </a:extLst>
          </p:cNvPr>
          <p:cNvSpPr txBox="1">
            <a:spLocks/>
          </p:cNvSpPr>
          <p:nvPr/>
        </p:nvSpPr>
        <p:spPr>
          <a:xfrm>
            <a:off x="757064" y="282251"/>
            <a:ext cx="6914978" cy="534352"/>
          </a:xfrm>
          <a:prstGeom prst="rect">
            <a:avLst/>
          </a:prstGeom>
          <a:noFill/>
        </p:spPr>
        <p:txBody>
          <a:bodyPr/>
          <a:lst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a:lstStyle>
          <a:p>
            <a:pPr algn="ctr"/>
            <a:r>
              <a:rPr lang="en-CA" dirty="0">
                <a:solidFill>
                  <a:schemeClr val="tx2"/>
                </a:solidFill>
              </a:rPr>
              <a:t>Definition of Climate Change </a:t>
            </a:r>
            <a:endParaRPr lang="en-US" dirty="0">
              <a:solidFill>
                <a:schemeClr val="tx2"/>
              </a:solidFill>
            </a:endParaRPr>
          </a:p>
        </p:txBody>
      </p:sp>
    </p:spTree>
    <p:extLst>
      <p:ext uri="{BB962C8B-B14F-4D97-AF65-F5344CB8AC3E}">
        <p14:creationId xmlns:p14="http://schemas.microsoft.com/office/powerpoint/2010/main" val="1064145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638719-4281-D449-A81B-CAB41EADC276}"/>
              </a:ext>
            </a:extLst>
          </p:cNvPr>
          <p:cNvSpPr>
            <a:spLocks noGrp="1"/>
          </p:cNvSpPr>
          <p:nvPr>
            <p:ph type="sldNum" sz="quarter" idx="12"/>
          </p:nvPr>
        </p:nvSpPr>
        <p:spPr/>
        <p:txBody>
          <a:bodyPr/>
          <a:lstStyle/>
          <a:p>
            <a:fld id="{2D0AA5EB-64AB-BF41-92BE-B61D8618F692}" type="slidenum">
              <a:rPr lang="it-IT" smtClean="0"/>
              <a:t>6</a:t>
            </a:fld>
            <a:endParaRPr lang="it-IT" dirty="0"/>
          </a:p>
        </p:txBody>
      </p:sp>
      <p:sp>
        <p:nvSpPr>
          <p:cNvPr id="4" name="Rectangle 3">
            <a:extLst>
              <a:ext uri="{FF2B5EF4-FFF2-40B4-BE49-F238E27FC236}">
                <a16:creationId xmlns:a16="http://schemas.microsoft.com/office/drawing/2014/main" id="{E859B586-E4ED-E14D-95E1-3E8B73E87396}"/>
              </a:ext>
            </a:extLst>
          </p:cNvPr>
          <p:cNvSpPr txBox="1">
            <a:spLocks/>
          </p:cNvSpPr>
          <p:nvPr/>
        </p:nvSpPr>
        <p:spPr>
          <a:xfrm>
            <a:off x="2828287" y="1050391"/>
            <a:ext cx="6858000" cy="384687"/>
          </a:xfrm>
          <a:prstGeom prst="rect">
            <a:avLst/>
          </a:prstGeom>
          <a:noFill/>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fontAlgn="auto">
              <a:spcAft>
                <a:spcPts val="0"/>
              </a:spcAft>
            </a:pPr>
            <a:r>
              <a:rPr lang="en-CA" sz="4400" b="1" dirty="0">
                <a:solidFill>
                  <a:schemeClr val="tx2"/>
                </a:solidFill>
                <a:latin typeface="Arial" panose="020B0604020202020204" pitchFamily="34" charset="0"/>
                <a:cs typeface="Arial" panose="020B0604020202020204" pitchFamily="34" charset="0"/>
              </a:rPr>
              <a:t>The Impacts of Climate Change on Health </a:t>
            </a:r>
            <a:endParaRPr lang="en-US" sz="4400" b="1" dirty="0">
              <a:solidFill>
                <a:schemeClr val="tx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5F4EF6B-B5B6-CE48-A715-60334178443E}"/>
              </a:ext>
            </a:extLst>
          </p:cNvPr>
          <p:cNvPicPr>
            <a:picLocks noChangeAspect="1"/>
          </p:cNvPicPr>
          <p:nvPr/>
        </p:nvPicPr>
        <p:blipFill>
          <a:blip r:embed="rId3"/>
          <a:stretch>
            <a:fillRect/>
          </a:stretch>
        </p:blipFill>
        <p:spPr>
          <a:xfrm>
            <a:off x="1724468" y="1671430"/>
            <a:ext cx="9065637" cy="4686337"/>
          </a:xfrm>
          <a:prstGeom prst="rect">
            <a:avLst/>
          </a:prstGeom>
        </p:spPr>
      </p:pic>
    </p:spTree>
    <p:extLst>
      <p:ext uri="{BB962C8B-B14F-4D97-AF65-F5344CB8AC3E}">
        <p14:creationId xmlns:p14="http://schemas.microsoft.com/office/powerpoint/2010/main" val="2558187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869CAB-2506-2C4D-92C1-5E43F7ABDF6D}"/>
              </a:ext>
            </a:extLst>
          </p:cNvPr>
          <p:cNvSpPr>
            <a:spLocks noGrp="1"/>
          </p:cNvSpPr>
          <p:nvPr>
            <p:ph type="title"/>
          </p:nvPr>
        </p:nvSpPr>
        <p:spPr/>
        <p:txBody>
          <a:bodyPr/>
          <a:lstStyle/>
          <a:p>
            <a:r>
              <a:rPr lang="it-IT" dirty="0" err="1"/>
              <a:t>Quick</a:t>
            </a:r>
            <a:r>
              <a:rPr lang="it-IT" dirty="0"/>
              <a:t> Quiz</a:t>
            </a:r>
          </a:p>
        </p:txBody>
      </p:sp>
      <p:sp>
        <p:nvSpPr>
          <p:cNvPr id="3" name="Segnaposto numero diapositiva 2">
            <a:extLst>
              <a:ext uri="{FF2B5EF4-FFF2-40B4-BE49-F238E27FC236}">
                <a16:creationId xmlns:a16="http://schemas.microsoft.com/office/drawing/2014/main" id="{519AE026-C254-874E-AFD5-2F582812A6FA}"/>
              </a:ext>
            </a:extLst>
          </p:cNvPr>
          <p:cNvSpPr>
            <a:spLocks noGrp="1"/>
          </p:cNvSpPr>
          <p:nvPr>
            <p:ph type="sldNum" sz="quarter" idx="12"/>
          </p:nvPr>
        </p:nvSpPr>
        <p:spPr/>
        <p:txBody>
          <a:bodyPr/>
          <a:lstStyle/>
          <a:p>
            <a:fld id="{2D0AA5EB-64AB-BF41-92BE-B61D8618F692}" type="slidenum">
              <a:rPr lang="it-IT" smtClean="0"/>
              <a:t>7</a:t>
            </a:fld>
            <a:endParaRPr lang="it-IT" dirty="0"/>
          </a:p>
        </p:txBody>
      </p:sp>
      <p:sp>
        <p:nvSpPr>
          <p:cNvPr id="9" name="Content Placeholder 2">
            <a:extLst>
              <a:ext uri="{FF2B5EF4-FFF2-40B4-BE49-F238E27FC236}">
                <a16:creationId xmlns:a16="http://schemas.microsoft.com/office/drawing/2014/main" id="{35D1DA63-3D21-5847-B494-6451D12DA793}"/>
              </a:ext>
            </a:extLst>
          </p:cNvPr>
          <p:cNvSpPr txBox="1">
            <a:spLocks/>
          </p:cNvSpPr>
          <p:nvPr/>
        </p:nvSpPr>
        <p:spPr>
          <a:xfrm>
            <a:off x="620453" y="1517399"/>
            <a:ext cx="10385597" cy="32635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02060"/>
                </a:solidFill>
              </a:rPr>
              <a:t>In addition to reducing water availability, increasing temperatures also affect the physical, chemical and biological properties of freshwater lakes and rivers. Epidemiological studies of climate and disease transmission show that many of the main infectious killer diseases affecting children are highly sensitive to climate changes. Which of the following statements is true?</a:t>
            </a:r>
          </a:p>
          <a:p>
            <a:pPr marL="0" indent="0">
              <a:buFont typeface="Arial" panose="020B0604020202020204" pitchFamily="34" charset="0"/>
              <a:buNone/>
            </a:pPr>
            <a:endParaRPr lang="en-US" sz="2000" dirty="0">
              <a:solidFill>
                <a:srgbClr val="002060"/>
              </a:solidFill>
            </a:endParaRPr>
          </a:p>
          <a:p>
            <a:pPr marL="520700" indent="-342900">
              <a:buFont typeface="Arial" panose="020B0604020202020204" pitchFamily="34" charset="0"/>
              <a:buNone/>
            </a:pPr>
            <a:r>
              <a:rPr lang="en-US" sz="2000" dirty="0">
                <a:solidFill>
                  <a:srgbClr val="002060"/>
                </a:solidFill>
              </a:rPr>
              <a:t>a.	An 8 per cent increase in </a:t>
            </a:r>
            <a:r>
              <a:rPr lang="en-US" sz="2000" i="1" dirty="0">
                <a:solidFill>
                  <a:srgbClr val="002060"/>
                </a:solidFill>
              </a:rPr>
              <a:t>E. coli- </a:t>
            </a:r>
            <a:r>
              <a:rPr lang="en-US" sz="2000" dirty="0">
                <a:solidFill>
                  <a:srgbClr val="002060"/>
                </a:solidFill>
              </a:rPr>
              <a:t>related </a:t>
            </a:r>
            <a:r>
              <a:rPr lang="en-US" sz="2000" dirty="0" err="1">
                <a:solidFill>
                  <a:srgbClr val="002060"/>
                </a:solidFill>
              </a:rPr>
              <a:t>diarrhoea</a:t>
            </a:r>
            <a:r>
              <a:rPr lang="en-US" sz="2000" dirty="0">
                <a:solidFill>
                  <a:srgbClr val="002060"/>
                </a:solidFill>
              </a:rPr>
              <a:t> is associated with a 4° C increase in temperature.</a:t>
            </a:r>
          </a:p>
          <a:p>
            <a:pPr marL="520700" indent="-342900">
              <a:buFont typeface="Arial" panose="020B0604020202020204" pitchFamily="34" charset="0"/>
              <a:buNone/>
            </a:pPr>
            <a:r>
              <a:rPr lang="en-US" sz="2000" dirty="0">
                <a:solidFill>
                  <a:srgbClr val="002060"/>
                </a:solidFill>
              </a:rPr>
              <a:t>b.	An 18 per cent increase in </a:t>
            </a:r>
            <a:r>
              <a:rPr lang="en-US" sz="2000" i="1" dirty="0">
                <a:solidFill>
                  <a:srgbClr val="002060"/>
                </a:solidFill>
              </a:rPr>
              <a:t>E. coli- </a:t>
            </a:r>
            <a:r>
              <a:rPr lang="en-US" sz="2000" dirty="0">
                <a:solidFill>
                  <a:srgbClr val="002060"/>
                </a:solidFill>
              </a:rPr>
              <a:t>related </a:t>
            </a:r>
            <a:r>
              <a:rPr lang="en-US" sz="2000" dirty="0" err="1">
                <a:solidFill>
                  <a:srgbClr val="002060"/>
                </a:solidFill>
              </a:rPr>
              <a:t>diarrhoea</a:t>
            </a:r>
            <a:r>
              <a:rPr lang="en-US" sz="2000" dirty="0">
                <a:solidFill>
                  <a:srgbClr val="002060"/>
                </a:solidFill>
              </a:rPr>
              <a:t> is associated with each 1° C increase in temperature.</a:t>
            </a:r>
          </a:p>
          <a:p>
            <a:pPr marL="520700" indent="-342900">
              <a:buFont typeface="Arial" panose="020B0604020202020204" pitchFamily="34" charset="0"/>
              <a:buNone/>
            </a:pPr>
            <a:r>
              <a:rPr lang="en-US" sz="2000" dirty="0">
                <a:solidFill>
                  <a:srgbClr val="002060"/>
                </a:solidFill>
              </a:rPr>
              <a:t>c.	An 8 per cent increase in </a:t>
            </a:r>
            <a:r>
              <a:rPr lang="en-US" sz="2000" i="1" dirty="0">
                <a:solidFill>
                  <a:srgbClr val="002060"/>
                </a:solidFill>
              </a:rPr>
              <a:t>E. coli- </a:t>
            </a:r>
            <a:r>
              <a:rPr lang="en-US" sz="2000" dirty="0">
                <a:solidFill>
                  <a:srgbClr val="002060"/>
                </a:solidFill>
              </a:rPr>
              <a:t>related </a:t>
            </a:r>
            <a:r>
              <a:rPr lang="en-US" sz="2000" dirty="0" err="1">
                <a:solidFill>
                  <a:srgbClr val="002060"/>
                </a:solidFill>
              </a:rPr>
              <a:t>diarrhoea</a:t>
            </a:r>
            <a:r>
              <a:rPr lang="en-US" sz="2000" dirty="0">
                <a:solidFill>
                  <a:srgbClr val="002060"/>
                </a:solidFill>
              </a:rPr>
              <a:t> is associated with each 1° C increase in temperature.</a:t>
            </a:r>
          </a:p>
          <a:p>
            <a:pPr marL="520700" indent="-342900">
              <a:buFont typeface="Arial" panose="020B0604020202020204" pitchFamily="34" charset="0"/>
              <a:buNone/>
            </a:pPr>
            <a:r>
              <a:rPr lang="en-US" sz="2000" dirty="0">
                <a:solidFill>
                  <a:srgbClr val="002060"/>
                </a:solidFill>
              </a:rPr>
              <a:t>d.	An 18 per cent increase in </a:t>
            </a:r>
            <a:r>
              <a:rPr lang="en-US" sz="2000" i="1" dirty="0">
                <a:solidFill>
                  <a:srgbClr val="002060"/>
                </a:solidFill>
              </a:rPr>
              <a:t>E. coli- </a:t>
            </a:r>
            <a:r>
              <a:rPr lang="en-US" sz="2000" dirty="0">
                <a:solidFill>
                  <a:srgbClr val="002060"/>
                </a:solidFill>
              </a:rPr>
              <a:t>related </a:t>
            </a:r>
            <a:r>
              <a:rPr lang="en-US" sz="2000" dirty="0" err="1">
                <a:solidFill>
                  <a:srgbClr val="002060"/>
                </a:solidFill>
              </a:rPr>
              <a:t>diarrhoea</a:t>
            </a:r>
            <a:r>
              <a:rPr lang="en-US" sz="2000" dirty="0">
                <a:solidFill>
                  <a:srgbClr val="002060"/>
                </a:solidFill>
              </a:rPr>
              <a:t> with a 3° C increase in temperature</a:t>
            </a:r>
          </a:p>
          <a:p>
            <a:pPr marL="0" indent="0">
              <a:buFont typeface="Arial" panose="020B0604020202020204" pitchFamily="34" charset="0"/>
              <a:buNone/>
            </a:pPr>
            <a:endParaRPr lang="en-US" sz="2000" dirty="0">
              <a:solidFill>
                <a:srgbClr val="002060"/>
              </a:solidFill>
            </a:endParaRPr>
          </a:p>
        </p:txBody>
      </p:sp>
      <p:pic>
        <p:nvPicPr>
          <p:cNvPr id="5" name="Picture 4">
            <a:extLst>
              <a:ext uri="{FF2B5EF4-FFF2-40B4-BE49-F238E27FC236}">
                <a16:creationId xmlns:a16="http://schemas.microsoft.com/office/drawing/2014/main" id="{AD05EAB2-24D9-C441-A001-EE60D643E5AB}"/>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tretch>
            <a:fillRect/>
          </a:stretch>
        </p:blipFill>
        <p:spPr>
          <a:xfrm>
            <a:off x="10459702" y="252491"/>
            <a:ext cx="1092696" cy="952952"/>
          </a:xfrm>
          <a:prstGeom prst="rect">
            <a:avLst/>
          </a:prstGeom>
        </p:spPr>
      </p:pic>
      <p:grpSp>
        <p:nvGrpSpPr>
          <p:cNvPr id="6" name="Group 5">
            <a:extLst>
              <a:ext uri="{FF2B5EF4-FFF2-40B4-BE49-F238E27FC236}">
                <a16:creationId xmlns:a16="http://schemas.microsoft.com/office/drawing/2014/main" id="{C58ADE3B-4FE9-4942-B8B6-C0A2AAB1FDCA}"/>
              </a:ext>
            </a:extLst>
          </p:cNvPr>
          <p:cNvGrpSpPr/>
          <p:nvPr/>
        </p:nvGrpSpPr>
        <p:grpSpPr>
          <a:xfrm>
            <a:off x="9409988" y="153870"/>
            <a:ext cx="1362074" cy="1215351"/>
            <a:chOff x="10705811" y="275913"/>
            <a:chExt cx="1689559" cy="1684742"/>
          </a:xfrm>
        </p:grpSpPr>
        <p:pic>
          <p:nvPicPr>
            <p:cNvPr id="7" name="Picture 6">
              <a:extLst>
                <a:ext uri="{FF2B5EF4-FFF2-40B4-BE49-F238E27FC236}">
                  <a16:creationId xmlns:a16="http://schemas.microsoft.com/office/drawing/2014/main" id="{5FE75458-DA3B-BA4E-8A87-7430C4AEBF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27487" y="275913"/>
              <a:ext cx="1030462" cy="1030462"/>
            </a:xfrm>
            <a:prstGeom prst="rect">
              <a:avLst/>
            </a:prstGeom>
          </p:spPr>
        </p:pic>
        <p:sp>
          <p:nvSpPr>
            <p:cNvPr id="8" name="Content Placeholder 2">
              <a:extLst>
                <a:ext uri="{FF2B5EF4-FFF2-40B4-BE49-F238E27FC236}">
                  <a16:creationId xmlns:a16="http://schemas.microsoft.com/office/drawing/2014/main" id="{CFBB5A93-2E49-ED46-BC33-F7A9AA2BB37B}"/>
                </a:ext>
              </a:extLst>
            </p:cNvPr>
            <p:cNvSpPr txBox="1">
              <a:spLocks/>
            </p:cNvSpPr>
            <p:nvPr/>
          </p:nvSpPr>
          <p:spPr>
            <a:xfrm>
              <a:off x="10705811" y="1407649"/>
              <a:ext cx="1689559" cy="553006"/>
            </a:xfrm>
            <a:prstGeom prst="rect">
              <a:avLst/>
            </a:prstGeom>
          </p:spPr>
          <p:txBody>
            <a:bodyPr vert="horz" lIns="91435" tIns="45717" rIns="91435" bIns="4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2060"/>
                  </a:solidFill>
                  <a:latin typeface="Arial" panose="020B0604020202020204" pitchFamily="34" charset="0"/>
                  <a:cs typeface="Arial" panose="020B0604020202020204" pitchFamily="34" charset="0"/>
                </a:rPr>
                <a:t>2 mins</a:t>
              </a:r>
            </a:p>
          </p:txBody>
        </p:sp>
      </p:grpSp>
    </p:spTree>
    <p:extLst>
      <p:ext uri="{BB962C8B-B14F-4D97-AF65-F5344CB8AC3E}">
        <p14:creationId xmlns:p14="http://schemas.microsoft.com/office/powerpoint/2010/main" val="2737673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C98C0-1E0E-4246-BD5A-D35DB45CB3A4}"/>
              </a:ext>
            </a:extLst>
          </p:cNvPr>
          <p:cNvSpPr>
            <a:spLocks noGrp="1"/>
          </p:cNvSpPr>
          <p:nvPr>
            <p:ph type="title"/>
          </p:nvPr>
        </p:nvSpPr>
        <p:spPr/>
        <p:txBody>
          <a:bodyPr/>
          <a:lstStyle/>
          <a:p>
            <a:r>
              <a:rPr lang="en-US" dirty="0"/>
              <a:t>Answer: c)</a:t>
            </a:r>
          </a:p>
        </p:txBody>
      </p:sp>
      <p:sp>
        <p:nvSpPr>
          <p:cNvPr id="3" name="Slide Number Placeholder 2">
            <a:extLst>
              <a:ext uri="{FF2B5EF4-FFF2-40B4-BE49-F238E27FC236}">
                <a16:creationId xmlns:a16="http://schemas.microsoft.com/office/drawing/2014/main" id="{3296FE15-AB1F-E445-AEAD-1872B679E7E3}"/>
              </a:ext>
            </a:extLst>
          </p:cNvPr>
          <p:cNvSpPr>
            <a:spLocks noGrp="1"/>
          </p:cNvSpPr>
          <p:nvPr>
            <p:ph type="sldNum" sz="quarter" idx="12"/>
          </p:nvPr>
        </p:nvSpPr>
        <p:spPr/>
        <p:txBody>
          <a:bodyPr/>
          <a:lstStyle/>
          <a:p>
            <a:fld id="{2D0AA5EB-64AB-BF41-92BE-B61D8618F692}" type="slidenum">
              <a:rPr lang="it-IT" smtClean="0"/>
              <a:t>8</a:t>
            </a:fld>
            <a:endParaRPr lang="it-IT" dirty="0"/>
          </a:p>
        </p:txBody>
      </p:sp>
      <p:sp>
        <p:nvSpPr>
          <p:cNvPr id="8" name="Rectangle 7">
            <a:extLst>
              <a:ext uri="{FF2B5EF4-FFF2-40B4-BE49-F238E27FC236}">
                <a16:creationId xmlns:a16="http://schemas.microsoft.com/office/drawing/2014/main" id="{8A7E2DC9-1849-B14B-AAD9-187969E57373}"/>
              </a:ext>
            </a:extLst>
          </p:cNvPr>
          <p:cNvSpPr/>
          <p:nvPr/>
        </p:nvSpPr>
        <p:spPr>
          <a:xfrm>
            <a:off x="934942" y="2503362"/>
            <a:ext cx="10619749" cy="200824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E04075DE-C548-9F44-8D36-B32B0F8B36FD}"/>
              </a:ext>
            </a:extLst>
          </p:cNvPr>
          <p:cNvSpPr txBox="1"/>
          <p:nvPr/>
        </p:nvSpPr>
        <p:spPr>
          <a:xfrm>
            <a:off x="1135833" y="2737596"/>
            <a:ext cx="10418858" cy="1323439"/>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The results of the research suggests that increases in ambient temperature correspond to an elevated incidence of diarrheagenic E. coli and underscore the need to redouble efforts to prevent the transmission of these pathogens in the face of increasing global temperatures.</a:t>
            </a:r>
          </a:p>
        </p:txBody>
      </p:sp>
      <p:sp>
        <p:nvSpPr>
          <p:cNvPr id="10" name="Text Placeholder 2">
            <a:extLst>
              <a:ext uri="{FF2B5EF4-FFF2-40B4-BE49-F238E27FC236}">
                <a16:creationId xmlns:a16="http://schemas.microsoft.com/office/drawing/2014/main" id="{E3CCD8A0-EBAA-1F45-880B-641B6E0126C1}"/>
              </a:ext>
            </a:extLst>
          </p:cNvPr>
          <p:cNvSpPr txBox="1">
            <a:spLocks/>
          </p:cNvSpPr>
          <p:nvPr/>
        </p:nvSpPr>
        <p:spPr>
          <a:xfrm>
            <a:off x="1321605" y="5685731"/>
            <a:ext cx="8919675" cy="249735"/>
          </a:xfrm>
          <a:prstGeom prst="rect">
            <a:avLst/>
          </a:prstGeom>
        </p:spPr>
        <p:txBody>
          <a:bodyPr wrap="square" numCol="1"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400" dirty="0">
                <a:solidFill>
                  <a:srgbClr val="002060"/>
                </a:solidFill>
                <a:latin typeface="Arial Narrow" panose="020B0604020202020204" pitchFamily="34" charset="0"/>
              </a:rPr>
              <a:t>Rebecca </a:t>
            </a:r>
            <a:r>
              <a:rPr lang="en-US" sz="1400" dirty="0" err="1">
                <a:solidFill>
                  <a:srgbClr val="002060"/>
                </a:solidFill>
                <a:latin typeface="Arial Narrow" panose="020B0604020202020204" pitchFamily="34" charset="0"/>
              </a:rPr>
              <a:t>Philipsborn</a:t>
            </a:r>
            <a:r>
              <a:rPr lang="en-US" sz="1400" dirty="0">
                <a:solidFill>
                  <a:srgbClr val="002060"/>
                </a:solidFill>
                <a:latin typeface="Arial Narrow" panose="020B0604020202020204" pitchFamily="34" charset="0"/>
              </a:rPr>
              <a:t>, et. al. “Climatic Drivers of Diarrheagenic Escherichia coli Incidence: A Systematic Review and Meta-analysis”</a:t>
            </a:r>
          </a:p>
          <a:p>
            <a:pPr marL="0" indent="0">
              <a:spcBef>
                <a:spcPct val="0"/>
              </a:spcBef>
              <a:buNone/>
            </a:pPr>
            <a:r>
              <a:rPr lang="en-US" altLang="en-US" sz="1400" dirty="0">
                <a:solidFill>
                  <a:srgbClr val="002060"/>
                </a:solidFill>
                <a:latin typeface="Arial Narrow" panose="020B0604020202020204" pitchFamily="34" charset="0"/>
              </a:rPr>
              <a:t>.</a:t>
            </a:r>
            <a:endParaRPr lang="fr-FR" altLang="en-US" sz="1400" dirty="0">
              <a:solidFill>
                <a:srgbClr val="002060"/>
              </a:solidFill>
              <a:latin typeface="Arial Narrow" panose="020B0604020202020204" pitchFamily="34" charset="0"/>
            </a:endParaRPr>
          </a:p>
        </p:txBody>
      </p:sp>
    </p:spTree>
    <p:extLst>
      <p:ext uri="{BB962C8B-B14F-4D97-AF65-F5344CB8AC3E}">
        <p14:creationId xmlns:p14="http://schemas.microsoft.com/office/powerpoint/2010/main" val="1676964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F15EA288-4446-6E46-9317-D71B7B97B4AB}"/>
              </a:ext>
            </a:extLst>
          </p:cNvPr>
          <p:cNvSpPr/>
          <p:nvPr/>
        </p:nvSpPr>
        <p:spPr>
          <a:xfrm>
            <a:off x="6209626" y="1818255"/>
            <a:ext cx="5386647" cy="420016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ACF338-9615-1E49-A79B-F94E62766CCB}"/>
              </a:ext>
            </a:extLst>
          </p:cNvPr>
          <p:cNvSpPr>
            <a:spLocks noGrp="1"/>
          </p:cNvSpPr>
          <p:nvPr>
            <p:ph type="title"/>
          </p:nvPr>
        </p:nvSpPr>
        <p:spPr/>
        <p:txBody>
          <a:bodyPr/>
          <a:lstStyle/>
          <a:p>
            <a:r>
              <a:rPr lang="en-CA" dirty="0"/>
              <a:t>Approaches to combat climate change</a:t>
            </a:r>
            <a:endParaRPr lang="en-US" dirty="0"/>
          </a:p>
        </p:txBody>
      </p:sp>
      <p:sp>
        <p:nvSpPr>
          <p:cNvPr id="3" name="Slide Number Placeholder 2">
            <a:extLst>
              <a:ext uri="{FF2B5EF4-FFF2-40B4-BE49-F238E27FC236}">
                <a16:creationId xmlns:a16="http://schemas.microsoft.com/office/drawing/2014/main" id="{DF36D9B1-7EF9-FA47-9569-7039D0ED39C3}"/>
              </a:ext>
            </a:extLst>
          </p:cNvPr>
          <p:cNvSpPr>
            <a:spLocks noGrp="1"/>
          </p:cNvSpPr>
          <p:nvPr>
            <p:ph type="sldNum" sz="quarter" idx="12"/>
          </p:nvPr>
        </p:nvSpPr>
        <p:spPr/>
        <p:txBody>
          <a:bodyPr/>
          <a:lstStyle/>
          <a:p>
            <a:fld id="{2D0AA5EB-64AB-BF41-92BE-B61D8618F692}" type="slidenum">
              <a:rPr lang="it-IT" smtClean="0"/>
              <a:t>9</a:t>
            </a:fld>
            <a:endParaRPr lang="it-IT" dirty="0"/>
          </a:p>
        </p:txBody>
      </p:sp>
      <p:sp>
        <p:nvSpPr>
          <p:cNvPr id="9" name="Rounded Rectangle 8">
            <a:extLst>
              <a:ext uri="{FF2B5EF4-FFF2-40B4-BE49-F238E27FC236}">
                <a16:creationId xmlns:a16="http://schemas.microsoft.com/office/drawing/2014/main" id="{AFE9D71D-4866-8B44-B2C4-B0B1F0FB5E7F}"/>
              </a:ext>
            </a:extLst>
          </p:cNvPr>
          <p:cNvSpPr/>
          <p:nvPr/>
        </p:nvSpPr>
        <p:spPr>
          <a:xfrm>
            <a:off x="532015" y="1784501"/>
            <a:ext cx="5386647" cy="423391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7FCE26B0-B17C-0145-B80C-A5EF54FDB9BF}"/>
              </a:ext>
            </a:extLst>
          </p:cNvPr>
          <p:cNvSpPr txBox="1">
            <a:spLocks/>
          </p:cNvSpPr>
          <p:nvPr/>
        </p:nvSpPr>
        <p:spPr>
          <a:xfrm>
            <a:off x="7972493" y="1328815"/>
            <a:ext cx="2350529" cy="4050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SzPct val="125000"/>
              <a:buNone/>
            </a:pPr>
            <a:r>
              <a:rPr lang="en-US" sz="2400" b="1" dirty="0">
                <a:solidFill>
                  <a:schemeClr val="tx2"/>
                </a:solidFill>
              </a:rPr>
              <a:t>ADAPTATION</a:t>
            </a:r>
          </a:p>
        </p:txBody>
      </p:sp>
      <p:sp>
        <p:nvSpPr>
          <p:cNvPr id="12" name="Rectangle 2">
            <a:extLst>
              <a:ext uri="{FF2B5EF4-FFF2-40B4-BE49-F238E27FC236}">
                <a16:creationId xmlns:a16="http://schemas.microsoft.com/office/drawing/2014/main" id="{0A3872F0-4539-4849-B05F-099ED30EB510}"/>
              </a:ext>
            </a:extLst>
          </p:cNvPr>
          <p:cNvSpPr txBox="1">
            <a:spLocks/>
          </p:cNvSpPr>
          <p:nvPr/>
        </p:nvSpPr>
        <p:spPr bwMode="auto">
          <a:xfrm>
            <a:off x="2065172" y="1316828"/>
            <a:ext cx="2320332" cy="405054"/>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FFFFFF"/>
              </a:buClr>
              <a:buFont typeface="Wingdings" pitchFamily="2" charset="2"/>
              <a:buChar char="Ø"/>
              <a:defRPr sz="3200" kern="1200">
                <a:solidFill>
                  <a:schemeClr val="bg1"/>
                </a:solidFill>
                <a:latin typeface="Arial" charset="0"/>
                <a:ea typeface="+mn-ea"/>
                <a:cs typeface="+mn-cs"/>
              </a:defRPr>
            </a:lvl1pPr>
            <a:lvl2pPr marL="742950" indent="-285750" algn="l" rtl="0" eaLnBrk="0" fontAlgn="base" hangingPunct="0">
              <a:spcBef>
                <a:spcPct val="20000"/>
              </a:spcBef>
              <a:spcAft>
                <a:spcPct val="0"/>
              </a:spcAft>
              <a:buSzPct val="11000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SzPct val="125000"/>
              <a:buNone/>
            </a:pPr>
            <a:r>
              <a:rPr lang="en-US" sz="2400" b="1" dirty="0">
                <a:solidFill>
                  <a:schemeClr val="tx2"/>
                </a:solidFill>
              </a:rPr>
              <a:t>MITIGATION</a:t>
            </a:r>
          </a:p>
        </p:txBody>
      </p:sp>
      <p:sp>
        <p:nvSpPr>
          <p:cNvPr id="13" name="Rectangle 2">
            <a:extLst>
              <a:ext uri="{FF2B5EF4-FFF2-40B4-BE49-F238E27FC236}">
                <a16:creationId xmlns:a16="http://schemas.microsoft.com/office/drawing/2014/main" id="{D94F828E-A77E-5144-9CBE-4825E2FA86F9}"/>
              </a:ext>
            </a:extLst>
          </p:cNvPr>
          <p:cNvSpPr txBox="1">
            <a:spLocks/>
          </p:cNvSpPr>
          <p:nvPr/>
        </p:nvSpPr>
        <p:spPr bwMode="auto">
          <a:xfrm>
            <a:off x="6450676" y="1987027"/>
            <a:ext cx="5145597" cy="421426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FFFFFF"/>
              </a:buClr>
              <a:buFont typeface="Wingdings" pitchFamily="2" charset="2"/>
              <a:buChar char="Ø"/>
              <a:defRPr sz="3200" kern="1200">
                <a:solidFill>
                  <a:schemeClr val="bg1"/>
                </a:solidFill>
                <a:latin typeface="Arial" charset="0"/>
                <a:ea typeface="+mn-ea"/>
                <a:cs typeface="+mn-cs"/>
              </a:defRPr>
            </a:lvl1pPr>
            <a:lvl2pPr marL="742950" indent="-285750" algn="l" rtl="0" eaLnBrk="0" fontAlgn="base" hangingPunct="0">
              <a:spcBef>
                <a:spcPct val="20000"/>
              </a:spcBef>
              <a:spcAft>
                <a:spcPct val="0"/>
              </a:spcAft>
              <a:buSzPct val="11000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SzPct val="125000"/>
              <a:buNone/>
            </a:pPr>
            <a:r>
              <a:rPr lang="en-US" sz="2000" dirty="0"/>
              <a:t>Adjustment in natural or human systems in response to actual or expected climatic stimuli or their effects, which </a:t>
            </a:r>
            <a:r>
              <a:rPr lang="en-US" sz="2000" b="1" u="sng" dirty="0"/>
              <a:t>moderates harm</a:t>
            </a:r>
            <a:r>
              <a:rPr lang="en-US" sz="2000" b="1" dirty="0"/>
              <a:t> </a:t>
            </a:r>
            <a:r>
              <a:rPr lang="en-US" sz="2000" dirty="0"/>
              <a:t>or exploits beneficial opportunities.</a:t>
            </a:r>
          </a:p>
          <a:p>
            <a:pPr marL="0" indent="0">
              <a:lnSpc>
                <a:spcPct val="250000"/>
              </a:lnSpc>
              <a:buClr>
                <a:schemeClr val="tx1"/>
              </a:buClr>
              <a:buSzPct val="125000"/>
              <a:buNone/>
            </a:pPr>
            <a:r>
              <a:rPr lang="en-US" sz="2000" b="1" dirty="0"/>
              <a:t>Examples:</a:t>
            </a:r>
          </a:p>
          <a:p>
            <a:pPr>
              <a:buClr>
                <a:schemeClr val="tx1"/>
              </a:buClr>
              <a:buSzPct val="125000"/>
              <a:buFont typeface="Arial" pitchFamily="34" charset="0"/>
              <a:buChar char="•"/>
            </a:pPr>
            <a:r>
              <a:rPr lang="en-US" sz="2000" dirty="0"/>
              <a:t>Expanded rainwater harvesting</a:t>
            </a:r>
          </a:p>
          <a:p>
            <a:pPr>
              <a:buClr>
                <a:schemeClr val="tx1"/>
              </a:buClr>
              <a:buSzPct val="125000"/>
              <a:buFont typeface="Arial" pitchFamily="34" charset="0"/>
              <a:buChar char="•"/>
            </a:pPr>
            <a:r>
              <a:rPr lang="en-US" sz="2000" dirty="0"/>
              <a:t>Water storage and conservation</a:t>
            </a:r>
          </a:p>
          <a:p>
            <a:pPr>
              <a:buClr>
                <a:schemeClr val="tx1"/>
              </a:buClr>
              <a:buSzPct val="125000"/>
              <a:buFont typeface="Arial" pitchFamily="34" charset="0"/>
              <a:buChar char="•"/>
            </a:pPr>
            <a:r>
              <a:rPr lang="en-US" sz="2000" dirty="0"/>
              <a:t>Water reuse</a:t>
            </a:r>
          </a:p>
          <a:p>
            <a:pPr>
              <a:buClr>
                <a:schemeClr val="tx1"/>
              </a:buClr>
              <a:buSzPct val="125000"/>
              <a:buFont typeface="Arial" pitchFamily="34" charset="0"/>
              <a:buChar char="•"/>
            </a:pPr>
            <a:r>
              <a:rPr lang="en-US" sz="2000" dirty="0"/>
              <a:t>Desalinization</a:t>
            </a:r>
          </a:p>
          <a:p>
            <a:pPr>
              <a:buClr>
                <a:schemeClr val="tx1"/>
              </a:buClr>
              <a:buSzPct val="125000"/>
              <a:buFont typeface="Arial" pitchFamily="34" charset="0"/>
              <a:buChar char="•"/>
            </a:pPr>
            <a:r>
              <a:rPr lang="en-US" sz="2000" dirty="0"/>
              <a:t>Improved water efficiency</a:t>
            </a:r>
          </a:p>
          <a:p>
            <a:pPr>
              <a:buClr>
                <a:schemeClr val="tx1"/>
              </a:buClr>
              <a:buSzPct val="125000"/>
              <a:buNone/>
            </a:pPr>
            <a:endParaRPr lang="en-US" sz="2000" dirty="0"/>
          </a:p>
          <a:p>
            <a:pPr marL="0" indent="0">
              <a:buClr>
                <a:schemeClr val="tx1"/>
              </a:buClr>
              <a:buSzPct val="125000"/>
              <a:buNone/>
            </a:pPr>
            <a:endParaRPr lang="en-US" sz="2000" dirty="0"/>
          </a:p>
        </p:txBody>
      </p:sp>
      <p:sp>
        <p:nvSpPr>
          <p:cNvPr id="14" name="Rectangle 2">
            <a:extLst>
              <a:ext uri="{FF2B5EF4-FFF2-40B4-BE49-F238E27FC236}">
                <a16:creationId xmlns:a16="http://schemas.microsoft.com/office/drawing/2014/main" id="{F416A3C0-A5FB-A645-8D90-1F18C2BBD2A0}"/>
              </a:ext>
            </a:extLst>
          </p:cNvPr>
          <p:cNvSpPr txBox="1">
            <a:spLocks/>
          </p:cNvSpPr>
          <p:nvPr/>
        </p:nvSpPr>
        <p:spPr bwMode="auto">
          <a:xfrm>
            <a:off x="822979" y="1933124"/>
            <a:ext cx="4908444" cy="351046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FFFFFF"/>
              </a:buClr>
              <a:buFont typeface="Wingdings" pitchFamily="2" charset="2"/>
              <a:buChar char="Ø"/>
              <a:defRPr sz="3200" kern="1200">
                <a:solidFill>
                  <a:schemeClr val="bg1"/>
                </a:solidFill>
                <a:latin typeface="Arial" charset="0"/>
                <a:ea typeface="+mn-ea"/>
                <a:cs typeface="+mn-cs"/>
              </a:defRPr>
            </a:lvl1pPr>
            <a:lvl2pPr marL="742950" indent="-285750" algn="l" rtl="0" eaLnBrk="0" fontAlgn="base" hangingPunct="0">
              <a:spcBef>
                <a:spcPct val="20000"/>
              </a:spcBef>
              <a:spcAft>
                <a:spcPct val="0"/>
              </a:spcAft>
              <a:buSzPct val="11000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SzPct val="125000"/>
              <a:buNone/>
            </a:pPr>
            <a:r>
              <a:rPr lang="en-US" sz="2000" dirty="0"/>
              <a:t>Technological change and substitution that </a:t>
            </a:r>
            <a:r>
              <a:rPr lang="en-US" sz="2000" b="1" u="sng" dirty="0"/>
              <a:t>reduce</a:t>
            </a:r>
            <a:r>
              <a:rPr lang="en-US" sz="2000" dirty="0"/>
              <a:t> resource inputs and </a:t>
            </a:r>
            <a:r>
              <a:rPr lang="en-US" sz="2000" b="1" u="sng" dirty="0"/>
              <a:t>emissions</a:t>
            </a:r>
            <a:r>
              <a:rPr lang="en-US" sz="2000" dirty="0"/>
              <a:t> per unit of output.</a:t>
            </a:r>
          </a:p>
          <a:p>
            <a:pPr marL="0" indent="0">
              <a:lnSpc>
                <a:spcPct val="250000"/>
              </a:lnSpc>
              <a:buClr>
                <a:schemeClr val="tx1"/>
              </a:buClr>
              <a:buSzPct val="125000"/>
              <a:buNone/>
            </a:pPr>
            <a:r>
              <a:rPr lang="en-US" sz="2000" b="1" dirty="0"/>
              <a:t>Examples:</a:t>
            </a:r>
          </a:p>
          <a:p>
            <a:pPr>
              <a:buClr>
                <a:schemeClr val="tx1"/>
              </a:buClr>
              <a:buSzPct val="125000"/>
              <a:buFont typeface="Arial" pitchFamily="34" charset="0"/>
              <a:buChar char="•"/>
            </a:pPr>
            <a:r>
              <a:rPr lang="en-US" sz="2000" dirty="0"/>
              <a:t>Renewable energy supply (e.g. hydropower, solar energy)</a:t>
            </a:r>
          </a:p>
          <a:p>
            <a:pPr>
              <a:buClr>
                <a:schemeClr val="tx1"/>
              </a:buClr>
              <a:buSzPct val="125000"/>
              <a:buFont typeface="Arial" pitchFamily="34" charset="0"/>
              <a:buChar char="•"/>
            </a:pPr>
            <a:r>
              <a:rPr lang="en-US" sz="2000" dirty="0"/>
              <a:t>Reforestation</a:t>
            </a:r>
          </a:p>
          <a:p>
            <a:pPr>
              <a:buClr>
                <a:schemeClr val="tx1"/>
              </a:buClr>
              <a:buSzPct val="125000"/>
              <a:buFont typeface="Arial" pitchFamily="34" charset="0"/>
              <a:buChar char="•"/>
            </a:pPr>
            <a:r>
              <a:rPr lang="en-US" sz="2000" dirty="0"/>
              <a:t>Waste minimization</a:t>
            </a:r>
          </a:p>
          <a:p>
            <a:pPr>
              <a:buClr>
                <a:schemeClr val="tx1"/>
              </a:buClr>
              <a:buSzPct val="125000"/>
              <a:buFont typeface="Arial" pitchFamily="34" charset="0"/>
              <a:buChar char="•"/>
            </a:pPr>
            <a:r>
              <a:rPr lang="en-US" sz="2000" dirty="0"/>
              <a:t>Composting of organic waste</a:t>
            </a:r>
          </a:p>
        </p:txBody>
      </p:sp>
    </p:spTree>
    <p:extLst>
      <p:ext uri="{BB962C8B-B14F-4D97-AF65-F5344CB8AC3E}">
        <p14:creationId xmlns:p14="http://schemas.microsoft.com/office/powerpoint/2010/main" val="948941523"/>
      </p:ext>
    </p:extLst>
  </p:cSld>
  <p:clrMapOvr>
    <a:masterClrMapping/>
  </p:clrMapOvr>
</p:sld>
</file>

<file path=ppt/theme/theme1.xml><?xml version="1.0" encoding="utf-8"?>
<a:theme xmlns:a="http://schemas.openxmlformats.org/drawingml/2006/main" name="Tema 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1" id="{9000138C-4E36-6142-B2E9-B17B0FFF5A94}" vid="{EB78E096-061A-9E4A-86EF-18A3E53B23A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BLS21464 WHO WASH-FIT PPT Layout</Template>
  <TotalTime>182</TotalTime>
  <Words>6120</Words>
  <Application>Microsoft Macintosh PowerPoint</Application>
  <PresentationFormat>Widescreen</PresentationFormat>
  <Paragraphs>428</Paragraphs>
  <Slides>35</Slides>
  <Notes>31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Arial</vt:lpstr>
      <vt:lpstr>Arial</vt:lpstr>
      <vt:lpstr>Arial Narrow</vt:lpstr>
      <vt:lpstr>Calibri</vt:lpstr>
      <vt:lpstr>Courier New</vt:lpstr>
      <vt:lpstr>Ebrima</vt:lpstr>
      <vt:lpstr>proxima-nova</vt:lpstr>
      <vt:lpstr>Symbol</vt:lpstr>
      <vt:lpstr>Times New Roman</vt:lpstr>
      <vt:lpstr>Wingdings</vt:lpstr>
      <vt:lpstr>Tema wash it</vt:lpstr>
      <vt:lpstr>PowerPoint Presentation</vt:lpstr>
      <vt:lpstr>CLIMATE RESILIENCE TECHNICAL MODULE</vt:lpstr>
      <vt:lpstr>Learning objectives</vt:lpstr>
      <vt:lpstr>PowerPoint Presentation</vt:lpstr>
      <vt:lpstr>PowerPoint Presentation</vt:lpstr>
      <vt:lpstr>PowerPoint Presentation</vt:lpstr>
      <vt:lpstr>Quick Quiz</vt:lpstr>
      <vt:lpstr>Answer: c)</vt:lpstr>
      <vt:lpstr>Approaches to combat climate change</vt:lpstr>
      <vt:lpstr>Addressing climate change impacts requires higher up-front costs but is cost-efficient </vt:lpstr>
      <vt:lpstr>Three Global Frameworks</vt:lpstr>
      <vt:lpstr>1. WHO Global Strategy on Health, Environment and Climate Change</vt:lpstr>
      <vt:lpstr>2. Strategic Framework for WASH climate resilient Development </vt:lpstr>
      <vt:lpstr>3. Framework for building climate resilient and environmentally sustainable health care facilities</vt:lpstr>
      <vt:lpstr>WATER</vt:lpstr>
      <vt:lpstr>Consider climate resilience of water supply technologies</vt:lpstr>
      <vt:lpstr>Climate resilient water supplies – reliability</vt:lpstr>
      <vt:lpstr>Climate resilient water supplies – low carbon</vt:lpstr>
      <vt:lpstr>Climate resilient water supplies – Efficiency, conservation and reuse</vt:lpstr>
      <vt:lpstr>Water Conservation, Efficiency and Reuse - related to hygiene </vt:lpstr>
      <vt:lpstr>SANITATION</vt:lpstr>
      <vt:lpstr>Examples of climate impacts on sanitation</vt:lpstr>
      <vt:lpstr>Consider climate resilience of sanitation technologies</vt:lpstr>
      <vt:lpstr>Low carbon sanitation in health care facilities – contributing to mitigate climate change </vt:lpstr>
      <vt:lpstr>HEALTH CARE WASTE</vt:lpstr>
      <vt:lpstr>Climate change impacts on health care waste management </vt:lpstr>
      <vt:lpstr>Adapting health care waste management to climate change</vt:lpstr>
      <vt:lpstr>Health care waste management contribution to mitigate climate change</vt:lpstr>
      <vt:lpstr>Environmental sustainability and health care waste management</vt:lpstr>
      <vt:lpstr>ENVIRONMENTAL CLEANING</vt:lpstr>
      <vt:lpstr>Actions to improve sustainable cleaning</vt:lpstr>
      <vt:lpstr>Key take-aways</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HAYTER, Arabella</dc:creator>
  <cp:lastModifiedBy>Microsoft account</cp:lastModifiedBy>
  <cp:revision>26</cp:revision>
  <dcterms:created xsi:type="dcterms:W3CDTF">2022-01-25T04:31:37Z</dcterms:created>
  <dcterms:modified xsi:type="dcterms:W3CDTF">2022-05-01T17:35:10Z</dcterms:modified>
</cp:coreProperties>
</file>