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49"/>
  </p:notesMasterIdLst>
  <p:sldIdLst>
    <p:sldId id="256" r:id="rId2"/>
    <p:sldId id="257" r:id="rId3"/>
    <p:sldId id="269" r:id="rId4"/>
    <p:sldId id="1943" r:id="rId5"/>
    <p:sldId id="278" r:id="rId6"/>
    <p:sldId id="279" r:id="rId7"/>
    <p:sldId id="281" r:id="rId8"/>
    <p:sldId id="282" r:id="rId9"/>
    <p:sldId id="283" r:id="rId10"/>
    <p:sldId id="284" r:id="rId11"/>
    <p:sldId id="285" r:id="rId12"/>
    <p:sldId id="286" r:id="rId13"/>
    <p:sldId id="287" r:id="rId14"/>
    <p:sldId id="288" r:id="rId15"/>
    <p:sldId id="289" r:id="rId16"/>
    <p:sldId id="1942" r:id="rId17"/>
    <p:sldId id="290" r:id="rId18"/>
    <p:sldId id="454" r:id="rId19"/>
    <p:sldId id="1625" r:id="rId20"/>
    <p:sldId id="1672" r:id="rId21"/>
    <p:sldId id="441" r:id="rId22"/>
    <p:sldId id="1937" r:id="rId23"/>
    <p:sldId id="456" r:id="rId24"/>
    <p:sldId id="1938" r:id="rId25"/>
    <p:sldId id="466" r:id="rId26"/>
    <p:sldId id="472" r:id="rId27"/>
    <p:sldId id="1673" r:id="rId28"/>
    <p:sldId id="457" r:id="rId29"/>
    <p:sldId id="1939" r:id="rId30"/>
    <p:sldId id="1940" r:id="rId31"/>
    <p:sldId id="1925" r:id="rId32"/>
    <p:sldId id="460" r:id="rId33"/>
    <p:sldId id="1927" r:id="rId34"/>
    <p:sldId id="459" r:id="rId35"/>
    <p:sldId id="469" r:id="rId36"/>
    <p:sldId id="1945" r:id="rId37"/>
    <p:sldId id="470" r:id="rId38"/>
    <p:sldId id="471" r:id="rId39"/>
    <p:sldId id="381" r:id="rId40"/>
    <p:sldId id="1947" r:id="rId41"/>
    <p:sldId id="1932" r:id="rId42"/>
    <p:sldId id="1933" r:id="rId43"/>
    <p:sldId id="356" r:id="rId44"/>
    <p:sldId id="1926" r:id="rId45"/>
    <p:sldId id="1973" r:id="rId46"/>
    <p:sldId id="1946" r:id="rId47"/>
    <p:sldId id="268"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69DBF4-1FD2-4816-AB0E-E6DAA3E7716F}">
          <p14:sldIdLst>
            <p14:sldId id="256"/>
            <p14:sldId id="257"/>
            <p14:sldId id="269"/>
          </p14:sldIdLst>
        </p14:section>
        <p14:section name="Part 1: Minimum water requirements" id="{9F0E4CF6-07D5-41C0-A354-F66705A89FE6}">
          <p14:sldIdLst>
            <p14:sldId id="1943"/>
            <p14:sldId id="278"/>
            <p14:sldId id="279"/>
            <p14:sldId id="281"/>
            <p14:sldId id="282"/>
            <p14:sldId id="283"/>
            <p14:sldId id="284"/>
            <p14:sldId id="285"/>
            <p14:sldId id="286"/>
            <p14:sldId id="287"/>
            <p14:sldId id="288"/>
            <p14:sldId id="289"/>
          </p14:sldIdLst>
        </p14:section>
        <p14:section name="Part 2: Water quality" id="{C6BD1BDF-2D92-4F89-B27E-C8CD17136710}">
          <p14:sldIdLst>
            <p14:sldId id="1942"/>
            <p14:sldId id="290"/>
            <p14:sldId id="454"/>
            <p14:sldId id="1625"/>
            <p14:sldId id="1672"/>
            <p14:sldId id="441"/>
            <p14:sldId id="1937"/>
            <p14:sldId id="456"/>
            <p14:sldId id="1938"/>
            <p14:sldId id="466"/>
            <p14:sldId id="472"/>
            <p14:sldId id="1673"/>
            <p14:sldId id="457"/>
            <p14:sldId id="1939"/>
          </p14:sldIdLst>
        </p14:section>
        <p14:section name="Part 3: Safe plumbing" id="{50A15E6F-29D6-453F-A991-F1B19A399E10}">
          <p14:sldIdLst>
            <p14:sldId id="1940"/>
            <p14:sldId id="1925"/>
            <p14:sldId id="460"/>
            <p14:sldId id="1927"/>
            <p14:sldId id="459"/>
            <p14:sldId id="469"/>
          </p14:sldIdLst>
        </p14:section>
        <p14:section name="Climate change" id="{630E0291-4C68-4EC3-ADCA-05811A5870FD}">
          <p14:sldIdLst>
            <p14:sldId id="1945"/>
            <p14:sldId id="470"/>
            <p14:sldId id="471"/>
            <p14:sldId id="381"/>
            <p14:sldId id="1947"/>
          </p14:sldIdLst>
        </p14:section>
        <p14:section name="Supplementary slides and further reading" id="{2E7DCA68-EBCD-437D-9585-29FA8A7C07C2}">
          <p14:sldIdLst>
            <p14:sldId id="1932"/>
            <p14:sldId id="1933"/>
            <p14:sldId id="356"/>
            <p14:sldId id="1926"/>
            <p14:sldId id="1973"/>
            <p14:sldId id="1946"/>
            <p14:sldId id="2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TGOMERY, Margaret" initials="MM [2]" lastIdx="2" clrIdx="0">
    <p:extLst>
      <p:ext uri="{19B8F6BF-5375-455C-9EA6-DF929625EA0E}">
        <p15:presenceInfo xmlns:p15="http://schemas.microsoft.com/office/powerpoint/2012/main" userId="S::MontgomeryM@who.int::1ad2d8f7-670a-4418-8e08-ebe2eca889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69" autoAdjust="0"/>
    <p:restoredTop sz="81944" autoAdjust="0"/>
  </p:normalViewPr>
  <p:slideViewPr>
    <p:cSldViewPr snapToGrid="0" snapToObjects="1">
      <p:cViewPr varScale="1">
        <p:scale>
          <a:sx n="90" d="100"/>
          <a:sy n="90" d="100"/>
        </p:scale>
        <p:origin x="448" y="200"/>
      </p:cViewPr>
      <p:guideLst/>
    </p:cSldViewPr>
  </p:slideViewPr>
  <p:notesTextViewPr>
    <p:cViewPr>
      <p:scale>
        <a:sx n="1" d="1"/>
        <a:sy n="1" d="1"/>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BE19D8-E8C0-4078-89EA-F3ECA7484854}" type="doc">
      <dgm:prSet loTypeId="urn:microsoft.com/office/officeart/2005/8/layout/radial6" loCatId="relationship" qsTypeId="urn:microsoft.com/office/officeart/2005/8/quickstyle/simple1" qsCatId="simple" csTypeId="urn:microsoft.com/office/officeart/2005/8/colors/accent0_2" csCatId="mainScheme" phldr="1"/>
      <dgm:spPr/>
      <dgm:t>
        <a:bodyPr/>
        <a:lstStyle/>
        <a:p>
          <a:endParaRPr lang="en-US"/>
        </a:p>
      </dgm:t>
    </dgm:pt>
    <dgm:pt modelId="{852B9D2B-38A0-4894-82C7-BA4557D95128}">
      <dgm:prSet phldrT="[Text]"/>
      <dgm:spPr/>
      <dgm:t>
        <a:bodyPr/>
        <a:lstStyle/>
        <a:p>
          <a:r>
            <a:rPr lang="en-US" dirty="0">
              <a:latin typeface="Arial Narrow" panose="020B0606020202030204" pitchFamily="34" charset="0"/>
            </a:rPr>
            <a:t>Basic water requirements </a:t>
          </a:r>
        </a:p>
      </dgm:t>
    </dgm:pt>
    <dgm:pt modelId="{11CF60B9-1001-42BD-A1A0-2069E943C55C}" type="parTrans" cxnId="{95E8CF7E-B52A-4A53-B8AE-DF9A59DE8140}">
      <dgm:prSet/>
      <dgm:spPr/>
      <dgm:t>
        <a:bodyPr/>
        <a:lstStyle/>
        <a:p>
          <a:endParaRPr lang="en-US">
            <a:latin typeface="Arial Narrow" panose="020B0606020202030204" pitchFamily="34" charset="0"/>
          </a:endParaRPr>
        </a:p>
      </dgm:t>
    </dgm:pt>
    <dgm:pt modelId="{1036F8A9-8E00-4ED0-A0B6-699D0E002848}" type="sibTrans" cxnId="{95E8CF7E-B52A-4A53-B8AE-DF9A59DE8140}">
      <dgm:prSet/>
      <dgm:spPr/>
      <dgm:t>
        <a:bodyPr/>
        <a:lstStyle/>
        <a:p>
          <a:endParaRPr lang="en-US">
            <a:latin typeface="Arial Narrow" panose="020B0606020202030204" pitchFamily="34" charset="0"/>
          </a:endParaRPr>
        </a:p>
      </dgm:t>
    </dgm:pt>
    <dgm:pt modelId="{34C95D13-31D2-4218-A247-7CBB0635E7F4}">
      <dgm:prSet phldrT="[Text]"/>
      <dgm:spPr/>
      <dgm:t>
        <a:bodyPr/>
        <a:lstStyle/>
        <a:p>
          <a:r>
            <a:rPr lang="en-US" dirty="0">
              <a:latin typeface="Arial Narrow" panose="020B0606020202030204" pitchFamily="34" charset="0"/>
            </a:rPr>
            <a:t>Availability</a:t>
          </a:r>
        </a:p>
      </dgm:t>
    </dgm:pt>
    <dgm:pt modelId="{0789588E-9619-4103-9A7C-156C73473C01}" type="parTrans" cxnId="{BB0C1913-37A6-410A-B3AD-27A7EB378B7D}">
      <dgm:prSet/>
      <dgm:spPr/>
      <dgm:t>
        <a:bodyPr/>
        <a:lstStyle/>
        <a:p>
          <a:endParaRPr lang="en-US">
            <a:latin typeface="Arial Narrow" panose="020B0606020202030204" pitchFamily="34" charset="0"/>
          </a:endParaRPr>
        </a:p>
      </dgm:t>
    </dgm:pt>
    <dgm:pt modelId="{70A3511B-5312-4106-8704-69F605FADC26}" type="sibTrans" cxnId="{BB0C1913-37A6-410A-B3AD-27A7EB378B7D}">
      <dgm:prSet/>
      <dgm:spPr/>
      <dgm:t>
        <a:bodyPr/>
        <a:lstStyle/>
        <a:p>
          <a:endParaRPr lang="en-US">
            <a:latin typeface="Arial Narrow" panose="020B0606020202030204" pitchFamily="34" charset="0"/>
          </a:endParaRPr>
        </a:p>
      </dgm:t>
    </dgm:pt>
    <dgm:pt modelId="{304DBCAB-DD9A-4FDF-AA85-8F6936D26678}">
      <dgm:prSet phldrT="[Text]"/>
      <dgm:spPr/>
      <dgm:t>
        <a:bodyPr/>
        <a:lstStyle/>
        <a:p>
          <a:r>
            <a:rPr lang="en-US" dirty="0">
              <a:latin typeface="Arial Narrow" panose="020B0606020202030204" pitchFamily="34" charset="0"/>
            </a:rPr>
            <a:t>Quality </a:t>
          </a:r>
        </a:p>
      </dgm:t>
    </dgm:pt>
    <dgm:pt modelId="{E33A03C2-77B4-4C3D-A310-B1B49E64371C}" type="parTrans" cxnId="{40D8D3F1-4512-4AF3-ADD7-E6680BBEB4F6}">
      <dgm:prSet/>
      <dgm:spPr/>
      <dgm:t>
        <a:bodyPr/>
        <a:lstStyle/>
        <a:p>
          <a:endParaRPr lang="en-US">
            <a:latin typeface="Arial Narrow" panose="020B0606020202030204" pitchFamily="34" charset="0"/>
          </a:endParaRPr>
        </a:p>
      </dgm:t>
    </dgm:pt>
    <dgm:pt modelId="{6788FB1A-6B5A-44B1-BB70-510E5E534C87}" type="sibTrans" cxnId="{40D8D3F1-4512-4AF3-ADD7-E6680BBEB4F6}">
      <dgm:prSet/>
      <dgm:spPr/>
      <dgm:t>
        <a:bodyPr/>
        <a:lstStyle/>
        <a:p>
          <a:endParaRPr lang="en-US">
            <a:latin typeface="Arial Narrow" panose="020B0606020202030204" pitchFamily="34" charset="0"/>
          </a:endParaRPr>
        </a:p>
      </dgm:t>
    </dgm:pt>
    <dgm:pt modelId="{6C582439-A1CB-499E-9662-3D5CBC1464F0}">
      <dgm:prSet phldrT="[Text]"/>
      <dgm:spPr/>
      <dgm:t>
        <a:bodyPr/>
        <a:lstStyle/>
        <a:p>
          <a:r>
            <a:rPr lang="en-US" dirty="0">
              <a:latin typeface="Arial Narrow" panose="020B0606020202030204" pitchFamily="34" charset="0"/>
            </a:rPr>
            <a:t>Quantity </a:t>
          </a:r>
        </a:p>
      </dgm:t>
    </dgm:pt>
    <dgm:pt modelId="{96525D4B-6E5D-4CB4-9ED2-FD52D113D4CB}" type="parTrans" cxnId="{E479B988-4661-4AB1-979B-D52344C1C9AA}">
      <dgm:prSet/>
      <dgm:spPr/>
      <dgm:t>
        <a:bodyPr/>
        <a:lstStyle/>
        <a:p>
          <a:endParaRPr lang="en-US">
            <a:latin typeface="Arial Narrow" panose="020B0606020202030204" pitchFamily="34" charset="0"/>
          </a:endParaRPr>
        </a:p>
      </dgm:t>
    </dgm:pt>
    <dgm:pt modelId="{93F3552E-452A-410E-A2F6-2FF0D8421835}" type="sibTrans" cxnId="{E479B988-4661-4AB1-979B-D52344C1C9AA}">
      <dgm:prSet/>
      <dgm:spPr/>
      <dgm:t>
        <a:bodyPr/>
        <a:lstStyle/>
        <a:p>
          <a:endParaRPr lang="en-US">
            <a:latin typeface="Arial Narrow" panose="020B0606020202030204" pitchFamily="34" charset="0"/>
          </a:endParaRPr>
        </a:p>
      </dgm:t>
    </dgm:pt>
    <dgm:pt modelId="{02A49B80-F2DF-4E9D-A375-DFC4725F8EA5}">
      <dgm:prSet phldrT="[Text]"/>
      <dgm:spPr/>
      <dgm:t>
        <a:bodyPr/>
        <a:lstStyle/>
        <a:p>
          <a:r>
            <a:rPr lang="en-US">
              <a:latin typeface="Arial Narrow" panose="020B0606020202030204" pitchFamily="34" charset="0"/>
            </a:rPr>
            <a:t>Reliability</a:t>
          </a:r>
          <a:endParaRPr lang="en-US" dirty="0">
            <a:latin typeface="Arial Narrow" panose="020B0606020202030204" pitchFamily="34" charset="0"/>
          </a:endParaRPr>
        </a:p>
      </dgm:t>
    </dgm:pt>
    <dgm:pt modelId="{CAB9F10C-5CBE-4362-9143-8A5D31650425}" type="parTrans" cxnId="{4B2BE75F-6095-418B-9F80-4AF0A2CBCAEC}">
      <dgm:prSet/>
      <dgm:spPr/>
      <dgm:t>
        <a:bodyPr/>
        <a:lstStyle/>
        <a:p>
          <a:endParaRPr lang="en-US">
            <a:latin typeface="Arial Narrow" panose="020B0606020202030204" pitchFamily="34" charset="0"/>
          </a:endParaRPr>
        </a:p>
      </dgm:t>
    </dgm:pt>
    <dgm:pt modelId="{36A31902-3FA0-4249-8DE3-6AED4E2C667D}" type="sibTrans" cxnId="{4B2BE75F-6095-418B-9F80-4AF0A2CBCAEC}">
      <dgm:prSet/>
      <dgm:spPr/>
      <dgm:t>
        <a:bodyPr/>
        <a:lstStyle/>
        <a:p>
          <a:endParaRPr lang="en-US">
            <a:latin typeface="Arial Narrow" panose="020B0606020202030204" pitchFamily="34" charset="0"/>
          </a:endParaRPr>
        </a:p>
      </dgm:t>
    </dgm:pt>
    <dgm:pt modelId="{36CE5CF3-2D21-4E00-B2DD-3C3C17CDA5D4}" type="pres">
      <dgm:prSet presAssocID="{8DBE19D8-E8C0-4078-89EA-F3ECA7484854}" presName="Name0" presStyleCnt="0">
        <dgm:presLayoutVars>
          <dgm:chMax val="1"/>
          <dgm:dir/>
          <dgm:animLvl val="ctr"/>
          <dgm:resizeHandles val="exact"/>
        </dgm:presLayoutVars>
      </dgm:prSet>
      <dgm:spPr/>
    </dgm:pt>
    <dgm:pt modelId="{F95DBC7A-1432-4C14-90EC-88ED6E932589}" type="pres">
      <dgm:prSet presAssocID="{852B9D2B-38A0-4894-82C7-BA4557D95128}" presName="centerShape" presStyleLbl="node0" presStyleIdx="0" presStyleCnt="1"/>
      <dgm:spPr/>
    </dgm:pt>
    <dgm:pt modelId="{2B831E10-5EFE-4921-942B-F8C3A074259B}" type="pres">
      <dgm:prSet presAssocID="{34C95D13-31D2-4218-A247-7CBB0635E7F4}" presName="node" presStyleLbl="node1" presStyleIdx="0" presStyleCnt="4">
        <dgm:presLayoutVars>
          <dgm:bulletEnabled val="1"/>
        </dgm:presLayoutVars>
      </dgm:prSet>
      <dgm:spPr/>
    </dgm:pt>
    <dgm:pt modelId="{6878E07A-C845-4148-97CE-1997A1C412B9}" type="pres">
      <dgm:prSet presAssocID="{34C95D13-31D2-4218-A247-7CBB0635E7F4}" presName="dummy" presStyleCnt="0"/>
      <dgm:spPr/>
    </dgm:pt>
    <dgm:pt modelId="{87D83190-F21F-420E-91C6-9E433423F6B8}" type="pres">
      <dgm:prSet presAssocID="{70A3511B-5312-4106-8704-69F605FADC26}" presName="sibTrans" presStyleLbl="sibTrans2D1" presStyleIdx="0" presStyleCnt="4"/>
      <dgm:spPr/>
    </dgm:pt>
    <dgm:pt modelId="{9AA6D72E-E5CC-4F8A-AA12-75F3FAC5A585}" type="pres">
      <dgm:prSet presAssocID="{304DBCAB-DD9A-4FDF-AA85-8F6936D26678}" presName="node" presStyleLbl="node1" presStyleIdx="1" presStyleCnt="4">
        <dgm:presLayoutVars>
          <dgm:bulletEnabled val="1"/>
        </dgm:presLayoutVars>
      </dgm:prSet>
      <dgm:spPr/>
    </dgm:pt>
    <dgm:pt modelId="{E4F73898-2626-4D81-BCD3-E453266268C4}" type="pres">
      <dgm:prSet presAssocID="{304DBCAB-DD9A-4FDF-AA85-8F6936D26678}" presName="dummy" presStyleCnt="0"/>
      <dgm:spPr/>
    </dgm:pt>
    <dgm:pt modelId="{6BCAE0D5-51B8-4402-918F-C41C34B1091A}" type="pres">
      <dgm:prSet presAssocID="{6788FB1A-6B5A-44B1-BB70-510E5E534C87}" presName="sibTrans" presStyleLbl="sibTrans2D1" presStyleIdx="1" presStyleCnt="4"/>
      <dgm:spPr/>
    </dgm:pt>
    <dgm:pt modelId="{9130491F-56B9-42CE-9485-73188AE539EF}" type="pres">
      <dgm:prSet presAssocID="{02A49B80-F2DF-4E9D-A375-DFC4725F8EA5}" presName="node" presStyleLbl="node1" presStyleIdx="2" presStyleCnt="4">
        <dgm:presLayoutVars>
          <dgm:bulletEnabled val="1"/>
        </dgm:presLayoutVars>
      </dgm:prSet>
      <dgm:spPr/>
    </dgm:pt>
    <dgm:pt modelId="{D930DB9A-875A-44B2-8230-862D48FBB5D7}" type="pres">
      <dgm:prSet presAssocID="{02A49B80-F2DF-4E9D-A375-DFC4725F8EA5}" presName="dummy" presStyleCnt="0"/>
      <dgm:spPr/>
    </dgm:pt>
    <dgm:pt modelId="{DB457EE0-D0AE-44CF-9A2B-FCB5347C763F}" type="pres">
      <dgm:prSet presAssocID="{36A31902-3FA0-4249-8DE3-6AED4E2C667D}" presName="sibTrans" presStyleLbl="sibTrans2D1" presStyleIdx="2" presStyleCnt="4"/>
      <dgm:spPr/>
    </dgm:pt>
    <dgm:pt modelId="{E0BF53BE-7E4F-4CEB-8B74-F56A8BFF8883}" type="pres">
      <dgm:prSet presAssocID="{6C582439-A1CB-499E-9662-3D5CBC1464F0}" presName="node" presStyleLbl="node1" presStyleIdx="3" presStyleCnt="4">
        <dgm:presLayoutVars>
          <dgm:bulletEnabled val="1"/>
        </dgm:presLayoutVars>
      </dgm:prSet>
      <dgm:spPr/>
    </dgm:pt>
    <dgm:pt modelId="{12270D23-E0E5-44C2-B394-CDE8EC09544D}" type="pres">
      <dgm:prSet presAssocID="{6C582439-A1CB-499E-9662-3D5CBC1464F0}" presName="dummy" presStyleCnt="0"/>
      <dgm:spPr/>
    </dgm:pt>
    <dgm:pt modelId="{CAE9B4A9-FBC5-4FA1-BAA5-D926B12E7B09}" type="pres">
      <dgm:prSet presAssocID="{93F3552E-452A-410E-A2F6-2FF0D8421835}" presName="sibTrans" presStyleLbl="sibTrans2D1" presStyleIdx="3" presStyleCnt="4"/>
      <dgm:spPr/>
    </dgm:pt>
  </dgm:ptLst>
  <dgm:cxnLst>
    <dgm:cxn modelId="{978E770B-382D-419C-9F52-031430533CD4}" type="presOf" srcId="{304DBCAB-DD9A-4FDF-AA85-8F6936D26678}" destId="{9AA6D72E-E5CC-4F8A-AA12-75F3FAC5A585}" srcOrd="0" destOrd="0" presId="urn:microsoft.com/office/officeart/2005/8/layout/radial6"/>
    <dgm:cxn modelId="{6EE1DE0C-A554-49E3-A24A-FE48880EE77A}" type="presOf" srcId="{852B9D2B-38A0-4894-82C7-BA4557D95128}" destId="{F95DBC7A-1432-4C14-90EC-88ED6E932589}" srcOrd="0" destOrd="0" presId="urn:microsoft.com/office/officeart/2005/8/layout/radial6"/>
    <dgm:cxn modelId="{BB0C1913-37A6-410A-B3AD-27A7EB378B7D}" srcId="{852B9D2B-38A0-4894-82C7-BA4557D95128}" destId="{34C95D13-31D2-4218-A247-7CBB0635E7F4}" srcOrd="0" destOrd="0" parTransId="{0789588E-9619-4103-9A7C-156C73473C01}" sibTransId="{70A3511B-5312-4106-8704-69F605FADC26}"/>
    <dgm:cxn modelId="{D5BA2E19-E0E0-459C-A6DB-E325EDC4FDE4}" type="presOf" srcId="{02A49B80-F2DF-4E9D-A375-DFC4725F8EA5}" destId="{9130491F-56B9-42CE-9485-73188AE539EF}" srcOrd="0" destOrd="0" presId="urn:microsoft.com/office/officeart/2005/8/layout/radial6"/>
    <dgm:cxn modelId="{2A44DF1B-60E3-4687-BF29-8866F4B4F2CD}" type="presOf" srcId="{36A31902-3FA0-4249-8DE3-6AED4E2C667D}" destId="{DB457EE0-D0AE-44CF-9A2B-FCB5347C763F}" srcOrd="0" destOrd="0" presId="urn:microsoft.com/office/officeart/2005/8/layout/radial6"/>
    <dgm:cxn modelId="{D346CE4C-7850-4154-9B5B-A112319E6F67}" type="presOf" srcId="{6788FB1A-6B5A-44B1-BB70-510E5E534C87}" destId="{6BCAE0D5-51B8-4402-918F-C41C34B1091A}" srcOrd="0" destOrd="0" presId="urn:microsoft.com/office/officeart/2005/8/layout/radial6"/>
    <dgm:cxn modelId="{4B2BE75F-6095-418B-9F80-4AF0A2CBCAEC}" srcId="{852B9D2B-38A0-4894-82C7-BA4557D95128}" destId="{02A49B80-F2DF-4E9D-A375-DFC4725F8EA5}" srcOrd="2" destOrd="0" parTransId="{CAB9F10C-5CBE-4362-9143-8A5D31650425}" sibTransId="{36A31902-3FA0-4249-8DE3-6AED4E2C667D}"/>
    <dgm:cxn modelId="{7481AB67-5C23-45CE-A1DD-E3A9CD638FE7}" type="presOf" srcId="{93F3552E-452A-410E-A2F6-2FF0D8421835}" destId="{CAE9B4A9-FBC5-4FA1-BAA5-D926B12E7B09}" srcOrd="0" destOrd="0" presId="urn:microsoft.com/office/officeart/2005/8/layout/radial6"/>
    <dgm:cxn modelId="{95E8CF7E-B52A-4A53-B8AE-DF9A59DE8140}" srcId="{8DBE19D8-E8C0-4078-89EA-F3ECA7484854}" destId="{852B9D2B-38A0-4894-82C7-BA4557D95128}" srcOrd="0" destOrd="0" parTransId="{11CF60B9-1001-42BD-A1A0-2069E943C55C}" sibTransId="{1036F8A9-8E00-4ED0-A0B6-699D0E002848}"/>
    <dgm:cxn modelId="{D069AE85-4ACE-4BF4-B2C8-1A2A9D3ADA6E}" type="presOf" srcId="{6C582439-A1CB-499E-9662-3D5CBC1464F0}" destId="{E0BF53BE-7E4F-4CEB-8B74-F56A8BFF8883}" srcOrd="0" destOrd="0" presId="urn:microsoft.com/office/officeart/2005/8/layout/radial6"/>
    <dgm:cxn modelId="{E479B988-4661-4AB1-979B-D52344C1C9AA}" srcId="{852B9D2B-38A0-4894-82C7-BA4557D95128}" destId="{6C582439-A1CB-499E-9662-3D5CBC1464F0}" srcOrd="3" destOrd="0" parTransId="{96525D4B-6E5D-4CB4-9ED2-FD52D113D4CB}" sibTransId="{93F3552E-452A-410E-A2F6-2FF0D8421835}"/>
    <dgm:cxn modelId="{425940A8-6F3E-4A1B-AB5C-87214BE9A625}" type="presOf" srcId="{34C95D13-31D2-4218-A247-7CBB0635E7F4}" destId="{2B831E10-5EFE-4921-942B-F8C3A074259B}" srcOrd="0" destOrd="0" presId="urn:microsoft.com/office/officeart/2005/8/layout/radial6"/>
    <dgm:cxn modelId="{E4B9C5A8-8A44-4DDC-98B2-47AC49E563CE}" type="presOf" srcId="{8DBE19D8-E8C0-4078-89EA-F3ECA7484854}" destId="{36CE5CF3-2D21-4E00-B2DD-3C3C17CDA5D4}" srcOrd="0" destOrd="0" presId="urn:microsoft.com/office/officeart/2005/8/layout/radial6"/>
    <dgm:cxn modelId="{77AE6DB3-36A4-4497-AA88-2398AD072154}" type="presOf" srcId="{70A3511B-5312-4106-8704-69F605FADC26}" destId="{87D83190-F21F-420E-91C6-9E433423F6B8}" srcOrd="0" destOrd="0" presId="urn:microsoft.com/office/officeart/2005/8/layout/radial6"/>
    <dgm:cxn modelId="{40D8D3F1-4512-4AF3-ADD7-E6680BBEB4F6}" srcId="{852B9D2B-38A0-4894-82C7-BA4557D95128}" destId="{304DBCAB-DD9A-4FDF-AA85-8F6936D26678}" srcOrd="1" destOrd="0" parTransId="{E33A03C2-77B4-4C3D-A310-B1B49E64371C}" sibTransId="{6788FB1A-6B5A-44B1-BB70-510E5E534C87}"/>
    <dgm:cxn modelId="{06CC2EEA-2FD5-43F7-B223-687B0E070632}" type="presParOf" srcId="{36CE5CF3-2D21-4E00-B2DD-3C3C17CDA5D4}" destId="{F95DBC7A-1432-4C14-90EC-88ED6E932589}" srcOrd="0" destOrd="0" presId="urn:microsoft.com/office/officeart/2005/8/layout/radial6"/>
    <dgm:cxn modelId="{85C6DCBB-BACA-4636-BFAB-8AD91641288C}" type="presParOf" srcId="{36CE5CF3-2D21-4E00-B2DD-3C3C17CDA5D4}" destId="{2B831E10-5EFE-4921-942B-F8C3A074259B}" srcOrd="1" destOrd="0" presId="urn:microsoft.com/office/officeart/2005/8/layout/radial6"/>
    <dgm:cxn modelId="{2684B506-6717-4EC1-90A7-3EAD786A0A49}" type="presParOf" srcId="{36CE5CF3-2D21-4E00-B2DD-3C3C17CDA5D4}" destId="{6878E07A-C845-4148-97CE-1997A1C412B9}" srcOrd="2" destOrd="0" presId="urn:microsoft.com/office/officeart/2005/8/layout/radial6"/>
    <dgm:cxn modelId="{D1DF6F79-F017-4769-B281-4D9536FF7F97}" type="presParOf" srcId="{36CE5CF3-2D21-4E00-B2DD-3C3C17CDA5D4}" destId="{87D83190-F21F-420E-91C6-9E433423F6B8}" srcOrd="3" destOrd="0" presId="urn:microsoft.com/office/officeart/2005/8/layout/radial6"/>
    <dgm:cxn modelId="{895C3986-C21F-401C-A67F-0E12BFB33884}" type="presParOf" srcId="{36CE5CF3-2D21-4E00-B2DD-3C3C17CDA5D4}" destId="{9AA6D72E-E5CC-4F8A-AA12-75F3FAC5A585}" srcOrd="4" destOrd="0" presId="urn:microsoft.com/office/officeart/2005/8/layout/radial6"/>
    <dgm:cxn modelId="{E590684C-8BE0-41D7-A26B-FAA8C4080403}" type="presParOf" srcId="{36CE5CF3-2D21-4E00-B2DD-3C3C17CDA5D4}" destId="{E4F73898-2626-4D81-BCD3-E453266268C4}" srcOrd="5" destOrd="0" presId="urn:microsoft.com/office/officeart/2005/8/layout/radial6"/>
    <dgm:cxn modelId="{512F9B23-9D43-4A13-8F72-BC846215BB34}" type="presParOf" srcId="{36CE5CF3-2D21-4E00-B2DD-3C3C17CDA5D4}" destId="{6BCAE0D5-51B8-4402-918F-C41C34B1091A}" srcOrd="6" destOrd="0" presId="urn:microsoft.com/office/officeart/2005/8/layout/radial6"/>
    <dgm:cxn modelId="{5564372E-8968-4AA8-9349-5F93FEC22218}" type="presParOf" srcId="{36CE5CF3-2D21-4E00-B2DD-3C3C17CDA5D4}" destId="{9130491F-56B9-42CE-9485-73188AE539EF}" srcOrd="7" destOrd="0" presId="urn:microsoft.com/office/officeart/2005/8/layout/radial6"/>
    <dgm:cxn modelId="{5725D6D7-CADB-4602-B268-D7D7D1BDC559}" type="presParOf" srcId="{36CE5CF3-2D21-4E00-B2DD-3C3C17CDA5D4}" destId="{D930DB9A-875A-44B2-8230-862D48FBB5D7}" srcOrd="8" destOrd="0" presId="urn:microsoft.com/office/officeart/2005/8/layout/radial6"/>
    <dgm:cxn modelId="{B27FA868-D459-4A9E-89C7-5A8789A619D3}" type="presParOf" srcId="{36CE5CF3-2D21-4E00-B2DD-3C3C17CDA5D4}" destId="{DB457EE0-D0AE-44CF-9A2B-FCB5347C763F}" srcOrd="9" destOrd="0" presId="urn:microsoft.com/office/officeart/2005/8/layout/radial6"/>
    <dgm:cxn modelId="{FC76FAD5-5DA8-4A8D-A0C1-06A7A26062EF}" type="presParOf" srcId="{36CE5CF3-2D21-4E00-B2DD-3C3C17CDA5D4}" destId="{E0BF53BE-7E4F-4CEB-8B74-F56A8BFF8883}" srcOrd="10" destOrd="0" presId="urn:microsoft.com/office/officeart/2005/8/layout/radial6"/>
    <dgm:cxn modelId="{C72BBF07-9B9C-4E0C-A738-DE001DF123A5}" type="presParOf" srcId="{36CE5CF3-2D21-4E00-B2DD-3C3C17CDA5D4}" destId="{12270D23-E0E5-44C2-B394-CDE8EC09544D}" srcOrd="11" destOrd="0" presId="urn:microsoft.com/office/officeart/2005/8/layout/radial6"/>
    <dgm:cxn modelId="{8F4C8F1F-F7A1-40AB-8DE3-861F9A60F982}" type="presParOf" srcId="{36CE5CF3-2D21-4E00-B2DD-3C3C17CDA5D4}" destId="{CAE9B4A9-FBC5-4FA1-BAA5-D926B12E7B09}"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F6096-775A-40EB-9619-114E5C025B7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2DE2190-E338-4404-9360-7B1E56EF057C}">
      <dgm:prSet phldrT="[Text]"/>
      <dgm:spPr/>
      <dgm:t>
        <a:bodyPr/>
        <a:lstStyle/>
        <a:p>
          <a:r>
            <a:rPr lang="en-GB" dirty="0">
              <a:latin typeface="Calibri" panose="020F0502020204030204" pitchFamily="34" charset="0"/>
              <a:cs typeface="Calibri" panose="020F0502020204030204" pitchFamily="34" charset="0"/>
            </a:rPr>
            <a:t>Viruses</a:t>
          </a:r>
          <a:endParaRPr lang="en-US" dirty="0">
            <a:latin typeface="Calibri" panose="020F0502020204030204" pitchFamily="34" charset="0"/>
            <a:cs typeface="Calibri" panose="020F0502020204030204" pitchFamily="34" charset="0"/>
          </a:endParaRPr>
        </a:p>
      </dgm:t>
    </dgm:pt>
    <dgm:pt modelId="{964B08C8-FEE3-4187-940E-B6EFE37C5EFA}" type="parTrans" cxnId="{64B396D4-DF93-473A-A831-EE5EBB77D2A7}">
      <dgm:prSet/>
      <dgm:spPr/>
      <dgm:t>
        <a:bodyPr/>
        <a:lstStyle/>
        <a:p>
          <a:endParaRPr lang="en-US">
            <a:latin typeface="Calibri" panose="020F0502020204030204" pitchFamily="34" charset="0"/>
            <a:cs typeface="Calibri" panose="020F0502020204030204" pitchFamily="34" charset="0"/>
          </a:endParaRPr>
        </a:p>
      </dgm:t>
    </dgm:pt>
    <dgm:pt modelId="{3C3F4ED6-E153-46DD-BE1A-26B3D8395D31}" type="sibTrans" cxnId="{64B396D4-DF93-473A-A831-EE5EBB77D2A7}">
      <dgm:prSet/>
      <dgm:spPr/>
      <dgm:t>
        <a:bodyPr/>
        <a:lstStyle/>
        <a:p>
          <a:endParaRPr lang="en-US">
            <a:latin typeface="Calibri" panose="020F0502020204030204" pitchFamily="34" charset="0"/>
            <a:cs typeface="Calibri" panose="020F0502020204030204" pitchFamily="34" charset="0"/>
          </a:endParaRPr>
        </a:p>
      </dgm:t>
    </dgm:pt>
    <dgm:pt modelId="{246B2D3D-F5BE-458E-8EA8-D3CA13AF9A96}">
      <dgm:prSet phldrT="[Text]"/>
      <dgm:spPr/>
      <dgm:t>
        <a:bodyPr/>
        <a:lstStyle/>
        <a:p>
          <a:r>
            <a:rPr lang="en-GB" dirty="0">
              <a:latin typeface="Calibri" panose="020F0502020204030204" pitchFamily="34" charset="0"/>
              <a:cs typeface="Calibri" panose="020F0502020204030204" pitchFamily="34" charset="0"/>
            </a:rPr>
            <a:t>E.g. Hepatitis A, poliovirus A</a:t>
          </a:r>
          <a:endParaRPr lang="en-US" dirty="0">
            <a:latin typeface="Calibri" panose="020F0502020204030204" pitchFamily="34" charset="0"/>
            <a:cs typeface="Calibri" panose="020F0502020204030204" pitchFamily="34" charset="0"/>
          </a:endParaRPr>
        </a:p>
      </dgm:t>
    </dgm:pt>
    <dgm:pt modelId="{76665F83-48D6-4B6E-99CE-4A1E5DAA3488}" type="parTrans" cxnId="{8990766F-63AB-4EEE-9801-2623C2FC9902}">
      <dgm:prSet/>
      <dgm:spPr/>
      <dgm:t>
        <a:bodyPr/>
        <a:lstStyle/>
        <a:p>
          <a:endParaRPr lang="en-US">
            <a:latin typeface="Calibri" panose="020F0502020204030204" pitchFamily="34" charset="0"/>
            <a:cs typeface="Calibri" panose="020F0502020204030204" pitchFamily="34" charset="0"/>
          </a:endParaRPr>
        </a:p>
      </dgm:t>
    </dgm:pt>
    <dgm:pt modelId="{5AEB296F-717B-48A3-87C9-0EAA5368A990}" type="sibTrans" cxnId="{8990766F-63AB-4EEE-9801-2623C2FC9902}">
      <dgm:prSet/>
      <dgm:spPr/>
      <dgm:t>
        <a:bodyPr/>
        <a:lstStyle/>
        <a:p>
          <a:endParaRPr lang="en-US">
            <a:latin typeface="Calibri" panose="020F0502020204030204" pitchFamily="34" charset="0"/>
            <a:cs typeface="Calibri" panose="020F0502020204030204" pitchFamily="34" charset="0"/>
          </a:endParaRPr>
        </a:p>
      </dgm:t>
    </dgm:pt>
    <dgm:pt modelId="{BFF6FCC6-F04B-4EA8-9A7F-65AD953B6820}">
      <dgm:prSet phldrT="[Text]"/>
      <dgm:spPr/>
      <dgm:t>
        <a:bodyPr/>
        <a:lstStyle/>
        <a:p>
          <a:r>
            <a:rPr lang="en-GB" dirty="0">
              <a:latin typeface="Calibri" panose="020F0502020204030204" pitchFamily="34" charset="0"/>
              <a:cs typeface="Calibri" panose="020F0502020204030204" pitchFamily="34" charset="0"/>
            </a:rPr>
            <a:t>Smallest</a:t>
          </a:r>
          <a:r>
            <a:rPr lang="en-GB">
              <a:latin typeface="Calibri" panose="020F0502020204030204" pitchFamily="34" charset="0"/>
              <a:cs typeface="Calibri" panose="020F0502020204030204" pitchFamily="34" charset="0"/>
            </a:rPr>
            <a:t>; 0.02-0.3 </a:t>
          </a:r>
          <a:r>
            <a:rPr lang="el-GR">
              <a:latin typeface="Calibri"/>
              <a:cs typeface="Calibri"/>
            </a:rPr>
            <a:t>μ</a:t>
          </a:r>
          <a:r>
            <a:rPr lang="en-GB">
              <a:latin typeface="Calibri"/>
              <a:cs typeface="Calibri"/>
            </a:rPr>
            <a:t>m</a:t>
          </a:r>
          <a:endParaRPr lang="en-US" dirty="0">
            <a:latin typeface="Calibri" panose="020F0502020204030204" pitchFamily="34" charset="0"/>
            <a:cs typeface="Calibri" panose="020F0502020204030204" pitchFamily="34" charset="0"/>
          </a:endParaRPr>
        </a:p>
      </dgm:t>
    </dgm:pt>
    <dgm:pt modelId="{8A3DD1E2-12DB-4F0E-87F6-5789D1CF68A2}" type="parTrans" cxnId="{AC8020E4-A357-49F2-AB31-D2DD646A12F2}">
      <dgm:prSet/>
      <dgm:spPr/>
      <dgm:t>
        <a:bodyPr/>
        <a:lstStyle/>
        <a:p>
          <a:endParaRPr lang="en-US">
            <a:latin typeface="Calibri" panose="020F0502020204030204" pitchFamily="34" charset="0"/>
            <a:cs typeface="Calibri" panose="020F0502020204030204" pitchFamily="34" charset="0"/>
          </a:endParaRPr>
        </a:p>
      </dgm:t>
    </dgm:pt>
    <dgm:pt modelId="{E324B674-6645-423E-9198-E3C412B7173E}" type="sibTrans" cxnId="{AC8020E4-A357-49F2-AB31-D2DD646A12F2}">
      <dgm:prSet/>
      <dgm:spPr/>
      <dgm:t>
        <a:bodyPr/>
        <a:lstStyle/>
        <a:p>
          <a:endParaRPr lang="en-US">
            <a:latin typeface="Calibri" panose="020F0502020204030204" pitchFamily="34" charset="0"/>
            <a:cs typeface="Calibri" panose="020F0502020204030204" pitchFamily="34" charset="0"/>
          </a:endParaRPr>
        </a:p>
      </dgm:t>
    </dgm:pt>
    <dgm:pt modelId="{075C0A60-7037-41D5-8E95-227A9EABE432}">
      <dgm:prSet phldrT="[Text]"/>
      <dgm:spPr/>
      <dgm:t>
        <a:bodyPr/>
        <a:lstStyle/>
        <a:p>
          <a:r>
            <a:rPr lang="en-GB" dirty="0">
              <a:solidFill>
                <a:schemeClr val="tx1">
                  <a:lumMod val="50000"/>
                </a:schemeClr>
              </a:solidFill>
              <a:latin typeface="Calibri" panose="020F0502020204030204" pitchFamily="34" charset="0"/>
              <a:cs typeface="Calibri" panose="020F0502020204030204" pitchFamily="34" charset="0"/>
            </a:rPr>
            <a:t>Protozoan cysts</a:t>
          </a:r>
          <a:endParaRPr lang="en-US" dirty="0">
            <a:solidFill>
              <a:schemeClr val="tx1">
                <a:lumMod val="50000"/>
              </a:schemeClr>
            </a:solidFill>
            <a:latin typeface="Calibri" panose="020F0502020204030204" pitchFamily="34" charset="0"/>
            <a:cs typeface="Calibri" panose="020F0502020204030204" pitchFamily="34" charset="0"/>
          </a:endParaRPr>
        </a:p>
      </dgm:t>
    </dgm:pt>
    <dgm:pt modelId="{9760545E-49CC-4DD3-B6A4-BE2E1B1F91D0}" type="parTrans" cxnId="{2A1F5E74-932B-4817-9788-CDB7F75FC1B8}">
      <dgm:prSet/>
      <dgm:spPr/>
      <dgm:t>
        <a:bodyPr/>
        <a:lstStyle/>
        <a:p>
          <a:endParaRPr lang="en-US">
            <a:latin typeface="Calibri" panose="020F0502020204030204" pitchFamily="34" charset="0"/>
            <a:cs typeface="Calibri" panose="020F0502020204030204" pitchFamily="34" charset="0"/>
          </a:endParaRPr>
        </a:p>
      </dgm:t>
    </dgm:pt>
    <dgm:pt modelId="{21D3FABA-9F42-4F9D-A6AD-8D39F4C3D73D}" type="sibTrans" cxnId="{2A1F5E74-932B-4817-9788-CDB7F75FC1B8}">
      <dgm:prSet/>
      <dgm:spPr/>
      <dgm:t>
        <a:bodyPr/>
        <a:lstStyle/>
        <a:p>
          <a:endParaRPr lang="en-US">
            <a:latin typeface="Calibri" panose="020F0502020204030204" pitchFamily="34" charset="0"/>
            <a:cs typeface="Calibri" panose="020F0502020204030204" pitchFamily="34" charset="0"/>
          </a:endParaRPr>
        </a:p>
      </dgm:t>
    </dgm:pt>
    <dgm:pt modelId="{A6D3B185-1C92-44A1-AAA1-B2C6DB14823F}">
      <dgm:prSet phldrT="[Text]"/>
      <dgm:spPr/>
      <dgm:t>
        <a:bodyPr/>
        <a:lstStyle/>
        <a:p>
          <a:r>
            <a:rPr lang="en-GB" i="1" dirty="0">
              <a:solidFill>
                <a:schemeClr val="tx1">
                  <a:lumMod val="50000"/>
                </a:schemeClr>
              </a:solidFill>
              <a:latin typeface="Calibri" panose="020F0502020204030204" pitchFamily="34" charset="0"/>
              <a:cs typeface="Calibri" panose="020F0502020204030204" pitchFamily="34" charset="0"/>
            </a:rPr>
            <a:t>E.g. Giardia, Cryptosporidium</a:t>
          </a:r>
          <a:endParaRPr lang="en-US" i="1" dirty="0">
            <a:solidFill>
              <a:schemeClr val="tx1">
                <a:lumMod val="50000"/>
              </a:schemeClr>
            </a:solidFill>
            <a:latin typeface="Calibri" panose="020F0502020204030204" pitchFamily="34" charset="0"/>
            <a:cs typeface="Calibri" panose="020F0502020204030204" pitchFamily="34" charset="0"/>
          </a:endParaRPr>
        </a:p>
      </dgm:t>
    </dgm:pt>
    <dgm:pt modelId="{A58DF18C-01FE-4587-90AE-32FB414DDCE4}" type="parTrans" cxnId="{B693AA0B-9F8A-42ED-B6BB-77AF427DC3AF}">
      <dgm:prSet/>
      <dgm:spPr/>
      <dgm:t>
        <a:bodyPr/>
        <a:lstStyle/>
        <a:p>
          <a:endParaRPr lang="en-US">
            <a:latin typeface="Calibri" panose="020F0502020204030204" pitchFamily="34" charset="0"/>
            <a:cs typeface="Calibri" panose="020F0502020204030204" pitchFamily="34" charset="0"/>
          </a:endParaRPr>
        </a:p>
      </dgm:t>
    </dgm:pt>
    <dgm:pt modelId="{14C87218-90BE-4BE7-8E9A-8D7AAE2583E5}" type="sibTrans" cxnId="{B693AA0B-9F8A-42ED-B6BB-77AF427DC3AF}">
      <dgm:prSet/>
      <dgm:spPr/>
      <dgm:t>
        <a:bodyPr/>
        <a:lstStyle/>
        <a:p>
          <a:endParaRPr lang="en-US">
            <a:latin typeface="Calibri" panose="020F0502020204030204" pitchFamily="34" charset="0"/>
            <a:cs typeface="Calibri" panose="020F0502020204030204" pitchFamily="34" charset="0"/>
          </a:endParaRPr>
        </a:p>
      </dgm:t>
    </dgm:pt>
    <dgm:pt modelId="{409AD5CA-504A-44F7-93EA-3CB4D266A50C}">
      <dgm:prSet phldrT="[Text]"/>
      <dgm:spPr/>
      <dgm:t>
        <a:bodyPr/>
        <a:lstStyle/>
        <a:p>
          <a:r>
            <a:rPr lang="en-GB" i="0" dirty="0">
              <a:solidFill>
                <a:schemeClr val="tx1">
                  <a:lumMod val="50000"/>
                </a:schemeClr>
              </a:solidFill>
              <a:latin typeface="Calibri" panose="020F0502020204030204" pitchFamily="34" charset="0"/>
              <a:cs typeface="Calibri" panose="020F0502020204030204" pitchFamily="34" charset="0"/>
            </a:rPr>
            <a:t>Largest; &gt;2 </a:t>
          </a:r>
          <a:r>
            <a:rPr lang="el-GR" i="0" dirty="0">
              <a:solidFill>
                <a:schemeClr val="tx1">
                  <a:lumMod val="50000"/>
                </a:schemeClr>
              </a:solidFill>
              <a:latin typeface="Calibri"/>
              <a:cs typeface="Calibri"/>
            </a:rPr>
            <a:t>μ</a:t>
          </a:r>
          <a:r>
            <a:rPr lang="en-GB" i="0" dirty="0">
              <a:solidFill>
                <a:schemeClr val="tx1">
                  <a:lumMod val="50000"/>
                </a:schemeClr>
              </a:solidFill>
              <a:latin typeface="Calibri"/>
              <a:cs typeface="Calibri"/>
            </a:rPr>
            <a:t>m-2 mm</a:t>
          </a:r>
          <a:endParaRPr lang="en-US" i="0" dirty="0">
            <a:solidFill>
              <a:schemeClr val="tx1">
                <a:lumMod val="50000"/>
              </a:schemeClr>
            </a:solidFill>
            <a:latin typeface="Calibri" panose="020F0502020204030204" pitchFamily="34" charset="0"/>
            <a:cs typeface="Calibri" panose="020F0502020204030204" pitchFamily="34" charset="0"/>
          </a:endParaRPr>
        </a:p>
      </dgm:t>
    </dgm:pt>
    <dgm:pt modelId="{09E06895-37DD-4216-9CE1-2E4DCF7B444F}" type="parTrans" cxnId="{B67EDD86-DCD6-44E8-878F-D693B560A0F9}">
      <dgm:prSet/>
      <dgm:spPr/>
      <dgm:t>
        <a:bodyPr/>
        <a:lstStyle/>
        <a:p>
          <a:endParaRPr lang="en-US"/>
        </a:p>
      </dgm:t>
    </dgm:pt>
    <dgm:pt modelId="{0CD12250-1405-4D41-995A-6CEF2A98F2E9}" type="sibTrans" cxnId="{B67EDD86-DCD6-44E8-878F-D693B560A0F9}">
      <dgm:prSet/>
      <dgm:spPr/>
      <dgm:t>
        <a:bodyPr/>
        <a:lstStyle/>
        <a:p>
          <a:endParaRPr lang="en-US"/>
        </a:p>
      </dgm:t>
    </dgm:pt>
    <dgm:pt modelId="{B04AA1C0-F1F0-4F7C-AE18-D77FDD714D2F}">
      <dgm:prSet phldrT="[Text]"/>
      <dgm:spPr/>
      <dgm:t>
        <a:bodyPr/>
        <a:lstStyle/>
        <a:p>
          <a:r>
            <a:rPr lang="en-GB" dirty="0">
              <a:latin typeface="Calibri" panose="020F0502020204030204" pitchFamily="34" charset="0"/>
              <a:cs typeface="Calibri" panose="020F0502020204030204" pitchFamily="34" charset="0"/>
            </a:rPr>
            <a:t>Bacteria </a:t>
          </a:r>
          <a:endParaRPr lang="en-US" dirty="0">
            <a:latin typeface="Calibri" panose="020F0502020204030204" pitchFamily="34" charset="0"/>
            <a:cs typeface="Calibri" panose="020F0502020204030204" pitchFamily="34" charset="0"/>
          </a:endParaRPr>
        </a:p>
      </dgm:t>
    </dgm:pt>
    <dgm:pt modelId="{870644E7-7A6B-4B95-94E9-0F70481D49F5}" type="sibTrans" cxnId="{ED6C3F6D-4E82-4FD7-B9CE-8B7985B513D8}">
      <dgm:prSet/>
      <dgm:spPr/>
      <dgm:t>
        <a:bodyPr/>
        <a:lstStyle/>
        <a:p>
          <a:endParaRPr lang="en-US">
            <a:latin typeface="Calibri" panose="020F0502020204030204" pitchFamily="34" charset="0"/>
            <a:cs typeface="Calibri" panose="020F0502020204030204" pitchFamily="34" charset="0"/>
          </a:endParaRPr>
        </a:p>
      </dgm:t>
    </dgm:pt>
    <dgm:pt modelId="{37D03435-205B-4B16-BB12-1BAC321E9DA4}" type="parTrans" cxnId="{ED6C3F6D-4E82-4FD7-B9CE-8B7985B513D8}">
      <dgm:prSet/>
      <dgm:spPr/>
      <dgm:t>
        <a:bodyPr/>
        <a:lstStyle/>
        <a:p>
          <a:endParaRPr lang="en-US">
            <a:latin typeface="Calibri" panose="020F0502020204030204" pitchFamily="34" charset="0"/>
            <a:cs typeface="Calibri" panose="020F0502020204030204" pitchFamily="34" charset="0"/>
          </a:endParaRPr>
        </a:p>
      </dgm:t>
    </dgm:pt>
    <dgm:pt modelId="{FEC5693B-4FAA-44F3-B1D5-72A6043D7028}">
      <dgm:prSet phldrT="[Text]"/>
      <dgm:spPr/>
      <dgm:t>
        <a:bodyPr/>
        <a:lstStyle/>
        <a:p>
          <a:r>
            <a:rPr lang="en-GB" dirty="0">
              <a:latin typeface="Calibri" panose="020F0502020204030204" pitchFamily="34" charset="0"/>
              <a:cs typeface="Calibri" panose="020F0502020204030204" pitchFamily="34" charset="0"/>
            </a:rPr>
            <a:t>E.g. </a:t>
          </a:r>
          <a:r>
            <a:rPr lang="en-GB" i="1" dirty="0">
              <a:latin typeface="Calibri" panose="020F0502020204030204" pitchFamily="34" charset="0"/>
              <a:cs typeface="Calibri" panose="020F0502020204030204" pitchFamily="34" charset="0"/>
            </a:rPr>
            <a:t>Escherichia coli, Vibrio </a:t>
          </a:r>
          <a:r>
            <a:rPr lang="en-GB" i="1" dirty="0" err="1">
              <a:latin typeface="Calibri" panose="020F0502020204030204" pitchFamily="34" charset="0"/>
              <a:cs typeface="Calibri" panose="020F0502020204030204" pitchFamily="34" charset="0"/>
            </a:rPr>
            <a:t>cholerae</a:t>
          </a:r>
          <a:endParaRPr lang="en-US" i="1" dirty="0">
            <a:latin typeface="Calibri" panose="020F0502020204030204" pitchFamily="34" charset="0"/>
            <a:cs typeface="Calibri" panose="020F0502020204030204" pitchFamily="34" charset="0"/>
          </a:endParaRPr>
        </a:p>
      </dgm:t>
    </dgm:pt>
    <dgm:pt modelId="{1E9C9049-04ED-44D6-BEFA-8E0C3EBA320E}" type="sibTrans" cxnId="{BCABF965-5F7F-4940-9A02-1BA6B6312A4D}">
      <dgm:prSet/>
      <dgm:spPr/>
      <dgm:t>
        <a:bodyPr/>
        <a:lstStyle/>
        <a:p>
          <a:endParaRPr lang="en-US">
            <a:latin typeface="Calibri" panose="020F0502020204030204" pitchFamily="34" charset="0"/>
            <a:cs typeface="Calibri" panose="020F0502020204030204" pitchFamily="34" charset="0"/>
          </a:endParaRPr>
        </a:p>
      </dgm:t>
    </dgm:pt>
    <dgm:pt modelId="{F3B99FE2-3FF9-4D3F-9732-C196D1C3FAC2}" type="parTrans" cxnId="{BCABF965-5F7F-4940-9A02-1BA6B6312A4D}">
      <dgm:prSet/>
      <dgm:spPr/>
      <dgm:t>
        <a:bodyPr/>
        <a:lstStyle/>
        <a:p>
          <a:endParaRPr lang="en-US">
            <a:latin typeface="Calibri" panose="020F0502020204030204" pitchFamily="34" charset="0"/>
            <a:cs typeface="Calibri" panose="020F0502020204030204" pitchFamily="34" charset="0"/>
          </a:endParaRPr>
        </a:p>
      </dgm:t>
    </dgm:pt>
    <dgm:pt modelId="{61A1EFD6-514C-4421-9927-480812B0D7AF}">
      <dgm:prSet phldrT="[Text]"/>
      <dgm:spPr/>
      <dgm:t>
        <a:bodyPr/>
        <a:lstStyle/>
        <a:p>
          <a:r>
            <a:rPr lang="en-GB" dirty="0">
              <a:latin typeface="Calibri" panose="020F0502020204030204" pitchFamily="34" charset="0"/>
              <a:cs typeface="Calibri" panose="020F0502020204030204" pitchFamily="34" charset="0"/>
            </a:rPr>
            <a:t>0.5-2.0 </a:t>
          </a:r>
          <a:r>
            <a:rPr lang="el-GR" dirty="0">
              <a:latin typeface="Calibri"/>
              <a:cs typeface="Calibri"/>
            </a:rPr>
            <a:t>μ</a:t>
          </a:r>
          <a:r>
            <a:rPr lang="en-GB" dirty="0">
              <a:latin typeface="Calibri"/>
              <a:cs typeface="Calibri"/>
            </a:rPr>
            <a:t>m in diameter</a:t>
          </a:r>
          <a:endParaRPr lang="en-US" dirty="0">
            <a:latin typeface="Calibri" panose="020F0502020204030204" pitchFamily="34" charset="0"/>
            <a:cs typeface="Calibri" panose="020F0502020204030204" pitchFamily="34" charset="0"/>
          </a:endParaRPr>
        </a:p>
      </dgm:t>
    </dgm:pt>
    <dgm:pt modelId="{319101A8-9E36-4A37-B5CA-E270356A85E6}" type="sibTrans" cxnId="{5D7B0701-D7B0-4854-815D-1DB51B999FA6}">
      <dgm:prSet/>
      <dgm:spPr/>
      <dgm:t>
        <a:bodyPr/>
        <a:lstStyle/>
        <a:p>
          <a:endParaRPr lang="en-US">
            <a:latin typeface="Calibri" panose="020F0502020204030204" pitchFamily="34" charset="0"/>
            <a:cs typeface="Calibri" panose="020F0502020204030204" pitchFamily="34" charset="0"/>
          </a:endParaRPr>
        </a:p>
      </dgm:t>
    </dgm:pt>
    <dgm:pt modelId="{A3668080-F3A6-4000-B808-1F977EFD90E6}" type="parTrans" cxnId="{5D7B0701-D7B0-4854-815D-1DB51B999FA6}">
      <dgm:prSet/>
      <dgm:spPr/>
      <dgm:t>
        <a:bodyPr/>
        <a:lstStyle/>
        <a:p>
          <a:endParaRPr lang="en-US">
            <a:latin typeface="Calibri" panose="020F0502020204030204" pitchFamily="34" charset="0"/>
            <a:cs typeface="Calibri" panose="020F0502020204030204" pitchFamily="34" charset="0"/>
          </a:endParaRPr>
        </a:p>
      </dgm:t>
    </dgm:pt>
    <dgm:pt modelId="{B3818E2F-44E0-4FA4-BFB6-44F626FA1351}" type="pres">
      <dgm:prSet presAssocID="{7C0F6096-775A-40EB-9619-114E5C025B77}" presName="linear" presStyleCnt="0">
        <dgm:presLayoutVars>
          <dgm:dir/>
          <dgm:resizeHandles val="exact"/>
        </dgm:presLayoutVars>
      </dgm:prSet>
      <dgm:spPr/>
    </dgm:pt>
    <dgm:pt modelId="{22193784-54CE-40D8-8805-CAC4852E7961}" type="pres">
      <dgm:prSet presAssocID="{B04AA1C0-F1F0-4F7C-AE18-D77FDD714D2F}" presName="comp" presStyleCnt="0"/>
      <dgm:spPr/>
    </dgm:pt>
    <dgm:pt modelId="{568E2B52-09E1-4DF0-B3BE-E7F6A1C3ACFF}" type="pres">
      <dgm:prSet presAssocID="{B04AA1C0-F1F0-4F7C-AE18-D77FDD714D2F}" presName="box" presStyleLbl="node1" presStyleIdx="0" presStyleCnt="3"/>
      <dgm:spPr/>
    </dgm:pt>
    <dgm:pt modelId="{7A0EFDCB-54B5-4C01-83C0-12E9340A8E9F}" type="pres">
      <dgm:prSet presAssocID="{B04AA1C0-F1F0-4F7C-AE18-D77FDD714D2F}" presName="img" presStyleLbl="fgImgPlace1" presStyleIdx="0" presStyleCnt="3" custLinFactNeighborX="0" custLinFactNeighborY="-1552"/>
      <dgm:spPr/>
    </dgm:pt>
    <dgm:pt modelId="{065809D7-79CC-4E07-B176-D6290B9097F2}" type="pres">
      <dgm:prSet presAssocID="{B04AA1C0-F1F0-4F7C-AE18-D77FDD714D2F}" presName="text" presStyleLbl="node1" presStyleIdx="0" presStyleCnt="3">
        <dgm:presLayoutVars>
          <dgm:bulletEnabled val="1"/>
        </dgm:presLayoutVars>
      </dgm:prSet>
      <dgm:spPr/>
    </dgm:pt>
    <dgm:pt modelId="{5F2B37C8-4892-4BAD-9C31-23C9F6C1A35D}" type="pres">
      <dgm:prSet presAssocID="{870644E7-7A6B-4B95-94E9-0F70481D49F5}" presName="spacer" presStyleCnt="0"/>
      <dgm:spPr/>
    </dgm:pt>
    <dgm:pt modelId="{CE81393B-CC8E-478C-9752-5820FF8F43A1}" type="pres">
      <dgm:prSet presAssocID="{12DE2190-E338-4404-9360-7B1E56EF057C}" presName="comp" presStyleCnt="0"/>
      <dgm:spPr/>
    </dgm:pt>
    <dgm:pt modelId="{A7A291FE-5D11-4F47-B816-A8AD397A8D11}" type="pres">
      <dgm:prSet presAssocID="{12DE2190-E338-4404-9360-7B1E56EF057C}" presName="box" presStyleLbl="node1" presStyleIdx="1" presStyleCnt="3"/>
      <dgm:spPr/>
    </dgm:pt>
    <dgm:pt modelId="{76B51896-0486-49B7-975F-6100BE80D16C}" type="pres">
      <dgm:prSet presAssocID="{12DE2190-E338-4404-9360-7B1E56EF057C}" presName="img" presStyleLbl="fgImgPlace1" presStyleIdx="1" presStyleCnt="3"/>
      <dgm:spPr/>
    </dgm:pt>
    <dgm:pt modelId="{16625434-58EC-4C6E-AA0F-B11AAF76416C}" type="pres">
      <dgm:prSet presAssocID="{12DE2190-E338-4404-9360-7B1E56EF057C}" presName="text" presStyleLbl="node1" presStyleIdx="1" presStyleCnt="3">
        <dgm:presLayoutVars>
          <dgm:bulletEnabled val="1"/>
        </dgm:presLayoutVars>
      </dgm:prSet>
      <dgm:spPr/>
    </dgm:pt>
    <dgm:pt modelId="{A26AFFA5-51E4-4A5D-8AAD-B8CBC002B781}" type="pres">
      <dgm:prSet presAssocID="{3C3F4ED6-E153-46DD-BE1A-26B3D8395D31}" presName="spacer" presStyleCnt="0"/>
      <dgm:spPr/>
    </dgm:pt>
    <dgm:pt modelId="{B5D3F051-0C55-45F9-8D55-285E3D4FD404}" type="pres">
      <dgm:prSet presAssocID="{075C0A60-7037-41D5-8E95-227A9EABE432}" presName="comp" presStyleCnt="0"/>
      <dgm:spPr/>
    </dgm:pt>
    <dgm:pt modelId="{9CE1DC45-65E4-42F0-AD24-84EACD538B4B}" type="pres">
      <dgm:prSet presAssocID="{075C0A60-7037-41D5-8E95-227A9EABE432}" presName="box" presStyleLbl="node1" presStyleIdx="2" presStyleCnt="3"/>
      <dgm:spPr/>
    </dgm:pt>
    <dgm:pt modelId="{7EAD290E-EAC9-40E1-BECD-895150E2C777}" type="pres">
      <dgm:prSet presAssocID="{075C0A60-7037-41D5-8E95-227A9EABE432}" presName="img" presStyleLbl="fgImgPlace1" presStyleIdx="2"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1050E183-7060-4EC0-9B01-13DEEC3DDC8D}" type="pres">
      <dgm:prSet presAssocID="{075C0A60-7037-41D5-8E95-227A9EABE432}" presName="text" presStyleLbl="node1" presStyleIdx="2" presStyleCnt="3">
        <dgm:presLayoutVars>
          <dgm:bulletEnabled val="1"/>
        </dgm:presLayoutVars>
      </dgm:prSet>
      <dgm:spPr/>
    </dgm:pt>
  </dgm:ptLst>
  <dgm:cxnLst>
    <dgm:cxn modelId="{5D7B0701-D7B0-4854-815D-1DB51B999FA6}" srcId="{B04AA1C0-F1F0-4F7C-AE18-D77FDD714D2F}" destId="{61A1EFD6-514C-4421-9927-480812B0D7AF}" srcOrd="1" destOrd="0" parTransId="{A3668080-F3A6-4000-B808-1F977EFD90E6}" sibTransId="{319101A8-9E36-4A37-B5CA-E270356A85E6}"/>
    <dgm:cxn modelId="{B693AA0B-9F8A-42ED-B6BB-77AF427DC3AF}" srcId="{075C0A60-7037-41D5-8E95-227A9EABE432}" destId="{A6D3B185-1C92-44A1-AAA1-B2C6DB14823F}" srcOrd="0" destOrd="0" parTransId="{A58DF18C-01FE-4587-90AE-32FB414DDCE4}" sibTransId="{14C87218-90BE-4BE7-8E9A-8D7AAE2583E5}"/>
    <dgm:cxn modelId="{FE2DA90E-D2A9-4743-879A-FAD96743A263}" type="presOf" srcId="{B04AA1C0-F1F0-4F7C-AE18-D77FDD714D2F}" destId="{568E2B52-09E1-4DF0-B3BE-E7F6A1C3ACFF}" srcOrd="0" destOrd="0" presId="urn:microsoft.com/office/officeart/2005/8/layout/vList4"/>
    <dgm:cxn modelId="{7B35B12C-4A02-4C0A-8722-485ACAD5CE6E}" type="presOf" srcId="{B04AA1C0-F1F0-4F7C-AE18-D77FDD714D2F}" destId="{065809D7-79CC-4E07-B176-D6290B9097F2}" srcOrd="1" destOrd="0" presId="urn:microsoft.com/office/officeart/2005/8/layout/vList4"/>
    <dgm:cxn modelId="{C7BA0C2F-3235-44A0-B955-71483FC8EDB8}" type="presOf" srcId="{409AD5CA-504A-44F7-93EA-3CB4D266A50C}" destId="{9CE1DC45-65E4-42F0-AD24-84EACD538B4B}" srcOrd="0" destOrd="2" presId="urn:microsoft.com/office/officeart/2005/8/layout/vList4"/>
    <dgm:cxn modelId="{850D7032-34C1-461C-8433-A02EB2096087}" type="presOf" srcId="{409AD5CA-504A-44F7-93EA-3CB4D266A50C}" destId="{1050E183-7060-4EC0-9B01-13DEEC3DDC8D}" srcOrd="1" destOrd="2" presId="urn:microsoft.com/office/officeart/2005/8/layout/vList4"/>
    <dgm:cxn modelId="{D68A1E36-4126-4CE5-B009-CE6B5E6A2292}" type="presOf" srcId="{FEC5693B-4FAA-44F3-B1D5-72A6043D7028}" destId="{065809D7-79CC-4E07-B176-D6290B9097F2}" srcOrd="1" destOrd="1" presId="urn:microsoft.com/office/officeart/2005/8/layout/vList4"/>
    <dgm:cxn modelId="{6A575139-5554-4B93-B8C9-7725AD9B85BA}" type="presOf" srcId="{7C0F6096-775A-40EB-9619-114E5C025B77}" destId="{B3818E2F-44E0-4FA4-BFB6-44F626FA1351}" srcOrd="0" destOrd="0" presId="urn:microsoft.com/office/officeart/2005/8/layout/vList4"/>
    <dgm:cxn modelId="{DF499444-7368-47FF-8FE1-71F52614B78E}" type="presOf" srcId="{A6D3B185-1C92-44A1-AAA1-B2C6DB14823F}" destId="{1050E183-7060-4EC0-9B01-13DEEC3DDC8D}" srcOrd="1" destOrd="1" presId="urn:microsoft.com/office/officeart/2005/8/layout/vList4"/>
    <dgm:cxn modelId="{F735F951-7C8F-4A92-877C-C593ED9C8046}" type="presOf" srcId="{246B2D3D-F5BE-458E-8EA8-D3CA13AF9A96}" destId="{A7A291FE-5D11-4F47-B816-A8AD397A8D11}" srcOrd="0" destOrd="1" presId="urn:microsoft.com/office/officeart/2005/8/layout/vList4"/>
    <dgm:cxn modelId="{B6720A58-388F-4498-8FE0-E1047EBFCE25}" type="presOf" srcId="{12DE2190-E338-4404-9360-7B1E56EF057C}" destId="{16625434-58EC-4C6E-AA0F-B11AAF76416C}" srcOrd="1" destOrd="0" presId="urn:microsoft.com/office/officeart/2005/8/layout/vList4"/>
    <dgm:cxn modelId="{BCABF965-5F7F-4940-9A02-1BA6B6312A4D}" srcId="{B04AA1C0-F1F0-4F7C-AE18-D77FDD714D2F}" destId="{FEC5693B-4FAA-44F3-B1D5-72A6043D7028}" srcOrd="0" destOrd="0" parTransId="{F3B99FE2-3FF9-4D3F-9732-C196D1C3FAC2}" sibTransId="{1E9C9049-04ED-44D6-BEFA-8E0C3EBA320E}"/>
    <dgm:cxn modelId="{ED6C3F6D-4E82-4FD7-B9CE-8B7985B513D8}" srcId="{7C0F6096-775A-40EB-9619-114E5C025B77}" destId="{B04AA1C0-F1F0-4F7C-AE18-D77FDD714D2F}" srcOrd="0" destOrd="0" parTransId="{37D03435-205B-4B16-BB12-1BAC321E9DA4}" sibTransId="{870644E7-7A6B-4B95-94E9-0F70481D49F5}"/>
    <dgm:cxn modelId="{8990766F-63AB-4EEE-9801-2623C2FC9902}" srcId="{12DE2190-E338-4404-9360-7B1E56EF057C}" destId="{246B2D3D-F5BE-458E-8EA8-D3CA13AF9A96}" srcOrd="0" destOrd="0" parTransId="{76665F83-48D6-4B6E-99CE-4A1E5DAA3488}" sibTransId="{5AEB296F-717B-48A3-87C9-0EAA5368A990}"/>
    <dgm:cxn modelId="{2A1F5E74-932B-4817-9788-CDB7F75FC1B8}" srcId="{7C0F6096-775A-40EB-9619-114E5C025B77}" destId="{075C0A60-7037-41D5-8E95-227A9EABE432}" srcOrd="2" destOrd="0" parTransId="{9760545E-49CC-4DD3-B6A4-BE2E1B1F91D0}" sibTransId="{21D3FABA-9F42-4F9D-A6AD-8D39F4C3D73D}"/>
    <dgm:cxn modelId="{470B8282-562B-475A-BFFC-2933C2CB9EC3}" type="presOf" srcId="{FEC5693B-4FAA-44F3-B1D5-72A6043D7028}" destId="{568E2B52-09E1-4DF0-B3BE-E7F6A1C3ACFF}" srcOrd="0" destOrd="1" presId="urn:microsoft.com/office/officeart/2005/8/layout/vList4"/>
    <dgm:cxn modelId="{B67EDD86-DCD6-44E8-878F-D693B560A0F9}" srcId="{075C0A60-7037-41D5-8E95-227A9EABE432}" destId="{409AD5CA-504A-44F7-93EA-3CB4D266A50C}" srcOrd="1" destOrd="0" parTransId="{09E06895-37DD-4216-9CE1-2E4DCF7B444F}" sibTransId="{0CD12250-1405-4D41-995A-6CEF2A98F2E9}"/>
    <dgm:cxn modelId="{28363B9A-62E5-4118-9BF0-AB28735DD693}" type="presOf" srcId="{BFF6FCC6-F04B-4EA8-9A7F-65AD953B6820}" destId="{16625434-58EC-4C6E-AA0F-B11AAF76416C}" srcOrd="1" destOrd="2" presId="urn:microsoft.com/office/officeart/2005/8/layout/vList4"/>
    <dgm:cxn modelId="{8D34BCA6-C7FE-4B20-B55C-0A7B6CC184FB}" type="presOf" srcId="{61A1EFD6-514C-4421-9927-480812B0D7AF}" destId="{065809D7-79CC-4E07-B176-D6290B9097F2}" srcOrd="1" destOrd="2" presId="urn:microsoft.com/office/officeart/2005/8/layout/vList4"/>
    <dgm:cxn modelId="{16F209B3-D6CF-4C65-9546-EED32FD0A616}" type="presOf" srcId="{A6D3B185-1C92-44A1-AAA1-B2C6DB14823F}" destId="{9CE1DC45-65E4-42F0-AD24-84EACD538B4B}" srcOrd="0" destOrd="1" presId="urn:microsoft.com/office/officeart/2005/8/layout/vList4"/>
    <dgm:cxn modelId="{DD26CCC4-2D36-4579-BDEC-6D799E705A18}" type="presOf" srcId="{61A1EFD6-514C-4421-9927-480812B0D7AF}" destId="{568E2B52-09E1-4DF0-B3BE-E7F6A1C3ACFF}" srcOrd="0" destOrd="2" presId="urn:microsoft.com/office/officeart/2005/8/layout/vList4"/>
    <dgm:cxn modelId="{86BB26CD-BFE0-4E6A-9EA8-022217C4A26A}" type="presOf" srcId="{075C0A60-7037-41D5-8E95-227A9EABE432}" destId="{1050E183-7060-4EC0-9B01-13DEEC3DDC8D}" srcOrd="1" destOrd="0" presId="urn:microsoft.com/office/officeart/2005/8/layout/vList4"/>
    <dgm:cxn modelId="{64B396D4-DF93-473A-A831-EE5EBB77D2A7}" srcId="{7C0F6096-775A-40EB-9619-114E5C025B77}" destId="{12DE2190-E338-4404-9360-7B1E56EF057C}" srcOrd="1" destOrd="0" parTransId="{964B08C8-FEE3-4187-940E-B6EFE37C5EFA}" sibTransId="{3C3F4ED6-E153-46DD-BE1A-26B3D8395D31}"/>
    <dgm:cxn modelId="{AC8020E4-A357-49F2-AB31-D2DD646A12F2}" srcId="{12DE2190-E338-4404-9360-7B1E56EF057C}" destId="{BFF6FCC6-F04B-4EA8-9A7F-65AD953B6820}" srcOrd="1" destOrd="0" parTransId="{8A3DD1E2-12DB-4F0E-87F6-5789D1CF68A2}" sibTransId="{E324B674-6645-423E-9198-E3C412B7173E}"/>
    <dgm:cxn modelId="{7A791AE7-8921-4D11-877C-670E1A381991}" type="presOf" srcId="{246B2D3D-F5BE-458E-8EA8-D3CA13AF9A96}" destId="{16625434-58EC-4C6E-AA0F-B11AAF76416C}" srcOrd="1" destOrd="1" presId="urn:microsoft.com/office/officeart/2005/8/layout/vList4"/>
    <dgm:cxn modelId="{DD17F6E7-18A2-48E2-8E00-17B41E24554D}" type="presOf" srcId="{BFF6FCC6-F04B-4EA8-9A7F-65AD953B6820}" destId="{A7A291FE-5D11-4F47-B816-A8AD397A8D11}" srcOrd="0" destOrd="2" presId="urn:microsoft.com/office/officeart/2005/8/layout/vList4"/>
    <dgm:cxn modelId="{5C005EF1-59D4-4935-83E4-2E35C8382353}" type="presOf" srcId="{12DE2190-E338-4404-9360-7B1E56EF057C}" destId="{A7A291FE-5D11-4F47-B816-A8AD397A8D11}" srcOrd="0" destOrd="0" presId="urn:microsoft.com/office/officeart/2005/8/layout/vList4"/>
    <dgm:cxn modelId="{357ABAFA-B610-4764-92B1-0556143E088D}" type="presOf" srcId="{075C0A60-7037-41D5-8E95-227A9EABE432}" destId="{9CE1DC45-65E4-42F0-AD24-84EACD538B4B}" srcOrd="0" destOrd="0" presId="urn:microsoft.com/office/officeart/2005/8/layout/vList4"/>
    <dgm:cxn modelId="{86895328-F7BB-46AE-98B1-78763C7CF4BA}" type="presParOf" srcId="{B3818E2F-44E0-4FA4-BFB6-44F626FA1351}" destId="{22193784-54CE-40D8-8805-CAC4852E7961}" srcOrd="0" destOrd="0" presId="urn:microsoft.com/office/officeart/2005/8/layout/vList4"/>
    <dgm:cxn modelId="{B169F00A-E32B-49AE-B1C0-46366F651528}" type="presParOf" srcId="{22193784-54CE-40D8-8805-CAC4852E7961}" destId="{568E2B52-09E1-4DF0-B3BE-E7F6A1C3ACFF}" srcOrd="0" destOrd="0" presId="urn:microsoft.com/office/officeart/2005/8/layout/vList4"/>
    <dgm:cxn modelId="{4CB5F388-8DF3-4684-9B11-54FF6EF61F00}" type="presParOf" srcId="{22193784-54CE-40D8-8805-CAC4852E7961}" destId="{7A0EFDCB-54B5-4C01-83C0-12E9340A8E9F}" srcOrd="1" destOrd="0" presId="urn:microsoft.com/office/officeart/2005/8/layout/vList4"/>
    <dgm:cxn modelId="{4B694B45-04AD-4582-9E79-0C4FC4EDEF68}" type="presParOf" srcId="{22193784-54CE-40D8-8805-CAC4852E7961}" destId="{065809D7-79CC-4E07-B176-D6290B9097F2}" srcOrd="2" destOrd="0" presId="urn:microsoft.com/office/officeart/2005/8/layout/vList4"/>
    <dgm:cxn modelId="{CD61DA53-F447-4E34-9F90-4B746335EFA0}" type="presParOf" srcId="{B3818E2F-44E0-4FA4-BFB6-44F626FA1351}" destId="{5F2B37C8-4892-4BAD-9C31-23C9F6C1A35D}" srcOrd="1" destOrd="0" presId="urn:microsoft.com/office/officeart/2005/8/layout/vList4"/>
    <dgm:cxn modelId="{D3400267-630B-42AA-8FDB-F5455CB3064B}" type="presParOf" srcId="{B3818E2F-44E0-4FA4-BFB6-44F626FA1351}" destId="{CE81393B-CC8E-478C-9752-5820FF8F43A1}" srcOrd="2" destOrd="0" presId="urn:microsoft.com/office/officeart/2005/8/layout/vList4"/>
    <dgm:cxn modelId="{6F9E0372-1FB0-49AC-B894-CFD0702C0923}" type="presParOf" srcId="{CE81393B-CC8E-478C-9752-5820FF8F43A1}" destId="{A7A291FE-5D11-4F47-B816-A8AD397A8D11}" srcOrd="0" destOrd="0" presId="urn:microsoft.com/office/officeart/2005/8/layout/vList4"/>
    <dgm:cxn modelId="{3E196D68-F281-4A6C-8057-B072F338A239}" type="presParOf" srcId="{CE81393B-CC8E-478C-9752-5820FF8F43A1}" destId="{76B51896-0486-49B7-975F-6100BE80D16C}" srcOrd="1" destOrd="0" presId="urn:microsoft.com/office/officeart/2005/8/layout/vList4"/>
    <dgm:cxn modelId="{1F4900E1-1DB2-4EBE-B941-1EB91BF53F24}" type="presParOf" srcId="{CE81393B-CC8E-478C-9752-5820FF8F43A1}" destId="{16625434-58EC-4C6E-AA0F-B11AAF76416C}" srcOrd="2" destOrd="0" presId="urn:microsoft.com/office/officeart/2005/8/layout/vList4"/>
    <dgm:cxn modelId="{E859EDFA-827E-403E-9985-B9009B940905}" type="presParOf" srcId="{B3818E2F-44E0-4FA4-BFB6-44F626FA1351}" destId="{A26AFFA5-51E4-4A5D-8AAD-B8CBC002B781}" srcOrd="3" destOrd="0" presId="urn:microsoft.com/office/officeart/2005/8/layout/vList4"/>
    <dgm:cxn modelId="{E3608163-F953-4002-90CD-C74113B4AE1B}" type="presParOf" srcId="{B3818E2F-44E0-4FA4-BFB6-44F626FA1351}" destId="{B5D3F051-0C55-45F9-8D55-285E3D4FD404}" srcOrd="4" destOrd="0" presId="urn:microsoft.com/office/officeart/2005/8/layout/vList4"/>
    <dgm:cxn modelId="{4A818797-E774-46B1-A4E0-9401BA604192}" type="presParOf" srcId="{B5D3F051-0C55-45F9-8D55-285E3D4FD404}" destId="{9CE1DC45-65E4-42F0-AD24-84EACD538B4B}" srcOrd="0" destOrd="0" presId="urn:microsoft.com/office/officeart/2005/8/layout/vList4"/>
    <dgm:cxn modelId="{25269B43-F4B6-43D8-B2BD-BF2D76535E2B}" type="presParOf" srcId="{B5D3F051-0C55-45F9-8D55-285E3D4FD404}" destId="{7EAD290E-EAC9-40E1-BECD-895150E2C777}" srcOrd="1" destOrd="0" presId="urn:microsoft.com/office/officeart/2005/8/layout/vList4"/>
    <dgm:cxn modelId="{0C03C5BF-7C4E-46D4-A4D8-AA734075EACC}" type="presParOf" srcId="{B5D3F051-0C55-45F9-8D55-285E3D4FD404}" destId="{1050E183-7060-4EC0-9B01-13DEEC3DDC8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9B4A9-FBC5-4FA1-BAA5-D926B12E7B09}">
      <dsp:nvSpPr>
        <dsp:cNvPr id="0" name=""/>
        <dsp:cNvSpPr/>
      </dsp:nvSpPr>
      <dsp:spPr>
        <a:xfrm>
          <a:off x="2183576" y="689914"/>
          <a:ext cx="4594814" cy="4594814"/>
        </a:xfrm>
        <a:prstGeom prst="blockArc">
          <a:avLst>
            <a:gd name="adj1" fmla="val 10800000"/>
            <a:gd name="adj2" fmla="val 162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457EE0-D0AE-44CF-9A2B-FCB5347C763F}">
      <dsp:nvSpPr>
        <dsp:cNvPr id="0" name=""/>
        <dsp:cNvSpPr/>
      </dsp:nvSpPr>
      <dsp:spPr>
        <a:xfrm>
          <a:off x="2183576" y="689914"/>
          <a:ext cx="4594814" cy="4594814"/>
        </a:xfrm>
        <a:prstGeom prst="blockArc">
          <a:avLst>
            <a:gd name="adj1" fmla="val 5400000"/>
            <a:gd name="adj2" fmla="val 108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CAE0D5-51B8-4402-918F-C41C34B1091A}">
      <dsp:nvSpPr>
        <dsp:cNvPr id="0" name=""/>
        <dsp:cNvSpPr/>
      </dsp:nvSpPr>
      <dsp:spPr>
        <a:xfrm>
          <a:off x="2183576" y="689914"/>
          <a:ext cx="4594814" cy="4594814"/>
        </a:xfrm>
        <a:prstGeom prst="blockArc">
          <a:avLst>
            <a:gd name="adj1" fmla="val 0"/>
            <a:gd name="adj2" fmla="val 54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D83190-F21F-420E-91C6-9E433423F6B8}">
      <dsp:nvSpPr>
        <dsp:cNvPr id="0" name=""/>
        <dsp:cNvSpPr/>
      </dsp:nvSpPr>
      <dsp:spPr>
        <a:xfrm>
          <a:off x="2183576" y="689914"/>
          <a:ext cx="4594814" cy="4594814"/>
        </a:xfrm>
        <a:prstGeom prst="blockArc">
          <a:avLst>
            <a:gd name="adj1" fmla="val 16200000"/>
            <a:gd name="adj2" fmla="val 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5DBC7A-1432-4C14-90EC-88ED6E932589}">
      <dsp:nvSpPr>
        <dsp:cNvPr id="0" name=""/>
        <dsp:cNvSpPr/>
      </dsp:nvSpPr>
      <dsp:spPr>
        <a:xfrm>
          <a:off x="3423095" y="1929433"/>
          <a:ext cx="2115776" cy="211577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Narrow" panose="020B0606020202030204" pitchFamily="34" charset="0"/>
            </a:rPr>
            <a:t>Basic water requirements </a:t>
          </a:r>
        </a:p>
      </dsp:txBody>
      <dsp:txXfrm>
        <a:off x="3732943" y="2239281"/>
        <a:ext cx="1496080" cy="1496080"/>
      </dsp:txXfrm>
    </dsp:sp>
    <dsp:sp modelId="{2B831E10-5EFE-4921-942B-F8C3A074259B}">
      <dsp:nvSpPr>
        <dsp:cNvPr id="0" name=""/>
        <dsp:cNvSpPr/>
      </dsp:nvSpPr>
      <dsp:spPr>
        <a:xfrm>
          <a:off x="3740461" y="2710"/>
          <a:ext cx="1481043" cy="148104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Availability</a:t>
          </a:r>
        </a:p>
      </dsp:txBody>
      <dsp:txXfrm>
        <a:off x="3957355" y="219604"/>
        <a:ext cx="1047255" cy="1047255"/>
      </dsp:txXfrm>
    </dsp:sp>
    <dsp:sp modelId="{9AA6D72E-E5CC-4F8A-AA12-75F3FAC5A585}">
      <dsp:nvSpPr>
        <dsp:cNvPr id="0" name=""/>
        <dsp:cNvSpPr/>
      </dsp:nvSpPr>
      <dsp:spPr>
        <a:xfrm>
          <a:off x="5984551" y="2246800"/>
          <a:ext cx="1481043" cy="148104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Quality </a:t>
          </a:r>
        </a:p>
      </dsp:txBody>
      <dsp:txXfrm>
        <a:off x="6201445" y="2463694"/>
        <a:ext cx="1047255" cy="1047255"/>
      </dsp:txXfrm>
    </dsp:sp>
    <dsp:sp modelId="{9130491F-56B9-42CE-9485-73188AE539EF}">
      <dsp:nvSpPr>
        <dsp:cNvPr id="0" name=""/>
        <dsp:cNvSpPr/>
      </dsp:nvSpPr>
      <dsp:spPr>
        <a:xfrm>
          <a:off x="3740461" y="4490889"/>
          <a:ext cx="1481043" cy="148104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Narrow" panose="020B0606020202030204" pitchFamily="34" charset="0"/>
            </a:rPr>
            <a:t>Reliability</a:t>
          </a:r>
          <a:endParaRPr lang="en-US" sz="2000" kern="1200" dirty="0">
            <a:latin typeface="Arial Narrow" panose="020B0606020202030204" pitchFamily="34" charset="0"/>
          </a:endParaRPr>
        </a:p>
      </dsp:txBody>
      <dsp:txXfrm>
        <a:off x="3957355" y="4707783"/>
        <a:ext cx="1047255" cy="1047255"/>
      </dsp:txXfrm>
    </dsp:sp>
    <dsp:sp modelId="{E0BF53BE-7E4F-4CEB-8B74-F56A8BFF8883}">
      <dsp:nvSpPr>
        <dsp:cNvPr id="0" name=""/>
        <dsp:cNvSpPr/>
      </dsp:nvSpPr>
      <dsp:spPr>
        <a:xfrm>
          <a:off x="1496372" y="2246800"/>
          <a:ext cx="1481043" cy="1481043"/>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Quantity </a:t>
          </a:r>
        </a:p>
      </dsp:txBody>
      <dsp:txXfrm>
        <a:off x="1713266" y="2463694"/>
        <a:ext cx="1047255" cy="1047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E2B52-09E1-4DF0-B3BE-E7F6A1C3ACFF}">
      <dsp:nvSpPr>
        <dsp:cNvPr id="0" name=""/>
        <dsp:cNvSpPr/>
      </dsp:nvSpPr>
      <dsp:spPr>
        <a:xfrm>
          <a:off x="0" y="0"/>
          <a:ext cx="6721122" cy="14002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latin typeface="Calibri" panose="020F0502020204030204" pitchFamily="34" charset="0"/>
              <a:cs typeface="Calibri" panose="020F0502020204030204" pitchFamily="34" charset="0"/>
            </a:rPr>
            <a:t>Bacteria </a:t>
          </a:r>
          <a:endParaRPr lang="en-US" sz="2700" kern="1200" dirty="0">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15000"/>
            </a:spcAft>
            <a:buChar char="•"/>
          </a:pPr>
          <a:r>
            <a:rPr lang="en-GB" sz="2100" kern="1200" dirty="0">
              <a:latin typeface="Calibri" panose="020F0502020204030204" pitchFamily="34" charset="0"/>
              <a:cs typeface="Calibri" panose="020F0502020204030204" pitchFamily="34" charset="0"/>
            </a:rPr>
            <a:t>E.g. </a:t>
          </a:r>
          <a:r>
            <a:rPr lang="en-GB" sz="2100" i="1" kern="1200" dirty="0">
              <a:latin typeface="Calibri" panose="020F0502020204030204" pitchFamily="34" charset="0"/>
              <a:cs typeface="Calibri" panose="020F0502020204030204" pitchFamily="34" charset="0"/>
            </a:rPr>
            <a:t>Escherichia coli, Vibrio </a:t>
          </a:r>
          <a:r>
            <a:rPr lang="en-GB" sz="2100" i="1" kern="1200" dirty="0" err="1">
              <a:latin typeface="Calibri" panose="020F0502020204030204" pitchFamily="34" charset="0"/>
              <a:cs typeface="Calibri" panose="020F0502020204030204" pitchFamily="34" charset="0"/>
            </a:rPr>
            <a:t>cholerae</a:t>
          </a:r>
          <a:endParaRPr lang="en-US" sz="2100" i="1" kern="1200" dirty="0">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15000"/>
            </a:spcAft>
            <a:buChar char="•"/>
          </a:pPr>
          <a:r>
            <a:rPr lang="en-GB" sz="2100" kern="1200" dirty="0">
              <a:latin typeface="Calibri" panose="020F0502020204030204" pitchFamily="34" charset="0"/>
              <a:cs typeface="Calibri" panose="020F0502020204030204" pitchFamily="34" charset="0"/>
            </a:rPr>
            <a:t>0.5-2.0 </a:t>
          </a:r>
          <a:r>
            <a:rPr lang="el-GR" sz="2100" kern="1200" dirty="0">
              <a:latin typeface="Calibri"/>
              <a:cs typeface="Calibri"/>
            </a:rPr>
            <a:t>μ</a:t>
          </a:r>
          <a:r>
            <a:rPr lang="en-GB" sz="2100" kern="1200" dirty="0">
              <a:latin typeface="Calibri"/>
              <a:cs typeface="Calibri"/>
            </a:rPr>
            <a:t>m in diameter</a:t>
          </a:r>
          <a:endParaRPr lang="en-US" sz="2100" kern="1200" dirty="0">
            <a:latin typeface="Calibri" panose="020F0502020204030204" pitchFamily="34" charset="0"/>
            <a:cs typeface="Calibri" panose="020F0502020204030204" pitchFamily="34" charset="0"/>
          </a:endParaRPr>
        </a:p>
      </dsp:txBody>
      <dsp:txXfrm>
        <a:off x="1484247" y="0"/>
        <a:ext cx="5236874" cy="1400233"/>
      </dsp:txXfrm>
    </dsp:sp>
    <dsp:sp modelId="{7A0EFDCB-54B5-4C01-83C0-12E9340A8E9F}">
      <dsp:nvSpPr>
        <dsp:cNvPr id="0" name=""/>
        <dsp:cNvSpPr/>
      </dsp:nvSpPr>
      <dsp:spPr>
        <a:xfrm>
          <a:off x="140023" y="122638"/>
          <a:ext cx="1344224" cy="112018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A291FE-5D11-4F47-B816-A8AD397A8D11}">
      <dsp:nvSpPr>
        <dsp:cNvPr id="0" name=""/>
        <dsp:cNvSpPr/>
      </dsp:nvSpPr>
      <dsp:spPr>
        <a:xfrm>
          <a:off x="0" y="1540257"/>
          <a:ext cx="6721122" cy="14002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latin typeface="Calibri" panose="020F0502020204030204" pitchFamily="34" charset="0"/>
              <a:cs typeface="Calibri" panose="020F0502020204030204" pitchFamily="34" charset="0"/>
            </a:rPr>
            <a:t>Viruses</a:t>
          </a:r>
          <a:endParaRPr lang="en-US" sz="2700" kern="1200" dirty="0">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15000"/>
            </a:spcAft>
            <a:buChar char="•"/>
          </a:pPr>
          <a:r>
            <a:rPr lang="en-GB" sz="2100" kern="1200" dirty="0">
              <a:latin typeface="Calibri" panose="020F0502020204030204" pitchFamily="34" charset="0"/>
              <a:cs typeface="Calibri" panose="020F0502020204030204" pitchFamily="34" charset="0"/>
            </a:rPr>
            <a:t>E.g. Hepatitis A, poliovirus A</a:t>
          </a:r>
          <a:endParaRPr lang="en-US" sz="2100" kern="1200" dirty="0">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15000"/>
            </a:spcAft>
            <a:buChar char="•"/>
          </a:pPr>
          <a:r>
            <a:rPr lang="en-GB" sz="2100" kern="1200" dirty="0">
              <a:latin typeface="Calibri" panose="020F0502020204030204" pitchFamily="34" charset="0"/>
              <a:cs typeface="Calibri" panose="020F0502020204030204" pitchFamily="34" charset="0"/>
            </a:rPr>
            <a:t>Smallest</a:t>
          </a:r>
          <a:r>
            <a:rPr lang="en-GB" sz="2100" kern="1200">
              <a:latin typeface="Calibri" panose="020F0502020204030204" pitchFamily="34" charset="0"/>
              <a:cs typeface="Calibri" panose="020F0502020204030204" pitchFamily="34" charset="0"/>
            </a:rPr>
            <a:t>; 0.02-0.3 </a:t>
          </a:r>
          <a:r>
            <a:rPr lang="el-GR" sz="2100" kern="1200">
              <a:latin typeface="Calibri"/>
              <a:cs typeface="Calibri"/>
            </a:rPr>
            <a:t>μ</a:t>
          </a:r>
          <a:r>
            <a:rPr lang="en-GB" sz="2100" kern="1200">
              <a:latin typeface="Calibri"/>
              <a:cs typeface="Calibri"/>
            </a:rPr>
            <a:t>m</a:t>
          </a:r>
          <a:endParaRPr lang="en-US" sz="2100" kern="1200" dirty="0">
            <a:latin typeface="Calibri" panose="020F0502020204030204" pitchFamily="34" charset="0"/>
            <a:cs typeface="Calibri" panose="020F0502020204030204" pitchFamily="34" charset="0"/>
          </a:endParaRPr>
        </a:p>
      </dsp:txBody>
      <dsp:txXfrm>
        <a:off x="1484247" y="1540257"/>
        <a:ext cx="5236874" cy="1400233"/>
      </dsp:txXfrm>
    </dsp:sp>
    <dsp:sp modelId="{76B51896-0486-49B7-975F-6100BE80D16C}">
      <dsp:nvSpPr>
        <dsp:cNvPr id="0" name=""/>
        <dsp:cNvSpPr/>
      </dsp:nvSpPr>
      <dsp:spPr>
        <a:xfrm>
          <a:off x="140023" y="1680280"/>
          <a:ext cx="1344224" cy="112018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E1DC45-65E4-42F0-AD24-84EACD538B4B}">
      <dsp:nvSpPr>
        <dsp:cNvPr id="0" name=""/>
        <dsp:cNvSpPr/>
      </dsp:nvSpPr>
      <dsp:spPr>
        <a:xfrm>
          <a:off x="0" y="3080514"/>
          <a:ext cx="6721122" cy="14002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dirty="0">
              <a:solidFill>
                <a:schemeClr val="tx1">
                  <a:lumMod val="50000"/>
                </a:schemeClr>
              </a:solidFill>
              <a:latin typeface="Calibri" panose="020F0502020204030204" pitchFamily="34" charset="0"/>
              <a:cs typeface="Calibri" panose="020F0502020204030204" pitchFamily="34" charset="0"/>
            </a:rPr>
            <a:t>Protozoan cysts</a:t>
          </a:r>
          <a:endParaRPr lang="en-US" sz="2700" kern="1200" dirty="0">
            <a:solidFill>
              <a:schemeClr val="tx1">
                <a:lumMod val="50000"/>
              </a:schemeClr>
            </a:solidFill>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15000"/>
            </a:spcAft>
            <a:buChar char="•"/>
          </a:pPr>
          <a:r>
            <a:rPr lang="en-GB" sz="2100" i="1" kern="1200" dirty="0">
              <a:solidFill>
                <a:schemeClr val="tx1">
                  <a:lumMod val="50000"/>
                </a:schemeClr>
              </a:solidFill>
              <a:latin typeface="Calibri" panose="020F0502020204030204" pitchFamily="34" charset="0"/>
              <a:cs typeface="Calibri" panose="020F0502020204030204" pitchFamily="34" charset="0"/>
            </a:rPr>
            <a:t>E.g. Giardia, Cryptosporidium</a:t>
          </a:r>
          <a:endParaRPr lang="en-US" sz="2100" i="1" kern="1200" dirty="0">
            <a:solidFill>
              <a:schemeClr val="tx1">
                <a:lumMod val="50000"/>
              </a:schemeClr>
            </a:solidFill>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15000"/>
            </a:spcAft>
            <a:buChar char="•"/>
          </a:pPr>
          <a:r>
            <a:rPr lang="en-GB" sz="2100" i="0" kern="1200" dirty="0">
              <a:solidFill>
                <a:schemeClr val="tx1">
                  <a:lumMod val="50000"/>
                </a:schemeClr>
              </a:solidFill>
              <a:latin typeface="Calibri" panose="020F0502020204030204" pitchFamily="34" charset="0"/>
              <a:cs typeface="Calibri" panose="020F0502020204030204" pitchFamily="34" charset="0"/>
            </a:rPr>
            <a:t>Largest; &gt;2 </a:t>
          </a:r>
          <a:r>
            <a:rPr lang="el-GR" sz="2100" i="0" kern="1200" dirty="0">
              <a:solidFill>
                <a:schemeClr val="tx1">
                  <a:lumMod val="50000"/>
                </a:schemeClr>
              </a:solidFill>
              <a:latin typeface="Calibri"/>
              <a:cs typeface="Calibri"/>
            </a:rPr>
            <a:t>μ</a:t>
          </a:r>
          <a:r>
            <a:rPr lang="en-GB" sz="2100" i="0" kern="1200" dirty="0">
              <a:solidFill>
                <a:schemeClr val="tx1">
                  <a:lumMod val="50000"/>
                </a:schemeClr>
              </a:solidFill>
              <a:latin typeface="Calibri"/>
              <a:cs typeface="Calibri"/>
            </a:rPr>
            <a:t>m-2 mm</a:t>
          </a:r>
          <a:endParaRPr lang="en-US" sz="2100" i="0" kern="1200" dirty="0">
            <a:solidFill>
              <a:schemeClr val="tx1">
                <a:lumMod val="50000"/>
              </a:schemeClr>
            </a:solidFill>
            <a:latin typeface="Calibri" panose="020F0502020204030204" pitchFamily="34" charset="0"/>
            <a:cs typeface="Calibri" panose="020F0502020204030204" pitchFamily="34" charset="0"/>
          </a:endParaRPr>
        </a:p>
      </dsp:txBody>
      <dsp:txXfrm>
        <a:off x="1484247" y="3080514"/>
        <a:ext cx="5236874" cy="1400233"/>
      </dsp:txXfrm>
    </dsp:sp>
    <dsp:sp modelId="{7EAD290E-EAC9-40E1-BECD-895150E2C777}">
      <dsp:nvSpPr>
        <dsp:cNvPr id="0" name=""/>
        <dsp:cNvSpPr/>
      </dsp:nvSpPr>
      <dsp:spPr>
        <a:xfrm>
          <a:off x="140023" y="3220537"/>
          <a:ext cx="1344224" cy="1120187"/>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A0824-0921-BF4B-8D67-B095A1054258}" type="datetimeFigureOut">
              <a:rPr lang="it-IT" smtClean="0"/>
              <a:t>03/05/22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30B6-D5DB-4F47-B878-F9EA0BACE276}" type="slidenum">
              <a:rPr lang="it-IT" smtClean="0"/>
              <a:t>‹#›</a:t>
            </a:fld>
            <a:endParaRPr lang="it-IT"/>
          </a:p>
        </p:txBody>
      </p:sp>
    </p:spTree>
    <p:extLst>
      <p:ext uri="{BB962C8B-B14F-4D97-AF65-F5344CB8AC3E}">
        <p14:creationId xmlns:p14="http://schemas.microsoft.com/office/powerpoint/2010/main" val="244756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ho.int/water_sanitation_health/emerging/legionella.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yourself if you have not already, and make sure you insert the date and location to the slide before you start</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a:t>
            </a:fld>
            <a:endParaRPr lang="it-IT"/>
          </a:p>
        </p:txBody>
      </p:sp>
    </p:spTree>
    <p:extLst>
      <p:ext uri="{BB962C8B-B14F-4D97-AF65-F5344CB8AC3E}">
        <p14:creationId xmlns:p14="http://schemas.microsoft.com/office/powerpoint/2010/main" val="340226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 </a:t>
            </a:r>
          </a:p>
          <a:p>
            <a:pPr algn="l" rtl="0"/>
            <a:r>
              <a:rPr lang="en-US" b="1" dirty="0"/>
              <a:t>SAY:</a:t>
            </a:r>
          </a:p>
          <a:p>
            <a:pPr algn="l" rtl="0"/>
            <a:r>
              <a:rPr lang="en-US" dirty="0"/>
              <a:t>These quantities come from the WHO 2008 Essential environmental health standards. Each facility needs to assess what their needs are and depending on climate change risks may need to assure more than 2 days/48 hours of storage, especially for example, during the dry season.</a:t>
            </a:r>
          </a:p>
          <a:p>
            <a:pPr algn="l" rtl="0"/>
            <a:endParaRPr lang="en-US" dirty="0"/>
          </a:p>
          <a:p>
            <a:pPr algn="l" rtl="0"/>
            <a:r>
              <a:rPr lang="en-US" dirty="0"/>
              <a:t>These quantities are estimates and take into account water required for drinking, environmental cleaning and laundry, hand hygiene and waste management.  Note, water for specific medical uses (such as dialysis) is not included. </a:t>
            </a:r>
          </a:p>
          <a:p>
            <a:pPr algn="l" rtl="0"/>
            <a:endParaRPr lang="en-US" dirty="0"/>
          </a:p>
          <a:p>
            <a:pPr algn="l" rtl="0"/>
            <a:r>
              <a:rPr lang="en-US" b="0" dirty="0"/>
              <a:t>To calculate the requirements for a facility</a:t>
            </a:r>
            <a:r>
              <a:rPr lang="en-US" b="1" dirty="0"/>
              <a:t>,</a:t>
            </a:r>
            <a:r>
              <a:rPr lang="en-US" dirty="0"/>
              <a:t> consider how many days the facility is open, average numbers of patients, what services are available and potential changes in demand (e.g. seasonal fluctuations linked to farming cycles, climate, infectious disease outbreaks, frequency of births) when planning for or upgrading water supplies.</a:t>
            </a:r>
          </a:p>
          <a:p>
            <a:pPr algn="l" rtl="0"/>
            <a:endParaRPr lang="en-US"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11</a:t>
            </a:fld>
            <a:endParaRPr lang="it-IT"/>
          </a:p>
        </p:txBody>
      </p:sp>
    </p:spTree>
    <p:extLst>
      <p:ext uri="{BB962C8B-B14F-4D97-AF65-F5344CB8AC3E}">
        <p14:creationId xmlns:p14="http://schemas.microsoft.com/office/powerpoint/2010/main" val="2483318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take 5 mins to discuss the questions in pairs and then be prepare to feedback your answers to the group</a:t>
            </a:r>
            <a:endParaRPr lang="en-US" b="1"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12</a:t>
            </a:fld>
            <a:endParaRPr lang="it-IT"/>
          </a:p>
        </p:txBody>
      </p:sp>
    </p:spTree>
    <p:extLst>
      <p:ext uri="{BB962C8B-B14F-4D97-AF65-F5344CB8AC3E}">
        <p14:creationId xmlns:p14="http://schemas.microsoft.com/office/powerpoint/2010/main" val="151243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FOR TRAINER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back to the previous slide for the quantity of water needed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13</a:t>
            </a:fld>
            <a:endParaRPr lang="it-IT"/>
          </a:p>
        </p:txBody>
      </p:sp>
    </p:spTree>
    <p:extLst>
      <p:ext uri="{BB962C8B-B14F-4D97-AF65-F5344CB8AC3E}">
        <p14:creationId xmlns:p14="http://schemas.microsoft.com/office/powerpoint/2010/main" val="3636207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READ THE SLIDE </a:t>
            </a:r>
          </a:p>
          <a:p>
            <a:pPr algn="l"/>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briefly discuss with the person next to you these questions and then shout out your answers</a:t>
            </a:r>
            <a:endParaRPr lang="en-US" b="1" dirty="0"/>
          </a:p>
          <a:p>
            <a:pPr algn="l"/>
            <a:endParaRPr lang="en-US" b="1" dirty="0"/>
          </a:p>
          <a:p>
            <a:pPr algn="l"/>
            <a:r>
              <a:rPr lang="en-US" b="1" dirty="0"/>
              <a:t>THEN SAY:</a:t>
            </a:r>
          </a:p>
          <a:p>
            <a:pPr algn="l"/>
            <a:endParaRPr lang="en-US" dirty="0"/>
          </a:p>
          <a:p>
            <a:pPr algn="l"/>
            <a:r>
              <a:rPr lang="en-US" dirty="0"/>
              <a:t>The most appropriate type will depend on the local availability of water storage containers, the amount that needs to be stored and durability/climate. Any container should be easily accessible for cleaning and if connected to a piped system, raised, to allow water to flow by gravity and protect against flooding.</a:t>
            </a:r>
          </a:p>
          <a:p>
            <a:pPr algn="l"/>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IE" sz="1800" b="0" dirty="0">
                <a:effectLst/>
                <a:latin typeface="Arial" panose="020B0604020202020204" pitchFamily="34" charset="0"/>
                <a:ea typeface="SimSun" panose="02010600030101010101" pitchFamily="2" charset="-122"/>
                <a:cs typeface="Times New Roman" panose="02020603050405020304" pitchFamily="18" charset="0"/>
              </a:rPr>
              <a:t>Remember: Clean and disinfect water tanks regularly. C</a:t>
            </a:r>
            <a:r>
              <a:rPr lang="en-IE" sz="1800" dirty="0">
                <a:effectLst/>
                <a:latin typeface="Arial" panose="020B0604020202020204" pitchFamily="34" charset="0"/>
                <a:ea typeface="SimSun" panose="02010600030101010101" pitchFamily="2" charset="-122"/>
                <a:cs typeface="Times New Roman" panose="02020603050405020304" pitchFamily="18" charset="0"/>
              </a:rPr>
              <a:t>overing, routinely cleaning and disinfecting tanks will provide immediate health gains and build resilience over many future rainfall scenarios. </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p>
            <a:pPr algn="l"/>
            <a:endParaRPr lang="en-US" dirty="0"/>
          </a:p>
          <a:p>
            <a:pPr algn="l"/>
            <a:r>
              <a:rPr lang="en-US" dirty="0"/>
              <a:t>We will talk about water quality and storage later on</a:t>
            </a:r>
            <a:endParaRPr lang="en-GB"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14</a:t>
            </a:fld>
            <a:endParaRPr lang="it-IT"/>
          </a:p>
        </p:txBody>
      </p:sp>
    </p:spTree>
    <p:extLst>
      <p:ext uri="{BB962C8B-B14F-4D97-AF65-F5344CB8AC3E}">
        <p14:creationId xmlns:p14="http://schemas.microsoft.com/office/powerpoint/2010/main" val="156202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endParaRPr lang="en-US" dirty="0"/>
          </a:p>
          <a:p>
            <a:pPr algn="l" rtl="0"/>
            <a:r>
              <a:rPr lang="en-US" dirty="0"/>
              <a:t>In this example, 1,000 liters of water is the minimum recommended storage. If funds are available to store more water this may be useful, especially as disease outbreaks (e.g. Ebola, cholera, covid-19) require more water because of an increase in patients and often greater cleaning and disinfection needs.</a:t>
            </a:r>
          </a:p>
          <a:p>
            <a:pPr algn="l" rtl="0"/>
            <a:endParaRPr lang="en-US" dirty="0"/>
          </a:p>
          <a:p>
            <a:pPr algn="l" rtl="0"/>
            <a:r>
              <a:rPr lang="en-US" dirty="0"/>
              <a:t>Where climate change is a problem, extra storage is useful to provide a buffer during dry spells. Tanks should also be raised if in flood prone areas. Additional backup storage should be provided during high risk periods. Where possible, storage of more than 2 days should be provided and water prioritized for essential/life-saving services (i.e. delivery rooms acute care wards). </a:t>
            </a:r>
            <a:endParaRPr lang="en-GB"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15</a:t>
            </a:fld>
            <a:endParaRPr lang="it-IT"/>
          </a:p>
        </p:txBody>
      </p:sp>
    </p:spTree>
    <p:extLst>
      <p:ext uri="{BB962C8B-B14F-4D97-AF65-F5344CB8AC3E}">
        <p14:creationId xmlns:p14="http://schemas.microsoft.com/office/powerpoint/2010/main" val="160853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16</a:t>
            </a:fld>
            <a:endParaRPr lang="it-IT"/>
          </a:p>
        </p:txBody>
      </p:sp>
    </p:spTree>
    <p:extLst>
      <p:ext uri="{BB962C8B-B14F-4D97-AF65-F5344CB8AC3E}">
        <p14:creationId xmlns:p14="http://schemas.microsoft.com/office/powerpoint/2010/main" val="313235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 </a:t>
            </a:r>
          </a:p>
          <a:p>
            <a:pPr algn="l" rtl="0"/>
            <a:r>
              <a:rPr lang="en-US" b="1" dirty="0"/>
              <a:t>SAY:</a:t>
            </a:r>
          </a:p>
          <a:p>
            <a:pPr algn="l" rtl="0"/>
            <a:r>
              <a:rPr lang="en-US" dirty="0"/>
              <a:t>This slide provides a spotlight on microbial contamination of drinking water. </a:t>
            </a:r>
          </a:p>
          <a:p>
            <a:pPr algn="l" rtl="0"/>
            <a:endParaRPr lang="en-US" dirty="0"/>
          </a:p>
          <a:p>
            <a:pPr algn="l" rtl="0"/>
            <a:r>
              <a:rPr lang="en-US" dirty="0"/>
              <a:t>SARS-CoV-2 is not a fecal oral disease and there is no documented evidence of SARS-CoV2 in drinking-water or water sources. The main route of transmission is airborne and thus respiratory precautions important (e.g. distancing, ventilation, use of masks). Both SARS-CoV-2 and Ebola are enveloped viruses which </a:t>
            </a:r>
            <a:r>
              <a:rPr lang="en-US" b="1" dirty="0"/>
              <a:t>makes them more fragile in the environment </a:t>
            </a:r>
            <a:r>
              <a:rPr lang="en-US" dirty="0"/>
              <a:t>and more easily destroyed/killed with UV (sunlight) or heat compared to non-enveloped viruses such as hepatitis A. Enveloped viruses usually survive a matter of days (at most) whereas non-enveloped viruses can survive for weeks or months in the environment.</a:t>
            </a:r>
          </a:p>
          <a:p>
            <a:pPr algn="l" rtl="0"/>
            <a:endParaRPr lang="en-US" dirty="0"/>
          </a:p>
          <a:p>
            <a:pPr algn="l" rtl="0"/>
            <a:r>
              <a:rPr lang="en-US" dirty="0"/>
              <a:t>We will come back to Legionella shortly. </a:t>
            </a:r>
            <a:endParaRPr lang="en-GB"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17</a:t>
            </a:fld>
            <a:endParaRPr lang="it-IT"/>
          </a:p>
        </p:txBody>
      </p:sp>
    </p:spTree>
    <p:extLst>
      <p:ext uri="{BB962C8B-B14F-4D97-AF65-F5344CB8AC3E}">
        <p14:creationId xmlns:p14="http://schemas.microsoft.com/office/powerpoint/2010/main" val="1048402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endParaRPr lang="en-US" b="1" dirty="0"/>
          </a:p>
          <a:p>
            <a:pPr algn="l" rtl="0"/>
            <a:r>
              <a:rPr lang="en-US" b="1" dirty="0"/>
              <a:t>Safe drinking-water</a:t>
            </a:r>
            <a:r>
              <a:rPr lang="en-US" b="0" dirty="0"/>
              <a:t>, as defined by the WHO Guidelines, </a:t>
            </a:r>
            <a:r>
              <a:rPr lang="en-US" b="1" dirty="0"/>
              <a:t>does not represent any significant risk to health over a lifetime of consumption, including different sensitivities that may occur between life stages.</a:t>
            </a:r>
          </a:p>
          <a:p>
            <a:pPr algn="l" rtl="0"/>
            <a:endParaRPr lang="en-US" dirty="0"/>
          </a:p>
          <a:p>
            <a:pPr algn="l" rtl="0"/>
            <a:r>
              <a:rPr lang="en-US" dirty="0"/>
              <a:t>Absence of fecal contamination may be indicated by the absence of indicator organisms such as E. coli (or thermotolerant </a:t>
            </a:r>
            <a:r>
              <a:rPr lang="en-US" dirty="0" err="1"/>
              <a:t>faecal</a:t>
            </a:r>
            <a:r>
              <a:rPr lang="en-US" dirty="0"/>
              <a:t> coliforms). Where this cannot be tested, the presence of a free chlorine residual (at least 0.2 mg/l) can be used as a surrogate indication.</a:t>
            </a:r>
          </a:p>
          <a:p>
            <a:pPr algn="l" rtl="0"/>
            <a:endParaRPr lang="en-US" dirty="0"/>
          </a:p>
          <a:p>
            <a:pPr algn="l" rtl="0"/>
            <a:r>
              <a:rPr lang="en-US" b="1" dirty="0"/>
              <a:t>Safely stored: </a:t>
            </a:r>
            <a:r>
              <a:rPr lang="en-US" dirty="0"/>
              <a:t>in a clean bucket/tank with cover and tap, which is regularly cleaned and disinfected (unless it is dispensed from a water fountain). </a:t>
            </a:r>
          </a:p>
          <a:p>
            <a:pPr algn="l" rtl="0"/>
            <a:endParaRPr lang="en-US" dirty="0"/>
          </a:p>
          <a:p>
            <a:pPr algn="l" rtl="0"/>
            <a:r>
              <a:rPr lang="en-US" b="1" dirty="0"/>
              <a:t>Accessibility: (an important consideration for GEDSI) </a:t>
            </a:r>
          </a:p>
          <a:p>
            <a:pPr algn="l" rtl="0"/>
            <a:r>
              <a:rPr lang="en-US" dirty="0"/>
              <a:t>- Pathway to drinking water area: width is minimum 120 cm, is flat and even, is dry and is clear of obstacles. </a:t>
            </a:r>
          </a:p>
          <a:p>
            <a:pPr algn="l" rtl="0"/>
            <a:r>
              <a:rPr lang="en-US" dirty="0"/>
              <a:t>- Sign for drinking water station has words, pictures and braille and is displayed on the wall at 140 cm-160 cm from the ground. </a:t>
            </a:r>
          </a:p>
          <a:p>
            <a:pPr algn="l" rtl="0"/>
            <a:r>
              <a:rPr lang="en-US" dirty="0"/>
              <a:t>- The drinking water station tap is 75 cm from the floor and a cup is available to patients. If cups are used, they should reusable and washed with warm water and soap and dried.</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18</a:t>
            </a:fld>
            <a:endParaRPr lang="en-GB"/>
          </a:p>
        </p:txBody>
      </p:sp>
    </p:spTree>
    <p:extLst>
      <p:ext uri="{BB962C8B-B14F-4D97-AF65-F5344CB8AC3E}">
        <p14:creationId xmlns:p14="http://schemas.microsoft.com/office/powerpoint/2010/main" val="2417766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solidFill>
                  <a:srgbClr val="09164D"/>
                </a:solidFill>
              </a:rPr>
              <a:t>READ THE SLIDE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solidFill>
                  <a:srgbClr val="09164D"/>
                </a:solidFill>
              </a:rPr>
              <a:t>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solidFill>
                  <a:srgbClr val="09164D"/>
                </a:solidFill>
              </a:rPr>
              <a:t>While the presence of the COVID-19 virus in untreated drinking-water is possible, it has not been detected in drinking-water supplies.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Reminder: more susceptible to chlorine because </a:t>
            </a:r>
            <a:r>
              <a:rPr lang="en-GB" sz="1200" b="1" dirty="0">
                <a:solidFill>
                  <a:srgbClr val="09164D"/>
                </a:solidFill>
              </a:rPr>
              <a:t>COVID-19 is an enveloped virus. </a:t>
            </a:r>
            <a:r>
              <a:rPr lang="en-GB" sz="1200" dirty="0">
                <a:solidFill>
                  <a:srgbClr val="09164D"/>
                </a:solidFill>
              </a:rPr>
              <a:t>As such it has a fragile outer lipid membrane which makes it </a:t>
            </a:r>
            <a:r>
              <a:rPr lang="en-GB" sz="1200" b="1" dirty="0">
                <a:solidFill>
                  <a:srgbClr val="09164D"/>
                </a:solidFill>
              </a:rPr>
              <a:t>less stable, compared to non-enveloped viruses in the environment</a:t>
            </a:r>
            <a:r>
              <a:rPr lang="en-GB" sz="1200" dirty="0">
                <a:solidFill>
                  <a:srgbClr val="09164D"/>
                </a:solidFill>
              </a:rPr>
              <a:t>. </a:t>
            </a:r>
          </a:p>
          <a:p>
            <a:pPr algn="l" rtl="0"/>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19</a:t>
            </a:fld>
            <a:endParaRPr lang="en-GB"/>
          </a:p>
        </p:txBody>
      </p:sp>
    </p:spTree>
    <p:extLst>
      <p:ext uri="{BB962C8B-B14F-4D97-AF65-F5344CB8AC3E}">
        <p14:creationId xmlns:p14="http://schemas.microsoft.com/office/powerpoint/2010/main" val="291604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endParaRPr lang="en-US" dirty="0"/>
          </a:p>
          <a:p>
            <a:pPr algn="l" rtl="0"/>
            <a:r>
              <a:rPr lang="en-US" dirty="0"/>
              <a:t>While water is important in any situation, it is especially important during infectious disease outbreaks where increased quantities of water are needed for cleaning and hygiene and where hydration with safe drinking water for those infected and often overworked health care workers is critical. </a:t>
            </a:r>
          </a:p>
          <a:p>
            <a:pPr algn="l" rtl="0"/>
            <a:endParaRPr lang="en-GB" dirty="0"/>
          </a:p>
          <a:p>
            <a:pPr algn="l" rtl="0"/>
            <a:r>
              <a:rPr lang="en-GB" b="1" dirty="0"/>
              <a:t>Ask</a:t>
            </a:r>
            <a:r>
              <a:rPr lang="en-GB" dirty="0"/>
              <a:t> participants if they know what is considered an “appropriate chlorine residual”? </a:t>
            </a:r>
          </a:p>
          <a:p>
            <a:pPr algn="l" rtl="0"/>
            <a:r>
              <a:rPr lang="en-GB" b="1" dirty="0"/>
              <a:t>Answer:  </a:t>
            </a:r>
            <a:r>
              <a:rPr lang="en-US" b="0" dirty="0"/>
              <a:t>Drinking-water should have a free chlorine residual of </a:t>
            </a:r>
            <a:r>
              <a:rPr lang="en-US" b="1" dirty="0"/>
              <a:t>≥0.2mg/L or ≥0.5mg/L in emergencies </a:t>
            </a:r>
          </a:p>
          <a:p>
            <a:pPr algn="l" rtl="0"/>
            <a:r>
              <a:rPr lang="en-US" b="1" dirty="0"/>
              <a:t>	For effective disinfection, there should be a residual concentration of free chlorine of ≥ 0.5 mg/l after at least 30 min contact time at pH &lt; 8.0. A chlorine residual should be maintained throughout the 	distribution system. At the point of delivery, the minimum residual concentration of free chlorine should be ≥0.2 mg/l. </a:t>
            </a:r>
          </a:p>
          <a:p>
            <a:pPr algn="l" rtl="0"/>
            <a:endParaRPr lang="en-US" b="0" dirty="0"/>
          </a:p>
          <a:p>
            <a:pPr algn="l" rtl="0"/>
            <a:r>
              <a:rPr lang="en-US" b="0" dirty="0"/>
              <a:t>	Chlorine residual should be frequently measured and dosing adjusted if residual is not met (changes in pH, temperature, organic content and water source will affect chlorine efficacy). Evidence of documented chlorine 	residuals should be available from previous testing. In the event of a flood, chlorine alone will not disinfect water sufficiently as the water is likely too turbid.</a:t>
            </a:r>
            <a:endParaRPr lang="en-GB" b="0" dirty="0"/>
          </a:p>
          <a:p>
            <a:pPr algn="l" rtl="0"/>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20</a:t>
            </a:fld>
            <a:endParaRPr lang="en-GB"/>
          </a:p>
        </p:txBody>
      </p:sp>
    </p:spTree>
    <p:extLst>
      <p:ext uri="{BB962C8B-B14F-4D97-AF65-F5344CB8AC3E}">
        <p14:creationId xmlns:p14="http://schemas.microsoft.com/office/powerpoint/2010/main" val="157917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a:t>
            </a:r>
            <a:r>
              <a:rPr lang="en-US" dirty="0"/>
              <a:t>and make sure participants are clear on the outline of this module and what they will learn.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symbols here are ones you will se throughout the module to indicate activities</a:t>
            </a:r>
          </a:p>
          <a:p>
            <a:endParaRPr lang="en-US" b="1" dirty="0"/>
          </a:p>
        </p:txBody>
      </p:sp>
      <p:sp>
        <p:nvSpPr>
          <p:cNvPr id="4" name="Slide Number Placeholder 3"/>
          <p:cNvSpPr>
            <a:spLocks noGrp="1"/>
          </p:cNvSpPr>
          <p:nvPr>
            <p:ph type="sldNum" sz="quarter" idx="5"/>
          </p:nvPr>
        </p:nvSpPr>
        <p:spPr/>
        <p:txBody>
          <a:bodyPr/>
          <a:lstStyle/>
          <a:p>
            <a:fld id="{2C9130B6-D5DB-4F47-B878-F9EA0BACE276}" type="slidenum">
              <a:rPr lang="it-IT" smtClean="0"/>
              <a:t>3</a:t>
            </a:fld>
            <a:endParaRPr lang="it-IT"/>
          </a:p>
        </p:txBody>
      </p:sp>
    </p:spTree>
    <p:extLst>
      <p:ext uri="{BB962C8B-B14F-4D97-AF65-F5344CB8AC3E}">
        <p14:creationId xmlns:p14="http://schemas.microsoft.com/office/powerpoint/2010/main" val="1569465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2EF9A0-D4F0-4A7A-B5AE-256E74E5ECD9}"/>
              </a:ext>
            </a:extLst>
          </p:cNvPr>
          <p:cNvSpPr>
            <a:spLocks noGrp="1"/>
          </p:cNvSpPr>
          <p:nvPr>
            <p:ph type="body" idx="1"/>
          </p:nvPr>
        </p:nvSpPr>
        <p:spPr/>
        <p:txBody>
          <a:bodyPr/>
          <a:lstStyle/>
          <a:p>
            <a:pPr algn="l" rtl="0"/>
            <a:r>
              <a:rPr lang="en-US" b="1" dirty="0">
                <a:highlight>
                  <a:srgbClr val="FFFF00"/>
                </a:highlight>
              </a:rPr>
              <a:t>SAY:</a:t>
            </a:r>
          </a:p>
          <a:p>
            <a:pPr algn="l" rtl="0"/>
            <a:r>
              <a:rPr lang="en-US" dirty="0">
                <a:highlight>
                  <a:srgbClr val="FFFF00"/>
                </a:highlight>
              </a:rPr>
              <a:t>The </a:t>
            </a:r>
            <a:r>
              <a:rPr lang="en-US" b="1" dirty="0">
                <a:highlight>
                  <a:srgbClr val="FFFF00"/>
                </a:highlight>
              </a:rPr>
              <a:t>WHO Guidelines for Drinking-water quality </a:t>
            </a:r>
            <a:r>
              <a:rPr lang="en-US" dirty="0">
                <a:highlight>
                  <a:srgbClr val="FFFF00"/>
                </a:highlight>
              </a:rPr>
              <a:t>are some of the oldest (1956) and most downloaded guidelines at WHO. </a:t>
            </a:r>
            <a:endParaRPr lang="en-US" dirty="0"/>
          </a:p>
          <a:p>
            <a:pPr algn="l" rtl="0"/>
            <a:r>
              <a:rPr lang="en-US" dirty="0"/>
              <a:t>They are based on a risk-based approach for understanding and incrementally addressing water related health risks. While the guidelines cover both microbiological and chemical risks, in low and middle income countries, microbiological (e.g. fecal contamination) constitute the great majority of the health burden associated with unsafe water. </a:t>
            </a:r>
          </a:p>
          <a:p>
            <a:pPr algn="l" rtl="0"/>
            <a:endParaRPr lang="en-US" dirty="0"/>
          </a:p>
          <a:p>
            <a:pPr algn="l" rtl="0"/>
            <a:r>
              <a:rPr lang="en-US" dirty="0"/>
              <a:t>The other documents shown here are accompanying documents and tools which are grounded in the principles of the guidelines. These include</a:t>
            </a:r>
          </a:p>
          <a:p>
            <a:pPr marL="171450" indent="-171450" algn="l" rtl="0">
              <a:buFontTx/>
              <a:buChar char="-"/>
            </a:pPr>
            <a:r>
              <a:rPr lang="en-US" dirty="0"/>
              <a:t>climate resilient water safety plans</a:t>
            </a:r>
          </a:p>
          <a:p>
            <a:pPr marL="171450" indent="-171450" algn="l" rtl="0">
              <a:buFontTx/>
              <a:buChar char="-"/>
            </a:pPr>
            <a:r>
              <a:rPr lang="en-US" dirty="0"/>
              <a:t>regulations and standards</a:t>
            </a:r>
          </a:p>
          <a:p>
            <a:pPr marL="171450" indent="-171450" algn="l" rtl="0">
              <a:buFontTx/>
              <a:buChar char="-"/>
            </a:pPr>
            <a:r>
              <a:rPr lang="en-US" dirty="0"/>
              <a:t>environmental health standards in health care facilities </a:t>
            </a:r>
          </a:p>
          <a:p>
            <a:pPr marL="171450" indent="-171450" algn="l" rtl="0">
              <a:buFontTx/>
              <a:buChar char="-"/>
            </a:pPr>
            <a:r>
              <a:rPr lang="en-US" dirty="0"/>
              <a:t>the results of performance testing of major household water treatment products. </a:t>
            </a:r>
          </a:p>
          <a:p>
            <a:pPr marL="0" indent="0" algn="l" rtl="0">
              <a:buFontTx/>
              <a:buNone/>
            </a:pPr>
            <a:endParaRPr lang="en-US" dirty="0">
              <a:highlight>
                <a:srgbClr val="FFFF00"/>
              </a:highlight>
            </a:endParaRPr>
          </a:p>
          <a:p>
            <a:pPr marL="0" marR="0">
              <a:lnSpc>
                <a:spcPct val="115000"/>
              </a:lnSpc>
              <a:spcBef>
                <a:spcPts val="0"/>
              </a:spcBef>
              <a:spcAft>
                <a:spcPts val="0"/>
              </a:spcAft>
            </a:pPr>
            <a:r>
              <a:rPr lang="en-GB" sz="1800" b="1" dirty="0">
                <a:effectLst/>
                <a:latin typeface="Arial" panose="020B0604020202020204" pitchFamily="34" charset="0"/>
                <a:ea typeface="SimSun" panose="02010600030101010101" pitchFamily="2" charset="-122"/>
              </a:rPr>
              <a:t>Water safety planning </a:t>
            </a:r>
            <a:r>
              <a:rPr lang="en-GB" sz="1800" dirty="0">
                <a:effectLst/>
                <a:latin typeface="Arial" panose="020B0604020202020204" pitchFamily="34" charset="0"/>
                <a:ea typeface="SimSun" panose="02010600030101010101" pitchFamily="2" charset="-122"/>
              </a:rPr>
              <a:t>is a proactive risk-based approach, with a strong focus on operations and maintenance, and monitoring – elements which can be applied to health care facilities to ensure safe drinking-water delivery.</a:t>
            </a:r>
            <a:r>
              <a:rPr lang="en-GB" sz="1100" dirty="0">
                <a:effectLst/>
                <a:latin typeface="Arial" panose="020B0604020202020204" pitchFamily="34" charset="0"/>
                <a:ea typeface="SimSun" panose="02010600030101010101" pitchFamily="2" charset="-122"/>
                <a:cs typeface="Arial" panose="020B0604020202020204" pitchFamily="34" charset="0"/>
              </a:rPr>
              <a:t>  Countries and communities already implementing water safety plans (WSPs) are encouraged to expand efforts to health care facilities. This means, in practice, that the water domain within the WASH FIT assessment, would incorporate more detailed indicators for additional elements of water safety planning, including:</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100" dirty="0">
                <a:effectLst/>
                <a:latin typeface="Arial" panose="020B0604020202020204" pitchFamily="34" charset="0"/>
                <a:ea typeface="SimSun" panose="02010600030101010101" pitchFamily="2" charset="-122"/>
                <a:cs typeface="Arial" panose="020B0604020202020204" pitchFamily="34" charset="0"/>
              </a:rPr>
              <a:t>describing the entire water supply system</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100" dirty="0">
                <a:effectLst/>
                <a:latin typeface="Arial" panose="020B0604020202020204" pitchFamily="34" charset="0"/>
                <a:ea typeface="SimSun" panose="02010600030101010101" pitchFamily="2" charset="-122"/>
                <a:cs typeface="Arial" panose="020B0604020202020204" pitchFamily="34" charset="0"/>
              </a:rPr>
              <a:t>monitoring the system i.e.</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GB" sz="1100" dirty="0">
                <a:effectLst/>
                <a:latin typeface="Arial" panose="020B0604020202020204" pitchFamily="34" charset="0"/>
                <a:ea typeface="SimSun" panose="02010600030101010101" pitchFamily="2" charset="-122"/>
                <a:cs typeface="Arial" panose="020B0604020202020204" pitchFamily="34" charset="0"/>
              </a:rPr>
              <a:t>monitoring of control measures through operational monitoring plans </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GB" sz="1100" dirty="0">
                <a:effectLst/>
                <a:latin typeface="Arial" panose="020B0604020202020204" pitchFamily="34" charset="0"/>
                <a:ea typeface="SimSun" panose="02010600030101010101" pitchFamily="2" charset="-122"/>
                <a:cs typeface="Arial" panose="020B0604020202020204" pitchFamily="34" charset="0"/>
              </a:rPr>
              <a:t>monitoring water quality for compliance with regulatory requirements or internal water quality targets (through compliance monitoring)</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100" dirty="0">
                <a:effectLst/>
                <a:latin typeface="Arial" panose="020B0604020202020204" pitchFamily="34" charset="0"/>
                <a:ea typeface="SimSun" panose="02010600030101010101" pitchFamily="2" charset="-122"/>
                <a:cs typeface="Arial" panose="020B0604020202020204" pitchFamily="34" charset="0"/>
              </a:rPr>
              <a:t> developing management procedures (i.e. standard operating procedures for key operations and maintenance activities, and emergency response plans) and </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100" dirty="0">
                <a:effectLst/>
                <a:latin typeface="Arial" panose="020B0604020202020204" pitchFamily="34" charset="0"/>
                <a:ea typeface="SimSun" panose="02010600030101010101" pitchFamily="2" charset="-122"/>
                <a:cs typeface="Arial" panose="020B0604020202020204" pitchFamily="34" charset="0"/>
              </a:rPr>
              <a:t>engaging with the appropriate authorities on water quality surveillance. </a:t>
            </a:r>
            <a:endParaRPr lang="en-US" sz="1100" dirty="0">
              <a:effectLst/>
              <a:latin typeface="Arial" panose="020B0604020202020204" pitchFamily="34" charset="0"/>
              <a:ea typeface="SimSun" panose="02010600030101010101" pitchFamily="2" charset="-122"/>
              <a:cs typeface="Times New Roman" panose="02020603050405020304" pitchFamily="18" charset="0"/>
            </a:endParaRPr>
          </a:p>
          <a:p>
            <a:pPr marL="0" indent="0" algn="l" rtl="0">
              <a:buFontTx/>
              <a:buNone/>
            </a:pPr>
            <a:endParaRPr lang="en-US" dirty="0">
              <a:highlight>
                <a:srgbClr val="FFFF00"/>
              </a:highlight>
            </a:endParaRPr>
          </a:p>
          <a:p>
            <a:pPr marL="0" indent="0" algn="l" rtl="0">
              <a:buFontTx/>
              <a:buNone/>
            </a:pPr>
            <a:endParaRPr lang="en-US" dirty="0">
              <a:highlight>
                <a:srgbClr val="FFFF00"/>
              </a:highlight>
            </a:endParaRPr>
          </a:p>
          <a:p>
            <a:pPr marL="0" indent="0" algn="l" rtl="0">
              <a:buFontTx/>
              <a:buNone/>
            </a:pPr>
            <a:r>
              <a:rPr lang="en-US" dirty="0">
                <a:highlight>
                  <a:srgbClr val="FFFF00"/>
                </a:highlight>
              </a:rPr>
              <a:t>Links to all documents are provided in the final slide. Alternatively, click on the thumbnail to download.  </a:t>
            </a:r>
          </a:p>
        </p:txBody>
      </p:sp>
    </p:spTree>
    <p:extLst>
      <p:ext uri="{BB962C8B-B14F-4D97-AF65-F5344CB8AC3E}">
        <p14:creationId xmlns:p14="http://schemas.microsoft.com/office/powerpoint/2010/main" val="3909079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i="0" dirty="0">
                <a:solidFill>
                  <a:srgbClr val="3C4245"/>
                </a:solidFill>
                <a:effectLst/>
                <a:latin typeface="Arial" panose="020B0604020202020204" pitchFamily="34" charset="0"/>
              </a:rPr>
              <a:t>SAY:</a:t>
            </a:r>
          </a:p>
          <a:p>
            <a:pPr algn="l" rtl="0"/>
            <a:r>
              <a:rPr lang="en-US" b="0" i="0" dirty="0">
                <a:solidFill>
                  <a:srgbClr val="3C4245"/>
                </a:solidFill>
                <a:effectLst/>
                <a:latin typeface="Arial" panose="020B0604020202020204" pitchFamily="34" charset="0"/>
              </a:rPr>
              <a:t>WSPs require a risk assessment including all steps in water supply from catchment to consumer, followed by implementation and monitoring of risk management control measures, with a focus on high priority risks. Where risks cannot be immediately addressed, the WSP approach allows for incremental improvements to be implemented systematically over time. WSPs should be implemented within a public health context, responding to clear health-based targets and quality-checked through independent surveillance.</a:t>
            </a:r>
          </a:p>
          <a:p>
            <a:pPr algn="l" rtl="0"/>
            <a:endParaRPr lang="en-US" b="0" i="0" dirty="0">
              <a:solidFill>
                <a:srgbClr val="3C4245"/>
              </a:solidFill>
              <a:effectLst/>
              <a:latin typeface="Arial" panose="020B0604020202020204" pitchFamily="34" charset="0"/>
            </a:endParaRPr>
          </a:p>
          <a:p>
            <a:pPr algn="l" rtl="0"/>
            <a:r>
              <a:rPr lang="en-US" b="0" i="0" dirty="0">
                <a:solidFill>
                  <a:srgbClr val="3C4245"/>
                </a:solidFill>
                <a:effectLst/>
                <a:latin typeface="Arial" panose="020B0604020202020204" pitchFamily="34" charset="0"/>
              </a:rPr>
              <a:t>WSPs have been adapted and implemented specifically for health care facilities. While WASH FIT incorporates the WSP methodology and many of the same support tools (e.g. Sanitary Inspection Forms) WASH FIT does not provide as much detail, especially on surveillance and how to regulate internally and/or work with water quality regulators to ensure water supplies. Facilities wishing to do this, should talk to local WSPs experts and/or incorporate additional WSP tools into WASH FIT efforts.</a:t>
            </a:r>
          </a:p>
          <a:p>
            <a:pPr algn="l" rtl="0"/>
            <a:endParaRPr lang="en-US" b="0" i="0" dirty="0">
              <a:solidFill>
                <a:srgbClr val="3C4245"/>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Additional resources: </a:t>
            </a:r>
            <a:r>
              <a:rPr lang="en-US" dirty="0"/>
              <a:t>https://www.who.int/teams/environment-climate-change-and-health/water-sanitation-and-health/water-safety-and-quality/water-safety-planning</a:t>
            </a:r>
          </a:p>
          <a:p>
            <a:pPr algn="l" rtl="0"/>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22</a:t>
            </a:fld>
            <a:endParaRPr lang="en-GB"/>
          </a:p>
        </p:txBody>
      </p:sp>
    </p:spTree>
    <p:extLst>
      <p:ext uri="{BB962C8B-B14F-4D97-AF65-F5344CB8AC3E}">
        <p14:creationId xmlns:p14="http://schemas.microsoft.com/office/powerpoint/2010/main" val="1699396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QUESTION </a:t>
            </a:r>
          </a:p>
          <a:p>
            <a:r>
              <a:rPr lang="en-US" b="1" dirty="0"/>
              <a:t>SAY: </a:t>
            </a:r>
            <a:r>
              <a:rPr lang="en-US" b="0" dirty="0"/>
              <a:t>You now have 5 minutes to discuss this in small groups and please be prepared to give feedback.</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23</a:t>
            </a:fld>
            <a:endParaRPr lang="en-GB"/>
          </a:p>
        </p:txBody>
      </p:sp>
    </p:spTree>
    <p:extLst>
      <p:ext uri="{BB962C8B-B14F-4D97-AF65-F5344CB8AC3E}">
        <p14:creationId xmlns:p14="http://schemas.microsoft.com/office/powerpoint/2010/main" val="3864460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SAY:</a:t>
            </a:r>
          </a:p>
          <a:p>
            <a:r>
              <a:rPr lang="en-US" dirty="0"/>
              <a:t>All of the above actions can be taken, but it is the most effective use of resources to start with sanitary inspections and regulatory data (if it exists). If you see that there are obvious risks to the water source (e.g. animals defecating nearby, open cracks in well) you can be fairly sure there are a strong likelihood of contamination and thus start with addressing those risks.</a:t>
            </a:r>
          </a:p>
          <a:p>
            <a:r>
              <a:rPr lang="en-US" dirty="0"/>
              <a:t>Checking the chlorine residual is a relatively cheap measures to check water quality and if there is chlorine it is highly unlikely there is any fecal contamination as with sufficient contact time (at least 30 min) and dosing, chlorine is effective in killing/deactivating bacteria  (4 log, or 99.99% removal or more) and viruses (up to 2 log removal) in non-turbid or clean water.</a:t>
            </a:r>
          </a:p>
          <a:p>
            <a:r>
              <a:rPr lang="en-US" dirty="0"/>
              <a:t>Conducting fecal indicator bacteria testing is important to see if control measures are working (e.g. source water improvements) and/or for regulatory purposes. A number of portable water quality test kits include testing for fecal indicators. It is important to establish a strong protocol of sampling, test procedure and data analysis to ensure the results can be accurately interpreted to inform risk assessments and next actions.</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24</a:t>
            </a:fld>
            <a:endParaRPr lang="en-GB"/>
          </a:p>
        </p:txBody>
      </p:sp>
    </p:spTree>
    <p:extLst>
      <p:ext uri="{BB962C8B-B14F-4D97-AF65-F5344CB8AC3E}">
        <p14:creationId xmlns:p14="http://schemas.microsoft.com/office/powerpoint/2010/main" val="2112041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endParaRPr lang="en-US" dirty="0"/>
          </a:p>
          <a:p>
            <a:pPr algn="l" rtl="0"/>
            <a:r>
              <a:rPr lang="en-US" dirty="0"/>
              <a:t>It is important that a SI form is completed as part of the field visit to a facility. If not, an optional classroom-based exercise is provided on the next slide. </a:t>
            </a:r>
          </a:p>
          <a:p>
            <a:pPr algn="l" rtl="0"/>
            <a:endParaRPr lang="en-US" dirty="0"/>
          </a:p>
          <a:p>
            <a:pPr algn="l" rtl="0"/>
            <a:r>
              <a:rPr lang="en-US" b="1" dirty="0"/>
              <a:t>Why use an SI form? </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en-US" sz="1800" dirty="0"/>
              <a:t>The WHO SI forms have been adapted for use in a health care setting. </a:t>
            </a:r>
          </a:p>
          <a:p>
            <a:pPr marL="285750" indent="-285750" algn="l" rtl="0">
              <a:buFontTx/>
              <a:buChar char="-"/>
            </a:pPr>
            <a:r>
              <a:rPr lang="en-GB" sz="1800" dirty="0">
                <a:effectLst/>
                <a:latin typeface="Arial" panose="020B0604020202020204" pitchFamily="34" charset="0"/>
                <a:ea typeface="SimSun" panose="02010600030101010101" pitchFamily="2" charset="-122"/>
                <a:cs typeface="Times New Roman" panose="02020603050405020304" pitchFamily="18" charset="0"/>
              </a:rPr>
              <a:t>SI forms help to evaluate actual and potential sources of contamination for different types of water sources. </a:t>
            </a:r>
          </a:p>
          <a:p>
            <a:pPr marL="285750" indent="-285750" algn="l" rtl="0">
              <a:buFontTx/>
              <a:buChar char="-"/>
            </a:pPr>
            <a:r>
              <a:rPr lang="en-GB" sz="1800" dirty="0">
                <a:effectLst/>
                <a:latin typeface="Arial" panose="020B0604020202020204" pitchFamily="34" charset="0"/>
                <a:ea typeface="SimSun" panose="02010600030101010101" pitchFamily="2" charset="-122"/>
                <a:cs typeface="Times New Roman" panose="02020603050405020304" pitchFamily="18" charset="0"/>
              </a:rPr>
              <a:t>They allow facilities to undertake a more detailed evaluation of their water supply to inform more specific measures to be taken to reduce the risk of water contamination, shortages etc. </a:t>
            </a:r>
          </a:p>
          <a:p>
            <a:pPr marL="171450" indent="-171450" algn="l" rtl="0">
              <a:buFontTx/>
              <a:buChar char="-"/>
            </a:pPr>
            <a:endParaRPr lang="en-US" b="1" dirty="0"/>
          </a:p>
          <a:p>
            <a:pPr algn="l" rtl="0"/>
            <a:r>
              <a:rPr lang="en-US" b="1" dirty="0"/>
              <a:t>Which SI form should you use?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dirty="0"/>
              <a:t>The WASH FIT guide includes four forms.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GB" sz="1200" dirty="0">
                <a:effectLst/>
                <a:latin typeface="Arial" panose="020B0604020202020204" pitchFamily="34" charset="0"/>
                <a:ea typeface="SimSun" panose="02010600030101010101" pitchFamily="2" charset="-122"/>
                <a:cs typeface="Times New Roman" panose="02020603050405020304" pitchFamily="18" charset="0"/>
              </a:rPr>
              <a:t>Where facilities have one more than type of water source (e.g. piped water and a back-up of rainwater) or more than one of a given type (e.g. two storage reservoirs), multiple SI forms should be completed. The SI risk score will be an average of the scores from all SI forms. </a:t>
            </a:r>
            <a:endParaRPr lang="en-US" sz="1200" dirty="0">
              <a:effectLst/>
              <a:latin typeface="Arial" panose="020B0604020202020204" pitchFamily="34" charset="0"/>
              <a:ea typeface="SimSun" panose="02010600030101010101" pitchFamily="2" charset="-122"/>
              <a:cs typeface="Times New Roman" panose="02020603050405020304" pitchFamily="18" charset="0"/>
            </a:endParaRPr>
          </a:p>
          <a:p>
            <a:pPr algn="l" rtl="0"/>
            <a:endParaRPr lang="en-US" dirty="0"/>
          </a:p>
          <a:p>
            <a:pPr algn="l" rtl="0"/>
            <a:r>
              <a:rPr lang="en-US" b="1" dirty="0"/>
              <a:t>How to use the SI forms:</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en-GB" sz="1800" dirty="0">
                <a:effectLst/>
                <a:latin typeface="Arial" panose="020B0604020202020204" pitchFamily="34" charset="0"/>
                <a:ea typeface="SimSun" panose="02010600030101010101" pitchFamily="2" charset="-122"/>
                <a:cs typeface="Times New Roman" panose="02020603050405020304" pitchFamily="18" charset="0"/>
              </a:rPr>
              <a:t>SI forms contain a set of yes/no questions about different parts of the water supply. A “yes” answer indicates the presence of a risk.</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en-GB" sz="1800" dirty="0">
                <a:effectLst/>
                <a:latin typeface="Arial" panose="020B0604020202020204" pitchFamily="34" charset="0"/>
                <a:ea typeface="SimSun" panose="02010600030101010101" pitchFamily="2" charset="-122"/>
                <a:cs typeface="Times New Roman" panose="02020603050405020304" pitchFamily="18" charset="0"/>
              </a:rPr>
              <a:t>The SI form produces a risk score depending on how many “yes” answers you have (roughly as follows, refer to each form for exact scoring, the risk levels are defined according to the total number of questions)</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en-GB" sz="1800" dirty="0">
                <a:effectLst/>
                <a:latin typeface="Arial" panose="020B0604020202020204" pitchFamily="34" charset="0"/>
                <a:ea typeface="SimSun" panose="02010600030101010101" pitchFamily="2" charset="-122"/>
                <a:cs typeface="Times New Roman" panose="02020603050405020304" pitchFamily="18" charset="0"/>
              </a:rPr>
              <a:t>Corrective actions should be made to address all the risks identified. Focus on addressing the most serious risks first. Consider low/no cost improvements that can be made immediately. </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12"/>
          </p:nvPr>
        </p:nvSpPr>
        <p:spPr/>
        <p:txBody>
          <a:bodyPr/>
          <a:lstStyle/>
          <a:p>
            <a:fld id="{56EBA302-80AB-4EFD-A21F-6592AEBC50DA}" type="slidenum">
              <a:rPr lang="en-GB" smtClean="0"/>
              <a:pPr/>
              <a:t>25</a:t>
            </a:fld>
            <a:endParaRPr lang="en-GB"/>
          </a:p>
        </p:txBody>
      </p:sp>
    </p:spTree>
    <p:extLst>
      <p:ext uri="{BB962C8B-B14F-4D97-AF65-F5344CB8AC3E}">
        <p14:creationId xmlns:p14="http://schemas.microsoft.com/office/powerpoint/2010/main" val="4189002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US" sz="1200" dirty="0"/>
              <a:t>Refer to handout: “</a:t>
            </a:r>
            <a:r>
              <a:rPr lang="en-US" sz="1200" b="1" dirty="0"/>
              <a:t>Virtual SI exercise”</a:t>
            </a:r>
          </a:p>
          <a:p>
            <a:pPr algn="l" rtl="0"/>
            <a:endParaRPr lang="en-US" dirty="0"/>
          </a:p>
          <a:p>
            <a:pPr algn="l" rtl="0"/>
            <a:r>
              <a:rPr lang="en-US" b="1" dirty="0"/>
              <a:t>NOTE FOR TRAINER:</a:t>
            </a:r>
          </a:p>
          <a:p>
            <a:pPr algn="l" rtl="0"/>
            <a:r>
              <a:rPr lang="en-IE" sz="1200" b="1" kern="1200" dirty="0">
                <a:solidFill>
                  <a:schemeClr val="tx1"/>
                </a:solidFill>
                <a:effectLst/>
                <a:latin typeface="Arial" charset="0"/>
                <a:ea typeface="+mn-ea"/>
                <a:cs typeface="Arial" charset="0"/>
              </a:rPr>
              <a:t>Suggested energizer</a:t>
            </a:r>
          </a:p>
          <a:p>
            <a:pPr algn="l" rtl="0"/>
            <a:r>
              <a:rPr lang="en-IE" sz="1200" b="0" kern="1200" dirty="0">
                <a:solidFill>
                  <a:schemeClr val="tx1"/>
                </a:solidFill>
                <a:effectLst/>
                <a:latin typeface="Arial" charset="0"/>
                <a:ea typeface="+mn-ea"/>
                <a:cs typeface="Arial" charset="0"/>
              </a:rPr>
              <a:t>G</a:t>
            </a:r>
            <a:r>
              <a:rPr lang="en-IE" sz="1200" kern="1200" dirty="0">
                <a:solidFill>
                  <a:schemeClr val="tx1"/>
                </a:solidFill>
                <a:effectLst/>
                <a:latin typeface="Arial" charset="0"/>
                <a:ea typeface="+mn-ea"/>
                <a:cs typeface="Arial" charset="0"/>
              </a:rPr>
              <a:t>et the participants to stand in a line based on their total risk score (i.e. 0 to the left of the room, and 10 to the right). This gives a chance to explore the questions a bit more, and why some people scored differently than other etc. Why did the person on the right score so much higher than on the far left? Where were the biggest differences? </a:t>
            </a:r>
            <a:endParaRPr lang="en-US" sz="1200" b="1" dirty="0"/>
          </a:p>
          <a:p>
            <a:pPr algn="l" rtl="0"/>
            <a:endParaRPr lang="en-US" sz="1200" b="1" dirty="0"/>
          </a:p>
          <a:p>
            <a:pPr algn="l" rtl="0"/>
            <a:r>
              <a:rPr lang="en-US" sz="1200" b="1" dirty="0"/>
              <a:t>Field visit option</a:t>
            </a:r>
          </a:p>
          <a:p>
            <a:pPr algn="l" rtl="0"/>
            <a:r>
              <a:rPr lang="en-US" dirty="0"/>
              <a:t>If a field visit to a facility is part of the training, ask participants to complete the relevant SI form for the facility being visited. If no field visit takes place, this exercise may be done instead. Refer to the handout for full instructions. </a:t>
            </a:r>
          </a:p>
          <a:p>
            <a:pPr algn="l" rtl="0"/>
            <a:endParaRPr lang="en-US" dirty="0"/>
          </a:p>
          <a:p>
            <a:pPr algn="l" rtl="0"/>
            <a:r>
              <a:rPr lang="en-US" b="1" dirty="0"/>
              <a:t>Adapting this exercise </a:t>
            </a:r>
          </a:p>
          <a:p>
            <a:pPr algn="l" rtl="0"/>
            <a:r>
              <a:rPr lang="en-US" dirty="0"/>
              <a:t>The example provided is for a tube well with pump. For other settings, you may wish to adapt this example, e.g. using the tube well with handpump or rainwater collection and storage SI package. </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12"/>
          </p:nvPr>
        </p:nvSpPr>
        <p:spPr/>
        <p:txBody>
          <a:bodyPr/>
          <a:lstStyle/>
          <a:p>
            <a:fld id="{56EBA302-80AB-4EFD-A21F-6592AEBC50DA}" type="slidenum">
              <a:rPr lang="en-GB" smtClean="0"/>
              <a:pPr/>
              <a:t>26</a:t>
            </a:fld>
            <a:endParaRPr lang="en-GB"/>
          </a:p>
        </p:txBody>
      </p:sp>
    </p:spTree>
    <p:extLst>
      <p:ext uri="{BB962C8B-B14F-4D97-AF65-F5344CB8AC3E}">
        <p14:creationId xmlns:p14="http://schemas.microsoft.com/office/powerpoint/2010/main" val="1048748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45FDF9F-E086-45A9-A6D4-6EB41BDB3325}"/>
              </a:ext>
            </a:extLst>
          </p:cNvPr>
          <p:cNvSpPr>
            <a:spLocks noGrp="1"/>
          </p:cNvSpPr>
          <p:nvPr>
            <p:ph type="body" idx="1"/>
          </p:nvPr>
        </p:nvSpPr>
        <p:spPr/>
        <p:txBody>
          <a:bodyPr/>
          <a:lstStyle/>
          <a:p>
            <a:pPr algn="l"/>
            <a:r>
              <a:rPr lang="en-US" b="1" dirty="0"/>
              <a:t>SAY:</a:t>
            </a:r>
          </a:p>
          <a:p>
            <a:pPr algn="l"/>
            <a:r>
              <a:rPr lang="en-US" dirty="0"/>
              <a:t>A number technologies have been evaluated by WHO as part of the Household Water Treatment Scheme (references at end). </a:t>
            </a:r>
            <a:r>
              <a:rPr lang="en-US" b="0" i="0" dirty="0">
                <a:solidFill>
                  <a:srgbClr val="3C4245"/>
                </a:solidFill>
                <a:effectLst/>
                <a:latin typeface="Arial" panose="020B0604020202020204" pitchFamily="34" charset="0"/>
              </a:rPr>
              <a:t>The WHO International Scheme to Evaluate Household Water Treatment Technologies (“Scheme”) was established to evaluate the microbial performance of household water treatment (HWT) technologies against WHO health-based criteria. The results of the Scheme evaluation are intended to guide HWT product selection by Member States and procuring UN agencies.</a:t>
            </a:r>
          </a:p>
          <a:p>
            <a:endParaRPr lang="en-US" dirty="0"/>
          </a:p>
          <a:p>
            <a:pPr marL="171450" indent="-171450" algn="l" rtl="0">
              <a:buFontTx/>
              <a:buChar char="-"/>
            </a:pPr>
            <a:r>
              <a:rPr lang="en-US" dirty="0"/>
              <a:t>The treatment method should provide </a:t>
            </a:r>
            <a:r>
              <a:rPr lang="en-US" b="1" dirty="0"/>
              <a:t>comprehensive protection against all three classes of pathogens. (Ask participants to recap what the 3 types of pathogens are). </a:t>
            </a:r>
            <a:r>
              <a:rPr lang="en-US" dirty="0"/>
              <a:t>This will protect against changes in water quality due to climate change or other events.  </a:t>
            </a:r>
          </a:p>
          <a:p>
            <a:pPr marL="171450" indent="-171450" algn="l" rtl="0">
              <a:buFontTx/>
              <a:buChar char="-"/>
            </a:pPr>
            <a:r>
              <a:rPr lang="en-US" dirty="0"/>
              <a:t>If the technology only provides limited protection, measures should be in place to adjust chlorine dosing and/or employ additional technologies to provide multi-barrier protection. </a:t>
            </a:r>
          </a:p>
          <a:p>
            <a:pPr marL="171450" indent="-171450" algn="l" rtl="0">
              <a:buFontTx/>
              <a:buChar char="-"/>
            </a:pPr>
            <a:r>
              <a:rPr lang="en-US" dirty="0"/>
              <a:t>Make adjustments if water quality changes. </a:t>
            </a:r>
          </a:p>
          <a:p>
            <a:pPr marL="171450" indent="-171450" algn="l" rtl="0">
              <a:buFontTx/>
              <a:buChar char="-"/>
            </a:pPr>
            <a:r>
              <a:rPr lang="en-US" dirty="0"/>
              <a:t>Water treatment may be conducted by the facility or, in the case of piped supplies, by the water utility.</a:t>
            </a:r>
          </a:p>
          <a:p>
            <a:pPr algn="l" rtl="0"/>
            <a:endParaRPr lang="en-US" dirty="0"/>
          </a:p>
          <a:p>
            <a:pPr algn="l" rtl="0"/>
            <a:endParaRPr lang="en-US" dirty="0"/>
          </a:p>
        </p:txBody>
      </p:sp>
    </p:spTree>
    <p:extLst>
      <p:ext uri="{BB962C8B-B14F-4D97-AF65-F5344CB8AC3E}">
        <p14:creationId xmlns:p14="http://schemas.microsoft.com/office/powerpoint/2010/main" val="138668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a:r>
              <a:rPr lang="en-GB" b="1" dirty="0"/>
              <a:t>READ THE SLIDE</a:t>
            </a:r>
          </a:p>
          <a:p>
            <a:pPr algn="l"/>
            <a:r>
              <a:rPr lang="en-GB" b="1" dirty="0"/>
              <a:t>SAY</a:t>
            </a:r>
            <a:r>
              <a:rPr lang="en-GB" dirty="0"/>
              <a:t>:</a:t>
            </a:r>
          </a:p>
          <a:p>
            <a:pPr algn="l"/>
            <a:r>
              <a:rPr lang="en-GB" b="0" dirty="0"/>
              <a:t>discuss briefly in pairs the question here and shout out answers </a:t>
            </a:r>
          </a:p>
          <a:p>
            <a:pPr algn="l"/>
            <a:r>
              <a:rPr lang="en-GB" b="1" dirty="0"/>
              <a:t>THEN SAY:</a:t>
            </a:r>
            <a:endParaRPr lang="en-GB" dirty="0"/>
          </a:p>
          <a:p>
            <a:pPr algn="l"/>
            <a:r>
              <a:rPr lang="en-GB" dirty="0"/>
              <a:t>Many types of point of use and/or small scale water treatment technologies exist. It is important in selecting a technology to first confirm that it removes the main pathogens of concern (bacteria, viruses and protozoa) either through data from the manufacturer or an independent agency (such as the WHO Scheme to Evaluate Household Water Treatment Technologies). WHO classifies technologies into three tiers (three stars, two stars, one star or fail). The current list of evaluated technologies includes 41 technologies (as of July 2021) of which 7 do not meet WHO performance criteria. In addition to performance, it is important to understand initial source water quality (</a:t>
            </a:r>
            <a:r>
              <a:rPr lang="en-GB" dirty="0" err="1"/>
              <a:t>e.g</a:t>
            </a:r>
            <a:r>
              <a:rPr lang="en-GB" dirty="0"/>
              <a:t> disinfection is less/not effective for turbid, surface water sources) power requirements, supply chains, and ease of use. https://www.who.int/tools/international-scheme-to-evaluate-household-water-treatment-technologies/products-evaluated</a:t>
            </a:r>
          </a:p>
          <a:p>
            <a:pPr marL="0" marR="0" lvl="0" indent="0" algn="l" defTabSz="914400" rtl="1" eaLnBrk="1" fontAlgn="base" latinLnBrk="0" hangingPunct="1">
              <a:lnSpc>
                <a:spcPct val="100000"/>
              </a:lnSpc>
              <a:spcBef>
                <a:spcPct val="30000"/>
              </a:spcBef>
              <a:spcAft>
                <a:spcPct val="0"/>
              </a:spcAft>
              <a:buClrTx/>
              <a:buSzTx/>
              <a:buFontTx/>
              <a:buNone/>
              <a:tabLst/>
              <a:defRPr/>
            </a:pPr>
            <a:r>
              <a:rPr lang="en-US" sz="1200" dirty="0"/>
              <a:t>Higher performing technologies (i.e. two or three stars including membrane filters, UV and coagulants/flocculants) are recommended for vulnerable groups (i.e. those with HIV or young infants) and where the specific pathogen of concern is not known. </a:t>
            </a:r>
            <a:r>
              <a:rPr lang="en-US" sz="1400" dirty="0"/>
              <a:t>National water quality standards should exist and the facility water supply is regulated according to these standards.</a:t>
            </a:r>
            <a:endParaRPr lang="en-GB" sz="1400" dirty="0"/>
          </a:p>
          <a:p>
            <a:pPr algn="l"/>
            <a:endParaRPr lang="en-GB"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28</a:t>
            </a:fld>
            <a:endParaRPr lang="en-GB"/>
          </a:p>
        </p:txBody>
      </p:sp>
    </p:spTree>
    <p:extLst>
      <p:ext uri="{BB962C8B-B14F-4D97-AF65-F5344CB8AC3E}">
        <p14:creationId xmlns:p14="http://schemas.microsoft.com/office/powerpoint/2010/main" val="3255083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29</a:t>
            </a:fld>
            <a:endParaRPr lang="it-IT"/>
          </a:p>
        </p:txBody>
      </p:sp>
    </p:spTree>
    <p:extLst>
      <p:ext uri="{BB962C8B-B14F-4D97-AF65-F5344CB8AC3E}">
        <p14:creationId xmlns:p14="http://schemas.microsoft.com/office/powerpoint/2010/main" val="3709740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30</a:t>
            </a:fld>
            <a:endParaRPr lang="it-IT"/>
          </a:p>
        </p:txBody>
      </p:sp>
    </p:spTree>
    <p:extLst>
      <p:ext uri="{BB962C8B-B14F-4D97-AF65-F5344CB8AC3E}">
        <p14:creationId xmlns:p14="http://schemas.microsoft.com/office/powerpoint/2010/main" val="127153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p:txBody>
      </p:sp>
      <p:sp>
        <p:nvSpPr>
          <p:cNvPr id="4" name="Slide Number Placeholder 3"/>
          <p:cNvSpPr>
            <a:spLocks noGrp="1"/>
          </p:cNvSpPr>
          <p:nvPr>
            <p:ph type="sldNum" sz="quarter" idx="5"/>
          </p:nvPr>
        </p:nvSpPr>
        <p:spPr/>
        <p:txBody>
          <a:bodyPr/>
          <a:lstStyle/>
          <a:p>
            <a:fld id="{2C9130B6-D5DB-4F47-B878-F9EA0BACE276}" type="slidenum">
              <a:rPr lang="it-IT" smtClean="0"/>
              <a:t>4</a:t>
            </a:fld>
            <a:endParaRPr lang="it-IT"/>
          </a:p>
        </p:txBody>
      </p:sp>
    </p:spTree>
    <p:extLst>
      <p:ext uri="{BB962C8B-B14F-4D97-AF65-F5344CB8AC3E}">
        <p14:creationId xmlns:p14="http://schemas.microsoft.com/office/powerpoint/2010/main" val="2344823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r>
              <a:rPr lang="en-US" dirty="0"/>
              <a:t>Specifically in the photo there are the following risks/problems:</a:t>
            </a:r>
          </a:p>
          <a:p>
            <a:pPr algn="l" rtl="0"/>
            <a:r>
              <a:rPr lang="en-US" dirty="0"/>
              <a:t>-potential for cross contamination as the drinking water pipes are within an open drain and water from the drain or from some of the other pipes could enter the drinking water supply</a:t>
            </a:r>
          </a:p>
          <a:p>
            <a:pPr algn="l" rtl="0"/>
            <a:r>
              <a:rPr lang="en-US" dirty="0"/>
              <a:t>-pipes are exposed to elements and could become damaged from some stepping on them, animals, sunlight or storm, resulting in leaks (water wastage) and cross contamination between drinking water and non-potable water supplies</a:t>
            </a:r>
          </a:p>
          <a:p>
            <a:pPr algn="l" rtl="0"/>
            <a:r>
              <a:rPr lang="en-US" dirty="0"/>
              <a:t>-the water in the open drain could become an breeding ground for mosquitoes, increasing risk of vector born disease such as malaria or dengue</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31</a:t>
            </a:fld>
            <a:endParaRPr lang="en-GB"/>
          </a:p>
        </p:txBody>
      </p:sp>
    </p:spTree>
    <p:extLst>
      <p:ext uri="{BB962C8B-B14F-4D97-AF65-F5344CB8AC3E}">
        <p14:creationId xmlns:p14="http://schemas.microsoft.com/office/powerpoint/2010/main" val="3629857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GB" sz="1800" b="1" dirty="0">
                <a:effectLst/>
                <a:latin typeface="Arial" panose="020B0604020202020204" pitchFamily="34" charset="0"/>
                <a:ea typeface="SimSun" panose="02010600030101010101" pitchFamily="2" charset="-122"/>
              </a:rPr>
              <a:t>READ THE SLIDE</a:t>
            </a:r>
          </a:p>
          <a:p>
            <a:pPr algn="l" rtl="0"/>
            <a:r>
              <a:rPr lang="en-GB" sz="1800" b="1" dirty="0">
                <a:effectLst/>
                <a:latin typeface="Arial" panose="020B0604020202020204" pitchFamily="34" charset="0"/>
                <a:ea typeface="SimSun" panose="02010600030101010101" pitchFamily="2" charset="-122"/>
              </a:rPr>
              <a:t>SAY: </a:t>
            </a:r>
          </a:p>
          <a:p>
            <a:pPr algn="l" rtl="0"/>
            <a:r>
              <a:rPr lang="en-GB" sz="1800" b="1" dirty="0">
                <a:effectLst/>
                <a:latin typeface="Arial" panose="020B0604020202020204" pitchFamily="34" charset="0"/>
                <a:ea typeface="SimSun" panose="02010600030101010101" pitchFamily="2" charset="-122"/>
              </a:rPr>
              <a:t>what personnel is needed for safe plumbing? What expertise is available in their setting? Do HCF typically have access to trained plumbers? How is plumbing regulated/licensed in their country? (take feedback from the participants if there is time)</a:t>
            </a:r>
          </a:p>
          <a:p>
            <a:pPr marL="285750" indent="-285750" algn="l" rtl="0">
              <a:buFontTx/>
              <a:buChar char="-"/>
            </a:pPr>
            <a:r>
              <a:rPr lang="en-GB" sz="1800" dirty="0">
                <a:effectLst/>
                <a:latin typeface="Arial" panose="020B0604020202020204" pitchFamily="34" charset="0"/>
                <a:ea typeface="SimSun" panose="02010600030101010101" pitchFamily="2" charset="-122"/>
              </a:rPr>
              <a:t>Plumbing is an essential service which needs to be considered in the overall planning, operation and maintenance of WASH services in health care facilities. Regardless of the location, health care facilities must enlist the services of competent, trained plumbers to install and maintain plumbing systems and components.</a:t>
            </a:r>
          </a:p>
          <a:p>
            <a:pPr marL="285750" indent="-285750" algn="l" rtl="0">
              <a:buFontTx/>
              <a:buChar char="-"/>
            </a:pPr>
            <a:r>
              <a:rPr lang="en-GB" sz="1800" dirty="0">
                <a:effectLst/>
                <a:latin typeface="Arial" panose="020B0604020202020204" pitchFamily="34" charset="0"/>
                <a:ea typeface="SimSun" panose="02010600030101010101" pitchFamily="2" charset="-122"/>
              </a:rPr>
              <a:t>The availability of quality, water plumbing fixtures and fittings in the local area or region is also important to facilitate repair and service to the installed products and components.</a:t>
            </a:r>
          </a:p>
          <a:p>
            <a:pPr marL="285750" indent="-285750" algn="l" rtl="0">
              <a:buFontTx/>
              <a:buChar char="-"/>
            </a:pPr>
            <a:r>
              <a:rPr lang="en-GB" sz="1800" dirty="0">
                <a:effectLst/>
                <a:latin typeface="Arial" panose="020B0604020202020204" pitchFamily="34" charset="0"/>
                <a:ea typeface="SimSun" panose="02010600030101010101" pitchFamily="2" charset="-122"/>
              </a:rPr>
              <a:t>Skilled plumbers should be considered as key members of the WASH FIT team as it applies to installing and maintaining water sanitation systems in the facility. </a:t>
            </a:r>
            <a:r>
              <a:rPr lang="en-GB" sz="1800" dirty="0">
                <a:effectLst/>
                <a:latin typeface="Arial" panose="020B0604020202020204" pitchFamily="34" charset="0"/>
                <a:ea typeface="SimSun" panose="02010600030101010101" pitchFamily="2" charset="-122"/>
                <a:cs typeface="Times New Roman" panose="02020603050405020304" pitchFamily="18" charset="0"/>
              </a:rPr>
              <a:t>If such certifications and/or regulations exist, teams should look for a </a:t>
            </a:r>
            <a:r>
              <a:rPr lang="en-US" sz="1800" dirty="0">
                <a:effectLst/>
                <a:latin typeface="Arial" panose="020B0604020202020204" pitchFamily="34" charset="0"/>
                <a:ea typeface="SimSun" panose="02010600030101010101" pitchFamily="2" charset="-122"/>
                <a:cs typeface="Times New Roman" panose="02020603050405020304" pitchFamily="18" charset="0"/>
              </a:rPr>
              <a:t>certified, accredited or licensed plumber or technician. </a:t>
            </a:r>
          </a:p>
          <a:p>
            <a:pPr marL="285750" indent="-285750" algn="l" rtl="0">
              <a:buFontTx/>
              <a:buChar char="-"/>
            </a:pPr>
            <a:r>
              <a:rPr lang="en-GB" dirty="0"/>
              <a:t>Many countries have plumbing codes that can serve as an important reference for design standards. The World Plumbing Council has a number of resources that also may be useful: https://www.worldplumbing.org/</a:t>
            </a:r>
          </a:p>
          <a:p>
            <a:pPr algn="l" rtl="0"/>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dirty="0">
                <a:effectLst/>
                <a:latin typeface="Arial" panose="020B0604020202020204" pitchFamily="34" charset="0"/>
                <a:ea typeface="SimSun" panose="02010600030101010101" pitchFamily="2" charset="-122"/>
                <a:cs typeface="Times New Roman" panose="02020603050405020304" pitchFamily="18" charset="0"/>
              </a:rPr>
              <a:t>To summarise: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effectLst/>
                <a:latin typeface="Arial" panose="020B0604020202020204" pitchFamily="34" charset="0"/>
                <a:ea typeface="SimSun" panose="02010600030101010101" pitchFamily="2" charset="-122"/>
                <a:cs typeface="Times New Roman" panose="02020603050405020304" pitchFamily="18" charset="0"/>
              </a:rPr>
              <a:t>There are a number of simple, low-cost improvements that can be made including </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en-GB" sz="1200" dirty="0">
                <a:effectLst/>
                <a:latin typeface="Arial" panose="020B0604020202020204" pitchFamily="34" charset="0"/>
                <a:ea typeface="SimSun" panose="02010600030101010101" pitchFamily="2" charset="-122"/>
                <a:cs typeface="Times New Roman" panose="02020603050405020304" pitchFamily="18" charset="0"/>
              </a:rPr>
              <a:t>fixing/replacing taps, leaking pipes </a:t>
            </a:r>
          </a:p>
          <a:p>
            <a:pPr marL="285750" marR="0" lvl="0" indent="-285750" algn="l" defTabSz="914400" rtl="0" eaLnBrk="1" fontAlgn="base" latinLnBrk="0" hangingPunct="1">
              <a:lnSpc>
                <a:spcPct val="100000"/>
              </a:lnSpc>
              <a:spcBef>
                <a:spcPct val="30000"/>
              </a:spcBef>
              <a:spcAft>
                <a:spcPct val="0"/>
              </a:spcAft>
              <a:buClrTx/>
              <a:buSzTx/>
              <a:buFontTx/>
              <a:buChar char="-"/>
              <a:tabLst/>
              <a:defRPr/>
            </a:pPr>
            <a:r>
              <a:rPr lang="en-GB" sz="1200" dirty="0">
                <a:effectLst/>
                <a:latin typeface="Arial" panose="020B0604020202020204" pitchFamily="34" charset="0"/>
                <a:ea typeface="SimSun" panose="02010600030101010101" pitchFamily="2" charset="-122"/>
                <a:cs typeface="Times New Roman" panose="02020603050405020304" pitchFamily="18" charset="0"/>
              </a:rPr>
              <a:t>regular cleaning of toilets.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effectLst/>
                <a:latin typeface="Arial" panose="020B0604020202020204" pitchFamily="34" charset="0"/>
                <a:ea typeface="SimSun" panose="02010600030101010101" pitchFamily="2" charset="-122"/>
                <a:cs typeface="Times New Roman" panose="02020603050405020304" pitchFamily="18" charset="0"/>
              </a:rPr>
              <a:t>More intensive improvements (e.g. installing a septic tank, upgrading wastewater systems) will necessitate securing additional capital and funds for operation and maintenance. </a:t>
            </a:r>
            <a:endParaRPr lang="en-US" sz="1200" dirty="0">
              <a:effectLst/>
              <a:latin typeface="Arial" panose="020B0604020202020204" pitchFamily="34" charset="0"/>
              <a:ea typeface="SimSun" panose="02010600030101010101" pitchFamily="2" charset="-122"/>
              <a:cs typeface="Times New Roman" panose="02020603050405020304" pitchFamily="18" charset="0"/>
            </a:endParaRPr>
          </a:p>
          <a:p>
            <a:pPr algn="l" rtl="0"/>
            <a:endParaRPr lang="en-GB" dirty="0"/>
          </a:p>
          <a:p>
            <a:pPr algn="l" rtl="0"/>
            <a:endParaRPr lang="en-GB" dirty="0"/>
          </a:p>
          <a:p>
            <a:pPr algn="l" rtl="0"/>
            <a:r>
              <a:rPr lang="en-GB" b="1" dirty="0"/>
              <a:t>Remind</a:t>
            </a:r>
            <a:r>
              <a:rPr lang="en-GB" dirty="0"/>
              <a:t> participants to refer to the safe plumbing factsheet in the WASH FIT guide.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32</a:t>
            </a:fld>
            <a:endParaRPr lang="en-GB"/>
          </a:p>
        </p:txBody>
      </p:sp>
    </p:spTree>
    <p:extLst>
      <p:ext uri="{BB962C8B-B14F-4D97-AF65-F5344CB8AC3E}">
        <p14:creationId xmlns:p14="http://schemas.microsoft.com/office/powerpoint/2010/main" val="704412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GB" b="1" dirty="0"/>
              <a:t>READ THE SLIDE</a:t>
            </a:r>
          </a:p>
          <a:p>
            <a:pPr algn="l" rtl="0"/>
            <a:r>
              <a:rPr lang="en-GB" b="1" dirty="0"/>
              <a:t>SAY:</a:t>
            </a:r>
          </a:p>
          <a:p>
            <a:pPr algn="l" rtl="0"/>
            <a:endParaRPr lang="en-GB" dirty="0"/>
          </a:p>
          <a:p>
            <a:pPr algn="l" rtl="0"/>
            <a:r>
              <a:rPr lang="en-GB" dirty="0"/>
              <a:t>“Regular” water quality testing means testing that occurs periodically using the same indicators (e.g. chlorine residual, turbidity, possibly </a:t>
            </a:r>
            <a:r>
              <a:rPr lang="en-GB" dirty="0" err="1"/>
              <a:t>fecal</a:t>
            </a:r>
            <a:r>
              <a:rPr lang="en-GB" dirty="0"/>
              <a:t> </a:t>
            </a:r>
            <a:r>
              <a:rPr lang="en-GB" dirty="0" err="1"/>
              <a:t>indicactor</a:t>
            </a:r>
            <a:r>
              <a:rPr lang="en-GB" dirty="0"/>
              <a:t> bacteria if budget allows) and allows for an assessment of any changes in water quality.  How often this regular testing occurs will depend on the size of the facility, the type of the water source and system, the risks identified and the budget. Some test, like for chlorine residual should be done more often to ensure dosing is appropriate (e.g. weekly) while others may be done less frequently if all other factors remain the same.</a:t>
            </a:r>
          </a:p>
          <a:p>
            <a:pPr algn="l" rtl="0"/>
            <a:endParaRPr lang="en-GB" dirty="0"/>
          </a:p>
          <a:p>
            <a:pPr algn="l" rtl="0"/>
            <a:r>
              <a:rPr lang="en-US" dirty="0"/>
              <a:t>Gutters and roofs used for rainwater catchment and storage tanks should be regularly cleaned at least monthly or as needed during heavy storms and rainfall. The system should also use a first flush device which is designed to divert the first portion of contaminated rainwater so it does not enter the storage tank and a filter box. </a:t>
            </a:r>
            <a:endParaRPr lang="en-GB"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33</a:t>
            </a:fld>
            <a:endParaRPr lang="en-GB"/>
          </a:p>
        </p:txBody>
      </p:sp>
    </p:spTree>
    <p:extLst>
      <p:ext uri="{BB962C8B-B14F-4D97-AF65-F5344CB8AC3E}">
        <p14:creationId xmlns:p14="http://schemas.microsoft.com/office/powerpoint/2010/main" val="954589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fontAlgn="base"/>
            <a:r>
              <a:rPr lang="en-US" sz="1200" b="1" i="0" u="none" strike="noStrike" kern="1200" dirty="0">
                <a:solidFill>
                  <a:schemeClr val="tx1"/>
                </a:solidFill>
                <a:effectLst/>
                <a:latin typeface="Arial" charset="0"/>
                <a:ea typeface="+mn-ea"/>
                <a:cs typeface="Arial" charset="0"/>
              </a:rPr>
              <a:t>READ THE SLIDE</a:t>
            </a:r>
          </a:p>
          <a:p>
            <a:pPr algn="l" rtl="0" fontAlgn="base"/>
            <a:r>
              <a:rPr lang="en-US" sz="1200" b="1" i="0" u="none" strike="noStrike" kern="1200" dirty="0">
                <a:solidFill>
                  <a:schemeClr val="tx1"/>
                </a:solidFill>
                <a:effectLst/>
                <a:latin typeface="Arial" charset="0"/>
                <a:ea typeface="+mn-ea"/>
                <a:cs typeface="Arial" charset="0"/>
              </a:rPr>
              <a:t>SAY:</a:t>
            </a:r>
          </a:p>
          <a:p>
            <a:pPr algn="l" rtl="0" fontAlgn="base"/>
            <a:r>
              <a:rPr lang="en-US" sz="1200" b="0" i="0" u="none" strike="noStrike" kern="1200" dirty="0">
                <a:solidFill>
                  <a:schemeClr val="tx1"/>
                </a:solidFill>
                <a:effectLst/>
                <a:latin typeface="Arial" charset="0"/>
                <a:ea typeface="+mn-ea"/>
                <a:cs typeface="Arial" charset="0"/>
              </a:rPr>
              <a:t>Legionella are naturally occurring bacteria found in freshwater sources, such as rivers and lakes, where the bacteria generally are present in low amounts and do not lead to disease.</a:t>
            </a:r>
          </a:p>
          <a:p>
            <a:pPr algn="l" rtl="0" fontAlgn="base"/>
            <a:endParaRPr lang="en-US" sz="1200" b="0" i="0" u="none" strike="noStrike" kern="1200" dirty="0">
              <a:solidFill>
                <a:schemeClr val="tx1"/>
              </a:solidFill>
              <a:effectLst/>
              <a:latin typeface="Arial" charset="0"/>
              <a:ea typeface="+mn-ea"/>
              <a:cs typeface="Arial" charset="0"/>
            </a:endParaRPr>
          </a:p>
          <a:p>
            <a:pPr algn="l" rtl="0" fontAlgn="base"/>
            <a:r>
              <a:rPr lang="en-US" sz="1200" b="0" i="0" u="none" strike="noStrike" kern="1200" dirty="0">
                <a:solidFill>
                  <a:schemeClr val="tx1"/>
                </a:solidFill>
                <a:effectLst/>
                <a:latin typeface="Arial" charset="0"/>
                <a:ea typeface="+mn-ea"/>
                <a:cs typeface="Arial" charset="0"/>
              </a:rPr>
              <a:t>Legionella can multiply to dangerous levels under certain conditions and potentially cause Legionnaires’ disease, or Legionellosis. People contract this disease by inhaling small droplets of the contaminated water through mist or vapor.</a:t>
            </a:r>
          </a:p>
          <a:p>
            <a:pPr algn="l" rtl="0" fontAlgn="base"/>
            <a:endParaRPr lang="en-US" sz="1200" b="0" i="0" u="none" strike="noStrike" kern="1200" dirty="0">
              <a:solidFill>
                <a:schemeClr val="tx1"/>
              </a:solidFill>
              <a:effectLst/>
              <a:latin typeface="Arial" charset="0"/>
              <a:ea typeface="+mn-ea"/>
              <a:cs typeface="Arial" charset="0"/>
            </a:endParaRPr>
          </a:p>
          <a:p>
            <a:pPr algn="l" rtl="0" fontAlgn="base"/>
            <a:r>
              <a:rPr lang="en-US" dirty="0"/>
              <a:t>Ask participants: what conditions encourage legionella to grow? (there are at least 5 answers) </a:t>
            </a:r>
          </a:p>
          <a:p>
            <a:pPr algn="l" rtl="0" fontAlgn="base"/>
            <a:r>
              <a:rPr lang="en-US" b="1" dirty="0"/>
              <a:t>Stagnant water (excessive water age). </a:t>
            </a:r>
          </a:p>
          <a:p>
            <a:pPr algn="l" rtl="0" fontAlgn="base"/>
            <a:r>
              <a:rPr lang="en-US" b="1" dirty="0"/>
              <a:t>	</a:t>
            </a:r>
            <a:r>
              <a:rPr lang="en-US" b="0" dirty="0"/>
              <a:t>The longer water sits in a system or piping in a system, the greater likelihood the water disinfectant will dissipate over time, leading to pathogen growth.</a:t>
            </a:r>
          </a:p>
          <a:p>
            <a:pPr algn="l" rtl="0" fontAlgn="base"/>
            <a:r>
              <a:rPr lang="en-US" b="1" dirty="0"/>
              <a:t>Lukewarm water</a:t>
            </a:r>
            <a:r>
              <a:rPr lang="en-US"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Legionella growth is enabled by lukewarm water temperatures, usually in the range of 77 degrees Fahrenheit to 108 degrees Fahrenheit.</a:t>
            </a:r>
          </a:p>
          <a:p>
            <a:pPr algn="l" rtl="0" fontAlgn="base"/>
            <a:r>
              <a:rPr lang="en-US" b="1" dirty="0"/>
              <a:t>Insufficient disinfectant.</a:t>
            </a:r>
            <a:r>
              <a:rPr lang="en-US" dirty="0"/>
              <a:t> </a:t>
            </a:r>
          </a:p>
          <a:p>
            <a:pPr algn="l" rtl="0" fontAlgn="base"/>
            <a:r>
              <a:rPr lang="en-US" dirty="0"/>
              <a:t>	Effective water disinfectant strategies are necessary to control Legionella in a water system. For example, chlorination is one method used by water districts to disinfect drinking 	water that provides a lasting residual disinfectant.</a:t>
            </a:r>
          </a:p>
          <a:p>
            <a:pPr algn="l" rtl="0" fontAlgn="base"/>
            <a:r>
              <a:rPr lang="en-US" b="1" dirty="0"/>
              <a:t>Inadequate corrosion control. </a:t>
            </a:r>
          </a:p>
          <a:p>
            <a:pPr algn="l" rtl="0" fontAlgn="base"/>
            <a:r>
              <a:rPr lang="en-US" b="1" dirty="0"/>
              <a:t>	</a:t>
            </a:r>
            <a:r>
              <a:rPr lang="en-US" dirty="0"/>
              <a:t>Corrosion can occur in system pipes, depending on several water quality variables, including disinfectants used, water temperature and pH levels. Improper corrosion control can 	create the ideal environment for Legionella growth.</a:t>
            </a:r>
          </a:p>
          <a:p>
            <a:pPr algn="l" rtl="0" fontAlgn="base"/>
            <a:r>
              <a:rPr lang="en-US" b="1" dirty="0"/>
              <a:t>Cross connections. </a:t>
            </a:r>
          </a:p>
          <a:p>
            <a:pPr algn="l" rtl="0" fontAlgn="base"/>
            <a:r>
              <a:rPr lang="en-US" b="1" dirty="0"/>
              <a:t>	</a:t>
            </a:r>
            <a:r>
              <a:rPr lang="en-US" dirty="0"/>
              <a:t>Cross connections between potable and non-potable water can introduce Legionella into the potable water supply system.</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12"/>
          </p:nvPr>
        </p:nvSpPr>
        <p:spPr/>
        <p:txBody>
          <a:bodyPr/>
          <a:lstStyle/>
          <a:p>
            <a:fld id="{56EBA302-80AB-4EFD-A21F-6592AEBC50DA}" type="slidenum">
              <a:rPr lang="en-GB" smtClean="0"/>
              <a:pPr/>
              <a:t>34</a:t>
            </a:fld>
            <a:endParaRPr lang="en-GB"/>
          </a:p>
        </p:txBody>
      </p:sp>
    </p:spTree>
    <p:extLst>
      <p:ext uri="{BB962C8B-B14F-4D97-AF65-F5344CB8AC3E}">
        <p14:creationId xmlns:p14="http://schemas.microsoft.com/office/powerpoint/2010/main" val="2103214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GB" b="1" dirty="0"/>
              <a:t>READ THE SLIDE</a:t>
            </a:r>
          </a:p>
          <a:p>
            <a:pPr algn="l" rtl="0"/>
            <a:r>
              <a:rPr lang="en-GB" b="1" dirty="0"/>
              <a:t>SAY:</a:t>
            </a:r>
          </a:p>
          <a:p>
            <a:pPr algn="l" rtl="0"/>
            <a:r>
              <a:rPr lang="en-GB" dirty="0"/>
              <a:t>You ca download the document at </a:t>
            </a:r>
            <a:r>
              <a:rPr lang="en-US" dirty="0">
                <a:hlinkClick r:id="rId3"/>
              </a:rPr>
              <a:t>https://www.who.int/water_sanitation_health/emerging/legionella.pdf</a:t>
            </a:r>
            <a:endParaRPr lang="en-GB"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12"/>
          </p:nvPr>
        </p:nvSpPr>
        <p:spPr/>
        <p:txBody>
          <a:bodyPr/>
          <a:lstStyle/>
          <a:p>
            <a:fld id="{56EBA302-80AB-4EFD-A21F-6592AEBC50DA}" type="slidenum">
              <a:rPr lang="en-GB" smtClean="0"/>
              <a:pPr/>
              <a:t>35</a:t>
            </a:fld>
            <a:endParaRPr lang="en-GB"/>
          </a:p>
        </p:txBody>
      </p:sp>
    </p:spTree>
    <p:extLst>
      <p:ext uri="{BB962C8B-B14F-4D97-AF65-F5344CB8AC3E}">
        <p14:creationId xmlns:p14="http://schemas.microsoft.com/office/powerpoint/2010/main" val="3782224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36</a:t>
            </a:fld>
            <a:endParaRPr lang="it-IT"/>
          </a:p>
        </p:txBody>
      </p:sp>
    </p:spTree>
    <p:extLst>
      <p:ext uri="{BB962C8B-B14F-4D97-AF65-F5344CB8AC3E}">
        <p14:creationId xmlns:p14="http://schemas.microsoft.com/office/powerpoint/2010/main" val="669096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b="1" dirty="0">
                <a:effectLst/>
                <a:latin typeface="Arial" panose="020B0604020202020204" pitchFamily="34" charset="0"/>
                <a:ea typeface="SimSun" panose="02010600030101010101" pitchFamily="2" charset="-122"/>
                <a:cs typeface="Times New Roman" panose="02020603050405020304" pitchFamily="18" charset="0"/>
              </a:rPr>
              <a:t>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Arial" panose="020B0604020202020204" pitchFamily="34" charset="0"/>
                <a:ea typeface="SimSun" panose="02010600030101010101" pitchFamily="2" charset="-122"/>
                <a:cs typeface="Times New Roman" panose="02020603050405020304" pitchFamily="18" charset="0"/>
              </a:rPr>
              <a:t>Drought and floods and other extreme weather events can worsen water quality, both from municipal water treatment plants shutting down or having reduced capacity, and compromised sanitation systems. Procuring low-cost, rapid water quality test kits along with water treatment (e.g. filters, chlorine) can allow for quick detection of contamination and adjustments to treatment. E</a:t>
            </a:r>
            <a:r>
              <a:rPr lang="en-GB"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nsure an adequate stock of consumable reagents onsite as a buffer to climate-related supply disruptions (e.g. road closures following storms/floods) and robust procurement and supply chains are in place with adequate redundancy to ensure continuity of supply during emergencies.</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p>
            <a:pPr algn="l"/>
            <a:endParaRPr lang="en-US" dirty="0"/>
          </a:p>
          <a:p>
            <a:pPr algn="l"/>
            <a:endParaRPr lang="en-US" dirty="0"/>
          </a:p>
          <a:p>
            <a:pPr algn="l"/>
            <a:endParaRPr lang="en-US" dirty="0"/>
          </a:p>
          <a:p>
            <a:pPr algn="l"/>
            <a:r>
              <a:rPr lang="en-US" dirty="0"/>
              <a:t>For more information see: WHO guidance for climate resilient and environmentally sustainable health care facilities (WHO, 2020)</a:t>
            </a:r>
          </a:p>
          <a:p>
            <a:pPr algn="l"/>
            <a:r>
              <a:rPr lang="en-US" dirty="0"/>
              <a:t>https://www.who.int/publications/i/item/9789240012226</a:t>
            </a:r>
            <a:br>
              <a:rPr lang="en-US" dirty="0"/>
            </a:br>
            <a:endParaRPr lang="en-US" dirty="0"/>
          </a:p>
          <a:p>
            <a:pPr algn="l"/>
            <a:endParaRPr lang="en-GB"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37</a:t>
            </a:fld>
            <a:endParaRPr lang="en-GB"/>
          </a:p>
        </p:txBody>
      </p:sp>
    </p:spTree>
    <p:extLst>
      <p:ext uri="{BB962C8B-B14F-4D97-AF65-F5344CB8AC3E}">
        <p14:creationId xmlns:p14="http://schemas.microsoft.com/office/powerpoint/2010/main" val="1812683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b="1" dirty="0">
                <a:effectLst/>
                <a:latin typeface="Arial" panose="020B0604020202020204" pitchFamily="34" charset="0"/>
                <a:ea typeface="SimSun" panose="02010600030101010101" pitchFamily="2" charset="-122"/>
                <a:cs typeface="Times New Roman" panose="02020603050405020304" pitchFamily="18" charset="0"/>
              </a:rPr>
              <a:t>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effectLst/>
                <a:latin typeface="Arial" panose="020B0604020202020204" pitchFamily="34" charset="0"/>
                <a:ea typeface="SimSun" panose="02010600030101010101" pitchFamily="2" charset="-122"/>
                <a:cs typeface="Times New Roman" panose="02020603050405020304" pitchFamily="18" charset="0"/>
              </a:rPr>
              <a:t>Drought and floods and other extreme weather events can worsen water quality, both from municipal water treatment plants shutting down or having reduced capacity, and compromised sanitation systems. Procuring low-cost, rapid water quality test kits along with water treatment (e.g. filters, chlorine) can allow for quick detection of contamination and adjustments to treatment. E</a:t>
            </a:r>
            <a:r>
              <a:rPr lang="en-GB"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nsure an adequate stock of consumable reagents onsite as a buffer to climate-related supply disruptions (e.g. road closures following storms/floods) and robust procurement and supply chains are in place with adequate redundancy to ensure continuity of supply during emergencies.</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p>
            <a:pPr algn="l"/>
            <a:endParaRPr lang="en-US" dirty="0"/>
          </a:p>
          <a:p>
            <a:pPr algn="l"/>
            <a:endParaRPr lang="en-US" dirty="0"/>
          </a:p>
          <a:p>
            <a:pPr algn="l"/>
            <a:r>
              <a:rPr lang="en-US" dirty="0"/>
              <a:t>For more information see: WHO guidance for climate resilient and environmentally sustainable health care facilities (WHO, 2020)</a:t>
            </a:r>
          </a:p>
          <a:p>
            <a:pPr algn="l"/>
            <a:r>
              <a:rPr lang="en-US" dirty="0"/>
              <a:t>https://www.who.int/publications/i/item/9789240012226</a:t>
            </a:r>
            <a:endParaRPr lang="en-GB"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38</a:t>
            </a:fld>
            <a:endParaRPr lang="en-GB"/>
          </a:p>
        </p:txBody>
      </p:sp>
    </p:spTree>
    <p:extLst>
      <p:ext uri="{BB962C8B-B14F-4D97-AF65-F5344CB8AC3E}">
        <p14:creationId xmlns:p14="http://schemas.microsoft.com/office/powerpoint/2010/main" val="3837977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b="1" dirty="0">
                <a:solidFill>
                  <a:srgbClr val="1A1A1A"/>
                </a:solidFill>
                <a:effectLst/>
                <a:latin typeface="Arial" panose="020B0604020202020204" pitchFamily="34" charset="0"/>
                <a:ea typeface="SimSun" panose="02010600030101010101" pitchFamily="2" charset="-122"/>
                <a:cs typeface="Arial" panose="020B0604020202020204" pitchFamily="34" charset="0"/>
              </a:rPr>
              <a:t>READ THE SLIDE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b="1" dirty="0">
                <a:solidFill>
                  <a:srgbClr val="1A1A1A"/>
                </a:solidFill>
                <a:effectLst/>
                <a:latin typeface="Arial" panose="020B0604020202020204" pitchFamily="34" charset="0"/>
                <a:ea typeface="SimSun" panose="02010600030101010101" pitchFamily="2" charset="-122"/>
                <a:cs typeface="Arial" panose="020B0604020202020204" pitchFamily="34" charset="0"/>
              </a:rPr>
              <a:t>SAY: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dirty="0">
                <a:solidFill>
                  <a:srgbClr val="1A1A1A"/>
                </a:solidFill>
                <a:effectLst/>
                <a:latin typeface="Arial" panose="020B0604020202020204" pitchFamily="34" charset="0"/>
                <a:ea typeface="SimSun" panose="02010600030101010101" pitchFamily="2" charset="-122"/>
                <a:cs typeface="Arial" panose="020B0604020202020204" pitchFamily="34" charset="0"/>
              </a:rPr>
              <a:t>New infrastructure should be designed and operated to ensure continuity of services when they are needed most and with minimal negative impact on the environment</a:t>
            </a:r>
            <a:r>
              <a:rPr lang="en-GB" sz="1800" dirty="0">
                <a:effectLst/>
                <a:latin typeface="Arial" panose="020B0604020202020204" pitchFamily="34" charset="0"/>
                <a:ea typeface="SimSun" panose="02010600030101010101" pitchFamily="2" charset="-122"/>
                <a:cs typeface="Times New Roman" panose="02020603050405020304" pitchFamily="18" charset="0"/>
              </a:rPr>
              <a:t>.</a:t>
            </a:r>
            <a:r>
              <a:rPr lang="en-GB" sz="1800" dirty="0">
                <a:solidFill>
                  <a:srgbClr val="1A1A1A"/>
                </a:solidFill>
                <a:effectLst/>
                <a:latin typeface="Arial" panose="020B0604020202020204" pitchFamily="34" charset="0"/>
                <a:ea typeface="SimSun" panose="02010600030101010101" pitchFamily="2" charset="-122"/>
                <a:cs typeface="Arial" panose="020B0604020202020204" pitchFamily="34" charset="0"/>
              </a:rPr>
              <a:t> Over time, such adaptations save costs, support effective resource use and limit environmental waste and contamination (carbon emissions, persistent organic pollutants, chemical contamination of air, water and soil and other contaminants). </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p>
            <a:pPr algn="l" rtl="0"/>
            <a:endParaRPr lang="en-US" b="1" dirty="0"/>
          </a:p>
          <a:p>
            <a:pPr algn="l" rtl="0"/>
            <a:r>
              <a:rPr lang="en-US" b="1" dirty="0"/>
              <a:t>Rainwater catchment: </a:t>
            </a:r>
            <a:r>
              <a:rPr lang="en-US" dirty="0"/>
              <a:t>Gutters and roofs used for rainwater catchment and storage tanks should be regularly cleaned at least monthly or as needed during heavy storms and rainfall.  The system should also use a first flush device which is designed to divert the first portion of contaminated rainwater so it does not enter the storage tank and a filter box. </a:t>
            </a:r>
          </a:p>
          <a:p>
            <a:pPr algn="l" rtl="0"/>
            <a:endParaRPr lang="en-US" dirty="0"/>
          </a:p>
          <a:p>
            <a:pPr algn="l" rtl="0"/>
            <a:r>
              <a:rPr lang="en-US" b="1" dirty="0"/>
              <a:t>Backup supplies: </a:t>
            </a:r>
            <a:r>
              <a:rPr lang="en-US" dirty="0"/>
              <a:t>Water treatment may be needed for backup supplies as it may have high arsenic or similar issues. </a:t>
            </a:r>
          </a:p>
          <a:p>
            <a:pPr algn="l" rtl="0"/>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Ask participants for other examples of water reduction strategies.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Answers:</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use of high-efficiency, low flow sinks for hand washing,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low-water washing machines (and other strategies for laundry and cleaning),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ensuring pipes and fixtures do not leak: using a system to report and fix leaking faucets the same day),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checking meters to </a:t>
            </a:r>
            <a:r>
              <a:rPr lang="en-US" dirty="0" err="1"/>
              <a:t>analyse</a:t>
            </a:r>
            <a:r>
              <a:rPr lang="en-US" dirty="0"/>
              <a:t> water use,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using greywater and/or rainwater where available to flush toilets, clean outdoor pavement areas, water plants etc.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a:t>
            </a:r>
            <a:r>
              <a:rPr lang="en-GB" sz="1800" dirty="0">
                <a:effectLst/>
                <a:latin typeface="Arial" panose="020B0604020202020204" pitchFamily="34" charset="0"/>
                <a:ea typeface="SimSun" panose="02010600030101010101" pitchFamily="2" charset="-122"/>
                <a:cs typeface="Times New Roman" panose="02020603050405020304" pitchFamily="18" charset="0"/>
              </a:rPr>
              <a:t>urn off water while scrubbing hands</a:t>
            </a:r>
            <a:endParaRPr lang="en-US" dirty="0"/>
          </a:p>
          <a:p>
            <a:pPr algn="l" rtl="0"/>
            <a:r>
              <a:rPr lang="en-US" dirty="0"/>
              <a:t> </a:t>
            </a:r>
          </a:p>
          <a:p>
            <a:pPr algn="l" rtl="0"/>
            <a:r>
              <a:rPr lang="en-US" dirty="0"/>
              <a:t>In cases of climate-events or emergencies additional measures may be needed, e.g. </a:t>
            </a:r>
            <a:r>
              <a:rPr lang="en-US" b="1" dirty="0"/>
              <a:t>water is prioritized for essential/life-saving services </a:t>
            </a:r>
            <a:r>
              <a:rPr lang="en-US" dirty="0"/>
              <a:t>(i.e. delivery rooms, acute care wards); priority users identified in case of shortages (priority users might include birthing mothers, young children, the elderly or undernourished).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39</a:t>
            </a:fld>
            <a:endParaRPr lang="en-GB"/>
          </a:p>
        </p:txBody>
      </p:sp>
    </p:spTree>
    <p:extLst>
      <p:ext uri="{BB962C8B-B14F-4D97-AF65-F5344CB8AC3E}">
        <p14:creationId xmlns:p14="http://schemas.microsoft.com/office/powerpoint/2010/main" val="2247530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2C9130B6-D5DB-4F47-B878-F9EA0BACE276}" type="slidenum">
              <a:rPr lang="it-IT" smtClean="0"/>
              <a:t>40</a:t>
            </a:fld>
            <a:endParaRPr lang="it-IT"/>
          </a:p>
        </p:txBody>
      </p:sp>
    </p:spTree>
    <p:extLst>
      <p:ext uri="{BB962C8B-B14F-4D97-AF65-F5344CB8AC3E}">
        <p14:creationId xmlns:p14="http://schemas.microsoft.com/office/powerpoint/2010/main" val="3816194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 </a:t>
            </a:r>
            <a:r>
              <a:rPr lang="en-US" dirty="0"/>
              <a:t>(this can act as an ice breaker exercise to warm up participants, you may wish to write the suggestions on a flip chart and refer back to them throughout the session.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5</a:t>
            </a:fld>
            <a:endParaRPr lang="it-IT"/>
          </a:p>
        </p:txBody>
      </p:sp>
    </p:spTree>
    <p:extLst>
      <p:ext uri="{BB962C8B-B14F-4D97-AF65-F5344CB8AC3E}">
        <p14:creationId xmlns:p14="http://schemas.microsoft.com/office/powerpoint/2010/main" val="201825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out for the water icon at the top right of the slide – this appears throughout the WASH FIT guide and highlights any examples linked to water.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C127BA38-178D-4AF7-B89D-37B34DD3D943}" type="datetime3">
              <a:rPr lang="en-GB" smtClean="0"/>
              <a:pPr/>
              <a:t>3 May, 2022</a:t>
            </a:fld>
            <a:endParaRPr lang="en-GB"/>
          </a:p>
        </p:txBody>
      </p:sp>
      <p:sp>
        <p:nvSpPr>
          <p:cNvPr id="6" name="Slide Number Placeholder 5"/>
          <p:cNvSpPr>
            <a:spLocks noGrp="1"/>
          </p:cNvSpPr>
          <p:nvPr>
            <p:ph type="sldNum" sz="quarter" idx="5"/>
          </p:nvPr>
        </p:nvSpPr>
        <p:spPr/>
        <p:txBody>
          <a:bodyPr/>
          <a:lstStyle/>
          <a:p>
            <a:fld id="{56EBA302-80AB-4EFD-A21F-6592AEBC50DA}" type="slidenum">
              <a:rPr lang="en-GB" smtClean="0"/>
              <a:pPr/>
              <a:t>41</a:t>
            </a:fld>
            <a:endParaRPr lang="en-GB"/>
          </a:p>
        </p:txBody>
      </p:sp>
    </p:spTree>
    <p:extLst>
      <p:ext uri="{BB962C8B-B14F-4D97-AF65-F5344CB8AC3E}">
        <p14:creationId xmlns:p14="http://schemas.microsoft.com/office/powerpoint/2010/main" val="2073520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out for the water icon at the top right of the slide – this appears throughout the WASH FIT guide and highlights any examples linked to water.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42</a:t>
            </a:fld>
            <a:endParaRPr lang="it-IT"/>
          </a:p>
        </p:txBody>
      </p:sp>
    </p:spTree>
    <p:extLst>
      <p:ext uri="{BB962C8B-B14F-4D97-AF65-F5344CB8AC3E}">
        <p14:creationId xmlns:p14="http://schemas.microsoft.com/office/powerpoint/2010/main" val="4281736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82588" y="1228725"/>
            <a:ext cx="5897562" cy="3317875"/>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GB" altLang="en-US" dirty="0">
              <a:ea typeface="ＭＳ Ｐゴシック" pitchFamily="34" charset="-128"/>
            </a:endParaRPr>
          </a:p>
        </p:txBody>
      </p:sp>
      <p:sp>
        <p:nvSpPr>
          <p:cNvPr id="4" name="Header Placeholder 3"/>
          <p:cNvSpPr>
            <a:spLocks noGrp="1"/>
          </p:cNvSpPr>
          <p:nvPr>
            <p:ph type="hdr" sz="quarter"/>
          </p:nvPr>
        </p:nvSpPr>
        <p:spPr/>
        <p:txBody>
          <a:bodyPr/>
          <a:lstStyle/>
          <a:p>
            <a:pPr>
              <a:defRPr/>
            </a:pPr>
            <a:r>
              <a:rPr lang="en-US">
                <a:solidFill>
                  <a:prstClr val="black"/>
                </a:solidFill>
              </a:rPr>
              <a:t>World Health Organization</a:t>
            </a:r>
          </a:p>
        </p:txBody>
      </p:sp>
      <p:sp>
        <p:nvSpPr>
          <p:cNvPr id="297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09" eaLnBrk="0" hangingPunct="0">
              <a:spcBef>
                <a:spcPct val="30000"/>
              </a:spcBef>
              <a:defRPr sz="1200">
                <a:solidFill>
                  <a:schemeClr val="tx1"/>
                </a:solidFill>
                <a:latin typeface="Arial" charset="0"/>
                <a:ea typeface="ＭＳ Ｐゴシック" pitchFamily="34" charset="-128"/>
                <a:cs typeface="Arial" charset="0"/>
              </a:defRPr>
            </a:lvl1pPr>
            <a:lvl2pPr marL="757066" indent="-291179" defTabSz="935009" eaLnBrk="0" hangingPunct="0">
              <a:spcBef>
                <a:spcPct val="30000"/>
              </a:spcBef>
              <a:defRPr sz="1200">
                <a:solidFill>
                  <a:schemeClr val="tx1"/>
                </a:solidFill>
                <a:latin typeface="Arial" charset="0"/>
                <a:ea typeface="Arial" charset="0"/>
                <a:cs typeface="Arial" charset="0"/>
              </a:defRPr>
            </a:lvl2pPr>
            <a:lvl3pPr marL="1164717" indent="-232943" defTabSz="935009" eaLnBrk="0" hangingPunct="0">
              <a:spcBef>
                <a:spcPct val="30000"/>
              </a:spcBef>
              <a:defRPr sz="1200">
                <a:solidFill>
                  <a:schemeClr val="tx1"/>
                </a:solidFill>
                <a:latin typeface="Arial" charset="0"/>
                <a:ea typeface="Arial" charset="0"/>
                <a:cs typeface="Arial" charset="0"/>
              </a:defRPr>
            </a:lvl3pPr>
            <a:lvl4pPr marL="1630604" indent="-232943" defTabSz="935009" eaLnBrk="0" hangingPunct="0">
              <a:spcBef>
                <a:spcPct val="30000"/>
              </a:spcBef>
              <a:defRPr sz="1200">
                <a:solidFill>
                  <a:schemeClr val="tx1"/>
                </a:solidFill>
                <a:latin typeface="Arial" charset="0"/>
                <a:ea typeface="Arial" charset="0"/>
                <a:cs typeface="Arial" charset="0"/>
              </a:defRPr>
            </a:lvl4pPr>
            <a:lvl5pPr marL="2096491" indent="-232943" defTabSz="935009" eaLnBrk="0" hangingPunct="0">
              <a:spcBef>
                <a:spcPct val="30000"/>
              </a:spcBef>
              <a:defRPr sz="1200">
                <a:solidFill>
                  <a:schemeClr val="tx1"/>
                </a:solidFill>
                <a:latin typeface="Arial" charset="0"/>
                <a:ea typeface="Arial" charset="0"/>
                <a:cs typeface="Arial" charset="0"/>
              </a:defRPr>
            </a:lvl5pPr>
            <a:lvl6pPr marL="2562377" indent="-232943" defTabSz="935009" eaLnBrk="0" fontAlgn="base" hangingPunct="0">
              <a:spcBef>
                <a:spcPct val="30000"/>
              </a:spcBef>
              <a:spcAft>
                <a:spcPct val="0"/>
              </a:spcAft>
              <a:defRPr sz="1200">
                <a:solidFill>
                  <a:schemeClr val="tx1"/>
                </a:solidFill>
                <a:latin typeface="Arial" charset="0"/>
                <a:ea typeface="Arial" charset="0"/>
                <a:cs typeface="Arial" charset="0"/>
              </a:defRPr>
            </a:lvl6pPr>
            <a:lvl7pPr marL="3028264" indent="-232943" defTabSz="935009" eaLnBrk="0" fontAlgn="base" hangingPunct="0">
              <a:spcBef>
                <a:spcPct val="30000"/>
              </a:spcBef>
              <a:spcAft>
                <a:spcPct val="0"/>
              </a:spcAft>
              <a:defRPr sz="1200">
                <a:solidFill>
                  <a:schemeClr val="tx1"/>
                </a:solidFill>
                <a:latin typeface="Arial" charset="0"/>
                <a:ea typeface="Arial" charset="0"/>
                <a:cs typeface="Arial" charset="0"/>
              </a:defRPr>
            </a:lvl7pPr>
            <a:lvl8pPr marL="3494151" indent="-232943" defTabSz="935009" eaLnBrk="0" fontAlgn="base" hangingPunct="0">
              <a:spcBef>
                <a:spcPct val="30000"/>
              </a:spcBef>
              <a:spcAft>
                <a:spcPct val="0"/>
              </a:spcAft>
              <a:defRPr sz="1200">
                <a:solidFill>
                  <a:schemeClr val="tx1"/>
                </a:solidFill>
                <a:latin typeface="Arial" charset="0"/>
                <a:ea typeface="Arial" charset="0"/>
                <a:cs typeface="Arial" charset="0"/>
              </a:defRPr>
            </a:lvl8pPr>
            <a:lvl9pPr marL="3960038" indent="-232943" defTabSz="935009"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94B58E4E-369D-4FD2-8211-6A43E2360679}" type="datetime3">
              <a:rPr lang="en-US" altLang="en-US" smtClean="0">
                <a:solidFill>
                  <a:prstClr val="black"/>
                </a:solidFill>
              </a:rPr>
              <a:pPr eaLnBrk="1" hangingPunct="1">
                <a:spcBef>
                  <a:spcPct val="0"/>
                </a:spcBef>
              </a:pPr>
              <a:t>3 May 2022</a:t>
            </a:fld>
            <a:endParaRPr lang="en-US" altLang="en-US">
              <a:solidFill>
                <a:prstClr val="black"/>
              </a:solidFill>
            </a:endParaRPr>
          </a:p>
        </p:txBody>
      </p:sp>
      <p:sp>
        <p:nvSpPr>
          <p:cNvPr id="2970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09" eaLnBrk="0" hangingPunct="0">
              <a:spcBef>
                <a:spcPct val="30000"/>
              </a:spcBef>
              <a:defRPr sz="1200">
                <a:solidFill>
                  <a:schemeClr val="tx1"/>
                </a:solidFill>
                <a:latin typeface="Arial" charset="0"/>
                <a:ea typeface="ＭＳ Ｐゴシック" pitchFamily="34" charset="-128"/>
                <a:cs typeface="Arial" charset="0"/>
              </a:defRPr>
            </a:lvl1pPr>
            <a:lvl2pPr marL="757066" indent="-291179" defTabSz="935009" eaLnBrk="0" hangingPunct="0">
              <a:spcBef>
                <a:spcPct val="30000"/>
              </a:spcBef>
              <a:defRPr sz="1200">
                <a:solidFill>
                  <a:schemeClr val="tx1"/>
                </a:solidFill>
                <a:latin typeface="Arial" charset="0"/>
                <a:ea typeface="Arial" charset="0"/>
                <a:cs typeface="Arial" charset="0"/>
              </a:defRPr>
            </a:lvl2pPr>
            <a:lvl3pPr marL="1164717" indent="-232943" defTabSz="935009" eaLnBrk="0" hangingPunct="0">
              <a:spcBef>
                <a:spcPct val="30000"/>
              </a:spcBef>
              <a:defRPr sz="1200">
                <a:solidFill>
                  <a:schemeClr val="tx1"/>
                </a:solidFill>
                <a:latin typeface="Arial" charset="0"/>
                <a:ea typeface="Arial" charset="0"/>
                <a:cs typeface="Arial" charset="0"/>
              </a:defRPr>
            </a:lvl3pPr>
            <a:lvl4pPr marL="1630604" indent="-232943" defTabSz="935009" eaLnBrk="0" hangingPunct="0">
              <a:spcBef>
                <a:spcPct val="30000"/>
              </a:spcBef>
              <a:defRPr sz="1200">
                <a:solidFill>
                  <a:schemeClr val="tx1"/>
                </a:solidFill>
                <a:latin typeface="Arial" charset="0"/>
                <a:ea typeface="Arial" charset="0"/>
                <a:cs typeface="Arial" charset="0"/>
              </a:defRPr>
            </a:lvl4pPr>
            <a:lvl5pPr marL="2096491" indent="-232943" defTabSz="935009" eaLnBrk="0" hangingPunct="0">
              <a:spcBef>
                <a:spcPct val="30000"/>
              </a:spcBef>
              <a:defRPr sz="1200">
                <a:solidFill>
                  <a:schemeClr val="tx1"/>
                </a:solidFill>
                <a:latin typeface="Arial" charset="0"/>
                <a:ea typeface="Arial" charset="0"/>
                <a:cs typeface="Arial" charset="0"/>
              </a:defRPr>
            </a:lvl5pPr>
            <a:lvl6pPr marL="2562377" indent="-232943" defTabSz="935009" eaLnBrk="0" fontAlgn="base" hangingPunct="0">
              <a:spcBef>
                <a:spcPct val="30000"/>
              </a:spcBef>
              <a:spcAft>
                <a:spcPct val="0"/>
              </a:spcAft>
              <a:defRPr sz="1200">
                <a:solidFill>
                  <a:schemeClr val="tx1"/>
                </a:solidFill>
                <a:latin typeface="Arial" charset="0"/>
                <a:ea typeface="Arial" charset="0"/>
                <a:cs typeface="Arial" charset="0"/>
              </a:defRPr>
            </a:lvl6pPr>
            <a:lvl7pPr marL="3028264" indent="-232943" defTabSz="935009" eaLnBrk="0" fontAlgn="base" hangingPunct="0">
              <a:spcBef>
                <a:spcPct val="30000"/>
              </a:spcBef>
              <a:spcAft>
                <a:spcPct val="0"/>
              </a:spcAft>
              <a:defRPr sz="1200">
                <a:solidFill>
                  <a:schemeClr val="tx1"/>
                </a:solidFill>
                <a:latin typeface="Arial" charset="0"/>
                <a:ea typeface="Arial" charset="0"/>
                <a:cs typeface="Arial" charset="0"/>
              </a:defRPr>
            </a:lvl7pPr>
            <a:lvl8pPr marL="3494151" indent="-232943" defTabSz="935009" eaLnBrk="0" fontAlgn="base" hangingPunct="0">
              <a:spcBef>
                <a:spcPct val="30000"/>
              </a:spcBef>
              <a:spcAft>
                <a:spcPct val="0"/>
              </a:spcAft>
              <a:defRPr sz="1200">
                <a:solidFill>
                  <a:schemeClr val="tx1"/>
                </a:solidFill>
                <a:latin typeface="Arial" charset="0"/>
                <a:ea typeface="Arial" charset="0"/>
                <a:cs typeface="Arial" charset="0"/>
              </a:defRPr>
            </a:lvl8pPr>
            <a:lvl9pPr marL="3960038" indent="-232943" defTabSz="935009"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1E79F9C9-5D04-41F5-BB04-7C4CFF4F29D1}" type="slidenum">
              <a:rPr lang="en-US" altLang="en-US" smtClean="0">
                <a:solidFill>
                  <a:prstClr val="black"/>
                </a:solidFill>
              </a:rPr>
              <a:pPr eaLnBrk="1" hangingPunct="1">
                <a:spcBef>
                  <a:spcPct val="0"/>
                </a:spcBef>
              </a:pPr>
              <a:t>43</a:t>
            </a:fld>
            <a:endParaRPr lang="en-US" altLang="en-US">
              <a:solidFill>
                <a:prstClr val="black"/>
              </a:solidFill>
            </a:endParaRPr>
          </a:p>
        </p:txBody>
      </p:sp>
    </p:spTree>
    <p:extLst>
      <p:ext uri="{BB962C8B-B14F-4D97-AF65-F5344CB8AC3E}">
        <p14:creationId xmlns:p14="http://schemas.microsoft.com/office/powerpoint/2010/main" val="1669035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82588" y="1228725"/>
            <a:ext cx="5897562" cy="3317875"/>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GB" altLang="en-US" dirty="0">
              <a:ea typeface="ＭＳ Ｐゴシック" pitchFamily="34" charset="-128"/>
            </a:endParaRPr>
          </a:p>
        </p:txBody>
      </p:sp>
      <p:sp>
        <p:nvSpPr>
          <p:cNvPr id="4" name="Header Placeholder 3"/>
          <p:cNvSpPr>
            <a:spLocks noGrp="1"/>
          </p:cNvSpPr>
          <p:nvPr>
            <p:ph type="hdr" sz="quarter"/>
          </p:nvPr>
        </p:nvSpPr>
        <p:spPr/>
        <p:txBody>
          <a:bodyPr/>
          <a:lstStyle/>
          <a:p>
            <a:pPr>
              <a:defRPr/>
            </a:pPr>
            <a:r>
              <a:rPr lang="en-US">
                <a:solidFill>
                  <a:prstClr val="black"/>
                </a:solidFill>
              </a:rPr>
              <a:t>World Health Organization</a:t>
            </a:r>
          </a:p>
        </p:txBody>
      </p:sp>
      <p:sp>
        <p:nvSpPr>
          <p:cNvPr id="297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09" eaLnBrk="0" hangingPunct="0">
              <a:spcBef>
                <a:spcPct val="30000"/>
              </a:spcBef>
              <a:defRPr sz="1200">
                <a:solidFill>
                  <a:schemeClr val="tx1"/>
                </a:solidFill>
                <a:latin typeface="Arial" charset="0"/>
                <a:ea typeface="ＭＳ Ｐゴシック" pitchFamily="34" charset="-128"/>
                <a:cs typeface="Arial" charset="0"/>
              </a:defRPr>
            </a:lvl1pPr>
            <a:lvl2pPr marL="757066" indent="-291179" defTabSz="935009" eaLnBrk="0" hangingPunct="0">
              <a:spcBef>
                <a:spcPct val="30000"/>
              </a:spcBef>
              <a:defRPr sz="1200">
                <a:solidFill>
                  <a:schemeClr val="tx1"/>
                </a:solidFill>
                <a:latin typeface="Arial" charset="0"/>
                <a:ea typeface="Arial" charset="0"/>
                <a:cs typeface="Arial" charset="0"/>
              </a:defRPr>
            </a:lvl2pPr>
            <a:lvl3pPr marL="1164717" indent="-232943" defTabSz="935009" eaLnBrk="0" hangingPunct="0">
              <a:spcBef>
                <a:spcPct val="30000"/>
              </a:spcBef>
              <a:defRPr sz="1200">
                <a:solidFill>
                  <a:schemeClr val="tx1"/>
                </a:solidFill>
                <a:latin typeface="Arial" charset="0"/>
                <a:ea typeface="Arial" charset="0"/>
                <a:cs typeface="Arial" charset="0"/>
              </a:defRPr>
            </a:lvl3pPr>
            <a:lvl4pPr marL="1630604" indent="-232943" defTabSz="935009" eaLnBrk="0" hangingPunct="0">
              <a:spcBef>
                <a:spcPct val="30000"/>
              </a:spcBef>
              <a:defRPr sz="1200">
                <a:solidFill>
                  <a:schemeClr val="tx1"/>
                </a:solidFill>
                <a:latin typeface="Arial" charset="0"/>
                <a:ea typeface="Arial" charset="0"/>
                <a:cs typeface="Arial" charset="0"/>
              </a:defRPr>
            </a:lvl4pPr>
            <a:lvl5pPr marL="2096491" indent="-232943" defTabSz="935009" eaLnBrk="0" hangingPunct="0">
              <a:spcBef>
                <a:spcPct val="30000"/>
              </a:spcBef>
              <a:defRPr sz="1200">
                <a:solidFill>
                  <a:schemeClr val="tx1"/>
                </a:solidFill>
                <a:latin typeface="Arial" charset="0"/>
                <a:ea typeface="Arial" charset="0"/>
                <a:cs typeface="Arial" charset="0"/>
              </a:defRPr>
            </a:lvl5pPr>
            <a:lvl6pPr marL="2562377" indent="-232943" defTabSz="935009" eaLnBrk="0" fontAlgn="base" hangingPunct="0">
              <a:spcBef>
                <a:spcPct val="30000"/>
              </a:spcBef>
              <a:spcAft>
                <a:spcPct val="0"/>
              </a:spcAft>
              <a:defRPr sz="1200">
                <a:solidFill>
                  <a:schemeClr val="tx1"/>
                </a:solidFill>
                <a:latin typeface="Arial" charset="0"/>
                <a:ea typeface="Arial" charset="0"/>
                <a:cs typeface="Arial" charset="0"/>
              </a:defRPr>
            </a:lvl6pPr>
            <a:lvl7pPr marL="3028264" indent="-232943" defTabSz="935009" eaLnBrk="0" fontAlgn="base" hangingPunct="0">
              <a:spcBef>
                <a:spcPct val="30000"/>
              </a:spcBef>
              <a:spcAft>
                <a:spcPct val="0"/>
              </a:spcAft>
              <a:defRPr sz="1200">
                <a:solidFill>
                  <a:schemeClr val="tx1"/>
                </a:solidFill>
                <a:latin typeface="Arial" charset="0"/>
                <a:ea typeface="Arial" charset="0"/>
                <a:cs typeface="Arial" charset="0"/>
              </a:defRPr>
            </a:lvl7pPr>
            <a:lvl8pPr marL="3494151" indent="-232943" defTabSz="935009" eaLnBrk="0" fontAlgn="base" hangingPunct="0">
              <a:spcBef>
                <a:spcPct val="30000"/>
              </a:spcBef>
              <a:spcAft>
                <a:spcPct val="0"/>
              </a:spcAft>
              <a:defRPr sz="1200">
                <a:solidFill>
                  <a:schemeClr val="tx1"/>
                </a:solidFill>
                <a:latin typeface="Arial" charset="0"/>
                <a:ea typeface="Arial" charset="0"/>
                <a:cs typeface="Arial" charset="0"/>
              </a:defRPr>
            </a:lvl8pPr>
            <a:lvl9pPr marL="3960038" indent="-232943" defTabSz="935009"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94B58E4E-369D-4FD2-8211-6A43E2360679}" type="datetime3">
              <a:rPr lang="en-US" altLang="en-US" smtClean="0">
                <a:solidFill>
                  <a:prstClr val="black"/>
                </a:solidFill>
              </a:rPr>
              <a:pPr eaLnBrk="1" hangingPunct="1">
                <a:spcBef>
                  <a:spcPct val="0"/>
                </a:spcBef>
              </a:pPr>
              <a:t>3 May 2022</a:t>
            </a:fld>
            <a:endParaRPr lang="en-US" altLang="en-US">
              <a:solidFill>
                <a:prstClr val="black"/>
              </a:solidFill>
            </a:endParaRPr>
          </a:p>
        </p:txBody>
      </p:sp>
      <p:sp>
        <p:nvSpPr>
          <p:cNvPr id="2970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09" eaLnBrk="0" hangingPunct="0">
              <a:spcBef>
                <a:spcPct val="30000"/>
              </a:spcBef>
              <a:defRPr sz="1200">
                <a:solidFill>
                  <a:schemeClr val="tx1"/>
                </a:solidFill>
                <a:latin typeface="Arial" charset="0"/>
                <a:ea typeface="ＭＳ Ｐゴシック" pitchFamily="34" charset="-128"/>
                <a:cs typeface="Arial" charset="0"/>
              </a:defRPr>
            </a:lvl1pPr>
            <a:lvl2pPr marL="757066" indent="-291179" defTabSz="935009" eaLnBrk="0" hangingPunct="0">
              <a:spcBef>
                <a:spcPct val="30000"/>
              </a:spcBef>
              <a:defRPr sz="1200">
                <a:solidFill>
                  <a:schemeClr val="tx1"/>
                </a:solidFill>
                <a:latin typeface="Arial" charset="0"/>
                <a:ea typeface="Arial" charset="0"/>
                <a:cs typeface="Arial" charset="0"/>
              </a:defRPr>
            </a:lvl2pPr>
            <a:lvl3pPr marL="1164717" indent="-232943" defTabSz="935009" eaLnBrk="0" hangingPunct="0">
              <a:spcBef>
                <a:spcPct val="30000"/>
              </a:spcBef>
              <a:defRPr sz="1200">
                <a:solidFill>
                  <a:schemeClr val="tx1"/>
                </a:solidFill>
                <a:latin typeface="Arial" charset="0"/>
                <a:ea typeface="Arial" charset="0"/>
                <a:cs typeface="Arial" charset="0"/>
              </a:defRPr>
            </a:lvl3pPr>
            <a:lvl4pPr marL="1630604" indent="-232943" defTabSz="935009" eaLnBrk="0" hangingPunct="0">
              <a:spcBef>
                <a:spcPct val="30000"/>
              </a:spcBef>
              <a:defRPr sz="1200">
                <a:solidFill>
                  <a:schemeClr val="tx1"/>
                </a:solidFill>
                <a:latin typeface="Arial" charset="0"/>
                <a:ea typeface="Arial" charset="0"/>
                <a:cs typeface="Arial" charset="0"/>
              </a:defRPr>
            </a:lvl4pPr>
            <a:lvl5pPr marL="2096491" indent="-232943" defTabSz="935009" eaLnBrk="0" hangingPunct="0">
              <a:spcBef>
                <a:spcPct val="30000"/>
              </a:spcBef>
              <a:defRPr sz="1200">
                <a:solidFill>
                  <a:schemeClr val="tx1"/>
                </a:solidFill>
                <a:latin typeface="Arial" charset="0"/>
                <a:ea typeface="Arial" charset="0"/>
                <a:cs typeface="Arial" charset="0"/>
              </a:defRPr>
            </a:lvl5pPr>
            <a:lvl6pPr marL="2562377" indent="-232943" defTabSz="935009" eaLnBrk="0" fontAlgn="base" hangingPunct="0">
              <a:spcBef>
                <a:spcPct val="30000"/>
              </a:spcBef>
              <a:spcAft>
                <a:spcPct val="0"/>
              </a:spcAft>
              <a:defRPr sz="1200">
                <a:solidFill>
                  <a:schemeClr val="tx1"/>
                </a:solidFill>
                <a:latin typeface="Arial" charset="0"/>
                <a:ea typeface="Arial" charset="0"/>
                <a:cs typeface="Arial" charset="0"/>
              </a:defRPr>
            </a:lvl6pPr>
            <a:lvl7pPr marL="3028264" indent="-232943" defTabSz="935009" eaLnBrk="0" fontAlgn="base" hangingPunct="0">
              <a:spcBef>
                <a:spcPct val="30000"/>
              </a:spcBef>
              <a:spcAft>
                <a:spcPct val="0"/>
              </a:spcAft>
              <a:defRPr sz="1200">
                <a:solidFill>
                  <a:schemeClr val="tx1"/>
                </a:solidFill>
                <a:latin typeface="Arial" charset="0"/>
                <a:ea typeface="Arial" charset="0"/>
                <a:cs typeface="Arial" charset="0"/>
              </a:defRPr>
            </a:lvl7pPr>
            <a:lvl8pPr marL="3494151" indent="-232943" defTabSz="935009" eaLnBrk="0" fontAlgn="base" hangingPunct="0">
              <a:spcBef>
                <a:spcPct val="30000"/>
              </a:spcBef>
              <a:spcAft>
                <a:spcPct val="0"/>
              </a:spcAft>
              <a:defRPr sz="1200">
                <a:solidFill>
                  <a:schemeClr val="tx1"/>
                </a:solidFill>
                <a:latin typeface="Arial" charset="0"/>
                <a:ea typeface="Arial" charset="0"/>
                <a:cs typeface="Arial" charset="0"/>
              </a:defRPr>
            </a:lvl8pPr>
            <a:lvl9pPr marL="3960038" indent="-232943" defTabSz="935009"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pPr>
            <a:fld id="{1E79F9C9-5D04-41F5-BB04-7C4CFF4F29D1}" type="slidenum">
              <a:rPr lang="en-US" altLang="en-US" smtClean="0">
                <a:solidFill>
                  <a:prstClr val="black"/>
                </a:solidFill>
              </a:rPr>
              <a:pPr eaLnBrk="1" hangingPunct="1">
                <a:spcBef>
                  <a:spcPct val="0"/>
                </a:spcBef>
              </a:pPr>
              <a:t>44</a:t>
            </a:fld>
            <a:endParaRPr lang="en-US" altLang="en-US">
              <a:solidFill>
                <a:prstClr val="black"/>
              </a:solidFill>
            </a:endParaRPr>
          </a:p>
        </p:txBody>
      </p:sp>
    </p:spTree>
    <p:extLst>
      <p:ext uri="{BB962C8B-B14F-4D97-AF65-F5344CB8AC3E}">
        <p14:creationId xmlns:p14="http://schemas.microsoft.com/office/powerpoint/2010/main" val="1500691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from the slide and explain that this section of the training will address each of these three areas.</a:t>
            </a:r>
          </a:p>
        </p:txBody>
      </p:sp>
      <p:sp>
        <p:nvSpPr>
          <p:cNvPr id="4" name="Slide Number Placeholder 3"/>
          <p:cNvSpPr>
            <a:spLocks noGrp="1"/>
          </p:cNvSpPr>
          <p:nvPr>
            <p:ph type="sldNum" sz="quarter" idx="5"/>
          </p:nvPr>
        </p:nvSpPr>
        <p:spPr/>
        <p:txBody>
          <a:bodyPr/>
          <a:lstStyle/>
          <a:p>
            <a:fld id="{2C9130B6-D5DB-4F47-B878-F9EA0BACE276}" type="slidenum">
              <a:rPr lang="it-IT" smtClean="0"/>
              <a:t>45</a:t>
            </a:fld>
            <a:endParaRPr lang="it-IT"/>
          </a:p>
        </p:txBody>
      </p:sp>
    </p:spTree>
    <p:extLst>
      <p:ext uri="{BB962C8B-B14F-4D97-AF65-F5344CB8AC3E}">
        <p14:creationId xmlns:p14="http://schemas.microsoft.com/office/powerpoint/2010/main" val="2454394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 number technologies have been evaluated by WHO as part of the Household Water Treatment Scheme (references at end). </a:t>
            </a:r>
            <a:r>
              <a:rPr lang="en-US" b="0" i="0" dirty="0">
                <a:solidFill>
                  <a:srgbClr val="3C4245"/>
                </a:solidFill>
                <a:effectLst/>
                <a:latin typeface="Arial" panose="020B0604020202020204" pitchFamily="34" charset="0"/>
              </a:rPr>
              <a:t>The WHO International Scheme to Evaluate Household Water Treatment Technologies (“Scheme”) was established to evaluate the microbial performance of household water treatment (HWT) technologies against WHO health-based criteria. The results of the Scheme evaluation are intended to guide HWT product selection by Member States and procuring UN agencies.</a:t>
            </a:r>
          </a:p>
          <a:p>
            <a:br>
              <a:rPr lang="en-US" dirty="0"/>
            </a:br>
            <a:r>
              <a:rPr lang="en-US" dirty="0"/>
              <a:t>- Water treatment technologies should meet WHO’s performance standards for point-of-use / household water treatment and safe storage (HWTS).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dirty="0"/>
              <a:t>Technologies / methods that meet these performance standards generally include high quality filters, chlorine (for non-turbid water) flocculant-disinfectants as well as boiling, or solar disinfection.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dirty="0"/>
              <a:t>Higher performing technologies (i.e. two or three stars)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dirty="0"/>
              <a:t>E.g. high quality membrane filters,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dirty="0"/>
              <a:t>UV disinfectants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dirty="0"/>
              <a:t>flocculant-disinfectants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dirty="0"/>
              <a:t>recommended for vulnerable groups (i.e. those with HIV or young infants) </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dirty="0"/>
              <a:t>recommended where the specific pathogen of concern is not known.</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endParaRPr lang="en-US" dirty="0"/>
          </a:p>
          <a:p>
            <a:pPr marL="0" indent="0" algn="l" rtl="0">
              <a:buFontTx/>
              <a:buNone/>
            </a:pPr>
            <a:endParaRPr lang="en-US" dirty="0"/>
          </a:p>
          <a:p>
            <a:pPr marL="171450" indent="-171450" algn="l" rtl="0">
              <a:buFontTx/>
              <a:buChar char="-"/>
            </a:pPr>
            <a:r>
              <a:rPr lang="en-US" dirty="0"/>
              <a:t>The treatment method should provide </a:t>
            </a:r>
            <a:r>
              <a:rPr lang="en-US" b="1" dirty="0"/>
              <a:t>comprehensive protection against all three classes of pathogens. (Ask participants to recap what the 3 types of pathogens are). </a:t>
            </a:r>
            <a:r>
              <a:rPr lang="en-US" dirty="0"/>
              <a:t>This will protect against changes in water quality due to climate change or other events.  </a:t>
            </a:r>
          </a:p>
          <a:p>
            <a:pPr marL="171450" indent="-171450" algn="l" rtl="0">
              <a:buFontTx/>
              <a:buChar char="-"/>
            </a:pPr>
            <a:r>
              <a:rPr lang="en-US" dirty="0"/>
              <a:t>If the technology only provides limited protection, measures should be in place to adjust chlorine dosing and/or employ additional technologies to provide multi-barrier protection. </a:t>
            </a:r>
          </a:p>
          <a:p>
            <a:pPr marL="171450" indent="-171450" algn="l" rtl="0">
              <a:buFontTx/>
              <a:buChar char="-"/>
            </a:pPr>
            <a:r>
              <a:rPr lang="en-US" dirty="0"/>
              <a:t>Make adjustments if water quality changes. </a:t>
            </a:r>
          </a:p>
          <a:p>
            <a:pPr marL="171450" indent="-171450" algn="l" rtl="0">
              <a:buFontTx/>
              <a:buChar char="-"/>
            </a:pPr>
            <a:r>
              <a:rPr lang="en-US" dirty="0"/>
              <a:t>Water treatment may be conducted by the facility or, in the case of piped supplies, by the water utility.</a:t>
            </a:r>
          </a:p>
          <a:p>
            <a:pPr algn="l" rtl="0"/>
            <a:endParaRPr lang="en-US" dirty="0"/>
          </a:p>
          <a:p>
            <a:pPr algn="l" rtl="0"/>
            <a:endParaRPr lang="en-US"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46</a:t>
            </a:fld>
            <a:endParaRPr lang="it-IT"/>
          </a:p>
        </p:txBody>
      </p:sp>
    </p:spTree>
    <p:extLst>
      <p:ext uri="{BB962C8B-B14F-4D97-AF65-F5344CB8AC3E}">
        <p14:creationId xmlns:p14="http://schemas.microsoft.com/office/powerpoint/2010/main" val="168297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READ THE SLIDE </a:t>
            </a:r>
          </a:p>
          <a:p>
            <a:pPr algn="l" rtl="0"/>
            <a:r>
              <a:rPr lang="en-US" b="1" dirty="0"/>
              <a:t>SAY:</a:t>
            </a:r>
          </a:p>
          <a:p>
            <a:pPr algn="l" rtl="0"/>
            <a:r>
              <a:rPr lang="en-US" dirty="0"/>
              <a:t>water supply is fundamental to a well functioning and safe health care facility. It is often the most “visible” element of WASH and affects every other area of WASH as well as safe, provision of care.  </a:t>
            </a:r>
          </a:p>
          <a:p>
            <a:pPr algn="l" rtl="0"/>
            <a:endParaRPr lang="en-US" dirty="0"/>
          </a:p>
          <a:p>
            <a:pPr algn="l" rtl="0"/>
            <a:endParaRPr lang="en-GB"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6</a:t>
            </a:fld>
            <a:endParaRPr lang="it-IT"/>
          </a:p>
        </p:txBody>
      </p:sp>
    </p:spTree>
    <p:extLst>
      <p:ext uri="{BB962C8B-B14F-4D97-AF65-F5344CB8AC3E}">
        <p14:creationId xmlns:p14="http://schemas.microsoft.com/office/powerpoint/2010/main" val="52163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SLDIE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together in pairs for a moment and then shout out some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FOR TRAINER: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slides includes some basic prompts/categories to discuss in more detail.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7</a:t>
            </a:fld>
            <a:endParaRPr lang="it-IT"/>
          </a:p>
        </p:txBody>
      </p:sp>
    </p:spTree>
    <p:extLst>
      <p:ext uri="{BB962C8B-B14F-4D97-AF65-F5344CB8AC3E}">
        <p14:creationId xmlns:p14="http://schemas.microsoft.com/office/powerpoint/2010/main" val="27624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for a couple of moments and shout out what you think is meant by each item. What standards exist for each? (answers are on the next slide)</a:t>
            </a:r>
          </a:p>
          <a:p>
            <a:pPr algn="l" rtl="0"/>
            <a:endParaRPr lang="en-US" b="1" dirty="0"/>
          </a:p>
          <a:p>
            <a:pPr algn="l" rtl="0"/>
            <a:r>
              <a:rPr lang="en-US" dirty="0"/>
              <a:t>Availability: what types of activities should water be available for? </a:t>
            </a:r>
          </a:p>
          <a:p>
            <a:pPr algn="l" rtl="0"/>
            <a:endParaRPr lang="en-US" dirty="0"/>
          </a:p>
          <a:p>
            <a:pPr algn="l" rtl="0"/>
            <a:r>
              <a:rPr lang="en-US" dirty="0"/>
              <a:t>Quantity: how much water is enough? How is “sufficient quantity” defined by WHO and/or national standards? </a:t>
            </a:r>
          </a:p>
          <a:p>
            <a:pPr algn="l" rtl="0"/>
            <a:endParaRPr lang="en-US" dirty="0"/>
          </a:p>
          <a:p>
            <a:pPr algn="l" rtl="0"/>
            <a:r>
              <a:rPr lang="en-US" dirty="0"/>
              <a:t>Quality: what are some of the key contaminant that can pollute water and impact health? What are “safe” levels of these contaminants as defined by WHO and national standards?</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8</a:t>
            </a:fld>
            <a:endParaRPr lang="it-IT"/>
          </a:p>
        </p:txBody>
      </p:sp>
    </p:spTree>
    <p:extLst>
      <p:ext uri="{BB962C8B-B14F-4D97-AF65-F5344CB8AC3E}">
        <p14:creationId xmlns:p14="http://schemas.microsoft.com/office/powerpoint/2010/main" val="234478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1" dirty="0">
                <a:effectLst/>
                <a:latin typeface="Arial" panose="020B0604020202020204" pitchFamily="34" charset="0"/>
                <a:ea typeface="Times New Roman" panose="02020603050405020304" pitchFamily="18" charset="0"/>
              </a:rPr>
              <a:t>READ THE SLIDE </a:t>
            </a:r>
          </a:p>
          <a:p>
            <a:pPr algn="l" rtl="0"/>
            <a:r>
              <a:rPr lang="en-US" sz="1200" b="1" dirty="0">
                <a:effectLst/>
                <a:latin typeface="Arial" panose="020B0604020202020204" pitchFamily="34" charset="0"/>
                <a:ea typeface="Times New Roman" panose="02020603050405020304" pitchFamily="18" charset="0"/>
              </a:rPr>
              <a:t>SAY:</a:t>
            </a:r>
          </a:p>
          <a:p>
            <a:pPr algn="l" rtl="0"/>
            <a:r>
              <a:rPr lang="en-US" sz="1200" b="1" dirty="0">
                <a:effectLst/>
                <a:latin typeface="Arial" panose="020B0604020202020204" pitchFamily="34" charset="0"/>
                <a:ea typeface="Times New Roman" panose="02020603050405020304" pitchFamily="18" charset="0"/>
              </a:rPr>
              <a:t>Availability:</a:t>
            </a:r>
            <a:endParaRPr lang="en-US" sz="1200" dirty="0">
              <a:effectLst/>
              <a:latin typeface="Arial" panose="020B0604020202020204" pitchFamily="34"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For primary facilities, water may be piped into the building or simply on premises. These both count as a basic water service according to the JMP. The requirements for secondary or tertiary facility are higher. For secondary/tertiary care hospitals, water needs to be piped into the facility, at a minimum to high-risk wards and service areas (e.g., decontamination/reprocessing area and environmental services area). In large facilities, there should be a functional tap available in areas on every floor and every major ward or wing of the facility, for environmental cleaning purposes.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If relevant, </a:t>
            </a:r>
            <a:r>
              <a:rPr lang="en-US" sz="1200" b="1" dirty="0">
                <a:effectLst/>
                <a:latin typeface="Arial" panose="020B0604020202020204" pitchFamily="34" charset="0"/>
                <a:ea typeface="Times New Roman" panose="02020603050405020304" pitchFamily="18" charset="0"/>
              </a:rPr>
              <a:t>say:</a:t>
            </a:r>
            <a:endParaRPr lang="en-GB" sz="1200" b="1" dirty="0">
              <a:effectLst/>
              <a:latin typeface="Arial" panose="020B0604020202020204" pitchFamily="34" charset="0"/>
              <a:ea typeface="Times New Roman" panose="02020603050405020304" pitchFamily="18" charset="0"/>
            </a:endParaRPr>
          </a:p>
          <a:p>
            <a:pPr algn="l" rtl="0"/>
            <a:r>
              <a:rPr lang="en-GB" sz="1200" dirty="0">
                <a:effectLst/>
                <a:latin typeface="Arial" panose="020B0604020202020204" pitchFamily="34" charset="0"/>
                <a:ea typeface="Times New Roman" panose="02020603050405020304" pitchFamily="18" charset="0"/>
              </a:rPr>
              <a:t>It is important to note that the JMP definitions are not the same as minimum requirements. JMP does not, for example, monitor water quality in health care facilities even though this a basic standard according to WHO and a pre-requisite for meeting SDG 6 which is defined as safely managed water and sanitation services for all people in all settings.</a:t>
            </a:r>
          </a:p>
          <a:p>
            <a:pPr algn="l" rtl="0"/>
            <a:endParaRPr lang="en-GB"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Arial" panose="020B0604020202020204" pitchFamily="34" charset="0"/>
                <a:ea typeface="Times New Roman" panose="02020603050405020304" pitchFamily="18" charset="0"/>
              </a:rPr>
              <a:t>NOTE FOR TRAINER: </a:t>
            </a:r>
            <a:r>
              <a:rPr lang="en-GB" sz="1200" dirty="0">
                <a:effectLst/>
                <a:latin typeface="Arial" panose="020B0604020202020204" pitchFamily="34" charset="0"/>
                <a:ea typeface="Times New Roman" panose="02020603050405020304" pitchFamily="18" charset="0"/>
              </a:rPr>
              <a:t>The next slide shows some examples of improved water supplies and includes the definition in the notes. </a:t>
            </a:r>
            <a:r>
              <a:rPr lang="en-GB" dirty="0"/>
              <a:t>The WHO/UNICEF core questions document is also available in French, Spanish, Russian and Arabic at https://</a:t>
            </a:r>
            <a:r>
              <a:rPr lang="en-GB" dirty="0" err="1"/>
              <a:t>washdata.org</a:t>
            </a:r>
            <a:r>
              <a:rPr lang="en-GB" dirty="0"/>
              <a:t>/reports.</a:t>
            </a:r>
            <a:endParaRPr lang="en-GB" sz="1200" dirty="0">
              <a:effectLst/>
              <a:latin typeface="Arial" panose="020B0604020202020204" pitchFamily="34" charset="0"/>
              <a:ea typeface="Times New Roman" panose="02020603050405020304" pitchFamily="18" charset="0"/>
            </a:endParaRPr>
          </a:p>
          <a:p>
            <a:pPr algn="l" rtl="0"/>
            <a:endParaRPr lang="en-GB" sz="12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9</a:t>
            </a:fld>
            <a:endParaRPr lang="it-IT"/>
          </a:p>
        </p:txBody>
      </p:sp>
    </p:spTree>
    <p:extLst>
      <p:ext uri="{BB962C8B-B14F-4D97-AF65-F5344CB8AC3E}">
        <p14:creationId xmlns:p14="http://schemas.microsoft.com/office/powerpoint/2010/main" val="37198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000" b="1" i="0" kern="1200" dirty="0">
                <a:solidFill>
                  <a:schemeClr val="tx1"/>
                </a:solidFill>
                <a:effectLst/>
                <a:latin typeface="Arial" charset="0"/>
                <a:ea typeface="+mn-ea"/>
                <a:cs typeface="Arial"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rial" charset="0"/>
                <a:ea typeface="+mn-ea"/>
                <a:cs typeface="Arial" charset="0"/>
              </a:rPr>
              <a:t>discuss in pairs for a couple of moments if you can define what “improved” means and then shout out some 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Arial" charset="0"/>
                <a:ea typeface="+mn-ea"/>
                <a:cs typeface="Arial" charset="0"/>
              </a:rPr>
              <a:t>THEN SAY:</a:t>
            </a:r>
          </a:p>
          <a:p>
            <a:pPr algn="l" rtl="0"/>
            <a:r>
              <a:rPr lang="en-US" sz="1000" b="0" i="0" kern="1200" dirty="0">
                <a:solidFill>
                  <a:schemeClr val="tx1"/>
                </a:solidFill>
                <a:effectLst/>
                <a:latin typeface="Arial" charset="0"/>
                <a:ea typeface="+mn-ea"/>
                <a:cs typeface="Arial" charset="0"/>
              </a:rPr>
              <a:t> “Improved drinking water sources” includes sources that, by nature of their construction or through active intervention, are protected from outside contamination, particularly </a:t>
            </a:r>
            <a:r>
              <a:rPr lang="en-US" sz="1000" b="0" i="0" kern="1200" dirty="0" err="1">
                <a:solidFill>
                  <a:schemeClr val="tx1"/>
                </a:solidFill>
                <a:effectLst/>
                <a:latin typeface="Arial" charset="0"/>
                <a:ea typeface="+mn-ea"/>
                <a:cs typeface="Arial" charset="0"/>
              </a:rPr>
              <a:t>faecal</a:t>
            </a:r>
            <a:r>
              <a:rPr lang="en-US" sz="1000" b="0" i="0" kern="1200" dirty="0">
                <a:solidFill>
                  <a:schemeClr val="tx1"/>
                </a:solidFill>
                <a:effectLst/>
                <a:latin typeface="Arial" charset="0"/>
                <a:ea typeface="+mn-ea"/>
                <a:cs typeface="Arial" charset="0"/>
              </a:rPr>
              <a:t> matter .</a:t>
            </a:r>
            <a:endParaRPr lang="en-US" sz="1000" b="0" i="0" u="none" strike="noStrike" kern="1200" baseline="0" dirty="0">
              <a:solidFill>
                <a:schemeClr val="tx1"/>
              </a:solidFill>
              <a:effectLst/>
              <a:latin typeface="Arial" charset="0"/>
              <a:ea typeface="+mn-ea"/>
              <a:cs typeface="Arial" charset="0"/>
            </a:endParaRPr>
          </a:p>
          <a:p>
            <a:pPr algn="l" rtl="0"/>
            <a:r>
              <a:rPr lang="en-US" sz="1200" b="1" i="0" u="none" strike="noStrike" baseline="0" dirty="0">
                <a:latin typeface="UniversLTStd"/>
              </a:rPr>
              <a:t>Improved sources </a:t>
            </a:r>
            <a:r>
              <a:rPr lang="en-US" sz="1200" b="0" i="0" u="none" strike="noStrike" baseline="0" dirty="0">
                <a:latin typeface="UniversLTStd"/>
              </a:rPr>
              <a:t>include piped water, boreholes or tube wells, protected dug wells, protected springs, rainwater, and packaged or delivered water. </a:t>
            </a:r>
          </a:p>
          <a:p>
            <a:pPr algn="l" rtl="0"/>
            <a:r>
              <a:rPr lang="en-US" sz="1200" b="1" i="0" u="none" strike="noStrike" baseline="0" dirty="0">
                <a:latin typeface="UniversLTStd"/>
              </a:rPr>
              <a:t>Unimproved sources </a:t>
            </a:r>
            <a:r>
              <a:rPr lang="en-US" sz="1200" b="0" i="0" u="none" strike="noStrike" baseline="0" dirty="0">
                <a:latin typeface="UniversLTStd"/>
              </a:rPr>
              <a:t>include unprotected dug wells or springs and surface water (e.g. lake, river, stream,</a:t>
            </a:r>
          </a:p>
          <a:p>
            <a:pPr algn="l" rtl="0"/>
            <a:r>
              <a:rPr lang="en-US" sz="1200" b="0" i="0" u="none" strike="noStrike" baseline="0" dirty="0">
                <a:latin typeface="UniversLTStd"/>
              </a:rPr>
              <a:t>pond, canals, irrigation ditches).</a:t>
            </a:r>
            <a:endParaRPr lang="en-GB"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10</a:t>
            </a:fld>
            <a:endParaRPr lang="it-IT"/>
          </a:p>
        </p:txBody>
      </p:sp>
    </p:spTree>
    <p:extLst>
      <p:ext uri="{BB962C8B-B14F-4D97-AF65-F5344CB8AC3E}">
        <p14:creationId xmlns:p14="http://schemas.microsoft.com/office/powerpoint/2010/main" val="1604759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273AD308-B796-D244-B841-12D8A98763E5}"/>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822529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1"/>
            <a:ext cx="5257800" cy="3764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2" name="Titolo 1">
            <a:extLst>
              <a:ext uri="{FF2B5EF4-FFF2-40B4-BE49-F238E27FC236}">
                <a16:creationId xmlns:a16="http://schemas.microsoft.com/office/drawing/2014/main" id="{798F54C3-7A08-E147-AB5B-11B2B6AA89B7}"/>
              </a:ext>
            </a:extLst>
          </p:cNvPr>
          <p:cNvSpPr>
            <a:spLocks noGrp="1"/>
          </p:cNvSpPr>
          <p:nvPr>
            <p:ph type="title" hasCustomPrompt="1"/>
          </p:nvPr>
        </p:nvSpPr>
        <p:spPr>
          <a:xfrm>
            <a:off x="838200" y="853698"/>
            <a:ext cx="4102100" cy="2734100"/>
          </a:xfrm>
          <a:prstGeom prst="rect">
            <a:avLst/>
          </a:prstGeom>
        </p:spPr>
        <p:txBody>
          <a:bodyPr anchor="t"/>
          <a:lstStyle>
            <a:lvl1pPr algn="l">
              <a:defRPr>
                <a:solidFill>
                  <a:schemeClr val="bg1"/>
                </a:solidFill>
              </a:defRPr>
            </a:lvl1pPr>
          </a:lstStyle>
          <a:p>
            <a:r>
              <a:rPr lang="it-IT" dirty="0"/>
              <a:t>WRITE TITLE HERE</a:t>
            </a:r>
          </a:p>
        </p:txBody>
      </p:sp>
      <p:sp>
        <p:nvSpPr>
          <p:cNvPr id="7" name="Segnaposto testo 6">
            <a:extLst>
              <a:ext uri="{FF2B5EF4-FFF2-40B4-BE49-F238E27FC236}">
                <a16:creationId xmlns:a16="http://schemas.microsoft.com/office/drawing/2014/main" id="{E0D9FA45-81CD-244B-BF48-ACA53FC61C59}"/>
              </a:ext>
            </a:extLst>
          </p:cNvPr>
          <p:cNvSpPr>
            <a:spLocks noGrp="1"/>
          </p:cNvSpPr>
          <p:nvPr>
            <p:ph type="body" sz="quarter" idx="13" hasCustomPrompt="1"/>
          </p:nvPr>
        </p:nvSpPr>
        <p:spPr>
          <a:xfrm>
            <a:off x="839788" y="4038600"/>
            <a:ext cx="4418012" cy="2184400"/>
          </a:xfrm>
          <a:prstGeom prst="rect">
            <a:avLst/>
          </a:prstGeom>
        </p:spPr>
        <p:txBody>
          <a:bodyPr>
            <a:normAutofit/>
          </a:bodyPr>
          <a:lstStyle>
            <a:lvl1pPr marL="0" indent="0">
              <a:buFontTx/>
              <a:buNone/>
              <a:defRPr sz="24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err="1"/>
              <a:t>Insert</a:t>
            </a:r>
            <a:r>
              <a:rPr lang="it-IT" dirty="0"/>
              <a:t> </a:t>
            </a:r>
            <a:r>
              <a:rPr lang="it-IT" dirty="0" err="1"/>
              <a:t>subordinated</a:t>
            </a:r>
            <a:r>
              <a:rPr lang="it-IT" dirty="0"/>
              <a:t> text</a:t>
            </a:r>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5422899" y="495300"/>
            <a:ext cx="5929313" cy="5727700"/>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85664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0"/>
            <a:ext cx="5257800" cy="7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839788" y="983152"/>
            <a:ext cx="5076825" cy="5239848"/>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Segnaposto testo 7">
            <a:extLst>
              <a:ext uri="{FF2B5EF4-FFF2-40B4-BE49-F238E27FC236}">
                <a16:creationId xmlns:a16="http://schemas.microsoft.com/office/drawing/2014/main" id="{C011188E-88C4-BC40-909A-AB449C2CE19B}"/>
              </a:ext>
            </a:extLst>
          </p:cNvPr>
          <p:cNvSpPr>
            <a:spLocks noGrp="1"/>
          </p:cNvSpPr>
          <p:nvPr>
            <p:ph type="body" sz="quarter" idx="16" hasCustomPrompt="1"/>
          </p:nvPr>
        </p:nvSpPr>
        <p:spPr>
          <a:xfrm>
            <a:off x="6240463" y="982663"/>
            <a:ext cx="5111750" cy="5232400"/>
          </a:xfrm>
          <a:prstGeom prst="rect">
            <a:avLst/>
          </a:prstGeom>
        </p:spPr>
        <p:txBody>
          <a:bodyPr/>
          <a:lstStyle>
            <a:lvl1pPr marL="0" indent="0">
              <a:buNone/>
              <a:defRPr sz="2000"/>
            </a:lvl1pPr>
          </a:lstStyle>
          <a:p>
            <a:pPr lvl="0"/>
            <a:r>
              <a:rPr lang="it-IT" dirty="0"/>
              <a:t>Text</a:t>
            </a:r>
          </a:p>
        </p:txBody>
      </p:sp>
      <p:sp>
        <p:nvSpPr>
          <p:cNvPr id="13" name="Segnaposto testo 3">
            <a:extLst>
              <a:ext uri="{FF2B5EF4-FFF2-40B4-BE49-F238E27FC236}">
                <a16:creationId xmlns:a16="http://schemas.microsoft.com/office/drawing/2014/main" id="{29F59DC1-79B9-9541-A394-EBC15C880EDA}"/>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Tree>
    <p:extLst>
      <p:ext uri="{BB962C8B-B14F-4D97-AF65-F5344CB8AC3E}">
        <p14:creationId xmlns:p14="http://schemas.microsoft.com/office/powerpoint/2010/main" val="329852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7285"/>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0"/>
            <a:ext cx="4849812"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638962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 Titl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1400432"/>
            <a:ext cx="5076825" cy="4761053"/>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1400432"/>
            <a:ext cx="4849812" cy="4761052"/>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esto 3">
            <a:extLst>
              <a:ext uri="{FF2B5EF4-FFF2-40B4-BE49-F238E27FC236}">
                <a16:creationId xmlns:a16="http://schemas.microsoft.com/office/drawing/2014/main" id="{44775C27-CA16-B444-9F75-4EC773D89F67}"/>
              </a:ext>
            </a:extLst>
          </p:cNvPr>
          <p:cNvSpPr>
            <a:spLocks noGrp="1"/>
          </p:cNvSpPr>
          <p:nvPr>
            <p:ph type="body" sz="quarter" idx="14" hasCustomPrompt="1"/>
          </p:nvPr>
        </p:nvSpPr>
        <p:spPr>
          <a:xfrm>
            <a:off x="839788" y="356992"/>
            <a:ext cx="10512425" cy="722508"/>
          </a:xfrm>
          <a:prstGeom prst="rect">
            <a:avLst/>
          </a:prstGeom>
        </p:spPr>
        <p:txBody>
          <a:bodyPr/>
          <a:lstStyle>
            <a:lvl1pPr marL="0" indent="0" algn="ctr">
              <a:buNone/>
              <a:defRPr sz="4400" b="1" i="0">
                <a:solidFill>
                  <a:schemeClr val="tx2"/>
                </a:solidFill>
                <a:latin typeface="Arial Narrow" panose="020B0604020202020204" pitchFamily="34" charset="0"/>
                <a:cs typeface="Arial Narrow" panose="020B0604020202020204" pitchFamily="34" charset="0"/>
              </a:defRPr>
            </a:lvl1pPr>
          </a:lstStyle>
          <a:p>
            <a:pPr lvl="0"/>
            <a:r>
              <a:rPr lang="it-IT" dirty="0"/>
              <a:t>Write </a:t>
            </a:r>
            <a:r>
              <a:rPr lang="it-IT" dirty="0" err="1"/>
              <a:t>here</a:t>
            </a:r>
            <a:r>
              <a:rPr lang="it-IT" dirty="0"/>
              <a:t> </a:t>
            </a:r>
            <a:r>
              <a:rPr lang="it-IT" dirty="0" err="1"/>
              <a:t>title</a:t>
            </a:r>
            <a:r>
              <a:rPr lang="it-IT" dirty="0"/>
              <a:t> </a:t>
            </a:r>
          </a:p>
        </p:txBody>
      </p:sp>
    </p:spTree>
    <p:extLst>
      <p:ext uri="{BB962C8B-B14F-4D97-AF65-F5344CB8AC3E}">
        <p14:creationId xmlns:p14="http://schemas.microsoft.com/office/powerpoint/2010/main" val="535932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839788" y="0"/>
            <a:ext cx="10512424"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8258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pic>
        <p:nvPicPr>
          <p:cNvPr id="9" name="Immagine 8">
            <a:extLst>
              <a:ext uri="{FF2B5EF4-FFF2-40B4-BE49-F238E27FC236}">
                <a16:creationId xmlns:a16="http://schemas.microsoft.com/office/drawing/2014/main" id="{F1E0AACF-D32C-D243-84C0-F7671E7DF953}"/>
              </a:ext>
            </a:extLst>
          </p:cNvPr>
          <p:cNvPicPr>
            <a:picLocks noChangeAspect="1"/>
          </p:cNvPicPr>
          <p:nvPr userDrawn="1"/>
        </p:nvPicPr>
        <p:blipFill>
          <a:blip r:embed="rId2"/>
          <a:stretch>
            <a:fillRect/>
          </a:stretch>
        </p:blipFill>
        <p:spPr>
          <a:xfrm>
            <a:off x="7938732" y="2870113"/>
            <a:ext cx="896712" cy="1171184"/>
          </a:xfrm>
          <a:prstGeom prst="rect">
            <a:avLst/>
          </a:prstGeom>
        </p:spPr>
      </p:pic>
      <p:pic>
        <p:nvPicPr>
          <p:cNvPr id="12" name="Immagine 11" descr="Immagine che contiene cielo notturno&#10;&#10;Descrizione generata automaticamente">
            <a:extLst>
              <a:ext uri="{FF2B5EF4-FFF2-40B4-BE49-F238E27FC236}">
                <a16:creationId xmlns:a16="http://schemas.microsoft.com/office/drawing/2014/main" id="{E5C25321-86A8-674A-A75C-8912FAB7C69E}"/>
              </a:ext>
            </a:extLst>
          </p:cNvPr>
          <p:cNvPicPr>
            <a:picLocks noChangeAspect="1"/>
          </p:cNvPicPr>
          <p:nvPr userDrawn="1"/>
        </p:nvPicPr>
        <p:blipFill>
          <a:blip r:embed="rId3"/>
          <a:stretch>
            <a:fillRect/>
          </a:stretch>
        </p:blipFill>
        <p:spPr>
          <a:xfrm>
            <a:off x="1089834" y="1056043"/>
            <a:ext cx="1009814" cy="1171184"/>
          </a:xfrm>
          <a:prstGeom prst="rect">
            <a:avLst/>
          </a:prstGeom>
        </p:spPr>
      </p:pic>
      <p:pic>
        <p:nvPicPr>
          <p:cNvPr id="14" name="Immagine 13">
            <a:extLst>
              <a:ext uri="{FF2B5EF4-FFF2-40B4-BE49-F238E27FC236}">
                <a16:creationId xmlns:a16="http://schemas.microsoft.com/office/drawing/2014/main" id="{D0D9F28F-A9AD-3D4A-8B2B-12D1E4860170}"/>
              </a:ext>
            </a:extLst>
          </p:cNvPr>
          <p:cNvPicPr>
            <a:picLocks noChangeAspect="1"/>
          </p:cNvPicPr>
          <p:nvPr userDrawn="1"/>
        </p:nvPicPr>
        <p:blipFill>
          <a:blip r:embed="rId4"/>
          <a:stretch>
            <a:fillRect/>
          </a:stretch>
        </p:blipFill>
        <p:spPr>
          <a:xfrm>
            <a:off x="3033657" y="1056043"/>
            <a:ext cx="1146627" cy="1171184"/>
          </a:xfrm>
          <a:prstGeom prst="rect">
            <a:avLst/>
          </a:prstGeom>
        </p:spPr>
      </p:pic>
      <p:pic>
        <p:nvPicPr>
          <p:cNvPr id="16" name="Immagine 15" descr="Immagine che contiene testo, cielo notturno&#10;&#10;Descrizione generata automaticamente">
            <a:extLst>
              <a:ext uri="{FF2B5EF4-FFF2-40B4-BE49-F238E27FC236}">
                <a16:creationId xmlns:a16="http://schemas.microsoft.com/office/drawing/2014/main" id="{5A2F5019-3545-2746-96A6-0E3C3A6A0989}"/>
              </a:ext>
            </a:extLst>
          </p:cNvPr>
          <p:cNvPicPr>
            <a:picLocks noChangeAspect="1"/>
          </p:cNvPicPr>
          <p:nvPr userDrawn="1"/>
        </p:nvPicPr>
        <p:blipFill>
          <a:blip r:embed="rId5"/>
          <a:stretch>
            <a:fillRect/>
          </a:stretch>
        </p:blipFill>
        <p:spPr>
          <a:xfrm>
            <a:off x="5613097" y="1049283"/>
            <a:ext cx="965804" cy="1171184"/>
          </a:xfrm>
          <a:prstGeom prst="rect">
            <a:avLst/>
          </a:prstGeom>
        </p:spPr>
      </p:pic>
      <p:pic>
        <p:nvPicPr>
          <p:cNvPr id="18" name="Immagine 17" descr="Immagine che contiene elettronico, altoparlante&#10;&#10;Descrizione generata automaticamente">
            <a:extLst>
              <a:ext uri="{FF2B5EF4-FFF2-40B4-BE49-F238E27FC236}">
                <a16:creationId xmlns:a16="http://schemas.microsoft.com/office/drawing/2014/main" id="{4945B9CA-09E5-A64A-B4F0-A3C632E1B3F6}"/>
              </a:ext>
            </a:extLst>
          </p:cNvPr>
          <p:cNvPicPr>
            <a:picLocks noChangeAspect="1"/>
          </p:cNvPicPr>
          <p:nvPr userDrawn="1"/>
        </p:nvPicPr>
        <p:blipFill>
          <a:blip r:embed="rId6"/>
          <a:stretch>
            <a:fillRect/>
          </a:stretch>
        </p:blipFill>
        <p:spPr>
          <a:xfrm>
            <a:off x="7885523" y="1012568"/>
            <a:ext cx="969930" cy="1171184"/>
          </a:xfrm>
          <a:prstGeom prst="rect">
            <a:avLst/>
          </a:prstGeom>
        </p:spPr>
      </p:pic>
      <p:pic>
        <p:nvPicPr>
          <p:cNvPr id="20" name="Immagine 19">
            <a:extLst>
              <a:ext uri="{FF2B5EF4-FFF2-40B4-BE49-F238E27FC236}">
                <a16:creationId xmlns:a16="http://schemas.microsoft.com/office/drawing/2014/main" id="{92A4A704-40A0-6D4E-8B9C-FB1F28A43BB4}"/>
              </a:ext>
            </a:extLst>
          </p:cNvPr>
          <p:cNvPicPr>
            <a:picLocks noChangeAspect="1"/>
          </p:cNvPicPr>
          <p:nvPr userDrawn="1"/>
        </p:nvPicPr>
        <p:blipFill>
          <a:blip r:embed="rId7"/>
          <a:stretch>
            <a:fillRect/>
          </a:stretch>
        </p:blipFill>
        <p:spPr>
          <a:xfrm>
            <a:off x="10147621" y="1012568"/>
            <a:ext cx="847930" cy="1171184"/>
          </a:xfrm>
          <a:prstGeom prst="rect">
            <a:avLst/>
          </a:prstGeom>
        </p:spPr>
      </p:pic>
      <p:pic>
        <p:nvPicPr>
          <p:cNvPr id="22" name="Immagine 21">
            <a:extLst>
              <a:ext uri="{FF2B5EF4-FFF2-40B4-BE49-F238E27FC236}">
                <a16:creationId xmlns:a16="http://schemas.microsoft.com/office/drawing/2014/main" id="{A651B629-4E32-F64A-B606-99106F743143}"/>
              </a:ext>
            </a:extLst>
          </p:cNvPr>
          <p:cNvPicPr>
            <a:picLocks noChangeAspect="1"/>
          </p:cNvPicPr>
          <p:nvPr userDrawn="1"/>
        </p:nvPicPr>
        <p:blipFill>
          <a:blip r:embed="rId8"/>
          <a:stretch>
            <a:fillRect/>
          </a:stretch>
        </p:blipFill>
        <p:spPr>
          <a:xfrm>
            <a:off x="1070926" y="2966674"/>
            <a:ext cx="1171184" cy="1171184"/>
          </a:xfrm>
          <a:prstGeom prst="rect">
            <a:avLst/>
          </a:prstGeom>
        </p:spPr>
      </p:pic>
      <p:pic>
        <p:nvPicPr>
          <p:cNvPr id="24" name="Immagine 23">
            <a:extLst>
              <a:ext uri="{FF2B5EF4-FFF2-40B4-BE49-F238E27FC236}">
                <a16:creationId xmlns:a16="http://schemas.microsoft.com/office/drawing/2014/main" id="{67A0BAA9-0EC5-7D48-8A03-DCEE74005B23}"/>
              </a:ext>
            </a:extLst>
          </p:cNvPr>
          <p:cNvPicPr>
            <a:picLocks noChangeAspect="1"/>
          </p:cNvPicPr>
          <p:nvPr userDrawn="1"/>
        </p:nvPicPr>
        <p:blipFill>
          <a:blip r:embed="rId9"/>
          <a:stretch>
            <a:fillRect/>
          </a:stretch>
        </p:blipFill>
        <p:spPr>
          <a:xfrm>
            <a:off x="3305434" y="2897837"/>
            <a:ext cx="732997" cy="1171184"/>
          </a:xfrm>
          <a:prstGeom prst="rect">
            <a:avLst/>
          </a:prstGeom>
        </p:spPr>
      </p:pic>
      <p:pic>
        <p:nvPicPr>
          <p:cNvPr id="26" name="Immagine 25">
            <a:extLst>
              <a:ext uri="{FF2B5EF4-FFF2-40B4-BE49-F238E27FC236}">
                <a16:creationId xmlns:a16="http://schemas.microsoft.com/office/drawing/2014/main" id="{5355F9EE-01D4-7842-807B-8F88432E9C22}"/>
              </a:ext>
            </a:extLst>
          </p:cNvPr>
          <p:cNvPicPr>
            <a:picLocks noChangeAspect="1"/>
          </p:cNvPicPr>
          <p:nvPr userDrawn="1"/>
        </p:nvPicPr>
        <p:blipFill>
          <a:blip r:embed="rId10"/>
          <a:stretch>
            <a:fillRect/>
          </a:stretch>
        </p:blipFill>
        <p:spPr>
          <a:xfrm>
            <a:off x="5582146" y="2870113"/>
            <a:ext cx="896712" cy="1171184"/>
          </a:xfrm>
          <a:prstGeom prst="rect">
            <a:avLst/>
          </a:prstGeom>
        </p:spPr>
      </p:pic>
      <p:pic>
        <p:nvPicPr>
          <p:cNvPr id="28" name="Immagine 27" descr="Immagine che contiene silhouette, cielo notturno&#10;&#10;Descrizione generata automaticamente">
            <a:extLst>
              <a:ext uri="{FF2B5EF4-FFF2-40B4-BE49-F238E27FC236}">
                <a16:creationId xmlns:a16="http://schemas.microsoft.com/office/drawing/2014/main" id="{4C8EAA8C-1544-F34C-B3E1-9FCA02D3393A}"/>
              </a:ext>
            </a:extLst>
          </p:cNvPr>
          <p:cNvPicPr>
            <a:picLocks noChangeAspect="1"/>
          </p:cNvPicPr>
          <p:nvPr userDrawn="1"/>
        </p:nvPicPr>
        <p:blipFill>
          <a:blip r:embed="rId11"/>
          <a:stretch>
            <a:fillRect/>
          </a:stretch>
        </p:blipFill>
        <p:spPr>
          <a:xfrm>
            <a:off x="10044310" y="2931392"/>
            <a:ext cx="1054552" cy="1171184"/>
          </a:xfrm>
          <a:prstGeom prst="rect">
            <a:avLst/>
          </a:prstGeom>
        </p:spPr>
      </p:pic>
      <p:pic>
        <p:nvPicPr>
          <p:cNvPr id="30" name="Immagine 29">
            <a:extLst>
              <a:ext uri="{FF2B5EF4-FFF2-40B4-BE49-F238E27FC236}">
                <a16:creationId xmlns:a16="http://schemas.microsoft.com/office/drawing/2014/main" id="{8A7AD6BC-604D-E145-9C68-3BBDD8CC9CBB}"/>
              </a:ext>
            </a:extLst>
          </p:cNvPr>
          <p:cNvPicPr>
            <a:picLocks noChangeAspect="1"/>
          </p:cNvPicPr>
          <p:nvPr userDrawn="1"/>
        </p:nvPicPr>
        <p:blipFill>
          <a:blip r:embed="rId12"/>
          <a:stretch>
            <a:fillRect/>
          </a:stretch>
        </p:blipFill>
        <p:spPr>
          <a:xfrm>
            <a:off x="3065755" y="4739631"/>
            <a:ext cx="1312602" cy="1171184"/>
          </a:xfrm>
          <a:prstGeom prst="rect">
            <a:avLst/>
          </a:prstGeom>
        </p:spPr>
      </p:pic>
      <p:pic>
        <p:nvPicPr>
          <p:cNvPr id="32" name="Immagine 31">
            <a:extLst>
              <a:ext uri="{FF2B5EF4-FFF2-40B4-BE49-F238E27FC236}">
                <a16:creationId xmlns:a16="http://schemas.microsoft.com/office/drawing/2014/main" id="{2D9CCC17-7974-574C-9E36-876DBB5A701B}"/>
              </a:ext>
            </a:extLst>
          </p:cNvPr>
          <p:cNvPicPr>
            <a:picLocks noChangeAspect="1"/>
          </p:cNvPicPr>
          <p:nvPr userDrawn="1"/>
        </p:nvPicPr>
        <p:blipFill>
          <a:blip r:embed="rId13"/>
          <a:stretch>
            <a:fillRect/>
          </a:stretch>
        </p:blipFill>
        <p:spPr>
          <a:xfrm>
            <a:off x="5420089" y="4819034"/>
            <a:ext cx="1220826" cy="1171184"/>
          </a:xfrm>
          <a:prstGeom prst="rect">
            <a:avLst/>
          </a:prstGeom>
        </p:spPr>
      </p:pic>
      <p:pic>
        <p:nvPicPr>
          <p:cNvPr id="34" name="Immagine 33">
            <a:extLst>
              <a:ext uri="{FF2B5EF4-FFF2-40B4-BE49-F238E27FC236}">
                <a16:creationId xmlns:a16="http://schemas.microsoft.com/office/drawing/2014/main" id="{9BA41951-D853-E24D-BB3C-CD005FC26B5E}"/>
              </a:ext>
            </a:extLst>
          </p:cNvPr>
          <p:cNvPicPr>
            <a:picLocks noChangeAspect="1"/>
          </p:cNvPicPr>
          <p:nvPr userDrawn="1"/>
        </p:nvPicPr>
        <p:blipFill>
          <a:blip r:embed="rId14"/>
          <a:stretch>
            <a:fillRect/>
          </a:stretch>
        </p:blipFill>
        <p:spPr>
          <a:xfrm>
            <a:off x="7886252" y="4631401"/>
            <a:ext cx="1001671" cy="1171184"/>
          </a:xfrm>
          <a:prstGeom prst="rect">
            <a:avLst/>
          </a:prstGeom>
        </p:spPr>
      </p:pic>
    </p:spTree>
    <p:extLst>
      <p:ext uri="{BB962C8B-B14F-4D97-AF65-F5344CB8AC3E}">
        <p14:creationId xmlns:p14="http://schemas.microsoft.com/office/powerpoint/2010/main" val="1536689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D7168CD-F4E3-1A44-B227-6ABC4D0E6670}"/>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t-IT"/>
          </a:p>
        </p:txBody>
      </p:sp>
      <p:pic>
        <p:nvPicPr>
          <p:cNvPr id="5" name="Immagine 4" descr="Immagine che contiene testo, elettronico, screenshot&#10;&#10;Descrizione generata automaticamente">
            <a:extLst>
              <a:ext uri="{FF2B5EF4-FFF2-40B4-BE49-F238E27FC236}">
                <a16:creationId xmlns:a16="http://schemas.microsoft.com/office/drawing/2014/main" id="{657177D2-4B4E-AA4F-B2AF-93C404064C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Immagine 6" descr="Immagine che contiene testo, elettronico, screenshot&#10;&#10;Descrizione generata automaticamente">
            <a:extLst>
              <a:ext uri="{FF2B5EF4-FFF2-40B4-BE49-F238E27FC236}">
                <a16:creationId xmlns:a16="http://schemas.microsoft.com/office/drawing/2014/main" id="{7C2140A1-1B1E-5B44-A682-FB277CF6ABD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18555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2"/>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999" y="1800002"/>
            <a:ext cx="5472000" cy="4237200"/>
          </a:xfrm>
          <a:solidFill>
            <a:schemeClr val="bg1">
              <a:lumMod val="85000"/>
            </a:schemeClr>
          </a:solidFill>
        </p:spPr>
        <p:txBody>
          <a:bodyPr bIns="1980000" anchor="ctr"/>
          <a:lstStyle>
            <a:lvl1pPr marL="0" marR="0" indent="0" algn="ctr" defTabSz="914269" rtl="0" eaLnBrk="1" fontAlgn="auto" latinLnBrk="0" hangingPunct="1">
              <a:lnSpc>
                <a:spcPct val="110000"/>
              </a:lnSpc>
              <a:spcBef>
                <a:spcPts val="1000"/>
              </a:spcBef>
              <a:spcAft>
                <a:spcPts val="600"/>
              </a:spcAft>
              <a:buClr>
                <a:schemeClr val="tx1"/>
              </a:buClr>
              <a:buSzPct val="80000"/>
              <a:buFontTx/>
              <a:buNone/>
              <a:tabLst/>
              <a:defRPr sz="1400" baseline="0">
                <a:solidFill>
                  <a:schemeClr val="bg1"/>
                </a:solidFill>
              </a:defRPr>
            </a:lvl1pPr>
          </a:lstStyle>
          <a:p>
            <a:pPr marL="0" marR="0" lvl="0" indent="0" algn="ctr" defTabSz="914269"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6"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08787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4364" y="1800002"/>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999" y="1800002"/>
            <a:ext cx="5472000" cy="4237200"/>
          </a:xfrm>
          <a:solidFill>
            <a:schemeClr val="bg1">
              <a:lumMod val="85000"/>
            </a:schemeClr>
          </a:solidFill>
        </p:spPr>
        <p:txBody>
          <a:bodyPr bIns="1980000" anchor="ctr"/>
          <a:lstStyle>
            <a:lvl1pPr marL="0" marR="0" indent="0" algn="ctr" defTabSz="914269"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269"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p>
          <a:p>
            <a:pPr marL="0" marR="0" lvl="0" indent="0" algn="ctr" defTabSz="914269" rtl="0" eaLnBrk="1" fontAlgn="auto" latinLnBrk="0" hangingPunct="1">
              <a:lnSpc>
                <a:spcPct val="110000"/>
              </a:lnSpc>
              <a:spcBef>
                <a:spcPts val="1000"/>
              </a:spcBef>
              <a:spcAft>
                <a:spcPts val="600"/>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80486" y="1188004"/>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1606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1" y="1800002"/>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6" y="1188004"/>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65899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subtitl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489B-8EB2-A84B-A274-DDA7E5DF6AB7}"/>
              </a:ext>
            </a:extLst>
          </p:cNvPr>
          <p:cNvSpPr>
            <a:spLocks noGrp="1"/>
          </p:cNvSpPr>
          <p:nvPr>
            <p:ph type="ctrTitle" hasCustomPrompt="1"/>
          </p:nvPr>
        </p:nvSpPr>
        <p:spPr>
          <a:xfrm>
            <a:off x="838200" y="602166"/>
            <a:ext cx="10515600" cy="3728534"/>
          </a:xfrm>
          <a:prstGeom prst="rect">
            <a:avLst/>
          </a:prstGeom>
        </p:spPr>
        <p:txBody>
          <a:bodyPr anchor="t">
            <a:noAutofit/>
          </a:bodyPr>
          <a:lstStyle>
            <a:lvl1pPr algn="ctr">
              <a:defRPr sz="8000" b="1" i="0">
                <a:latin typeface="Arial Narrow" panose="020B0604020202020204" pitchFamily="34" charset="0"/>
                <a:cs typeface="Arial Narrow" panose="020B0604020202020204" pitchFamily="34" charset="0"/>
              </a:defRPr>
            </a:lvl1pPr>
          </a:lstStyle>
          <a:p>
            <a:r>
              <a:rPr lang="it-IT" dirty="0"/>
              <a:t>WRITE TITLE HERE </a:t>
            </a:r>
            <a:br>
              <a:rPr lang="it-IT" dirty="0"/>
            </a:br>
            <a:r>
              <a:rPr lang="it-IT" dirty="0"/>
              <a:t>MAX 3 LINES</a:t>
            </a:r>
          </a:p>
        </p:txBody>
      </p:sp>
      <p:sp>
        <p:nvSpPr>
          <p:cNvPr id="3" name="Sottotitolo 2">
            <a:extLst>
              <a:ext uri="{FF2B5EF4-FFF2-40B4-BE49-F238E27FC236}">
                <a16:creationId xmlns:a16="http://schemas.microsoft.com/office/drawing/2014/main" id="{4FC83FF7-DDE8-9B44-BF67-63562A1880F3}"/>
              </a:ext>
            </a:extLst>
          </p:cNvPr>
          <p:cNvSpPr>
            <a:spLocks noGrp="1"/>
          </p:cNvSpPr>
          <p:nvPr>
            <p:ph type="subTitle" idx="1" hasCustomPrompt="1"/>
          </p:nvPr>
        </p:nvSpPr>
        <p:spPr>
          <a:xfrm>
            <a:off x="838200" y="4496373"/>
            <a:ext cx="10515600" cy="1759461"/>
          </a:xfrm>
          <a:prstGeom prst="rect">
            <a:avLst/>
          </a:prstGeom>
        </p:spPr>
        <p:txBody>
          <a:bodyPr>
            <a:normAutofit/>
          </a:bodyPr>
          <a:lstStyle>
            <a:lvl1pPr marL="0" indent="0" algn="ctr">
              <a:buNone/>
              <a:defRPr sz="24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Write Here </a:t>
            </a:r>
            <a:r>
              <a:rPr lang="it-IT" dirty="0" err="1"/>
              <a:t>Subtitle</a:t>
            </a:r>
            <a:r>
              <a:rPr lang="it-IT" dirty="0"/>
              <a:t> On Maximum 3 Lines</a:t>
            </a:r>
          </a:p>
        </p:txBody>
      </p:sp>
      <p:sp>
        <p:nvSpPr>
          <p:cNvPr id="7" name="Ovale 6">
            <a:extLst>
              <a:ext uri="{FF2B5EF4-FFF2-40B4-BE49-F238E27FC236}">
                <a16:creationId xmlns:a16="http://schemas.microsoft.com/office/drawing/2014/main" id="{1806D73B-3C43-CA4C-9908-DDBE9A14FBA4}"/>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Rettangolo 7">
            <a:extLst>
              <a:ext uri="{FF2B5EF4-FFF2-40B4-BE49-F238E27FC236}">
                <a16:creationId xmlns:a16="http://schemas.microsoft.com/office/drawing/2014/main" id="{1AE2AAE8-75EE-234C-B627-4898C4CE1558}"/>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511D2C4-4168-CC44-A236-E6EEAF22FE05}"/>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ACDA8F08-7657-3E43-A222-0DD253C6A2D5}"/>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173462818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ragraph + text double coloumn">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200" y="1384300"/>
            <a:ext cx="5092602"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4" name="Segnaposto testo 3">
            <a:extLst>
              <a:ext uri="{FF2B5EF4-FFF2-40B4-BE49-F238E27FC236}">
                <a16:creationId xmlns:a16="http://schemas.microsoft.com/office/drawing/2014/main" id="{2C6A36E3-63DA-454F-8F6F-7A744F531E4C}"/>
              </a:ext>
            </a:extLst>
          </p:cNvPr>
          <p:cNvSpPr>
            <a:spLocks noGrp="1"/>
          </p:cNvSpPr>
          <p:nvPr>
            <p:ph type="body" sz="quarter" idx="17" hasCustomPrompt="1"/>
          </p:nvPr>
        </p:nvSpPr>
        <p:spPr>
          <a:xfrm>
            <a:off x="6261198" y="1384300"/>
            <a:ext cx="5092602" cy="4973638"/>
          </a:xfrm>
          <a:prstGeom prst="rect">
            <a:avLst/>
          </a:prstGeom>
        </p:spPr>
        <p:txBody>
          <a:bodyPr/>
          <a:lstStyle>
            <a:lvl1pPr marL="0" indent="0" algn="l">
              <a:buNone/>
              <a:defRPr sz="2000"/>
            </a:lvl1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40746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aragraph + 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199" y="1384300"/>
            <a:ext cx="10514013"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74228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box">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3000739"/>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219206" y="3757807"/>
            <a:ext cx="11972794" cy="3100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795F170F-C056-4245-B79C-ED59A008354C}"/>
              </a:ext>
            </a:extLst>
          </p:cNvPr>
          <p:cNvSpPr>
            <a:spLocks noGrp="1"/>
          </p:cNvSpPr>
          <p:nvPr>
            <p:ph type="body" sz="quarter" idx="13" hasCustomPrompt="1"/>
          </p:nvPr>
        </p:nvSpPr>
        <p:spPr>
          <a:xfrm>
            <a:off x="839788" y="4381500"/>
            <a:ext cx="10507661" cy="1803400"/>
          </a:xfrm>
          <a:prstGeom prst="rect">
            <a:avLst/>
          </a:prstGeom>
        </p:spPr>
        <p:txBody>
          <a:bodyPr>
            <a:normAutofit/>
          </a:bodyPr>
          <a:lstStyle>
            <a:lvl1pPr marL="0" indent="0">
              <a:buFontTx/>
              <a:buNone/>
              <a:defRPr sz="1200" b="1">
                <a:solidFill>
                  <a:schemeClr val="bg1"/>
                </a:solidFill>
              </a:defRPr>
            </a:lvl1pPr>
          </a:lstStyle>
          <a:p>
            <a:pPr lvl="0"/>
            <a:r>
              <a:rPr lang="it-IT" dirty="0"/>
              <a:t>Box text</a:t>
            </a:r>
          </a:p>
        </p:txBody>
      </p:sp>
      <p:sp>
        <p:nvSpPr>
          <p:cNvPr id="2" name="Titolo 1">
            <a:extLst>
              <a:ext uri="{FF2B5EF4-FFF2-40B4-BE49-F238E27FC236}">
                <a16:creationId xmlns:a16="http://schemas.microsoft.com/office/drawing/2014/main" id="{36ACAD63-6FFD-0F41-85E5-E49AEC5A5E62}"/>
              </a:ext>
            </a:extLst>
          </p:cNvPr>
          <p:cNvSpPr>
            <a:spLocks noGrp="1"/>
          </p:cNvSpPr>
          <p:nvPr>
            <p:ph type="title" hasCustomPrompt="1"/>
          </p:nvPr>
        </p:nvSpPr>
        <p:spPr>
          <a:xfrm>
            <a:off x="839788" y="4038600"/>
            <a:ext cx="10515600" cy="207791"/>
          </a:xfrm>
          <a:prstGeom prst="rect">
            <a:avLst/>
          </a:prstGeom>
          <a:solidFill>
            <a:schemeClr val="tx2"/>
          </a:solidFill>
        </p:spPr>
        <p:txBody>
          <a:bodyPr anchor="t">
            <a:noAutofit/>
          </a:bodyPr>
          <a:lstStyle>
            <a:lvl1pPr>
              <a:defRPr sz="1400" b="1" i="0">
                <a:solidFill>
                  <a:schemeClr val="bg1"/>
                </a:solidFill>
                <a:latin typeface="Arial" panose="020B0604020202020204" pitchFamily="34" charset="0"/>
                <a:cs typeface="Arial" panose="020B0604020202020204" pitchFamily="34" charset="0"/>
              </a:defRPr>
            </a:lvl1pPr>
          </a:lstStyle>
          <a:p>
            <a:r>
              <a:rPr lang="it-IT" dirty="0"/>
              <a:t>Box 1. Title Of The Box</a:t>
            </a:r>
          </a:p>
        </p:txBody>
      </p:sp>
      <p:sp>
        <p:nvSpPr>
          <p:cNvPr id="11" name="Rettangolo 10">
            <a:extLst>
              <a:ext uri="{FF2B5EF4-FFF2-40B4-BE49-F238E27FC236}">
                <a16:creationId xmlns:a16="http://schemas.microsoft.com/office/drawing/2014/main" id="{F095027C-EC93-8F4F-B5B0-7956BF67AF3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F31200B-8B55-284E-B599-DAD16552B32E}"/>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266AEEEE-BDAF-794A-90D8-FF3AD85BE8B7}"/>
              </a:ext>
            </a:extLst>
          </p:cNvPr>
          <p:cNvSpPr>
            <a:spLocks noGrp="1"/>
          </p:cNvSpPr>
          <p:nvPr>
            <p:ph type="body" sz="quarter" idx="14" hasCustomPrompt="1"/>
          </p:nvPr>
        </p:nvSpPr>
        <p:spPr>
          <a:xfrm>
            <a:off x="6240463" y="584199"/>
            <a:ext cx="5106987" cy="300073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Text</a:t>
            </a:r>
          </a:p>
        </p:txBody>
      </p:sp>
      <p:sp>
        <p:nvSpPr>
          <p:cNvPr id="13" name="Ovale 12">
            <a:extLst>
              <a:ext uri="{FF2B5EF4-FFF2-40B4-BE49-F238E27FC236}">
                <a16:creationId xmlns:a16="http://schemas.microsoft.com/office/drawing/2014/main" id="{E90BFE27-BDCB-844F-A923-EC56563D8C33}"/>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04438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2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5078413"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78414"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4" name="Segnaposto grafico 3">
            <a:extLst>
              <a:ext uri="{FF2B5EF4-FFF2-40B4-BE49-F238E27FC236}">
                <a16:creationId xmlns:a16="http://schemas.microsoft.com/office/drawing/2014/main" id="{9A365EDD-FA9F-874A-907E-26E42C0CB642}"/>
              </a:ext>
            </a:extLst>
          </p:cNvPr>
          <p:cNvSpPr>
            <a:spLocks noGrp="1"/>
          </p:cNvSpPr>
          <p:nvPr>
            <p:ph type="chart" sz="quarter" idx="15" hasCustomPrompt="1"/>
          </p:nvPr>
        </p:nvSpPr>
        <p:spPr>
          <a:xfrm>
            <a:off x="6240463" y="1739900"/>
            <a:ext cx="5113337" cy="46178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p:txBody>
      </p:sp>
      <p:sp>
        <p:nvSpPr>
          <p:cNvPr id="8" name="Rettangolo 7">
            <a:extLst>
              <a:ext uri="{FF2B5EF4-FFF2-40B4-BE49-F238E27FC236}">
                <a16:creationId xmlns:a16="http://schemas.microsoft.com/office/drawing/2014/main" id="{22D0A959-902A-E748-98B6-B13A9600D369}"/>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3038F72-D325-AF44-86B1-8EEC6CF4DDFA}"/>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85F91A17-B850-D34B-93DC-E05A191EAD67}"/>
              </a:ext>
            </a:extLst>
          </p:cNvPr>
          <p:cNvSpPr>
            <a:spLocks noGrp="1"/>
          </p:cNvSpPr>
          <p:nvPr>
            <p:ph type="body" sz="quarter" idx="16" hasCustomPrompt="1"/>
          </p:nvPr>
        </p:nvSpPr>
        <p:spPr>
          <a:xfrm>
            <a:off x="6238875" y="1253869"/>
            <a:ext cx="5113337" cy="365381"/>
          </a:xfrm>
          <a:prstGeom prst="rect">
            <a:avLst/>
          </a:prstGeom>
          <a:solidFill>
            <a:schemeClr val="tx1"/>
          </a:solidFill>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vl2pPr marL="457200" indent="0">
              <a:buNone/>
              <a:defRPr sz="1200" b="1">
                <a:solidFill>
                  <a:schemeClr val="bg1"/>
                </a:solidFill>
                <a:latin typeface="Arial" panose="020B0604020202020204" pitchFamily="34" charset="0"/>
                <a:cs typeface="Arial" panose="020B0604020202020204" pitchFamily="34" charset="0"/>
              </a:defRPr>
            </a:lvl2pPr>
            <a:lvl3pPr marL="914400" indent="0">
              <a:buNone/>
              <a:defRPr sz="1200" b="1">
                <a:solidFill>
                  <a:schemeClr val="bg1"/>
                </a:solidFill>
                <a:latin typeface="Arial" panose="020B0604020202020204" pitchFamily="34" charset="0"/>
                <a:cs typeface="Arial" panose="020B0604020202020204" pitchFamily="34" charset="0"/>
              </a:defRPr>
            </a:lvl3pPr>
            <a:lvl4pPr marL="1371600" indent="0">
              <a:buNone/>
              <a:defRPr sz="1200" b="1">
                <a:solidFill>
                  <a:schemeClr val="bg1"/>
                </a:solidFill>
                <a:latin typeface="Arial" panose="020B0604020202020204" pitchFamily="34" charset="0"/>
                <a:cs typeface="Arial" panose="020B0604020202020204" pitchFamily="34" charset="0"/>
              </a:defRPr>
            </a:lvl4pPr>
            <a:lvl5pPr marL="1828800" indent="0">
              <a:buNone/>
              <a:defRPr sz="1200" b="1">
                <a:solidFill>
                  <a:schemeClr val="bg1"/>
                </a:solidFill>
                <a:latin typeface="Arial" panose="020B0604020202020204" pitchFamily="34" charset="0"/>
                <a:cs typeface="Arial" panose="020B0604020202020204" pitchFamily="34" charset="0"/>
              </a:defRPr>
            </a:lvl5pPr>
          </a:lstStyle>
          <a:p>
            <a:pPr lvl="0"/>
            <a:r>
              <a:rPr lang="it-IT" dirty="0" err="1"/>
              <a:t>Name</a:t>
            </a:r>
            <a:r>
              <a:rPr lang="it-IT" dirty="0"/>
              <a:t> of the </a:t>
            </a:r>
            <a:r>
              <a:rPr lang="it-IT" dirty="0" err="1"/>
              <a:t>graph</a:t>
            </a:r>
            <a:endParaRPr lang="it-IT" dirty="0"/>
          </a:p>
        </p:txBody>
      </p:sp>
      <p:sp>
        <p:nvSpPr>
          <p:cNvPr id="12" name="Ovale 11">
            <a:extLst>
              <a:ext uri="{FF2B5EF4-FFF2-40B4-BE49-F238E27FC236}">
                <a16:creationId xmlns:a16="http://schemas.microsoft.com/office/drawing/2014/main" id="{418BA77E-05E7-F842-8A3F-171271B6F6EE}"/>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36076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aragraph + 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7999"/>
            <a:ext cx="5092601"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92602"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5" name="Segnaposto testo 4">
            <a:extLst>
              <a:ext uri="{FF2B5EF4-FFF2-40B4-BE49-F238E27FC236}">
                <a16:creationId xmlns:a16="http://schemas.microsoft.com/office/drawing/2014/main" id="{5455D200-1B94-7A4B-9844-C75079441D24}"/>
              </a:ext>
            </a:extLst>
          </p:cNvPr>
          <p:cNvSpPr>
            <a:spLocks noGrp="1"/>
          </p:cNvSpPr>
          <p:nvPr>
            <p:ph type="body" sz="quarter" idx="15" hasCustomPrompt="1"/>
          </p:nvPr>
        </p:nvSpPr>
        <p:spPr>
          <a:xfrm>
            <a:off x="6261198" y="1254125"/>
            <a:ext cx="5092602" cy="365125"/>
          </a:xfrm>
          <a:prstGeom prst="rect">
            <a:avLst/>
          </a:prstGeom>
          <a:noFill/>
        </p:spPr>
        <p:txBody>
          <a:bodyPr/>
          <a:lstStyle>
            <a:lvl1pPr marL="0" indent="0">
              <a:buFontTx/>
              <a:buNone/>
              <a:defRPr sz="20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a:t>Title of the </a:t>
            </a:r>
            <a:r>
              <a:rPr lang="it-IT" dirty="0" err="1"/>
              <a:t>paragraph</a:t>
            </a:r>
            <a:r>
              <a:rPr lang="it-IT" dirty="0"/>
              <a:t> </a:t>
            </a:r>
          </a:p>
          <a:p>
            <a:pPr lvl="0"/>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6261198" y="1778000"/>
            <a:ext cx="5092602" cy="45797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9" name="Rettangolo 8">
            <a:extLst>
              <a:ext uri="{FF2B5EF4-FFF2-40B4-BE49-F238E27FC236}">
                <a16:creationId xmlns:a16="http://schemas.microsoft.com/office/drawing/2014/main" id="{45A82D48-68B9-B045-9774-43749380E0D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FFF4F8E-721E-6144-A67D-5AD1643F59B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2748495-0241-1C46-A676-5AB6971E50A2}"/>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09182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1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1" y="6363031"/>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10515599" cy="457993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10515600"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8" name="Rettangolo 7">
            <a:extLst>
              <a:ext uri="{FF2B5EF4-FFF2-40B4-BE49-F238E27FC236}">
                <a16:creationId xmlns:a16="http://schemas.microsoft.com/office/drawing/2014/main" id="{D30803BB-B9A9-FD4E-88E7-7CAFB4D4A89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75D3729-A04A-B242-B84C-CEFFA4403F4C}"/>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A1114575-2E12-F04D-AB74-6C6C4F5BD54C}"/>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98774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6887"/>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0" name="Ovale 9">
            <a:extLst>
              <a:ext uri="{FF2B5EF4-FFF2-40B4-BE49-F238E27FC236}">
                <a16:creationId xmlns:a16="http://schemas.microsoft.com/office/drawing/2014/main" id="{2D234BFE-A864-344E-8734-7A3AD60328F5}"/>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abella 3">
            <a:extLst>
              <a:ext uri="{FF2B5EF4-FFF2-40B4-BE49-F238E27FC236}">
                <a16:creationId xmlns:a16="http://schemas.microsoft.com/office/drawing/2014/main" id="{7BBAF19B-6028-2D4B-9293-309735FD92AD}"/>
              </a:ext>
            </a:extLst>
          </p:cNvPr>
          <p:cNvSpPr>
            <a:spLocks noGrp="1"/>
          </p:cNvSpPr>
          <p:nvPr>
            <p:ph type="tbl" sz="quarter" idx="13" hasCustomPrompt="1"/>
          </p:nvPr>
        </p:nvSpPr>
        <p:spPr>
          <a:xfrm>
            <a:off x="6240463" y="1161535"/>
            <a:ext cx="5111750" cy="4999553"/>
          </a:xfrm>
          <a:prstGeom prst="rect">
            <a:avLst/>
          </a:prstGeom>
        </p:spPr>
        <p:txBody>
          <a:bodyPr>
            <a:normAutofit/>
          </a:bodyPr>
          <a:lstStyle>
            <a:lvl1pPr marL="0" indent="0">
              <a:buFontTx/>
              <a:buNone/>
              <a:defRPr sz="2400"/>
            </a:lvl1pPr>
          </a:lstStyle>
          <a:p>
            <a:r>
              <a:rPr lang="it-IT" dirty="0"/>
              <a:t>INSERT TABLE</a:t>
            </a:r>
          </a:p>
        </p:txBody>
      </p:sp>
      <p:sp>
        <p:nvSpPr>
          <p:cNvPr id="7" name="Rettangolo 6">
            <a:extLst>
              <a:ext uri="{FF2B5EF4-FFF2-40B4-BE49-F238E27FC236}">
                <a16:creationId xmlns:a16="http://schemas.microsoft.com/office/drawing/2014/main" id="{20CA2B10-5A17-E141-A090-2089D425489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8B4AD65-6E8E-E640-B8B0-7D4D7BBD52D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E5FE4FF7-4BFE-3847-89C8-BE1DEC7E0E81}"/>
              </a:ext>
            </a:extLst>
          </p:cNvPr>
          <p:cNvSpPr>
            <a:spLocks noGrp="1"/>
          </p:cNvSpPr>
          <p:nvPr>
            <p:ph type="body" sz="quarter" idx="14" hasCustomPrompt="1"/>
          </p:nvPr>
        </p:nvSpPr>
        <p:spPr>
          <a:xfrm>
            <a:off x="6240463" y="584200"/>
            <a:ext cx="5076825" cy="313724"/>
          </a:xfrm>
          <a:prstGeom prst="rect">
            <a:avLst/>
          </a:prstGeom>
          <a:solidFill>
            <a:schemeClr val="tx2"/>
          </a:solidFill>
        </p:spPr>
        <p:txBody>
          <a:bodyPr/>
          <a:lstStyle>
            <a:lvl1pPr marL="0" indent="0">
              <a:buNone/>
              <a:defRPr sz="18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it-IT" dirty="0" err="1"/>
              <a:t>Name</a:t>
            </a:r>
            <a:r>
              <a:rPr lang="it-IT" dirty="0"/>
              <a:t> of the </a:t>
            </a:r>
            <a:r>
              <a:rPr lang="it-IT" dirty="0" err="1"/>
              <a:t>table</a:t>
            </a:r>
            <a:endParaRPr lang="it-IT" dirty="0"/>
          </a:p>
        </p:txBody>
      </p:sp>
    </p:spTree>
    <p:extLst>
      <p:ext uri="{BB962C8B-B14F-4D97-AF65-F5344CB8AC3E}">
        <p14:creationId xmlns:p14="http://schemas.microsoft.com/office/powerpoint/2010/main" val="271241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5C70449-F0C5-3742-A715-2A55C17C7176}"/>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4119323391"/>
      </p:ext>
    </p:extLst>
  </p:cSld>
  <p:clrMap bg1="lt1" tx1="dk1" bg2="lt2" tx2="dk2" accent1="accent1" accent2="accent2" accent3="accent3" accent4="accent4" accent5="accent5" accent6="accent6" hlink="hlink" folHlink="folHlink"/>
  <p:sldLayoutIdLst>
    <p:sldLayoutId id="2147483706" r:id="rId1"/>
    <p:sldLayoutId id="2147483695" r:id="rId2"/>
    <p:sldLayoutId id="2147483710" r:id="rId3"/>
    <p:sldLayoutId id="2147483715" r:id="rId4"/>
    <p:sldLayoutId id="2147483676" r:id="rId5"/>
    <p:sldLayoutId id="2147483709" r:id="rId6"/>
    <p:sldLayoutId id="2147483686" r:id="rId7"/>
    <p:sldLayoutId id="2147483693" r:id="rId8"/>
    <p:sldLayoutId id="2147483690" r:id="rId9"/>
    <p:sldLayoutId id="2147483689" r:id="rId10"/>
    <p:sldLayoutId id="2147483711" r:id="rId11"/>
    <p:sldLayoutId id="2147483687" r:id="rId12"/>
    <p:sldLayoutId id="2147483714" r:id="rId13"/>
    <p:sldLayoutId id="2147483712" r:id="rId14"/>
    <p:sldLayoutId id="2147483716" r:id="rId15"/>
    <p:sldLayoutId id="2147483713" r:id="rId16"/>
    <p:sldLayoutId id="2147483718" r:id="rId17"/>
    <p:sldLayoutId id="2147483719" r:id="rId18"/>
    <p:sldLayoutId id="2147483720" r:id="rId19"/>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51" userDrawn="1">
          <p15:clr>
            <a:srgbClr val="F26B43"/>
          </p15:clr>
        </p15:guide>
        <p15:guide id="3" orient="horz" pos="368" userDrawn="1">
          <p15:clr>
            <a:srgbClr val="F26B43"/>
          </p15:clr>
        </p15:guide>
        <p15:guide id="4" orient="horz" pos="3997" userDrawn="1">
          <p15:clr>
            <a:srgbClr val="F26B43"/>
          </p15:clr>
        </p15:guide>
        <p15:guide id="5" pos="3727" userDrawn="1">
          <p15:clr>
            <a:srgbClr val="F26B43"/>
          </p15:clr>
        </p15:guide>
        <p15:guide id="6"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publications/i/item/9789241547239"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water_sanitation_health/publications/ehs_hc/en/"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jpe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hyperlink" Target="https://www.who.int/publications/i/item/WHO-EVD-WSH-14"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www.who.int/publications-detail-redirect/WHO-2019-nCoV-IPC-WASH-2020.4"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hyperlink" Target="https://www.who.int/water_sanitation_health/publications/legionella/en/" TargetMode="External"/><Relationship Id="rId5" Type="http://schemas.openxmlformats.org/officeDocument/2006/relationships/diagramQuickStyle" Target="../diagrams/quickStyle2.xml"/><Relationship Id="rId10" Type="http://schemas.openxmlformats.org/officeDocument/2006/relationships/image" Target="../media/image45.jpeg"/><Relationship Id="rId4" Type="http://schemas.openxmlformats.org/officeDocument/2006/relationships/diagramLayout" Target="../diagrams/layout2.xml"/><Relationship Id="rId9" Type="http://schemas.openxmlformats.org/officeDocument/2006/relationships/image" Target="../media/image44.jpeg"/><Relationship Id="rId1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ww.who.int/publications/i/item/9789241513944" TargetMode="External"/><Relationship Id="rId7" Type="http://schemas.openxmlformats.org/officeDocument/2006/relationships/hyperlink" Target="https://www.who.int/publications/i/item/9789241549950" TargetMode="External"/><Relationship Id="rId12"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0.jpeg"/><Relationship Id="rId11" Type="http://schemas.openxmlformats.org/officeDocument/2006/relationships/hyperlink" Target="https://www.who.int/publications/i/item/9789241547239" TargetMode="External"/><Relationship Id="rId5" Type="http://schemas.openxmlformats.org/officeDocument/2006/relationships/hyperlink" Target="http://apps.who.int/iris/bitstream/handle/10665/258722/9789241512794-eng.pdf?sequence=1" TargetMode="External"/><Relationship Id="rId10" Type="http://schemas.openxmlformats.org/officeDocument/2006/relationships/image" Target="../media/image52.jpeg"/><Relationship Id="rId4" Type="http://schemas.openxmlformats.org/officeDocument/2006/relationships/image" Target="../media/image49.png"/><Relationship Id="rId9" Type="http://schemas.openxmlformats.org/officeDocument/2006/relationships/hyperlink" Target="https://www.who.int/publications/i/item/9789241516037"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tiff"/><Relationship Id="rId4" Type="http://schemas.openxmlformats.org/officeDocument/2006/relationships/image" Target="../media/image54.png"/><Relationship Id="rId9" Type="http://schemas.openxmlformats.org/officeDocument/2006/relationships/image" Target="../media/image59.tiff"/></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tools/international-scheme-to-evaluate-household-water-treatment-technologie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who.int/water_sanitation_health/emerging/legionella.pdf"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hyperlink" Target="https://www.who.int/publications-detail-redirect/WHO-2019-nCoV-IPC-WASH-2020.4" TargetMode="External"/><Relationship Id="rId3" Type="http://schemas.openxmlformats.org/officeDocument/2006/relationships/hyperlink" Target="https://www.who.int/publications/i/item/9789241547239" TargetMode="External"/><Relationship Id="rId7" Type="http://schemas.openxmlformats.org/officeDocument/2006/relationships/hyperlink" Target="https://apps.who.int/iris/handle/10665/43233" TargetMode="External"/><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hyperlink" Target="https://www.who.int/teams/environment-climate-change-and-health/water-sanitation-and-health/environmental-health-in-emergencies/technical-notes-on-wash-in-emergencies" TargetMode="External"/><Relationship Id="rId5" Type="http://schemas.openxmlformats.org/officeDocument/2006/relationships/hyperlink" Target="http://www.who.int/water_sanitation_health/publications/2011/tn9_how_much_water_en.pdf" TargetMode="External"/><Relationship Id="rId4" Type="http://schemas.openxmlformats.org/officeDocument/2006/relationships/hyperlink" Target="https://www.who.int/publications/i/item/9789241513944"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who.int/teams/environment-climate-change-and-health/water-sanitation-and-health/water-safety-and-quality" TargetMode="External"/><Relationship Id="rId3" Type="http://schemas.openxmlformats.org/officeDocument/2006/relationships/hyperlink" Target="https://apps.who.int/iris/handle/10665/258722" TargetMode="External"/><Relationship Id="rId7" Type="http://schemas.openxmlformats.org/officeDocument/2006/relationships/hyperlink" Target="https://www.joinforwater.ngo/sites/default/files/library_assets/330_NWP_E9_smart_water.pdf"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hyperlink" Target="https://apps.who.int/iris/bitstream/handle/10665/43423/9241563184_eng.pdf?sequence=1&amp;isAllowed=y" TargetMode="External"/><Relationship Id="rId5" Type="http://schemas.openxmlformats.org/officeDocument/2006/relationships/hyperlink" Target="https://www.who.int/publications/i/item/9789241516037" TargetMode="External"/><Relationship Id="rId4" Type="http://schemas.openxmlformats.org/officeDocument/2006/relationships/hyperlink" Target="https://www.who.int/teams/environment-climate-change-and-health/water-sanitation-and-health/water-safety-and-quality/water-safety-planning/sanitary-inspection-packages" TargetMode="External"/><Relationship Id="rId9" Type="http://schemas.openxmlformats.org/officeDocument/2006/relationships/hyperlink" Target="https://washinhcf.org/resource/summary-of-all-who-and-related-resources-on-wash-in-hcf/"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who.int/tools/international-scheme-to-evaluate-household-water-treatment-technologies"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9.png"/><Relationship Id="rId4" Type="http://schemas.openxmlformats.org/officeDocument/2006/relationships/diagramData" Target="../diagrams/data1.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hyperlink" Target="http://www.who.int/water_sanitation_health/publications/core-questions-and-indicators-for-monitoring-wash/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C8B22-B6A5-4BA2-A177-F70686A55657}"/>
              </a:ext>
            </a:extLst>
          </p:cNvPr>
          <p:cNvPicPr>
            <a:picLocks noChangeAspect="1"/>
          </p:cNvPicPr>
          <p:nvPr/>
        </p:nvPicPr>
        <p:blipFill>
          <a:blip r:embed="rId3"/>
          <a:stretch>
            <a:fillRect/>
          </a:stretch>
        </p:blipFill>
        <p:spPr>
          <a:xfrm>
            <a:off x="322045" y="3956821"/>
            <a:ext cx="7687727" cy="2657486"/>
          </a:xfrm>
          <a:prstGeom prst="rect">
            <a:avLst/>
          </a:prstGeom>
        </p:spPr>
      </p:pic>
      <p:pic>
        <p:nvPicPr>
          <p:cNvPr id="8" name="Picture 7">
            <a:extLst>
              <a:ext uri="{FF2B5EF4-FFF2-40B4-BE49-F238E27FC236}">
                <a16:creationId xmlns:a16="http://schemas.microsoft.com/office/drawing/2014/main" id="{84F0EE29-AA4E-4C57-95E8-BA6DF00DA4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359" b="6098"/>
          <a:stretch/>
        </p:blipFill>
        <p:spPr>
          <a:xfrm>
            <a:off x="184056" y="767217"/>
            <a:ext cx="5309044" cy="3189604"/>
          </a:xfrm>
          <a:prstGeom prst="rect">
            <a:avLst/>
          </a:prstGeom>
        </p:spPr>
      </p:pic>
      <p:pic>
        <p:nvPicPr>
          <p:cNvPr id="9" name="Picture 8">
            <a:extLst>
              <a:ext uri="{FF2B5EF4-FFF2-40B4-BE49-F238E27FC236}">
                <a16:creationId xmlns:a16="http://schemas.microsoft.com/office/drawing/2014/main" id="{DE744038-1307-4D58-B4FE-08EBD5C2F4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634" r="-3287"/>
          <a:stretch/>
        </p:blipFill>
        <p:spPr>
          <a:xfrm>
            <a:off x="8329062" y="1136945"/>
            <a:ext cx="3678882" cy="4306272"/>
          </a:xfrm>
          <a:prstGeom prst="rect">
            <a:avLst/>
          </a:prstGeom>
        </p:spPr>
      </p:pic>
      <p:sp>
        <p:nvSpPr>
          <p:cNvPr id="7" name="Text Placeholder 4">
            <a:extLst>
              <a:ext uri="{FF2B5EF4-FFF2-40B4-BE49-F238E27FC236}">
                <a16:creationId xmlns:a16="http://schemas.microsoft.com/office/drawing/2014/main" id="{E10394B9-9810-47D8-9214-E572CEED2260}"/>
              </a:ext>
            </a:extLst>
          </p:cNvPr>
          <p:cNvSpPr txBox="1">
            <a:spLocks/>
          </p:cNvSpPr>
          <p:nvPr/>
        </p:nvSpPr>
        <p:spPr>
          <a:xfrm>
            <a:off x="6513666" y="1089320"/>
            <a:ext cx="2768601" cy="714375"/>
          </a:xfrm>
          <a:prstGeom prst="rect">
            <a:avLst/>
          </a:prstGeom>
          <a:solidFill>
            <a:schemeClr val="tx1"/>
          </a:solidFill>
        </p:spPr>
        <p:txBody>
          <a:bodyPr/>
          <a:lstStyle>
            <a:lvl1pPr marL="0" indent="0" algn="l" defTabSz="914400" rtl="0" eaLnBrk="1" latinLnBrk="0" hangingPunct="1">
              <a:lnSpc>
                <a:spcPct val="90000"/>
              </a:lnSpc>
              <a:spcBef>
                <a:spcPts val="1000"/>
              </a:spcBef>
              <a:buFontTx/>
              <a:buNone/>
              <a:defRPr sz="1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Protected well with handpump </a:t>
            </a:r>
          </a:p>
        </p:txBody>
      </p:sp>
      <p:sp>
        <p:nvSpPr>
          <p:cNvPr id="5" name="Text Placeholder 4">
            <a:extLst>
              <a:ext uri="{FF2B5EF4-FFF2-40B4-BE49-F238E27FC236}">
                <a16:creationId xmlns:a16="http://schemas.microsoft.com/office/drawing/2014/main" id="{B732901A-8E7A-4C29-9987-061996B26602}"/>
              </a:ext>
            </a:extLst>
          </p:cNvPr>
          <p:cNvSpPr>
            <a:spLocks noGrp="1"/>
          </p:cNvSpPr>
          <p:nvPr>
            <p:ph type="body" sz="quarter" idx="14"/>
          </p:nvPr>
        </p:nvSpPr>
        <p:spPr>
          <a:xfrm>
            <a:off x="515040" y="3464118"/>
            <a:ext cx="2768601" cy="365125"/>
          </a:xfrm>
        </p:spPr>
        <p:txBody>
          <a:bodyPr/>
          <a:lstStyle/>
          <a:p>
            <a:r>
              <a:rPr lang="en-US" sz="2000" dirty="0"/>
              <a:t>Rainwater</a:t>
            </a:r>
            <a:r>
              <a:rPr lang="en-US" sz="2000" i="1" dirty="0"/>
              <a:t> </a:t>
            </a:r>
            <a:r>
              <a:rPr lang="en-US" sz="2000" dirty="0"/>
              <a:t>harvesting </a:t>
            </a:r>
          </a:p>
        </p:txBody>
      </p:sp>
      <p:sp>
        <p:nvSpPr>
          <p:cNvPr id="6" name="Text Placeholder 4">
            <a:extLst>
              <a:ext uri="{FF2B5EF4-FFF2-40B4-BE49-F238E27FC236}">
                <a16:creationId xmlns:a16="http://schemas.microsoft.com/office/drawing/2014/main" id="{581795C7-0880-471C-BE97-E342C58706DD}"/>
              </a:ext>
            </a:extLst>
          </p:cNvPr>
          <p:cNvSpPr txBox="1">
            <a:spLocks/>
          </p:cNvSpPr>
          <p:nvPr/>
        </p:nvSpPr>
        <p:spPr>
          <a:xfrm>
            <a:off x="7023138" y="5608274"/>
            <a:ext cx="2768601" cy="1000125"/>
          </a:xfrm>
          <a:prstGeom prst="rect">
            <a:avLst/>
          </a:prstGeom>
          <a:solidFill>
            <a:schemeClr val="tx1"/>
          </a:solidFill>
        </p:spPr>
        <p:txBody>
          <a:bodyPr/>
          <a:lstStyle>
            <a:lvl1pPr marL="0" indent="0" algn="l" defTabSz="914400" rtl="0" eaLnBrk="1" latinLnBrk="0" hangingPunct="1">
              <a:lnSpc>
                <a:spcPct val="90000"/>
              </a:lnSpc>
              <a:spcBef>
                <a:spcPts val="1000"/>
              </a:spcBef>
              <a:buFontTx/>
              <a:buNone/>
              <a:defRPr sz="1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Solar powered borehole with piped-in network </a:t>
            </a:r>
          </a:p>
        </p:txBody>
      </p:sp>
      <p:sp>
        <p:nvSpPr>
          <p:cNvPr id="11" name="Text Placeholder 4">
            <a:extLst>
              <a:ext uri="{FF2B5EF4-FFF2-40B4-BE49-F238E27FC236}">
                <a16:creationId xmlns:a16="http://schemas.microsoft.com/office/drawing/2014/main" id="{5C96668B-969A-4F4E-B24A-6D86A06919CE}"/>
              </a:ext>
            </a:extLst>
          </p:cNvPr>
          <p:cNvSpPr txBox="1">
            <a:spLocks/>
          </p:cNvSpPr>
          <p:nvPr/>
        </p:nvSpPr>
        <p:spPr>
          <a:xfrm>
            <a:off x="322045" y="6694903"/>
            <a:ext cx="9846458" cy="22996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rgbClr val="09164D"/>
                </a:solidFill>
              </a:rPr>
              <a:t>Source: Compendium of water technologies. EAWAG, Switzerland. Forthcoming.</a:t>
            </a:r>
            <a:endParaRPr lang="en-GB" sz="1200" dirty="0">
              <a:solidFill>
                <a:srgbClr val="09164D"/>
              </a:solidFill>
            </a:endParaRPr>
          </a:p>
        </p:txBody>
      </p:sp>
      <p:sp>
        <p:nvSpPr>
          <p:cNvPr id="2" name="Title 1">
            <a:extLst>
              <a:ext uri="{FF2B5EF4-FFF2-40B4-BE49-F238E27FC236}">
                <a16:creationId xmlns:a16="http://schemas.microsoft.com/office/drawing/2014/main" id="{4484AE50-23BC-42F4-8A10-A14ADA5FD80C}"/>
              </a:ext>
            </a:extLst>
          </p:cNvPr>
          <p:cNvSpPr>
            <a:spLocks noGrp="1"/>
          </p:cNvSpPr>
          <p:nvPr>
            <p:ph type="title"/>
          </p:nvPr>
        </p:nvSpPr>
        <p:spPr/>
        <p:txBody>
          <a:bodyPr/>
          <a:lstStyle/>
          <a:p>
            <a:r>
              <a:rPr lang="en-US" dirty="0"/>
              <a:t>What is an “improved” water supply?</a:t>
            </a:r>
          </a:p>
        </p:txBody>
      </p:sp>
      <p:sp>
        <p:nvSpPr>
          <p:cNvPr id="3" name="Slide Number Placeholder 2">
            <a:extLst>
              <a:ext uri="{FF2B5EF4-FFF2-40B4-BE49-F238E27FC236}">
                <a16:creationId xmlns:a16="http://schemas.microsoft.com/office/drawing/2014/main" id="{65B1ABDC-79EA-4D0F-B0B3-B08FA511B7C5}"/>
              </a:ext>
            </a:extLst>
          </p:cNvPr>
          <p:cNvSpPr>
            <a:spLocks noGrp="1"/>
          </p:cNvSpPr>
          <p:nvPr>
            <p:ph type="sldNum" sz="quarter" idx="12"/>
          </p:nvPr>
        </p:nvSpPr>
        <p:spPr/>
        <p:txBody>
          <a:bodyPr/>
          <a:lstStyle/>
          <a:p>
            <a:fld id="{2D0AA5EB-64AB-BF41-92BE-B61D8618F692}" type="slidenum">
              <a:rPr lang="it-IT" smtClean="0"/>
              <a:t>10</a:t>
            </a:fld>
            <a:endParaRPr lang="it-IT" dirty="0"/>
          </a:p>
        </p:txBody>
      </p:sp>
      <p:grpSp>
        <p:nvGrpSpPr>
          <p:cNvPr id="12" name="Group 11">
            <a:extLst>
              <a:ext uri="{FF2B5EF4-FFF2-40B4-BE49-F238E27FC236}">
                <a16:creationId xmlns:a16="http://schemas.microsoft.com/office/drawing/2014/main" id="{3F9FE056-23DB-AE41-93BA-C4495488015E}"/>
              </a:ext>
            </a:extLst>
          </p:cNvPr>
          <p:cNvGrpSpPr/>
          <p:nvPr/>
        </p:nvGrpSpPr>
        <p:grpSpPr>
          <a:xfrm>
            <a:off x="11236941" y="5904859"/>
            <a:ext cx="743136" cy="734102"/>
            <a:chOff x="9555224" y="5116370"/>
            <a:chExt cx="1161098" cy="1171184"/>
          </a:xfrm>
        </p:grpSpPr>
        <p:pic>
          <p:nvPicPr>
            <p:cNvPr id="13" name="Picture 12" descr="Shape&#10;&#10;Description automatically generated with low confidence">
              <a:extLst>
                <a:ext uri="{FF2B5EF4-FFF2-40B4-BE49-F238E27FC236}">
                  <a16:creationId xmlns:a16="http://schemas.microsoft.com/office/drawing/2014/main" id="{F8820812-4AC3-1A47-8431-5D20A555C5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4" name="Oval 13">
              <a:extLst>
                <a:ext uri="{FF2B5EF4-FFF2-40B4-BE49-F238E27FC236}">
                  <a16:creationId xmlns:a16="http://schemas.microsoft.com/office/drawing/2014/main" id="{E415CDFF-D575-E946-A6B7-25458A88BC72}"/>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B798FD4-A743-C442-A8BF-039D2B0B11CC}"/>
              </a:ext>
            </a:extLst>
          </p:cNvPr>
          <p:cNvGrpSpPr/>
          <p:nvPr/>
        </p:nvGrpSpPr>
        <p:grpSpPr>
          <a:xfrm>
            <a:off x="10308534" y="5642649"/>
            <a:ext cx="1362074" cy="1215351"/>
            <a:chOff x="10705811" y="275913"/>
            <a:chExt cx="1689559" cy="1684742"/>
          </a:xfrm>
        </p:grpSpPr>
        <p:pic>
          <p:nvPicPr>
            <p:cNvPr id="16" name="Picture 15">
              <a:extLst>
                <a:ext uri="{FF2B5EF4-FFF2-40B4-BE49-F238E27FC236}">
                  <a16:creationId xmlns:a16="http://schemas.microsoft.com/office/drawing/2014/main" id="{61CD687F-924D-3740-8334-FEED2FC083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7" name="Content Placeholder 2">
              <a:extLst>
                <a:ext uri="{FF2B5EF4-FFF2-40B4-BE49-F238E27FC236}">
                  <a16:creationId xmlns:a16="http://schemas.microsoft.com/office/drawing/2014/main" id="{18A82165-7547-CF4D-AE33-F741F3D1F778}"/>
                </a:ext>
              </a:extLst>
            </p:cNvPr>
            <p:cNvSpPr txBox="1">
              <a:spLocks/>
            </p:cNvSpPr>
            <p:nvPr/>
          </p:nvSpPr>
          <p:spPr>
            <a:xfrm>
              <a:off x="10705811" y="1407649"/>
              <a:ext cx="1689559" cy="553006"/>
            </a:xfrm>
            <a:prstGeom prst="rect">
              <a:avLst/>
            </a:prstGeom>
          </p:spPr>
          <p:txBody>
            <a:bodyPr vert="horz" lIns="91435" tIns="45717" rIns="91435" bIns="4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latin typeface="Arial" panose="020B0604020202020204" pitchFamily="34" charset="0"/>
                  <a:cs typeface="Arial" panose="020B0604020202020204" pitchFamily="34" charset="0"/>
                </a:rPr>
                <a:t>2 mins</a:t>
              </a:r>
            </a:p>
          </p:txBody>
        </p:sp>
      </p:grpSp>
    </p:spTree>
    <p:extLst>
      <p:ext uri="{BB962C8B-B14F-4D97-AF65-F5344CB8AC3E}">
        <p14:creationId xmlns:p14="http://schemas.microsoft.com/office/powerpoint/2010/main" val="1168186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AA56-39C7-4B87-8E77-B6D899301181}"/>
              </a:ext>
            </a:extLst>
          </p:cNvPr>
          <p:cNvSpPr>
            <a:spLocks noGrp="1"/>
          </p:cNvSpPr>
          <p:nvPr>
            <p:ph type="title"/>
          </p:nvPr>
        </p:nvSpPr>
        <p:spPr/>
        <p:txBody>
          <a:bodyPr/>
          <a:lstStyle/>
          <a:p>
            <a:r>
              <a:rPr lang="en-US" dirty="0"/>
              <a:t>Minimum water quantities for health care facilities</a:t>
            </a:r>
          </a:p>
        </p:txBody>
      </p:sp>
      <p:sp>
        <p:nvSpPr>
          <p:cNvPr id="3" name="Slide Number Placeholder 2">
            <a:extLst>
              <a:ext uri="{FF2B5EF4-FFF2-40B4-BE49-F238E27FC236}">
                <a16:creationId xmlns:a16="http://schemas.microsoft.com/office/drawing/2014/main" id="{91B69CC1-71C2-4817-91C1-B51BFD2A2623}"/>
              </a:ext>
            </a:extLst>
          </p:cNvPr>
          <p:cNvSpPr>
            <a:spLocks noGrp="1"/>
          </p:cNvSpPr>
          <p:nvPr>
            <p:ph type="sldNum" sz="quarter" idx="12"/>
          </p:nvPr>
        </p:nvSpPr>
        <p:spPr/>
        <p:txBody>
          <a:bodyPr/>
          <a:lstStyle/>
          <a:p>
            <a:fld id="{2D0AA5EB-64AB-BF41-92BE-B61D8618F692}" type="slidenum">
              <a:rPr lang="it-IT" smtClean="0"/>
              <a:t>11</a:t>
            </a:fld>
            <a:endParaRPr lang="it-IT" dirty="0"/>
          </a:p>
        </p:txBody>
      </p:sp>
      <p:graphicFrame>
        <p:nvGraphicFramePr>
          <p:cNvPr id="5" name="Content Placeholder 3">
            <a:extLst>
              <a:ext uri="{FF2B5EF4-FFF2-40B4-BE49-F238E27FC236}">
                <a16:creationId xmlns:a16="http://schemas.microsoft.com/office/drawing/2014/main" id="{BF837650-32ED-4B2D-BC1C-CA42F27822E2}"/>
              </a:ext>
            </a:extLst>
          </p:cNvPr>
          <p:cNvGraphicFramePr>
            <a:graphicFrameLocks/>
          </p:cNvGraphicFramePr>
          <p:nvPr>
            <p:extLst>
              <p:ext uri="{D42A27DB-BD31-4B8C-83A1-F6EECF244321}">
                <p14:modId xmlns:p14="http://schemas.microsoft.com/office/powerpoint/2010/main" val="3592901362"/>
              </p:ext>
            </p:extLst>
          </p:nvPr>
        </p:nvGraphicFramePr>
        <p:xfrm>
          <a:off x="1101167" y="1271640"/>
          <a:ext cx="9852025" cy="4285199"/>
        </p:xfrm>
        <a:graphic>
          <a:graphicData uri="http://schemas.openxmlformats.org/drawingml/2006/table">
            <a:tbl>
              <a:tblPr firstRow="1" firstCol="1" bandRow="1">
                <a:tableStyleId>{2D5ABB26-0587-4C30-8999-92F81FD0307C}</a:tableStyleId>
              </a:tblPr>
              <a:tblGrid>
                <a:gridCol w="5556167">
                  <a:extLst>
                    <a:ext uri="{9D8B030D-6E8A-4147-A177-3AD203B41FA5}">
                      <a16:colId xmlns:a16="http://schemas.microsoft.com/office/drawing/2014/main" val="20000"/>
                    </a:ext>
                  </a:extLst>
                </a:gridCol>
                <a:gridCol w="4295858">
                  <a:extLst>
                    <a:ext uri="{9D8B030D-6E8A-4147-A177-3AD203B41FA5}">
                      <a16:colId xmlns:a16="http://schemas.microsoft.com/office/drawing/2014/main" val="20001"/>
                    </a:ext>
                  </a:extLst>
                </a:gridCol>
              </a:tblGrid>
              <a:tr h="358939">
                <a:tc>
                  <a:txBody>
                    <a:bodyPr/>
                    <a:lstStyle/>
                    <a:p>
                      <a:pPr algn="just">
                        <a:lnSpc>
                          <a:spcPct val="115000"/>
                        </a:lnSpc>
                        <a:spcAft>
                          <a:spcPts val="0"/>
                        </a:spcAft>
                      </a:pPr>
                      <a:endParaRPr lang="en-GB" sz="1600" b="1"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tc>
                <a:tc>
                  <a:txBody>
                    <a:bodyPr/>
                    <a:lstStyle/>
                    <a:p>
                      <a:pPr algn="just">
                        <a:lnSpc>
                          <a:spcPct val="115000"/>
                        </a:lnSpc>
                        <a:spcAft>
                          <a:spcPts val="0"/>
                        </a:spcAft>
                      </a:pPr>
                      <a:endParaRPr lang="en-GB" sz="1600" dirty="0">
                        <a:solidFill>
                          <a:srgbClr val="09164D"/>
                        </a:solidFill>
                        <a:effectLst/>
                        <a:latin typeface="Arial" panose="020B0604020202020204" pitchFamily="34" charset="0"/>
                        <a:cs typeface="Arial" panose="020B0604020202020204" pitchFamily="34" charset="0"/>
                      </a:endParaRPr>
                    </a:p>
                  </a:txBody>
                  <a:tcPr marL="63174" marR="63174" marT="0" marB="0"/>
                </a:tc>
                <a:extLst>
                  <a:ext uri="{0D108BD9-81ED-4DB2-BD59-A6C34878D82A}">
                    <a16:rowId xmlns:a16="http://schemas.microsoft.com/office/drawing/2014/main" val="10000"/>
                  </a:ext>
                </a:extLst>
              </a:tr>
              <a:tr h="353984">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Outpatients</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5 litres/consultation</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8936">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In patients </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40–60 litres/patient/day</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0616">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Operating</a:t>
                      </a:r>
                      <a:r>
                        <a:rPr lang="en-GB" sz="1800" baseline="0">
                          <a:solidFill>
                            <a:srgbClr val="09164D"/>
                          </a:solidFill>
                          <a:effectLst/>
                          <a:latin typeface="Arial" panose="020B0604020202020204" pitchFamily="34" charset="0"/>
                          <a:cs typeface="Arial" panose="020B0604020202020204" pitchFamily="34" charset="0"/>
                        </a:rPr>
                        <a:t> </a:t>
                      </a:r>
                      <a:r>
                        <a:rPr lang="en-GB" sz="1800">
                          <a:solidFill>
                            <a:srgbClr val="09164D"/>
                          </a:solidFill>
                          <a:effectLst/>
                          <a:latin typeface="Arial" panose="020B0604020202020204" pitchFamily="34" charset="0"/>
                          <a:cs typeface="Arial" panose="020B0604020202020204" pitchFamily="34" charset="0"/>
                        </a:rPr>
                        <a:t>theatre / maternity </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100 litres/ intervention</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9388">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Dry or supplementary feeding centre</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0.5–5 litres/ consultation </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947">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Wet supplementary feeding centre</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15 litres/ consultation </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95376">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Inpatient therapeutic feeding centre</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30 litres/ patient/day</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57">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Cholera </a:t>
                      </a:r>
                      <a:r>
                        <a:rPr lang="en-GB" sz="1800" noProof="0">
                          <a:solidFill>
                            <a:srgbClr val="09164D"/>
                          </a:solidFill>
                          <a:effectLst/>
                          <a:latin typeface="Arial" panose="020B0604020202020204" pitchFamily="34" charset="0"/>
                          <a:cs typeface="Arial" panose="020B0604020202020204" pitchFamily="34" charset="0"/>
                        </a:rPr>
                        <a:t>treatment</a:t>
                      </a:r>
                      <a:r>
                        <a:rPr lang="en-GB" sz="1800">
                          <a:solidFill>
                            <a:srgbClr val="09164D"/>
                          </a:solidFill>
                          <a:effectLst/>
                          <a:latin typeface="Arial" panose="020B0604020202020204" pitchFamily="34" charset="0"/>
                          <a:cs typeface="Arial" panose="020B0604020202020204" pitchFamily="34" charset="0"/>
                        </a:rPr>
                        <a:t> centre</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60 litres/ patient/ day</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29366">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Severe acute respiratory diseases isolation centre</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100 litres/ patient/ day</a:t>
                      </a:r>
                      <a:endParaRPr lang="en-GB" sz="1800" dirty="0">
                        <a:solidFill>
                          <a:srgbClr val="09164D"/>
                        </a:solidFill>
                        <a:effectLst/>
                        <a:latin typeface="Arial" panose="020B0604020202020204" pitchFamily="34" charset="0"/>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632290">
                <a:tc>
                  <a:txBody>
                    <a:bodyPr/>
                    <a:lstStyle/>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Viral haemorrahagic fever isolation</a:t>
                      </a:r>
                      <a:endParaRPr lang="en-GB" sz="1800" dirty="0">
                        <a:solidFill>
                          <a:srgbClr val="09164D"/>
                        </a:solidFill>
                        <a:effectLst/>
                        <a:latin typeface="Arial" panose="020B0604020202020204" pitchFamily="34" charset="0"/>
                        <a:cs typeface="Arial" panose="020B0604020202020204" pitchFamily="34" charset="0"/>
                      </a:endParaRPr>
                    </a:p>
                    <a:p>
                      <a:pPr algn="l">
                        <a:lnSpc>
                          <a:spcPct val="115000"/>
                        </a:lnSpc>
                        <a:spcAft>
                          <a:spcPts val="0"/>
                        </a:spcAft>
                      </a:pPr>
                      <a:r>
                        <a:rPr lang="en-GB" sz="1800">
                          <a:solidFill>
                            <a:srgbClr val="09164D"/>
                          </a:solidFill>
                          <a:effectLst/>
                          <a:latin typeface="Arial" panose="020B0604020202020204" pitchFamily="34" charset="0"/>
                          <a:cs typeface="Arial" panose="020B0604020202020204" pitchFamily="34" charset="0"/>
                        </a:rPr>
                        <a:t>centre</a:t>
                      </a:r>
                      <a:endParaRPr lang="en-GB" sz="1800" dirty="0">
                        <a:solidFill>
                          <a:srgbClr val="09164D"/>
                        </a:solidFill>
                        <a:effectLst/>
                        <a:latin typeface="Arial" panose="020B0604020202020204" pitchFamily="34" charset="0"/>
                        <a:ea typeface="Calibri"/>
                        <a:cs typeface="Arial" panose="020B0604020202020204" pitchFamily="34" charset="0"/>
                      </a:endParaRPr>
                    </a:p>
                  </a:txBody>
                  <a:tcPr marL="63174" marR="63174" marT="0" marB="0">
                    <a:lnT w="12700" cap="flat" cmpd="sng" algn="ctr">
                      <a:solidFill>
                        <a:schemeClr val="tx1"/>
                      </a:solidFill>
                      <a:prstDash val="solid"/>
                      <a:round/>
                      <a:headEnd type="none" w="med" len="med"/>
                      <a:tailEnd type="none" w="med" len="med"/>
                    </a:lnT>
                  </a:tcPr>
                </a:tc>
                <a:tc>
                  <a:txBody>
                    <a:bodyPr/>
                    <a:lstStyle/>
                    <a:p>
                      <a:pPr algn="just">
                        <a:lnSpc>
                          <a:spcPct val="115000"/>
                        </a:lnSpc>
                        <a:spcAft>
                          <a:spcPts val="0"/>
                        </a:spcAft>
                      </a:pPr>
                      <a:r>
                        <a:rPr lang="en-GB" sz="1800" dirty="0">
                          <a:solidFill>
                            <a:srgbClr val="09164D"/>
                          </a:solidFill>
                          <a:effectLst/>
                          <a:latin typeface="Arial" panose="020B0604020202020204" pitchFamily="34" charset="0"/>
                          <a:cs typeface="Arial" panose="020B0604020202020204" pitchFamily="34" charset="0"/>
                        </a:rPr>
                        <a:t>300–400 litres/ patient/ day</a:t>
                      </a:r>
                    </a:p>
                  </a:txBody>
                  <a:tcPr marL="63174" marR="63174"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p:pic>
        <p:nvPicPr>
          <p:cNvPr id="6" name="Picture 5">
            <a:hlinkClick r:id="rId3"/>
            <a:extLst>
              <a:ext uri="{FF2B5EF4-FFF2-40B4-BE49-F238E27FC236}">
                <a16:creationId xmlns:a16="http://schemas.microsoft.com/office/drawing/2014/main" id="{B8012F76-ABEC-4DE7-B38C-453733550D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7600" y="1093434"/>
            <a:ext cx="1891185" cy="249485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24F6856-B954-4C7C-BF93-2216D7609EAB}"/>
              </a:ext>
            </a:extLst>
          </p:cNvPr>
          <p:cNvSpPr txBox="1"/>
          <p:nvPr/>
        </p:nvSpPr>
        <p:spPr>
          <a:xfrm>
            <a:off x="2693987" y="5436396"/>
            <a:ext cx="7466013" cy="830997"/>
          </a:xfrm>
          <a:prstGeom prst="rect">
            <a:avLst/>
          </a:prstGeom>
          <a:noFill/>
        </p:spPr>
        <p:txBody>
          <a:bodyPr wrap="square" rtlCol="0">
            <a:spAutoFit/>
          </a:bodyPr>
          <a:lstStyle/>
          <a:p>
            <a:pPr algn="ctr" rtl="0"/>
            <a:r>
              <a:rPr lang="en-US" sz="2400" b="1" dirty="0">
                <a:latin typeface="Arial" panose="020B0604020202020204" pitchFamily="34" charset="0"/>
                <a:cs typeface="Arial" panose="020B0604020202020204" pitchFamily="34" charset="0"/>
              </a:rPr>
              <a:t>“Sufficient” water – </a:t>
            </a:r>
          </a:p>
          <a:p>
            <a:pPr algn="ctr" rtl="0"/>
            <a:r>
              <a:rPr lang="en-US" sz="2400" b="1" dirty="0">
                <a:latin typeface="Arial" panose="020B0604020202020204" pitchFamily="34" charset="0"/>
                <a:cs typeface="Arial" panose="020B0604020202020204" pitchFamily="34" charset="0"/>
              </a:rPr>
              <a:t>Enough to meet the needs of facility for </a:t>
            </a:r>
            <a:r>
              <a:rPr lang="en-US" sz="2400" b="1" dirty="0">
                <a:solidFill>
                  <a:schemeClr val="bg2">
                    <a:lumMod val="50000"/>
                  </a:schemeClr>
                </a:solidFill>
                <a:latin typeface="Arial" panose="020B0604020202020204" pitchFamily="34" charset="0"/>
                <a:cs typeface="Arial" panose="020B0604020202020204" pitchFamily="34" charset="0"/>
              </a:rPr>
              <a:t>48 hours </a:t>
            </a:r>
          </a:p>
        </p:txBody>
      </p:sp>
      <p:sp>
        <p:nvSpPr>
          <p:cNvPr id="9" name="Text Placeholder 4">
            <a:extLst>
              <a:ext uri="{FF2B5EF4-FFF2-40B4-BE49-F238E27FC236}">
                <a16:creationId xmlns:a16="http://schemas.microsoft.com/office/drawing/2014/main" id="{71F50FD8-9146-497B-BF6B-9EF790641096}"/>
              </a:ext>
            </a:extLst>
          </p:cNvPr>
          <p:cNvSpPr txBox="1">
            <a:spLocks/>
          </p:cNvSpPr>
          <p:nvPr/>
        </p:nvSpPr>
        <p:spPr bwMode="gray">
          <a:xfrm>
            <a:off x="7140472" y="6457671"/>
            <a:ext cx="9846458" cy="346013"/>
          </a:xfrm>
          <a:prstGeom prst="rect">
            <a:avLst/>
          </a:prstGeom>
        </p:spPr>
        <p:txBody>
          <a:bodyPr vert="horz" lIns="18000" tIns="0" rIns="18000" bIns="0" rtlCol="0" anchor="t">
            <a:normAutofit/>
          </a:bodyPr>
          <a:lstStyle>
            <a:lvl1pPr marL="0" indent="0" algn="l" defTabSz="1008126" rtl="0" eaLnBrk="1" latinLnBrk="0" hangingPunct="1">
              <a:lnSpc>
                <a:spcPct val="110000"/>
              </a:lnSpc>
              <a:spcBef>
                <a:spcPts val="1103"/>
              </a:spcBef>
              <a:spcAft>
                <a:spcPts val="662"/>
              </a:spcAft>
              <a:buClr>
                <a:schemeClr val="tx1"/>
              </a:buClr>
              <a:buSzPct val="80000"/>
              <a:buFontTx/>
              <a:buNone/>
              <a:defRPr sz="882" b="0" kern="1200">
                <a:solidFill>
                  <a:schemeClr val="tx1"/>
                </a:solidFill>
                <a:latin typeface="+mn-lt"/>
                <a:ea typeface="+mn-ea"/>
                <a:cs typeface="Times New Roman" panose="02020603050405020304" pitchFamily="18" charset="0"/>
              </a:defRPr>
            </a:lvl1pPr>
            <a:lvl2pPr marL="397300" indent="-197775"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2pPr>
            <a:lvl3pPr marL="91186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3pPr>
            <a:lvl4pPr marL="130041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4pPr>
            <a:lvl5pPr marL="1781723" indent="-39554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5pPr>
            <a:lvl6pPr marL="2273535" indent="-395549" algn="l" defTabSz="1008126" rtl="0" eaLnBrk="1" latinLnBrk="0" hangingPunct="1">
              <a:lnSpc>
                <a:spcPct val="90000"/>
              </a:lnSpc>
              <a:spcBef>
                <a:spcPts val="551"/>
              </a:spcBef>
              <a:buFont typeface="Arial" panose="020B0604020202020204" pitchFamily="34" charset="0"/>
              <a:buChar char="•"/>
              <a:defRPr sz="1544"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fontAlgn="auto"/>
            <a:r>
              <a:rPr lang="en-GB" altLang="en-US" sz="1600" dirty="0">
                <a:solidFill>
                  <a:srgbClr val="FF0000"/>
                </a:solidFill>
                <a:latin typeface="Arial" panose="020B0604020202020204" pitchFamily="34" charset="0"/>
                <a:cs typeface="Arial" panose="020B0604020202020204" pitchFamily="34" charset="0"/>
                <a:hlinkClick r:id="rId3"/>
              </a:rPr>
              <a:t>https://www.who.int/publications/i/item/9789241547239</a:t>
            </a:r>
            <a:r>
              <a:rPr lang="en-GB" altLang="en-US" sz="1600" dirty="0">
                <a:solidFill>
                  <a:srgbClr val="FF0000"/>
                </a:solidFill>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38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0846C4-12B3-4259-9B2B-5D3DADA1EA3C}"/>
              </a:ext>
            </a:extLst>
          </p:cNvPr>
          <p:cNvSpPr>
            <a:spLocks noGrp="1"/>
          </p:cNvSpPr>
          <p:nvPr>
            <p:ph type="sldNum" sz="quarter" idx="12"/>
          </p:nvPr>
        </p:nvSpPr>
        <p:spPr>
          <a:xfrm>
            <a:off x="0" y="6357767"/>
            <a:ext cx="12191999" cy="365125"/>
          </a:xfrm>
        </p:spPr>
        <p:txBody>
          <a:bodyPr anchor="ctr">
            <a:normAutofit/>
          </a:bodyPr>
          <a:lstStyle/>
          <a:p>
            <a:pPr>
              <a:spcAft>
                <a:spcPts val="600"/>
              </a:spcAft>
            </a:pPr>
            <a:fld id="{2D0AA5EB-64AB-BF41-92BE-B61D8618F692}" type="slidenum">
              <a:rPr lang="it-IT" smtClean="0"/>
              <a:pPr>
                <a:spcAft>
                  <a:spcPts val="600"/>
                </a:spcAft>
              </a:pPr>
              <a:t>12</a:t>
            </a:fld>
            <a:endParaRPr lang="it-IT"/>
          </a:p>
        </p:txBody>
      </p:sp>
      <p:sp>
        <p:nvSpPr>
          <p:cNvPr id="13" name="Title 2">
            <a:extLst>
              <a:ext uri="{FF2B5EF4-FFF2-40B4-BE49-F238E27FC236}">
                <a16:creationId xmlns:a16="http://schemas.microsoft.com/office/drawing/2014/main" id="{44A5BB97-0CB4-42B7-B9D1-ADDF4C71ED21}"/>
              </a:ext>
            </a:extLst>
          </p:cNvPr>
          <p:cNvSpPr>
            <a:spLocks noGrp="1"/>
          </p:cNvSpPr>
          <p:nvPr>
            <p:ph type="title"/>
          </p:nvPr>
        </p:nvSpPr>
        <p:spPr>
          <a:xfrm>
            <a:off x="838200" y="853698"/>
            <a:ext cx="4102100" cy="2734100"/>
          </a:xfrm>
        </p:spPr>
        <p:txBody>
          <a:bodyPr/>
          <a:lstStyle/>
          <a:p>
            <a:r>
              <a:rPr lang="en-US" dirty="0"/>
              <a:t>How much water does this facility need in </a:t>
            </a:r>
            <a:r>
              <a:rPr lang="en-US" u="sng" dirty="0"/>
              <a:t>one week</a:t>
            </a:r>
            <a:r>
              <a:rPr lang="en-US" dirty="0"/>
              <a:t>?</a:t>
            </a:r>
          </a:p>
        </p:txBody>
      </p:sp>
      <p:sp>
        <p:nvSpPr>
          <p:cNvPr id="17" name="Text Placeholder 4">
            <a:extLst>
              <a:ext uri="{FF2B5EF4-FFF2-40B4-BE49-F238E27FC236}">
                <a16:creationId xmlns:a16="http://schemas.microsoft.com/office/drawing/2014/main" id="{683785AF-157E-4301-8A15-1A6F8BDF73A4}"/>
              </a:ext>
            </a:extLst>
          </p:cNvPr>
          <p:cNvSpPr>
            <a:spLocks noGrp="1"/>
          </p:cNvSpPr>
          <p:nvPr>
            <p:ph type="body" sz="quarter" idx="14"/>
          </p:nvPr>
        </p:nvSpPr>
        <p:spPr>
          <a:xfrm>
            <a:off x="5437190" y="1253776"/>
            <a:ext cx="5929313" cy="5727700"/>
          </a:xfrm>
        </p:spPr>
        <p:txBody>
          <a:bodyPr/>
          <a:lstStyle/>
          <a:p>
            <a:r>
              <a:rPr lang="en-US" sz="2400" dirty="0">
                <a:solidFill>
                  <a:srgbClr val="09164D"/>
                </a:solidFill>
              </a:rPr>
              <a:t>Background information - this primary care facility:</a:t>
            </a:r>
          </a:p>
          <a:p>
            <a:pPr marL="342900" indent="-342900">
              <a:buFont typeface="Arial" panose="020B0604020202020204" pitchFamily="34" charset="0"/>
              <a:buChar char="•"/>
            </a:pPr>
            <a:r>
              <a:rPr lang="en-US" sz="2400" dirty="0">
                <a:solidFill>
                  <a:srgbClr val="09164D"/>
                </a:solidFill>
              </a:rPr>
              <a:t>Is open </a:t>
            </a:r>
            <a:r>
              <a:rPr lang="en-US" sz="2400" b="1" dirty="0">
                <a:solidFill>
                  <a:srgbClr val="09164D"/>
                </a:solidFill>
              </a:rPr>
              <a:t>7 days </a:t>
            </a:r>
            <a:r>
              <a:rPr lang="en-US" sz="2400" dirty="0">
                <a:solidFill>
                  <a:srgbClr val="09164D"/>
                </a:solidFill>
              </a:rPr>
              <a:t>a week </a:t>
            </a:r>
          </a:p>
          <a:p>
            <a:pPr marL="342900" indent="-342900">
              <a:buFont typeface="Arial" panose="020B0604020202020204" pitchFamily="34" charset="0"/>
              <a:buChar char="•"/>
            </a:pPr>
            <a:r>
              <a:rPr lang="en-US" sz="2400" b="1" dirty="0">
                <a:solidFill>
                  <a:srgbClr val="09164D"/>
                </a:solidFill>
              </a:rPr>
              <a:t>10 women </a:t>
            </a:r>
            <a:r>
              <a:rPr lang="en-US" sz="2400" dirty="0">
                <a:solidFill>
                  <a:srgbClr val="09164D"/>
                </a:solidFill>
              </a:rPr>
              <a:t>give birth every week</a:t>
            </a:r>
            <a:endParaRPr lang="en-US" sz="2400" b="1" dirty="0">
              <a:solidFill>
                <a:srgbClr val="09164D"/>
              </a:solidFill>
            </a:endParaRPr>
          </a:p>
          <a:p>
            <a:pPr marL="342900" indent="-342900">
              <a:buFont typeface="Arial" panose="020B0604020202020204" pitchFamily="34" charset="0"/>
              <a:buChar char="•"/>
            </a:pPr>
            <a:r>
              <a:rPr lang="en-US" sz="2400" dirty="0">
                <a:solidFill>
                  <a:srgbClr val="09164D"/>
                </a:solidFill>
              </a:rPr>
              <a:t>Of these, on average, </a:t>
            </a:r>
            <a:r>
              <a:rPr lang="en-US" sz="2400" b="1" dirty="0">
                <a:solidFill>
                  <a:srgbClr val="09164D"/>
                </a:solidFill>
              </a:rPr>
              <a:t>two women </a:t>
            </a:r>
            <a:r>
              <a:rPr lang="en-US" sz="2400" dirty="0">
                <a:solidFill>
                  <a:srgbClr val="09164D"/>
                </a:solidFill>
              </a:rPr>
              <a:t>spend the night and the rest return home after a few hours</a:t>
            </a:r>
          </a:p>
          <a:p>
            <a:pPr marL="342900" indent="-342900">
              <a:buFont typeface="Arial" panose="020B0604020202020204" pitchFamily="34" charset="0"/>
              <a:buChar char="•"/>
            </a:pPr>
            <a:r>
              <a:rPr lang="en-US" sz="2400" dirty="0">
                <a:solidFill>
                  <a:srgbClr val="09164D"/>
                </a:solidFill>
              </a:rPr>
              <a:t>Treats </a:t>
            </a:r>
            <a:r>
              <a:rPr lang="en-US" sz="2400" b="1" dirty="0">
                <a:solidFill>
                  <a:srgbClr val="09164D"/>
                </a:solidFill>
              </a:rPr>
              <a:t>40 outpatients a week </a:t>
            </a:r>
            <a:r>
              <a:rPr lang="en-US" sz="2400" dirty="0">
                <a:solidFill>
                  <a:srgbClr val="09164D"/>
                </a:solidFill>
              </a:rPr>
              <a:t>(average) </a:t>
            </a:r>
          </a:p>
          <a:p>
            <a:pPr marL="342900" indent="-342900">
              <a:buFont typeface="Arial" panose="020B0604020202020204" pitchFamily="34" charset="0"/>
              <a:buChar char="•"/>
            </a:pPr>
            <a:r>
              <a:rPr lang="en-US" sz="2400" dirty="0">
                <a:solidFill>
                  <a:srgbClr val="09164D"/>
                </a:solidFill>
              </a:rPr>
              <a:t>Holds a vaccination clinic once a week which </a:t>
            </a:r>
            <a:r>
              <a:rPr lang="en-US" sz="2400" b="1" dirty="0">
                <a:solidFill>
                  <a:srgbClr val="09164D"/>
                </a:solidFill>
              </a:rPr>
              <a:t>50 children </a:t>
            </a:r>
            <a:r>
              <a:rPr lang="en-US" sz="2400" dirty="0">
                <a:solidFill>
                  <a:srgbClr val="09164D"/>
                </a:solidFill>
              </a:rPr>
              <a:t>attend. </a:t>
            </a:r>
          </a:p>
          <a:p>
            <a:endParaRPr lang="en-US" dirty="0"/>
          </a:p>
        </p:txBody>
      </p:sp>
      <p:sp>
        <p:nvSpPr>
          <p:cNvPr id="19" name="Text Placeholder 5">
            <a:extLst>
              <a:ext uri="{FF2B5EF4-FFF2-40B4-BE49-F238E27FC236}">
                <a16:creationId xmlns:a16="http://schemas.microsoft.com/office/drawing/2014/main" id="{A6690928-AD73-40B4-BB2B-B775B007348F}"/>
              </a:ext>
            </a:extLst>
          </p:cNvPr>
          <p:cNvSpPr>
            <a:spLocks noGrp="1"/>
          </p:cNvSpPr>
          <p:nvPr>
            <p:ph type="body" sz="quarter" idx="15"/>
          </p:nvPr>
        </p:nvSpPr>
        <p:spPr>
          <a:xfrm>
            <a:off x="898524" y="356817"/>
            <a:ext cx="4283075" cy="583823"/>
          </a:xfrm>
        </p:spPr>
        <p:txBody>
          <a:bodyPr>
            <a:normAutofit lnSpcReduction="10000"/>
          </a:bodyPr>
          <a:lstStyle/>
          <a:p>
            <a:r>
              <a:rPr lang="en-US" sz="3600" dirty="0"/>
              <a:t>QUIZ: </a:t>
            </a:r>
          </a:p>
        </p:txBody>
      </p:sp>
      <p:sp>
        <p:nvSpPr>
          <p:cNvPr id="14" name="Text Placeholder 4">
            <a:extLst>
              <a:ext uri="{FF2B5EF4-FFF2-40B4-BE49-F238E27FC236}">
                <a16:creationId xmlns:a16="http://schemas.microsoft.com/office/drawing/2014/main" id="{4494EEE2-FA2B-422B-B9A6-95C5C7FE2417}"/>
              </a:ext>
            </a:extLst>
          </p:cNvPr>
          <p:cNvSpPr txBox="1">
            <a:spLocks/>
          </p:cNvSpPr>
          <p:nvPr/>
        </p:nvSpPr>
        <p:spPr bwMode="gray">
          <a:xfrm>
            <a:off x="2180029" y="6011754"/>
            <a:ext cx="9846458" cy="346013"/>
          </a:xfrm>
          <a:prstGeom prst="rect">
            <a:avLst/>
          </a:prstGeom>
        </p:spPr>
        <p:txBody>
          <a:bodyPr vert="horz" lIns="18000" tIns="0" rIns="18000" bIns="0" rtlCol="0" anchor="t">
            <a:normAutofit lnSpcReduction="10000"/>
          </a:bodyPr>
          <a:lstStyle>
            <a:lvl1pPr marL="0" indent="0" algn="l" defTabSz="1008126" rtl="0" eaLnBrk="1" latinLnBrk="0" hangingPunct="1">
              <a:lnSpc>
                <a:spcPct val="110000"/>
              </a:lnSpc>
              <a:spcBef>
                <a:spcPts val="1103"/>
              </a:spcBef>
              <a:spcAft>
                <a:spcPts val="662"/>
              </a:spcAft>
              <a:buClr>
                <a:schemeClr val="tx1"/>
              </a:buClr>
              <a:buSzPct val="80000"/>
              <a:buFontTx/>
              <a:buNone/>
              <a:defRPr sz="882" b="0" kern="1200">
                <a:solidFill>
                  <a:schemeClr val="tx1"/>
                </a:solidFill>
                <a:latin typeface="+mn-lt"/>
                <a:ea typeface="+mn-ea"/>
                <a:cs typeface="Times New Roman" panose="02020603050405020304" pitchFamily="18" charset="0"/>
              </a:defRPr>
            </a:lvl1pPr>
            <a:lvl2pPr marL="397300" indent="-197775"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2pPr>
            <a:lvl3pPr marL="91186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3pPr>
            <a:lvl4pPr marL="130041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4pPr>
            <a:lvl5pPr marL="1781723" indent="-39554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5pPr>
            <a:lvl6pPr marL="2273535" indent="-395549" algn="l" defTabSz="1008126" rtl="0" eaLnBrk="1" latinLnBrk="0" hangingPunct="1">
              <a:lnSpc>
                <a:spcPct val="90000"/>
              </a:lnSpc>
              <a:spcBef>
                <a:spcPts val="551"/>
              </a:spcBef>
              <a:buFont typeface="Arial" panose="020B0604020202020204" pitchFamily="34" charset="0"/>
              <a:buChar char="•"/>
              <a:defRPr sz="1544"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marR="0" lvl="0" indent="0" algn="r" defTabSz="1008126" rtl="0" eaLnBrk="1" fontAlgn="auto" latinLnBrk="0" hangingPunct="1">
              <a:lnSpc>
                <a:spcPct val="110000"/>
              </a:lnSpc>
              <a:spcBef>
                <a:spcPts val="1103"/>
              </a:spcBef>
              <a:spcAft>
                <a:spcPts val="662"/>
              </a:spcAft>
              <a:buClr>
                <a:prstClr val="black"/>
              </a:buClr>
              <a:buSzPct val="80000"/>
              <a:buFontTx/>
              <a:buNone/>
              <a:tabLst/>
              <a:defRPr/>
            </a:pPr>
            <a:r>
              <a:rPr kumimoji="0" lang="en-GB" altLang="en-US" sz="1600" b="0" i="1" u="none" strike="noStrike" kern="1200" cap="none" spc="0" normalizeH="0" baseline="0" noProof="0" dirty="0">
                <a:ln>
                  <a:noFill/>
                </a:ln>
                <a:solidFill>
                  <a:srgbClr val="FF0000"/>
                </a:solidFill>
                <a:effectLst/>
                <a:uLnTx/>
                <a:uFillTx/>
                <a:latin typeface="Arial" charset="0"/>
                <a:ea typeface="+mn-ea"/>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hlinkClick r:id="rId3"/>
              </a:rPr>
              <a:t>https://www.who.int/water_sanitation_health/publications/ehs_hc/en/</a:t>
            </a:r>
            <a:endParaRPr kumimoji="0" lang="en-GB" altLang="en-US" sz="1600" b="0" i="0" u="none" strike="noStrike" kern="1200" cap="none" spc="0" normalizeH="0" baseline="0" noProof="0" dirty="0">
              <a:ln>
                <a:noFill/>
              </a:ln>
              <a:solidFill>
                <a:srgbClr val="FF0000"/>
              </a:solidFill>
              <a:effectLst/>
              <a:uLnTx/>
              <a:uFillTx/>
              <a:latin typeface="Arial" charset="0"/>
              <a:ea typeface="+mn-ea"/>
              <a:cs typeface="Times New Roman" panose="02020603050405020304" pitchFamily="18" charset="0"/>
            </a:endParaRPr>
          </a:p>
          <a:p>
            <a:pPr marL="0" marR="0" lvl="0" indent="0" algn="r" defTabSz="1008126" rtl="0" eaLnBrk="1" fontAlgn="auto" latinLnBrk="0" hangingPunct="1">
              <a:lnSpc>
                <a:spcPct val="110000"/>
              </a:lnSpc>
              <a:spcBef>
                <a:spcPts val="1103"/>
              </a:spcBef>
              <a:spcAft>
                <a:spcPts val="662"/>
              </a:spcAft>
              <a:buClr>
                <a:prstClr val="black"/>
              </a:buClr>
              <a:buSzPct val="80000"/>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105090BB-35C2-4EEA-8898-842CE236E018}"/>
              </a:ext>
            </a:extLst>
          </p:cNvPr>
          <p:cNvGrpSpPr/>
          <p:nvPr/>
        </p:nvGrpSpPr>
        <p:grpSpPr>
          <a:xfrm>
            <a:off x="10845800" y="112108"/>
            <a:ext cx="1206087" cy="1136132"/>
            <a:chOff x="10475415" y="275913"/>
            <a:chExt cx="1458677" cy="1556719"/>
          </a:xfrm>
        </p:grpSpPr>
        <p:pic>
          <p:nvPicPr>
            <p:cNvPr id="18" name="Picture 17">
              <a:extLst>
                <a:ext uri="{FF2B5EF4-FFF2-40B4-BE49-F238E27FC236}">
                  <a16:creationId xmlns:a16="http://schemas.microsoft.com/office/drawing/2014/main" id="{99C094D7-CFC4-4C20-AD45-E1C74AD15E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20" name="Content Placeholder 2">
              <a:extLst>
                <a:ext uri="{FF2B5EF4-FFF2-40B4-BE49-F238E27FC236}">
                  <a16:creationId xmlns:a16="http://schemas.microsoft.com/office/drawing/2014/main" id="{0F9B845C-DFE5-4966-B029-8A034C2868AA}"/>
                </a:ext>
              </a:extLst>
            </p:cNvPr>
            <p:cNvSpPr txBox="1">
              <a:spLocks/>
            </p:cNvSpPr>
            <p:nvPr/>
          </p:nvSpPr>
          <p:spPr>
            <a:xfrm>
              <a:off x="10475415" y="1279626"/>
              <a:ext cx="1458677" cy="553006"/>
            </a:xfrm>
            <a:prstGeom prst="rect">
              <a:avLst/>
            </a:prstGeom>
          </p:spPr>
          <p:txBody>
            <a:bodyPr vert="horz" lIns="100817" tIns="50408" rIns="100817" bIns="50408"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87" dirty="0">
                  <a:solidFill>
                    <a:srgbClr val="002060"/>
                  </a:solidFill>
                  <a:latin typeface="Arial" panose="020B0604020202020204" pitchFamily="34" charset="0"/>
                  <a:cs typeface="Arial" panose="020B0604020202020204" pitchFamily="34" charset="0"/>
                </a:rPr>
                <a:t>5 min</a:t>
              </a:r>
            </a:p>
          </p:txBody>
        </p:sp>
      </p:grpSp>
      <p:grpSp>
        <p:nvGrpSpPr>
          <p:cNvPr id="21" name="Group 20">
            <a:extLst>
              <a:ext uri="{FF2B5EF4-FFF2-40B4-BE49-F238E27FC236}">
                <a16:creationId xmlns:a16="http://schemas.microsoft.com/office/drawing/2014/main" id="{C5DB85E1-7C7B-4149-AAF5-FE5EF0BC0EC4}"/>
              </a:ext>
            </a:extLst>
          </p:cNvPr>
          <p:cNvGrpSpPr/>
          <p:nvPr/>
        </p:nvGrpSpPr>
        <p:grpSpPr>
          <a:xfrm>
            <a:off x="406400" y="3886464"/>
            <a:ext cx="4559300" cy="4891805"/>
            <a:chOff x="6024518" y="4711241"/>
            <a:chExt cx="3800811" cy="4072380"/>
          </a:xfrm>
        </p:grpSpPr>
        <p:pic>
          <p:nvPicPr>
            <p:cNvPr id="22" name="Picture 21" descr="A dirt road in front of a house&#10;&#10;Description generated with very high confidence">
              <a:extLst>
                <a:ext uri="{FF2B5EF4-FFF2-40B4-BE49-F238E27FC236}">
                  <a16:creationId xmlns:a16="http://schemas.microsoft.com/office/drawing/2014/main" id="{39456CA0-12F0-4AA9-81C5-3318BB558B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4518" y="4711241"/>
              <a:ext cx="3800811" cy="2444705"/>
            </a:xfrm>
            <a:prstGeom prst="rect">
              <a:avLst/>
            </a:prstGeom>
          </p:spPr>
        </p:pic>
        <p:sp>
          <p:nvSpPr>
            <p:cNvPr id="23" name="TextBox 22">
              <a:extLst>
                <a:ext uri="{FF2B5EF4-FFF2-40B4-BE49-F238E27FC236}">
                  <a16:creationId xmlns:a16="http://schemas.microsoft.com/office/drawing/2014/main" id="{608033B8-2308-49B3-9781-15A162274E99}"/>
                </a:ext>
              </a:extLst>
            </p:cNvPr>
            <p:cNvSpPr txBox="1"/>
            <p:nvPr/>
          </p:nvSpPr>
          <p:spPr>
            <a:xfrm rot="16200000">
              <a:off x="8272789" y="7323763"/>
              <a:ext cx="2642716" cy="276999"/>
            </a:xfrm>
            <a:prstGeom prst="rect">
              <a:avLst/>
            </a:prstGeom>
            <a:noFill/>
          </p:spPr>
          <p:txBody>
            <a:bodyPr wrap="square" rtlCol="0">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mn-ea"/>
                  <a:cs typeface="Arial" charset="0"/>
                </a:rPr>
                <a:t>© WaterAid</a:t>
              </a:r>
            </a:p>
          </p:txBody>
        </p:sp>
      </p:grpSp>
      <p:grpSp>
        <p:nvGrpSpPr>
          <p:cNvPr id="15" name="Group 14">
            <a:extLst>
              <a:ext uri="{FF2B5EF4-FFF2-40B4-BE49-F238E27FC236}">
                <a16:creationId xmlns:a16="http://schemas.microsoft.com/office/drawing/2014/main" id="{1427CA14-0E9A-F242-A69F-0B87F7B5440C}"/>
              </a:ext>
            </a:extLst>
          </p:cNvPr>
          <p:cNvGrpSpPr/>
          <p:nvPr/>
        </p:nvGrpSpPr>
        <p:grpSpPr>
          <a:xfrm>
            <a:off x="11094857" y="1289146"/>
            <a:ext cx="743136" cy="734102"/>
            <a:chOff x="9555224" y="5116370"/>
            <a:chExt cx="1161098" cy="1171184"/>
          </a:xfrm>
        </p:grpSpPr>
        <p:pic>
          <p:nvPicPr>
            <p:cNvPr id="24" name="Picture 23" descr="Shape&#10;&#10;Description automatically generated with low confidence">
              <a:extLst>
                <a:ext uri="{FF2B5EF4-FFF2-40B4-BE49-F238E27FC236}">
                  <a16:creationId xmlns:a16="http://schemas.microsoft.com/office/drawing/2014/main" id="{F2258A0A-BC2A-C242-A124-64BD98E421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5" name="Oval 24">
              <a:extLst>
                <a:ext uri="{FF2B5EF4-FFF2-40B4-BE49-F238E27FC236}">
                  <a16:creationId xmlns:a16="http://schemas.microsoft.com/office/drawing/2014/main" id="{78749E22-C9B5-5240-A83E-BEFAF836C88C}"/>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7491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0846C4-12B3-4259-9B2B-5D3DADA1EA3C}"/>
              </a:ext>
            </a:extLst>
          </p:cNvPr>
          <p:cNvSpPr>
            <a:spLocks noGrp="1"/>
          </p:cNvSpPr>
          <p:nvPr>
            <p:ph type="sldNum" sz="quarter" idx="12"/>
          </p:nvPr>
        </p:nvSpPr>
        <p:spPr>
          <a:xfrm>
            <a:off x="0" y="6357767"/>
            <a:ext cx="12191999" cy="365125"/>
          </a:xfrm>
        </p:spPr>
        <p:txBody>
          <a:bodyPr anchor="ctr">
            <a:normAutofit/>
          </a:bodyPr>
          <a:lstStyle/>
          <a:p>
            <a:pPr>
              <a:spcAft>
                <a:spcPts val="600"/>
              </a:spcAft>
            </a:pPr>
            <a:fld id="{2D0AA5EB-64AB-BF41-92BE-B61D8618F692}" type="slidenum">
              <a:rPr lang="it-IT" smtClean="0"/>
              <a:pPr>
                <a:spcAft>
                  <a:spcPts val="600"/>
                </a:spcAft>
              </a:pPr>
              <a:t>13</a:t>
            </a:fld>
            <a:endParaRPr lang="it-IT"/>
          </a:p>
        </p:txBody>
      </p:sp>
      <p:sp>
        <p:nvSpPr>
          <p:cNvPr id="13" name="Title 2">
            <a:extLst>
              <a:ext uri="{FF2B5EF4-FFF2-40B4-BE49-F238E27FC236}">
                <a16:creationId xmlns:a16="http://schemas.microsoft.com/office/drawing/2014/main" id="{44A5BB97-0CB4-42B7-B9D1-ADDF4C71ED21}"/>
              </a:ext>
            </a:extLst>
          </p:cNvPr>
          <p:cNvSpPr>
            <a:spLocks noGrp="1"/>
          </p:cNvSpPr>
          <p:nvPr>
            <p:ph type="title"/>
          </p:nvPr>
        </p:nvSpPr>
        <p:spPr>
          <a:xfrm>
            <a:off x="838200" y="853698"/>
            <a:ext cx="4102100" cy="2734100"/>
          </a:xfrm>
        </p:spPr>
        <p:txBody>
          <a:bodyPr/>
          <a:lstStyle/>
          <a:p>
            <a:r>
              <a:rPr lang="en-US" dirty="0"/>
              <a:t>Answer</a:t>
            </a:r>
          </a:p>
        </p:txBody>
      </p:sp>
      <p:grpSp>
        <p:nvGrpSpPr>
          <p:cNvPr id="21" name="Group 20">
            <a:extLst>
              <a:ext uri="{FF2B5EF4-FFF2-40B4-BE49-F238E27FC236}">
                <a16:creationId xmlns:a16="http://schemas.microsoft.com/office/drawing/2014/main" id="{C5DB85E1-7C7B-4149-AAF5-FE5EF0BC0EC4}"/>
              </a:ext>
            </a:extLst>
          </p:cNvPr>
          <p:cNvGrpSpPr/>
          <p:nvPr/>
        </p:nvGrpSpPr>
        <p:grpSpPr>
          <a:xfrm>
            <a:off x="406400" y="3886464"/>
            <a:ext cx="4559300" cy="4891805"/>
            <a:chOff x="6024518" y="4711241"/>
            <a:chExt cx="3800811" cy="4072380"/>
          </a:xfrm>
        </p:grpSpPr>
        <p:pic>
          <p:nvPicPr>
            <p:cNvPr id="22" name="Picture 21" descr="A dirt road in front of a house&#10;&#10;Description generated with very high confidence">
              <a:extLst>
                <a:ext uri="{FF2B5EF4-FFF2-40B4-BE49-F238E27FC236}">
                  <a16:creationId xmlns:a16="http://schemas.microsoft.com/office/drawing/2014/main" id="{39456CA0-12F0-4AA9-81C5-3318BB558B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4518" y="4711241"/>
              <a:ext cx="3800811" cy="2444705"/>
            </a:xfrm>
            <a:prstGeom prst="rect">
              <a:avLst/>
            </a:prstGeom>
          </p:spPr>
        </p:pic>
        <p:sp>
          <p:nvSpPr>
            <p:cNvPr id="23" name="TextBox 22">
              <a:extLst>
                <a:ext uri="{FF2B5EF4-FFF2-40B4-BE49-F238E27FC236}">
                  <a16:creationId xmlns:a16="http://schemas.microsoft.com/office/drawing/2014/main" id="{608033B8-2308-49B3-9781-15A162274E99}"/>
                </a:ext>
              </a:extLst>
            </p:cNvPr>
            <p:cNvSpPr txBox="1"/>
            <p:nvPr/>
          </p:nvSpPr>
          <p:spPr>
            <a:xfrm rot="16200000">
              <a:off x="8272789" y="7323763"/>
              <a:ext cx="2642716" cy="276999"/>
            </a:xfrm>
            <a:prstGeom prst="rect">
              <a:avLst/>
            </a:prstGeom>
            <a:noFill/>
          </p:spPr>
          <p:txBody>
            <a:bodyPr wrap="square" rtlCol="0">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mn-ea"/>
                  <a:cs typeface="Arial" charset="0"/>
                </a:rPr>
                <a:t>© WaterAid</a:t>
              </a:r>
            </a:p>
          </p:txBody>
        </p:sp>
      </p:grpSp>
      <p:sp>
        <p:nvSpPr>
          <p:cNvPr id="15" name="Content Placeholder 8">
            <a:extLst>
              <a:ext uri="{FF2B5EF4-FFF2-40B4-BE49-F238E27FC236}">
                <a16:creationId xmlns:a16="http://schemas.microsoft.com/office/drawing/2014/main" id="{14A7F23F-4970-43BF-9711-5CFDFB8BEE1A}"/>
              </a:ext>
            </a:extLst>
          </p:cNvPr>
          <p:cNvSpPr>
            <a:spLocks noGrp="1"/>
          </p:cNvSpPr>
          <p:nvPr>
            <p:ph type="body" sz="quarter" idx="14"/>
          </p:nvPr>
        </p:nvSpPr>
        <p:spPr>
          <a:xfrm>
            <a:off x="5614193" y="1405009"/>
            <a:ext cx="5929313" cy="2494155"/>
          </a:xfrm>
          <a:custGeom>
            <a:avLst/>
            <a:gdLst>
              <a:gd name="connsiteX0" fmla="*/ 0 w 5929313"/>
              <a:gd name="connsiteY0" fmla="*/ 0 h 2494155"/>
              <a:gd name="connsiteX1" fmla="*/ 718106 w 5929313"/>
              <a:gd name="connsiteY1" fmla="*/ 0 h 2494155"/>
              <a:gd name="connsiteX2" fmla="*/ 1495505 w 5929313"/>
              <a:gd name="connsiteY2" fmla="*/ 0 h 2494155"/>
              <a:gd name="connsiteX3" fmla="*/ 1976438 w 5929313"/>
              <a:gd name="connsiteY3" fmla="*/ 0 h 2494155"/>
              <a:gd name="connsiteX4" fmla="*/ 2575957 w 5929313"/>
              <a:gd name="connsiteY4" fmla="*/ 0 h 2494155"/>
              <a:gd name="connsiteX5" fmla="*/ 3116183 w 5929313"/>
              <a:gd name="connsiteY5" fmla="*/ 0 h 2494155"/>
              <a:gd name="connsiteX6" fmla="*/ 3656410 w 5929313"/>
              <a:gd name="connsiteY6" fmla="*/ 0 h 2494155"/>
              <a:gd name="connsiteX7" fmla="*/ 4374515 w 5929313"/>
              <a:gd name="connsiteY7" fmla="*/ 0 h 2494155"/>
              <a:gd name="connsiteX8" fmla="*/ 4855449 w 5929313"/>
              <a:gd name="connsiteY8" fmla="*/ 0 h 2494155"/>
              <a:gd name="connsiteX9" fmla="*/ 5929313 w 5929313"/>
              <a:gd name="connsiteY9" fmla="*/ 0 h 2494155"/>
              <a:gd name="connsiteX10" fmla="*/ 5929313 w 5929313"/>
              <a:gd name="connsiteY10" fmla="*/ 598597 h 2494155"/>
              <a:gd name="connsiteX11" fmla="*/ 5929313 w 5929313"/>
              <a:gd name="connsiteY11" fmla="*/ 1247078 h 2494155"/>
              <a:gd name="connsiteX12" fmla="*/ 5929313 w 5929313"/>
              <a:gd name="connsiteY12" fmla="*/ 1845675 h 2494155"/>
              <a:gd name="connsiteX13" fmla="*/ 5929313 w 5929313"/>
              <a:gd name="connsiteY13" fmla="*/ 2494155 h 2494155"/>
              <a:gd name="connsiteX14" fmla="*/ 5448380 w 5929313"/>
              <a:gd name="connsiteY14" fmla="*/ 2494155 h 2494155"/>
              <a:gd name="connsiteX15" fmla="*/ 4967447 w 5929313"/>
              <a:gd name="connsiteY15" fmla="*/ 2494155 h 2494155"/>
              <a:gd name="connsiteX16" fmla="*/ 4486514 w 5929313"/>
              <a:gd name="connsiteY16" fmla="*/ 2494155 h 2494155"/>
              <a:gd name="connsiteX17" fmla="*/ 4005580 w 5929313"/>
              <a:gd name="connsiteY17" fmla="*/ 2494155 h 2494155"/>
              <a:gd name="connsiteX18" fmla="*/ 3465354 w 5929313"/>
              <a:gd name="connsiteY18" fmla="*/ 2494155 h 2494155"/>
              <a:gd name="connsiteX19" fmla="*/ 2925128 w 5929313"/>
              <a:gd name="connsiteY19" fmla="*/ 2494155 h 2494155"/>
              <a:gd name="connsiteX20" fmla="*/ 2147729 w 5929313"/>
              <a:gd name="connsiteY20" fmla="*/ 2494155 h 2494155"/>
              <a:gd name="connsiteX21" fmla="*/ 1429623 w 5929313"/>
              <a:gd name="connsiteY21" fmla="*/ 2494155 h 2494155"/>
              <a:gd name="connsiteX22" fmla="*/ 711518 w 5929313"/>
              <a:gd name="connsiteY22" fmla="*/ 2494155 h 2494155"/>
              <a:gd name="connsiteX23" fmla="*/ 0 w 5929313"/>
              <a:gd name="connsiteY23" fmla="*/ 2494155 h 2494155"/>
              <a:gd name="connsiteX24" fmla="*/ 0 w 5929313"/>
              <a:gd name="connsiteY24" fmla="*/ 1895558 h 2494155"/>
              <a:gd name="connsiteX25" fmla="*/ 0 w 5929313"/>
              <a:gd name="connsiteY25" fmla="*/ 1321902 h 2494155"/>
              <a:gd name="connsiteX26" fmla="*/ 0 w 5929313"/>
              <a:gd name="connsiteY26" fmla="*/ 748247 h 2494155"/>
              <a:gd name="connsiteX27" fmla="*/ 0 w 5929313"/>
              <a:gd name="connsiteY27" fmla="*/ 0 h 249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29313" h="2494155" fill="none" extrusionOk="0">
                <a:moveTo>
                  <a:pt x="0" y="0"/>
                </a:moveTo>
                <a:cubicBezTo>
                  <a:pt x="253575" y="-7675"/>
                  <a:pt x="397285" y="12929"/>
                  <a:pt x="718106" y="0"/>
                </a:cubicBezTo>
                <a:cubicBezTo>
                  <a:pt x="1038927" y="-12929"/>
                  <a:pt x="1293857" y="-3635"/>
                  <a:pt x="1495505" y="0"/>
                </a:cubicBezTo>
                <a:cubicBezTo>
                  <a:pt x="1697153" y="3635"/>
                  <a:pt x="1868863" y="-17152"/>
                  <a:pt x="1976438" y="0"/>
                </a:cubicBezTo>
                <a:cubicBezTo>
                  <a:pt x="2084013" y="17152"/>
                  <a:pt x="2391315" y="-22231"/>
                  <a:pt x="2575957" y="0"/>
                </a:cubicBezTo>
                <a:cubicBezTo>
                  <a:pt x="2760599" y="22231"/>
                  <a:pt x="2978802" y="-11220"/>
                  <a:pt x="3116183" y="0"/>
                </a:cubicBezTo>
                <a:cubicBezTo>
                  <a:pt x="3253564" y="11220"/>
                  <a:pt x="3441734" y="-24273"/>
                  <a:pt x="3656410" y="0"/>
                </a:cubicBezTo>
                <a:cubicBezTo>
                  <a:pt x="3871086" y="24273"/>
                  <a:pt x="4017687" y="-33350"/>
                  <a:pt x="4374515" y="0"/>
                </a:cubicBezTo>
                <a:cubicBezTo>
                  <a:pt x="4731344" y="33350"/>
                  <a:pt x="4699050" y="15596"/>
                  <a:pt x="4855449" y="0"/>
                </a:cubicBezTo>
                <a:cubicBezTo>
                  <a:pt x="5011848" y="-15596"/>
                  <a:pt x="5467121" y="35754"/>
                  <a:pt x="5929313" y="0"/>
                </a:cubicBezTo>
                <a:cubicBezTo>
                  <a:pt x="5928643" y="259354"/>
                  <a:pt x="5901729" y="326438"/>
                  <a:pt x="5929313" y="598597"/>
                </a:cubicBezTo>
                <a:cubicBezTo>
                  <a:pt x="5956897" y="870756"/>
                  <a:pt x="5919130" y="1087191"/>
                  <a:pt x="5929313" y="1247078"/>
                </a:cubicBezTo>
                <a:cubicBezTo>
                  <a:pt x="5939496" y="1406965"/>
                  <a:pt x="5956472" y="1657443"/>
                  <a:pt x="5929313" y="1845675"/>
                </a:cubicBezTo>
                <a:cubicBezTo>
                  <a:pt x="5902154" y="2033907"/>
                  <a:pt x="5912240" y="2249668"/>
                  <a:pt x="5929313" y="2494155"/>
                </a:cubicBezTo>
                <a:cubicBezTo>
                  <a:pt x="5731393" y="2490568"/>
                  <a:pt x="5564308" y="2493675"/>
                  <a:pt x="5448380" y="2494155"/>
                </a:cubicBezTo>
                <a:cubicBezTo>
                  <a:pt x="5332452" y="2494635"/>
                  <a:pt x="5196383" y="2517940"/>
                  <a:pt x="4967447" y="2494155"/>
                </a:cubicBezTo>
                <a:cubicBezTo>
                  <a:pt x="4738511" y="2470370"/>
                  <a:pt x="4684151" y="2479780"/>
                  <a:pt x="4486514" y="2494155"/>
                </a:cubicBezTo>
                <a:cubicBezTo>
                  <a:pt x="4288877" y="2508530"/>
                  <a:pt x="4215997" y="2514113"/>
                  <a:pt x="4005580" y="2494155"/>
                </a:cubicBezTo>
                <a:cubicBezTo>
                  <a:pt x="3795163" y="2474197"/>
                  <a:pt x="3639071" y="2508065"/>
                  <a:pt x="3465354" y="2494155"/>
                </a:cubicBezTo>
                <a:cubicBezTo>
                  <a:pt x="3291637" y="2480245"/>
                  <a:pt x="3065235" y="2467222"/>
                  <a:pt x="2925128" y="2494155"/>
                </a:cubicBezTo>
                <a:cubicBezTo>
                  <a:pt x="2785021" y="2521088"/>
                  <a:pt x="2326767" y="2516580"/>
                  <a:pt x="2147729" y="2494155"/>
                </a:cubicBezTo>
                <a:cubicBezTo>
                  <a:pt x="1968691" y="2471730"/>
                  <a:pt x="1610383" y="2506311"/>
                  <a:pt x="1429623" y="2494155"/>
                </a:cubicBezTo>
                <a:cubicBezTo>
                  <a:pt x="1248863" y="2481999"/>
                  <a:pt x="879258" y="2500793"/>
                  <a:pt x="711518" y="2494155"/>
                </a:cubicBezTo>
                <a:cubicBezTo>
                  <a:pt x="543778" y="2487517"/>
                  <a:pt x="320552" y="2481460"/>
                  <a:pt x="0" y="2494155"/>
                </a:cubicBezTo>
                <a:cubicBezTo>
                  <a:pt x="26734" y="2302409"/>
                  <a:pt x="26434" y="2064444"/>
                  <a:pt x="0" y="1895558"/>
                </a:cubicBezTo>
                <a:cubicBezTo>
                  <a:pt x="-26434" y="1726672"/>
                  <a:pt x="-21350" y="1537573"/>
                  <a:pt x="0" y="1321902"/>
                </a:cubicBezTo>
                <a:cubicBezTo>
                  <a:pt x="21350" y="1106231"/>
                  <a:pt x="21303" y="902327"/>
                  <a:pt x="0" y="748247"/>
                </a:cubicBezTo>
                <a:cubicBezTo>
                  <a:pt x="-21303" y="594167"/>
                  <a:pt x="4963" y="185735"/>
                  <a:pt x="0" y="0"/>
                </a:cubicBezTo>
                <a:close/>
              </a:path>
              <a:path w="5929313" h="2494155" stroke="0" extrusionOk="0">
                <a:moveTo>
                  <a:pt x="0" y="0"/>
                </a:moveTo>
                <a:cubicBezTo>
                  <a:pt x="170179" y="-26937"/>
                  <a:pt x="424360" y="-28363"/>
                  <a:pt x="777399" y="0"/>
                </a:cubicBezTo>
                <a:cubicBezTo>
                  <a:pt x="1130438" y="28363"/>
                  <a:pt x="1122457" y="23027"/>
                  <a:pt x="1317625" y="0"/>
                </a:cubicBezTo>
                <a:cubicBezTo>
                  <a:pt x="1512793" y="-23027"/>
                  <a:pt x="1572685" y="19674"/>
                  <a:pt x="1798558" y="0"/>
                </a:cubicBezTo>
                <a:cubicBezTo>
                  <a:pt x="2024431" y="-19674"/>
                  <a:pt x="2276945" y="11173"/>
                  <a:pt x="2398078" y="0"/>
                </a:cubicBezTo>
                <a:cubicBezTo>
                  <a:pt x="2519211" y="-11173"/>
                  <a:pt x="2785140" y="168"/>
                  <a:pt x="2938304" y="0"/>
                </a:cubicBezTo>
                <a:cubicBezTo>
                  <a:pt x="3091468" y="-168"/>
                  <a:pt x="3327940" y="-7301"/>
                  <a:pt x="3597117" y="0"/>
                </a:cubicBezTo>
                <a:cubicBezTo>
                  <a:pt x="3866294" y="7301"/>
                  <a:pt x="3999513" y="25716"/>
                  <a:pt x="4196636" y="0"/>
                </a:cubicBezTo>
                <a:cubicBezTo>
                  <a:pt x="4393759" y="-25716"/>
                  <a:pt x="4582014" y="21282"/>
                  <a:pt x="4796155" y="0"/>
                </a:cubicBezTo>
                <a:cubicBezTo>
                  <a:pt x="5010296" y="-21282"/>
                  <a:pt x="5404655" y="51062"/>
                  <a:pt x="5929313" y="0"/>
                </a:cubicBezTo>
                <a:cubicBezTo>
                  <a:pt x="5947978" y="181595"/>
                  <a:pt x="5896373" y="361258"/>
                  <a:pt x="5929313" y="673422"/>
                </a:cubicBezTo>
                <a:cubicBezTo>
                  <a:pt x="5962253" y="985586"/>
                  <a:pt x="5918212" y="1046576"/>
                  <a:pt x="5929313" y="1272019"/>
                </a:cubicBezTo>
                <a:cubicBezTo>
                  <a:pt x="5940414" y="1497462"/>
                  <a:pt x="5940132" y="1717006"/>
                  <a:pt x="5929313" y="1870616"/>
                </a:cubicBezTo>
                <a:cubicBezTo>
                  <a:pt x="5918494" y="2024226"/>
                  <a:pt x="5907658" y="2275155"/>
                  <a:pt x="5929313" y="2494155"/>
                </a:cubicBezTo>
                <a:cubicBezTo>
                  <a:pt x="5804152" y="2523125"/>
                  <a:pt x="5602213" y="2472471"/>
                  <a:pt x="5329794" y="2494155"/>
                </a:cubicBezTo>
                <a:cubicBezTo>
                  <a:pt x="5057375" y="2515839"/>
                  <a:pt x="4856319" y="2529116"/>
                  <a:pt x="4552395" y="2494155"/>
                </a:cubicBezTo>
                <a:cubicBezTo>
                  <a:pt x="4248471" y="2459194"/>
                  <a:pt x="4132091" y="2526429"/>
                  <a:pt x="3834289" y="2494155"/>
                </a:cubicBezTo>
                <a:cubicBezTo>
                  <a:pt x="3536487" y="2461881"/>
                  <a:pt x="3470492" y="2461853"/>
                  <a:pt x="3116183" y="2494155"/>
                </a:cubicBezTo>
                <a:cubicBezTo>
                  <a:pt x="2761874" y="2526457"/>
                  <a:pt x="2664984" y="2472806"/>
                  <a:pt x="2398078" y="2494155"/>
                </a:cubicBezTo>
                <a:cubicBezTo>
                  <a:pt x="2131172" y="2515504"/>
                  <a:pt x="1980543" y="2460878"/>
                  <a:pt x="1679972" y="2494155"/>
                </a:cubicBezTo>
                <a:cubicBezTo>
                  <a:pt x="1379401" y="2527432"/>
                  <a:pt x="1085532" y="2505943"/>
                  <a:pt x="902573" y="2494155"/>
                </a:cubicBezTo>
                <a:cubicBezTo>
                  <a:pt x="719614" y="2482367"/>
                  <a:pt x="289494" y="2516060"/>
                  <a:pt x="0" y="2494155"/>
                </a:cubicBezTo>
                <a:cubicBezTo>
                  <a:pt x="20796" y="2195407"/>
                  <a:pt x="-4589" y="2172362"/>
                  <a:pt x="0" y="1870616"/>
                </a:cubicBezTo>
                <a:cubicBezTo>
                  <a:pt x="4589" y="1568870"/>
                  <a:pt x="-3398" y="1534879"/>
                  <a:pt x="0" y="1272019"/>
                </a:cubicBezTo>
                <a:cubicBezTo>
                  <a:pt x="3398" y="1009159"/>
                  <a:pt x="-26595" y="864035"/>
                  <a:pt x="0" y="673422"/>
                </a:cubicBezTo>
                <a:cubicBezTo>
                  <a:pt x="26595" y="482809"/>
                  <a:pt x="-10946" y="246436"/>
                  <a:pt x="0" y="0"/>
                </a:cubicBezTo>
                <a:close/>
              </a:path>
            </a:pathLst>
          </a:custGeom>
          <a:ln w="28575">
            <a:noFill/>
            <a:extLst>
              <a:ext uri="{C807C97D-BFC1-408E-A445-0C87EB9F89A2}">
                <ask:lineSketchStyleProps xmlns:ask="http://schemas.microsoft.com/office/drawing/2018/sketchyshapes" xmlns="" sd="766721645">
                  <ask:type>
                    <ask:lineSketchFreehand/>
                  </ask:type>
                </ask:lineSketchStyleProps>
              </a:ext>
            </a:extLst>
          </a:ln>
        </p:spPr>
        <p:txBody>
          <a:bodyPr/>
          <a:lstStyle/>
          <a:p>
            <a:pPr algn="ctr"/>
            <a:r>
              <a:rPr lang="en-GB" sz="2400" dirty="0">
                <a:solidFill>
                  <a:srgbClr val="09164D"/>
                </a:solidFill>
              </a:rPr>
              <a:t>10 births x 100 litres /birth = </a:t>
            </a:r>
            <a:r>
              <a:rPr lang="en-GB" sz="2400" b="1" dirty="0">
                <a:solidFill>
                  <a:schemeClr val="accent1">
                    <a:lumMod val="50000"/>
                  </a:schemeClr>
                </a:solidFill>
              </a:rPr>
              <a:t>1,000 L</a:t>
            </a:r>
          </a:p>
          <a:p>
            <a:pPr algn="ctr"/>
            <a:r>
              <a:rPr lang="en-GB" sz="2400" dirty="0">
                <a:solidFill>
                  <a:srgbClr val="09164D"/>
                </a:solidFill>
              </a:rPr>
              <a:t>2 inpatients x 50 litres /patient = </a:t>
            </a:r>
            <a:r>
              <a:rPr lang="en-GB" sz="2400" b="1" dirty="0">
                <a:solidFill>
                  <a:schemeClr val="accent1">
                    <a:lumMod val="50000"/>
                  </a:schemeClr>
                </a:solidFill>
              </a:rPr>
              <a:t>100 L</a:t>
            </a:r>
          </a:p>
          <a:p>
            <a:pPr algn="ctr"/>
            <a:r>
              <a:rPr lang="en-GB" sz="2400" dirty="0">
                <a:solidFill>
                  <a:srgbClr val="09164D"/>
                </a:solidFill>
              </a:rPr>
              <a:t>40 patients x 5 L/patient = </a:t>
            </a:r>
            <a:r>
              <a:rPr lang="en-GB" sz="2400" b="1" dirty="0">
                <a:solidFill>
                  <a:schemeClr val="accent1">
                    <a:lumMod val="50000"/>
                  </a:schemeClr>
                </a:solidFill>
              </a:rPr>
              <a:t>200 L</a:t>
            </a:r>
          </a:p>
          <a:p>
            <a:pPr algn="ctr"/>
            <a:r>
              <a:rPr lang="en-GB" sz="2400" dirty="0">
                <a:solidFill>
                  <a:srgbClr val="09164D"/>
                </a:solidFill>
              </a:rPr>
              <a:t>50 children x 5 L/patient = </a:t>
            </a:r>
            <a:r>
              <a:rPr lang="en-GB" sz="2400" b="1" dirty="0">
                <a:solidFill>
                  <a:schemeClr val="accent1">
                    <a:lumMod val="50000"/>
                  </a:schemeClr>
                </a:solidFill>
              </a:rPr>
              <a:t>250 L</a:t>
            </a:r>
          </a:p>
          <a:p>
            <a:pPr algn="ctr"/>
            <a:r>
              <a:rPr lang="en-GB" sz="2400" b="1" dirty="0">
                <a:solidFill>
                  <a:srgbClr val="09164D"/>
                </a:solidFill>
              </a:rPr>
              <a:t>Weekly total = </a:t>
            </a:r>
            <a:r>
              <a:rPr lang="en-GB" sz="2400" b="1" dirty="0">
                <a:solidFill>
                  <a:schemeClr val="accent1">
                    <a:lumMod val="50000"/>
                  </a:schemeClr>
                </a:solidFill>
              </a:rPr>
              <a:t>1,550L</a:t>
            </a:r>
          </a:p>
        </p:txBody>
      </p:sp>
    </p:spTree>
    <p:extLst>
      <p:ext uri="{BB962C8B-B14F-4D97-AF65-F5344CB8AC3E}">
        <p14:creationId xmlns:p14="http://schemas.microsoft.com/office/powerpoint/2010/main" val="315667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35FD7-9476-40E5-B8AA-3AC8C619FF90}"/>
              </a:ext>
            </a:extLst>
          </p:cNvPr>
          <p:cNvSpPr>
            <a:spLocks noGrp="1"/>
          </p:cNvSpPr>
          <p:nvPr>
            <p:ph type="body" idx="1"/>
          </p:nvPr>
        </p:nvSpPr>
        <p:spPr>
          <a:xfrm>
            <a:off x="317500" y="1168403"/>
            <a:ext cx="8877300" cy="2684127"/>
          </a:xfrm>
        </p:spPr>
        <p:txBody>
          <a:bodyPr>
            <a:normAutofit/>
          </a:bodyPr>
          <a:lstStyle/>
          <a:p>
            <a:pPr>
              <a:defRPr/>
            </a:pPr>
            <a:r>
              <a:rPr lang="en-US" sz="2400" dirty="0">
                <a:solidFill>
                  <a:srgbClr val="09164D"/>
                </a:solidFill>
              </a:rPr>
              <a:t>Your facility needs </a:t>
            </a:r>
            <a:r>
              <a:rPr lang="en-US" sz="2400" b="1" dirty="0">
                <a:solidFill>
                  <a:schemeClr val="accent1">
                    <a:lumMod val="50000"/>
                  </a:schemeClr>
                </a:solidFill>
              </a:rPr>
              <a:t>1,550 L of water a month</a:t>
            </a:r>
          </a:p>
          <a:p>
            <a:pPr>
              <a:defRPr/>
            </a:pPr>
            <a:endParaRPr lang="en-US" sz="2400" b="1" dirty="0">
              <a:solidFill>
                <a:schemeClr val="accent1">
                  <a:lumMod val="50000"/>
                </a:schemeClr>
              </a:solidFill>
            </a:endParaRPr>
          </a:p>
          <a:p>
            <a:pPr>
              <a:defRPr/>
            </a:pPr>
            <a:r>
              <a:rPr lang="en-US" sz="2400" dirty="0">
                <a:solidFill>
                  <a:srgbClr val="09164D"/>
                </a:solidFill>
              </a:rPr>
              <a:t>Which of the following storage containers do you recommend? </a:t>
            </a:r>
          </a:p>
          <a:p>
            <a:pPr>
              <a:defRPr/>
            </a:pPr>
            <a:r>
              <a:rPr lang="en-US" sz="2400" dirty="0">
                <a:solidFill>
                  <a:srgbClr val="09164D"/>
                </a:solidFill>
              </a:rPr>
              <a:t>How does climate resilience affect your decision?</a:t>
            </a:r>
          </a:p>
          <a:p>
            <a:endParaRPr lang="en-GB" altLang="en-US" sz="2400" dirty="0">
              <a:solidFill>
                <a:srgbClr val="09164D"/>
              </a:solidFill>
              <a:ea typeface="ＭＳ Ｐゴシック" pitchFamily="34" charset="-128"/>
            </a:endParaRPr>
          </a:p>
          <a:p>
            <a:endParaRPr lang="en-US" sz="2400" dirty="0"/>
          </a:p>
        </p:txBody>
      </p:sp>
      <p:sp>
        <p:nvSpPr>
          <p:cNvPr id="3" name="Slide Number Placeholder 2">
            <a:extLst>
              <a:ext uri="{FF2B5EF4-FFF2-40B4-BE49-F238E27FC236}">
                <a16:creationId xmlns:a16="http://schemas.microsoft.com/office/drawing/2014/main" id="{50F23562-8E4F-4B86-A59A-8E5C3517A04B}"/>
              </a:ext>
            </a:extLst>
          </p:cNvPr>
          <p:cNvSpPr>
            <a:spLocks noGrp="1"/>
          </p:cNvSpPr>
          <p:nvPr>
            <p:ph type="sldNum" sz="quarter" idx="12"/>
          </p:nvPr>
        </p:nvSpPr>
        <p:spPr/>
        <p:txBody>
          <a:bodyPr/>
          <a:lstStyle/>
          <a:p>
            <a:fld id="{2D0AA5EB-64AB-BF41-92BE-B61D8618F692}" type="slidenum">
              <a:rPr lang="it-IT" smtClean="0"/>
              <a:t>14</a:t>
            </a:fld>
            <a:endParaRPr lang="it-IT" dirty="0"/>
          </a:p>
        </p:txBody>
      </p:sp>
      <p:pic>
        <p:nvPicPr>
          <p:cNvPr id="7" name="Content Placeholder 8">
            <a:extLst>
              <a:ext uri="{FF2B5EF4-FFF2-40B4-BE49-F238E27FC236}">
                <a16:creationId xmlns:a16="http://schemas.microsoft.com/office/drawing/2014/main" id="{76A724B4-419E-4BDA-BE07-C4BF8D13BCC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78355" y="3932454"/>
            <a:ext cx="2122728" cy="2684126"/>
          </a:xfrm>
          <a:prstGeom prst="rect">
            <a:avLst/>
          </a:prstGeom>
          <a:ln>
            <a:noFill/>
          </a:ln>
          <a:effectLst>
            <a:outerShdw blurRad="292100" dist="139700" dir="2700000" algn="tl" rotWithShape="0">
              <a:srgbClr val="333333">
                <a:alpha val="65000"/>
              </a:srgbClr>
            </a:outerShdw>
          </a:effectLst>
        </p:spPr>
      </p:pic>
      <p:pic>
        <p:nvPicPr>
          <p:cNvPr id="8" name="Picture 7" descr="A tall building&#10;&#10;Description generated with high confidence">
            <a:extLst>
              <a:ext uri="{FF2B5EF4-FFF2-40B4-BE49-F238E27FC236}">
                <a16:creationId xmlns:a16="http://schemas.microsoft.com/office/drawing/2014/main" id="{5A2EF7F6-9837-483B-86E4-A98390CFCF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820133" y="4269988"/>
            <a:ext cx="2700270" cy="20252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957C9F9-66EF-4FF2-B0B1-F8233C0769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7168" y="4038766"/>
            <a:ext cx="1702833" cy="2684126"/>
          </a:xfrm>
          <a:prstGeom prst="rect">
            <a:avLst/>
          </a:prstGeom>
        </p:spPr>
      </p:pic>
      <p:sp>
        <p:nvSpPr>
          <p:cNvPr id="10" name="TextBox 9">
            <a:extLst>
              <a:ext uri="{FF2B5EF4-FFF2-40B4-BE49-F238E27FC236}">
                <a16:creationId xmlns:a16="http://schemas.microsoft.com/office/drawing/2014/main" id="{4B89D5C5-2961-487A-88B2-D3A612EC8A0A}"/>
              </a:ext>
            </a:extLst>
          </p:cNvPr>
          <p:cNvSpPr txBox="1"/>
          <p:nvPr/>
        </p:nvSpPr>
        <p:spPr>
          <a:xfrm>
            <a:off x="1062181" y="6232615"/>
            <a:ext cx="1093257" cy="400110"/>
          </a:xfrm>
          <a:prstGeom prst="rect">
            <a:avLst/>
          </a:prstGeom>
          <a:noFill/>
        </p:spPr>
        <p:txBody>
          <a:bodyPr wrap="square" rtlCol="0">
            <a:spAutoFit/>
          </a:bodyPr>
          <a:lstStyle/>
          <a:p>
            <a:r>
              <a:rPr lang="en-US" sz="2000" dirty="0">
                <a:solidFill>
                  <a:schemeClr val="bg1"/>
                </a:solidFill>
              </a:rPr>
              <a:t>5,000 L</a:t>
            </a:r>
            <a:endParaRPr lang="en-GB" sz="2000" dirty="0">
              <a:solidFill>
                <a:schemeClr val="bg1"/>
              </a:solidFill>
            </a:endParaRPr>
          </a:p>
        </p:txBody>
      </p:sp>
      <p:sp>
        <p:nvSpPr>
          <p:cNvPr id="11" name="TextBox 10">
            <a:extLst>
              <a:ext uri="{FF2B5EF4-FFF2-40B4-BE49-F238E27FC236}">
                <a16:creationId xmlns:a16="http://schemas.microsoft.com/office/drawing/2014/main" id="{50F76874-D3C6-4074-A59C-A71EACDFC4E6}"/>
              </a:ext>
            </a:extLst>
          </p:cNvPr>
          <p:cNvSpPr txBox="1"/>
          <p:nvPr/>
        </p:nvSpPr>
        <p:spPr>
          <a:xfrm>
            <a:off x="4392139" y="6292670"/>
            <a:ext cx="2917965" cy="400110"/>
          </a:xfrm>
          <a:prstGeom prst="rect">
            <a:avLst/>
          </a:prstGeom>
          <a:noFill/>
        </p:spPr>
        <p:txBody>
          <a:bodyPr wrap="square" rtlCol="0">
            <a:spAutoFit/>
          </a:bodyPr>
          <a:lstStyle/>
          <a:p>
            <a:r>
              <a:rPr lang="en-US" sz="2000" dirty="0">
                <a:solidFill>
                  <a:schemeClr val="bg1"/>
                </a:solidFill>
              </a:rPr>
              <a:t>1,000 L</a:t>
            </a:r>
            <a:endParaRPr lang="en-GB" sz="2000" dirty="0">
              <a:solidFill>
                <a:schemeClr val="bg1"/>
              </a:solidFill>
            </a:endParaRPr>
          </a:p>
        </p:txBody>
      </p:sp>
      <p:sp>
        <p:nvSpPr>
          <p:cNvPr id="12" name="TextBox 11">
            <a:extLst>
              <a:ext uri="{FF2B5EF4-FFF2-40B4-BE49-F238E27FC236}">
                <a16:creationId xmlns:a16="http://schemas.microsoft.com/office/drawing/2014/main" id="{3E97B489-10DF-44C3-AE92-47C179A2D515}"/>
              </a:ext>
            </a:extLst>
          </p:cNvPr>
          <p:cNvSpPr txBox="1"/>
          <p:nvPr/>
        </p:nvSpPr>
        <p:spPr>
          <a:xfrm>
            <a:off x="8029051" y="6291806"/>
            <a:ext cx="1374275" cy="400110"/>
          </a:xfrm>
          <a:prstGeom prst="rect">
            <a:avLst/>
          </a:prstGeom>
          <a:noFill/>
        </p:spPr>
        <p:txBody>
          <a:bodyPr wrap="square" rtlCol="0">
            <a:spAutoFit/>
          </a:bodyPr>
          <a:lstStyle/>
          <a:p>
            <a:r>
              <a:rPr lang="en-US" sz="2000" dirty="0">
                <a:solidFill>
                  <a:schemeClr val="bg1"/>
                </a:solidFill>
              </a:rPr>
              <a:t>100 L</a:t>
            </a:r>
            <a:endParaRPr lang="en-GB" sz="2000" dirty="0">
              <a:solidFill>
                <a:schemeClr val="bg1"/>
              </a:solidFill>
            </a:endParaRPr>
          </a:p>
        </p:txBody>
      </p:sp>
      <p:sp>
        <p:nvSpPr>
          <p:cNvPr id="13" name="Title 5">
            <a:extLst>
              <a:ext uri="{FF2B5EF4-FFF2-40B4-BE49-F238E27FC236}">
                <a16:creationId xmlns:a16="http://schemas.microsoft.com/office/drawing/2014/main" id="{907285DF-A6B4-48AF-AFD2-179E6A4B9B2F}"/>
              </a:ext>
            </a:extLst>
          </p:cNvPr>
          <p:cNvSpPr txBox="1">
            <a:spLocks/>
          </p:cNvSpPr>
          <p:nvPr/>
        </p:nvSpPr>
        <p:spPr>
          <a:xfrm>
            <a:off x="756307" y="154592"/>
            <a:ext cx="10355921" cy="79383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4000" dirty="0">
                <a:solidFill>
                  <a:srgbClr val="009CDE"/>
                </a:solidFill>
                <a:latin typeface="Arial Narrow" panose="020B0606020202030204" pitchFamily="34" charset="0"/>
                <a:cs typeface="Arial" panose="020B0604020202020204" pitchFamily="34" charset="0"/>
              </a:rPr>
              <a:t>Water storage </a:t>
            </a:r>
          </a:p>
        </p:txBody>
      </p:sp>
      <p:grpSp>
        <p:nvGrpSpPr>
          <p:cNvPr id="14" name="Group 13">
            <a:extLst>
              <a:ext uri="{FF2B5EF4-FFF2-40B4-BE49-F238E27FC236}">
                <a16:creationId xmlns:a16="http://schemas.microsoft.com/office/drawing/2014/main" id="{8A4CE425-1CE4-4F7C-A6DC-7EE211262850}"/>
              </a:ext>
            </a:extLst>
          </p:cNvPr>
          <p:cNvGrpSpPr/>
          <p:nvPr/>
        </p:nvGrpSpPr>
        <p:grpSpPr>
          <a:xfrm>
            <a:off x="10266241" y="142664"/>
            <a:ext cx="1608259" cy="1716355"/>
            <a:chOff x="10475415" y="275913"/>
            <a:chExt cx="1458677" cy="1556719"/>
          </a:xfrm>
        </p:grpSpPr>
        <p:pic>
          <p:nvPicPr>
            <p:cNvPr id="15" name="Picture 14">
              <a:extLst>
                <a:ext uri="{FF2B5EF4-FFF2-40B4-BE49-F238E27FC236}">
                  <a16:creationId xmlns:a16="http://schemas.microsoft.com/office/drawing/2014/main" id="{E893656C-EE64-45AB-9209-19F19ADAD9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6" name="Content Placeholder 2">
              <a:extLst>
                <a:ext uri="{FF2B5EF4-FFF2-40B4-BE49-F238E27FC236}">
                  <a16:creationId xmlns:a16="http://schemas.microsoft.com/office/drawing/2014/main" id="{3A5A0252-2DE5-4C9A-B1E5-4AF995BB204E}"/>
                </a:ext>
              </a:extLst>
            </p:cNvPr>
            <p:cNvSpPr txBox="1">
              <a:spLocks/>
            </p:cNvSpPr>
            <p:nvPr/>
          </p:nvSpPr>
          <p:spPr>
            <a:xfrm>
              <a:off x="10475415" y="1279626"/>
              <a:ext cx="1458677" cy="553006"/>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87" dirty="0">
                  <a:solidFill>
                    <a:srgbClr val="002060"/>
                  </a:solidFill>
                  <a:latin typeface="Arial" panose="020B0604020202020204" pitchFamily="34" charset="0"/>
                  <a:cs typeface="Arial" panose="020B0604020202020204" pitchFamily="34" charset="0"/>
                </a:rPr>
                <a:t>2 min</a:t>
              </a:r>
            </a:p>
          </p:txBody>
        </p:sp>
      </p:grpSp>
      <p:pic>
        <p:nvPicPr>
          <p:cNvPr id="18" name="Picture 17" descr="A dirt road in front of a house&#10;&#10;Description generated with very high confidence">
            <a:extLst>
              <a:ext uri="{FF2B5EF4-FFF2-40B4-BE49-F238E27FC236}">
                <a16:creationId xmlns:a16="http://schemas.microsoft.com/office/drawing/2014/main" id="{73FE1ACB-8937-4196-9B75-86DE4422B2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71672" y="1982234"/>
            <a:ext cx="1562155" cy="1006175"/>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99E2DA4E-6064-CF46-A040-766BACC6D5EB}"/>
              </a:ext>
            </a:extLst>
          </p:cNvPr>
          <p:cNvGrpSpPr/>
          <p:nvPr/>
        </p:nvGrpSpPr>
        <p:grpSpPr>
          <a:xfrm>
            <a:off x="9194799" y="230792"/>
            <a:ext cx="1071441" cy="1097943"/>
            <a:chOff x="9555224" y="5116370"/>
            <a:chExt cx="1161098" cy="1171184"/>
          </a:xfrm>
        </p:grpSpPr>
        <p:pic>
          <p:nvPicPr>
            <p:cNvPr id="20" name="Picture 19" descr="Shape&#10;&#10;Description automatically generated with low confidence">
              <a:extLst>
                <a:ext uri="{FF2B5EF4-FFF2-40B4-BE49-F238E27FC236}">
                  <a16:creationId xmlns:a16="http://schemas.microsoft.com/office/drawing/2014/main" id="{CCD4DDBA-F903-264B-8E91-91E03980EB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1" name="Oval 20">
              <a:extLst>
                <a:ext uri="{FF2B5EF4-FFF2-40B4-BE49-F238E27FC236}">
                  <a16:creationId xmlns:a16="http://schemas.microsoft.com/office/drawing/2014/main" id="{AE6563AA-38B6-BC4F-988B-F69D07B95A49}"/>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954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35FD7-9476-40E5-B8AA-3AC8C619FF90}"/>
              </a:ext>
            </a:extLst>
          </p:cNvPr>
          <p:cNvSpPr>
            <a:spLocks noGrp="1"/>
          </p:cNvSpPr>
          <p:nvPr>
            <p:ph type="body" idx="1"/>
          </p:nvPr>
        </p:nvSpPr>
        <p:spPr>
          <a:xfrm>
            <a:off x="317500" y="1168403"/>
            <a:ext cx="8877300" cy="2684127"/>
          </a:xfrm>
        </p:spPr>
        <p:txBody>
          <a:bodyPr>
            <a:normAutofit/>
          </a:bodyPr>
          <a:lstStyle/>
          <a:p>
            <a:pPr fontAlgn="auto">
              <a:defRPr/>
            </a:pPr>
            <a:r>
              <a:rPr lang="en-US" sz="2400" dirty="0"/>
              <a:t>Facility uses </a:t>
            </a:r>
            <a:r>
              <a:rPr lang="en-US" sz="2400" b="1" dirty="0">
                <a:solidFill>
                  <a:schemeClr val="accent1">
                    <a:lumMod val="50000"/>
                  </a:schemeClr>
                </a:solidFill>
              </a:rPr>
              <a:t>1,550 L</a:t>
            </a:r>
            <a:r>
              <a:rPr lang="en-US" sz="2400" dirty="0">
                <a:solidFill>
                  <a:schemeClr val="accent1">
                    <a:lumMod val="50000"/>
                  </a:schemeClr>
                </a:solidFill>
              </a:rPr>
              <a:t> </a:t>
            </a:r>
            <a:r>
              <a:rPr lang="en-US" sz="2400" dirty="0"/>
              <a:t>of water / week</a:t>
            </a:r>
          </a:p>
          <a:p>
            <a:pPr fontAlgn="auto"/>
            <a:r>
              <a:rPr lang="en-US" altLang="en-US" sz="2400" dirty="0">
                <a:ea typeface="ＭＳ Ｐゴシック" pitchFamily="34" charset="-128"/>
              </a:rPr>
              <a:t>1,550 L / 7 days = 221 L /day </a:t>
            </a:r>
          </a:p>
          <a:p>
            <a:pPr fontAlgn="auto"/>
            <a:r>
              <a:rPr lang="en-US" altLang="en-US" sz="2400" dirty="0">
                <a:ea typeface="ＭＳ Ｐゴシック" pitchFamily="34" charset="-128"/>
              </a:rPr>
              <a:t>Storage for 2 days =  221 x 2 = 442 L</a:t>
            </a:r>
          </a:p>
          <a:p>
            <a:pPr fontAlgn="auto"/>
            <a:r>
              <a:rPr lang="en-US" altLang="en-US" sz="2400" dirty="0">
                <a:ea typeface="ＭＳ Ｐゴシック" pitchFamily="34" charset="-128"/>
              </a:rPr>
              <a:t>+100 L if births occur daily + 2 days extra (e.g.500L) for climate resilience</a:t>
            </a:r>
          </a:p>
        </p:txBody>
      </p:sp>
      <p:sp>
        <p:nvSpPr>
          <p:cNvPr id="3" name="Slide Number Placeholder 2">
            <a:extLst>
              <a:ext uri="{FF2B5EF4-FFF2-40B4-BE49-F238E27FC236}">
                <a16:creationId xmlns:a16="http://schemas.microsoft.com/office/drawing/2014/main" id="{50F23562-8E4F-4B86-A59A-8E5C3517A04B}"/>
              </a:ext>
            </a:extLst>
          </p:cNvPr>
          <p:cNvSpPr>
            <a:spLocks noGrp="1"/>
          </p:cNvSpPr>
          <p:nvPr>
            <p:ph type="sldNum" sz="quarter" idx="12"/>
          </p:nvPr>
        </p:nvSpPr>
        <p:spPr/>
        <p:txBody>
          <a:bodyPr/>
          <a:lstStyle/>
          <a:p>
            <a:fld id="{2D0AA5EB-64AB-BF41-92BE-B61D8618F692}" type="slidenum">
              <a:rPr lang="it-IT" smtClean="0"/>
              <a:t>15</a:t>
            </a:fld>
            <a:endParaRPr lang="it-IT" dirty="0"/>
          </a:p>
        </p:txBody>
      </p:sp>
      <p:pic>
        <p:nvPicPr>
          <p:cNvPr id="7" name="Content Placeholder 8">
            <a:extLst>
              <a:ext uri="{FF2B5EF4-FFF2-40B4-BE49-F238E27FC236}">
                <a16:creationId xmlns:a16="http://schemas.microsoft.com/office/drawing/2014/main" id="{76A724B4-419E-4BDA-BE07-C4BF8D13BCC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33655" y="3932454"/>
            <a:ext cx="2122728" cy="2684126"/>
          </a:xfrm>
          <a:prstGeom prst="rect">
            <a:avLst/>
          </a:prstGeom>
          <a:ln>
            <a:noFill/>
          </a:ln>
          <a:effectLst>
            <a:outerShdw blurRad="292100" dist="139700" dir="2700000" algn="tl" rotWithShape="0">
              <a:srgbClr val="333333">
                <a:alpha val="65000"/>
              </a:srgbClr>
            </a:outerShdw>
          </a:effectLst>
        </p:spPr>
      </p:pic>
      <p:pic>
        <p:nvPicPr>
          <p:cNvPr id="8" name="Picture 7" descr="A tall building&#10;&#10;Description generated with high confidence">
            <a:extLst>
              <a:ext uri="{FF2B5EF4-FFF2-40B4-BE49-F238E27FC236}">
                <a16:creationId xmlns:a16="http://schemas.microsoft.com/office/drawing/2014/main" id="{5A2EF7F6-9837-483B-86E4-A98390CFCF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820133" y="4269988"/>
            <a:ext cx="2700270" cy="20252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957C9F9-66EF-4FF2-B0B1-F8233C0769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7168" y="4038766"/>
            <a:ext cx="1702833" cy="2684126"/>
          </a:xfrm>
          <a:prstGeom prst="rect">
            <a:avLst/>
          </a:prstGeom>
        </p:spPr>
      </p:pic>
      <p:sp>
        <p:nvSpPr>
          <p:cNvPr id="10" name="TextBox 9">
            <a:extLst>
              <a:ext uri="{FF2B5EF4-FFF2-40B4-BE49-F238E27FC236}">
                <a16:creationId xmlns:a16="http://schemas.microsoft.com/office/drawing/2014/main" id="{4B89D5C5-2961-487A-88B2-D3A612EC8A0A}"/>
              </a:ext>
            </a:extLst>
          </p:cNvPr>
          <p:cNvSpPr txBox="1"/>
          <p:nvPr/>
        </p:nvSpPr>
        <p:spPr>
          <a:xfrm>
            <a:off x="1062181" y="6232615"/>
            <a:ext cx="1093257"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5,000 L</a:t>
            </a:r>
            <a:endParaRPr lang="en-GB" sz="20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76874-D3C6-4074-A59C-A71EACDFC4E6}"/>
              </a:ext>
            </a:extLst>
          </p:cNvPr>
          <p:cNvSpPr txBox="1"/>
          <p:nvPr/>
        </p:nvSpPr>
        <p:spPr>
          <a:xfrm>
            <a:off x="4377015" y="6292670"/>
            <a:ext cx="291796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1,000 L</a:t>
            </a:r>
            <a:endParaRPr lang="en-GB" sz="20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E97B489-10DF-44C3-AE92-47C179A2D515}"/>
              </a:ext>
            </a:extLst>
          </p:cNvPr>
          <p:cNvSpPr txBox="1"/>
          <p:nvPr/>
        </p:nvSpPr>
        <p:spPr>
          <a:xfrm>
            <a:off x="8029051" y="6291806"/>
            <a:ext cx="13742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100 L</a:t>
            </a:r>
            <a:endParaRPr lang="en-GB" sz="2000" dirty="0">
              <a:solidFill>
                <a:schemeClr val="bg1"/>
              </a:solidFill>
              <a:latin typeface="Arial" panose="020B0604020202020204" pitchFamily="34" charset="0"/>
              <a:cs typeface="Arial" panose="020B0604020202020204" pitchFamily="34" charset="0"/>
            </a:endParaRPr>
          </a:p>
        </p:txBody>
      </p:sp>
      <p:sp>
        <p:nvSpPr>
          <p:cNvPr id="13" name="Title 5">
            <a:extLst>
              <a:ext uri="{FF2B5EF4-FFF2-40B4-BE49-F238E27FC236}">
                <a16:creationId xmlns:a16="http://schemas.microsoft.com/office/drawing/2014/main" id="{907285DF-A6B4-48AF-AFD2-179E6A4B9B2F}"/>
              </a:ext>
            </a:extLst>
          </p:cNvPr>
          <p:cNvSpPr txBox="1">
            <a:spLocks/>
          </p:cNvSpPr>
          <p:nvPr/>
        </p:nvSpPr>
        <p:spPr>
          <a:xfrm>
            <a:off x="159649" y="221656"/>
            <a:ext cx="11791051" cy="79383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4000" dirty="0">
                <a:solidFill>
                  <a:srgbClr val="009CDE"/>
                </a:solidFill>
                <a:latin typeface="Arial Narrow" panose="020B0606020202030204" pitchFamily="34" charset="0"/>
                <a:cs typeface="Arial" panose="020B0604020202020204" pitchFamily="34" charset="0"/>
              </a:rPr>
              <a:t>Answer </a:t>
            </a:r>
          </a:p>
        </p:txBody>
      </p:sp>
      <p:sp>
        <p:nvSpPr>
          <p:cNvPr id="17" name="TextBox 16">
            <a:extLst>
              <a:ext uri="{FF2B5EF4-FFF2-40B4-BE49-F238E27FC236}">
                <a16:creationId xmlns:a16="http://schemas.microsoft.com/office/drawing/2014/main" id="{38C1032C-A6E8-4CE3-BD5A-583D242EE8BD}"/>
              </a:ext>
            </a:extLst>
          </p:cNvPr>
          <p:cNvSpPr txBox="1"/>
          <p:nvPr/>
        </p:nvSpPr>
        <p:spPr>
          <a:xfrm>
            <a:off x="6059013" y="5339372"/>
            <a:ext cx="1342070" cy="1631216"/>
          </a:xfrm>
          <a:prstGeom prst="rect">
            <a:avLst/>
          </a:prstGeom>
          <a:noFill/>
        </p:spPr>
        <p:txBody>
          <a:bodyPr wrap="square">
            <a:spAutoFit/>
          </a:bodyPr>
          <a:lstStyle/>
          <a:p>
            <a:r>
              <a:rPr lang="en-US" altLang="en-US" sz="10000" dirty="0">
                <a:solidFill>
                  <a:schemeClr val="bg1"/>
                </a:solidFill>
                <a:latin typeface="Arial" panose="020B0604020202020204" pitchFamily="34" charset="0"/>
                <a:ea typeface="ＭＳ Ｐゴシック" pitchFamily="34" charset="-128"/>
                <a:cs typeface="Arial" panose="020B0604020202020204" pitchFamily="34" charset="0"/>
                <a:sym typeface="Wingdings" panose="05000000000000000000" pitchFamily="2" charset="2"/>
              </a:rPr>
              <a:t></a:t>
            </a:r>
            <a:endParaRPr lang="en-US" sz="10000" dirty="0">
              <a:solidFill>
                <a:schemeClr val="bg1"/>
              </a:solidFill>
              <a:latin typeface="Arial" panose="020B0604020202020204" pitchFamily="34" charset="0"/>
              <a:cs typeface="Arial" panose="020B0604020202020204" pitchFamily="34" charset="0"/>
            </a:endParaRPr>
          </a:p>
        </p:txBody>
      </p:sp>
      <p:pic>
        <p:nvPicPr>
          <p:cNvPr id="20" name="Picture 19" descr="A dirt road in front of a house&#10;&#10;Description generated with very high confidence">
            <a:extLst>
              <a:ext uri="{FF2B5EF4-FFF2-40B4-BE49-F238E27FC236}">
                <a16:creationId xmlns:a16="http://schemas.microsoft.com/office/drawing/2014/main" id="{5592B19D-7235-4C5C-8570-6AB77C7D8D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71672" y="1982234"/>
            <a:ext cx="1562155" cy="1006175"/>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BACB2118-03A5-A443-AA73-82C1B013DB07}"/>
              </a:ext>
            </a:extLst>
          </p:cNvPr>
          <p:cNvGrpSpPr/>
          <p:nvPr/>
        </p:nvGrpSpPr>
        <p:grpSpPr>
          <a:xfrm>
            <a:off x="10484894" y="269684"/>
            <a:ext cx="1071441" cy="1097943"/>
            <a:chOff x="9555224" y="5116370"/>
            <a:chExt cx="1161098" cy="1171184"/>
          </a:xfrm>
        </p:grpSpPr>
        <p:pic>
          <p:nvPicPr>
            <p:cNvPr id="19" name="Picture 18" descr="Shape&#10;&#10;Description automatically generated with low confidence">
              <a:extLst>
                <a:ext uri="{FF2B5EF4-FFF2-40B4-BE49-F238E27FC236}">
                  <a16:creationId xmlns:a16="http://schemas.microsoft.com/office/drawing/2014/main" id="{B8E9487A-0090-E34B-9F73-88E62EB142F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1" name="Oval 20">
              <a:extLst>
                <a:ext uri="{FF2B5EF4-FFF2-40B4-BE49-F238E27FC236}">
                  <a16:creationId xmlns:a16="http://schemas.microsoft.com/office/drawing/2014/main" id="{17EADE89-4242-BD4D-9461-DC9C8EA3C120}"/>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2350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dirty="0"/>
              <a:t>Part 2: Water quality</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16</a:t>
            </a:fld>
            <a:endParaRPr lang="it-IT" dirty="0"/>
          </a:p>
        </p:txBody>
      </p:sp>
      <p:pic>
        <p:nvPicPr>
          <p:cNvPr id="5" name="Picture 4" descr="A picture containing sky, outdoor, building, house&#10;&#10;Description automatically generated">
            <a:extLst>
              <a:ext uri="{FF2B5EF4-FFF2-40B4-BE49-F238E27FC236}">
                <a16:creationId xmlns:a16="http://schemas.microsoft.com/office/drawing/2014/main" id="{B3E6C192-C958-4CDD-B2C2-41954901950E}"/>
              </a:ext>
            </a:extLst>
          </p:cNvPr>
          <p:cNvPicPr>
            <a:picLocks noChangeAspect="1"/>
          </p:cNvPicPr>
          <p:nvPr/>
        </p:nvPicPr>
        <p:blipFill>
          <a:blip r:embed="rId3"/>
          <a:stretch>
            <a:fillRect/>
          </a:stretch>
        </p:blipFill>
        <p:spPr>
          <a:xfrm>
            <a:off x="6564300" y="2992941"/>
            <a:ext cx="5405825" cy="3728534"/>
          </a:xfrm>
          <a:prstGeom prst="rect">
            <a:avLst/>
          </a:prstGeom>
        </p:spPr>
      </p:pic>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518288" y="2181225"/>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t>Drinking water requirements</a:t>
            </a:r>
          </a:p>
          <a:p>
            <a:pPr marL="457200" indent="-457200">
              <a:buFont typeface="+mj-lt"/>
              <a:buAutoNum type="arabicPeriod"/>
            </a:pPr>
            <a:r>
              <a:rPr lang="en-US" sz="2400" dirty="0"/>
              <a:t>Water requirements during outbreaks </a:t>
            </a:r>
          </a:p>
          <a:p>
            <a:pPr marL="457200" indent="-457200">
              <a:buFont typeface="+mj-lt"/>
              <a:buAutoNum type="arabicPeriod"/>
            </a:pPr>
            <a:r>
              <a:rPr lang="en-US" sz="2400" dirty="0"/>
              <a:t>Applying a risk-based approach, including water safety planning and other WHO guidance</a:t>
            </a:r>
          </a:p>
          <a:p>
            <a:pPr marL="457200" indent="-457200">
              <a:buFont typeface="+mj-lt"/>
              <a:buAutoNum type="arabicPeriod"/>
            </a:pPr>
            <a:r>
              <a:rPr lang="en-US" sz="2400" dirty="0"/>
              <a:t>Water treatment and the WHO Scheme to evaluate treatment technologies </a:t>
            </a:r>
          </a:p>
          <a:p>
            <a:pPr marL="457200" indent="-457200">
              <a:buFont typeface="+mj-lt"/>
              <a:buAutoNum type="arabicPeriod"/>
            </a:pPr>
            <a:endParaRPr lang="en-US" sz="2400" dirty="0"/>
          </a:p>
          <a:p>
            <a:endParaRPr lang="en-US" sz="2400" dirty="0"/>
          </a:p>
          <a:p>
            <a:pPr marL="457200" indent="-457200">
              <a:buFont typeface="+mj-lt"/>
              <a:buAutoNum type="arabicPeriod"/>
            </a:pPr>
            <a:endParaRPr lang="en-US" sz="2400" dirty="0"/>
          </a:p>
        </p:txBody>
      </p:sp>
    </p:spTree>
    <p:extLst>
      <p:ext uri="{BB962C8B-B14F-4D97-AF65-F5344CB8AC3E}">
        <p14:creationId xmlns:p14="http://schemas.microsoft.com/office/powerpoint/2010/main" val="3840902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2F51A5-0AFB-49CC-9487-2D3B62542B1E}"/>
              </a:ext>
            </a:extLst>
          </p:cNvPr>
          <p:cNvSpPr>
            <a:spLocks noGrp="1"/>
          </p:cNvSpPr>
          <p:nvPr>
            <p:ph type="title"/>
          </p:nvPr>
        </p:nvSpPr>
        <p:spPr/>
        <p:txBody>
          <a:bodyPr/>
          <a:lstStyle/>
          <a:p>
            <a:r>
              <a:rPr lang="en-GB"/>
              <a:t>Microbial groups commonly associated with waterborne diarrhoea</a:t>
            </a:r>
          </a:p>
        </p:txBody>
      </p:sp>
      <p:sp>
        <p:nvSpPr>
          <p:cNvPr id="2" name="Slide Number Placeholder 1">
            <a:extLst>
              <a:ext uri="{FF2B5EF4-FFF2-40B4-BE49-F238E27FC236}">
                <a16:creationId xmlns:a16="http://schemas.microsoft.com/office/drawing/2014/main" id="{810940AB-CB9F-4E50-9ADA-8CC914E73913}"/>
              </a:ext>
            </a:extLst>
          </p:cNvPr>
          <p:cNvSpPr>
            <a:spLocks noGrp="1"/>
          </p:cNvSpPr>
          <p:nvPr>
            <p:ph type="sldNum" sz="quarter" idx="12"/>
          </p:nvPr>
        </p:nvSpPr>
        <p:spPr/>
        <p:txBody>
          <a:bodyPr/>
          <a:lstStyle/>
          <a:p>
            <a:fld id="{2D0AA5EB-64AB-BF41-92BE-B61D8618F692}" type="slidenum">
              <a:rPr lang="it-IT" smtClean="0"/>
              <a:t>17</a:t>
            </a:fld>
            <a:endParaRPr lang="it-IT" dirty="0"/>
          </a:p>
        </p:txBody>
      </p:sp>
      <p:graphicFrame>
        <p:nvGraphicFramePr>
          <p:cNvPr id="8" name="Diagram 7">
            <a:extLst>
              <a:ext uri="{FF2B5EF4-FFF2-40B4-BE49-F238E27FC236}">
                <a16:creationId xmlns:a16="http://schemas.microsoft.com/office/drawing/2014/main" id="{6B783C13-0C2E-48F1-A03A-4C1EF66DECF6}"/>
              </a:ext>
            </a:extLst>
          </p:cNvPr>
          <p:cNvGraphicFramePr/>
          <p:nvPr>
            <p:extLst>
              <p:ext uri="{D42A27DB-BD31-4B8C-83A1-F6EECF244321}">
                <p14:modId xmlns:p14="http://schemas.microsoft.com/office/powerpoint/2010/main" val="440749771"/>
              </p:ext>
            </p:extLst>
          </p:nvPr>
        </p:nvGraphicFramePr>
        <p:xfrm>
          <a:off x="2997564" y="1729662"/>
          <a:ext cx="6721122" cy="4480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2FD9C065-E780-4945-AFD4-A4157051EA14}"/>
              </a:ext>
            </a:extLst>
          </p:cNvPr>
          <p:cNvGrpSpPr/>
          <p:nvPr/>
        </p:nvGrpSpPr>
        <p:grpSpPr>
          <a:xfrm>
            <a:off x="2997564" y="1737545"/>
            <a:ext cx="6819620" cy="1400233"/>
            <a:chOff x="0" y="1396999"/>
            <a:chExt cx="6185337" cy="1269999"/>
          </a:xfrm>
        </p:grpSpPr>
        <p:sp>
          <p:nvSpPr>
            <p:cNvPr id="10" name="Rounded Rectangle 9">
              <a:extLst>
                <a:ext uri="{FF2B5EF4-FFF2-40B4-BE49-F238E27FC236}">
                  <a16:creationId xmlns:a16="http://schemas.microsoft.com/office/drawing/2014/main" id="{773CB8C3-773E-42B7-BC66-BDC584374214}"/>
                </a:ext>
              </a:extLst>
            </p:cNvPr>
            <p:cNvSpPr/>
            <p:nvPr/>
          </p:nvSpPr>
          <p:spPr>
            <a:xfrm>
              <a:off x="0" y="1396999"/>
              <a:ext cx="6096000" cy="126999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F19272C0-4C03-43FB-B7F1-01197902F601}"/>
                </a:ext>
              </a:extLst>
            </p:cNvPr>
            <p:cNvSpPr/>
            <p:nvPr/>
          </p:nvSpPr>
          <p:spPr>
            <a:xfrm>
              <a:off x="1435537" y="1396999"/>
              <a:ext cx="4749800" cy="1269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817" tIns="100817" rIns="100817" bIns="100817" numCol="1" spcCol="1270" anchor="t" anchorCtr="0">
              <a:noAutofit/>
            </a:bodyPr>
            <a:lstStyle/>
            <a:p>
              <a:pPr defTabSz="1176147" rtl="0" fontAlgn="auto">
                <a:lnSpc>
                  <a:spcPct val="90000"/>
                </a:lnSpc>
                <a:spcAft>
                  <a:spcPct val="35000"/>
                </a:spcAft>
              </a:pPr>
              <a:r>
                <a:rPr lang="en-GB" sz="2646" b="0" dirty="0">
                  <a:solidFill>
                    <a:schemeClr val="tx1">
                      <a:lumMod val="50000"/>
                    </a:schemeClr>
                  </a:solidFill>
                  <a:latin typeface="Arial" panose="020B0604020202020204" pitchFamily="34" charset="0"/>
                  <a:cs typeface="Arial" panose="020B0604020202020204" pitchFamily="34" charset="0"/>
                </a:rPr>
                <a:t>Viruses</a:t>
              </a:r>
              <a:endParaRPr lang="en-US" sz="2646" b="0" dirty="0">
                <a:solidFill>
                  <a:schemeClr val="tx1">
                    <a:lumMod val="50000"/>
                  </a:schemeClr>
                </a:solidFill>
                <a:latin typeface="Arial" panose="020B0604020202020204" pitchFamily="34" charset="0"/>
                <a:cs typeface="Arial" panose="020B0604020202020204" pitchFamily="34" charset="0"/>
              </a:endParaRPr>
            </a:p>
            <a:p>
              <a:pPr marL="189024" lvl="1" indent="-189024" defTabSz="931116" rtl="0" fontAlgn="auto">
                <a:lnSpc>
                  <a:spcPct val="90000"/>
                </a:lnSpc>
                <a:spcAft>
                  <a:spcPct val="15000"/>
                </a:spcAft>
                <a:buFontTx/>
                <a:buChar char="••"/>
              </a:pPr>
              <a:r>
                <a:rPr lang="en-GB" sz="2095" b="0" dirty="0">
                  <a:solidFill>
                    <a:schemeClr val="tx1">
                      <a:lumMod val="50000"/>
                    </a:schemeClr>
                  </a:solidFill>
                  <a:latin typeface="Arial" panose="020B0604020202020204" pitchFamily="34" charset="0"/>
                  <a:cs typeface="Arial" panose="020B0604020202020204" pitchFamily="34" charset="0"/>
                </a:rPr>
                <a:t>E.g. Hepatitis A, poliovirus A</a:t>
              </a:r>
              <a:endParaRPr lang="en-US" sz="2095" b="0" dirty="0">
                <a:solidFill>
                  <a:schemeClr val="tx1">
                    <a:lumMod val="50000"/>
                  </a:schemeClr>
                </a:solidFill>
                <a:latin typeface="Arial" panose="020B0604020202020204" pitchFamily="34" charset="0"/>
                <a:cs typeface="Arial" panose="020B0604020202020204" pitchFamily="34" charset="0"/>
              </a:endParaRPr>
            </a:p>
            <a:p>
              <a:pPr marL="189024" lvl="1" indent="-189024" defTabSz="931116" rtl="0" fontAlgn="auto">
                <a:lnSpc>
                  <a:spcPct val="90000"/>
                </a:lnSpc>
                <a:spcAft>
                  <a:spcPct val="15000"/>
                </a:spcAft>
                <a:buFontTx/>
                <a:buChar char="••"/>
              </a:pPr>
              <a:r>
                <a:rPr lang="en-GB" sz="2095" b="0" dirty="0">
                  <a:solidFill>
                    <a:schemeClr val="tx1">
                      <a:lumMod val="50000"/>
                    </a:schemeClr>
                  </a:solidFill>
                  <a:latin typeface="Arial" panose="020B0604020202020204" pitchFamily="34" charset="0"/>
                  <a:cs typeface="Arial" panose="020B0604020202020204" pitchFamily="34" charset="0"/>
                </a:rPr>
                <a:t>Smallest; 0.02-0.3 </a:t>
              </a:r>
              <a:r>
                <a:rPr lang="el-GR" sz="2095" b="0" dirty="0">
                  <a:solidFill>
                    <a:schemeClr val="tx1">
                      <a:lumMod val="50000"/>
                    </a:schemeClr>
                  </a:solidFill>
                  <a:latin typeface="Arial" panose="020B0604020202020204" pitchFamily="34" charset="0"/>
                  <a:cs typeface="Arial" panose="020B0604020202020204" pitchFamily="34" charset="0"/>
                </a:rPr>
                <a:t>μ</a:t>
              </a:r>
              <a:r>
                <a:rPr lang="en-GB" sz="2095" b="0" dirty="0">
                  <a:solidFill>
                    <a:schemeClr val="tx1">
                      <a:lumMod val="50000"/>
                    </a:schemeClr>
                  </a:solidFill>
                  <a:latin typeface="Arial" panose="020B0604020202020204" pitchFamily="34" charset="0"/>
                  <a:cs typeface="Arial" panose="020B0604020202020204" pitchFamily="34" charset="0"/>
                </a:rPr>
                <a:t>m</a:t>
              </a:r>
              <a:endParaRPr lang="en-US" sz="2095" b="0" dirty="0">
                <a:solidFill>
                  <a:schemeClr val="tx1">
                    <a:lumMod val="50000"/>
                  </a:schemeClr>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CE57F14-1183-4F74-87EC-443C4C7AD078}"/>
              </a:ext>
            </a:extLst>
          </p:cNvPr>
          <p:cNvGrpSpPr/>
          <p:nvPr/>
        </p:nvGrpSpPr>
        <p:grpSpPr>
          <a:xfrm>
            <a:off x="2997564" y="3251952"/>
            <a:ext cx="6721122" cy="1400233"/>
            <a:chOff x="0" y="0"/>
            <a:chExt cx="6096000" cy="1269999"/>
          </a:xfrm>
        </p:grpSpPr>
        <p:sp>
          <p:nvSpPr>
            <p:cNvPr id="13" name="Rounded Rectangle 12">
              <a:extLst>
                <a:ext uri="{FF2B5EF4-FFF2-40B4-BE49-F238E27FC236}">
                  <a16:creationId xmlns:a16="http://schemas.microsoft.com/office/drawing/2014/main" id="{BC14EF02-DE79-4CCD-A834-34A3CC3D27F4}"/>
                </a:ext>
              </a:extLst>
            </p:cNvPr>
            <p:cNvSpPr/>
            <p:nvPr/>
          </p:nvSpPr>
          <p:spPr>
            <a:xfrm>
              <a:off x="0" y="0"/>
              <a:ext cx="6096000" cy="126999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9DD9BD0B-1CCC-4ED8-AD3C-B9970689A775}"/>
                </a:ext>
              </a:extLst>
            </p:cNvPr>
            <p:cNvSpPr/>
            <p:nvPr/>
          </p:nvSpPr>
          <p:spPr>
            <a:xfrm>
              <a:off x="1346200" y="0"/>
              <a:ext cx="4749800" cy="1269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817" tIns="100817" rIns="100817" bIns="100817" numCol="1" spcCol="1270" anchor="t" anchorCtr="0">
              <a:noAutofit/>
            </a:bodyPr>
            <a:lstStyle/>
            <a:p>
              <a:pPr defTabSz="1176147" rtl="0" fontAlgn="auto">
                <a:lnSpc>
                  <a:spcPct val="90000"/>
                </a:lnSpc>
                <a:spcAft>
                  <a:spcPct val="35000"/>
                </a:spcAft>
              </a:pPr>
              <a:r>
                <a:rPr lang="en-GB" sz="2646" b="0" dirty="0">
                  <a:solidFill>
                    <a:schemeClr val="tx1">
                      <a:lumMod val="50000"/>
                    </a:schemeClr>
                  </a:solidFill>
                  <a:latin typeface="Arial" panose="020B0604020202020204" pitchFamily="34" charset="0"/>
                  <a:cs typeface="Arial" panose="020B0604020202020204" pitchFamily="34" charset="0"/>
                </a:rPr>
                <a:t>Bacteria </a:t>
              </a:r>
              <a:endParaRPr lang="en-US" sz="2646" b="0" dirty="0">
                <a:solidFill>
                  <a:schemeClr val="tx1">
                    <a:lumMod val="50000"/>
                  </a:schemeClr>
                </a:solidFill>
                <a:latin typeface="Arial" panose="020B0604020202020204" pitchFamily="34" charset="0"/>
                <a:cs typeface="Arial" panose="020B0604020202020204" pitchFamily="34" charset="0"/>
              </a:endParaRPr>
            </a:p>
            <a:p>
              <a:pPr marL="189024" lvl="1" indent="-189024" defTabSz="931116" rtl="0" fontAlgn="auto">
                <a:lnSpc>
                  <a:spcPct val="90000"/>
                </a:lnSpc>
                <a:spcAft>
                  <a:spcPct val="15000"/>
                </a:spcAft>
                <a:buFontTx/>
                <a:buChar char="••"/>
              </a:pPr>
              <a:r>
                <a:rPr lang="en-GB" sz="2095" b="0" dirty="0">
                  <a:solidFill>
                    <a:schemeClr val="tx1">
                      <a:lumMod val="50000"/>
                    </a:schemeClr>
                  </a:solidFill>
                  <a:latin typeface="Arial" panose="020B0604020202020204" pitchFamily="34" charset="0"/>
                  <a:cs typeface="Arial" panose="020B0604020202020204" pitchFamily="34" charset="0"/>
                </a:rPr>
                <a:t>E.g. </a:t>
              </a:r>
              <a:r>
                <a:rPr lang="en-GB" sz="2095" b="0" i="1" dirty="0">
                  <a:solidFill>
                    <a:schemeClr val="tx1">
                      <a:lumMod val="50000"/>
                    </a:schemeClr>
                  </a:solidFill>
                  <a:latin typeface="Arial" panose="020B0604020202020204" pitchFamily="34" charset="0"/>
                  <a:cs typeface="Arial" panose="020B0604020202020204" pitchFamily="34" charset="0"/>
                </a:rPr>
                <a:t>Escherichia coli, Vibrio </a:t>
              </a:r>
              <a:r>
                <a:rPr lang="en-GB" sz="2095" b="0" i="1" dirty="0" err="1">
                  <a:solidFill>
                    <a:schemeClr val="tx1">
                      <a:lumMod val="50000"/>
                    </a:schemeClr>
                  </a:solidFill>
                  <a:latin typeface="Arial" panose="020B0604020202020204" pitchFamily="34" charset="0"/>
                  <a:cs typeface="Arial" panose="020B0604020202020204" pitchFamily="34" charset="0"/>
                </a:rPr>
                <a:t>cholerae</a:t>
              </a:r>
              <a:endParaRPr lang="en-US" sz="2095" b="0" i="1" dirty="0">
                <a:solidFill>
                  <a:schemeClr val="tx1">
                    <a:lumMod val="50000"/>
                  </a:schemeClr>
                </a:solidFill>
                <a:latin typeface="Arial" panose="020B0604020202020204" pitchFamily="34" charset="0"/>
                <a:cs typeface="Arial" panose="020B0604020202020204" pitchFamily="34" charset="0"/>
              </a:endParaRPr>
            </a:p>
            <a:p>
              <a:pPr marL="189024" lvl="1" indent="-189024" defTabSz="931116" rtl="0" fontAlgn="auto">
                <a:lnSpc>
                  <a:spcPct val="90000"/>
                </a:lnSpc>
                <a:spcAft>
                  <a:spcPct val="15000"/>
                </a:spcAft>
                <a:buFontTx/>
                <a:buChar char="••"/>
              </a:pPr>
              <a:r>
                <a:rPr lang="en-GB" sz="2095" b="0" dirty="0">
                  <a:solidFill>
                    <a:schemeClr val="tx1">
                      <a:lumMod val="50000"/>
                    </a:schemeClr>
                  </a:solidFill>
                  <a:latin typeface="Arial" panose="020B0604020202020204" pitchFamily="34" charset="0"/>
                  <a:cs typeface="Arial" panose="020B0604020202020204" pitchFamily="34" charset="0"/>
                </a:rPr>
                <a:t>0.5-2.0 </a:t>
              </a:r>
              <a:r>
                <a:rPr lang="el-GR" sz="2095" b="0" dirty="0">
                  <a:solidFill>
                    <a:schemeClr val="tx1">
                      <a:lumMod val="50000"/>
                    </a:schemeClr>
                  </a:solidFill>
                  <a:latin typeface="Arial" panose="020B0604020202020204" pitchFamily="34" charset="0"/>
                  <a:cs typeface="Arial" panose="020B0604020202020204" pitchFamily="34" charset="0"/>
                </a:rPr>
                <a:t>μ</a:t>
              </a:r>
              <a:r>
                <a:rPr lang="en-GB" sz="2095" b="0" dirty="0">
                  <a:solidFill>
                    <a:schemeClr val="tx1">
                      <a:lumMod val="50000"/>
                    </a:schemeClr>
                  </a:solidFill>
                  <a:latin typeface="Arial" panose="020B0604020202020204" pitchFamily="34" charset="0"/>
                  <a:cs typeface="Arial" panose="020B0604020202020204" pitchFamily="34" charset="0"/>
                </a:rPr>
                <a:t>m in diameter</a:t>
              </a:r>
              <a:endParaRPr lang="en-US" sz="2095" b="0" dirty="0">
                <a:solidFill>
                  <a:schemeClr val="tx1">
                    <a:lumMod val="50000"/>
                  </a:schemeClr>
                </a:solidFill>
                <a:latin typeface="Arial" panose="020B0604020202020204" pitchFamily="34" charset="0"/>
                <a:cs typeface="Arial" panose="020B0604020202020204" pitchFamily="34" charset="0"/>
              </a:endParaRPr>
            </a:p>
          </p:txBody>
        </p:sp>
      </p:grpSp>
      <p:sp>
        <p:nvSpPr>
          <p:cNvPr id="15" name="Rounded Rectangle 14">
            <a:extLst>
              <a:ext uri="{FF2B5EF4-FFF2-40B4-BE49-F238E27FC236}">
                <a16:creationId xmlns:a16="http://schemas.microsoft.com/office/drawing/2014/main" id="{1CCF4918-1D8A-4710-B8D5-5313A2D399ED}"/>
              </a:ext>
            </a:extLst>
          </p:cNvPr>
          <p:cNvSpPr/>
          <p:nvPr/>
        </p:nvSpPr>
        <p:spPr>
          <a:xfrm>
            <a:off x="3137587" y="3385744"/>
            <a:ext cx="1344224" cy="1120186"/>
          </a:xfrm>
          <a:prstGeom prst="roundRect">
            <a:avLst>
              <a:gd name="adj" fmla="val 10000"/>
            </a:avLst>
          </a:prstGeom>
          <a:blipFill rotWithShape="1">
            <a:blip r:embed="rId8"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ounded Rectangle 15">
            <a:extLst>
              <a:ext uri="{FF2B5EF4-FFF2-40B4-BE49-F238E27FC236}">
                <a16:creationId xmlns:a16="http://schemas.microsoft.com/office/drawing/2014/main" id="{59EDA2AC-BA78-4257-9CE0-E45885EE2D5E}"/>
              </a:ext>
            </a:extLst>
          </p:cNvPr>
          <p:cNvSpPr/>
          <p:nvPr/>
        </p:nvSpPr>
        <p:spPr>
          <a:xfrm>
            <a:off x="3103924" y="1877568"/>
            <a:ext cx="1344224" cy="1120186"/>
          </a:xfrm>
          <a:prstGeom prst="roundRect">
            <a:avLst>
              <a:gd name="adj" fmla="val 10000"/>
            </a:avLst>
          </a:prstGeom>
          <a:blipFill rotWithShape="1">
            <a:blip r:embed="rId9"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7" name="Picture 16">
            <a:extLst>
              <a:ext uri="{FF2B5EF4-FFF2-40B4-BE49-F238E27FC236}">
                <a16:creationId xmlns:a16="http://schemas.microsoft.com/office/drawing/2014/main" id="{000C91DB-ECAA-4DAC-BCBB-AAD9B3C070F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1191" y="1959459"/>
            <a:ext cx="1650275" cy="938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8" name="Straight Arrow Connector 17">
            <a:extLst>
              <a:ext uri="{FF2B5EF4-FFF2-40B4-BE49-F238E27FC236}">
                <a16:creationId xmlns:a16="http://schemas.microsoft.com/office/drawing/2014/main" id="{F87FEE2A-8169-4F6E-B618-CCA55C5D30EF}"/>
              </a:ext>
            </a:extLst>
          </p:cNvPr>
          <p:cNvCxnSpPr/>
          <p:nvPr/>
        </p:nvCxnSpPr>
        <p:spPr>
          <a:xfrm flipH="1" flipV="1">
            <a:off x="2388033" y="3608322"/>
            <a:ext cx="651056" cy="5734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E2366E5-9731-4DE2-BBAD-D2BF1F110981}"/>
              </a:ext>
            </a:extLst>
          </p:cNvPr>
          <p:cNvSpPr txBox="1"/>
          <p:nvPr/>
        </p:nvSpPr>
        <p:spPr>
          <a:xfrm>
            <a:off x="238218" y="3143341"/>
            <a:ext cx="3081823" cy="1754326"/>
          </a:xfrm>
          <a:prstGeom prst="rect">
            <a:avLst/>
          </a:prstGeom>
          <a:noFill/>
        </p:spPr>
        <p:txBody>
          <a:bodyPr wrap="square" rtlCol="0">
            <a:spAutoFit/>
          </a:bodyPr>
          <a:lstStyle/>
          <a:p>
            <a:r>
              <a:rPr lang="en-US" sz="2800" dirty="0">
                <a:solidFill>
                  <a:srgbClr val="09164D"/>
                </a:solidFill>
                <a:latin typeface="Arial" panose="020B0604020202020204" pitchFamily="34" charset="0"/>
                <a:cs typeface="Arial" panose="020B0604020202020204" pitchFamily="34" charset="0"/>
              </a:rPr>
              <a:t>Legionella:</a:t>
            </a:r>
          </a:p>
          <a:p>
            <a:r>
              <a:rPr lang="en-US" sz="2000" b="0" dirty="0">
                <a:solidFill>
                  <a:srgbClr val="09164D"/>
                </a:solidFill>
                <a:latin typeface="Arial" panose="020B0604020202020204" pitchFamily="34" charset="0"/>
                <a:cs typeface="Arial" panose="020B0604020202020204" pitchFamily="34" charset="0"/>
              </a:rPr>
              <a:t>Bacterium increasingly associated with waterborne outbreaks in health care facilities </a:t>
            </a:r>
            <a:endParaRPr lang="en-GB" sz="2000" b="0" dirty="0">
              <a:solidFill>
                <a:srgbClr val="09164D"/>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2D46B3E-4C77-4C94-A592-9114FD4992B4}"/>
              </a:ext>
            </a:extLst>
          </p:cNvPr>
          <p:cNvSpPr/>
          <p:nvPr/>
        </p:nvSpPr>
        <p:spPr>
          <a:xfrm>
            <a:off x="190242" y="6189190"/>
            <a:ext cx="5995851" cy="646331"/>
          </a:xfrm>
          <a:prstGeom prst="rect">
            <a:avLst/>
          </a:prstGeom>
        </p:spPr>
        <p:txBody>
          <a:bodyPr wrap="square">
            <a:spAutoFit/>
          </a:bodyPr>
          <a:lstStyle/>
          <a:p>
            <a:pPr rtl="0"/>
            <a:r>
              <a:rPr lang="en-US" sz="1200" b="0" dirty="0">
                <a:latin typeface="Arial" panose="020B0604020202020204" pitchFamily="34" charset="0"/>
                <a:cs typeface="Arial" panose="020B0604020202020204" pitchFamily="34" charset="0"/>
                <a:hlinkClick r:id="rId11"/>
              </a:rPr>
              <a:t>https://www.who.int/water_sanitation_health/publications/legionella/en/</a:t>
            </a:r>
            <a:endParaRPr lang="en-US" sz="1200" b="0" dirty="0">
              <a:latin typeface="Arial" panose="020B0604020202020204" pitchFamily="34" charset="0"/>
              <a:cs typeface="Arial" panose="020B0604020202020204" pitchFamily="34" charset="0"/>
            </a:endParaRPr>
          </a:p>
          <a:p>
            <a:pPr rtl="0"/>
            <a:r>
              <a:rPr lang="en-US" sz="1200" b="0" dirty="0">
                <a:latin typeface="Arial" panose="020B0604020202020204" pitchFamily="34" charset="0"/>
                <a:cs typeface="Arial" panose="020B0604020202020204" pitchFamily="34" charset="0"/>
                <a:hlinkClick r:id="rId12"/>
              </a:rPr>
              <a:t>https://www.who.int/publications-detail-redirect/WHO-2019-nCoV-IPC-WASH-2020.4</a:t>
            </a:r>
            <a:endParaRPr lang="en-US" sz="1200" b="0" dirty="0">
              <a:latin typeface="Arial" panose="020B0604020202020204" pitchFamily="34" charset="0"/>
              <a:cs typeface="Arial" panose="020B0604020202020204" pitchFamily="34" charset="0"/>
            </a:endParaRPr>
          </a:p>
          <a:p>
            <a:pPr rtl="0"/>
            <a:r>
              <a:rPr lang="en-US" sz="1200" b="0" dirty="0">
                <a:latin typeface="Arial" panose="020B0604020202020204" pitchFamily="34" charset="0"/>
                <a:cs typeface="Arial" panose="020B0604020202020204" pitchFamily="34" charset="0"/>
                <a:hlinkClick r:id="rId13"/>
              </a:rPr>
              <a:t>https://www.who.int/publications/i/item/WHO-EVD-WSH-14</a:t>
            </a:r>
            <a:r>
              <a:rPr lang="en-US" sz="1200" b="0" dirty="0">
                <a:latin typeface="Arial" panose="020B0604020202020204" pitchFamily="34" charset="0"/>
                <a:cs typeface="Arial" panose="020B0604020202020204" pitchFamily="34" charset="0"/>
              </a:rPr>
              <a:t> </a:t>
            </a:r>
          </a:p>
        </p:txBody>
      </p:sp>
      <p:pic>
        <p:nvPicPr>
          <p:cNvPr id="21" name="Picture 20">
            <a:extLst>
              <a:ext uri="{FF2B5EF4-FFF2-40B4-BE49-F238E27FC236}">
                <a16:creationId xmlns:a16="http://schemas.microsoft.com/office/drawing/2014/main" id="{5E7EB987-2810-4FA8-A054-4816FE0CD4F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083919" y="1235670"/>
            <a:ext cx="2054074" cy="1417681"/>
          </a:xfrm>
          <a:prstGeom prst="rect">
            <a:avLst/>
          </a:prstGeom>
        </p:spPr>
      </p:pic>
      <p:sp>
        <p:nvSpPr>
          <p:cNvPr id="22" name="TextBox 21">
            <a:extLst>
              <a:ext uri="{FF2B5EF4-FFF2-40B4-BE49-F238E27FC236}">
                <a16:creationId xmlns:a16="http://schemas.microsoft.com/office/drawing/2014/main" id="{14914E84-60AD-4373-AB51-EDD6DFBF7755}"/>
              </a:ext>
            </a:extLst>
          </p:cNvPr>
          <p:cNvSpPr txBox="1"/>
          <p:nvPr/>
        </p:nvSpPr>
        <p:spPr>
          <a:xfrm>
            <a:off x="9734948" y="2991247"/>
            <a:ext cx="2639668" cy="3477875"/>
          </a:xfrm>
          <a:prstGeom prst="rect">
            <a:avLst/>
          </a:prstGeom>
          <a:noFill/>
        </p:spPr>
        <p:txBody>
          <a:bodyPr wrap="square" rtlCol="0">
            <a:spAutoFit/>
          </a:bodyPr>
          <a:lstStyle/>
          <a:p>
            <a:pPr defTabSz="781903" rtl="0"/>
            <a:r>
              <a:rPr lang="en-US" sz="2000" b="1" dirty="0">
                <a:solidFill>
                  <a:srgbClr val="09164D"/>
                </a:solidFill>
                <a:latin typeface="Arial" panose="020B0604020202020204" pitchFamily="34" charset="0"/>
                <a:cs typeface="Arial" panose="020B0604020202020204" pitchFamily="34" charset="0"/>
              </a:rPr>
              <a:t>SARS-CoV-2</a:t>
            </a:r>
            <a:r>
              <a:rPr lang="en-US" sz="2000" b="0" dirty="0">
                <a:solidFill>
                  <a:srgbClr val="09164D"/>
                </a:solidFill>
                <a:latin typeface="Arial" panose="020B0604020202020204" pitchFamily="34" charset="0"/>
                <a:cs typeface="Arial" panose="020B0604020202020204" pitchFamily="34" charset="0"/>
              </a:rPr>
              <a:t>  &amp; </a:t>
            </a:r>
            <a:r>
              <a:rPr lang="en-US" sz="2000" b="1" dirty="0">
                <a:solidFill>
                  <a:srgbClr val="09164D"/>
                </a:solidFill>
                <a:latin typeface="Arial" panose="020B0604020202020204" pitchFamily="34" charset="0"/>
                <a:cs typeface="Arial" panose="020B0604020202020204" pitchFamily="34" charset="0"/>
              </a:rPr>
              <a:t>Ebola</a:t>
            </a:r>
            <a:r>
              <a:rPr lang="en-US" sz="2000" b="0" dirty="0">
                <a:solidFill>
                  <a:srgbClr val="09164D"/>
                </a:solidFill>
                <a:latin typeface="Arial" panose="020B0604020202020204" pitchFamily="34" charset="0"/>
                <a:cs typeface="Arial" panose="020B0604020202020204" pitchFamily="34" charset="0"/>
              </a:rPr>
              <a:t> viruses not fecal oral pathogens </a:t>
            </a:r>
          </a:p>
          <a:p>
            <a:pPr defTabSz="781903" rtl="0"/>
            <a:r>
              <a:rPr lang="en-US" sz="2000" b="0" dirty="0">
                <a:solidFill>
                  <a:srgbClr val="09164D"/>
                </a:solidFill>
                <a:latin typeface="Arial" panose="020B0604020202020204" pitchFamily="34" charset="0"/>
                <a:cs typeface="Arial" panose="020B0604020202020204" pitchFamily="34" charset="0"/>
                <a:sym typeface="Wingdings" panose="05000000000000000000" pitchFamily="2" charset="2"/>
              </a:rPr>
              <a:t> </a:t>
            </a:r>
          </a:p>
          <a:p>
            <a:pPr defTabSz="781903" rtl="0"/>
            <a:r>
              <a:rPr lang="en-US" sz="2000" b="0" dirty="0">
                <a:solidFill>
                  <a:srgbClr val="09164D"/>
                </a:solidFill>
                <a:latin typeface="Arial" panose="020B0604020202020204" pitchFamily="34" charset="0"/>
                <a:cs typeface="Arial" panose="020B0604020202020204" pitchFamily="34" charset="0"/>
                <a:sym typeface="Wingdings" panose="05000000000000000000" pitchFamily="2" charset="2"/>
              </a:rPr>
              <a:t>Neither virus has</a:t>
            </a:r>
            <a:r>
              <a:rPr lang="en-US" sz="2000" b="0" dirty="0">
                <a:solidFill>
                  <a:srgbClr val="09164D"/>
                </a:solidFill>
                <a:latin typeface="Arial" panose="020B0604020202020204" pitchFamily="34" charset="0"/>
                <a:cs typeface="Arial" panose="020B0604020202020204" pitchFamily="34" charset="0"/>
              </a:rPr>
              <a:t> been detected in water supplies or water sources and both are relatively fragile compared to fecal/oral viruses</a:t>
            </a:r>
            <a:endParaRPr lang="en-GB" sz="2000" b="0" dirty="0">
              <a:solidFill>
                <a:srgbClr val="09164D"/>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8CC1C3FE-6B80-47A1-AACC-A55FC28111AD}"/>
              </a:ext>
            </a:extLst>
          </p:cNvPr>
          <p:cNvCxnSpPr>
            <a:cxnSpLocks/>
          </p:cNvCxnSpPr>
          <p:nvPr/>
        </p:nvCxnSpPr>
        <p:spPr>
          <a:xfrm>
            <a:off x="9727906" y="2701133"/>
            <a:ext cx="712026" cy="2529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016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C0C1D69-1F58-45BE-96CB-94390DC9E3F5}"/>
              </a:ext>
            </a:extLst>
          </p:cNvPr>
          <p:cNvSpPr txBox="1">
            <a:spLocks/>
          </p:cNvSpPr>
          <p:nvPr/>
        </p:nvSpPr>
        <p:spPr bwMode="gray">
          <a:xfrm>
            <a:off x="254209" y="1013949"/>
            <a:ext cx="7226243" cy="4236977"/>
          </a:xfrm>
          <a:prstGeom prst="rect">
            <a:avLst/>
          </a:prstGeom>
        </p:spPr>
        <p:txBody>
          <a:bodyPr vert="horz" lIns="16325" tIns="0" rIns="16325" bIns="0" rtlCol="0">
            <a:noAutofit/>
          </a:bodyPr>
          <a:lstStyle>
            <a:lvl1pPr marL="0" indent="0" algn="l" defTabSz="1008126" rtl="0" eaLnBrk="1" latinLnBrk="0" hangingPunct="1">
              <a:lnSpc>
                <a:spcPct val="110000"/>
              </a:lnSpc>
              <a:spcBef>
                <a:spcPts val="1103"/>
              </a:spcBef>
              <a:spcAft>
                <a:spcPts val="662"/>
              </a:spcAft>
              <a:buClr>
                <a:schemeClr val="tx1"/>
              </a:buClr>
              <a:buSzPct val="80000"/>
              <a:buFontTx/>
              <a:buNone/>
              <a:defRPr sz="1544" b="0" kern="1200">
                <a:solidFill>
                  <a:schemeClr val="tx1"/>
                </a:solidFill>
                <a:latin typeface="+mn-lt"/>
                <a:ea typeface="+mn-ea"/>
                <a:cs typeface="Times New Roman" panose="02020603050405020304" pitchFamily="18" charset="0"/>
              </a:defRPr>
            </a:lvl1pPr>
            <a:lvl2pPr marL="397300" indent="-197775"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2pPr>
            <a:lvl3pPr marL="91186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3pPr>
            <a:lvl4pPr marL="130041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4pPr>
            <a:lvl5pPr marL="1781723" indent="-39554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5pPr>
            <a:lvl6pPr marL="2273535" indent="-395549" algn="l" defTabSz="1008126" rtl="0" eaLnBrk="1" latinLnBrk="0" hangingPunct="1">
              <a:lnSpc>
                <a:spcPct val="90000"/>
              </a:lnSpc>
              <a:spcBef>
                <a:spcPts val="551"/>
              </a:spcBef>
              <a:buFont typeface="Arial" panose="020B0604020202020204" pitchFamily="34" charset="0"/>
              <a:buChar char="•"/>
              <a:defRPr sz="1544"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fontAlgn="auto"/>
            <a:r>
              <a:rPr lang="en-US" sz="2000" b="1" i="1" dirty="0">
                <a:solidFill>
                  <a:srgbClr val="09164D"/>
                </a:solidFill>
                <a:latin typeface="Arial" panose="020B0604020202020204" pitchFamily="34" charset="0"/>
                <a:cs typeface="Arial" panose="020B0604020202020204" pitchFamily="34" charset="0"/>
              </a:rPr>
              <a:t>Safe drinking water must be present and accessible for staff, patients (including those with disabilities) and </a:t>
            </a:r>
            <a:r>
              <a:rPr lang="en-US" sz="2000" b="1" i="1" dirty="0" err="1">
                <a:solidFill>
                  <a:srgbClr val="09164D"/>
                </a:solidFill>
                <a:latin typeface="Arial" panose="020B0604020202020204" pitchFamily="34" charset="0"/>
                <a:cs typeface="Arial" panose="020B0604020202020204" pitchFamily="34" charset="0"/>
              </a:rPr>
              <a:t>carers</a:t>
            </a:r>
            <a:r>
              <a:rPr lang="en-US" sz="2000" b="1" i="1" dirty="0">
                <a:solidFill>
                  <a:srgbClr val="09164D"/>
                </a:solidFill>
                <a:latin typeface="Arial" panose="020B0604020202020204" pitchFamily="34" charset="0"/>
                <a:cs typeface="Arial" panose="020B0604020202020204" pitchFamily="34" charset="0"/>
              </a:rPr>
              <a:t>, at all times and locations/wards</a:t>
            </a:r>
          </a:p>
          <a:p>
            <a:r>
              <a:rPr lang="en-US" sz="2000" b="1" dirty="0">
                <a:solidFill>
                  <a:schemeClr val="bg2">
                    <a:lumMod val="75000"/>
                  </a:schemeClr>
                </a:solidFill>
                <a:latin typeface="Arial" panose="020B0604020202020204" pitchFamily="34" charset="0"/>
                <a:cs typeface="Arial" panose="020B0604020202020204" pitchFamily="34" charset="0"/>
              </a:rPr>
              <a:t>Safe: </a:t>
            </a:r>
            <a:endParaRPr lang="en-US" sz="2000" dirty="0">
              <a:solidFill>
                <a:srgbClr val="09164D"/>
              </a:solidFill>
              <a:latin typeface="Arial" panose="020B0604020202020204" pitchFamily="34" charset="0"/>
              <a:cs typeface="Arial" panose="020B0604020202020204" pitchFamily="34" charset="0"/>
            </a:endParaRP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no fecal contamination (0 CFU </a:t>
            </a:r>
            <a:r>
              <a:rPr lang="en-US" sz="2000" i="1" dirty="0">
                <a:solidFill>
                  <a:srgbClr val="09164D"/>
                </a:solidFill>
                <a:latin typeface="Arial" panose="020B0604020202020204" pitchFamily="34" charset="0"/>
                <a:cs typeface="Arial" panose="020B0604020202020204" pitchFamily="34" charset="0"/>
              </a:rPr>
              <a:t>E. Coli/100 ml</a:t>
            </a:r>
            <a:r>
              <a:rPr lang="en-US" sz="2000" dirty="0">
                <a:solidFill>
                  <a:srgbClr val="09164D"/>
                </a:solidFill>
                <a:latin typeface="Arial" panose="020B0604020202020204" pitchFamily="34" charset="0"/>
                <a:cs typeface="Arial" panose="020B0604020202020204" pitchFamily="34" charset="0"/>
              </a:rPr>
              <a:t>)</a:t>
            </a: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appropriate chlorine residual (0.2mg/l or 0.5mg/l in emergencies) or</a:t>
            </a: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not turbid (5 NTU or ideally less)</a:t>
            </a:r>
          </a:p>
          <a:p>
            <a:r>
              <a:rPr lang="en-US" sz="2000" b="1" dirty="0">
                <a:solidFill>
                  <a:schemeClr val="bg2">
                    <a:lumMod val="75000"/>
                  </a:schemeClr>
                </a:solidFill>
                <a:latin typeface="Arial" panose="020B0604020202020204" pitchFamily="34" charset="0"/>
                <a:cs typeface="Arial" panose="020B0604020202020204" pitchFamily="34" charset="0"/>
              </a:rPr>
              <a:t>Safely stored</a:t>
            </a:r>
            <a:r>
              <a:rPr lang="en-US" sz="2000" dirty="0">
                <a:solidFill>
                  <a:schemeClr val="bg2">
                    <a:lumMod val="75000"/>
                  </a:schemeClr>
                </a:solidFill>
                <a:latin typeface="Arial" panose="020B0604020202020204" pitchFamily="34" charset="0"/>
                <a:cs typeface="Arial" panose="020B0604020202020204" pitchFamily="34" charset="0"/>
              </a:rPr>
              <a:t>: </a:t>
            </a: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clean bucket/ tank with cover and tap. </a:t>
            </a: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regularly cleaned &amp; disinfected </a:t>
            </a:r>
          </a:p>
          <a:p>
            <a:r>
              <a:rPr lang="en-US" sz="2000" b="1" dirty="0">
                <a:solidFill>
                  <a:schemeClr val="bg2">
                    <a:lumMod val="75000"/>
                  </a:schemeClr>
                </a:solidFill>
                <a:latin typeface="Arial" panose="020B0604020202020204" pitchFamily="34" charset="0"/>
                <a:cs typeface="Arial" panose="020B0604020202020204" pitchFamily="34" charset="0"/>
              </a:rPr>
              <a:t>Accessible</a:t>
            </a:r>
            <a:r>
              <a:rPr lang="en-US" sz="2000" dirty="0">
                <a:solidFill>
                  <a:srgbClr val="09164D"/>
                </a:solidFill>
                <a:latin typeface="Arial" panose="020B0604020202020204" pitchFamily="34" charset="0"/>
                <a:cs typeface="Arial" panose="020B0604020202020204" pitchFamily="34" charset="0"/>
              </a:rPr>
              <a:t>: </a:t>
            </a: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clear signs </a:t>
            </a:r>
          </a:p>
          <a:p>
            <a:pPr marL="619458" lvl="1" indent="-259147">
              <a:spcBef>
                <a:spcPts val="0"/>
              </a:spcBef>
              <a:spcAft>
                <a:spcPts val="0"/>
              </a:spcAft>
            </a:pPr>
            <a:r>
              <a:rPr lang="en-US" sz="2000" dirty="0">
                <a:solidFill>
                  <a:srgbClr val="09164D"/>
                </a:solidFill>
                <a:latin typeface="Arial" panose="020B0604020202020204" pitchFamily="34" charset="0"/>
                <a:cs typeface="Arial" panose="020B0604020202020204" pitchFamily="34" charset="0"/>
              </a:rPr>
              <a:t>pathway to drinking water station clear </a:t>
            </a:r>
          </a:p>
          <a:p>
            <a:pPr marL="259147" indent="-259147">
              <a:spcBef>
                <a:spcPts val="0"/>
              </a:spcBef>
              <a:spcAft>
                <a:spcPts val="0"/>
              </a:spcAft>
            </a:pPr>
            <a:endParaRPr lang="en-US" sz="2000" dirty="0">
              <a:solidFill>
                <a:srgbClr val="09164D"/>
              </a:solidFill>
              <a:latin typeface="Arial" panose="020B0604020202020204" pitchFamily="34" charset="0"/>
              <a:cs typeface="Arial" panose="020B0604020202020204" pitchFamily="34" charset="0"/>
            </a:endParaRPr>
          </a:p>
          <a:p>
            <a:pPr marL="259147" indent="-259147">
              <a:spcBef>
                <a:spcPts val="0"/>
              </a:spcBef>
              <a:spcAft>
                <a:spcPts val="0"/>
              </a:spcAft>
            </a:pPr>
            <a:endParaRPr lang="en-US" sz="2000" dirty="0">
              <a:solidFill>
                <a:srgbClr val="09164D"/>
              </a:solidFill>
              <a:latin typeface="Arial" panose="020B0604020202020204" pitchFamily="34" charset="0"/>
              <a:cs typeface="Arial" panose="020B0604020202020204" pitchFamily="34" charset="0"/>
            </a:endParaRPr>
          </a:p>
          <a:p>
            <a:pPr fontAlgn="auto"/>
            <a:endParaRPr lang="en-GB" sz="2400" dirty="0">
              <a:solidFill>
                <a:srgbClr val="09164D"/>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9BC82F6-8D51-4B75-909A-B2AA31367E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306881" y="878307"/>
            <a:ext cx="4122664" cy="2602662"/>
          </a:xfrm>
          <a:prstGeom prst="rect">
            <a:avLst/>
          </a:prstGeom>
        </p:spPr>
      </p:pic>
      <p:sp>
        <p:nvSpPr>
          <p:cNvPr id="7" name="Text Placeholder 6">
            <a:extLst>
              <a:ext uri="{FF2B5EF4-FFF2-40B4-BE49-F238E27FC236}">
                <a16:creationId xmlns:a16="http://schemas.microsoft.com/office/drawing/2014/main" id="{833D8A19-0FBF-474D-AF80-1BEDDB2ACB78}"/>
              </a:ext>
            </a:extLst>
          </p:cNvPr>
          <p:cNvSpPr>
            <a:spLocks noGrp="1"/>
          </p:cNvSpPr>
          <p:nvPr>
            <p:ph type="body" sz="quarter" idx="14"/>
          </p:nvPr>
        </p:nvSpPr>
        <p:spPr>
          <a:xfrm>
            <a:off x="625476" y="150009"/>
            <a:ext cx="10512425" cy="722508"/>
          </a:xfrm>
        </p:spPr>
        <p:txBody>
          <a:bodyPr/>
          <a:lstStyle/>
          <a:p>
            <a:r>
              <a:rPr lang="en-GB" dirty="0">
                <a:solidFill>
                  <a:schemeClr val="tx2"/>
                </a:solidFill>
              </a:rPr>
              <a:t>Drinking water</a:t>
            </a:r>
            <a:endParaRPr lang="en-US" dirty="0"/>
          </a:p>
        </p:txBody>
      </p:sp>
      <p:sp>
        <p:nvSpPr>
          <p:cNvPr id="12" name="TextBox 11">
            <a:extLst>
              <a:ext uri="{FF2B5EF4-FFF2-40B4-BE49-F238E27FC236}">
                <a16:creationId xmlns:a16="http://schemas.microsoft.com/office/drawing/2014/main" id="{31284BA2-5687-4C65-B7F4-2857EEC277AF}"/>
              </a:ext>
            </a:extLst>
          </p:cNvPr>
          <p:cNvSpPr txBox="1"/>
          <p:nvPr/>
        </p:nvSpPr>
        <p:spPr>
          <a:xfrm>
            <a:off x="9398465" y="3560673"/>
            <a:ext cx="2442121" cy="538865"/>
          </a:xfrm>
          <a:prstGeom prst="rect">
            <a:avLst/>
          </a:prstGeom>
          <a:noFill/>
        </p:spPr>
        <p:txBody>
          <a:bodyPr wrap="square" rtlCol="0">
            <a:spAutoFit/>
          </a:bodyPr>
          <a:lstStyle/>
          <a:p>
            <a:pPr algn="ctr"/>
            <a:r>
              <a:rPr lang="en-US" sz="1451" i="1" dirty="0">
                <a:solidFill>
                  <a:schemeClr val="bg1"/>
                </a:solidFill>
              </a:rPr>
              <a:t>Drinking water station in </a:t>
            </a:r>
            <a:r>
              <a:rPr lang="en-US" sz="1451" i="1" dirty="0" err="1">
                <a:solidFill>
                  <a:schemeClr val="bg1"/>
                </a:solidFill>
              </a:rPr>
              <a:t>Thimpu</a:t>
            </a:r>
            <a:r>
              <a:rPr lang="en-US" sz="1451" i="1" dirty="0">
                <a:solidFill>
                  <a:schemeClr val="bg1"/>
                </a:solidFill>
              </a:rPr>
              <a:t>, Bhutan</a:t>
            </a:r>
          </a:p>
        </p:txBody>
      </p:sp>
      <p:sp>
        <p:nvSpPr>
          <p:cNvPr id="5" name="TextBox 4">
            <a:extLst>
              <a:ext uri="{FF2B5EF4-FFF2-40B4-BE49-F238E27FC236}">
                <a16:creationId xmlns:a16="http://schemas.microsoft.com/office/drawing/2014/main" id="{717BDB9D-A67E-4F80-8F72-D9529889EDEF}"/>
              </a:ext>
            </a:extLst>
          </p:cNvPr>
          <p:cNvSpPr txBox="1"/>
          <p:nvPr/>
        </p:nvSpPr>
        <p:spPr>
          <a:xfrm>
            <a:off x="6910734" y="4660816"/>
            <a:ext cx="5062420" cy="2046586"/>
          </a:xfrm>
          <a:custGeom>
            <a:avLst/>
            <a:gdLst>
              <a:gd name="connsiteX0" fmla="*/ 0 w 5062420"/>
              <a:gd name="connsiteY0" fmla="*/ 0 h 2046586"/>
              <a:gd name="connsiteX1" fmla="*/ 734051 w 5062420"/>
              <a:gd name="connsiteY1" fmla="*/ 0 h 2046586"/>
              <a:gd name="connsiteX2" fmla="*/ 1468102 w 5062420"/>
              <a:gd name="connsiteY2" fmla="*/ 0 h 2046586"/>
              <a:gd name="connsiteX3" fmla="*/ 2202153 w 5062420"/>
              <a:gd name="connsiteY3" fmla="*/ 0 h 2046586"/>
              <a:gd name="connsiteX4" fmla="*/ 2936204 w 5062420"/>
              <a:gd name="connsiteY4" fmla="*/ 0 h 2046586"/>
              <a:gd name="connsiteX5" fmla="*/ 3417133 w 5062420"/>
              <a:gd name="connsiteY5" fmla="*/ 0 h 2046586"/>
              <a:gd name="connsiteX6" fmla="*/ 3948688 w 5062420"/>
              <a:gd name="connsiteY6" fmla="*/ 0 h 2046586"/>
              <a:gd name="connsiteX7" fmla="*/ 5062420 w 5062420"/>
              <a:gd name="connsiteY7" fmla="*/ 0 h 2046586"/>
              <a:gd name="connsiteX8" fmla="*/ 5062420 w 5062420"/>
              <a:gd name="connsiteY8" fmla="*/ 702661 h 2046586"/>
              <a:gd name="connsiteX9" fmla="*/ 5062420 w 5062420"/>
              <a:gd name="connsiteY9" fmla="*/ 1323459 h 2046586"/>
              <a:gd name="connsiteX10" fmla="*/ 5062420 w 5062420"/>
              <a:gd name="connsiteY10" fmla="*/ 2046586 h 2046586"/>
              <a:gd name="connsiteX11" fmla="*/ 4378993 w 5062420"/>
              <a:gd name="connsiteY11" fmla="*/ 2046586 h 2046586"/>
              <a:gd name="connsiteX12" fmla="*/ 3695567 w 5062420"/>
              <a:gd name="connsiteY12" fmla="*/ 2046586 h 2046586"/>
              <a:gd name="connsiteX13" fmla="*/ 3113388 w 5062420"/>
              <a:gd name="connsiteY13" fmla="*/ 2046586 h 2046586"/>
              <a:gd name="connsiteX14" fmla="*/ 2379337 w 5062420"/>
              <a:gd name="connsiteY14" fmla="*/ 2046586 h 2046586"/>
              <a:gd name="connsiteX15" fmla="*/ 1746535 w 5062420"/>
              <a:gd name="connsiteY15" fmla="*/ 2046586 h 2046586"/>
              <a:gd name="connsiteX16" fmla="*/ 1214981 w 5062420"/>
              <a:gd name="connsiteY16" fmla="*/ 2046586 h 2046586"/>
              <a:gd name="connsiteX17" fmla="*/ 0 w 5062420"/>
              <a:gd name="connsiteY17" fmla="*/ 2046586 h 2046586"/>
              <a:gd name="connsiteX18" fmla="*/ 0 w 5062420"/>
              <a:gd name="connsiteY18" fmla="*/ 1323459 h 2046586"/>
              <a:gd name="connsiteX19" fmla="*/ 0 w 5062420"/>
              <a:gd name="connsiteY19" fmla="*/ 702661 h 2046586"/>
              <a:gd name="connsiteX20" fmla="*/ 0 w 5062420"/>
              <a:gd name="connsiteY20" fmla="*/ 0 h 20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62420" h="2046586" extrusionOk="0">
                <a:moveTo>
                  <a:pt x="0" y="0"/>
                </a:moveTo>
                <a:cubicBezTo>
                  <a:pt x="192676" y="-36683"/>
                  <a:pt x="373395" y="-5872"/>
                  <a:pt x="734051" y="0"/>
                </a:cubicBezTo>
                <a:cubicBezTo>
                  <a:pt x="1094707" y="5872"/>
                  <a:pt x="1149849" y="14141"/>
                  <a:pt x="1468102" y="0"/>
                </a:cubicBezTo>
                <a:cubicBezTo>
                  <a:pt x="1786355" y="-14141"/>
                  <a:pt x="1916082" y="24471"/>
                  <a:pt x="2202153" y="0"/>
                </a:cubicBezTo>
                <a:cubicBezTo>
                  <a:pt x="2488224" y="-24471"/>
                  <a:pt x="2598226" y="27441"/>
                  <a:pt x="2936204" y="0"/>
                </a:cubicBezTo>
                <a:cubicBezTo>
                  <a:pt x="3274182" y="-27441"/>
                  <a:pt x="3250458" y="19932"/>
                  <a:pt x="3417133" y="0"/>
                </a:cubicBezTo>
                <a:cubicBezTo>
                  <a:pt x="3583808" y="-19932"/>
                  <a:pt x="3724774" y="-16531"/>
                  <a:pt x="3948688" y="0"/>
                </a:cubicBezTo>
                <a:cubicBezTo>
                  <a:pt x="4172603" y="16531"/>
                  <a:pt x="4813437" y="9997"/>
                  <a:pt x="5062420" y="0"/>
                </a:cubicBezTo>
                <a:cubicBezTo>
                  <a:pt x="5082506" y="338593"/>
                  <a:pt x="5048092" y="551821"/>
                  <a:pt x="5062420" y="702661"/>
                </a:cubicBezTo>
                <a:cubicBezTo>
                  <a:pt x="5076748" y="853501"/>
                  <a:pt x="5073588" y="1114121"/>
                  <a:pt x="5062420" y="1323459"/>
                </a:cubicBezTo>
                <a:cubicBezTo>
                  <a:pt x="5051252" y="1532797"/>
                  <a:pt x="5091750" y="1846392"/>
                  <a:pt x="5062420" y="2046586"/>
                </a:cubicBezTo>
                <a:cubicBezTo>
                  <a:pt x="4832637" y="2062525"/>
                  <a:pt x="4666501" y="2063889"/>
                  <a:pt x="4378993" y="2046586"/>
                </a:cubicBezTo>
                <a:cubicBezTo>
                  <a:pt x="4091485" y="2029283"/>
                  <a:pt x="3889989" y="2022439"/>
                  <a:pt x="3695567" y="2046586"/>
                </a:cubicBezTo>
                <a:cubicBezTo>
                  <a:pt x="3501145" y="2070733"/>
                  <a:pt x="3295292" y="2049905"/>
                  <a:pt x="3113388" y="2046586"/>
                </a:cubicBezTo>
                <a:cubicBezTo>
                  <a:pt x="2931484" y="2043267"/>
                  <a:pt x="2718666" y="2022815"/>
                  <a:pt x="2379337" y="2046586"/>
                </a:cubicBezTo>
                <a:cubicBezTo>
                  <a:pt x="2040008" y="2070357"/>
                  <a:pt x="1983776" y="2016542"/>
                  <a:pt x="1746535" y="2046586"/>
                </a:cubicBezTo>
                <a:cubicBezTo>
                  <a:pt x="1509294" y="2076630"/>
                  <a:pt x="1326087" y="2032107"/>
                  <a:pt x="1214981" y="2046586"/>
                </a:cubicBezTo>
                <a:cubicBezTo>
                  <a:pt x="1103875" y="2061065"/>
                  <a:pt x="295950" y="1996793"/>
                  <a:pt x="0" y="2046586"/>
                </a:cubicBezTo>
                <a:cubicBezTo>
                  <a:pt x="-27809" y="1739689"/>
                  <a:pt x="-9373" y="1549395"/>
                  <a:pt x="0" y="1323459"/>
                </a:cubicBezTo>
                <a:cubicBezTo>
                  <a:pt x="9373" y="1097523"/>
                  <a:pt x="-4470" y="907043"/>
                  <a:pt x="0" y="702661"/>
                </a:cubicBezTo>
                <a:cubicBezTo>
                  <a:pt x="4470" y="498279"/>
                  <a:pt x="11238" y="196419"/>
                  <a:pt x="0" y="0"/>
                </a:cubicBezTo>
                <a:close/>
              </a:path>
            </a:pathLst>
          </a:custGeom>
          <a:noFill/>
          <a:ln>
            <a:solidFill>
              <a:schemeClr val="tx1"/>
            </a:solidFill>
            <a:extLst>
              <a:ext uri="{C807C97D-BFC1-408E-A445-0C87EB9F89A2}">
                <ask:lineSketchStyleProps xmlns:ask="http://schemas.microsoft.com/office/drawing/2018/sketchyshapes" xmlns="" sd="2433020385">
                  <a:prstGeom prst="rect">
                    <a:avLst/>
                  </a:prstGeom>
                  <ask:type>
                    <ask:lineSketchFreehand/>
                  </ask:type>
                </ask:lineSketchStyleProps>
              </a:ext>
            </a:extLst>
          </a:ln>
        </p:spPr>
        <p:txBody>
          <a:bodyPr wrap="square" rtlCol="0">
            <a:spAutoFit/>
          </a:bodyPr>
          <a:lstStyle/>
          <a:p>
            <a:pPr rtl="0"/>
            <a:r>
              <a:rPr lang="en-US" sz="1814" dirty="0">
                <a:solidFill>
                  <a:schemeClr val="bg1"/>
                </a:solidFill>
                <a:latin typeface="Arial" panose="020B0604020202020204" pitchFamily="34" charset="0"/>
                <a:cs typeface="Arial" panose="020B0604020202020204" pitchFamily="34" charset="0"/>
              </a:rPr>
              <a:t>What to do in emergencies/ climate-related events?</a:t>
            </a:r>
          </a:p>
          <a:p>
            <a:pPr marL="310976" indent="-310976">
              <a:buFont typeface="Arial" panose="020B0604020202020204" pitchFamily="34" charset="0"/>
              <a:buChar char="•"/>
            </a:pPr>
            <a:r>
              <a:rPr lang="en-US" sz="1814" dirty="0">
                <a:solidFill>
                  <a:schemeClr val="bg1"/>
                </a:solidFill>
                <a:latin typeface="Arial" panose="020B0604020202020204" pitchFamily="34" charset="0"/>
                <a:cs typeface="Arial" panose="020B0604020202020204" pitchFamily="34" charset="0"/>
              </a:rPr>
              <a:t>Staff fill drinking-water stations and treat more regularly (meet increased patient load)</a:t>
            </a:r>
          </a:p>
          <a:p>
            <a:pPr marL="310976" indent="-310976">
              <a:buFont typeface="Arial" panose="020B0604020202020204" pitchFamily="34" charset="0"/>
              <a:buChar char="•"/>
            </a:pPr>
            <a:r>
              <a:rPr lang="en-US" sz="1814" dirty="0">
                <a:solidFill>
                  <a:schemeClr val="bg1"/>
                </a:solidFill>
                <a:latin typeface="Arial" panose="020B0604020202020204" pitchFamily="34" charset="0"/>
                <a:cs typeface="Arial" panose="020B0604020202020204" pitchFamily="34" charset="0"/>
              </a:rPr>
              <a:t>Procure more water</a:t>
            </a:r>
          </a:p>
          <a:p>
            <a:pPr marL="310976" indent="-310976">
              <a:buFont typeface="Arial" panose="020B0604020202020204" pitchFamily="34" charset="0"/>
              <a:buChar char="•"/>
            </a:pPr>
            <a:r>
              <a:rPr lang="en-US" sz="1814" dirty="0">
                <a:solidFill>
                  <a:schemeClr val="bg1"/>
                </a:solidFill>
                <a:latin typeface="Arial" panose="020B0604020202020204" pitchFamily="34" charset="0"/>
                <a:cs typeface="Arial" panose="020B0604020202020204" pitchFamily="34" charset="0"/>
              </a:rPr>
              <a:t>In-line treatment for piped water (filter + disinfection)</a:t>
            </a:r>
          </a:p>
        </p:txBody>
      </p:sp>
      <p:pic>
        <p:nvPicPr>
          <p:cNvPr id="9" name="Immagine 5">
            <a:extLst>
              <a:ext uri="{FF2B5EF4-FFF2-40B4-BE49-F238E27FC236}">
                <a16:creationId xmlns:a16="http://schemas.microsoft.com/office/drawing/2014/main" id="{3C1EAEB1-ED0D-4291-ACFA-4FB816A08B76}"/>
              </a:ext>
            </a:extLst>
          </p:cNvPr>
          <p:cNvPicPr>
            <a:picLocks noChangeAspect="1"/>
          </p:cNvPicPr>
          <p:nvPr/>
        </p:nvPicPr>
        <p:blipFill>
          <a:blip r:embed="rId4"/>
          <a:stretch>
            <a:fillRect/>
          </a:stretch>
        </p:blipFill>
        <p:spPr>
          <a:xfrm>
            <a:off x="7960912" y="1737189"/>
            <a:ext cx="866344" cy="884898"/>
          </a:xfrm>
          <a:prstGeom prst="rect">
            <a:avLst/>
          </a:prstGeom>
        </p:spPr>
      </p:pic>
      <p:pic>
        <p:nvPicPr>
          <p:cNvPr id="14" name="Immagine 9">
            <a:extLst>
              <a:ext uri="{FF2B5EF4-FFF2-40B4-BE49-F238E27FC236}">
                <a16:creationId xmlns:a16="http://schemas.microsoft.com/office/drawing/2014/main" id="{B1E36620-CD68-4C43-862B-0E97185FF9E8}"/>
              </a:ext>
            </a:extLst>
          </p:cNvPr>
          <p:cNvPicPr>
            <a:picLocks noChangeAspect="1"/>
          </p:cNvPicPr>
          <p:nvPr/>
        </p:nvPicPr>
        <p:blipFill>
          <a:blip r:embed="rId5"/>
          <a:stretch>
            <a:fillRect/>
          </a:stretch>
        </p:blipFill>
        <p:spPr>
          <a:xfrm>
            <a:off x="7960912" y="2807880"/>
            <a:ext cx="866344" cy="866344"/>
          </a:xfrm>
          <a:prstGeom prst="rect">
            <a:avLst/>
          </a:prstGeom>
        </p:spPr>
      </p:pic>
      <p:sp>
        <p:nvSpPr>
          <p:cNvPr id="8" name="Slide Number Placeholder 7">
            <a:extLst>
              <a:ext uri="{FF2B5EF4-FFF2-40B4-BE49-F238E27FC236}">
                <a16:creationId xmlns:a16="http://schemas.microsoft.com/office/drawing/2014/main" id="{9C8528FD-D811-4F7D-A74F-16B4A6975E2C}"/>
              </a:ext>
            </a:extLst>
          </p:cNvPr>
          <p:cNvSpPr>
            <a:spLocks noGrp="1"/>
          </p:cNvSpPr>
          <p:nvPr>
            <p:ph type="sldNum" sz="quarter" idx="12"/>
          </p:nvPr>
        </p:nvSpPr>
        <p:spPr/>
        <p:txBody>
          <a:bodyPr/>
          <a:lstStyle/>
          <a:p>
            <a:fld id="{2D0AA5EB-64AB-BF41-92BE-B61D8618F692}" type="slidenum">
              <a:rPr lang="it-IT" smtClean="0"/>
              <a:t>18</a:t>
            </a:fld>
            <a:endParaRPr lang="it-IT" dirty="0"/>
          </a:p>
        </p:txBody>
      </p:sp>
    </p:spTree>
    <p:extLst>
      <p:ext uri="{BB962C8B-B14F-4D97-AF65-F5344CB8AC3E}">
        <p14:creationId xmlns:p14="http://schemas.microsoft.com/office/powerpoint/2010/main" val="142253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1ABB1-C993-124E-A942-F5B623CCC738}"/>
              </a:ext>
            </a:extLst>
          </p:cNvPr>
          <p:cNvSpPr>
            <a:spLocks noGrp="1"/>
          </p:cNvSpPr>
          <p:nvPr>
            <p:ph type="body" idx="1"/>
          </p:nvPr>
        </p:nvSpPr>
        <p:spPr>
          <a:xfrm>
            <a:off x="88135" y="1280715"/>
            <a:ext cx="6566053" cy="5577285"/>
          </a:xfrm>
        </p:spPr>
        <p:txBody>
          <a:bodyPr>
            <a:normAutofit/>
          </a:bodyPr>
          <a:lstStyle/>
          <a:p>
            <a:pPr marL="342900" indent="-342900">
              <a:buFont typeface="Arial" panose="020B0604020202020204" pitchFamily="34" charset="0"/>
              <a:buChar char="•"/>
            </a:pPr>
            <a:r>
              <a:rPr lang="en-GB" sz="2400" dirty="0">
                <a:solidFill>
                  <a:srgbClr val="09164D"/>
                </a:solidFill>
              </a:rPr>
              <a:t>COVID-19 virus has </a:t>
            </a:r>
            <a:r>
              <a:rPr lang="en-GB" sz="2400" b="1" dirty="0">
                <a:solidFill>
                  <a:srgbClr val="09164D"/>
                </a:solidFill>
              </a:rPr>
              <a:t>not been detected </a:t>
            </a:r>
            <a:r>
              <a:rPr lang="en-GB" sz="2400" dirty="0">
                <a:solidFill>
                  <a:srgbClr val="09164D"/>
                </a:solidFill>
              </a:rPr>
              <a:t>in drinking water supplies. </a:t>
            </a:r>
          </a:p>
          <a:p>
            <a:pPr marL="342900" indent="-342900">
              <a:buFont typeface="Arial" panose="020B0604020202020204" pitchFamily="34" charset="0"/>
              <a:buChar char="•"/>
            </a:pPr>
            <a:r>
              <a:rPr lang="en-GB" sz="2400" dirty="0">
                <a:solidFill>
                  <a:srgbClr val="09164D"/>
                </a:solidFill>
              </a:rPr>
              <a:t>Other coronaviruses have not been detected in surface or groundwater sources</a:t>
            </a:r>
            <a:endParaRPr lang="en-GB" sz="2400" b="1" dirty="0">
              <a:solidFill>
                <a:srgbClr val="09164D"/>
              </a:solidFill>
            </a:endParaRPr>
          </a:p>
          <a:p>
            <a:pPr marL="342900" indent="-342900">
              <a:buFont typeface="Arial" panose="020B0604020202020204" pitchFamily="34" charset="0"/>
              <a:buChar char="•"/>
            </a:pPr>
            <a:r>
              <a:rPr lang="en-GB" sz="2400" dirty="0">
                <a:solidFill>
                  <a:srgbClr val="09164D"/>
                </a:solidFill>
              </a:rPr>
              <a:t>More susceptible to </a:t>
            </a:r>
            <a:r>
              <a:rPr lang="en-GB" sz="2400" b="1" dirty="0">
                <a:solidFill>
                  <a:srgbClr val="09164D"/>
                </a:solidFill>
              </a:rPr>
              <a:t>chlorine </a:t>
            </a:r>
            <a:r>
              <a:rPr lang="en-GB" sz="2400" dirty="0">
                <a:solidFill>
                  <a:srgbClr val="09164D"/>
                </a:solidFill>
              </a:rPr>
              <a:t>than other viruses </a:t>
            </a:r>
          </a:p>
          <a:p>
            <a:pPr marL="342900" indent="-342900">
              <a:buFont typeface="Arial" panose="020B0604020202020204" pitchFamily="34" charset="0"/>
              <a:buChar char="•"/>
            </a:pPr>
            <a:r>
              <a:rPr lang="en-US" sz="2400" dirty="0">
                <a:solidFill>
                  <a:srgbClr val="09164D"/>
                </a:solidFill>
              </a:rPr>
              <a:t>Ensure a </a:t>
            </a:r>
            <a:r>
              <a:rPr lang="en-US" sz="2400" b="1" dirty="0">
                <a:solidFill>
                  <a:srgbClr val="09164D"/>
                </a:solidFill>
              </a:rPr>
              <a:t>residual concentration </a:t>
            </a:r>
            <a:r>
              <a:rPr lang="en-US" sz="2400" dirty="0">
                <a:solidFill>
                  <a:srgbClr val="09164D"/>
                </a:solidFill>
              </a:rPr>
              <a:t>of free chlorine of ≥0.5 mg/L after at least 30 minutes of contact time at pH &lt; 8.0.</a:t>
            </a:r>
          </a:p>
          <a:p>
            <a:pPr marL="342900" indent="-342900">
              <a:buFont typeface="Arial" panose="020B0604020202020204" pitchFamily="34" charset="0"/>
              <a:buChar char="•"/>
            </a:pPr>
            <a:r>
              <a:rPr lang="en-US" sz="2400" dirty="0">
                <a:solidFill>
                  <a:srgbClr val="09164D"/>
                </a:solidFill>
              </a:rPr>
              <a:t>Residual </a:t>
            </a:r>
            <a:r>
              <a:rPr lang="en-US" sz="2400" b="1" dirty="0">
                <a:solidFill>
                  <a:srgbClr val="09164D"/>
                </a:solidFill>
              </a:rPr>
              <a:t>maintained throughout distribution </a:t>
            </a:r>
            <a:r>
              <a:rPr lang="en-US" sz="2400" dirty="0">
                <a:solidFill>
                  <a:srgbClr val="09164D"/>
                </a:solidFill>
              </a:rPr>
              <a:t>system, regularly checked and dosing adjusted as needed. </a:t>
            </a:r>
          </a:p>
          <a:p>
            <a:pPr marL="342900" indent="-342900">
              <a:buFont typeface="Arial" panose="020B0604020202020204" pitchFamily="34" charset="0"/>
              <a:buChar char="•"/>
            </a:pPr>
            <a:endParaRPr lang="en-US" sz="2400" dirty="0">
              <a:solidFill>
                <a:srgbClr val="09164D"/>
              </a:solidFill>
            </a:endParaRPr>
          </a:p>
        </p:txBody>
      </p:sp>
      <p:sp>
        <p:nvSpPr>
          <p:cNvPr id="6" name="Title 5">
            <a:extLst>
              <a:ext uri="{FF2B5EF4-FFF2-40B4-BE49-F238E27FC236}">
                <a16:creationId xmlns:a16="http://schemas.microsoft.com/office/drawing/2014/main" id="{9DF12C26-8C4D-234F-A3F2-F7BBD158231F}"/>
              </a:ext>
            </a:extLst>
          </p:cNvPr>
          <p:cNvSpPr>
            <a:spLocks noGrp="1"/>
          </p:cNvSpPr>
          <p:nvPr>
            <p:ph type="title" idx="4294967295"/>
          </p:nvPr>
        </p:nvSpPr>
        <p:spPr>
          <a:xfrm>
            <a:off x="88135" y="266078"/>
            <a:ext cx="8159750" cy="719137"/>
          </a:xfrm>
        </p:spPr>
        <p:txBody>
          <a:bodyPr/>
          <a:lstStyle/>
          <a:p>
            <a:r>
              <a:rPr lang="en-US" dirty="0">
                <a:solidFill>
                  <a:schemeClr val="tx2"/>
                </a:solidFill>
              </a:rPr>
              <a:t>Drinking water &amp;  SARS-CoV-2 </a:t>
            </a:r>
          </a:p>
        </p:txBody>
      </p:sp>
      <p:pic>
        <p:nvPicPr>
          <p:cNvPr id="4" name="Picture 3" descr="A person wearing a mask&#10;&#10;Description automatically generated with low confidence">
            <a:extLst>
              <a:ext uri="{FF2B5EF4-FFF2-40B4-BE49-F238E27FC236}">
                <a16:creationId xmlns:a16="http://schemas.microsoft.com/office/drawing/2014/main" id="{47B0C4CC-F536-4464-9009-9B1BA32C3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7185" y="137418"/>
            <a:ext cx="4302388" cy="6454504"/>
          </a:xfrm>
          <a:prstGeom prst="rect">
            <a:avLst/>
          </a:prstGeom>
        </p:spPr>
      </p:pic>
      <p:sp>
        <p:nvSpPr>
          <p:cNvPr id="5" name="Slide Number Placeholder 4">
            <a:extLst>
              <a:ext uri="{FF2B5EF4-FFF2-40B4-BE49-F238E27FC236}">
                <a16:creationId xmlns:a16="http://schemas.microsoft.com/office/drawing/2014/main" id="{C987CCA6-3B57-4EF4-8AFC-72DE820611FD}"/>
              </a:ext>
            </a:extLst>
          </p:cNvPr>
          <p:cNvSpPr>
            <a:spLocks noGrp="1"/>
          </p:cNvSpPr>
          <p:nvPr>
            <p:ph type="sldNum" sz="quarter" idx="12"/>
          </p:nvPr>
        </p:nvSpPr>
        <p:spPr/>
        <p:txBody>
          <a:bodyPr/>
          <a:lstStyle/>
          <a:p>
            <a:fld id="{2D0AA5EB-64AB-BF41-92BE-B61D8618F692}" type="slidenum">
              <a:rPr lang="it-IT" smtClean="0"/>
              <a:t>19</a:t>
            </a:fld>
            <a:endParaRPr lang="it-IT" dirty="0"/>
          </a:p>
        </p:txBody>
      </p:sp>
      <p:sp>
        <p:nvSpPr>
          <p:cNvPr id="7" name="TextBox 6">
            <a:extLst>
              <a:ext uri="{FF2B5EF4-FFF2-40B4-BE49-F238E27FC236}">
                <a16:creationId xmlns:a16="http://schemas.microsoft.com/office/drawing/2014/main" id="{847854E0-757E-4669-B4F9-EED9116DC4F0}"/>
              </a:ext>
            </a:extLst>
          </p:cNvPr>
          <p:cNvSpPr txBox="1"/>
          <p:nvPr/>
        </p:nvSpPr>
        <p:spPr>
          <a:xfrm>
            <a:off x="7421696" y="5709332"/>
            <a:ext cx="4770304" cy="830997"/>
          </a:xfrm>
          <a:prstGeom prst="rect">
            <a:avLst/>
          </a:prstGeom>
          <a:noFill/>
        </p:spPr>
        <p:txBody>
          <a:bodyPr wrap="square">
            <a:spAutoFit/>
          </a:bodyPr>
          <a:lstStyle/>
          <a:p>
            <a:r>
              <a:rPr lang="en-GB" sz="24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GB" sz="2400" b="1" dirty="0">
                <a:solidFill>
                  <a:schemeClr val="bg1"/>
                </a:solidFill>
                <a:latin typeface="Arial" panose="020B0604020202020204" pitchFamily="34" charset="0"/>
                <a:cs typeface="Arial" panose="020B0604020202020204" pitchFamily="34" charset="0"/>
              </a:rPr>
              <a:t> Risk of coronaviruses to water supplies is low. </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83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a:xfrm>
            <a:off x="838200" y="1224466"/>
            <a:ext cx="10515600" cy="3728534"/>
          </a:xfrm>
        </p:spPr>
        <p:txBody>
          <a:bodyPr/>
          <a:lstStyle/>
          <a:p>
            <a:r>
              <a:rPr lang="en-US" sz="8000" dirty="0">
                <a:solidFill>
                  <a:srgbClr val="FFFFFF"/>
                </a:solidFill>
              </a:rPr>
              <a:t>Managing safe water supplies</a:t>
            </a:r>
            <a:endParaRPr lang="it-IT" dirty="0"/>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p:txBody>
          <a:bodyPr>
            <a:normAutofit/>
          </a:bodyPr>
          <a:lstStyle/>
          <a:p>
            <a:r>
              <a:rPr lang="it-IT" sz="3200" dirty="0"/>
              <a:t>WASH FIT technical module</a:t>
            </a:r>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p:txBody>
          <a:bodyPr/>
          <a:lstStyle/>
          <a:p>
            <a:fld id="{A5BA30F2-EADE-E847-915A-1E3BC37EDCB4}" type="slidenum">
              <a:rPr lang="it-IT" smtClean="0"/>
              <a:pPr/>
              <a:t>2</a:t>
            </a:fld>
            <a:endParaRPr lang="it-IT" dirty="0"/>
          </a:p>
        </p:txBody>
      </p:sp>
      <p:sp>
        <p:nvSpPr>
          <p:cNvPr id="5" name="Sottotitolo 2">
            <a:extLst>
              <a:ext uri="{FF2B5EF4-FFF2-40B4-BE49-F238E27FC236}">
                <a16:creationId xmlns:a16="http://schemas.microsoft.com/office/drawing/2014/main" id="{25BE02E5-7453-B343-80B2-1945D2ABEBAA}"/>
              </a:ext>
            </a:extLst>
          </p:cNvPr>
          <p:cNvSpPr txBox="1">
            <a:spLocks/>
          </p:cNvSpPr>
          <p:nvPr/>
        </p:nvSpPr>
        <p:spPr>
          <a:xfrm>
            <a:off x="838200" y="5376103"/>
            <a:ext cx="10515600" cy="175946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a:t>Add date &amp; location</a:t>
            </a:r>
            <a:endParaRPr lang="it-IT" dirty="0"/>
          </a:p>
        </p:txBody>
      </p:sp>
    </p:spTree>
    <p:extLst>
      <p:ext uri="{BB962C8B-B14F-4D97-AF65-F5344CB8AC3E}">
        <p14:creationId xmlns:p14="http://schemas.microsoft.com/office/powerpoint/2010/main" val="3379139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A0C62-08BB-B042-B74A-AACAF0ABE844}"/>
              </a:ext>
            </a:extLst>
          </p:cNvPr>
          <p:cNvSpPr>
            <a:spLocks noGrp="1"/>
          </p:cNvSpPr>
          <p:nvPr>
            <p:ph type="body" idx="1"/>
          </p:nvPr>
        </p:nvSpPr>
        <p:spPr>
          <a:xfrm>
            <a:off x="750888" y="1212849"/>
            <a:ext cx="5076825" cy="2124439"/>
          </a:xfrm>
        </p:spPr>
        <p:txBody>
          <a:bodyPr>
            <a:normAutofit/>
          </a:bodyPr>
          <a:lstStyle/>
          <a:p>
            <a:pPr marL="285709" indent="-285709">
              <a:spcBef>
                <a:spcPts val="0"/>
              </a:spcBef>
            </a:pPr>
            <a:r>
              <a:rPr lang="en-GB" sz="2177" b="1" dirty="0">
                <a:solidFill>
                  <a:srgbClr val="09164D"/>
                </a:solidFill>
              </a:rPr>
              <a:t>Availability &amp; quantity</a:t>
            </a:r>
            <a:r>
              <a:rPr lang="en-GB" sz="2177" dirty="0">
                <a:solidFill>
                  <a:srgbClr val="09164D"/>
                </a:solidFill>
              </a:rPr>
              <a:t>: </a:t>
            </a:r>
          </a:p>
          <a:p>
            <a:pPr marL="285709" indent="-285709">
              <a:spcBef>
                <a:spcPts val="0"/>
              </a:spcBef>
            </a:pPr>
            <a:r>
              <a:rPr lang="en-GB" sz="2177" dirty="0">
                <a:solidFill>
                  <a:srgbClr val="09164D"/>
                </a:solidFill>
              </a:rPr>
              <a:t>Water, at a minimum for hand hygiene, cleaning and drinking. </a:t>
            </a:r>
          </a:p>
          <a:p>
            <a:pPr marL="285709" indent="-285709">
              <a:spcBef>
                <a:spcPts val="0"/>
              </a:spcBef>
            </a:pPr>
            <a:r>
              <a:rPr lang="en-GB" sz="2177" dirty="0">
                <a:solidFill>
                  <a:srgbClr val="09164D"/>
                </a:solidFill>
              </a:rPr>
              <a:t>Install simple handwashing stations if no piped supply available. </a:t>
            </a:r>
          </a:p>
          <a:p>
            <a:pPr marL="285709" indent="-285709">
              <a:spcBef>
                <a:spcPts val="0"/>
              </a:spcBef>
            </a:pPr>
            <a:endParaRPr lang="en-GB" sz="2177" dirty="0">
              <a:solidFill>
                <a:srgbClr val="09164D"/>
              </a:solidFill>
            </a:endParaRPr>
          </a:p>
        </p:txBody>
      </p:sp>
      <p:sp>
        <p:nvSpPr>
          <p:cNvPr id="3" name="Text Placeholder 2">
            <a:extLst>
              <a:ext uri="{FF2B5EF4-FFF2-40B4-BE49-F238E27FC236}">
                <a16:creationId xmlns:a16="http://schemas.microsoft.com/office/drawing/2014/main" id="{A9ED4F7C-CDAF-4E83-80AD-A9707A7B26C2}"/>
              </a:ext>
            </a:extLst>
          </p:cNvPr>
          <p:cNvSpPr>
            <a:spLocks noGrp="1"/>
          </p:cNvSpPr>
          <p:nvPr>
            <p:ph type="body" sz="quarter" idx="13"/>
          </p:nvPr>
        </p:nvSpPr>
        <p:spPr>
          <a:xfrm>
            <a:off x="839788" y="4381500"/>
            <a:ext cx="10507661" cy="2476500"/>
          </a:xfrm>
        </p:spPr>
        <p:txBody>
          <a:bodyPr>
            <a:normAutofit/>
          </a:bodyPr>
          <a:lstStyle/>
          <a:p>
            <a:pPr marL="0" marR="0" lvl="0" indent="0" algn="l" defTabSz="862049" rtl="0" eaLnBrk="1" fontAlgn="base" latinLnBrk="0" hangingPunct="1">
              <a:lnSpc>
                <a:spcPct val="115000"/>
              </a:lnSpc>
              <a:spcBef>
                <a:spcPts val="0"/>
              </a:spcBef>
              <a:spcAft>
                <a:spcPts val="1000"/>
              </a:spcAft>
              <a:buClrTx/>
              <a:buSzTx/>
              <a:buFont typeface="+mj-lt"/>
              <a:buNone/>
              <a:tabLst/>
              <a:defRPr/>
            </a:pPr>
            <a:r>
              <a:rPr lang="en-US" sz="1800" b="0" kern="1200">
                <a:solidFill>
                  <a:schemeClr val="lt1"/>
                </a:solidFill>
                <a:effectLst/>
                <a:latin typeface="Arial" panose="020B0604020202020204" pitchFamily="34" charset="0"/>
                <a:ea typeface="+mn-ea"/>
                <a:cs typeface="Arial" panose="020B0604020202020204" pitchFamily="34" charset="0"/>
              </a:rPr>
              <a:t>This is not well studied. If a tap was kept open for 20-40 seconds, about 2.5-5 litres per handwashing event would be needed (assuming a flow of 7.5 litres per minute). </a:t>
            </a:r>
          </a:p>
          <a:p>
            <a:pPr marL="0" marR="0" lvl="0" indent="0" algn="l" defTabSz="862049" rtl="0" eaLnBrk="1" fontAlgn="base" latinLnBrk="0" hangingPunct="1">
              <a:lnSpc>
                <a:spcPct val="115000"/>
              </a:lnSpc>
              <a:spcBef>
                <a:spcPts val="0"/>
              </a:spcBef>
              <a:spcAft>
                <a:spcPts val="1000"/>
              </a:spcAft>
              <a:buClrTx/>
              <a:buSzTx/>
              <a:buFont typeface="+mj-lt"/>
              <a:buNone/>
              <a:tabLst/>
              <a:defRPr/>
            </a:pPr>
            <a:r>
              <a:rPr lang="en-US" sz="1800" b="0" kern="1200">
                <a:solidFill>
                  <a:schemeClr val="lt1"/>
                </a:solidFill>
                <a:effectLst/>
                <a:latin typeface="Arial" panose="020B0604020202020204" pitchFamily="34" charset="0"/>
                <a:ea typeface="+mn-ea"/>
                <a:cs typeface="Arial" panose="020B0604020202020204" pitchFamily="34" charset="0"/>
              </a:rPr>
              <a:t>Hand rubbing is essential for cleaning and can be done with the tap off (to save water).</a:t>
            </a:r>
          </a:p>
          <a:p>
            <a:pPr marL="0" marR="0" lvl="0" indent="0" algn="l" defTabSz="862049" rtl="0" eaLnBrk="1" fontAlgn="base" latinLnBrk="0" hangingPunct="1">
              <a:lnSpc>
                <a:spcPct val="115000"/>
              </a:lnSpc>
              <a:spcBef>
                <a:spcPts val="0"/>
              </a:spcBef>
              <a:spcAft>
                <a:spcPts val="1000"/>
              </a:spcAft>
              <a:buClrTx/>
              <a:buSzTx/>
              <a:buFont typeface="+mj-lt"/>
              <a:buNone/>
              <a:tabLst/>
              <a:defRPr/>
            </a:pPr>
            <a:r>
              <a:rPr lang="en-US" sz="1800" b="0" kern="1200">
                <a:solidFill>
                  <a:schemeClr val="lt1"/>
                </a:solidFill>
                <a:effectLst/>
                <a:latin typeface="Arial" panose="020B0604020202020204" pitchFamily="34" charset="0"/>
                <a:ea typeface="+mn-ea"/>
                <a:cs typeface="Arial" panose="020B0604020202020204" pitchFamily="34" charset="0"/>
              </a:rPr>
              <a:t>In low-resource settings use of 0.5-2 litres per wash has been shown to reduce faecal contamination of hands. ALL facilities should aim to reduce water while keeping hands clean.</a:t>
            </a:r>
          </a:p>
          <a:p>
            <a:endParaRPr lang="en-US" sz="1800"/>
          </a:p>
        </p:txBody>
      </p:sp>
      <p:sp>
        <p:nvSpPr>
          <p:cNvPr id="6" name="Title 5">
            <a:extLst>
              <a:ext uri="{FF2B5EF4-FFF2-40B4-BE49-F238E27FC236}">
                <a16:creationId xmlns:a16="http://schemas.microsoft.com/office/drawing/2014/main" id="{36260DCD-6193-F843-B8C4-938AE69A49D1}"/>
              </a:ext>
            </a:extLst>
          </p:cNvPr>
          <p:cNvSpPr>
            <a:spLocks noGrp="1"/>
          </p:cNvSpPr>
          <p:nvPr>
            <p:ph type="title"/>
          </p:nvPr>
        </p:nvSpPr>
        <p:spPr>
          <a:xfrm>
            <a:off x="839788" y="4038600"/>
            <a:ext cx="10515600" cy="342900"/>
          </a:xfrm>
        </p:spPr>
        <p:txBody>
          <a:bodyPr/>
          <a:lstStyle/>
          <a:p>
            <a:r>
              <a:rPr lang="en-GB" sz="2000" dirty="0">
                <a:solidFill>
                  <a:schemeClr val="tx2"/>
                </a:solidFill>
              </a:rPr>
              <a:t>Water r</a:t>
            </a:r>
            <a:r>
              <a:rPr lang="en-US" sz="2000" u="none" strike="noStrike" kern="0" spc="0" dirty="0">
                <a:effectLst/>
                <a:uFill>
                  <a:solidFill>
                    <a:srgbClr val="000000"/>
                  </a:solidFill>
                </a:uFill>
                <a:latin typeface="Arial" panose="020B0604020202020204" pitchFamily="34" charset="0"/>
                <a:cs typeface="Arial" panose="020B0604020202020204" pitchFamily="34" charset="0"/>
              </a:rPr>
              <a:t>How much water is needed for handwashing in resource-limited settings?</a:t>
            </a:r>
            <a:endParaRPr lang="en-US" sz="2000" dirty="0">
              <a:solidFill>
                <a:schemeClr val="tx2"/>
              </a:solidFill>
            </a:endParaRPr>
          </a:p>
        </p:txBody>
      </p:sp>
      <p:sp>
        <p:nvSpPr>
          <p:cNvPr id="4" name="Text Placeholder 3">
            <a:extLst>
              <a:ext uri="{FF2B5EF4-FFF2-40B4-BE49-F238E27FC236}">
                <a16:creationId xmlns:a16="http://schemas.microsoft.com/office/drawing/2014/main" id="{CB71772E-4208-4CD4-8086-9B951CBECBFB}"/>
              </a:ext>
            </a:extLst>
          </p:cNvPr>
          <p:cNvSpPr>
            <a:spLocks noGrp="1"/>
          </p:cNvSpPr>
          <p:nvPr>
            <p:ph type="body" sz="quarter" idx="14"/>
          </p:nvPr>
        </p:nvSpPr>
        <p:spPr>
          <a:xfrm>
            <a:off x="6248401" y="1052331"/>
            <a:ext cx="5106987" cy="2124438"/>
          </a:xfrm>
        </p:spPr>
        <p:txBody>
          <a:bodyPr/>
          <a:lstStyle/>
          <a:p>
            <a:pPr marL="285709" indent="-285709">
              <a:spcBef>
                <a:spcPts val="0"/>
              </a:spcBef>
            </a:pPr>
            <a:r>
              <a:rPr lang="en-GB" sz="2000" b="1" dirty="0">
                <a:solidFill>
                  <a:srgbClr val="09164D"/>
                </a:solidFill>
              </a:rPr>
              <a:t>Quality</a:t>
            </a:r>
            <a:r>
              <a:rPr lang="en-GB" sz="2000" dirty="0">
                <a:solidFill>
                  <a:srgbClr val="09164D"/>
                </a:solidFill>
              </a:rPr>
              <a:t>: Drinking water should be from an improved source; water should be treated and have an appropriate chlorine residual.</a:t>
            </a:r>
          </a:p>
          <a:p>
            <a:pPr marL="285709" indent="-285709">
              <a:spcBef>
                <a:spcPts val="0"/>
              </a:spcBef>
            </a:pPr>
            <a:endParaRPr lang="en-GB" sz="2000" dirty="0">
              <a:solidFill>
                <a:srgbClr val="09164D"/>
              </a:solidFill>
            </a:endParaRPr>
          </a:p>
          <a:p>
            <a:pPr marL="285709" indent="-285709">
              <a:spcBef>
                <a:spcPts val="0"/>
              </a:spcBef>
            </a:pPr>
            <a:r>
              <a:rPr lang="en-GB" sz="2000" b="1" dirty="0">
                <a:solidFill>
                  <a:srgbClr val="09164D"/>
                </a:solidFill>
              </a:rPr>
              <a:t>Be prepared</a:t>
            </a:r>
            <a:r>
              <a:rPr lang="en-GB" sz="2000" dirty="0">
                <a:solidFill>
                  <a:srgbClr val="09164D"/>
                </a:solidFill>
              </a:rPr>
              <a:t>: Contingency plans for securing additional safe and sufficient water during outbreaks.</a:t>
            </a:r>
          </a:p>
          <a:p>
            <a:endParaRPr lang="en-US" dirty="0"/>
          </a:p>
        </p:txBody>
      </p:sp>
      <p:sp>
        <p:nvSpPr>
          <p:cNvPr id="8" name="Title 5">
            <a:extLst>
              <a:ext uri="{FF2B5EF4-FFF2-40B4-BE49-F238E27FC236}">
                <a16:creationId xmlns:a16="http://schemas.microsoft.com/office/drawing/2014/main" id="{4293FEDE-489A-402E-872E-2DC5BE661DE1}"/>
              </a:ext>
            </a:extLst>
          </p:cNvPr>
          <p:cNvSpPr txBox="1">
            <a:spLocks/>
          </p:cNvSpPr>
          <p:nvPr/>
        </p:nvSpPr>
        <p:spPr>
          <a:xfrm>
            <a:off x="2013743" y="151968"/>
            <a:ext cx="8159750" cy="719137"/>
          </a:xfr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dirty="0">
                <a:solidFill>
                  <a:schemeClr val="tx2"/>
                </a:solidFill>
              </a:rPr>
              <a:t>Water requirements &amp; COVID-19</a:t>
            </a:r>
          </a:p>
        </p:txBody>
      </p:sp>
      <p:sp>
        <p:nvSpPr>
          <p:cNvPr id="5" name="Slide Number Placeholder 4">
            <a:extLst>
              <a:ext uri="{FF2B5EF4-FFF2-40B4-BE49-F238E27FC236}">
                <a16:creationId xmlns:a16="http://schemas.microsoft.com/office/drawing/2014/main" id="{5CB255B8-F7CF-435B-84B4-60E675A90C81}"/>
              </a:ext>
            </a:extLst>
          </p:cNvPr>
          <p:cNvSpPr>
            <a:spLocks noGrp="1"/>
          </p:cNvSpPr>
          <p:nvPr>
            <p:ph type="sldNum" sz="quarter" idx="12"/>
          </p:nvPr>
        </p:nvSpPr>
        <p:spPr/>
        <p:txBody>
          <a:bodyPr/>
          <a:lstStyle/>
          <a:p>
            <a:fld id="{2D0AA5EB-64AB-BF41-92BE-B61D8618F692}" type="slidenum">
              <a:rPr lang="it-IT" smtClean="0"/>
              <a:t>20</a:t>
            </a:fld>
            <a:endParaRPr lang="it-IT" dirty="0"/>
          </a:p>
        </p:txBody>
      </p:sp>
    </p:spTree>
    <p:extLst>
      <p:ext uri="{BB962C8B-B14F-4D97-AF65-F5344CB8AC3E}">
        <p14:creationId xmlns:p14="http://schemas.microsoft.com/office/powerpoint/2010/main" val="3175793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139ED21-26DC-499C-A1B8-FC8D0CC7374F}"/>
              </a:ext>
            </a:extLst>
          </p:cNvPr>
          <p:cNvCxnSpPr>
            <a:cxnSpLocks/>
            <a:endCxn id="11" idx="1"/>
          </p:cNvCxnSpPr>
          <p:nvPr/>
        </p:nvCxnSpPr>
        <p:spPr>
          <a:xfrm>
            <a:off x="4761247" y="3554028"/>
            <a:ext cx="3253255" cy="21786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430442" y="17573"/>
            <a:ext cx="10993438" cy="720725"/>
          </a:xfrm>
        </p:spPr>
        <p:txBody>
          <a:bodyPr>
            <a:noAutofit/>
          </a:bodyPr>
          <a:lstStyle/>
          <a:p>
            <a:pPr algn="ctr">
              <a:defRPr/>
            </a:pPr>
            <a:r>
              <a:rPr lang="en-GB" sz="3600" dirty="0">
                <a:solidFill>
                  <a:srgbClr val="009CDE"/>
                </a:solidFill>
                <a:latin typeface="Arial Narrow" panose="020B0606020202030204" pitchFamily="34" charset="0"/>
                <a:cs typeface="Arial" panose="020B0604020202020204" pitchFamily="34" charset="0"/>
              </a:rPr>
              <a:t>Applying a risk-based approach to water quality: </a:t>
            </a:r>
            <a:br>
              <a:rPr lang="en-GB" sz="3600" dirty="0">
                <a:solidFill>
                  <a:srgbClr val="009CDE"/>
                </a:solidFill>
                <a:latin typeface="Arial Narrow" panose="020B0606020202030204" pitchFamily="34" charset="0"/>
                <a:cs typeface="Arial" panose="020B0604020202020204" pitchFamily="34" charset="0"/>
              </a:rPr>
            </a:br>
            <a:r>
              <a:rPr lang="en-GB" sz="3600" dirty="0">
                <a:solidFill>
                  <a:srgbClr val="009CDE"/>
                </a:solidFill>
                <a:latin typeface="Arial Narrow" panose="020B0606020202030204" pitchFamily="34" charset="0"/>
                <a:cs typeface="Arial" panose="020B0604020202020204" pitchFamily="34" charset="0"/>
              </a:rPr>
              <a:t>WHO guidance</a:t>
            </a:r>
          </a:p>
        </p:txBody>
      </p:sp>
      <p:pic>
        <p:nvPicPr>
          <p:cNvPr id="8" name="Picture 7">
            <a:hlinkClick r:id="rId3"/>
            <a:extLst>
              <a:ext uri="{FF2B5EF4-FFF2-40B4-BE49-F238E27FC236}">
                <a16:creationId xmlns:a16="http://schemas.microsoft.com/office/drawing/2014/main" id="{1745A3FF-7B79-41AB-BD3E-3237956D5A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9921" y="2690672"/>
            <a:ext cx="1216508" cy="1814115"/>
          </a:xfrm>
          <a:prstGeom prst="rect">
            <a:avLst/>
          </a:prstGeom>
          <a:ln>
            <a:noFill/>
          </a:ln>
          <a:effectLst>
            <a:outerShdw blurRad="292100" dist="139700" dir="2700000" algn="tl" rotWithShape="0">
              <a:srgbClr val="333333">
                <a:alpha val="65000"/>
              </a:srgbClr>
            </a:outerShdw>
          </a:effectLst>
        </p:spPr>
      </p:pic>
      <p:pic>
        <p:nvPicPr>
          <p:cNvPr id="9" name="Picture 2">
            <a:hlinkClick r:id="rId5"/>
            <a:extLst>
              <a:ext uri="{FF2B5EF4-FFF2-40B4-BE49-F238E27FC236}">
                <a16:creationId xmlns:a16="http://schemas.microsoft.com/office/drawing/2014/main" id="{FED7E5A2-3034-4CFE-856C-2E9DDE36B60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52263" y="884755"/>
            <a:ext cx="1216508" cy="1582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www.who.int/water_sanitation_health/publications/cover-gdwq-4-ed-with-1st-add-150px.jpg">
            <a:hlinkClick r:id="rId7"/>
            <a:extLst>
              <a:ext uri="{FF2B5EF4-FFF2-40B4-BE49-F238E27FC236}">
                <a16:creationId xmlns:a16="http://schemas.microsoft.com/office/drawing/2014/main" id="{F0D4E0DD-FB1F-46C1-BAB1-98ED877C16F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91032" y="1212570"/>
            <a:ext cx="1748707" cy="2623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ublication cover">
            <a:hlinkClick r:id="rId9"/>
            <a:extLst>
              <a:ext uri="{FF2B5EF4-FFF2-40B4-BE49-F238E27FC236}">
                <a16:creationId xmlns:a16="http://schemas.microsoft.com/office/drawing/2014/main" id="{DA95ACBD-0C91-4E87-A174-2AA4FA38E20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927161" y="3378215"/>
            <a:ext cx="1403923" cy="1965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E3111A-9A7E-4A02-8F35-F44C4E323930}"/>
              </a:ext>
            </a:extLst>
          </p:cNvPr>
          <p:cNvSpPr txBox="1"/>
          <p:nvPr/>
        </p:nvSpPr>
        <p:spPr>
          <a:xfrm rot="16200000">
            <a:off x="1244042" y="2253962"/>
            <a:ext cx="2514256" cy="427361"/>
          </a:xfrm>
          <a:prstGeom prst="rect">
            <a:avLst/>
          </a:prstGeom>
          <a:noFill/>
        </p:spPr>
        <p:txBody>
          <a:bodyPr wrap="square" rtlCol="0">
            <a:spAutoFit/>
          </a:bodyPr>
          <a:lstStyle/>
          <a:p>
            <a:r>
              <a:rPr lang="en-GB" sz="2177" dirty="0">
                <a:solidFill>
                  <a:srgbClr val="09164D"/>
                </a:solidFill>
                <a:latin typeface="Arial" panose="020B0604020202020204" pitchFamily="34" charset="0"/>
                <a:cs typeface="Arial" panose="020B0604020202020204" pitchFamily="34" charset="0"/>
              </a:rPr>
              <a:t>Guidelines</a:t>
            </a:r>
          </a:p>
        </p:txBody>
      </p:sp>
      <p:sp>
        <p:nvSpPr>
          <p:cNvPr id="14" name="TextBox 13">
            <a:extLst>
              <a:ext uri="{FF2B5EF4-FFF2-40B4-BE49-F238E27FC236}">
                <a16:creationId xmlns:a16="http://schemas.microsoft.com/office/drawing/2014/main" id="{A435157F-9AEE-4D23-86C0-C4780ADC88F2}"/>
              </a:ext>
            </a:extLst>
          </p:cNvPr>
          <p:cNvSpPr txBox="1"/>
          <p:nvPr/>
        </p:nvSpPr>
        <p:spPr>
          <a:xfrm>
            <a:off x="8896851" y="420653"/>
            <a:ext cx="2701219" cy="1432443"/>
          </a:xfrm>
          <a:prstGeom prst="rect">
            <a:avLst/>
          </a:prstGeom>
          <a:noFill/>
        </p:spPr>
        <p:txBody>
          <a:bodyPr wrap="square" rtlCol="0">
            <a:spAutoFit/>
          </a:bodyPr>
          <a:lstStyle/>
          <a:p>
            <a:endParaRPr lang="en-GB" sz="2177" dirty="0">
              <a:latin typeface="Arial" panose="020B0604020202020204" pitchFamily="34" charset="0"/>
              <a:cs typeface="Arial" panose="020B0604020202020204" pitchFamily="34" charset="0"/>
            </a:endParaRPr>
          </a:p>
          <a:p>
            <a:r>
              <a:rPr lang="en-GB" sz="2177" dirty="0">
                <a:latin typeface="Arial" panose="020B0604020202020204" pitchFamily="34" charset="0"/>
                <a:cs typeface="Arial" panose="020B0604020202020204" pitchFamily="34" charset="0"/>
              </a:rPr>
              <a:t>Water safety planning and climate</a:t>
            </a:r>
          </a:p>
        </p:txBody>
      </p:sp>
      <p:sp>
        <p:nvSpPr>
          <p:cNvPr id="15" name="TextBox 14">
            <a:extLst>
              <a:ext uri="{FF2B5EF4-FFF2-40B4-BE49-F238E27FC236}">
                <a16:creationId xmlns:a16="http://schemas.microsoft.com/office/drawing/2014/main" id="{044A9EF0-6779-45EA-8CD9-3BF4B69BBD99}"/>
              </a:ext>
            </a:extLst>
          </p:cNvPr>
          <p:cNvSpPr txBox="1"/>
          <p:nvPr/>
        </p:nvSpPr>
        <p:spPr>
          <a:xfrm>
            <a:off x="9389663" y="2533852"/>
            <a:ext cx="2576705" cy="762388"/>
          </a:xfrm>
          <a:prstGeom prst="rect">
            <a:avLst/>
          </a:prstGeom>
          <a:noFill/>
        </p:spPr>
        <p:txBody>
          <a:bodyPr wrap="square" rtlCol="0">
            <a:spAutoFit/>
          </a:bodyPr>
          <a:lstStyle/>
          <a:p>
            <a:endParaRPr lang="en-GB" sz="2177" dirty="0">
              <a:latin typeface="Arial" panose="020B0604020202020204" pitchFamily="34" charset="0"/>
              <a:cs typeface="Arial" panose="020B0604020202020204" pitchFamily="34" charset="0"/>
            </a:endParaRPr>
          </a:p>
          <a:p>
            <a:r>
              <a:rPr lang="en-GB" sz="2177" dirty="0">
                <a:latin typeface="Arial" panose="020B0604020202020204" pitchFamily="34" charset="0"/>
                <a:cs typeface="Arial" panose="020B0604020202020204" pitchFamily="34" charset="0"/>
              </a:rPr>
              <a:t>Regulations</a:t>
            </a:r>
          </a:p>
        </p:txBody>
      </p:sp>
      <p:pic>
        <p:nvPicPr>
          <p:cNvPr id="11" name="Picture 10">
            <a:hlinkClick r:id="rId11"/>
            <a:extLst>
              <a:ext uri="{FF2B5EF4-FFF2-40B4-BE49-F238E27FC236}">
                <a16:creationId xmlns:a16="http://schemas.microsoft.com/office/drawing/2014/main" id="{515424E8-56DB-4615-AC77-41DD2C6D35F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14502" y="4825670"/>
            <a:ext cx="1375161" cy="1814115"/>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4745F8D8-DB75-4F8E-ADD7-EC401CEA96D4}"/>
              </a:ext>
            </a:extLst>
          </p:cNvPr>
          <p:cNvSpPr txBox="1"/>
          <p:nvPr/>
        </p:nvSpPr>
        <p:spPr>
          <a:xfrm>
            <a:off x="9533895" y="4745843"/>
            <a:ext cx="2519263" cy="1097416"/>
          </a:xfrm>
          <a:prstGeom prst="rect">
            <a:avLst/>
          </a:prstGeom>
          <a:noFill/>
        </p:spPr>
        <p:txBody>
          <a:bodyPr wrap="square" rtlCol="0">
            <a:spAutoFit/>
          </a:bodyPr>
          <a:lstStyle/>
          <a:p>
            <a:endParaRPr lang="en-GB" sz="2177" dirty="0">
              <a:latin typeface="Arial" panose="020B0604020202020204" pitchFamily="34" charset="0"/>
              <a:cs typeface="Arial" panose="020B0604020202020204" pitchFamily="34" charset="0"/>
            </a:endParaRPr>
          </a:p>
          <a:p>
            <a:r>
              <a:rPr lang="en-GB" sz="2177" dirty="0">
                <a:latin typeface="Arial" panose="020B0604020202020204" pitchFamily="34" charset="0"/>
                <a:cs typeface="Arial" panose="020B0604020202020204" pitchFamily="34" charset="0"/>
              </a:rPr>
              <a:t>Health care facilities</a:t>
            </a:r>
          </a:p>
        </p:txBody>
      </p:sp>
      <p:sp>
        <p:nvSpPr>
          <p:cNvPr id="21" name="TextBox 20">
            <a:extLst>
              <a:ext uri="{FF2B5EF4-FFF2-40B4-BE49-F238E27FC236}">
                <a16:creationId xmlns:a16="http://schemas.microsoft.com/office/drawing/2014/main" id="{E16D4678-C460-40B3-A33F-313D6F07E41A}"/>
              </a:ext>
            </a:extLst>
          </p:cNvPr>
          <p:cNvSpPr txBox="1"/>
          <p:nvPr/>
        </p:nvSpPr>
        <p:spPr>
          <a:xfrm>
            <a:off x="5729286" y="5448922"/>
            <a:ext cx="2260634" cy="762388"/>
          </a:xfrm>
          <a:prstGeom prst="rect">
            <a:avLst/>
          </a:prstGeom>
          <a:noFill/>
        </p:spPr>
        <p:txBody>
          <a:bodyPr wrap="square" rtlCol="0">
            <a:spAutoFit/>
          </a:bodyPr>
          <a:lstStyle/>
          <a:p>
            <a:r>
              <a:rPr lang="en-GB" sz="2177" dirty="0">
                <a:latin typeface="Arial" panose="020B0604020202020204" pitchFamily="34" charset="0"/>
                <a:cs typeface="Arial" panose="020B0604020202020204" pitchFamily="34" charset="0"/>
              </a:rPr>
              <a:t>Water treatment performance</a:t>
            </a:r>
          </a:p>
        </p:txBody>
      </p:sp>
      <p:sp>
        <p:nvSpPr>
          <p:cNvPr id="22" name="TextBox 21">
            <a:extLst>
              <a:ext uri="{FF2B5EF4-FFF2-40B4-BE49-F238E27FC236}">
                <a16:creationId xmlns:a16="http://schemas.microsoft.com/office/drawing/2014/main" id="{C739DEC5-7683-4139-9D92-938029319660}"/>
              </a:ext>
            </a:extLst>
          </p:cNvPr>
          <p:cNvSpPr txBox="1"/>
          <p:nvPr/>
        </p:nvSpPr>
        <p:spPr>
          <a:xfrm>
            <a:off x="588287" y="4277832"/>
            <a:ext cx="3866392" cy="2342180"/>
          </a:xfrm>
          <a:prstGeom prst="rect">
            <a:avLst/>
          </a:prstGeom>
          <a:solidFill>
            <a:schemeClr val="tx1"/>
          </a:solidFill>
          <a:ln>
            <a:solidFill>
              <a:schemeClr val="tx1"/>
            </a:solidFill>
            <a:extLst>
              <a:ext uri="{C807C97D-BFC1-408E-A445-0C87EB9F89A2}">
                <ask:lineSketchStyleProps xmlns:ask="http://schemas.microsoft.com/office/drawing/2018/sketchyshapes" xmlns="" sd="1268017140">
                  <a:custGeom>
                    <a:avLst/>
                    <a:gdLst>
                      <a:gd name="connsiteX0" fmla="*/ 0 w 3866392"/>
                      <a:gd name="connsiteY0" fmla="*/ 0 h 2342180"/>
                      <a:gd name="connsiteX1" fmla="*/ 644399 w 3866392"/>
                      <a:gd name="connsiteY1" fmla="*/ 0 h 2342180"/>
                      <a:gd name="connsiteX2" fmla="*/ 1366125 w 3866392"/>
                      <a:gd name="connsiteY2" fmla="*/ 0 h 2342180"/>
                      <a:gd name="connsiteX3" fmla="*/ 1971860 w 3866392"/>
                      <a:gd name="connsiteY3" fmla="*/ 0 h 2342180"/>
                      <a:gd name="connsiteX4" fmla="*/ 2616259 w 3866392"/>
                      <a:gd name="connsiteY4" fmla="*/ 0 h 2342180"/>
                      <a:gd name="connsiteX5" fmla="*/ 3299321 w 3866392"/>
                      <a:gd name="connsiteY5" fmla="*/ 0 h 2342180"/>
                      <a:gd name="connsiteX6" fmla="*/ 3866392 w 3866392"/>
                      <a:gd name="connsiteY6" fmla="*/ 0 h 2342180"/>
                      <a:gd name="connsiteX7" fmla="*/ 3866392 w 3866392"/>
                      <a:gd name="connsiteY7" fmla="*/ 562123 h 2342180"/>
                      <a:gd name="connsiteX8" fmla="*/ 3866392 w 3866392"/>
                      <a:gd name="connsiteY8" fmla="*/ 1100825 h 2342180"/>
                      <a:gd name="connsiteX9" fmla="*/ 3866392 w 3866392"/>
                      <a:gd name="connsiteY9" fmla="*/ 1709791 h 2342180"/>
                      <a:gd name="connsiteX10" fmla="*/ 3866392 w 3866392"/>
                      <a:gd name="connsiteY10" fmla="*/ 2342180 h 2342180"/>
                      <a:gd name="connsiteX11" fmla="*/ 3144665 w 3866392"/>
                      <a:gd name="connsiteY11" fmla="*/ 2342180 h 2342180"/>
                      <a:gd name="connsiteX12" fmla="*/ 2500267 w 3866392"/>
                      <a:gd name="connsiteY12" fmla="*/ 2342180 h 2342180"/>
                      <a:gd name="connsiteX13" fmla="*/ 1894532 w 3866392"/>
                      <a:gd name="connsiteY13" fmla="*/ 2342180 h 2342180"/>
                      <a:gd name="connsiteX14" fmla="*/ 1211469 w 3866392"/>
                      <a:gd name="connsiteY14" fmla="*/ 2342180 h 2342180"/>
                      <a:gd name="connsiteX15" fmla="*/ 0 w 3866392"/>
                      <a:gd name="connsiteY15" fmla="*/ 2342180 h 2342180"/>
                      <a:gd name="connsiteX16" fmla="*/ 0 w 3866392"/>
                      <a:gd name="connsiteY16" fmla="*/ 1780057 h 2342180"/>
                      <a:gd name="connsiteX17" fmla="*/ 0 w 3866392"/>
                      <a:gd name="connsiteY17" fmla="*/ 1264777 h 2342180"/>
                      <a:gd name="connsiteX18" fmla="*/ 0 w 3866392"/>
                      <a:gd name="connsiteY18" fmla="*/ 726076 h 2342180"/>
                      <a:gd name="connsiteX19" fmla="*/ 0 w 3866392"/>
                      <a:gd name="connsiteY19" fmla="*/ 0 h 234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66392" h="2342180" fill="none" extrusionOk="0">
                        <a:moveTo>
                          <a:pt x="0" y="0"/>
                        </a:moveTo>
                        <a:cubicBezTo>
                          <a:pt x="232983" y="15779"/>
                          <a:pt x="506819" y="-12994"/>
                          <a:pt x="644399" y="0"/>
                        </a:cubicBezTo>
                        <a:cubicBezTo>
                          <a:pt x="781979" y="12994"/>
                          <a:pt x="1109981" y="20225"/>
                          <a:pt x="1366125" y="0"/>
                        </a:cubicBezTo>
                        <a:cubicBezTo>
                          <a:pt x="1622269" y="-20225"/>
                          <a:pt x="1727008" y="17751"/>
                          <a:pt x="1971860" y="0"/>
                        </a:cubicBezTo>
                        <a:cubicBezTo>
                          <a:pt x="2216712" y="-17751"/>
                          <a:pt x="2392754" y="23848"/>
                          <a:pt x="2616259" y="0"/>
                        </a:cubicBezTo>
                        <a:cubicBezTo>
                          <a:pt x="2839764" y="-23848"/>
                          <a:pt x="2962876" y="-20177"/>
                          <a:pt x="3299321" y="0"/>
                        </a:cubicBezTo>
                        <a:cubicBezTo>
                          <a:pt x="3635766" y="20177"/>
                          <a:pt x="3603379" y="-2291"/>
                          <a:pt x="3866392" y="0"/>
                        </a:cubicBezTo>
                        <a:cubicBezTo>
                          <a:pt x="3892655" y="119273"/>
                          <a:pt x="3874549" y="329328"/>
                          <a:pt x="3866392" y="562123"/>
                        </a:cubicBezTo>
                        <a:cubicBezTo>
                          <a:pt x="3858235" y="794918"/>
                          <a:pt x="3864084" y="891198"/>
                          <a:pt x="3866392" y="1100825"/>
                        </a:cubicBezTo>
                        <a:cubicBezTo>
                          <a:pt x="3868700" y="1310452"/>
                          <a:pt x="3883950" y="1415904"/>
                          <a:pt x="3866392" y="1709791"/>
                        </a:cubicBezTo>
                        <a:cubicBezTo>
                          <a:pt x="3848834" y="2003678"/>
                          <a:pt x="3859279" y="2036815"/>
                          <a:pt x="3866392" y="2342180"/>
                        </a:cubicBezTo>
                        <a:cubicBezTo>
                          <a:pt x="3713722" y="2343105"/>
                          <a:pt x="3316772" y="2368330"/>
                          <a:pt x="3144665" y="2342180"/>
                        </a:cubicBezTo>
                        <a:cubicBezTo>
                          <a:pt x="2972558" y="2316030"/>
                          <a:pt x="2744105" y="2369923"/>
                          <a:pt x="2500267" y="2342180"/>
                        </a:cubicBezTo>
                        <a:cubicBezTo>
                          <a:pt x="2256429" y="2314437"/>
                          <a:pt x="2179289" y="2366042"/>
                          <a:pt x="1894532" y="2342180"/>
                        </a:cubicBezTo>
                        <a:cubicBezTo>
                          <a:pt x="1609775" y="2318318"/>
                          <a:pt x="1465782" y="2374969"/>
                          <a:pt x="1211469" y="2342180"/>
                        </a:cubicBezTo>
                        <a:cubicBezTo>
                          <a:pt x="957156" y="2309391"/>
                          <a:pt x="273053" y="2386896"/>
                          <a:pt x="0" y="2342180"/>
                        </a:cubicBezTo>
                        <a:cubicBezTo>
                          <a:pt x="-22754" y="2118172"/>
                          <a:pt x="12391" y="1923075"/>
                          <a:pt x="0" y="1780057"/>
                        </a:cubicBezTo>
                        <a:cubicBezTo>
                          <a:pt x="-12391" y="1637039"/>
                          <a:pt x="-9518" y="1510341"/>
                          <a:pt x="0" y="1264777"/>
                        </a:cubicBezTo>
                        <a:cubicBezTo>
                          <a:pt x="9518" y="1019213"/>
                          <a:pt x="2294" y="971131"/>
                          <a:pt x="0" y="726076"/>
                        </a:cubicBezTo>
                        <a:cubicBezTo>
                          <a:pt x="-2294" y="481021"/>
                          <a:pt x="-23739" y="239631"/>
                          <a:pt x="0" y="0"/>
                        </a:cubicBezTo>
                        <a:close/>
                      </a:path>
                      <a:path w="3866392" h="2342180" stroke="0" extrusionOk="0">
                        <a:moveTo>
                          <a:pt x="0" y="0"/>
                        </a:moveTo>
                        <a:cubicBezTo>
                          <a:pt x="133946" y="12832"/>
                          <a:pt x="431656" y="-2860"/>
                          <a:pt x="605735" y="0"/>
                        </a:cubicBezTo>
                        <a:cubicBezTo>
                          <a:pt x="779815" y="2860"/>
                          <a:pt x="1080650" y="-30208"/>
                          <a:pt x="1211469" y="0"/>
                        </a:cubicBezTo>
                        <a:cubicBezTo>
                          <a:pt x="1342288" y="30208"/>
                          <a:pt x="1722624" y="-16788"/>
                          <a:pt x="1933196" y="0"/>
                        </a:cubicBezTo>
                        <a:cubicBezTo>
                          <a:pt x="2143768" y="16788"/>
                          <a:pt x="2281033" y="16589"/>
                          <a:pt x="2461603" y="0"/>
                        </a:cubicBezTo>
                        <a:cubicBezTo>
                          <a:pt x="2642173" y="-16589"/>
                          <a:pt x="3024981" y="9881"/>
                          <a:pt x="3183329" y="0"/>
                        </a:cubicBezTo>
                        <a:cubicBezTo>
                          <a:pt x="3341677" y="-9881"/>
                          <a:pt x="3709667" y="-15065"/>
                          <a:pt x="3866392" y="0"/>
                        </a:cubicBezTo>
                        <a:cubicBezTo>
                          <a:pt x="3867204" y="211057"/>
                          <a:pt x="3853288" y="494933"/>
                          <a:pt x="3866392" y="632389"/>
                        </a:cubicBezTo>
                        <a:cubicBezTo>
                          <a:pt x="3879496" y="769845"/>
                          <a:pt x="3859051" y="1046376"/>
                          <a:pt x="3866392" y="1264777"/>
                        </a:cubicBezTo>
                        <a:cubicBezTo>
                          <a:pt x="3873733" y="1483178"/>
                          <a:pt x="3853674" y="1621757"/>
                          <a:pt x="3866392" y="1826900"/>
                        </a:cubicBezTo>
                        <a:cubicBezTo>
                          <a:pt x="3879110" y="2032043"/>
                          <a:pt x="3842478" y="2104124"/>
                          <a:pt x="3866392" y="2342180"/>
                        </a:cubicBezTo>
                        <a:cubicBezTo>
                          <a:pt x="3572702" y="2315605"/>
                          <a:pt x="3421766" y="2336410"/>
                          <a:pt x="3183329" y="2342180"/>
                        </a:cubicBezTo>
                        <a:cubicBezTo>
                          <a:pt x="2944892" y="2347950"/>
                          <a:pt x="2733476" y="2349017"/>
                          <a:pt x="2616259" y="2342180"/>
                        </a:cubicBezTo>
                        <a:cubicBezTo>
                          <a:pt x="2499042" y="2335344"/>
                          <a:pt x="2289218" y="2355636"/>
                          <a:pt x="2010524" y="2342180"/>
                        </a:cubicBezTo>
                        <a:cubicBezTo>
                          <a:pt x="1731831" y="2328724"/>
                          <a:pt x="1660413" y="2345227"/>
                          <a:pt x="1366125" y="2342180"/>
                        </a:cubicBezTo>
                        <a:cubicBezTo>
                          <a:pt x="1071837" y="2339133"/>
                          <a:pt x="807021" y="2364607"/>
                          <a:pt x="644399" y="2342180"/>
                        </a:cubicBezTo>
                        <a:cubicBezTo>
                          <a:pt x="481777" y="2319753"/>
                          <a:pt x="287930" y="2346444"/>
                          <a:pt x="0" y="2342180"/>
                        </a:cubicBezTo>
                        <a:cubicBezTo>
                          <a:pt x="-27817" y="2081917"/>
                          <a:pt x="3695" y="1946801"/>
                          <a:pt x="0" y="1780057"/>
                        </a:cubicBezTo>
                        <a:cubicBezTo>
                          <a:pt x="-3695" y="1613313"/>
                          <a:pt x="-20206" y="1363770"/>
                          <a:pt x="0" y="1194512"/>
                        </a:cubicBezTo>
                        <a:cubicBezTo>
                          <a:pt x="20206" y="1025255"/>
                          <a:pt x="10612" y="846484"/>
                          <a:pt x="0" y="655810"/>
                        </a:cubicBezTo>
                        <a:cubicBezTo>
                          <a:pt x="-10612" y="465136"/>
                          <a:pt x="27177" y="175317"/>
                          <a:pt x="0" y="0"/>
                        </a:cubicBezTo>
                        <a:close/>
                      </a:path>
                    </a:pathLst>
                  </a:custGeom>
                  <ask:type>
                    <ask:lineSketchNone/>
                  </ask:type>
                </ask:lineSketchStyleProps>
              </a:ext>
            </a:extLst>
          </a:ln>
        </p:spPr>
        <p:txBody>
          <a:bodyPr wrap="square" rtlCol="0">
            <a:spAutoFit/>
          </a:bodyPr>
          <a:lstStyle/>
          <a:p>
            <a:pPr algn="ctr" rtl="0"/>
            <a:r>
              <a:rPr lang="en-GB" sz="2539" b="1" dirty="0">
                <a:solidFill>
                  <a:schemeClr val="bg1"/>
                </a:solidFill>
                <a:latin typeface="Arial" panose="020B0604020202020204" pitchFamily="34" charset="0"/>
                <a:ea typeface="+mj-ea"/>
                <a:cs typeface="Arial" panose="020B0604020202020204" pitchFamily="34" charset="0"/>
              </a:rPr>
              <a:t>Risk-based approach principles</a:t>
            </a:r>
          </a:p>
          <a:p>
            <a:pPr marL="414635" indent="-414635">
              <a:spcAft>
                <a:spcPts val="544"/>
              </a:spcAft>
              <a:buFont typeface="+mj-lt"/>
              <a:buAutoNum type="arabicPeriod"/>
            </a:pPr>
            <a:r>
              <a:rPr lang="en-GB" sz="2177" dirty="0">
                <a:solidFill>
                  <a:schemeClr val="bg1"/>
                </a:solidFill>
                <a:latin typeface="Arial" panose="020B0604020202020204" pitchFamily="34" charset="0"/>
                <a:cs typeface="Arial" panose="020B0604020202020204" pitchFamily="34" charset="0"/>
              </a:rPr>
              <a:t>Health based targets</a:t>
            </a:r>
          </a:p>
          <a:p>
            <a:pPr marL="414635" indent="-414635">
              <a:spcAft>
                <a:spcPts val="544"/>
              </a:spcAft>
              <a:buFont typeface="+mj-lt"/>
              <a:buAutoNum type="arabicPeriod"/>
            </a:pPr>
            <a:r>
              <a:rPr lang="en-GB" sz="2177" dirty="0">
                <a:solidFill>
                  <a:schemeClr val="bg1"/>
                </a:solidFill>
                <a:latin typeface="Arial" panose="020B0604020202020204" pitchFamily="34" charset="0"/>
                <a:cs typeface="Arial" panose="020B0604020202020204" pitchFamily="34" charset="0"/>
              </a:rPr>
              <a:t>Risk assessment and risk management</a:t>
            </a:r>
          </a:p>
          <a:p>
            <a:pPr marL="414635" indent="-414635">
              <a:spcAft>
                <a:spcPts val="544"/>
              </a:spcAft>
              <a:buFont typeface="+mj-lt"/>
              <a:buAutoNum type="arabicPeriod"/>
            </a:pPr>
            <a:r>
              <a:rPr lang="en-GB" sz="2177" dirty="0">
                <a:solidFill>
                  <a:schemeClr val="bg1"/>
                </a:solidFill>
                <a:latin typeface="Arial" panose="020B0604020202020204" pitchFamily="34" charset="0"/>
                <a:cs typeface="Arial" panose="020B0604020202020204" pitchFamily="34" charset="0"/>
              </a:rPr>
              <a:t>Surveillance</a:t>
            </a:r>
          </a:p>
        </p:txBody>
      </p:sp>
      <p:cxnSp>
        <p:nvCxnSpPr>
          <p:cNvPr id="19" name="Straight Arrow Connector 18">
            <a:extLst>
              <a:ext uri="{FF2B5EF4-FFF2-40B4-BE49-F238E27FC236}">
                <a16:creationId xmlns:a16="http://schemas.microsoft.com/office/drawing/2014/main" id="{C1DFE030-488B-4325-A208-403942F56C6C}"/>
              </a:ext>
            </a:extLst>
          </p:cNvPr>
          <p:cNvCxnSpPr/>
          <p:nvPr/>
        </p:nvCxnSpPr>
        <p:spPr>
          <a:xfrm flipV="1">
            <a:off x="5193099" y="1356036"/>
            <a:ext cx="2306800" cy="2106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937EA06-5C3D-477F-98A4-A59C36971F4F}"/>
              </a:ext>
            </a:extLst>
          </p:cNvPr>
          <p:cNvCxnSpPr>
            <a:cxnSpLocks/>
          </p:cNvCxnSpPr>
          <p:nvPr/>
        </p:nvCxnSpPr>
        <p:spPr>
          <a:xfrm>
            <a:off x="5309166" y="2850131"/>
            <a:ext cx="2380989" cy="3256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43F83EE-090A-4A72-833F-944B8EF4D9DF}"/>
              </a:ext>
            </a:extLst>
          </p:cNvPr>
          <p:cNvSpPr>
            <a:spLocks noGrp="1"/>
          </p:cNvSpPr>
          <p:nvPr>
            <p:ph type="sldNum" sz="quarter" idx="12"/>
          </p:nvPr>
        </p:nvSpPr>
        <p:spPr/>
        <p:txBody>
          <a:bodyPr/>
          <a:lstStyle/>
          <a:p>
            <a:fld id="{2D0AA5EB-64AB-BF41-92BE-B61D8618F692}" type="slidenum">
              <a:rPr lang="it-IT" smtClean="0"/>
              <a:t>21</a:t>
            </a:fld>
            <a:endParaRPr lang="it-IT" dirty="0"/>
          </a:p>
        </p:txBody>
      </p:sp>
    </p:spTree>
    <p:extLst>
      <p:ext uri="{BB962C8B-B14F-4D97-AF65-F5344CB8AC3E}">
        <p14:creationId xmlns:p14="http://schemas.microsoft.com/office/powerpoint/2010/main" val="1962946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F12C26-8C4D-234F-A3F2-F7BBD158231F}"/>
              </a:ext>
            </a:extLst>
          </p:cNvPr>
          <p:cNvSpPr>
            <a:spLocks noGrp="1"/>
          </p:cNvSpPr>
          <p:nvPr>
            <p:ph type="title" idx="4294967295"/>
          </p:nvPr>
        </p:nvSpPr>
        <p:spPr>
          <a:xfrm>
            <a:off x="1900744" y="247926"/>
            <a:ext cx="8159750" cy="719137"/>
          </a:xfrm>
        </p:spPr>
        <p:txBody>
          <a:bodyPr/>
          <a:lstStyle/>
          <a:p>
            <a:pPr algn="ctr"/>
            <a:r>
              <a:rPr lang="en-US" dirty="0">
                <a:solidFill>
                  <a:schemeClr val="tx2"/>
                </a:solidFill>
                <a:cs typeface="Arial" panose="020B0604020202020204" pitchFamily="34" charset="0"/>
              </a:rPr>
              <a:t>What is a Water Safety Plan?</a:t>
            </a:r>
          </a:p>
        </p:txBody>
      </p:sp>
      <p:grpSp>
        <p:nvGrpSpPr>
          <p:cNvPr id="8" name="Group 7">
            <a:extLst>
              <a:ext uri="{FF2B5EF4-FFF2-40B4-BE49-F238E27FC236}">
                <a16:creationId xmlns:a16="http://schemas.microsoft.com/office/drawing/2014/main" id="{1214017A-C80E-42AE-B695-CBBF68AB5E7D}"/>
              </a:ext>
            </a:extLst>
          </p:cNvPr>
          <p:cNvGrpSpPr/>
          <p:nvPr/>
        </p:nvGrpSpPr>
        <p:grpSpPr>
          <a:xfrm>
            <a:off x="514293" y="1682129"/>
            <a:ext cx="6838918" cy="4669486"/>
            <a:chOff x="572534" y="694053"/>
            <a:chExt cx="8224709" cy="5444581"/>
          </a:xfrm>
        </p:grpSpPr>
        <p:grpSp>
          <p:nvGrpSpPr>
            <p:cNvPr id="9" name="Group 8">
              <a:extLst>
                <a:ext uri="{FF2B5EF4-FFF2-40B4-BE49-F238E27FC236}">
                  <a16:creationId xmlns:a16="http://schemas.microsoft.com/office/drawing/2014/main" id="{5766CA48-1600-4649-8E55-6DA48B8BCF9D}"/>
                </a:ext>
              </a:extLst>
            </p:cNvPr>
            <p:cNvGrpSpPr/>
            <p:nvPr/>
          </p:nvGrpSpPr>
          <p:grpSpPr>
            <a:xfrm>
              <a:off x="572534" y="719366"/>
              <a:ext cx="4620561" cy="5419268"/>
              <a:chOff x="2228" y="1295056"/>
              <a:chExt cx="4620561" cy="5419268"/>
            </a:xfrm>
          </p:grpSpPr>
          <p:cxnSp>
            <p:nvCxnSpPr>
              <p:cNvPr id="12" name="Straight Connector 11">
                <a:extLst>
                  <a:ext uri="{FF2B5EF4-FFF2-40B4-BE49-F238E27FC236}">
                    <a16:creationId xmlns:a16="http://schemas.microsoft.com/office/drawing/2014/main" id="{47D7BC0C-A8DC-4A56-87DD-4DF5724F44F2}"/>
                  </a:ext>
                </a:extLst>
              </p:cNvPr>
              <p:cNvCxnSpPr/>
              <p:nvPr/>
            </p:nvCxnSpPr>
            <p:spPr>
              <a:xfrm>
                <a:off x="1198999" y="5058626"/>
                <a:ext cx="708705" cy="314590"/>
              </a:xfrm>
              <a:prstGeom prst="line">
                <a:avLst/>
              </a:prstGeom>
              <a:ln w="38100">
                <a:solidFill>
                  <a:srgbClr val="008DD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8162D9-13C1-4F86-9E39-8A14C4972986}"/>
                  </a:ext>
                </a:extLst>
              </p:cNvPr>
              <p:cNvCxnSpPr/>
              <p:nvPr/>
            </p:nvCxnSpPr>
            <p:spPr>
              <a:xfrm>
                <a:off x="916286" y="2348880"/>
                <a:ext cx="127322" cy="288032"/>
              </a:xfrm>
              <a:prstGeom prst="line">
                <a:avLst/>
              </a:prstGeom>
              <a:ln w="38100">
                <a:solidFill>
                  <a:srgbClr val="008DD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35294A-4451-468F-AD8A-3B02366741F3}"/>
                  </a:ext>
                </a:extLst>
              </p:cNvPr>
              <p:cNvCxnSpPr/>
              <p:nvPr/>
            </p:nvCxnSpPr>
            <p:spPr>
              <a:xfrm flipH="1">
                <a:off x="648325" y="3573016"/>
                <a:ext cx="331622" cy="495178"/>
              </a:xfrm>
              <a:prstGeom prst="line">
                <a:avLst/>
              </a:prstGeom>
              <a:ln w="38100">
                <a:solidFill>
                  <a:srgbClr val="008DD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1EC38F-061F-4E3D-B67B-F51305FED816}"/>
                  </a:ext>
                </a:extLst>
              </p:cNvPr>
              <p:cNvCxnSpPr/>
              <p:nvPr/>
            </p:nvCxnSpPr>
            <p:spPr>
              <a:xfrm flipH="1">
                <a:off x="306156" y="5058626"/>
                <a:ext cx="342170" cy="602622"/>
              </a:xfrm>
              <a:prstGeom prst="line">
                <a:avLst/>
              </a:prstGeom>
              <a:ln w="38100">
                <a:solidFill>
                  <a:srgbClr val="008D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DBD234D-28B6-473B-8514-22721EB50FD7}"/>
                  </a:ext>
                </a:extLst>
              </p:cNvPr>
              <p:cNvCxnSpPr/>
              <p:nvPr/>
            </p:nvCxnSpPr>
            <p:spPr>
              <a:xfrm flipV="1">
                <a:off x="1234991" y="5877273"/>
                <a:ext cx="672312" cy="297051"/>
              </a:xfrm>
              <a:prstGeom prst="line">
                <a:avLst/>
              </a:prstGeom>
              <a:ln w="38100">
                <a:solidFill>
                  <a:srgbClr val="008DD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665D31-AB73-4DB5-B837-10626115AF48}"/>
                  </a:ext>
                </a:extLst>
              </p:cNvPr>
              <p:cNvCxnSpPr/>
              <p:nvPr/>
            </p:nvCxnSpPr>
            <p:spPr>
              <a:xfrm>
                <a:off x="2847866" y="5888248"/>
                <a:ext cx="716022" cy="10977"/>
              </a:xfrm>
              <a:prstGeom prst="line">
                <a:avLst/>
              </a:prstGeom>
              <a:ln w="38100">
                <a:solidFill>
                  <a:srgbClr val="008DD1"/>
                </a:solidFill>
              </a:ln>
            </p:spPr>
            <p:style>
              <a:lnRef idx="1">
                <a:schemeClr val="accent1"/>
              </a:lnRef>
              <a:fillRef idx="0">
                <a:schemeClr val="accent1"/>
              </a:fillRef>
              <a:effectRef idx="0">
                <a:schemeClr val="accent1"/>
              </a:effectRef>
              <a:fontRef idx="minor">
                <a:schemeClr val="tx1"/>
              </a:fontRef>
            </p:style>
          </p:cxnSp>
          <p:pic>
            <p:nvPicPr>
              <p:cNvPr id="18" name="Picture 17" descr="C:\Users\Darryl\Documents\Darryl's Docs\Work\WHO\WHO SEARO Advocacy\WSP icons\No words\WSP-Icon-1-Catchment no words.png">
                <a:extLst>
                  <a:ext uri="{FF2B5EF4-FFF2-40B4-BE49-F238E27FC236}">
                    <a16:creationId xmlns:a16="http://schemas.microsoft.com/office/drawing/2014/main" id="{9E495B36-C6FA-4A66-8008-FF403332D1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1295056"/>
                <a:ext cx="1225658" cy="1080000"/>
              </a:xfrm>
              <a:prstGeom prst="rect">
                <a:avLst/>
              </a:prstGeom>
              <a:noFill/>
            </p:spPr>
          </p:pic>
          <p:pic>
            <p:nvPicPr>
              <p:cNvPr id="19" name="Picture 18" descr="C:\Users\Darryl\Documents\Darryl's Docs\Work\WHO\WHO SEARO Advocacy\WSP icons\No words\WSP-Icon-2-Treatment no words.png">
                <a:extLst>
                  <a:ext uri="{FF2B5EF4-FFF2-40B4-BE49-F238E27FC236}">
                    <a16:creationId xmlns:a16="http://schemas.microsoft.com/office/drawing/2014/main" id="{DF03328D-853C-4E87-A61E-239453A74E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568" y="2569547"/>
                <a:ext cx="1221639" cy="1080000"/>
              </a:xfrm>
              <a:prstGeom prst="rect">
                <a:avLst/>
              </a:prstGeom>
              <a:noFill/>
            </p:spPr>
          </p:pic>
          <p:pic>
            <p:nvPicPr>
              <p:cNvPr id="20" name="Picture 19" descr="C:\Users\Darryl\Documents\Darryl's Docs\Work\WHO\WHO SEARO Advocacy\WSP icons\No words\WSP-Icon-3-Distribution Tank No words.png">
                <a:extLst>
                  <a:ext uri="{FF2B5EF4-FFF2-40B4-BE49-F238E27FC236}">
                    <a16:creationId xmlns:a16="http://schemas.microsoft.com/office/drawing/2014/main" id="{4F892451-031E-4C4C-851B-67458C2EDBA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6156" y="4021096"/>
                <a:ext cx="1220260" cy="1080000"/>
              </a:xfrm>
              <a:prstGeom prst="rect">
                <a:avLst/>
              </a:prstGeom>
              <a:noFill/>
            </p:spPr>
          </p:pic>
          <p:pic>
            <p:nvPicPr>
              <p:cNvPr id="21" name="Picture 20" descr="C:\Users\Darryl\Documents\Darryl's Docs\Work\WHO\WHO SEARO Advocacy\WSP icons\No words\WSP-Icon-3-Distribution-tanker no words.png">
                <a:extLst>
                  <a:ext uri="{FF2B5EF4-FFF2-40B4-BE49-F238E27FC236}">
                    <a16:creationId xmlns:a16="http://schemas.microsoft.com/office/drawing/2014/main" id="{4727A29C-A3ED-4F5A-85D1-BC276447334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28" y="5634324"/>
                <a:ext cx="1232763" cy="1080000"/>
              </a:xfrm>
              <a:prstGeom prst="rect">
                <a:avLst/>
              </a:prstGeom>
              <a:noFill/>
            </p:spPr>
          </p:pic>
          <p:pic>
            <p:nvPicPr>
              <p:cNvPr id="22" name="Picture 21" descr="C:\Users\Darryl\Documents\Darryl's Docs\Work\WHO\WHO SEARO Advocacy\WSP icons\No words\WSP-Icon-4-Household no words.png">
                <a:extLst>
                  <a:ext uri="{FF2B5EF4-FFF2-40B4-BE49-F238E27FC236}">
                    <a16:creationId xmlns:a16="http://schemas.microsoft.com/office/drawing/2014/main" id="{B939FC3A-4D20-4E18-818C-A89DB1C2E24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05207" y="5101096"/>
                <a:ext cx="942659" cy="1080000"/>
              </a:xfrm>
              <a:prstGeom prst="rect">
                <a:avLst/>
              </a:prstGeom>
              <a:noFill/>
            </p:spPr>
          </p:pic>
          <p:pic>
            <p:nvPicPr>
              <p:cNvPr id="23" name="Picture 22" descr="C:\Users\Darryl\Documents\Darryl's Docs\Work\WHO\WHO SEARO Advocacy\WSP icons\No words\WSP-Icon-5-Safe-Use no words.png">
                <a:extLst>
                  <a:ext uri="{FF2B5EF4-FFF2-40B4-BE49-F238E27FC236}">
                    <a16:creationId xmlns:a16="http://schemas.microsoft.com/office/drawing/2014/main" id="{26165D26-11DA-47C4-8298-F0B9FA9930B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91880" y="5500160"/>
                <a:ext cx="1130909" cy="1080000"/>
              </a:xfrm>
              <a:prstGeom prst="rect">
                <a:avLst/>
              </a:prstGeom>
              <a:noFill/>
            </p:spPr>
          </p:pic>
        </p:grpSp>
        <p:pic>
          <p:nvPicPr>
            <p:cNvPr id="10" name="Picture 9">
              <a:extLst>
                <a:ext uri="{FF2B5EF4-FFF2-40B4-BE49-F238E27FC236}">
                  <a16:creationId xmlns:a16="http://schemas.microsoft.com/office/drawing/2014/main" id="{50D772EB-5B83-49DB-B3BD-8541B40E9D89}"/>
                </a:ext>
              </a:extLst>
            </p:cNvPr>
            <p:cNvPicPr>
              <a:picLocks noChangeAspect="1"/>
            </p:cNvPicPr>
            <p:nvPr/>
          </p:nvPicPr>
          <p:blipFill>
            <a:blip r:embed="rId9"/>
            <a:stretch>
              <a:fillRect/>
            </a:stretch>
          </p:blipFill>
          <p:spPr>
            <a:xfrm rot="3431190">
              <a:off x="1605000" y="2386371"/>
              <a:ext cx="4274188" cy="889552"/>
            </a:xfrm>
            <a:prstGeom prst="rect">
              <a:avLst/>
            </a:prstGeom>
          </p:spPr>
        </p:pic>
        <p:pic>
          <p:nvPicPr>
            <p:cNvPr id="11" name="Picture 10">
              <a:extLst>
                <a:ext uri="{FF2B5EF4-FFF2-40B4-BE49-F238E27FC236}">
                  <a16:creationId xmlns:a16="http://schemas.microsoft.com/office/drawing/2014/main" id="{5990F26F-A049-4B48-9ECF-93BF5E8CA14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95795" y="5272565"/>
              <a:ext cx="3301448" cy="652138"/>
            </a:xfrm>
            <a:prstGeom prst="rect">
              <a:avLst/>
            </a:prstGeom>
          </p:spPr>
        </p:pic>
      </p:grpSp>
      <p:sp>
        <p:nvSpPr>
          <p:cNvPr id="24" name="Rounded Rectangle 28">
            <a:extLst>
              <a:ext uri="{FF2B5EF4-FFF2-40B4-BE49-F238E27FC236}">
                <a16:creationId xmlns:a16="http://schemas.microsoft.com/office/drawing/2014/main" id="{9B1712E3-B16F-4FD1-8801-3581F6DE918E}"/>
              </a:ext>
            </a:extLst>
          </p:cNvPr>
          <p:cNvSpPr/>
          <p:nvPr/>
        </p:nvSpPr>
        <p:spPr bwMode="auto">
          <a:xfrm>
            <a:off x="4690931" y="1597991"/>
            <a:ext cx="3970469" cy="533989"/>
          </a:xfrm>
          <a:prstGeom prst="roundRect">
            <a:avLst>
              <a:gd name="adj" fmla="val 10785"/>
            </a:avLst>
          </a:prstGeom>
          <a:solidFill>
            <a:schemeClr val="bg2"/>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35" tIns="45717" rIns="91435" bIns="45717" numCol="1" rtlCol="0" anchor="ctr" anchorCtr="0" compatLnSpc="1">
            <a:prstTxWarp prst="textNoShape">
              <a:avLst/>
            </a:prstTxWarp>
          </a:bodyPr>
          <a:lstStyle/>
          <a:p>
            <a:pPr algn="ctr"/>
            <a:r>
              <a:rPr lang="en-US" sz="2000" spc="100" dirty="0">
                <a:solidFill>
                  <a:schemeClr val="bg1"/>
                </a:solidFill>
                <a:latin typeface="Arial" panose="020B0604020202020204" pitchFamily="34" charset="0"/>
                <a:ea typeface="Arial" charset="0"/>
                <a:cs typeface="Arial" panose="020B0604020202020204" pitchFamily="34" charset="0"/>
              </a:rPr>
              <a:t>WATER SAFETY PLAN (WSP)</a:t>
            </a:r>
          </a:p>
        </p:txBody>
      </p:sp>
      <p:sp>
        <p:nvSpPr>
          <p:cNvPr id="25" name="Rectangle 24">
            <a:extLst>
              <a:ext uri="{FF2B5EF4-FFF2-40B4-BE49-F238E27FC236}">
                <a16:creationId xmlns:a16="http://schemas.microsoft.com/office/drawing/2014/main" id="{B5E2ECB7-97CA-4C5F-AC2D-7BBD6B94D7A4}"/>
              </a:ext>
            </a:extLst>
          </p:cNvPr>
          <p:cNvSpPr/>
          <p:nvPr/>
        </p:nvSpPr>
        <p:spPr>
          <a:xfrm>
            <a:off x="4942246" y="2186224"/>
            <a:ext cx="3135412" cy="2677656"/>
          </a:xfrm>
          <a:prstGeom prst="rect">
            <a:avLst/>
          </a:prstGeom>
        </p:spPr>
        <p:txBody>
          <a:bodyPr wrap="square" lIns="0" rIns="0">
            <a:spAutoFit/>
          </a:bodyPr>
          <a:lstStyle/>
          <a:p>
            <a:r>
              <a:rPr lang="en-GB" sz="2400" dirty="0">
                <a:solidFill>
                  <a:schemeClr val="tx1">
                    <a:lumMod val="75000"/>
                    <a:lumOff val="25000"/>
                  </a:schemeClr>
                </a:solidFill>
                <a:latin typeface="Arial" panose="020B0604020202020204" pitchFamily="34" charset="0"/>
                <a:ea typeface="Arial" charset="0"/>
                <a:cs typeface="Arial" panose="020B0604020202020204" pitchFamily="34" charset="0"/>
              </a:rPr>
              <a:t>A comprehensive risk assessment and risk management approach that includes all steps in the water supply from catchment to consumer</a:t>
            </a:r>
            <a:endParaRPr lang="en-US" sz="2400" dirty="0">
              <a:solidFill>
                <a:schemeClr val="tx1">
                  <a:lumMod val="75000"/>
                  <a:lumOff val="25000"/>
                </a:schemeClr>
              </a:solidFill>
              <a:latin typeface="Arial" panose="020B0604020202020204" pitchFamily="34" charset="0"/>
              <a:ea typeface="Arial" charset="0"/>
              <a:cs typeface="Arial" panose="020B0604020202020204" pitchFamily="34" charset="0"/>
            </a:endParaRPr>
          </a:p>
        </p:txBody>
      </p:sp>
      <p:pic>
        <p:nvPicPr>
          <p:cNvPr id="26" name="Picture 25">
            <a:extLst>
              <a:ext uri="{FF2B5EF4-FFF2-40B4-BE49-F238E27FC236}">
                <a16:creationId xmlns:a16="http://schemas.microsoft.com/office/drawing/2014/main" id="{BCD0333F-4F19-494B-9226-E3837AC51B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39438" y="3693608"/>
            <a:ext cx="1827736" cy="2542942"/>
          </a:xfrm>
          <a:prstGeom prst="rect">
            <a:avLst/>
          </a:prstGeom>
          <a:ln>
            <a:solidFill>
              <a:schemeClr val="accent1">
                <a:lumMod val="50000"/>
              </a:schemeClr>
            </a:solidFill>
          </a:ln>
        </p:spPr>
      </p:pic>
      <p:pic>
        <p:nvPicPr>
          <p:cNvPr id="7" name="Picture 6">
            <a:extLst>
              <a:ext uri="{FF2B5EF4-FFF2-40B4-BE49-F238E27FC236}">
                <a16:creationId xmlns:a16="http://schemas.microsoft.com/office/drawing/2014/main" id="{93579AAC-B062-4A39-95CF-EB9A7D38538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48746" y="481353"/>
            <a:ext cx="1720746" cy="2585621"/>
          </a:xfrm>
          <a:prstGeom prst="rect">
            <a:avLst/>
          </a:prstGeom>
          <a:solidFill>
            <a:schemeClr val="bg1"/>
          </a:solidFill>
          <a:ln w="2540">
            <a:solidFill>
              <a:schemeClr val="tx1"/>
            </a:solidFill>
          </a:ln>
          <a:effectLst>
            <a:reflection stA="50000" endPos="15000" dist="50800" dir="5400000" sy="-100000" algn="bl" rotWithShape="0"/>
          </a:effectLst>
        </p:spPr>
      </p:pic>
      <p:sp>
        <p:nvSpPr>
          <p:cNvPr id="3" name="Slide Number Placeholder 2">
            <a:extLst>
              <a:ext uri="{FF2B5EF4-FFF2-40B4-BE49-F238E27FC236}">
                <a16:creationId xmlns:a16="http://schemas.microsoft.com/office/drawing/2014/main" id="{6491B82B-AEF8-471B-8DC9-F8E72475E3C3}"/>
              </a:ext>
            </a:extLst>
          </p:cNvPr>
          <p:cNvSpPr>
            <a:spLocks noGrp="1"/>
          </p:cNvSpPr>
          <p:nvPr>
            <p:ph type="sldNum" sz="quarter" idx="12"/>
          </p:nvPr>
        </p:nvSpPr>
        <p:spPr/>
        <p:txBody>
          <a:bodyPr/>
          <a:lstStyle/>
          <a:p>
            <a:fld id="{2D0AA5EB-64AB-BF41-92BE-B61D8618F692}" type="slidenum">
              <a:rPr lang="it-IT" smtClean="0"/>
              <a:t>22</a:t>
            </a:fld>
            <a:endParaRPr lang="it-IT" dirty="0"/>
          </a:p>
        </p:txBody>
      </p:sp>
    </p:spTree>
    <p:extLst>
      <p:ext uri="{BB962C8B-B14F-4D97-AF65-F5344CB8AC3E}">
        <p14:creationId xmlns:p14="http://schemas.microsoft.com/office/powerpoint/2010/main" val="1436773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2700"/>
            <a:ext cx="4102100" cy="2305098"/>
          </a:xfrm>
        </p:spPr>
        <p:txBody>
          <a:bodyPr/>
          <a:lstStyle/>
          <a:p>
            <a:pPr>
              <a:defRPr/>
            </a:pPr>
            <a:r>
              <a:rPr lang="en-GB" sz="2400" dirty="0"/>
              <a:t>What methods can you use to measure water quality risks?</a:t>
            </a:r>
          </a:p>
        </p:txBody>
      </p:sp>
      <p:sp>
        <p:nvSpPr>
          <p:cNvPr id="25" name="Text Placeholder 24">
            <a:extLst>
              <a:ext uri="{FF2B5EF4-FFF2-40B4-BE49-F238E27FC236}">
                <a16:creationId xmlns:a16="http://schemas.microsoft.com/office/drawing/2014/main" id="{7AAB9B58-F1CE-480B-88D0-A099915A82E5}"/>
              </a:ext>
            </a:extLst>
          </p:cNvPr>
          <p:cNvSpPr>
            <a:spLocks noGrp="1"/>
          </p:cNvSpPr>
          <p:nvPr>
            <p:ph type="body" sz="quarter" idx="15"/>
          </p:nvPr>
        </p:nvSpPr>
        <p:spPr>
          <a:xfrm>
            <a:off x="839788" y="495300"/>
            <a:ext cx="4116387" cy="787400"/>
          </a:xfrm>
        </p:spPr>
        <p:txBody>
          <a:bodyPr>
            <a:normAutofit/>
          </a:bodyPr>
          <a:lstStyle/>
          <a:p>
            <a:r>
              <a:rPr lang="en-US" sz="4400" dirty="0"/>
              <a:t>QUIZ</a:t>
            </a:r>
          </a:p>
        </p:txBody>
      </p:sp>
      <p:pic>
        <p:nvPicPr>
          <p:cNvPr id="13" name="Picture 12" descr="A picture containing person, outdoor, man, holding&#10;&#10;Description generated with very high confidence">
            <a:extLst>
              <a:ext uri="{FF2B5EF4-FFF2-40B4-BE49-F238E27FC236}">
                <a16:creationId xmlns:a16="http://schemas.microsoft.com/office/drawing/2014/main" id="{12FDE22D-2A6E-4571-A4C7-E209F9B726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7160" y="3013842"/>
            <a:ext cx="5283282" cy="3526487"/>
          </a:xfrm>
          <a:prstGeom prst="rect">
            <a:avLst/>
          </a:prstGeom>
          <a:ln>
            <a:noFill/>
          </a:ln>
          <a:effectLst>
            <a:outerShdw blurRad="292100" dist="139700" dir="2700000" algn="tl" rotWithShape="0">
              <a:srgbClr val="333333">
                <a:alpha val="65000"/>
              </a:srgbClr>
            </a:outerShdw>
          </a:effectLst>
        </p:spPr>
      </p:pic>
      <p:sp>
        <p:nvSpPr>
          <p:cNvPr id="26" name="Slide Number Placeholder 25">
            <a:extLst>
              <a:ext uri="{FF2B5EF4-FFF2-40B4-BE49-F238E27FC236}">
                <a16:creationId xmlns:a16="http://schemas.microsoft.com/office/drawing/2014/main" id="{3AFE1D37-0052-42B0-8CFC-C5AEC3F62587}"/>
              </a:ext>
            </a:extLst>
          </p:cNvPr>
          <p:cNvSpPr>
            <a:spLocks noGrp="1"/>
          </p:cNvSpPr>
          <p:nvPr>
            <p:ph type="sldNum" sz="quarter" idx="12"/>
          </p:nvPr>
        </p:nvSpPr>
        <p:spPr/>
        <p:txBody>
          <a:bodyPr/>
          <a:lstStyle/>
          <a:p>
            <a:fld id="{2D0AA5EB-64AB-BF41-92BE-B61D8618F692}" type="slidenum">
              <a:rPr lang="it-IT" smtClean="0"/>
              <a:t>23</a:t>
            </a:fld>
            <a:endParaRPr lang="it-IT" dirty="0"/>
          </a:p>
        </p:txBody>
      </p:sp>
      <p:grpSp>
        <p:nvGrpSpPr>
          <p:cNvPr id="27" name="Group 26">
            <a:extLst>
              <a:ext uri="{FF2B5EF4-FFF2-40B4-BE49-F238E27FC236}">
                <a16:creationId xmlns:a16="http://schemas.microsoft.com/office/drawing/2014/main" id="{8824C402-2941-4618-B4F8-4937A88D30FD}"/>
              </a:ext>
            </a:extLst>
          </p:cNvPr>
          <p:cNvGrpSpPr/>
          <p:nvPr/>
        </p:nvGrpSpPr>
        <p:grpSpPr>
          <a:xfrm>
            <a:off x="10531841" y="249894"/>
            <a:ext cx="1458601" cy="1556638"/>
            <a:chOff x="10475415" y="275913"/>
            <a:chExt cx="1458677" cy="1556719"/>
          </a:xfrm>
        </p:grpSpPr>
        <p:pic>
          <p:nvPicPr>
            <p:cNvPr id="28" name="Picture 27">
              <a:extLst>
                <a:ext uri="{FF2B5EF4-FFF2-40B4-BE49-F238E27FC236}">
                  <a16:creationId xmlns:a16="http://schemas.microsoft.com/office/drawing/2014/main" id="{CC9CD8D5-457F-4251-90A2-C379471BD3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29" name="Content Placeholder 2">
              <a:extLst>
                <a:ext uri="{FF2B5EF4-FFF2-40B4-BE49-F238E27FC236}">
                  <a16:creationId xmlns:a16="http://schemas.microsoft.com/office/drawing/2014/main" id="{D7F5BDDC-E21C-4307-A6D8-0935CAE316FF}"/>
                </a:ext>
              </a:extLst>
            </p:cNvPr>
            <p:cNvSpPr txBox="1">
              <a:spLocks/>
            </p:cNvSpPr>
            <p:nvPr/>
          </p:nvSpPr>
          <p:spPr>
            <a:xfrm>
              <a:off x="10475415" y="1279626"/>
              <a:ext cx="1458677" cy="553006"/>
            </a:xfrm>
            <a:prstGeom prst="rect">
              <a:avLst/>
            </a:prstGeom>
          </p:spPr>
          <p:txBody>
            <a:bodyPr vert="horz" lIns="91435" tIns="45717" rIns="91435" bIns="4571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2060"/>
                  </a:solidFill>
                  <a:latin typeface="Arial" panose="020B0604020202020204" pitchFamily="34" charset="0"/>
                  <a:cs typeface="Arial" panose="020B0604020202020204" pitchFamily="34" charset="0"/>
                </a:rPr>
                <a:t>5 mins</a:t>
              </a:r>
            </a:p>
          </p:txBody>
        </p:sp>
      </p:grpSp>
      <p:grpSp>
        <p:nvGrpSpPr>
          <p:cNvPr id="10" name="Group 9">
            <a:extLst>
              <a:ext uri="{FF2B5EF4-FFF2-40B4-BE49-F238E27FC236}">
                <a16:creationId xmlns:a16="http://schemas.microsoft.com/office/drawing/2014/main" id="{94B6F571-1B4E-3B49-9053-7DF55B22DA50}"/>
              </a:ext>
            </a:extLst>
          </p:cNvPr>
          <p:cNvGrpSpPr/>
          <p:nvPr/>
        </p:nvGrpSpPr>
        <p:grpSpPr>
          <a:xfrm>
            <a:off x="9543166" y="240726"/>
            <a:ext cx="1064599" cy="1039575"/>
            <a:chOff x="9555224" y="5116370"/>
            <a:chExt cx="1161098" cy="1171184"/>
          </a:xfrm>
        </p:grpSpPr>
        <p:pic>
          <p:nvPicPr>
            <p:cNvPr id="11" name="Picture 10" descr="Shape&#10;&#10;Description automatically generated with low confidence">
              <a:extLst>
                <a:ext uri="{FF2B5EF4-FFF2-40B4-BE49-F238E27FC236}">
                  <a16:creationId xmlns:a16="http://schemas.microsoft.com/office/drawing/2014/main" id="{E5B5DECF-EC05-734B-A88B-EF6046971E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2" name="Oval 11">
              <a:extLst>
                <a:ext uri="{FF2B5EF4-FFF2-40B4-BE49-F238E27FC236}">
                  <a16:creationId xmlns:a16="http://schemas.microsoft.com/office/drawing/2014/main" id="{E6FEBD03-1BC1-EF43-8893-64C3D87BADD3}"/>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5983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6843B-0524-41C3-B135-F222657A3683}"/>
              </a:ext>
            </a:extLst>
          </p:cNvPr>
          <p:cNvSpPr>
            <a:spLocks noGrp="1"/>
          </p:cNvSpPr>
          <p:nvPr>
            <p:ph type="body" sz="quarter" idx="14"/>
          </p:nvPr>
        </p:nvSpPr>
        <p:spPr/>
        <p:txBody>
          <a:bodyPr/>
          <a:lstStyle/>
          <a:p>
            <a:pPr marL="414635" indent="-414635">
              <a:spcBef>
                <a:spcPts val="544"/>
              </a:spcBef>
              <a:buFont typeface="+mj-lt"/>
              <a:buAutoNum type="arabicPeriod"/>
              <a:defRPr/>
            </a:pPr>
            <a:r>
              <a:rPr lang="en-US" sz="2400" dirty="0">
                <a:solidFill>
                  <a:srgbClr val="09164D"/>
                </a:solidFill>
              </a:rPr>
              <a:t>Sanitary inspection forms</a:t>
            </a:r>
          </a:p>
          <a:p>
            <a:pPr lvl="1" indent="0">
              <a:spcBef>
                <a:spcPts val="544"/>
              </a:spcBef>
              <a:buNone/>
              <a:defRPr/>
            </a:pPr>
            <a:r>
              <a:rPr lang="en-US" sz="2400" i="1" dirty="0">
                <a:solidFill>
                  <a:schemeClr val="tx2">
                    <a:lumMod val="75000"/>
                  </a:schemeClr>
                </a:solidFill>
              </a:rPr>
              <a:t>To address risks at water source</a:t>
            </a:r>
          </a:p>
          <a:p>
            <a:pPr marL="414635" indent="-414635">
              <a:spcBef>
                <a:spcPts val="544"/>
              </a:spcBef>
              <a:buFont typeface="+mj-lt"/>
              <a:buAutoNum type="arabicPeriod"/>
              <a:defRPr/>
            </a:pPr>
            <a:r>
              <a:rPr lang="en-US" sz="2400" dirty="0">
                <a:solidFill>
                  <a:srgbClr val="09164D"/>
                </a:solidFill>
              </a:rPr>
              <a:t>Regulatory data review </a:t>
            </a:r>
          </a:p>
          <a:p>
            <a:pPr lvl="1" indent="0">
              <a:spcBef>
                <a:spcPts val="544"/>
              </a:spcBef>
              <a:buNone/>
              <a:defRPr/>
            </a:pPr>
            <a:r>
              <a:rPr lang="en-US" sz="2400" i="1" dirty="0">
                <a:solidFill>
                  <a:schemeClr val="tx2">
                    <a:lumMod val="75000"/>
                  </a:schemeClr>
                </a:solidFill>
              </a:rPr>
              <a:t>To understand water quality over time and corrective, if any, actions taken</a:t>
            </a:r>
          </a:p>
          <a:p>
            <a:pPr marL="414635" indent="-414635">
              <a:spcBef>
                <a:spcPts val="544"/>
              </a:spcBef>
              <a:buFont typeface="+mj-lt"/>
              <a:buAutoNum type="arabicPeriod"/>
              <a:defRPr/>
            </a:pPr>
            <a:r>
              <a:rPr lang="en-US" sz="2400" dirty="0">
                <a:solidFill>
                  <a:srgbClr val="09164D"/>
                </a:solidFill>
              </a:rPr>
              <a:t>Check chlorine residual-regularly (daily-weekly) </a:t>
            </a:r>
          </a:p>
          <a:p>
            <a:pPr lvl="1" indent="0">
              <a:spcBef>
                <a:spcPts val="544"/>
              </a:spcBef>
              <a:buNone/>
              <a:defRPr/>
            </a:pPr>
            <a:r>
              <a:rPr lang="en-US" sz="2400" i="1" dirty="0">
                <a:solidFill>
                  <a:schemeClr val="tx2">
                    <a:lumMod val="75000"/>
                  </a:schemeClr>
                </a:solidFill>
              </a:rPr>
              <a:t>To ensure appropriate residual and adjust dosing as needed</a:t>
            </a:r>
          </a:p>
          <a:p>
            <a:pPr marL="414635" indent="-414635">
              <a:spcBef>
                <a:spcPts val="544"/>
              </a:spcBef>
              <a:buFont typeface="+mj-lt"/>
              <a:buAutoNum type="arabicPeriod"/>
              <a:defRPr/>
            </a:pPr>
            <a:r>
              <a:rPr lang="en-US" sz="2400" dirty="0">
                <a:solidFill>
                  <a:srgbClr val="09164D"/>
                </a:solidFill>
              </a:rPr>
              <a:t>Conduct fecal indicator bacteria testing</a:t>
            </a:r>
          </a:p>
          <a:p>
            <a:pPr lvl="1" indent="0">
              <a:spcBef>
                <a:spcPts val="544"/>
              </a:spcBef>
              <a:buNone/>
              <a:defRPr/>
            </a:pPr>
            <a:r>
              <a:rPr lang="en-US" sz="2400" i="1" dirty="0">
                <a:solidFill>
                  <a:schemeClr val="tx2">
                    <a:lumMod val="75000"/>
                  </a:schemeClr>
                </a:solidFill>
              </a:rPr>
              <a:t>To understand level of bacteriological contamination and whether control measures (e.g. source protection or water treatment) are working! </a:t>
            </a:r>
          </a:p>
          <a:p>
            <a:pPr marL="414635" indent="-414635">
              <a:spcBef>
                <a:spcPts val="544"/>
              </a:spcBef>
              <a:buFont typeface="+mj-lt"/>
              <a:buAutoNum type="arabicPeriod"/>
              <a:defRPr/>
            </a:pPr>
            <a:r>
              <a:rPr lang="en-US" sz="2400" dirty="0">
                <a:solidFill>
                  <a:srgbClr val="09164D"/>
                </a:solidFill>
              </a:rPr>
              <a:t>All of the above!</a:t>
            </a:r>
          </a:p>
          <a:p>
            <a:pPr marL="414635" indent="-414635">
              <a:buFont typeface="+mj-lt"/>
              <a:buAutoNum type="arabicPeriod"/>
              <a:defRPr/>
            </a:pPr>
            <a:endParaRPr lang="en-GB" sz="2400" dirty="0">
              <a:solidFill>
                <a:srgbClr val="09164D"/>
              </a:solidFill>
            </a:endParaRPr>
          </a:p>
          <a:p>
            <a:endParaRPr lang="en-US" sz="2400" dirty="0"/>
          </a:p>
        </p:txBody>
      </p:sp>
      <p:sp>
        <p:nvSpPr>
          <p:cNvPr id="8" name="Text Placeholder 7">
            <a:extLst>
              <a:ext uri="{FF2B5EF4-FFF2-40B4-BE49-F238E27FC236}">
                <a16:creationId xmlns:a16="http://schemas.microsoft.com/office/drawing/2014/main" id="{EB348529-FD24-440B-8732-023F9DF08CF0}"/>
              </a:ext>
            </a:extLst>
          </p:cNvPr>
          <p:cNvSpPr>
            <a:spLocks noGrp="1"/>
          </p:cNvSpPr>
          <p:nvPr>
            <p:ph type="body" sz="quarter" idx="15"/>
          </p:nvPr>
        </p:nvSpPr>
        <p:spPr/>
        <p:txBody>
          <a:bodyPr>
            <a:noAutofit/>
          </a:bodyPr>
          <a:lstStyle/>
          <a:p>
            <a:r>
              <a:rPr lang="en-US" sz="4400" dirty="0"/>
              <a:t>ANSWERS</a:t>
            </a:r>
          </a:p>
        </p:txBody>
      </p:sp>
      <p:pic>
        <p:nvPicPr>
          <p:cNvPr id="6" name="Picture 2" descr="D:\Dropbox (Personal)\Water Testing\Microbiological\Portable Microbiology Laboratory\Water_testing_kit.jpg">
            <a:extLst>
              <a:ext uri="{FF2B5EF4-FFF2-40B4-BE49-F238E27FC236}">
                <a16:creationId xmlns:a16="http://schemas.microsoft.com/office/drawing/2014/main" id="{2F9FCBFE-D4AF-4222-8447-6EE2F75188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9788" y="2943080"/>
            <a:ext cx="4116387" cy="3025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CF48BF6-3A94-4DF7-BABE-B0103633B248}"/>
              </a:ext>
            </a:extLst>
          </p:cNvPr>
          <p:cNvSpPr/>
          <p:nvPr/>
        </p:nvSpPr>
        <p:spPr>
          <a:xfrm>
            <a:off x="979488" y="3173261"/>
            <a:ext cx="355419" cy="365088"/>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632" dirty="0">
                <a:latin typeface="Arial" panose="020B0604020202020204" pitchFamily="34" charset="0"/>
                <a:cs typeface="Arial" panose="020B0604020202020204" pitchFamily="34" charset="0"/>
              </a:rPr>
              <a:t>4</a:t>
            </a:r>
          </a:p>
        </p:txBody>
      </p:sp>
      <p:sp>
        <p:nvSpPr>
          <p:cNvPr id="25" name="Slide Number Placeholder 24">
            <a:extLst>
              <a:ext uri="{FF2B5EF4-FFF2-40B4-BE49-F238E27FC236}">
                <a16:creationId xmlns:a16="http://schemas.microsoft.com/office/drawing/2014/main" id="{DB6E1C00-1CAF-44F7-838A-FDB43BD28AC4}"/>
              </a:ext>
            </a:extLst>
          </p:cNvPr>
          <p:cNvSpPr>
            <a:spLocks noGrp="1"/>
          </p:cNvSpPr>
          <p:nvPr>
            <p:ph type="sldNum" sz="quarter" idx="12"/>
          </p:nvPr>
        </p:nvSpPr>
        <p:spPr/>
        <p:txBody>
          <a:bodyPr/>
          <a:lstStyle/>
          <a:p>
            <a:fld id="{2D0AA5EB-64AB-BF41-92BE-B61D8618F692}" type="slidenum">
              <a:rPr lang="it-IT" smtClean="0"/>
              <a:t>24</a:t>
            </a:fld>
            <a:endParaRPr lang="it-IT" dirty="0"/>
          </a:p>
        </p:txBody>
      </p:sp>
      <p:grpSp>
        <p:nvGrpSpPr>
          <p:cNvPr id="7" name="Group 6">
            <a:extLst>
              <a:ext uri="{FF2B5EF4-FFF2-40B4-BE49-F238E27FC236}">
                <a16:creationId xmlns:a16="http://schemas.microsoft.com/office/drawing/2014/main" id="{6C9F9A07-E62F-124A-8E66-53333B4B40DE}"/>
              </a:ext>
            </a:extLst>
          </p:cNvPr>
          <p:cNvGrpSpPr/>
          <p:nvPr/>
        </p:nvGrpSpPr>
        <p:grpSpPr>
          <a:xfrm>
            <a:off x="10819912" y="199143"/>
            <a:ext cx="1064599" cy="1039575"/>
            <a:chOff x="9555224" y="5116370"/>
            <a:chExt cx="1161098" cy="1171184"/>
          </a:xfrm>
        </p:grpSpPr>
        <p:pic>
          <p:nvPicPr>
            <p:cNvPr id="9" name="Picture 8" descr="Shape&#10;&#10;Description automatically generated with low confidence">
              <a:extLst>
                <a:ext uri="{FF2B5EF4-FFF2-40B4-BE49-F238E27FC236}">
                  <a16:creationId xmlns:a16="http://schemas.microsoft.com/office/drawing/2014/main" id="{564C5413-9B00-CD4B-A815-F4DAE14681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0" name="Oval 9">
              <a:extLst>
                <a:ext uri="{FF2B5EF4-FFF2-40B4-BE49-F238E27FC236}">
                  <a16:creationId xmlns:a16="http://schemas.microsoft.com/office/drawing/2014/main" id="{295C9426-59A6-EB4A-93DB-871CFB5B2CC2}"/>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6261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EAAB06-9B69-49C1-B3F7-91BB3E82866D}"/>
              </a:ext>
            </a:extLst>
          </p:cNvPr>
          <p:cNvSpPr>
            <a:spLocks noGrp="1"/>
          </p:cNvSpPr>
          <p:nvPr>
            <p:ph type="body" idx="1"/>
          </p:nvPr>
        </p:nvSpPr>
        <p:spPr>
          <a:xfrm>
            <a:off x="467124" y="1400432"/>
            <a:ext cx="5449489" cy="2028567"/>
          </a:xfrm>
          <a:solidFill>
            <a:schemeClr val="tx1"/>
          </a:solidFill>
        </p:spPr>
        <p:txBody>
          <a:bodyPr vert="horz" lIns="82931" tIns="41465" rIns="82931" bIns="41465" rtlCol="0">
            <a:noAutofit/>
          </a:bodyPr>
          <a:lstStyle/>
          <a:p>
            <a:pPr marL="114300" indent="-11113" defTabSz="829269"/>
            <a:r>
              <a:rPr lang="en-US" sz="2400" dirty="0">
                <a:solidFill>
                  <a:schemeClr val="bg1"/>
                </a:solidFill>
              </a:rPr>
              <a:t>An on-site evaluation of </a:t>
            </a:r>
            <a:r>
              <a:rPr lang="en-US" sz="2400" b="1" dirty="0">
                <a:solidFill>
                  <a:schemeClr val="bg1"/>
                </a:solidFill>
              </a:rPr>
              <a:t>all conditions, components </a:t>
            </a:r>
            <a:r>
              <a:rPr lang="en-US" sz="2400" dirty="0">
                <a:solidFill>
                  <a:schemeClr val="bg1"/>
                </a:solidFill>
              </a:rPr>
              <a:t>and</a:t>
            </a:r>
            <a:r>
              <a:rPr lang="en-US" sz="2400" b="1" dirty="0">
                <a:solidFill>
                  <a:schemeClr val="bg1"/>
                </a:solidFill>
              </a:rPr>
              <a:t> practices </a:t>
            </a:r>
            <a:r>
              <a:rPr lang="en-US" sz="2400" dirty="0">
                <a:solidFill>
                  <a:schemeClr val="bg1"/>
                </a:solidFill>
              </a:rPr>
              <a:t>in the water supply system that pose an </a:t>
            </a:r>
            <a:r>
              <a:rPr lang="en-US" sz="2400" b="1" dirty="0">
                <a:solidFill>
                  <a:schemeClr val="bg1"/>
                </a:solidFill>
              </a:rPr>
              <a:t>actual or potential risk </a:t>
            </a:r>
            <a:r>
              <a:rPr lang="en-US" sz="2400" dirty="0">
                <a:solidFill>
                  <a:schemeClr val="bg1"/>
                </a:solidFill>
              </a:rPr>
              <a:t>to </a:t>
            </a:r>
            <a:r>
              <a:rPr lang="en-US" sz="2400" b="1" dirty="0">
                <a:solidFill>
                  <a:schemeClr val="bg1"/>
                </a:solidFill>
              </a:rPr>
              <a:t>public health</a:t>
            </a:r>
          </a:p>
        </p:txBody>
      </p:sp>
      <p:sp>
        <p:nvSpPr>
          <p:cNvPr id="7" name="Text Placeholder 6">
            <a:extLst>
              <a:ext uri="{FF2B5EF4-FFF2-40B4-BE49-F238E27FC236}">
                <a16:creationId xmlns:a16="http://schemas.microsoft.com/office/drawing/2014/main" id="{D982A1F3-A4E8-4D33-B0B2-40EE9C19FCF6}"/>
              </a:ext>
            </a:extLst>
          </p:cNvPr>
          <p:cNvSpPr>
            <a:spLocks noGrp="1"/>
          </p:cNvSpPr>
          <p:nvPr>
            <p:ph type="body" sz="quarter" idx="14"/>
          </p:nvPr>
        </p:nvSpPr>
        <p:spPr/>
        <p:txBody>
          <a:bodyPr/>
          <a:lstStyle/>
          <a:p>
            <a:r>
              <a:rPr lang="en-US" dirty="0"/>
              <a:t>Sanitary inspection (SI) forms</a:t>
            </a:r>
          </a:p>
        </p:txBody>
      </p:sp>
      <p:sp>
        <p:nvSpPr>
          <p:cNvPr id="8" name="Slide Number Placeholder 7">
            <a:extLst>
              <a:ext uri="{FF2B5EF4-FFF2-40B4-BE49-F238E27FC236}">
                <a16:creationId xmlns:a16="http://schemas.microsoft.com/office/drawing/2014/main" id="{81243244-69F5-4229-80C5-4C7C03539260}"/>
              </a:ext>
            </a:extLst>
          </p:cNvPr>
          <p:cNvSpPr>
            <a:spLocks noGrp="1"/>
          </p:cNvSpPr>
          <p:nvPr>
            <p:ph type="sldNum" sz="quarter" idx="12"/>
          </p:nvPr>
        </p:nvSpPr>
        <p:spPr/>
        <p:txBody>
          <a:bodyPr/>
          <a:lstStyle/>
          <a:p>
            <a:fld id="{2D0AA5EB-64AB-BF41-92BE-B61D8618F692}" type="slidenum">
              <a:rPr lang="it-IT" smtClean="0"/>
              <a:t>25</a:t>
            </a:fld>
            <a:endParaRPr lang="it-IT" dirty="0"/>
          </a:p>
        </p:txBody>
      </p:sp>
      <p:sp>
        <p:nvSpPr>
          <p:cNvPr id="10" name="TextBox 9">
            <a:extLst>
              <a:ext uri="{FF2B5EF4-FFF2-40B4-BE49-F238E27FC236}">
                <a16:creationId xmlns:a16="http://schemas.microsoft.com/office/drawing/2014/main" id="{215FE31C-2ADD-4D13-8023-2B0A92E286FA}"/>
              </a:ext>
            </a:extLst>
          </p:cNvPr>
          <p:cNvSpPr txBox="1"/>
          <p:nvPr/>
        </p:nvSpPr>
        <p:spPr>
          <a:xfrm>
            <a:off x="140693" y="3999133"/>
            <a:ext cx="6102350" cy="2102499"/>
          </a:xfrm>
          <a:prstGeom prst="rect">
            <a:avLst/>
          </a:prstGeom>
          <a:noFill/>
        </p:spPr>
        <p:txBody>
          <a:bodyPr wrap="square">
            <a:spAutoFit/>
          </a:bodyPr>
          <a:lstStyle/>
          <a:p>
            <a:pPr marL="310976" indent="-207317" defTabSz="829269"/>
            <a:r>
              <a:rPr lang="en-US" sz="2177" dirty="0">
                <a:latin typeface="Arial" panose="020B0604020202020204" pitchFamily="34" charset="0"/>
                <a:cs typeface="Arial" panose="020B0604020202020204" pitchFamily="34" charset="0"/>
              </a:rPr>
              <a:t>	WASH FIT SI forms:</a:t>
            </a:r>
          </a:p>
          <a:p>
            <a:pPr marL="878605" lvl="1" indent="-414635" defTabSz="829269">
              <a:buFont typeface="+mj-lt"/>
              <a:buAutoNum type="arabicPeriod"/>
            </a:pPr>
            <a:r>
              <a:rPr lang="en-US" sz="2177" dirty="0">
                <a:latin typeface="Arial" panose="020B0604020202020204" pitchFamily="34" charset="0"/>
                <a:cs typeface="Arial" panose="020B0604020202020204" pitchFamily="34" charset="0"/>
              </a:rPr>
              <a:t>Tube well with hand pump</a:t>
            </a:r>
          </a:p>
          <a:p>
            <a:pPr marL="878605" lvl="1" indent="-414635" defTabSz="829269">
              <a:buFont typeface="+mj-lt"/>
              <a:buAutoNum type="arabicPeriod"/>
            </a:pPr>
            <a:r>
              <a:rPr lang="en-US" sz="2177" dirty="0">
                <a:latin typeface="Arial" panose="020B0604020202020204" pitchFamily="34" charset="0"/>
                <a:cs typeface="Arial" panose="020B0604020202020204" pitchFamily="34" charset="0"/>
              </a:rPr>
              <a:t>Borehole with motorized pump </a:t>
            </a:r>
          </a:p>
          <a:p>
            <a:pPr marL="878605" lvl="1" indent="-414635" defTabSz="829269">
              <a:buFont typeface="+mj-lt"/>
              <a:buAutoNum type="arabicPeriod"/>
            </a:pPr>
            <a:r>
              <a:rPr lang="en-US" sz="2177" dirty="0">
                <a:latin typeface="Arial" panose="020B0604020202020204" pitchFamily="34" charset="0"/>
                <a:cs typeface="Arial" panose="020B0604020202020204" pitchFamily="34" charset="0"/>
              </a:rPr>
              <a:t>Piped distribution network, storage tank and taps </a:t>
            </a:r>
          </a:p>
          <a:p>
            <a:pPr marL="878605" lvl="1" indent="-414635" defTabSz="829269">
              <a:buFont typeface="+mj-lt"/>
              <a:buAutoNum type="arabicPeriod"/>
            </a:pPr>
            <a:r>
              <a:rPr lang="en-US" sz="2177" dirty="0">
                <a:latin typeface="Arial" panose="020B0604020202020204" pitchFamily="34" charset="0"/>
                <a:cs typeface="Arial" panose="020B0604020202020204" pitchFamily="34" charset="0"/>
              </a:rPr>
              <a:t>Rainwater collection and storage </a:t>
            </a:r>
          </a:p>
        </p:txBody>
      </p:sp>
      <p:pic>
        <p:nvPicPr>
          <p:cNvPr id="6" name="Picture 5">
            <a:extLst>
              <a:ext uri="{FF2B5EF4-FFF2-40B4-BE49-F238E27FC236}">
                <a16:creationId xmlns:a16="http://schemas.microsoft.com/office/drawing/2014/main" id="{88BB036C-0C78-4A1A-BAC8-800413A6C171}"/>
              </a:ext>
            </a:extLst>
          </p:cNvPr>
          <p:cNvPicPr>
            <a:picLocks noChangeAspect="1"/>
          </p:cNvPicPr>
          <p:nvPr/>
        </p:nvPicPr>
        <p:blipFill>
          <a:blip r:embed="rId3"/>
          <a:stretch>
            <a:fillRect/>
          </a:stretch>
        </p:blipFill>
        <p:spPr>
          <a:xfrm>
            <a:off x="6824749" y="1238577"/>
            <a:ext cx="3226458" cy="391836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197DBFB-28EB-4950-B993-ED46EE1E1B0C}"/>
              </a:ext>
            </a:extLst>
          </p:cNvPr>
          <p:cNvPicPr>
            <a:picLocks noChangeAspect="1"/>
          </p:cNvPicPr>
          <p:nvPr/>
        </p:nvPicPr>
        <p:blipFill>
          <a:blip r:embed="rId4"/>
          <a:stretch>
            <a:fillRect/>
          </a:stretch>
        </p:blipFill>
        <p:spPr>
          <a:xfrm>
            <a:off x="8437978" y="2227815"/>
            <a:ext cx="3570257" cy="4312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846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F41AD5-2E96-4E25-B359-7DA509CFAF14}"/>
              </a:ext>
            </a:extLst>
          </p:cNvPr>
          <p:cNvSpPr>
            <a:spLocks noGrp="1"/>
          </p:cNvSpPr>
          <p:nvPr>
            <p:ph type="sldNum" sz="quarter" idx="12"/>
          </p:nvPr>
        </p:nvSpPr>
        <p:spPr/>
        <p:txBody>
          <a:bodyPr/>
          <a:lstStyle/>
          <a:p>
            <a:fld id="{A74CE0EA-F3B5-4684-BA10-C594598FDB9C}" type="slidenum">
              <a:rPr lang="en-GB" smtClean="0">
                <a:solidFill>
                  <a:prstClr val="black"/>
                </a:solidFill>
              </a:rPr>
              <a:pPr/>
              <a:t>26</a:t>
            </a:fld>
            <a:endParaRPr lang="en-GB">
              <a:solidFill>
                <a:prstClr val="black"/>
              </a:solidFill>
            </a:endParaRPr>
          </a:p>
        </p:txBody>
      </p:sp>
      <p:sp>
        <p:nvSpPr>
          <p:cNvPr id="6" name="Title 5">
            <a:extLst>
              <a:ext uri="{FF2B5EF4-FFF2-40B4-BE49-F238E27FC236}">
                <a16:creationId xmlns:a16="http://schemas.microsoft.com/office/drawing/2014/main" id="{5407EA4B-CD6C-4937-B05D-0529A0B8E324}"/>
              </a:ext>
            </a:extLst>
          </p:cNvPr>
          <p:cNvSpPr>
            <a:spLocks noGrp="1"/>
          </p:cNvSpPr>
          <p:nvPr>
            <p:ph type="title"/>
          </p:nvPr>
        </p:nvSpPr>
        <p:spPr>
          <a:xfrm>
            <a:off x="838200" y="1280302"/>
            <a:ext cx="4102100" cy="2307496"/>
          </a:xfrm>
        </p:spPr>
        <p:txBody>
          <a:bodyPr/>
          <a:lstStyle/>
          <a:p>
            <a:r>
              <a:rPr lang="en-US" dirty="0"/>
              <a:t>Complete a Sanitary Inspection form </a:t>
            </a:r>
          </a:p>
        </p:txBody>
      </p:sp>
      <p:sp>
        <p:nvSpPr>
          <p:cNvPr id="5" name="Text Placeholder 4">
            <a:extLst>
              <a:ext uri="{FF2B5EF4-FFF2-40B4-BE49-F238E27FC236}">
                <a16:creationId xmlns:a16="http://schemas.microsoft.com/office/drawing/2014/main" id="{36F720D3-383F-468B-8F77-6404D96EFCEA}"/>
              </a:ext>
            </a:extLst>
          </p:cNvPr>
          <p:cNvSpPr>
            <a:spLocks noGrp="1"/>
          </p:cNvSpPr>
          <p:nvPr>
            <p:ph type="body" sz="quarter" idx="14"/>
          </p:nvPr>
        </p:nvSpPr>
        <p:spPr>
          <a:xfrm>
            <a:off x="5471912" y="1466011"/>
            <a:ext cx="5361001" cy="4144676"/>
          </a:xfrm>
        </p:spPr>
        <p:txBody>
          <a:bodyPr/>
          <a:lstStyle/>
          <a:p>
            <a:pPr defTabSz="914269" eaLnBrk="0" hangingPunct="0"/>
            <a:r>
              <a:rPr lang="en-US" sz="3200" b="1" dirty="0">
                <a:solidFill>
                  <a:srgbClr val="09164D"/>
                </a:solidFill>
              </a:rPr>
              <a:t>Instructions </a:t>
            </a:r>
          </a:p>
          <a:p>
            <a:pPr marL="457200" indent="-457200" defTabSz="914269" eaLnBrk="0" hangingPunct="0">
              <a:buAutoNum type="arabicPeriod"/>
            </a:pPr>
            <a:r>
              <a:rPr lang="en-US" sz="3200" dirty="0">
                <a:solidFill>
                  <a:srgbClr val="09164D"/>
                </a:solidFill>
              </a:rPr>
              <a:t>Read the handout </a:t>
            </a:r>
          </a:p>
          <a:p>
            <a:pPr marL="457200" indent="-457200" defTabSz="914269" eaLnBrk="0" hangingPunct="0">
              <a:buAutoNum type="arabicPeriod"/>
            </a:pPr>
            <a:r>
              <a:rPr lang="en-US" sz="3200" dirty="0">
                <a:solidFill>
                  <a:srgbClr val="09164D"/>
                </a:solidFill>
              </a:rPr>
              <a:t>In groups </a:t>
            </a:r>
          </a:p>
          <a:p>
            <a:pPr marL="1143000" lvl="1" indent="-457200" defTabSz="914269" eaLnBrk="0" hangingPunct="0">
              <a:buFont typeface="+mj-lt"/>
              <a:buAutoNum type="alphaLcParenR"/>
            </a:pPr>
            <a:r>
              <a:rPr lang="en-US" sz="3200" dirty="0">
                <a:solidFill>
                  <a:srgbClr val="09164D"/>
                </a:solidFill>
              </a:rPr>
              <a:t>answer all 10 SI form questions</a:t>
            </a:r>
          </a:p>
          <a:p>
            <a:pPr marL="1143000" lvl="1" indent="-457200" defTabSz="914269" eaLnBrk="0" hangingPunct="0">
              <a:buFont typeface="+mj-lt"/>
              <a:buAutoNum type="alphaLcParenR"/>
            </a:pPr>
            <a:r>
              <a:rPr lang="en-US" sz="3200" dirty="0">
                <a:solidFill>
                  <a:srgbClr val="09164D"/>
                </a:solidFill>
              </a:rPr>
              <a:t>discuss the guiding questions (page 3)</a:t>
            </a:r>
          </a:p>
          <a:p>
            <a:endParaRPr lang="en-US" sz="3200" dirty="0"/>
          </a:p>
        </p:txBody>
      </p:sp>
      <p:sp>
        <p:nvSpPr>
          <p:cNvPr id="14" name="Text Placeholder 13">
            <a:extLst>
              <a:ext uri="{FF2B5EF4-FFF2-40B4-BE49-F238E27FC236}">
                <a16:creationId xmlns:a16="http://schemas.microsoft.com/office/drawing/2014/main" id="{C2D6948D-4635-4874-A153-ABD08C8B27A2}"/>
              </a:ext>
            </a:extLst>
          </p:cNvPr>
          <p:cNvSpPr>
            <a:spLocks noGrp="1"/>
          </p:cNvSpPr>
          <p:nvPr>
            <p:ph type="body" sz="quarter" idx="15"/>
          </p:nvPr>
        </p:nvSpPr>
        <p:spPr/>
        <p:txBody>
          <a:bodyPr>
            <a:noAutofit/>
          </a:bodyPr>
          <a:lstStyle/>
          <a:p>
            <a:r>
              <a:rPr lang="en-US" sz="4400" dirty="0"/>
              <a:t>EXERCISE</a:t>
            </a:r>
          </a:p>
        </p:txBody>
      </p:sp>
      <p:grpSp>
        <p:nvGrpSpPr>
          <p:cNvPr id="7" name="Group 6">
            <a:extLst>
              <a:ext uri="{FF2B5EF4-FFF2-40B4-BE49-F238E27FC236}">
                <a16:creationId xmlns:a16="http://schemas.microsoft.com/office/drawing/2014/main" id="{668BD2B6-A121-49A6-909E-1C8C1A24C13A}"/>
              </a:ext>
            </a:extLst>
          </p:cNvPr>
          <p:cNvGrpSpPr/>
          <p:nvPr/>
        </p:nvGrpSpPr>
        <p:grpSpPr>
          <a:xfrm>
            <a:off x="10531841" y="567394"/>
            <a:ext cx="1458601" cy="1556638"/>
            <a:chOff x="10475415" y="275913"/>
            <a:chExt cx="1458677" cy="1556719"/>
          </a:xfrm>
        </p:grpSpPr>
        <p:pic>
          <p:nvPicPr>
            <p:cNvPr id="8" name="Picture 7">
              <a:extLst>
                <a:ext uri="{FF2B5EF4-FFF2-40B4-BE49-F238E27FC236}">
                  <a16:creationId xmlns:a16="http://schemas.microsoft.com/office/drawing/2014/main" id="{036F045F-94AA-457B-AB03-C147ABB02A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9" name="Content Placeholder 2">
              <a:extLst>
                <a:ext uri="{FF2B5EF4-FFF2-40B4-BE49-F238E27FC236}">
                  <a16:creationId xmlns:a16="http://schemas.microsoft.com/office/drawing/2014/main" id="{A24CE3D1-6A0D-4E2B-AD75-61C4F10D9B50}"/>
                </a:ext>
              </a:extLst>
            </p:cNvPr>
            <p:cNvSpPr txBox="1">
              <a:spLocks/>
            </p:cNvSpPr>
            <p:nvPr/>
          </p:nvSpPr>
          <p:spPr>
            <a:xfrm>
              <a:off x="10475415" y="1279626"/>
              <a:ext cx="1458677" cy="553006"/>
            </a:xfrm>
            <a:prstGeom prst="rect">
              <a:avLst/>
            </a:prstGeom>
          </p:spPr>
          <p:txBody>
            <a:bodyPr vert="horz" lIns="91435" tIns="45717" rIns="91435" bIns="4571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2060"/>
                  </a:solidFill>
                  <a:latin typeface="Arial" panose="020B0604020202020204" pitchFamily="34" charset="0"/>
                  <a:cs typeface="Arial" panose="020B0604020202020204" pitchFamily="34" charset="0"/>
                </a:rPr>
                <a:t>30 mins</a:t>
              </a:r>
            </a:p>
          </p:txBody>
        </p:sp>
      </p:grpSp>
      <p:sp>
        <p:nvSpPr>
          <p:cNvPr id="4" name="TextBox 3">
            <a:extLst>
              <a:ext uri="{FF2B5EF4-FFF2-40B4-BE49-F238E27FC236}">
                <a16:creationId xmlns:a16="http://schemas.microsoft.com/office/drawing/2014/main" id="{583A4BB3-0915-4F72-8EE8-FEF7481FEF0C}"/>
              </a:ext>
            </a:extLst>
          </p:cNvPr>
          <p:cNvSpPr txBox="1"/>
          <p:nvPr/>
        </p:nvSpPr>
        <p:spPr>
          <a:xfrm>
            <a:off x="5237861" y="0"/>
            <a:ext cx="6954138" cy="369332"/>
          </a:xfrm>
          <a:prstGeom prst="rect">
            <a:avLst/>
          </a:prstGeom>
          <a:solidFill>
            <a:schemeClr val="tx1"/>
          </a:solidFill>
        </p:spPr>
        <p:txBody>
          <a:bodyPr wrap="square" rtlCol="0">
            <a:spAutoFit/>
          </a:bodyPr>
          <a:lstStyle/>
          <a:p>
            <a:pPr algn="ctr" rtl="0"/>
            <a:r>
              <a:rPr lang="en-US" sz="1800" b="1" dirty="0">
                <a:solidFill>
                  <a:schemeClr val="bg1"/>
                </a:solidFill>
                <a:latin typeface="Arial" panose="020B0604020202020204" pitchFamily="34" charset="0"/>
                <a:cs typeface="Arial" panose="020B0604020202020204" pitchFamily="34" charset="0"/>
              </a:rPr>
              <a:t>Use SI form 1: Tube well with hand pump</a:t>
            </a:r>
          </a:p>
        </p:txBody>
      </p:sp>
      <p:pic>
        <p:nvPicPr>
          <p:cNvPr id="16" name="Picture 15">
            <a:extLst>
              <a:ext uri="{FF2B5EF4-FFF2-40B4-BE49-F238E27FC236}">
                <a16:creationId xmlns:a16="http://schemas.microsoft.com/office/drawing/2014/main" id="{DE9E4ACF-30FE-43FD-9AE6-E0FED91B806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58102" y="3961286"/>
            <a:ext cx="4398073" cy="2602946"/>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6CD2E3D8-E2C1-DA40-906F-C49976B63D38}"/>
              </a:ext>
            </a:extLst>
          </p:cNvPr>
          <p:cNvGrpSpPr/>
          <p:nvPr/>
        </p:nvGrpSpPr>
        <p:grpSpPr>
          <a:xfrm>
            <a:off x="10889573" y="2132865"/>
            <a:ext cx="743136" cy="734102"/>
            <a:chOff x="9555224" y="5116370"/>
            <a:chExt cx="1161098" cy="1171184"/>
          </a:xfrm>
        </p:grpSpPr>
        <p:pic>
          <p:nvPicPr>
            <p:cNvPr id="13" name="Picture 12" descr="Shape&#10;&#10;Description automatically generated with low confidence">
              <a:extLst>
                <a:ext uri="{FF2B5EF4-FFF2-40B4-BE49-F238E27FC236}">
                  <a16:creationId xmlns:a16="http://schemas.microsoft.com/office/drawing/2014/main" id="{E514B149-75CB-0448-B1CD-984B14B766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7" name="Oval 16">
              <a:extLst>
                <a:ext uri="{FF2B5EF4-FFF2-40B4-BE49-F238E27FC236}">
                  <a16:creationId xmlns:a16="http://schemas.microsoft.com/office/drawing/2014/main" id="{15539073-4114-B047-84FC-6929E34244F5}"/>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6115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ublication cover">
            <a:hlinkClick r:id="rId3"/>
            <a:extLst>
              <a:ext uri="{FF2B5EF4-FFF2-40B4-BE49-F238E27FC236}">
                <a16:creationId xmlns:a16="http://schemas.microsoft.com/office/drawing/2014/main" id="{A0FA4E3A-59BD-4093-BBB4-A925E03034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75673" y="4861951"/>
            <a:ext cx="1295347" cy="1813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GB" sz="3016" dirty="0"/>
              <a:t>What technology should you use if safely managed, treated piped water is not available? </a:t>
            </a:r>
            <a:br>
              <a:rPr lang="en-GB" sz="3016" dirty="0"/>
            </a:br>
            <a:endParaRPr lang="en-US" sz="1800" dirty="0">
              <a:solidFill>
                <a:srgbClr val="09164D"/>
              </a:solidFill>
            </a:endParaRPr>
          </a:p>
        </p:txBody>
      </p:sp>
      <p:sp>
        <p:nvSpPr>
          <p:cNvPr id="9" name="Text Placeholder 1"/>
          <p:cNvSpPr>
            <a:spLocks noGrp="1"/>
          </p:cNvSpPr>
          <p:nvPr>
            <p:ph type="body" sz="quarter" idx="14"/>
          </p:nvPr>
        </p:nvSpPr>
        <p:spPr>
          <a:xfrm>
            <a:off x="220979" y="6492875"/>
            <a:ext cx="5092602" cy="365125"/>
          </a:xfrm>
        </p:spPr>
        <p:txBody>
          <a:bodyPr>
            <a:normAutofit fontScale="62500" lnSpcReduction="20000"/>
          </a:bodyPr>
          <a:lstStyle/>
          <a:p>
            <a:pPr marL="0" indent="0">
              <a:buNone/>
            </a:pPr>
            <a:r>
              <a:rPr lang="en-GB" dirty="0">
                <a:latin typeface="Arial" panose="020B0604020202020204" pitchFamily="34" charset="0"/>
                <a:hlinkClick r:id="rId3"/>
              </a:rPr>
              <a:t>https://www.who.int/tools/international-scheme-to-evaluate-household-water-treatment-technologies</a:t>
            </a:r>
            <a:r>
              <a:rPr lang="en-GB" dirty="0">
                <a:latin typeface="Arial" panose="020B0604020202020204" pitchFamily="34" charset="0"/>
              </a:rPr>
              <a:t> </a:t>
            </a:r>
            <a:endParaRPr lang="en-US" dirty="0">
              <a:latin typeface="Arial" panose="020B0604020202020204" pitchFamily="34" charset="0"/>
            </a:endParaRPr>
          </a:p>
        </p:txBody>
      </p:sp>
      <p:sp>
        <p:nvSpPr>
          <p:cNvPr id="6" name="Text Placeholder 5">
            <a:extLst>
              <a:ext uri="{FF2B5EF4-FFF2-40B4-BE49-F238E27FC236}">
                <a16:creationId xmlns:a16="http://schemas.microsoft.com/office/drawing/2014/main" id="{AC00E855-6241-4A1E-B7A9-EAFDE659C9DE}"/>
              </a:ext>
            </a:extLst>
          </p:cNvPr>
          <p:cNvSpPr>
            <a:spLocks noGrp="1"/>
          </p:cNvSpPr>
          <p:nvPr>
            <p:ph type="body" sz="quarter" idx="15"/>
          </p:nvPr>
        </p:nvSpPr>
        <p:spPr>
          <a:xfrm>
            <a:off x="482600" y="1254125"/>
            <a:ext cx="10871200" cy="365125"/>
          </a:xfrm>
          <a:solidFill>
            <a:schemeClr val="tx1"/>
          </a:solidFill>
        </p:spPr>
        <p:txBody>
          <a:bodyPr/>
          <a:lstStyle/>
          <a:p>
            <a:r>
              <a:rPr lang="en-US" sz="2000" dirty="0">
                <a:solidFill>
                  <a:schemeClr val="bg1"/>
                </a:solidFill>
              </a:rPr>
              <a:t> Consult WHO Scheme to Evaluate Household Water Treatment Performance</a:t>
            </a:r>
          </a:p>
          <a:p>
            <a:endParaRPr lang="en-US" dirty="0">
              <a:solidFill>
                <a:schemeClr val="bg1"/>
              </a:solidFill>
            </a:endParaRPr>
          </a:p>
        </p:txBody>
      </p:sp>
      <p:sp>
        <p:nvSpPr>
          <p:cNvPr id="7" name="Text Placeholder 6">
            <a:extLst>
              <a:ext uri="{FF2B5EF4-FFF2-40B4-BE49-F238E27FC236}">
                <a16:creationId xmlns:a16="http://schemas.microsoft.com/office/drawing/2014/main" id="{58052CE2-931F-4C19-8924-1412C529B376}"/>
              </a:ext>
            </a:extLst>
          </p:cNvPr>
          <p:cNvSpPr>
            <a:spLocks noGrp="1"/>
          </p:cNvSpPr>
          <p:nvPr>
            <p:ph type="body" sz="quarter" idx="16"/>
          </p:nvPr>
        </p:nvSpPr>
        <p:spPr>
          <a:xfrm>
            <a:off x="482600" y="1772618"/>
            <a:ext cx="10707277" cy="4579766"/>
          </a:xfrm>
        </p:spPr>
        <p:txBody>
          <a:bodyPr>
            <a:noAutofit/>
          </a:bodyPr>
          <a:lstStyle/>
          <a:p>
            <a:r>
              <a:rPr lang="en-US" sz="2200" dirty="0"/>
              <a:t>Water treatment technologies should meet WHO’s performance standards for point-of-use / household water treatment and safe storage (HWTS).</a:t>
            </a:r>
          </a:p>
          <a:p>
            <a:pPr marR="0" lvl="0" algn="l" defTabSz="914400" rtl="0" eaLnBrk="1" fontAlgn="base" latinLnBrk="0" hangingPunct="1">
              <a:lnSpc>
                <a:spcPct val="100000"/>
              </a:lnSpc>
              <a:spcBef>
                <a:spcPct val="30000"/>
              </a:spcBef>
              <a:spcAft>
                <a:spcPct val="0"/>
              </a:spcAft>
              <a:buClrTx/>
              <a:buSzTx/>
              <a:tabLst/>
              <a:defRPr/>
            </a:pPr>
            <a:endParaRPr lang="en-US" sz="2200" dirty="0"/>
          </a:p>
          <a:p>
            <a:pPr marR="0" lvl="0" algn="l" defTabSz="914400" rtl="0" eaLnBrk="1" fontAlgn="base" latinLnBrk="0" hangingPunct="1">
              <a:lnSpc>
                <a:spcPct val="100000"/>
              </a:lnSpc>
              <a:spcBef>
                <a:spcPct val="30000"/>
              </a:spcBef>
              <a:spcAft>
                <a:spcPct val="0"/>
              </a:spcAft>
              <a:buClrTx/>
              <a:buSzTx/>
              <a:tabLst/>
              <a:defRPr/>
            </a:pPr>
            <a:r>
              <a:rPr lang="en-US" sz="2200" dirty="0"/>
              <a:t>Higher performing technologies:</a:t>
            </a:r>
          </a:p>
          <a:p>
            <a:pPr marL="800100" marR="0" lvl="1" indent="-3429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2200" dirty="0">
                <a:latin typeface="Arial" panose="020B0604020202020204" pitchFamily="34" charset="0"/>
                <a:cs typeface="Arial" panose="020B0604020202020204" pitchFamily="34" charset="0"/>
              </a:rPr>
              <a:t>Include high quality membrane filters, UV disinfectants &amp; flocculant-disinfectants, boiling, solar disinfection  </a:t>
            </a:r>
          </a:p>
          <a:p>
            <a:pPr marL="800100" marR="0" lvl="1" indent="-3429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2200" dirty="0">
                <a:latin typeface="Arial" panose="020B0604020202020204" pitchFamily="34" charset="0"/>
                <a:cs typeface="Arial" panose="020B0604020202020204" pitchFamily="34" charset="0"/>
              </a:rPr>
              <a:t>Are recommended for vulnerable groups (i.e. those with HIV or young infants) </a:t>
            </a:r>
          </a:p>
          <a:p>
            <a:pPr marL="800100" marR="0" lvl="1" indent="-34290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2200" dirty="0">
                <a:latin typeface="Arial" panose="020B0604020202020204" pitchFamily="34" charset="0"/>
                <a:cs typeface="Arial" panose="020B0604020202020204" pitchFamily="34" charset="0"/>
              </a:rPr>
              <a:t>Are recommended where the specific pathogen of concern is not known</a:t>
            </a:r>
          </a:p>
        </p:txBody>
      </p:sp>
      <p:sp>
        <p:nvSpPr>
          <p:cNvPr id="12" name="TextBox 11">
            <a:extLst>
              <a:ext uri="{FF2B5EF4-FFF2-40B4-BE49-F238E27FC236}">
                <a16:creationId xmlns:a16="http://schemas.microsoft.com/office/drawing/2014/main" id="{58C39B89-6CC4-4B28-A8DD-54D1C8EA50B7}"/>
              </a:ext>
            </a:extLst>
          </p:cNvPr>
          <p:cNvSpPr txBox="1"/>
          <p:nvPr/>
        </p:nvSpPr>
        <p:spPr>
          <a:xfrm rot="19788417">
            <a:off x="4418911" y="2333514"/>
            <a:ext cx="6196784" cy="1836721"/>
          </a:xfrm>
          <a:prstGeom prst="rect">
            <a:avLst/>
          </a:prstGeom>
          <a:solidFill>
            <a:schemeClr val="bg1"/>
          </a:solidFill>
          <a:ln w="28575">
            <a:solidFill>
              <a:schemeClr val="accent1">
                <a:lumMod val="25000"/>
              </a:schemeClr>
            </a:solidFill>
          </a:ln>
        </p:spPr>
        <p:txBody>
          <a:bodyPr wrap="square">
            <a:spAutoFit/>
          </a:bodyPr>
          <a:lstStyle/>
          <a:p>
            <a:pPr algn="ctr" rtl="0"/>
            <a:r>
              <a:rPr lang="en-GB" sz="2267" dirty="0">
                <a:solidFill>
                  <a:srgbClr val="1A4164"/>
                </a:solidFill>
                <a:latin typeface="Arial" panose="020B0604020202020204" pitchFamily="34" charset="0"/>
                <a:cs typeface="Arial" panose="020B0604020202020204" pitchFamily="34" charset="0"/>
              </a:rPr>
              <a:t>Choose wisely! In the latest </a:t>
            </a:r>
            <a:r>
              <a:rPr lang="en-US" sz="2267" dirty="0">
                <a:solidFill>
                  <a:srgbClr val="1A4164"/>
                </a:solidFill>
                <a:latin typeface="Arial" panose="020B0604020202020204" pitchFamily="34" charset="0"/>
                <a:cs typeface="Arial" panose="020B0604020202020204" pitchFamily="34" charset="0"/>
              </a:rPr>
              <a:t>list of evaluated technologies (Feb 2022) </a:t>
            </a:r>
            <a:endParaRPr lang="en-US" sz="2267" dirty="0">
              <a:solidFill>
                <a:schemeClr val="bg2">
                  <a:lumMod val="75000"/>
                </a:schemeClr>
              </a:solidFill>
              <a:latin typeface="Arial" panose="020B0604020202020204" pitchFamily="34" charset="0"/>
              <a:cs typeface="Arial" panose="020B0604020202020204" pitchFamily="34" charset="0"/>
            </a:endParaRPr>
          </a:p>
          <a:p>
            <a:pPr algn="ctr" rtl="0"/>
            <a:r>
              <a:rPr lang="en-US" sz="2267" u="sng" dirty="0">
                <a:solidFill>
                  <a:schemeClr val="bg2">
                    <a:lumMod val="75000"/>
                  </a:schemeClr>
                </a:solidFill>
                <a:latin typeface="Arial" panose="020B0604020202020204" pitchFamily="34" charset="0"/>
                <a:cs typeface="Arial" panose="020B0604020202020204" pitchFamily="34" charset="0"/>
              </a:rPr>
              <a:t>7 out of 47 technologies </a:t>
            </a:r>
            <a:r>
              <a:rPr lang="en-US" sz="2267" dirty="0">
                <a:solidFill>
                  <a:schemeClr val="bg2">
                    <a:lumMod val="75000"/>
                  </a:schemeClr>
                </a:solidFill>
                <a:latin typeface="Arial" panose="020B0604020202020204" pitchFamily="34" charset="0"/>
                <a:cs typeface="Arial" panose="020B0604020202020204" pitchFamily="34" charset="0"/>
              </a:rPr>
              <a:t>do not meet WHO performance criteria. See supplementary slides for a full list </a:t>
            </a:r>
          </a:p>
        </p:txBody>
      </p:sp>
      <p:sp>
        <p:nvSpPr>
          <p:cNvPr id="13" name="Slide Number Placeholder 12">
            <a:extLst>
              <a:ext uri="{FF2B5EF4-FFF2-40B4-BE49-F238E27FC236}">
                <a16:creationId xmlns:a16="http://schemas.microsoft.com/office/drawing/2014/main" id="{5FD39986-5AC9-4DE4-B3E8-7AAFC70B182A}"/>
              </a:ext>
            </a:extLst>
          </p:cNvPr>
          <p:cNvSpPr>
            <a:spLocks noGrp="1"/>
          </p:cNvSpPr>
          <p:nvPr>
            <p:ph type="sldNum" sz="quarter" idx="12"/>
          </p:nvPr>
        </p:nvSpPr>
        <p:spPr>
          <a:xfrm>
            <a:off x="11875" y="6356117"/>
            <a:ext cx="12191999" cy="365125"/>
          </a:xfrm>
        </p:spPr>
        <p:txBody>
          <a:bodyPr/>
          <a:lstStyle/>
          <a:p>
            <a:fld id="{2D0AA5EB-64AB-BF41-92BE-B61D8618F692}" type="slidenum">
              <a:rPr lang="it-IT" smtClean="0"/>
              <a:t>27</a:t>
            </a:fld>
            <a:endParaRPr lang="it-IT" dirty="0"/>
          </a:p>
        </p:txBody>
      </p:sp>
    </p:spTree>
    <p:extLst>
      <p:ext uri="{BB962C8B-B14F-4D97-AF65-F5344CB8AC3E}">
        <p14:creationId xmlns:p14="http://schemas.microsoft.com/office/powerpoint/2010/main" val="100147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630600" y="1372615"/>
            <a:ext cx="5228501" cy="5577285"/>
          </a:xfrm>
        </p:spPr>
        <p:txBody>
          <a:bodyPr>
            <a:normAutofit/>
          </a:bodyPr>
          <a:lstStyle/>
          <a:p>
            <a:r>
              <a:rPr lang="en-US" sz="2400" dirty="0">
                <a:solidFill>
                  <a:srgbClr val="09164D"/>
                </a:solidFill>
              </a:rPr>
              <a:t>You are back at the facility. </a:t>
            </a:r>
          </a:p>
          <a:p>
            <a:r>
              <a:rPr lang="en-US" sz="2400" dirty="0">
                <a:solidFill>
                  <a:srgbClr val="09164D"/>
                </a:solidFill>
              </a:rPr>
              <a:t>The team conducted a sanitation inspection and found a </a:t>
            </a:r>
            <a:r>
              <a:rPr lang="en-US" sz="2400" b="1" dirty="0">
                <a:solidFill>
                  <a:schemeClr val="bg2">
                    <a:lumMod val="75000"/>
                  </a:schemeClr>
                </a:solidFill>
              </a:rPr>
              <a:t>medium risk </a:t>
            </a:r>
            <a:r>
              <a:rPr lang="en-US" sz="2400" dirty="0">
                <a:solidFill>
                  <a:srgbClr val="09164D"/>
                </a:solidFill>
              </a:rPr>
              <a:t>from the water supply. You check and there is </a:t>
            </a:r>
            <a:r>
              <a:rPr lang="en-US" sz="2400" b="1" dirty="0">
                <a:solidFill>
                  <a:schemeClr val="bg2">
                    <a:lumMod val="75000"/>
                  </a:schemeClr>
                </a:solidFill>
              </a:rPr>
              <a:t>no chlorine in the water</a:t>
            </a:r>
            <a:r>
              <a:rPr lang="en-US" sz="2400" dirty="0">
                <a:solidFill>
                  <a:srgbClr val="09164D"/>
                </a:solidFill>
              </a:rPr>
              <a:t>. </a:t>
            </a:r>
          </a:p>
          <a:p>
            <a:r>
              <a:rPr lang="en-US" sz="2400" dirty="0">
                <a:solidFill>
                  <a:srgbClr val="09164D"/>
                </a:solidFill>
              </a:rPr>
              <a:t>You spoke with the local regulator and in the past 30 days the water has </a:t>
            </a:r>
            <a:r>
              <a:rPr lang="en-US" sz="2400" b="1" dirty="0">
                <a:solidFill>
                  <a:schemeClr val="bg2">
                    <a:lumMod val="75000"/>
                  </a:schemeClr>
                </a:solidFill>
              </a:rPr>
              <a:t>exceeded </a:t>
            </a:r>
            <a:r>
              <a:rPr lang="en-US" sz="2400" b="1" i="1" dirty="0">
                <a:solidFill>
                  <a:schemeClr val="bg2">
                    <a:lumMod val="75000"/>
                  </a:schemeClr>
                </a:solidFill>
              </a:rPr>
              <a:t>E. Coli </a:t>
            </a:r>
            <a:r>
              <a:rPr lang="en-US" sz="2400" b="1" dirty="0">
                <a:solidFill>
                  <a:schemeClr val="bg2">
                    <a:lumMod val="75000"/>
                  </a:schemeClr>
                </a:solidFill>
              </a:rPr>
              <a:t>limits 5 times</a:t>
            </a:r>
            <a:r>
              <a:rPr lang="en-US" sz="2400" dirty="0">
                <a:solidFill>
                  <a:schemeClr val="bg2">
                    <a:lumMod val="75000"/>
                  </a:schemeClr>
                </a:solidFill>
              </a:rPr>
              <a:t>. </a:t>
            </a:r>
          </a:p>
          <a:p>
            <a:r>
              <a:rPr lang="en-US" sz="2400" dirty="0">
                <a:solidFill>
                  <a:srgbClr val="09164D"/>
                </a:solidFill>
              </a:rPr>
              <a:t>In the past 5 years there have been </a:t>
            </a:r>
            <a:r>
              <a:rPr lang="en-US" sz="2400" b="1" dirty="0">
                <a:solidFill>
                  <a:schemeClr val="bg2">
                    <a:lumMod val="75000"/>
                  </a:schemeClr>
                </a:solidFill>
              </a:rPr>
              <a:t>3 major flooding events</a:t>
            </a:r>
            <a:r>
              <a:rPr lang="en-US" sz="2400" dirty="0">
                <a:solidFill>
                  <a:schemeClr val="bg2">
                    <a:lumMod val="75000"/>
                  </a:schemeClr>
                </a:solidFill>
              </a:rPr>
              <a:t>.</a:t>
            </a:r>
          </a:p>
          <a:p>
            <a:r>
              <a:rPr lang="en-US" sz="2400" dirty="0">
                <a:solidFill>
                  <a:srgbClr val="09164D"/>
                </a:solidFill>
              </a:rPr>
              <a:t>Furthermore, there is not reliable power at the facility. </a:t>
            </a:r>
          </a:p>
          <a:p>
            <a:endParaRPr lang="en-US" sz="2400" dirty="0">
              <a:solidFill>
                <a:srgbClr val="09164D"/>
              </a:solidFill>
            </a:endParaRPr>
          </a:p>
          <a:p>
            <a:endParaRPr lang="en-GB" sz="2400" dirty="0">
              <a:solidFill>
                <a:srgbClr val="09164D"/>
              </a:solidFill>
            </a:endParaRPr>
          </a:p>
          <a:p>
            <a:endParaRPr lang="en-GB" sz="2400" dirty="0">
              <a:solidFill>
                <a:srgbClr val="09164D"/>
              </a:solidFill>
            </a:endParaRPr>
          </a:p>
        </p:txBody>
      </p:sp>
      <p:sp>
        <p:nvSpPr>
          <p:cNvPr id="3" name="Slide Number Placeholder 2">
            <a:extLst>
              <a:ext uri="{FF2B5EF4-FFF2-40B4-BE49-F238E27FC236}">
                <a16:creationId xmlns:a16="http://schemas.microsoft.com/office/drawing/2014/main" id="{4606AC4C-918F-42FD-9C84-BA26F024E69A}"/>
              </a:ext>
            </a:extLst>
          </p:cNvPr>
          <p:cNvSpPr>
            <a:spLocks noGrp="1"/>
          </p:cNvSpPr>
          <p:nvPr>
            <p:ph type="sldNum" sz="quarter" idx="12"/>
          </p:nvPr>
        </p:nvSpPr>
        <p:spPr/>
        <p:txBody>
          <a:bodyPr/>
          <a:lstStyle/>
          <a:p>
            <a:fld id="{A74CE0EA-F3B5-4684-BA10-C594598FDB9C}" type="slidenum">
              <a:rPr lang="en-GB" smtClean="0">
                <a:solidFill>
                  <a:prstClr val="black"/>
                </a:solidFill>
              </a:rPr>
              <a:pPr/>
              <a:t>28</a:t>
            </a:fld>
            <a:endParaRPr lang="en-GB" dirty="0">
              <a:solidFill>
                <a:prstClr val="black"/>
              </a:solidFill>
            </a:endParaRPr>
          </a:p>
        </p:txBody>
      </p:sp>
      <p:grpSp>
        <p:nvGrpSpPr>
          <p:cNvPr id="7" name="Group 6">
            <a:extLst>
              <a:ext uri="{FF2B5EF4-FFF2-40B4-BE49-F238E27FC236}">
                <a16:creationId xmlns:a16="http://schemas.microsoft.com/office/drawing/2014/main" id="{59FA1558-A493-4CD3-B8EE-09977F2C2707}"/>
              </a:ext>
            </a:extLst>
          </p:cNvPr>
          <p:cNvGrpSpPr/>
          <p:nvPr/>
        </p:nvGrpSpPr>
        <p:grpSpPr>
          <a:xfrm>
            <a:off x="7366000" y="3909481"/>
            <a:ext cx="4195400" cy="3020124"/>
            <a:chOff x="6024518" y="4711241"/>
            <a:chExt cx="3800811" cy="2680438"/>
          </a:xfrm>
        </p:grpSpPr>
        <p:pic>
          <p:nvPicPr>
            <p:cNvPr id="8" name="Picture 7" descr="A dirt road in front of a house&#10;&#10;Description generated with very high confidence">
              <a:extLst>
                <a:ext uri="{FF2B5EF4-FFF2-40B4-BE49-F238E27FC236}">
                  <a16:creationId xmlns:a16="http://schemas.microsoft.com/office/drawing/2014/main" id="{EBFE0543-D1AE-4B26-8C2D-7C26ADFA82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4518" y="4711241"/>
              <a:ext cx="3800811" cy="244470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B379BEF-E0DC-436B-970E-DD666F855CB7}"/>
                </a:ext>
              </a:extLst>
            </p:cNvPr>
            <p:cNvSpPr txBox="1"/>
            <p:nvPr/>
          </p:nvSpPr>
          <p:spPr>
            <a:xfrm rot="16200000">
              <a:off x="9174606" y="6740956"/>
              <a:ext cx="1015043" cy="286403"/>
            </a:xfrm>
            <a:prstGeom prst="rect">
              <a:avLst/>
            </a:prstGeom>
            <a:noFill/>
          </p:spPr>
          <p:txBody>
            <a:bodyPr wrap="square" rtlCol="0">
              <a:spAutoFit/>
            </a:bodyPr>
            <a:lstStyle/>
            <a:p>
              <a:pPr algn="r"/>
              <a:r>
                <a:rPr lang="en-US" sz="1088" dirty="0">
                  <a:solidFill>
                    <a:schemeClr val="bg1"/>
                  </a:solidFill>
                </a:rPr>
                <a:t>© WaterAid</a:t>
              </a:r>
            </a:p>
          </p:txBody>
        </p:sp>
      </p:grpSp>
      <p:grpSp>
        <p:nvGrpSpPr>
          <p:cNvPr id="11" name="Group 10">
            <a:extLst>
              <a:ext uri="{FF2B5EF4-FFF2-40B4-BE49-F238E27FC236}">
                <a16:creationId xmlns:a16="http://schemas.microsoft.com/office/drawing/2014/main" id="{65102B60-C4D8-4AA7-A837-334AA39047D0}"/>
              </a:ext>
            </a:extLst>
          </p:cNvPr>
          <p:cNvGrpSpPr/>
          <p:nvPr/>
        </p:nvGrpSpPr>
        <p:grpSpPr>
          <a:xfrm>
            <a:off x="10529941" y="194001"/>
            <a:ext cx="1458601" cy="1556638"/>
            <a:chOff x="10475415" y="275913"/>
            <a:chExt cx="1458677" cy="1556719"/>
          </a:xfrm>
        </p:grpSpPr>
        <p:pic>
          <p:nvPicPr>
            <p:cNvPr id="12" name="Picture 11">
              <a:extLst>
                <a:ext uri="{FF2B5EF4-FFF2-40B4-BE49-F238E27FC236}">
                  <a16:creationId xmlns:a16="http://schemas.microsoft.com/office/drawing/2014/main" id="{921A536F-BFAB-4E6F-A38E-7F0106589E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3" name="Content Placeholder 2">
              <a:extLst>
                <a:ext uri="{FF2B5EF4-FFF2-40B4-BE49-F238E27FC236}">
                  <a16:creationId xmlns:a16="http://schemas.microsoft.com/office/drawing/2014/main" id="{82CE0979-49AE-454F-A9A3-1247A8AE932F}"/>
                </a:ext>
              </a:extLst>
            </p:cNvPr>
            <p:cNvSpPr txBox="1">
              <a:spLocks/>
            </p:cNvSpPr>
            <p:nvPr/>
          </p:nvSpPr>
          <p:spPr>
            <a:xfrm>
              <a:off x="10475415" y="1279626"/>
              <a:ext cx="1458677" cy="553006"/>
            </a:xfrm>
            <a:prstGeom prst="rect">
              <a:avLst/>
            </a:prstGeom>
          </p:spPr>
          <p:txBody>
            <a:bodyPr vert="horz" lIns="91435" tIns="45717" rIns="91435" bIns="4571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2060"/>
                  </a:solidFill>
                  <a:latin typeface="Arial" panose="020B0604020202020204" pitchFamily="34" charset="0"/>
                  <a:cs typeface="Arial" panose="020B0604020202020204" pitchFamily="34" charset="0"/>
                </a:rPr>
                <a:t>2 min</a:t>
              </a:r>
            </a:p>
          </p:txBody>
        </p:sp>
      </p:grpSp>
      <p:sp>
        <p:nvSpPr>
          <p:cNvPr id="16" name="TextBox 15">
            <a:extLst>
              <a:ext uri="{FF2B5EF4-FFF2-40B4-BE49-F238E27FC236}">
                <a16:creationId xmlns:a16="http://schemas.microsoft.com/office/drawing/2014/main" id="{FD736BA8-58E9-439A-8096-EE951F30E3FD}"/>
              </a:ext>
            </a:extLst>
          </p:cNvPr>
          <p:cNvSpPr txBox="1"/>
          <p:nvPr/>
        </p:nvSpPr>
        <p:spPr>
          <a:xfrm>
            <a:off x="6409518" y="2112813"/>
            <a:ext cx="4292300" cy="1569660"/>
          </a:xfrm>
          <a:prstGeom prst="rect">
            <a:avLst/>
          </a:prstGeom>
          <a:noFill/>
        </p:spPr>
        <p:txBody>
          <a:bodyPr wrap="square">
            <a:spAutoFit/>
          </a:bodyPr>
          <a:lstStyle/>
          <a:p>
            <a:r>
              <a:rPr lang="en-US" sz="2400" b="1" dirty="0">
                <a:solidFill>
                  <a:schemeClr val="bg2">
                    <a:lumMod val="75000"/>
                  </a:schemeClr>
                </a:solidFill>
                <a:latin typeface="Arial" panose="020B0604020202020204" pitchFamily="34" charset="0"/>
                <a:cs typeface="Arial" panose="020B0604020202020204" pitchFamily="34" charset="0"/>
              </a:rPr>
              <a:t>You decide to install water treatment. What kind of treatment do you select and why? </a:t>
            </a:r>
          </a:p>
        </p:txBody>
      </p:sp>
      <p:sp>
        <p:nvSpPr>
          <p:cNvPr id="17" name="TextBox 16">
            <a:extLst>
              <a:ext uri="{FF2B5EF4-FFF2-40B4-BE49-F238E27FC236}">
                <a16:creationId xmlns:a16="http://schemas.microsoft.com/office/drawing/2014/main" id="{E8EDD90F-DED2-4BFE-9591-147129E5A046}"/>
              </a:ext>
            </a:extLst>
          </p:cNvPr>
          <p:cNvSpPr txBox="1"/>
          <p:nvPr/>
        </p:nvSpPr>
        <p:spPr>
          <a:xfrm>
            <a:off x="630600" y="379239"/>
            <a:ext cx="11181808" cy="769441"/>
          </a:xfrm>
          <a:prstGeom prst="rect">
            <a:avLst/>
          </a:prstGeom>
          <a:noFill/>
        </p:spPr>
        <p:txBody>
          <a:bodyPr wrap="square">
            <a:spAutoFit/>
          </a:bodyPr>
          <a:lstStyle/>
          <a:p>
            <a:r>
              <a:rPr lang="en-GB" sz="4400" b="1" dirty="0">
                <a:solidFill>
                  <a:schemeClr val="tx2"/>
                </a:solidFill>
                <a:latin typeface="Arial Narrow" panose="020B0606020202030204" pitchFamily="34" charset="0"/>
              </a:rPr>
              <a:t>What kind of water treatment would you use?</a:t>
            </a:r>
            <a:endParaRPr lang="en-US" sz="4400" b="1" dirty="0">
              <a:latin typeface="Arial Narrow" panose="020B0606020202030204" pitchFamily="34" charset="0"/>
            </a:endParaRPr>
          </a:p>
        </p:txBody>
      </p:sp>
      <p:grpSp>
        <p:nvGrpSpPr>
          <p:cNvPr id="14" name="Group 13">
            <a:extLst>
              <a:ext uri="{FF2B5EF4-FFF2-40B4-BE49-F238E27FC236}">
                <a16:creationId xmlns:a16="http://schemas.microsoft.com/office/drawing/2014/main" id="{DF52EC92-6117-3A48-BC0F-1F93E6DB6E62}"/>
              </a:ext>
            </a:extLst>
          </p:cNvPr>
          <p:cNvGrpSpPr/>
          <p:nvPr/>
        </p:nvGrpSpPr>
        <p:grpSpPr>
          <a:xfrm>
            <a:off x="10873695" y="1720520"/>
            <a:ext cx="743136" cy="734102"/>
            <a:chOff x="9555224" y="5116370"/>
            <a:chExt cx="1161098" cy="1171184"/>
          </a:xfrm>
        </p:grpSpPr>
        <p:pic>
          <p:nvPicPr>
            <p:cNvPr id="15" name="Picture 14" descr="Shape&#10;&#10;Description automatically generated with low confidence">
              <a:extLst>
                <a:ext uri="{FF2B5EF4-FFF2-40B4-BE49-F238E27FC236}">
                  <a16:creationId xmlns:a16="http://schemas.microsoft.com/office/drawing/2014/main" id="{758BD40C-B212-EF4C-989A-CB03E048EF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8" name="Oval 17">
              <a:extLst>
                <a:ext uri="{FF2B5EF4-FFF2-40B4-BE49-F238E27FC236}">
                  <a16:creationId xmlns:a16="http://schemas.microsoft.com/office/drawing/2014/main" id="{A67485DD-BFF9-8743-96D0-4D26D6001783}"/>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253644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A181C3C-06F9-40F1-9167-C8A6E7576182}"/>
              </a:ext>
            </a:extLst>
          </p:cNvPr>
          <p:cNvSpPr txBox="1">
            <a:spLocks noGrp="1"/>
          </p:cNvSpPr>
          <p:nvPr>
            <p:ph type="body" sz="quarter" idx="13"/>
          </p:nvPr>
        </p:nvSpPr>
        <p:spPr>
          <a:xfrm>
            <a:off x="177800" y="4718953"/>
            <a:ext cx="12014200" cy="2139047"/>
          </a:xfrm>
          <a:prstGeom prst="rect">
            <a:avLst/>
          </a:prstGeom>
          <a:solidFill>
            <a:schemeClr val="tx1"/>
          </a:solidFill>
        </p:spPr>
        <p:txBody>
          <a:bodyPr wrap="square" rtlCol="0">
            <a:spAutoFit/>
          </a:bodyPr>
          <a:lstStyle/>
          <a:p>
            <a:pPr rtl="0"/>
            <a:r>
              <a:rPr lang="en-US" sz="2400" dirty="0">
                <a:solidFill>
                  <a:schemeClr val="bg1"/>
                </a:solidFill>
                <a:latin typeface="Arial" panose="020B0604020202020204" pitchFamily="34" charset="0"/>
                <a:cs typeface="Arial" panose="020B0604020202020204" pitchFamily="34" charset="0"/>
              </a:rPr>
              <a:t>Possible treatment technologies:</a:t>
            </a:r>
          </a:p>
          <a:p>
            <a:pPr marL="310976" indent="-310976">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Ultra or nano Membrane filter + chlorination</a:t>
            </a:r>
          </a:p>
          <a:p>
            <a:pPr marL="310976" indent="-310976">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Solar water pasteurization </a:t>
            </a:r>
          </a:p>
          <a:p>
            <a:pPr marL="310976" indent="-310976">
              <a:buFont typeface="Arial" panose="020B0604020202020204" pitchFamily="34" charset="0"/>
              <a:buChar char="•"/>
            </a:pPr>
            <a:r>
              <a:rPr lang="en-US" sz="2400" b="0" dirty="0">
                <a:solidFill>
                  <a:schemeClr val="bg1"/>
                </a:solidFill>
                <a:latin typeface="Arial" panose="020B0604020202020204" pitchFamily="34" charset="0"/>
                <a:cs typeface="Arial" panose="020B0604020202020204" pitchFamily="34" charset="0"/>
              </a:rPr>
              <a:t>Chlorine alone (need to increase dose or find alternative supply if water highly turbid during a flood) </a:t>
            </a:r>
          </a:p>
        </p:txBody>
      </p:sp>
      <p:sp>
        <p:nvSpPr>
          <p:cNvPr id="2" name="Slide Number Placeholder 1">
            <a:extLst>
              <a:ext uri="{FF2B5EF4-FFF2-40B4-BE49-F238E27FC236}">
                <a16:creationId xmlns:a16="http://schemas.microsoft.com/office/drawing/2014/main" id="{C7B24C9C-9115-4586-90B1-4CC0FB8525E3}"/>
              </a:ext>
            </a:extLst>
          </p:cNvPr>
          <p:cNvSpPr>
            <a:spLocks noGrp="1"/>
          </p:cNvSpPr>
          <p:nvPr>
            <p:ph type="sldNum" sz="quarter" idx="12"/>
          </p:nvPr>
        </p:nvSpPr>
        <p:spPr/>
        <p:txBody>
          <a:bodyPr/>
          <a:lstStyle/>
          <a:p>
            <a:fld id="{2D0AA5EB-64AB-BF41-92BE-B61D8618F692}" type="slidenum">
              <a:rPr lang="it-IT" smtClean="0"/>
              <a:t>29</a:t>
            </a:fld>
            <a:endParaRPr lang="it-IT" dirty="0"/>
          </a:p>
        </p:txBody>
      </p:sp>
      <p:sp>
        <p:nvSpPr>
          <p:cNvPr id="5" name="Text Placeholder 4">
            <a:extLst>
              <a:ext uri="{FF2B5EF4-FFF2-40B4-BE49-F238E27FC236}">
                <a16:creationId xmlns:a16="http://schemas.microsoft.com/office/drawing/2014/main" id="{D9DAC0F7-6C2D-4C66-83B3-752C638D5321}"/>
              </a:ext>
            </a:extLst>
          </p:cNvPr>
          <p:cNvSpPr>
            <a:spLocks noGrp="1"/>
          </p:cNvSpPr>
          <p:nvPr>
            <p:ph type="body" sz="quarter" idx="14"/>
          </p:nvPr>
        </p:nvSpPr>
        <p:spPr>
          <a:xfrm>
            <a:off x="5422899" y="495300"/>
            <a:ext cx="6424613" cy="5727700"/>
          </a:xfrm>
        </p:spPr>
        <p:txBody>
          <a:bodyPr/>
          <a:lstStyle/>
          <a:p>
            <a:pPr marL="310976" indent="-310976">
              <a:buFont typeface="Arial" panose="020B0604020202020204" pitchFamily="34" charset="0"/>
              <a:buChar char="•"/>
            </a:pPr>
            <a:r>
              <a:rPr lang="en-US" sz="2400" b="1" dirty="0">
                <a:solidFill>
                  <a:schemeClr val="bg2">
                    <a:lumMod val="75000"/>
                  </a:schemeClr>
                </a:solidFill>
                <a:latin typeface="Arial" panose="020B0604020202020204" pitchFamily="34" charset="0"/>
                <a:cs typeface="Arial" panose="020B0604020202020204" pitchFamily="34" charset="0"/>
              </a:rPr>
              <a:t>Chlorination</a:t>
            </a:r>
            <a:r>
              <a:rPr lang="en-US" sz="2400" dirty="0">
                <a:latin typeface="Arial" panose="020B0604020202020204" pitchFamily="34" charset="0"/>
                <a:cs typeface="Arial" panose="020B0604020202020204" pitchFamily="34" charset="0"/>
              </a:rPr>
              <a:t> is important to provide ongoing disinfectant protection, especially as water supply is often faecally contaminated.</a:t>
            </a:r>
          </a:p>
          <a:p>
            <a:pPr marL="310976" indent="-310976">
              <a:buFont typeface="Arial" panose="020B0604020202020204" pitchFamily="34" charset="0"/>
              <a:buChar char="•"/>
            </a:pPr>
            <a:r>
              <a:rPr lang="en-US" sz="2400" dirty="0">
                <a:latin typeface="Arial" panose="020B0604020202020204" pitchFamily="34" charset="0"/>
                <a:cs typeface="Arial" panose="020B0604020202020204" pitchFamily="34" charset="0"/>
              </a:rPr>
              <a:t>Floods will add a lot of organic matter, both naturally and from overflowing septic tanks </a:t>
            </a:r>
            <a:r>
              <a:rPr lang="en-US" sz="2400" dirty="0">
                <a:latin typeface="Arial" panose="020B0604020202020204" pitchFamily="34" charset="0"/>
                <a:cs typeface="Arial" panose="020B0604020202020204" pitchFamily="34" charset="0"/>
                <a:sym typeface="Wingdings" panose="05000000000000000000" pitchFamily="2" charset="2"/>
              </a:rPr>
              <a: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consider </a:t>
            </a:r>
            <a:r>
              <a:rPr lang="en-US" sz="2400" b="1" i="1" dirty="0">
                <a:solidFill>
                  <a:schemeClr val="bg2">
                    <a:lumMod val="75000"/>
                  </a:schemeClr>
                </a:solidFill>
                <a:latin typeface="Arial" panose="020B0604020202020204" pitchFamily="34" charset="0"/>
                <a:cs typeface="Arial" panose="020B0604020202020204" pitchFamily="34" charset="0"/>
              </a:rPr>
              <a:t>filtration</a:t>
            </a:r>
            <a:r>
              <a:rPr lang="en-US" sz="2400" b="1" dirty="0">
                <a:solidFill>
                  <a:schemeClr val="bg2">
                    <a:lumMod val="75000"/>
                  </a:schemeClr>
                </a:solidFill>
                <a:latin typeface="Arial" panose="020B0604020202020204" pitchFamily="34" charset="0"/>
                <a:cs typeface="Arial" panose="020B0604020202020204" pitchFamily="34" charset="0"/>
              </a:rPr>
              <a:t>.</a:t>
            </a:r>
          </a:p>
          <a:p>
            <a:pPr marL="310976" indent="-310976">
              <a:buFont typeface="Arial" panose="020B0604020202020204" pitchFamily="34" charset="0"/>
              <a:buChar char="•"/>
            </a:pPr>
            <a:r>
              <a:rPr lang="en-US" sz="2400" dirty="0">
                <a:latin typeface="Arial" panose="020B0604020202020204" pitchFamily="34" charset="0"/>
                <a:cs typeface="Arial" panose="020B0604020202020204" pitchFamily="34" charset="0"/>
              </a:rPr>
              <a:t>Recommend an option that is off the grid due to unreliable power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i="1" dirty="0">
                <a:latin typeface="Arial" panose="020B0604020202020204" pitchFamily="34" charset="0"/>
                <a:cs typeface="Arial" panose="020B0604020202020204" pitchFamily="34" charset="0"/>
                <a:sym typeface="Wingdings" panose="05000000000000000000" pitchFamily="2" charset="2"/>
              </a:rPr>
              <a:t>consider </a:t>
            </a:r>
            <a:r>
              <a:rPr lang="en-US" sz="2400" i="1" dirty="0">
                <a:latin typeface="Arial" panose="020B0604020202020204" pitchFamily="34" charset="0"/>
                <a:cs typeface="Arial" panose="020B0604020202020204" pitchFamily="34" charset="0"/>
              </a:rPr>
              <a:t>a device that is </a:t>
            </a:r>
            <a:r>
              <a:rPr lang="en-US" sz="2400" b="1" i="1" dirty="0">
                <a:solidFill>
                  <a:schemeClr val="bg2">
                    <a:lumMod val="75000"/>
                  </a:schemeClr>
                </a:solidFill>
                <a:latin typeface="Arial" panose="020B0604020202020204" pitchFamily="34" charset="0"/>
                <a:cs typeface="Arial" panose="020B0604020202020204" pitchFamily="34" charset="0"/>
              </a:rPr>
              <a:t>solar powered </a:t>
            </a:r>
            <a:r>
              <a:rPr lang="en-US" sz="2400" i="1" dirty="0">
                <a:latin typeface="Arial" panose="020B0604020202020204" pitchFamily="34" charset="0"/>
                <a:cs typeface="Arial" panose="020B0604020202020204" pitchFamily="34" charset="0"/>
              </a:rPr>
              <a:t>or powered by a 12-volt battery</a:t>
            </a:r>
            <a:r>
              <a:rPr lang="en-US" sz="2400" dirty="0">
                <a:latin typeface="Arial" panose="020B0604020202020204" pitchFamily="34" charset="0"/>
                <a:cs typeface="Arial" panose="020B0604020202020204" pitchFamily="34" charset="0"/>
              </a:rPr>
              <a:t>.</a:t>
            </a:r>
          </a:p>
          <a:p>
            <a:endParaRPr lang="en-US" sz="2400" dirty="0"/>
          </a:p>
        </p:txBody>
      </p:sp>
      <p:sp>
        <p:nvSpPr>
          <p:cNvPr id="6" name="Text Placeholder 5">
            <a:extLst>
              <a:ext uri="{FF2B5EF4-FFF2-40B4-BE49-F238E27FC236}">
                <a16:creationId xmlns:a16="http://schemas.microsoft.com/office/drawing/2014/main" id="{7289884B-49BF-49BA-8AB7-DF7FF9D98623}"/>
              </a:ext>
            </a:extLst>
          </p:cNvPr>
          <p:cNvSpPr>
            <a:spLocks noGrp="1"/>
          </p:cNvSpPr>
          <p:nvPr>
            <p:ph type="body" sz="quarter" idx="15"/>
          </p:nvPr>
        </p:nvSpPr>
        <p:spPr/>
        <p:txBody>
          <a:bodyPr>
            <a:noAutofit/>
          </a:bodyPr>
          <a:lstStyle/>
          <a:p>
            <a:r>
              <a:rPr lang="en-US" sz="4400" dirty="0"/>
              <a:t>ANSWERS &amp; DISCUSSION POINTS </a:t>
            </a:r>
          </a:p>
        </p:txBody>
      </p:sp>
    </p:spTree>
    <p:extLst>
      <p:ext uri="{BB962C8B-B14F-4D97-AF65-F5344CB8AC3E}">
        <p14:creationId xmlns:p14="http://schemas.microsoft.com/office/powerpoint/2010/main" val="173948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26C4E1-58C2-2C45-A850-717C3D5D0BD3}"/>
              </a:ext>
            </a:extLst>
          </p:cNvPr>
          <p:cNvSpPr>
            <a:spLocks noGrp="1"/>
          </p:cNvSpPr>
          <p:nvPr>
            <p:ph type="title"/>
          </p:nvPr>
        </p:nvSpPr>
        <p:spPr/>
        <p:txBody>
          <a:bodyPr/>
          <a:lstStyle/>
          <a:p>
            <a:r>
              <a:rPr lang="it-IT" dirty="0"/>
              <a:t>Learning objectives </a:t>
            </a:r>
          </a:p>
        </p:txBody>
      </p:sp>
      <p:sp>
        <p:nvSpPr>
          <p:cNvPr id="3" name="Segnaposto numero diapositiva 2">
            <a:extLst>
              <a:ext uri="{FF2B5EF4-FFF2-40B4-BE49-F238E27FC236}">
                <a16:creationId xmlns:a16="http://schemas.microsoft.com/office/drawing/2014/main" id="{A3D7F329-01EE-1C4A-99FA-EF148224BADF}"/>
              </a:ext>
            </a:extLst>
          </p:cNvPr>
          <p:cNvSpPr>
            <a:spLocks noGrp="1"/>
          </p:cNvSpPr>
          <p:nvPr>
            <p:ph type="sldNum" sz="quarter" idx="12"/>
          </p:nvPr>
        </p:nvSpPr>
        <p:spPr/>
        <p:txBody>
          <a:bodyPr/>
          <a:lstStyle/>
          <a:p>
            <a:fld id="{2D0AA5EB-64AB-BF41-92BE-B61D8618F692}" type="slidenum">
              <a:rPr lang="it-IT" smtClean="0"/>
              <a:t>3</a:t>
            </a:fld>
            <a:endParaRPr lang="it-IT" dirty="0"/>
          </a:p>
        </p:txBody>
      </p:sp>
      <p:sp>
        <p:nvSpPr>
          <p:cNvPr id="4" name="Segnaposto testo 3">
            <a:extLst>
              <a:ext uri="{FF2B5EF4-FFF2-40B4-BE49-F238E27FC236}">
                <a16:creationId xmlns:a16="http://schemas.microsoft.com/office/drawing/2014/main" id="{EB2FAA05-F69D-C645-AAE3-1F195CAA99BC}"/>
              </a:ext>
            </a:extLst>
          </p:cNvPr>
          <p:cNvSpPr>
            <a:spLocks noGrp="1"/>
          </p:cNvSpPr>
          <p:nvPr>
            <p:ph type="body" sz="quarter" idx="16"/>
          </p:nvPr>
        </p:nvSpPr>
        <p:spPr>
          <a:xfrm>
            <a:off x="609599" y="1231900"/>
            <a:ext cx="8948739" cy="4973466"/>
          </a:xfrm>
        </p:spPr>
        <p:txBody>
          <a:bodyPr/>
          <a:lstStyle/>
          <a:p>
            <a:r>
              <a:rPr lang="en-GB" altLang="en-US" sz="2400" dirty="0">
                <a:solidFill>
                  <a:srgbClr val="09164D"/>
                </a:solidFill>
                <a:ea typeface="ＭＳ Ｐゴシック" pitchFamily="34" charset="-128"/>
              </a:rPr>
              <a:t>By the end of this session, you should :</a:t>
            </a:r>
          </a:p>
          <a:p>
            <a:pPr marL="800100" lvl="1" indent="-342900">
              <a:buFont typeface="Arial" panose="020B0604020202020204" pitchFamily="34" charset="0"/>
              <a:buChar char="•"/>
            </a:pPr>
            <a:r>
              <a:rPr lang="en-GB" altLang="en-US" sz="2400" dirty="0">
                <a:solidFill>
                  <a:srgbClr val="09164D"/>
                </a:solidFill>
                <a:latin typeface="Arial" panose="020B0604020202020204" pitchFamily="34" charset="0"/>
                <a:cs typeface="Arial" panose="020B0604020202020204" pitchFamily="34" charset="0"/>
              </a:rPr>
              <a:t>Describe the minimum requirements for safe and sufficient water in health care facilities</a:t>
            </a:r>
          </a:p>
          <a:p>
            <a:pPr marL="800100" lvl="1" indent="-342900">
              <a:buFont typeface="Arial" panose="020B0604020202020204" pitchFamily="34" charset="0"/>
              <a:buChar char="•"/>
            </a:pPr>
            <a:r>
              <a:rPr lang="en-US" altLang="en-US" sz="2400" dirty="0">
                <a:solidFill>
                  <a:srgbClr val="09164D"/>
                </a:solidFill>
                <a:latin typeface="Arial" panose="020B0604020202020204" pitchFamily="34" charset="0"/>
                <a:cs typeface="Arial" panose="020B0604020202020204" pitchFamily="34" charset="0"/>
              </a:rPr>
              <a:t>Describe the impacts of inadequate water supplies </a:t>
            </a:r>
          </a:p>
          <a:p>
            <a:pPr marL="800100" lvl="1" indent="-342900">
              <a:buFont typeface="Arial" panose="020B0604020202020204" pitchFamily="34" charset="0"/>
              <a:buChar char="•"/>
            </a:pPr>
            <a:r>
              <a:rPr lang="en-GB" altLang="en-US" sz="2400" dirty="0">
                <a:solidFill>
                  <a:srgbClr val="09164D"/>
                </a:solidFill>
                <a:latin typeface="Arial" panose="020B0604020202020204" pitchFamily="34" charset="0"/>
                <a:cs typeface="Arial" panose="020B0604020202020204" pitchFamily="34" charset="0"/>
              </a:rPr>
              <a:t>Outline of the tools available to monitor and improve water quality and quantity</a:t>
            </a:r>
          </a:p>
          <a:p>
            <a:pPr marL="800100" lvl="1" indent="-342900">
              <a:buFont typeface="Arial" panose="020B0604020202020204" pitchFamily="34" charset="0"/>
              <a:buChar char="•"/>
            </a:pPr>
            <a:r>
              <a:rPr lang="en-GB" altLang="en-US" sz="2400" dirty="0">
                <a:solidFill>
                  <a:srgbClr val="09164D"/>
                </a:solidFill>
                <a:latin typeface="Arial" panose="020B0604020202020204" pitchFamily="34" charset="0"/>
                <a:cs typeface="Arial" panose="020B0604020202020204" pitchFamily="34" charset="0"/>
              </a:rPr>
              <a:t>Describe of common plumbing problems and simple improvements that can be made </a:t>
            </a:r>
          </a:p>
          <a:p>
            <a:pPr marL="800100" lvl="1" indent="-342900">
              <a:buFont typeface="Arial" panose="020B0604020202020204" pitchFamily="34" charset="0"/>
              <a:buChar char="•"/>
            </a:pPr>
            <a:r>
              <a:rPr lang="en-GB" altLang="en-US" sz="2400" dirty="0">
                <a:solidFill>
                  <a:srgbClr val="09164D"/>
                </a:solidFill>
                <a:latin typeface="Arial" panose="020B0604020202020204" pitchFamily="34" charset="0"/>
                <a:cs typeface="Arial" panose="020B0604020202020204" pitchFamily="34" charset="0"/>
              </a:rPr>
              <a:t>Understand the causes of Legionella and how to address it</a:t>
            </a:r>
          </a:p>
          <a:p>
            <a:pPr marL="800100" lvl="1" indent="-342900">
              <a:buFont typeface="Arial" panose="020B0604020202020204" pitchFamily="34" charset="0"/>
              <a:buChar char="•"/>
            </a:pPr>
            <a:r>
              <a:rPr lang="en-GB" altLang="en-US" sz="2400" dirty="0">
                <a:solidFill>
                  <a:srgbClr val="09164D"/>
                </a:solidFill>
                <a:latin typeface="Arial" panose="020B0604020202020204" pitchFamily="34" charset="0"/>
                <a:cs typeface="Arial" panose="020B0604020202020204" pitchFamily="34" charset="0"/>
              </a:rPr>
              <a:t>Understand how climate change can affect a facility’s water supply and some simple, low-cost improvements to address it </a:t>
            </a:r>
          </a:p>
          <a:p>
            <a:endParaRPr lang="it-IT" b="1" dirty="0"/>
          </a:p>
        </p:txBody>
      </p:sp>
      <p:sp>
        <p:nvSpPr>
          <p:cNvPr id="7" name="TextBox 6">
            <a:extLst>
              <a:ext uri="{FF2B5EF4-FFF2-40B4-BE49-F238E27FC236}">
                <a16:creationId xmlns:a16="http://schemas.microsoft.com/office/drawing/2014/main" id="{8A12C4B2-1EC4-A242-9638-A8896BB59BA6}"/>
              </a:ext>
            </a:extLst>
          </p:cNvPr>
          <p:cNvSpPr txBox="1"/>
          <p:nvPr/>
        </p:nvSpPr>
        <p:spPr>
          <a:xfrm>
            <a:off x="10106168" y="5737341"/>
            <a:ext cx="1414782" cy="646331"/>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Links to GEDSI</a:t>
            </a:r>
          </a:p>
        </p:txBody>
      </p:sp>
      <p:grpSp>
        <p:nvGrpSpPr>
          <p:cNvPr id="8" name="Group 7">
            <a:extLst>
              <a:ext uri="{FF2B5EF4-FFF2-40B4-BE49-F238E27FC236}">
                <a16:creationId xmlns:a16="http://schemas.microsoft.com/office/drawing/2014/main" id="{98DF1F58-EA12-F44E-BE52-3E905A94148E}"/>
              </a:ext>
            </a:extLst>
          </p:cNvPr>
          <p:cNvGrpSpPr/>
          <p:nvPr/>
        </p:nvGrpSpPr>
        <p:grpSpPr>
          <a:xfrm>
            <a:off x="10398049" y="1542824"/>
            <a:ext cx="743136" cy="734102"/>
            <a:chOff x="9555224" y="5116370"/>
            <a:chExt cx="1161098" cy="1171184"/>
          </a:xfrm>
        </p:grpSpPr>
        <p:pic>
          <p:nvPicPr>
            <p:cNvPr id="9" name="Picture 8" descr="Shape&#10;&#10;Description automatically generated with low confidence">
              <a:extLst>
                <a:ext uri="{FF2B5EF4-FFF2-40B4-BE49-F238E27FC236}">
                  <a16:creationId xmlns:a16="http://schemas.microsoft.com/office/drawing/2014/main" id="{E9533B4F-DE27-9949-81BB-70F0606D92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0" name="Oval 9">
              <a:extLst>
                <a:ext uri="{FF2B5EF4-FFF2-40B4-BE49-F238E27FC236}">
                  <a16:creationId xmlns:a16="http://schemas.microsoft.com/office/drawing/2014/main" id="{1E8C3546-E2FF-6046-B45A-769DE487C93A}"/>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Immagine 5">
            <a:extLst>
              <a:ext uri="{FF2B5EF4-FFF2-40B4-BE49-F238E27FC236}">
                <a16:creationId xmlns:a16="http://schemas.microsoft.com/office/drawing/2014/main" id="{0F66E7BA-80F9-5446-B344-705794C99BC2}"/>
              </a:ext>
            </a:extLst>
          </p:cNvPr>
          <p:cNvPicPr>
            <a:picLocks noChangeAspect="1"/>
          </p:cNvPicPr>
          <p:nvPr/>
        </p:nvPicPr>
        <p:blipFill>
          <a:blip r:embed="rId4"/>
          <a:stretch>
            <a:fillRect/>
          </a:stretch>
        </p:blipFill>
        <p:spPr>
          <a:xfrm>
            <a:off x="10356265" y="2986661"/>
            <a:ext cx="826704" cy="844409"/>
          </a:xfrm>
          <a:prstGeom prst="rect">
            <a:avLst/>
          </a:prstGeom>
        </p:spPr>
      </p:pic>
      <p:pic>
        <p:nvPicPr>
          <p:cNvPr id="12" name="Immagine 9">
            <a:extLst>
              <a:ext uri="{FF2B5EF4-FFF2-40B4-BE49-F238E27FC236}">
                <a16:creationId xmlns:a16="http://schemas.microsoft.com/office/drawing/2014/main" id="{53B84887-7820-6547-BA95-5DF5EB2501E5}"/>
              </a:ext>
            </a:extLst>
          </p:cNvPr>
          <p:cNvPicPr>
            <a:picLocks noChangeAspect="1"/>
          </p:cNvPicPr>
          <p:nvPr/>
        </p:nvPicPr>
        <p:blipFill>
          <a:blip r:embed="rId5"/>
          <a:stretch>
            <a:fillRect/>
          </a:stretch>
        </p:blipFill>
        <p:spPr>
          <a:xfrm>
            <a:off x="10331993" y="4838594"/>
            <a:ext cx="866344" cy="866344"/>
          </a:xfrm>
          <a:prstGeom prst="rect">
            <a:avLst/>
          </a:prstGeom>
        </p:spPr>
      </p:pic>
      <p:sp>
        <p:nvSpPr>
          <p:cNvPr id="13" name="TextBox 12">
            <a:extLst>
              <a:ext uri="{FF2B5EF4-FFF2-40B4-BE49-F238E27FC236}">
                <a16:creationId xmlns:a16="http://schemas.microsoft.com/office/drawing/2014/main" id="{F5DC11CF-90BF-3C45-9CA4-FA8401DA7D55}"/>
              </a:ext>
            </a:extLst>
          </p:cNvPr>
          <p:cNvSpPr txBox="1"/>
          <p:nvPr/>
        </p:nvSpPr>
        <p:spPr>
          <a:xfrm>
            <a:off x="10062226" y="3839064"/>
            <a:ext cx="1414782" cy="923330"/>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Links to climate resilience </a:t>
            </a:r>
          </a:p>
        </p:txBody>
      </p:sp>
      <p:sp>
        <p:nvSpPr>
          <p:cNvPr id="14" name="TextBox 13">
            <a:extLst>
              <a:ext uri="{FF2B5EF4-FFF2-40B4-BE49-F238E27FC236}">
                <a16:creationId xmlns:a16="http://schemas.microsoft.com/office/drawing/2014/main" id="{F542B7DD-CBD2-044C-A528-D0C1964B9742}"/>
              </a:ext>
            </a:extLst>
          </p:cNvPr>
          <p:cNvSpPr txBox="1"/>
          <p:nvPr/>
        </p:nvSpPr>
        <p:spPr>
          <a:xfrm>
            <a:off x="10062226" y="2288048"/>
            <a:ext cx="1414782" cy="646331"/>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Group </a:t>
            </a:r>
          </a:p>
          <a:p>
            <a:pPr algn="ctr" rtl="0"/>
            <a:r>
              <a:rPr lang="en-US" b="1" dirty="0">
                <a:solidFill>
                  <a:schemeClr val="bg2"/>
                </a:solidFill>
                <a:latin typeface="Arial" panose="020B0604020202020204" pitchFamily="34" charset="0"/>
                <a:cs typeface="Arial" panose="020B0604020202020204" pitchFamily="34" charset="0"/>
              </a:rPr>
              <a:t>work </a:t>
            </a:r>
          </a:p>
        </p:txBody>
      </p:sp>
      <p:sp>
        <p:nvSpPr>
          <p:cNvPr id="15" name="TextBox 14">
            <a:extLst>
              <a:ext uri="{FF2B5EF4-FFF2-40B4-BE49-F238E27FC236}">
                <a16:creationId xmlns:a16="http://schemas.microsoft.com/office/drawing/2014/main" id="{AB34AA2A-1555-F143-AB8B-C61D7B5278D7}"/>
              </a:ext>
            </a:extLst>
          </p:cNvPr>
          <p:cNvSpPr txBox="1"/>
          <p:nvPr/>
        </p:nvSpPr>
        <p:spPr>
          <a:xfrm rot="16200000">
            <a:off x="9453185" y="4120780"/>
            <a:ext cx="5012775" cy="461665"/>
          </a:xfrm>
          <a:prstGeom prst="rect">
            <a:avLst/>
          </a:prstGeom>
          <a:solidFill>
            <a:schemeClr val="tx1"/>
          </a:solidFill>
        </p:spPr>
        <p:txBody>
          <a:bodyPr wrap="square" rtlCol="0">
            <a:spAutoFit/>
          </a:bodyPr>
          <a:lstStyle/>
          <a:p>
            <a:pPr algn="ctr" rtl="0"/>
            <a:r>
              <a:rPr lang="en-US" sz="2400" b="0" dirty="0">
                <a:solidFill>
                  <a:schemeClr val="bg1"/>
                </a:solidFill>
                <a:latin typeface="Arial" panose="020B0604020202020204" pitchFamily="34" charset="0"/>
                <a:cs typeface="Arial" panose="020B0604020202020204" pitchFamily="34" charset="0"/>
              </a:rPr>
              <a:t>Icons to look out for </a:t>
            </a:r>
          </a:p>
        </p:txBody>
      </p:sp>
    </p:spTree>
    <p:extLst>
      <p:ext uri="{BB962C8B-B14F-4D97-AF65-F5344CB8AC3E}">
        <p14:creationId xmlns:p14="http://schemas.microsoft.com/office/powerpoint/2010/main" val="1534952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dirty="0"/>
              <a:t>Part 3: Safe plumbing</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30</a:t>
            </a:fld>
            <a:endParaRPr lang="it-IT" dirty="0"/>
          </a:p>
        </p:txBody>
      </p:sp>
      <p:pic>
        <p:nvPicPr>
          <p:cNvPr id="5" name="Picture 4" descr="A picture containing sky, outdoor, building, house&#10;&#10;Description automatically generated">
            <a:extLst>
              <a:ext uri="{FF2B5EF4-FFF2-40B4-BE49-F238E27FC236}">
                <a16:creationId xmlns:a16="http://schemas.microsoft.com/office/drawing/2014/main" id="{B3E6C192-C958-4CDD-B2C2-41954901950E}"/>
              </a:ext>
            </a:extLst>
          </p:cNvPr>
          <p:cNvPicPr>
            <a:picLocks noChangeAspect="1"/>
          </p:cNvPicPr>
          <p:nvPr/>
        </p:nvPicPr>
        <p:blipFill>
          <a:blip r:embed="rId3"/>
          <a:stretch>
            <a:fillRect/>
          </a:stretch>
        </p:blipFill>
        <p:spPr>
          <a:xfrm>
            <a:off x="6564300" y="2992941"/>
            <a:ext cx="5405825" cy="3728534"/>
          </a:xfrm>
          <a:prstGeom prst="rect">
            <a:avLst/>
          </a:prstGeom>
        </p:spPr>
      </p:pic>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518288" y="2181225"/>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a:t>Common plumbing problems</a:t>
            </a:r>
          </a:p>
          <a:p>
            <a:pPr marL="457200" indent="-457200">
              <a:buFont typeface="+mj-lt"/>
              <a:buAutoNum type="arabicPeriod"/>
            </a:pPr>
            <a:r>
              <a:rPr lang="en-US" sz="2400"/>
              <a:t>Simple, low-cost actions to improve the water supply </a:t>
            </a:r>
          </a:p>
          <a:p>
            <a:pPr marL="457200" indent="-457200">
              <a:buFont typeface="+mj-lt"/>
              <a:buAutoNum type="arabicPeriod"/>
            </a:pPr>
            <a:r>
              <a:rPr lang="en-US" sz="2400"/>
              <a:t>Spotlight on Legionella  </a:t>
            </a:r>
          </a:p>
          <a:p>
            <a:pPr marL="457200" indent="-457200">
              <a:buFont typeface="+mj-lt"/>
              <a:buAutoNum type="arabicPeriod"/>
            </a:pPr>
            <a:endParaRPr lang="en-US" sz="2400" dirty="0"/>
          </a:p>
        </p:txBody>
      </p:sp>
    </p:spTree>
    <p:extLst>
      <p:ext uri="{BB962C8B-B14F-4D97-AF65-F5344CB8AC3E}">
        <p14:creationId xmlns:p14="http://schemas.microsoft.com/office/powerpoint/2010/main" val="2158241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3DF13A6-EC8A-41FF-826A-33CBC0DA7360}"/>
              </a:ext>
            </a:extLst>
          </p:cNvPr>
          <p:cNvSpPr txBox="1"/>
          <p:nvPr/>
        </p:nvSpPr>
        <p:spPr>
          <a:xfrm>
            <a:off x="104777" y="4987982"/>
            <a:ext cx="12063411" cy="1264577"/>
          </a:xfrm>
          <a:prstGeom prst="rect">
            <a:avLst/>
          </a:prstGeom>
          <a:solidFill>
            <a:schemeClr val="tx1"/>
          </a:solidFill>
        </p:spPr>
        <p:txBody>
          <a:bodyPr wrap="square" rtlCol="0">
            <a:spAutoFit/>
          </a:bodyPr>
          <a:lstStyle/>
          <a:p>
            <a:pPr algn="ctr" rtl="0"/>
            <a:endParaRPr lang="en-GB" sz="2539" dirty="0">
              <a:solidFill>
                <a:schemeClr val="bg1"/>
              </a:solidFill>
              <a:latin typeface="Arial" panose="020B0604020202020204" pitchFamily="34" charset="0"/>
              <a:cs typeface="Arial" panose="020B0604020202020204" pitchFamily="34" charset="0"/>
            </a:endParaRPr>
          </a:p>
          <a:p>
            <a:pPr algn="ctr" rtl="0"/>
            <a:endParaRPr lang="en-GB" sz="2539" dirty="0">
              <a:solidFill>
                <a:schemeClr val="bg1"/>
              </a:solidFill>
              <a:latin typeface="Arial" panose="020B0604020202020204" pitchFamily="34" charset="0"/>
              <a:cs typeface="Arial" panose="020B0604020202020204" pitchFamily="34" charset="0"/>
            </a:endParaRPr>
          </a:p>
          <a:p>
            <a:pPr algn="ctr" rtl="0"/>
            <a:endParaRPr lang="en-GB" sz="2539"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F9C2DA-7F36-4FC0-8F72-7CDEC36A0BAC}"/>
              </a:ext>
            </a:extLst>
          </p:cNvPr>
          <p:cNvSpPr>
            <a:spLocks noGrp="1"/>
          </p:cNvSpPr>
          <p:nvPr>
            <p:ph type="sldNum" sz="quarter" idx="12"/>
          </p:nvPr>
        </p:nvSpPr>
        <p:spPr/>
        <p:txBody>
          <a:bodyPr/>
          <a:lstStyle/>
          <a:p>
            <a:fld id="{A74CE0EA-F3B5-4684-BA10-C594598FDB9C}" type="slidenum">
              <a:rPr lang="en-GB" smtClean="0">
                <a:solidFill>
                  <a:prstClr val="black"/>
                </a:solidFill>
              </a:rPr>
              <a:pPr/>
              <a:t>31</a:t>
            </a:fld>
            <a:endParaRPr lang="en-GB" dirty="0">
              <a:solidFill>
                <a:prstClr val="black"/>
              </a:solidFill>
            </a:endParaRPr>
          </a:p>
        </p:txBody>
      </p:sp>
      <p:sp>
        <p:nvSpPr>
          <p:cNvPr id="5" name="Title 4">
            <a:extLst>
              <a:ext uri="{FF2B5EF4-FFF2-40B4-BE49-F238E27FC236}">
                <a16:creationId xmlns:a16="http://schemas.microsoft.com/office/drawing/2014/main" id="{1C8DB2E4-DEBE-4B7A-99A8-55C818D52363}"/>
              </a:ext>
            </a:extLst>
          </p:cNvPr>
          <p:cNvSpPr>
            <a:spLocks noGrp="1"/>
          </p:cNvSpPr>
          <p:nvPr>
            <p:ph type="title"/>
          </p:nvPr>
        </p:nvSpPr>
        <p:spPr>
          <a:xfrm>
            <a:off x="371476" y="853698"/>
            <a:ext cx="4584699" cy="2734100"/>
          </a:xfrm>
        </p:spPr>
        <p:txBody>
          <a:bodyPr/>
          <a:lstStyle/>
          <a:p>
            <a:r>
              <a:rPr lang="en-US" dirty="0"/>
              <a:t>Common plumbing problems </a:t>
            </a:r>
          </a:p>
        </p:txBody>
      </p:sp>
      <p:sp>
        <p:nvSpPr>
          <p:cNvPr id="9" name="Text Placeholder 8">
            <a:extLst>
              <a:ext uri="{FF2B5EF4-FFF2-40B4-BE49-F238E27FC236}">
                <a16:creationId xmlns:a16="http://schemas.microsoft.com/office/drawing/2014/main" id="{24D93960-E4F1-4D04-806F-0EF4B8896A49}"/>
              </a:ext>
            </a:extLst>
          </p:cNvPr>
          <p:cNvSpPr>
            <a:spLocks noGrp="1"/>
          </p:cNvSpPr>
          <p:nvPr>
            <p:ph type="body" sz="quarter" idx="14"/>
          </p:nvPr>
        </p:nvSpPr>
        <p:spPr>
          <a:xfrm>
            <a:off x="5233765" y="122408"/>
            <a:ext cx="6857429" cy="5727700"/>
          </a:xfrm>
        </p:spPr>
        <p:txBody>
          <a:bodyPr/>
          <a:lstStyle/>
          <a:p>
            <a:pPr marL="342900" indent="-342900">
              <a:lnSpc>
                <a:spcPct val="100000"/>
              </a:lnSpc>
              <a:spcBef>
                <a:spcPts val="0"/>
              </a:spcBef>
              <a:buFont typeface="Arial" panose="020B0604020202020204" pitchFamily="34" charset="0"/>
              <a:buChar char="•"/>
            </a:pPr>
            <a:r>
              <a:rPr lang="en-GB" sz="2100" b="1" dirty="0">
                <a:ea typeface="Arial" panose="020B0604020202020204" pitchFamily="34" charset="0"/>
              </a:rPr>
              <a:t>Faulty of leaking pipework &amp; taps</a:t>
            </a:r>
          </a:p>
          <a:p>
            <a:pPr lvl="1" indent="0">
              <a:lnSpc>
                <a:spcPct val="100000"/>
              </a:lnSpc>
              <a:spcBef>
                <a:spcPts val="0"/>
              </a:spcBef>
              <a:buNone/>
            </a:pPr>
            <a:r>
              <a:rPr lang="en-GB" sz="2100" dirty="0">
                <a:solidFill>
                  <a:schemeClr val="tx2">
                    <a:lumMod val="75000"/>
                  </a:schemeClr>
                </a:solidFill>
                <a:ea typeface="Arial" panose="020B0604020202020204" pitchFamily="34" charset="0"/>
                <a:sym typeface="Wingdings" panose="05000000000000000000" pitchFamily="2" charset="2"/>
              </a:rPr>
              <a:t> wastes water, increases costs to facility (higher utility payments and/or pumping and energy costs)</a:t>
            </a:r>
            <a:endParaRPr lang="en-GB" sz="2100" dirty="0">
              <a:solidFill>
                <a:schemeClr val="tx2">
                  <a:lumMod val="75000"/>
                </a:schemeClr>
              </a:solidFill>
              <a:ea typeface="Arial" panose="020B0604020202020204" pitchFamily="34" charset="0"/>
            </a:endParaRPr>
          </a:p>
          <a:p>
            <a:pPr marL="342900" indent="-342900">
              <a:lnSpc>
                <a:spcPct val="100000"/>
              </a:lnSpc>
              <a:spcBef>
                <a:spcPts val="0"/>
              </a:spcBef>
              <a:buFont typeface="Arial" panose="020B0604020202020204" pitchFamily="34" charset="0"/>
              <a:buChar char="•"/>
            </a:pPr>
            <a:r>
              <a:rPr lang="en-GB" sz="2100" b="1" dirty="0">
                <a:ea typeface="Arial" panose="020B0604020202020204" pitchFamily="34" charset="0"/>
              </a:rPr>
              <a:t>Poor water quality </a:t>
            </a:r>
          </a:p>
          <a:p>
            <a:pPr lvl="1" indent="0">
              <a:lnSpc>
                <a:spcPct val="100000"/>
              </a:lnSpc>
              <a:spcBef>
                <a:spcPts val="0"/>
              </a:spcBef>
              <a:buNone/>
            </a:pPr>
            <a:r>
              <a:rPr lang="en-GB"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 </a:t>
            </a:r>
            <a:r>
              <a:rPr lang="en-GB"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rPr>
              <a:t>due to corrosion, chemical contamination (e.g. lead) or </a:t>
            </a:r>
            <a:r>
              <a:rPr lang="en-GB" sz="2100" dirty="0" err="1">
                <a:solidFill>
                  <a:schemeClr val="tx2">
                    <a:lumMod val="75000"/>
                  </a:schemeClr>
                </a:solidFill>
                <a:latin typeface="Arial" panose="020B0604020202020204" pitchFamily="34" charset="0"/>
                <a:ea typeface="Arial" panose="020B0604020202020204" pitchFamily="34" charset="0"/>
                <a:cs typeface="Arial" panose="020B0604020202020204" pitchFamily="34" charset="0"/>
              </a:rPr>
              <a:t>deadlegs</a:t>
            </a:r>
            <a:r>
              <a:rPr lang="en-GB"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rPr>
              <a:t> leading to stagnation. </a:t>
            </a:r>
            <a:endParaRPr lang="en-US" sz="2100" dirty="0">
              <a:solidFill>
                <a:schemeClr val="tx2">
                  <a:lumMod val="75000"/>
                </a:schemeClr>
              </a:solidFill>
              <a:latin typeface="Arial" panose="020B0604020202020204" pitchFamily="34" charset="0"/>
              <a:ea typeface="Noto Sans Symbols"/>
              <a:cs typeface="Arial" panose="020B0604020202020204" pitchFamily="34" charset="0"/>
            </a:endParaRPr>
          </a:p>
          <a:p>
            <a:pPr marL="342900" indent="-342900">
              <a:lnSpc>
                <a:spcPct val="100000"/>
              </a:lnSpc>
              <a:spcBef>
                <a:spcPts val="0"/>
              </a:spcBef>
              <a:buFont typeface="Arial" panose="020B0604020202020204" pitchFamily="34" charset="0"/>
              <a:buChar char="•"/>
            </a:pPr>
            <a:r>
              <a:rPr lang="en-GB" sz="2100" b="1" dirty="0">
                <a:ea typeface="Arial" panose="020B0604020202020204" pitchFamily="34" charset="0"/>
              </a:rPr>
              <a:t>Blocked and hand basins, sinks (and toilets): </a:t>
            </a:r>
          </a:p>
          <a:p>
            <a:pPr lvl="1" indent="0">
              <a:lnSpc>
                <a:spcPct val="100000"/>
              </a:lnSpc>
              <a:spcBef>
                <a:spcPts val="0"/>
              </a:spcBef>
              <a:buNone/>
            </a:pPr>
            <a:r>
              <a:rPr lang="en-GB"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 </a:t>
            </a:r>
            <a:r>
              <a:rPr lang="en-GB"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rPr>
              <a:t>spreads pathogens and increases risk of infections for staff, patients and carers</a:t>
            </a:r>
            <a:endParaRPr lang="en-US" sz="2100" dirty="0">
              <a:solidFill>
                <a:schemeClr val="tx2">
                  <a:lumMod val="75000"/>
                </a:schemeClr>
              </a:solidFill>
              <a:latin typeface="Arial" panose="020B0604020202020204" pitchFamily="34" charset="0"/>
              <a:ea typeface="Noto Sans Symbols"/>
              <a:cs typeface="Arial" panose="020B0604020202020204" pitchFamily="34" charset="0"/>
            </a:endParaRPr>
          </a:p>
          <a:p>
            <a:pPr marL="342900" indent="-342900">
              <a:lnSpc>
                <a:spcPct val="100000"/>
              </a:lnSpc>
              <a:spcBef>
                <a:spcPts val="0"/>
              </a:spcBef>
              <a:buFont typeface="Arial" panose="020B0604020202020204" pitchFamily="34" charset="0"/>
              <a:buChar char="•"/>
            </a:pPr>
            <a:r>
              <a:rPr lang="en-GB" sz="2100" b="1" dirty="0">
                <a:ea typeface="Arial" panose="020B0604020202020204" pitchFamily="34" charset="0"/>
              </a:rPr>
              <a:t>Pooling of water on floors</a:t>
            </a:r>
          </a:p>
          <a:p>
            <a:pPr lvl="1" indent="0">
              <a:lnSpc>
                <a:spcPct val="100000"/>
              </a:lnSpc>
              <a:spcBef>
                <a:spcPts val="0"/>
              </a:spcBef>
              <a:buNone/>
            </a:pPr>
            <a:r>
              <a:rPr lang="en-GB" sz="2100" dirty="0">
                <a:solidFill>
                  <a:schemeClr val="tx2">
                    <a:lumMod val="75000"/>
                  </a:schemeClr>
                </a:solidFill>
                <a:ea typeface="Arial" panose="020B0604020202020204" pitchFamily="34" charset="0"/>
                <a:sym typeface="Wingdings" panose="05000000000000000000" pitchFamily="2" charset="2"/>
              </a:rPr>
              <a:t> spreading pathogens and increasing risk of infections for staff, patients, carers 	</a:t>
            </a:r>
            <a:endParaRPr lang="en-US" sz="2100" dirty="0">
              <a:solidFill>
                <a:schemeClr val="tx2">
                  <a:lumMod val="75000"/>
                </a:schemeClr>
              </a:solidFill>
              <a:latin typeface="Arial" panose="020B0604020202020204" pitchFamily="34" charset="0"/>
              <a:ea typeface="Noto Sans Symbols"/>
              <a:cs typeface="Arial" panose="020B0604020202020204" pitchFamily="34" charset="0"/>
            </a:endParaRPr>
          </a:p>
          <a:p>
            <a:pPr marL="342900" indent="-342900">
              <a:lnSpc>
                <a:spcPct val="100000"/>
              </a:lnSpc>
              <a:spcBef>
                <a:spcPts val="0"/>
              </a:spcBef>
              <a:buFont typeface="Arial" panose="020B0604020202020204" pitchFamily="34" charset="0"/>
              <a:buChar char="•"/>
            </a:pPr>
            <a:r>
              <a:rPr lang="en-US" sz="2100" b="1" dirty="0">
                <a:ea typeface="Arial" panose="020B0604020202020204" pitchFamily="34" charset="0"/>
              </a:rPr>
              <a:t>Failing drainage/septic system</a:t>
            </a:r>
          </a:p>
          <a:p>
            <a:pPr lvl="1" indent="0">
              <a:lnSpc>
                <a:spcPct val="100000"/>
              </a:lnSpc>
              <a:spcBef>
                <a:spcPts val="0"/>
              </a:spcBef>
              <a:buNone/>
            </a:pPr>
            <a:r>
              <a:rPr lang="en-US"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a:t>
            </a:r>
            <a:r>
              <a:rPr lang="en-US"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rPr>
              <a:t> stagnant water (presence of mosquitoes), risk of flooding, water contamination</a:t>
            </a:r>
            <a:endParaRPr lang="en-GB" sz="2100" dirty="0">
              <a:solidFill>
                <a:schemeClr val="tx2">
                  <a:lumMod val="75000"/>
                </a:schemeClr>
              </a:solidFill>
              <a:latin typeface="Arial" panose="020B0604020202020204" pitchFamily="34" charset="0"/>
              <a:ea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pPr>
            <a:endParaRPr lang="en-US" sz="2100" dirty="0"/>
          </a:p>
          <a:p>
            <a:pPr marL="457200" indent="-457200">
              <a:lnSpc>
                <a:spcPct val="100000"/>
              </a:lnSpc>
              <a:buFont typeface="Arial" panose="020B0604020202020204" pitchFamily="34" charset="0"/>
              <a:buChar char="•"/>
            </a:pPr>
            <a:endParaRPr lang="en-US" sz="2100" dirty="0"/>
          </a:p>
        </p:txBody>
      </p:sp>
      <p:pic>
        <p:nvPicPr>
          <p:cNvPr id="6" name="Picture 2" descr="8aa85f3d-bbad-48d9-bb2b-d4b98cd45bc1@eurprd01">
            <a:extLst>
              <a:ext uri="{FF2B5EF4-FFF2-40B4-BE49-F238E27FC236}">
                <a16:creationId xmlns:a16="http://schemas.microsoft.com/office/drawing/2014/main" id="{B9536936-D1DD-4D94-B53A-9B326AEBF4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94353" y="2842383"/>
            <a:ext cx="3931155" cy="3099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26271A7-9E7B-4800-BE29-BA047BB2FB5A}"/>
              </a:ext>
            </a:extLst>
          </p:cNvPr>
          <p:cNvSpPr txBox="1"/>
          <p:nvPr/>
        </p:nvSpPr>
        <p:spPr>
          <a:xfrm>
            <a:off x="4187327" y="5287186"/>
            <a:ext cx="7980861" cy="873829"/>
          </a:xfrm>
          <a:prstGeom prst="rect">
            <a:avLst/>
          </a:prstGeom>
          <a:solidFill>
            <a:schemeClr val="tx1"/>
          </a:solidFill>
        </p:spPr>
        <p:txBody>
          <a:bodyPr wrap="square" rtlCol="0">
            <a:spAutoFit/>
          </a:bodyPr>
          <a:lstStyle/>
          <a:p>
            <a:pPr algn="ctr" rtl="0"/>
            <a:r>
              <a:rPr lang="en-US" sz="2539" dirty="0">
                <a:solidFill>
                  <a:schemeClr val="bg1"/>
                </a:solidFill>
                <a:latin typeface="Arial" panose="020B0604020202020204" pitchFamily="34" charset="0"/>
                <a:cs typeface="Arial" panose="020B0604020202020204" pitchFamily="34" charset="0"/>
              </a:rPr>
              <a:t>What risks, linked to unsafe plumbing, do you notice in this photo?</a:t>
            </a:r>
            <a:endParaRPr lang="en-GB" sz="2539"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646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63C2D1-0649-4C5E-9623-EB5C24E63D06}"/>
              </a:ext>
            </a:extLst>
          </p:cNvPr>
          <p:cNvSpPr>
            <a:spLocks noGrp="1"/>
          </p:cNvSpPr>
          <p:nvPr>
            <p:ph type="body" idx="1"/>
          </p:nvPr>
        </p:nvSpPr>
        <p:spPr>
          <a:xfrm>
            <a:off x="327024" y="1011711"/>
            <a:ext cx="7000876" cy="5576887"/>
          </a:xfrm>
        </p:spPr>
        <p:txBody>
          <a:bodyPr>
            <a:normAutofit/>
          </a:bodyPr>
          <a:lstStyle/>
          <a:p>
            <a:pPr marL="342900" indent="-342900">
              <a:buFont typeface="Arial" panose="020B0604020202020204" pitchFamily="34" charset="0"/>
              <a:buChar char="•"/>
            </a:pPr>
            <a:r>
              <a:rPr lang="en-US" sz="2400" dirty="0">
                <a:solidFill>
                  <a:srgbClr val="09164D"/>
                </a:solidFill>
              </a:rPr>
              <a:t>Plumbing should not have any </a:t>
            </a:r>
            <a:r>
              <a:rPr lang="en-US" sz="2400" b="1" dirty="0">
                <a:solidFill>
                  <a:srgbClr val="09164D"/>
                </a:solidFill>
              </a:rPr>
              <a:t>cross connections </a:t>
            </a:r>
            <a:r>
              <a:rPr lang="en-US" sz="2400" dirty="0">
                <a:solidFill>
                  <a:srgbClr val="09164D"/>
                </a:solidFill>
              </a:rPr>
              <a:t>(e.g., between safe water supply and wastewater system)</a:t>
            </a:r>
          </a:p>
          <a:p>
            <a:pPr marL="342900" indent="-342900">
              <a:buFont typeface="Arial" panose="020B0604020202020204" pitchFamily="34" charset="0"/>
              <a:buChar char="•"/>
            </a:pPr>
            <a:r>
              <a:rPr lang="en-US" sz="2400" dirty="0">
                <a:solidFill>
                  <a:srgbClr val="09164D"/>
                </a:solidFill>
              </a:rPr>
              <a:t>Piping connections should </a:t>
            </a:r>
            <a:r>
              <a:rPr lang="en-US" sz="2400" b="1" dirty="0">
                <a:solidFill>
                  <a:srgbClr val="09164D"/>
                </a:solidFill>
              </a:rPr>
              <a:t>be regularly checked,</a:t>
            </a:r>
            <a:r>
              <a:rPr lang="en-US" sz="2400" dirty="0">
                <a:solidFill>
                  <a:srgbClr val="09164D"/>
                </a:solidFill>
              </a:rPr>
              <a:t> and leaks fixed</a:t>
            </a:r>
          </a:p>
          <a:p>
            <a:pPr marL="342900" indent="-342900">
              <a:buFont typeface="Arial" panose="020B0604020202020204" pitchFamily="34" charset="0"/>
              <a:buChar char="•"/>
            </a:pPr>
            <a:r>
              <a:rPr lang="en-US" sz="2400" dirty="0">
                <a:solidFill>
                  <a:srgbClr val="09164D"/>
                </a:solidFill>
              </a:rPr>
              <a:t>Safe water pipes should be placed </a:t>
            </a:r>
            <a:r>
              <a:rPr lang="en-US" sz="2400" b="1" dirty="0">
                <a:solidFill>
                  <a:srgbClr val="09164D"/>
                </a:solidFill>
              </a:rPr>
              <a:t>above black or grey water pipes</a:t>
            </a:r>
            <a:r>
              <a:rPr lang="en-US" sz="2400" dirty="0">
                <a:solidFill>
                  <a:srgbClr val="09164D"/>
                </a:solidFill>
              </a:rPr>
              <a:t> to avoid cross contamination from leaks and water flowing by gravity</a:t>
            </a:r>
          </a:p>
          <a:p>
            <a:pPr marL="342900" indent="-342900">
              <a:buFont typeface="Arial" panose="020B0604020202020204" pitchFamily="34" charset="0"/>
              <a:buChar char="•"/>
            </a:pPr>
            <a:r>
              <a:rPr lang="en-US" sz="2400" dirty="0">
                <a:solidFill>
                  <a:srgbClr val="09164D"/>
                </a:solidFill>
              </a:rPr>
              <a:t>Bathroom showers and sprayers should have </a:t>
            </a:r>
            <a:r>
              <a:rPr lang="en-US" sz="2400" b="1" dirty="0">
                <a:solidFill>
                  <a:srgbClr val="09164D"/>
                </a:solidFill>
              </a:rPr>
              <a:t>backflow protectors </a:t>
            </a:r>
            <a:r>
              <a:rPr lang="en-US" sz="2400" dirty="0">
                <a:solidFill>
                  <a:srgbClr val="09164D"/>
                </a:solidFill>
              </a:rPr>
              <a:t>to prevent blackwater or fecal matter entering system</a:t>
            </a:r>
          </a:p>
          <a:p>
            <a:pPr marL="342900" indent="-342900">
              <a:buFont typeface="Arial" panose="020B0604020202020204" pitchFamily="34" charset="0"/>
              <a:buChar char="•"/>
            </a:pPr>
            <a:r>
              <a:rPr lang="en-US" sz="2400" dirty="0">
                <a:solidFill>
                  <a:srgbClr val="09164D"/>
                </a:solidFill>
              </a:rPr>
              <a:t>After an adverse event where water quality is compromised, </a:t>
            </a:r>
            <a:r>
              <a:rPr lang="en-US" sz="2400" b="1" dirty="0">
                <a:solidFill>
                  <a:srgbClr val="09164D"/>
                </a:solidFill>
              </a:rPr>
              <a:t>treatment</a:t>
            </a:r>
            <a:r>
              <a:rPr lang="en-US" sz="2400" dirty="0">
                <a:solidFill>
                  <a:srgbClr val="09164D"/>
                </a:solidFill>
              </a:rPr>
              <a:t> should be used, and </a:t>
            </a:r>
            <a:r>
              <a:rPr lang="en-US" sz="2400" b="1" dirty="0">
                <a:solidFill>
                  <a:srgbClr val="09164D"/>
                </a:solidFill>
              </a:rPr>
              <a:t>water system flushed</a:t>
            </a:r>
          </a:p>
          <a:p>
            <a:pPr marL="342900" indent="-342900">
              <a:buFont typeface="Arial" panose="020B0604020202020204" pitchFamily="34" charset="0"/>
              <a:buChar char="•"/>
            </a:pPr>
            <a:endParaRPr lang="en-US" sz="2400" dirty="0">
              <a:solidFill>
                <a:srgbClr val="09164D"/>
              </a:solidFill>
            </a:endParaRPr>
          </a:p>
        </p:txBody>
      </p:sp>
      <p:sp>
        <p:nvSpPr>
          <p:cNvPr id="4" name="Slide Number Placeholder 3">
            <a:extLst>
              <a:ext uri="{FF2B5EF4-FFF2-40B4-BE49-F238E27FC236}">
                <a16:creationId xmlns:a16="http://schemas.microsoft.com/office/drawing/2014/main" id="{147851F7-EFF3-4100-80DE-0A081F370977}"/>
              </a:ext>
            </a:extLst>
          </p:cNvPr>
          <p:cNvSpPr>
            <a:spLocks noGrp="1"/>
          </p:cNvSpPr>
          <p:nvPr>
            <p:ph type="sldNum" sz="quarter" idx="12"/>
          </p:nvPr>
        </p:nvSpPr>
        <p:spPr/>
        <p:txBody>
          <a:bodyPr/>
          <a:lstStyle/>
          <a:p>
            <a:fld id="{A74CE0EA-F3B5-4684-BA10-C594598FDB9C}" type="slidenum">
              <a:rPr lang="en-GB" smtClean="0">
                <a:solidFill>
                  <a:prstClr val="black"/>
                </a:solidFill>
              </a:rPr>
              <a:pPr/>
              <a:t>32</a:t>
            </a:fld>
            <a:endParaRPr lang="en-GB">
              <a:solidFill>
                <a:prstClr val="black"/>
              </a:solidFill>
            </a:endParaRPr>
          </a:p>
        </p:txBody>
      </p:sp>
      <p:sp>
        <p:nvSpPr>
          <p:cNvPr id="7" name="Text Placeholder 6">
            <a:extLst>
              <a:ext uri="{FF2B5EF4-FFF2-40B4-BE49-F238E27FC236}">
                <a16:creationId xmlns:a16="http://schemas.microsoft.com/office/drawing/2014/main" id="{097C49AB-E42C-40F7-87E8-0180610AAE65}"/>
              </a:ext>
            </a:extLst>
          </p:cNvPr>
          <p:cNvSpPr>
            <a:spLocks noGrp="1"/>
          </p:cNvSpPr>
          <p:nvPr>
            <p:ph type="body" sz="quarter" idx="14"/>
          </p:nvPr>
        </p:nvSpPr>
        <p:spPr>
          <a:xfrm>
            <a:off x="7327900" y="1362040"/>
            <a:ext cx="4303711" cy="313724"/>
          </a:xfrm>
        </p:spPr>
        <p:txBody>
          <a:bodyPr/>
          <a:lstStyle/>
          <a:p>
            <a:pPr algn="ctr"/>
            <a:r>
              <a:rPr lang="en-US" sz="1800" i="1" dirty="0"/>
              <a:t>Water conserving push-tap</a:t>
            </a:r>
          </a:p>
          <a:p>
            <a:endParaRPr lang="en-US" dirty="0"/>
          </a:p>
        </p:txBody>
      </p:sp>
      <p:pic>
        <p:nvPicPr>
          <p:cNvPr id="9" name="Picture 8">
            <a:extLst>
              <a:ext uri="{FF2B5EF4-FFF2-40B4-BE49-F238E27FC236}">
                <a16:creationId xmlns:a16="http://schemas.microsoft.com/office/drawing/2014/main" id="{50B3AD85-EBE1-4C20-B300-A02480E28E9C}"/>
              </a:ext>
            </a:extLst>
          </p:cNvPr>
          <p:cNvPicPr/>
          <p:nvPr/>
        </p:nvPicPr>
        <p:blipFill>
          <a:blip r:embed="rId3"/>
          <a:stretch>
            <a:fillRect/>
          </a:stretch>
        </p:blipFill>
        <p:spPr>
          <a:xfrm>
            <a:off x="7466805" y="2071367"/>
            <a:ext cx="4025900" cy="3226745"/>
          </a:xfrm>
          <a:prstGeom prst="rect">
            <a:avLst/>
          </a:prstGeom>
          <a:ln>
            <a:noFill/>
          </a:ln>
          <a:effectLst>
            <a:outerShdw blurRad="292100" dist="139700" dir="2700000" algn="tl" rotWithShape="0">
              <a:srgbClr val="333333">
                <a:alpha val="65000"/>
              </a:srgbClr>
            </a:outerShdw>
          </a:effectLst>
        </p:spPr>
      </p:pic>
      <p:sp>
        <p:nvSpPr>
          <p:cNvPr id="12" name="Title 5">
            <a:extLst>
              <a:ext uri="{FF2B5EF4-FFF2-40B4-BE49-F238E27FC236}">
                <a16:creationId xmlns:a16="http://schemas.microsoft.com/office/drawing/2014/main" id="{5A04C572-1B61-42BC-AD03-B727B674CD6A}"/>
              </a:ext>
            </a:extLst>
          </p:cNvPr>
          <p:cNvSpPr txBox="1">
            <a:spLocks/>
          </p:cNvSpPr>
          <p:nvPr/>
        </p:nvSpPr>
        <p:spPr>
          <a:xfrm>
            <a:off x="838200" y="365125"/>
            <a:ext cx="10515600" cy="71437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GB" dirty="0">
                <a:solidFill>
                  <a:schemeClr val="tx2"/>
                </a:solidFill>
              </a:rPr>
              <a:t>Simple, low-cost improvements </a:t>
            </a:r>
          </a:p>
        </p:txBody>
      </p:sp>
    </p:spTree>
    <p:extLst>
      <p:ext uri="{BB962C8B-B14F-4D97-AF65-F5344CB8AC3E}">
        <p14:creationId xmlns:p14="http://schemas.microsoft.com/office/powerpoint/2010/main" val="139250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63C2D1-0649-4C5E-9623-EB5C24E63D06}"/>
              </a:ext>
            </a:extLst>
          </p:cNvPr>
          <p:cNvSpPr>
            <a:spLocks noGrp="1"/>
          </p:cNvSpPr>
          <p:nvPr>
            <p:ph type="body" idx="1"/>
          </p:nvPr>
        </p:nvSpPr>
        <p:spPr>
          <a:xfrm>
            <a:off x="553350" y="1498572"/>
            <a:ext cx="5751971" cy="4761053"/>
          </a:xfrm>
        </p:spPr>
        <p:txBody>
          <a:bodyPr>
            <a:noAutofit/>
          </a:bodyPr>
          <a:lstStyle/>
          <a:p>
            <a:pPr marL="342900" indent="-342900">
              <a:buFont typeface="Arial" panose="020B0604020202020204" pitchFamily="34" charset="0"/>
              <a:buChar char="•"/>
            </a:pPr>
            <a:r>
              <a:rPr lang="en-GB" sz="2400" dirty="0"/>
              <a:t>Carry out regular </a:t>
            </a:r>
            <a:r>
              <a:rPr lang="en-GB" sz="2400" b="1" dirty="0"/>
              <a:t>water quality inspections </a:t>
            </a:r>
            <a:r>
              <a:rPr lang="en-GB" sz="2400" dirty="0"/>
              <a:t>and </a:t>
            </a:r>
            <a:r>
              <a:rPr lang="en-GB" sz="2400" b="1" dirty="0"/>
              <a:t>testing</a:t>
            </a:r>
          </a:p>
          <a:p>
            <a:pPr marL="703211" lvl="1" indent="-3429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Check for basic visual indicators (e.g. colour, solids), check for tastes and odours and carry out regular water quality testing</a:t>
            </a:r>
          </a:p>
          <a:p>
            <a:pPr marL="342900" indent="-342900">
              <a:buFont typeface="Arial" panose="020B0604020202020204" pitchFamily="34" charset="0"/>
              <a:buChar char="•"/>
            </a:pPr>
            <a:r>
              <a:rPr lang="en-GB" sz="2400" b="1" dirty="0"/>
              <a:t>Maintain, clean </a:t>
            </a:r>
            <a:r>
              <a:rPr lang="en-GB" sz="2400" dirty="0"/>
              <a:t>and </a:t>
            </a:r>
            <a:r>
              <a:rPr lang="en-GB" sz="2400" b="1" dirty="0"/>
              <a:t>disinfect storage tanks </a:t>
            </a:r>
            <a:r>
              <a:rPr lang="en-GB" sz="2400" dirty="0"/>
              <a:t>on a regular basis </a:t>
            </a:r>
          </a:p>
          <a:p>
            <a:pPr marL="342900" indent="-342900">
              <a:buFont typeface="Arial" panose="020B0604020202020204" pitchFamily="34" charset="0"/>
              <a:buChar char="•"/>
            </a:pPr>
            <a:r>
              <a:rPr lang="en-GB" sz="2400" dirty="0"/>
              <a:t>Maintain functioning </a:t>
            </a:r>
            <a:r>
              <a:rPr lang="en-GB" sz="2400" b="1" dirty="0"/>
              <a:t>sinks</a:t>
            </a:r>
            <a:r>
              <a:rPr lang="en-GB" sz="2400" dirty="0"/>
              <a:t> and </a:t>
            </a:r>
            <a:r>
              <a:rPr lang="en-GB" sz="2400" b="1" dirty="0"/>
              <a:t>taps</a:t>
            </a:r>
          </a:p>
          <a:p>
            <a:pPr marL="342900" indent="-342900">
              <a:buFont typeface="Arial" panose="020B0604020202020204" pitchFamily="34" charset="0"/>
              <a:buChar char="•"/>
            </a:pPr>
            <a:r>
              <a:rPr lang="en-GB" sz="2400" dirty="0"/>
              <a:t>Confirm the reliability and frequency of delivery/supply from </a:t>
            </a:r>
            <a:r>
              <a:rPr lang="en-GB" sz="2400" b="1" dirty="0"/>
              <a:t>municipal supply </a:t>
            </a:r>
          </a:p>
          <a:p>
            <a:pPr marL="342900" indent="-342900">
              <a:buFont typeface="Arial" panose="020B0604020202020204" pitchFamily="34" charset="0"/>
              <a:buChar char="•"/>
            </a:pPr>
            <a:r>
              <a:rPr lang="en-GB" sz="2400" dirty="0"/>
              <a:t>Maintain and clean </a:t>
            </a:r>
            <a:r>
              <a:rPr lang="en-GB" sz="2400" b="1" dirty="0"/>
              <a:t>washing rooms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sp>
        <p:nvSpPr>
          <p:cNvPr id="3" name="Slide Number Placeholder 2">
            <a:extLst>
              <a:ext uri="{FF2B5EF4-FFF2-40B4-BE49-F238E27FC236}">
                <a16:creationId xmlns:a16="http://schemas.microsoft.com/office/drawing/2014/main" id="{EE8CAE0E-5085-4B50-8567-8665A30C6FB4}"/>
              </a:ext>
            </a:extLst>
          </p:cNvPr>
          <p:cNvSpPr>
            <a:spLocks noGrp="1"/>
          </p:cNvSpPr>
          <p:nvPr>
            <p:ph type="sldNum" sz="quarter" idx="12"/>
          </p:nvPr>
        </p:nvSpPr>
        <p:spPr>
          <a:xfrm>
            <a:off x="0" y="6357767"/>
            <a:ext cx="12191999" cy="365125"/>
          </a:xfrm>
        </p:spPr>
        <p:txBody>
          <a:bodyPr anchor="ctr">
            <a:normAutofit/>
          </a:bodyPr>
          <a:lstStyle/>
          <a:p>
            <a:pPr>
              <a:spcAft>
                <a:spcPts val="600"/>
              </a:spcAft>
            </a:pPr>
            <a:fld id="{A74CE0EA-F3B5-4684-BA10-C594598FDB9C}" type="slidenum">
              <a:rPr lang="en-GB" smtClean="0"/>
              <a:pPr>
                <a:spcAft>
                  <a:spcPts val="600"/>
                </a:spcAft>
              </a:pPr>
              <a:t>33</a:t>
            </a:fld>
            <a:endParaRPr lang="en-GB"/>
          </a:p>
        </p:txBody>
      </p:sp>
      <p:pic>
        <p:nvPicPr>
          <p:cNvPr id="7" name="Picture 6">
            <a:extLst>
              <a:ext uri="{FF2B5EF4-FFF2-40B4-BE49-F238E27FC236}">
                <a16:creationId xmlns:a16="http://schemas.microsoft.com/office/drawing/2014/main" id="{A4040BD5-1132-4E98-AC57-733368051535}"/>
              </a:ext>
            </a:extLst>
          </p:cNvPr>
          <p:cNvPicPr>
            <a:picLocks noChangeAspect="1"/>
          </p:cNvPicPr>
          <p:nvPr/>
        </p:nvPicPr>
        <p:blipFill>
          <a:blip r:embed="rId3"/>
          <a:stretch>
            <a:fillRect/>
          </a:stretch>
        </p:blipFill>
        <p:spPr>
          <a:xfrm>
            <a:off x="7237357" y="1400432"/>
            <a:ext cx="4114856" cy="4761052"/>
          </a:xfrm>
          <a:prstGeom prst="rect">
            <a:avLst/>
          </a:prstGeom>
          <a:noFill/>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343F6B49-BEDC-4946-BD5D-82B2E1F24F08}"/>
              </a:ext>
            </a:extLst>
          </p:cNvPr>
          <p:cNvSpPr>
            <a:spLocks noGrp="1"/>
          </p:cNvSpPr>
          <p:nvPr>
            <p:ph type="body" sz="quarter" idx="14"/>
          </p:nvPr>
        </p:nvSpPr>
        <p:spPr>
          <a:xfrm>
            <a:off x="839788" y="356992"/>
            <a:ext cx="10512425" cy="722508"/>
          </a:xfrm>
        </p:spPr>
        <p:txBody>
          <a:bodyPr>
            <a:normAutofit/>
          </a:bodyPr>
          <a:lstStyle/>
          <a:p>
            <a:r>
              <a:rPr lang="en-GB" dirty="0"/>
              <a:t>Improvements (continued) </a:t>
            </a:r>
          </a:p>
        </p:txBody>
      </p:sp>
      <p:sp>
        <p:nvSpPr>
          <p:cNvPr id="4" name="TextBox 3">
            <a:extLst>
              <a:ext uri="{FF2B5EF4-FFF2-40B4-BE49-F238E27FC236}">
                <a16:creationId xmlns:a16="http://schemas.microsoft.com/office/drawing/2014/main" id="{86776A55-1E4D-48C2-804F-268458F155FE}"/>
              </a:ext>
            </a:extLst>
          </p:cNvPr>
          <p:cNvSpPr txBox="1"/>
          <p:nvPr/>
        </p:nvSpPr>
        <p:spPr>
          <a:xfrm>
            <a:off x="7555735" y="6177842"/>
            <a:ext cx="3767768" cy="646331"/>
          </a:xfrm>
          <a:prstGeom prst="rect">
            <a:avLst/>
          </a:prstGeom>
          <a:noFill/>
        </p:spPr>
        <p:txBody>
          <a:bodyPr wrap="square" rtlCol="0">
            <a:spAutoFit/>
          </a:bodyPr>
          <a:lstStyle/>
          <a:p>
            <a:pPr algn="ctr" rtl="0"/>
            <a:r>
              <a:rPr lang="en-US" sz="1800" b="1" dirty="0">
                <a:solidFill>
                  <a:schemeClr val="bg1"/>
                </a:solidFill>
                <a:latin typeface="Arial Narrow" panose="020B0606020202030204" pitchFamily="34" charset="0"/>
                <a:cs typeface="Arial" panose="020B0604020202020204" pitchFamily="34" charset="0"/>
              </a:rPr>
              <a:t>Refer to the WASH FIT technical fact sheet on safe plumbing </a:t>
            </a:r>
          </a:p>
        </p:txBody>
      </p:sp>
    </p:spTree>
    <p:extLst>
      <p:ext uri="{BB962C8B-B14F-4D97-AF65-F5344CB8AC3E}">
        <p14:creationId xmlns:p14="http://schemas.microsoft.com/office/powerpoint/2010/main" val="33194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3F6B49-BEDC-4946-BD5D-82B2E1F24F08}"/>
              </a:ext>
            </a:extLst>
          </p:cNvPr>
          <p:cNvSpPr>
            <a:spLocks noGrp="1"/>
          </p:cNvSpPr>
          <p:nvPr>
            <p:ph type="title"/>
          </p:nvPr>
        </p:nvSpPr>
        <p:spPr>
          <a:xfrm>
            <a:off x="838199" y="135894"/>
            <a:ext cx="10515600" cy="714375"/>
          </a:xfrm>
        </p:spPr>
        <p:txBody>
          <a:bodyPr/>
          <a:lstStyle/>
          <a:p>
            <a:r>
              <a:rPr lang="en-US" dirty="0"/>
              <a:t>Spotlight on Legionella</a:t>
            </a:r>
            <a:endParaRPr lang="en-GB" sz="2177" dirty="0">
              <a:solidFill>
                <a:srgbClr val="FF00FF"/>
              </a:solidFill>
            </a:endParaRPr>
          </a:p>
        </p:txBody>
      </p:sp>
      <p:sp>
        <p:nvSpPr>
          <p:cNvPr id="3" name="Slide Number Placeholder 2">
            <a:extLst>
              <a:ext uri="{FF2B5EF4-FFF2-40B4-BE49-F238E27FC236}">
                <a16:creationId xmlns:a16="http://schemas.microsoft.com/office/drawing/2014/main" id="{5AB5923E-29C5-43AF-83CD-319C916D13C9}"/>
              </a:ext>
            </a:extLst>
          </p:cNvPr>
          <p:cNvSpPr>
            <a:spLocks noGrp="1"/>
          </p:cNvSpPr>
          <p:nvPr>
            <p:ph type="sldNum" sz="quarter" idx="12"/>
          </p:nvPr>
        </p:nvSpPr>
        <p:spPr/>
        <p:txBody>
          <a:bodyPr/>
          <a:lstStyle/>
          <a:p>
            <a:fld id="{A74CE0EA-F3B5-4684-BA10-C594598FDB9C}" type="slidenum">
              <a:rPr lang="en-GB" smtClean="0">
                <a:solidFill>
                  <a:prstClr val="black"/>
                </a:solidFill>
              </a:rPr>
              <a:pPr/>
              <a:t>34</a:t>
            </a:fld>
            <a:endParaRPr lang="en-GB">
              <a:solidFill>
                <a:prstClr val="black"/>
              </a:solidFill>
            </a:endParaRPr>
          </a:p>
        </p:txBody>
      </p:sp>
      <p:sp>
        <p:nvSpPr>
          <p:cNvPr id="2" name="Content Placeholder 1">
            <a:extLst>
              <a:ext uri="{FF2B5EF4-FFF2-40B4-BE49-F238E27FC236}">
                <a16:creationId xmlns:a16="http://schemas.microsoft.com/office/drawing/2014/main" id="{0963C2D1-0649-4C5E-9623-EB5C24E63D06}"/>
              </a:ext>
            </a:extLst>
          </p:cNvPr>
          <p:cNvSpPr>
            <a:spLocks noGrp="1"/>
          </p:cNvSpPr>
          <p:nvPr>
            <p:ph idx="4294967295"/>
          </p:nvPr>
        </p:nvSpPr>
        <p:spPr>
          <a:xfrm>
            <a:off x="360369" y="1311668"/>
            <a:ext cx="5934075" cy="4584700"/>
          </a:xfrm>
        </p:spPr>
        <p:txBody>
          <a:bodyPr/>
          <a:lstStyle/>
          <a:p>
            <a:pPr marL="259147" indent="-259147" fontAlgn="base"/>
            <a:r>
              <a:rPr lang="en-US" sz="2177" dirty="0">
                <a:solidFill>
                  <a:srgbClr val="09164D"/>
                </a:solidFill>
              </a:rPr>
              <a:t>A bacteria that naturally occurs in freshwater and can multiply under certain conditions</a:t>
            </a:r>
          </a:p>
          <a:p>
            <a:pPr marL="259147" indent="-259147" fontAlgn="base">
              <a:spcBef>
                <a:spcPts val="544"/>
              </a:spcBef>
            </a:pPr>
            <a:r>
              <a:rPr lang="en-US" sz="2177" dirty="0">
                <a:solidFill>
                  <a:srgbClr val="09164D"/>
                </a:solidFill>
              </a:rPr>
              <a:t>Can cause </a:t>
            </a:r>
            <a:r>
              <a:rPr lang="en-US" sz="2177" b="1" dirty="0">
                <a:solidFill>
                  <a:schemeClr val="accent1">
                    <a:lumMod val="50000"/>
                  </a:schemeClr>
                </a:solidFill>
              </a:rPr>
              <a:t>Legionellosis</a:t>
            </a:r>
            <a:r>
              <a:rPr lang="en-US" sz="2177" dirty="0">
                <a:solidFill>
                  <a:srgbClr val="09164D"/>
                </a:solidFill>
              </a:rPr>
              <a:t>: people contract this disease by inhaling small droplets of the contaminated water through mist or vapor</a:t>
            </a:r>
          </a:p>
          <a:p>
            <a:pPr fontAlgn="base">
              <a:spcBef>
                <a:spcPts val="544"/>
              </a:spcBef>
            </a:pPr>
            <a:endParaRPr lang="en-US" sz="2177" dirty="0">
              <a:solidFill>
                <a:srgbClr val="09164D"/>
              </a:solidFill>
            </a:endParaRPr>
          </a:p>
          <a:p>
            <a:pPr marL="0" indent="0" fontAlgn="base">
              <a:spcBef>
                <a:spcPts val="544"/>
              </a:spcBef>
              <a:buNone/>
            </a:pPr>
            <a:r>
              <a:rPr lang="en-US" sz="2177" b="1" dirty="0">
                <a:solidFill>
                  <a:srgbClr val="09164D"/>
                </a:solidFill>
              </a:rPr>
              <a:t>What conditions encourage legionella to grow?</a:t>
            </a:r>
          </a:p>
          <a:p>
            <a:pPr marL="259147" indent="-259147" fontAlgn="base">
              <a:spcBef>
                <a:spcPts val="544"/>
              </a:spcBef>
            </a:pPr>
            <a:r>
              <a:rPr lang="en-US" sz="2177" dirty="0">
                <a:solidFill>
                  <a:srgbClr val="09164D"/>
                </a:solidFill>
              </a:rPr>
              <a:t>Stagnant water and/or low-flow water devices</a:t>
            </a:r>
          </a:p>
          <a:p>
            <a:pPr marL="259147" indent="-259147" fontAlgn="base">
              <a:spcBef>
                <a:spcPts val="544"/>
              </a:spcBef>
            </a:pPr>
            <a:r>
              <a:rPr lang="en-US" sz="2177" dirty="0">
                <a:solidFill>
                  <a:srgbClr val="09164D"/>
                </a:solidFill>
              </a:rPr>
              <a:t>Lukewarm water (25°C - 45°C)</a:t>
            </a:r>
          </a:p>
          <a:p>
            <a:pPr marL="259147" indent="-259147" fontAlgn="base">
              <a:spcBef>
                <a:spcPts val="544"/>
              </a:spcBef>
            </a:pPr>
            <a:r>
              <a:rPr lang="en-US" sz="2177" dirty="0">
                <a:solidFill>
                  <a:srgbClr val="09164D"/>
                </a:solidFill>
              </a:rPr>
              <a:t>Insufficient disinfectant </a:t>
            </a:r>
          </a:p>
          <a:p>
            <a:pPr marL="259147" indent="-259147" fontAlgn="base">
              <a:spcBef>
                <a:spcPts val="544"/>
              </a:spcBef>
            </a:pPr>
            <a:r>
              <a:rPr lang="en-US" sz="2177" dirty="0">
                <a:solidFill>
                  <a:srgbClr val="09164D"/>
                </a:solidFill>
              </a:rPr>
              <a:t>Inadequate corrosion control </a:t>
            </a:r>
          </a:p>
          <a:p>
            <a:pPr marL="259147" indent="-259147" fontAlgn="base">
              <a:spcBef>
                <a:spcPts val="544"/>
              </a:spcBef>
            </a:pPr>
            <a:r>
              <a:rPr lang="en-US" sz="2177" dirty="0">
                <a:solidFill>
                  <a:srgbClr val="09164D"/>
                </a:solidFill>
              </a:rPr>
              <a:t>Cross connections </a:t>
            </a:r>
          </a:p>
          <a:p>
            <a:pPr marL="259147" indent="-259147" fontAlgn="base">
              <a:spcBef>
                <a:spcPts val="544"/>
              </a:spcBef>
            </a:pPr>
            <a:endParaRPr lang="en-US" sz="2177" dirty="0">
              <a:solidFill>
                <a:srgbClr val="09164D"/>
              </a:solidFill>
            </a:endParaRPr>
          </a:p>
          <a:p>
            <a:pPr marL="259147" indent="-259147"/>
            <a:endParaRPr lang="en-US" sz="2539" dirty="0">
              <a:solidFill>
                <a:srgbClr val="09164D"/>
              </a:solidFill>
            </a:endParaRPr>
          </a:p>
        </p:txBody>
      </p:sp>
      <p:pic>
        <p:nvPicPr>
          <p:cNvPr id="8" name="Picture 7">
            <a:extLst>
              <a:ext uri="{FF2B5EF4-FFF2-40B4-BE49-F238E27FC236}">
                <a16:creationId xmlns:a16="http://schemas.microsoft.com/office/drawing/2014/main" id="{DF3FE25E-E09E-49DC-A275-857989F041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24" b="3047"/>
          <a:stretch/>
        </p:blipFill>
        <p:spPr>
          <a:xfrm>
            <a:off x="6383344" y="1079500"/>
            <a:ext cx="5542938" cy="5261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777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3F6B49-BEDC-4946-BD5D-82B2E1F24F08}"/>
              </a:ext>
            </a:extLst>
          </p:cNvPr>
          <p:cNvSpPr>
            <a:spLocks noGrp="1"/>
          </p:cNvSpPr>
          <p:nvPr>
            <p:ph type="title"/>
          </p:nvPr>
        </p:nvSpPr>
        <p:spPr/>
        <p:txBody>
          <a:bodyPr/>
          <a:lstStyle/>
          <a:p>
            <a:r>
              <a:rPr lang="en-US" dirty="0">
                <a:solidFill>
                  <a:schemeClr val="tx2"/>
                </a:solidFill>
              </a:rPr>
              <a:t>What can you do to prevent Legionella?</a:t>
            </a:r>
            <a:br>
              <a:rPr lang="en-US" dirty="0">
                <a:solidFill>
                  <a:schemeClr val="tx2"/>
                </a:solidFill>
              </a:rPr>
            </a:br>
            <a:endParaRPr lang="en-GB" sz="2177" dirty="0">
              <a:solidFill>
                <a:schemeClr val="tx2"/>
              </a:solidFill>
            </a:endParaRPr>
          </a:p>
        </p:txBody>
      </p:sp>
      <p:sp>
        <p:nvSpPr>
          <p:cNvPr id="4" name="Slide Number Placeholder 3">
            <a:extLst>
              <a:ext uri="{FF2B5EF4-FFF2-40B4-BE49-F238E27FC236}">
                <a16:creationId xmlns:a16="http://schemas.microsoft.com/office/drawing/2014/main" id="{D0CA282E-BE39-405E-821D-0BD8B3C4B51A}"/>
              </a:ext>
            </a:extLst>
          </p:cNvPr>
          <p:cNvSpPr>
            <a:spLocks noGrp="1"/>
          </p:cNvSpPr>
          <p:nvPr>
            <p:ph type="sldNum" sz="quarter" idx="12"/>
          </p:nvPr>
        </p:nvSpPr>
        <p:spPr/>
        <p:txBody>
          <a:bodyPr/>
          <a:lstStyle/>
          <a:p>
            <a:fld id="{A74CE0EA-F3B5-4684-BA10-C594598FDB9C}" type="slidenum">
              <a:rPr lang="en-GB" smtClean="0">
                <a:solidFill>
                  <a:prstClr val="black"/>
                </a:solidFill>
              </a:rPr>
              <a:pPr/>
              <a:t>35</a:t>
            </a:fld>
            <a:endParaRPr lang="en-GB">
              <a:solidFill>
                <a:prstClr val="black"/>
              </a:solidFill>
            </a:endParaRPr>
          </a:p>
        </p:txBody>
      </p:sp>
      <p:sp>
        <p:nvSpPr>
          <p:cNvPr id="2" name="Content Placeholder 1">
            <a:extLst>
              <a:ext uri="{FF2B5EF4-FFF2-40B4-BE49-F238E27FC236}">
                <a16:creationId xmlns:a16="http://schemas.microsoft.com/office/drawing/2014/main" id="{0963C2D1-0649-4C5E-9623-EB5C24E63D06}"/>
              </a:ext>
            </a:extLst>
          </p:cNvPr>
          <p:cNvSpPr>
            <a:spLocks noGrp="1"/>
          </p:cNvSpPr>
          <p:nvPr>
            <p:ph type="body" sz="quarter" idx="16"/>
          </p:nvPr>
        </p:nvSpPr>
        <p:spPr>
          <a:xfrm>
            <a:off x="2997199" y="1371599"/>
            <a:ext cx="8940801" cy="4973466"/>
          </a:xfrm>
        </p:spPr>
        <p:txBody>
          <a:bodyPr/>
          <a:lstStyle/>
          <a:p>
            <a:pPr marL="342900" indent="-342900" fontAlgn="base">
              <a:buFont typeface="Arial" panose="020B0604020202020204" pitchFamily="34" charset="0"/>
              <a:buChar char="•"/>
            </a:pPr>
            <a:r>
              <a:rPr lang="en-US" sz="2177" dirty="0">
                <a:solidFill>
                  <a:srgbClr val="09164D"/>
                </a:solidFill>
              </a:rPr>
              <a:t>Keep hot and cold water </a:t>
            </a:r>
            <a:r>
              <a:rPr lang="en-US" sz="2177" b="1" dirty="0">
                <a:solidFill>
                  <a:srgbClr val="09164D"/>
                </a:solidFill>
              </a:rPr>
              <a:t>outside growth range </a:t>
            </a:r>
            <a:r>
              <a:rPr lang="en-US" sz="2177" dirty="0">
                <a:solidFill>
                  <a:srgbClr val="09164D"/>
                </a:solidFill>
              </a:rPr>
              <a:t>of Legionella (i.e. hot water at point of distribution &gt; 50°C, cold water stored and distributed below 20 °C ) </a:t>
            </a:r>
          </a:p>
          <a:p>
            <a:pPr marL="342900" indent="-342900" fontAlgn="base">
              <a:buFont typeface="Arial" panose="020B0604020202020204" pitchFamily="34" charset="0"/>
              <a:buChar char="•"/>
            </a:pPr>
            <a:r>
              <a:rPr lang="en-US" sz="2177" dirty="0">
                <a:solidFill>
                  <a:srgbClr val="09164D"/>
                </a:solidFill>
              </a:rPr>
              <a:t>Ensure there are </a:t>
            </a:r>
            <a:r>
              <a:rPr lang="en-US" sz="2177" b="1" dirty="0">
                <a:solidFill>
                  <a:srgbClr val="09164D"/>
                </a:solidFill>
              </a:rPr>
              <a:t>no cross connections </a:t>
            </a:r>
            <a:r>
              <a:rPr lang="en-US" sz="2177" dirty="0">
                <a:solidFill>
                  <a:srgbClr val="09164D"/>
                </a:solidFill>
              </a:rPr>
              <a:t>between drinking-water and non-potable water (e.g. backflow valves should be bathroom sprays/shower heads)</a:t>
            </a:r>
          </a:p>
          <a:p>
            <a:pPr marL="342900" indent="-342900" fontAlgn="base">
              <a:buFont typeface="Arial" panose="020B0604020202020204" pitchFamily="34" charset="0"/>
              <a:buChar char="•"/>
            </a:pPr>
            <a:r>
              <a:rPr lang="en-US" sz="2177" dirty="0">
                <a:solidFill>
                  <a:srgbClr val="09164D"/>
                </a:solidFill>
              </a:rPr>
              <a:t>Regularly </a:t>
            </a:r>
            <a:r>
              <a:rPr lang="en-US" sz="2177" b="1" dirty="0">
                <a:solidFill>
                  <a:srgbClr val="09164D"/>
                </a:solidFill>
              </a:rPr>
              <a:t>monitor and adjust disinfectant </a:t>
            </a:r>
            <a:r>
              <a:rPr lang="en-US" sz="2177" dirty="0">
                <a:solidFill>
                  <a:srgbClr val="09164D"/>
                </a:solidFill>
              </a:rPr>
              <a:t>dose to achieve minimum concentration at point of distribution (&gt;0.2 mg/l chlorine)</a:t>
            </a:r>
          </a:p>
          <a:p>
            <a:pPr marL="342900" indent="-342900" fontAlgn="base">
              <a:buFont typeface="Arial" panose="020B0604020202020204" pitchFamily="34" charset="0"/>
              <a:buChar char="•"/>
            </a:pPr>
            <a:r>
              <a:rPr lang="en-US" sz="2177" dirty="0">
                <a:solidFill>
                  <a:srgbClr val="09164D"/>
                </a:solidFill>
              </a:rPr>
              <a:t>Ensure there is </a:t>
            </a:r>
            <a:r>
              <a:rPr lang="en-US" sz="2177" b="1" dirty="0">
                <a:solidFill>
                  <a:srgbClr val="09164D"/>
                </a:solidFill>
              </a:rPr>
              <a:t>no stagnant or low flow water </a:t>
            </a:r>
            <a:r>
              <a:rPr lang="en-US" sz="2177" dirty="0">
                <a:solidFill>
                  <a:srgbClr val="09164D"/>
                </a:solidFill>
              </a:rPr>
              <a:t>in the water system.</a:t>
            </a:r>
          </a:p>
          <a:p>
            <a:pPr marL="342900" indent="-342900" fontAlgn="base">
              <a:buFont typeface="Arial" panose="020B0604020202020204" pitchFamily="34" charset="0"/>
              <a:buChar char="•"/>
            </a:pPr>
            <a:r>
              <a:rPr lang="en-US" sz="2177" dirty="0">
                <a:solidFill>
                  <a:srgbClr val="09164D"/>
                </a:solidFill>
              </a:rPr>
              <a:t>Develop and implement a </a:t>
            </a:r>
            <a:r>
              <a:rPr lang="en-US" sz="2177" b="1" dirty="0">
                <a:solidFill>
                  <a:srgbClr val="09164D"/>
                </a:solidFill>
              </a:rPr>
              <a:t>water risk management plan </a:t>
            </a:r>
            <a:r>
              <a:rPr lang="en-US" sz="2177" dirty="0">
                <a:solidFill>
                  <a:srgbClr val="09164D"/>
                </a:solidFill>
              </a:rPr>
              <a:t>considering the factors above.</a:t>
            </a:r>
            <a:br>
              <a:rPr lang="en-US" sz="2177" dirty="0">
                <a:solidFill>
                  <a:srgbClr val="09164D"/>
                </a:solidFill>
              </a:rPr>
            </a:br>
            <a:endParaRPr lang="en-US" sz="2177" dirty="0">
              <a:solidFill>
                <a:srgbClr val="09164D"/>
              </a:solidFill>
            </a:endParaRPr>
          </a:p>
          <a:p>
            <a:pPr marL="342900" indent="-342900">
              <a:buFont typeface="Arial" panose="020B0604020202020204" pitchFamily="34" charset="0"/>
              <a:buChar char="•"/>
            </a:pPr>
            <a:endParaRPr lang="en-US" sz="2177" dirty="0">
              <a:solidFill>
                <a:srgbClr val="09164D"/>
              </a:solidFill>
            </a:endParaRPr>
          </a:p>
        </p:txBody>
      </p:sp>
      <p:pic>
        <p:nvPicPr>
          <p:cNvPr id="8" name="Picture 2" descr="https://www.who.int/water_sanitation_health/publications/legionnella_cover.jpg">
            <a:hlinkClick r:id="rId3"/>
            <a:extLst>
              <a:ext uri="{FF2B5EF4-FFF2-40B4-BE49-F238E27FC236}">
                <a16:creationId xmlns:a16="http://schemas.microsoft.com/office/drawing/2014/main" id="{93AB8117-46E0-4F9E-BFC3-05ED65B314D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81487" y="2931117"/>
            <a:ext cx="2156428" cy="2869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BBA1E9-ED84-4124-8A35-9BB3206940FC}"/>
              </a:ext>
            </a:extLst>
          </p:cNvPr>
          <p:cNvSpPr txBox="1"/>
          <p:nvPr/>
        </p:nvSpPr>
        <p:spPr>
          <a:xfrm>
            <a:off x="254000" y="5986473"/>
            <a:ext cx="3453348" cy="650691"/>
          </a:xfrm>
          <a:prstGeom prst="rect">
            <a:avLst/>
          </a:prstGeom>
          <a:noFill/>
        </p:spPr>
        <p:txBody>
          <a:bodyPr wrap="square" rtlCol="0">
            <a:spAutoFit/>
          </a:bodyPr>
          <a:lstStyle/>
          <a:p>
            <a:pPr algn="ctr" rtl="0"/>
            <a:r>
              <a:rPr lang="en-US" sz="1814" dirty="0">
                <a:latin typeface="Arial" panose="020B0604020202020204" pitchFamily="34" charset="0"/>
                <a:cs typeface="Arial" panose="020B0604020202020204" pitchFamily="34" charset="0"/>
              </a:rPr>
              <a:t>WHO (2007) </a:t>
            </a:r>
            <a:r>
              <a:rPr lang="en-US" sz="1814" i="1" dirty="0">
                <a:latin typeface="Arial" panose="020B0604020202020204" pitchFamily="34" charset="0"/>
                <a:cs typeface="Arial" panose="020B0604020202020204" pitchFamily="34" charset="0"/>
              </a:rPr>
              <a:t>Legionella and the prevention of legionellosis</a:t>
            </a:r>
          </a:p>
        </p:txBody>
      </p:sp>
    </p:spTree>
    <p:extLst>
      <p:ext uri="{BB962C8B-B14F-4D97-AF65-F5344CB8AC3E}">
        <p14:creationId xmlns:p14="http://schemas.microsoft.com/office/powerpoint/2010/main" val="2359470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dirty="0"/>
              <a:t>Part 4: Climate change </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36</a:t>
            </a:fld>
            <a:endParaRPr lang="it-IT" dirty="0"/>
          </a:p>
        </p:txBody>
      </p:sp>
      <p:pic>
        <p:nvPicPr>
          <p:cNvPr id="5" name="Picture 4" descr="A picture containing sky, outdoor, building, house&#10;&#10;Description automatically generated">
            <a:extLst>
              <a:ext uri="{FF2B5EF4-FFF2-40B4-BE49-F238E27FC236}">
                <a16:creationId xmlns:a16="http://schemas.microsoft.com/office/drawing/2014/main" id="{B3E6C192-C958-4CDD-B2C2-41954901950E}"/>
              </a:ext>
            </a:extLst>
          </p:cNvPr>
          <p:cNvPicPr>
            <a:picLocks noChangeAspect="1"/>
          </p:cNvPicPr>
          <p:nvPr/>
        </p:nvPicPr>
        <p:blipFill>
          <a:blip r:embed="rId3"/>
          <a:stretch>
            <a:fillRect/>
          </a:stretch>
        </p:blipFill>
        <p:spPr>
          <a:xfrm>
            <a:off x="6564300" y="2992941"/>
            <a:ext cx="5405825" cy="3728534"/>
          </a:xfrm>
          <a:prstGeom prst="rect">
            <a:avLst/>
          </a:prstGeom>
        </p:spPr>
      </p:pic>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518288" y="2181225"/>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t>How climate change impacts water supply</a:t>
            </a:r>
          </a:p>
          <a:p>
            <a:pPr marL="457200" indent="-457200">
              <a:buFont typeface="+mj-lt"/>
              <a:buAutoNum type="arabicPeriod"/>
            </a:pPr>
            <a:r>
              <a:rPr lang="en-US" sz="2400" dirty="0"/>
              <a:t>What solutions exist? </a:t>
            </a:r>
          </a:p>
          <a:p>
            <a:pPr marL="457200" indent="-457200">
              <a:buFont typeface="+mj-lt"/>
              <a:buAutoNum type="arabicPeriod"/>
            </a:pPr>
            <a:r>
              <a:rPr lang="en-US" sz="2400" dirty="0"/>
              <a:t>Climate resilience of water technologies </a:t>
            </a:r>
          </a:p>
          <a:p>
            <a:pPr marL="457200" indent="-457200">
              <a:buFont typeface="+mj-lt"/>
              <a:buAutoNum type="arabicPeriod"/>
            </a:pPr>
            <a:endParaRPr lang="en-US" sz="2400" dirty="0"/>
          </a:p>
          <a:p>
            <a:pPr marL="457200" indent="-457200">
              <a:buFont typeface="+mj-lt"/>
              <a:buAutoNum type="arabicPeriod"/>
            </a:pPr>
            <a:endParaRPr lang="en-US" sz="2400" dirty="0"/>
          </a:p>
        </p:txBody>
      </p:sp>
    </p:spTree>
    <p:extLst>
      <p:ext uri="{BB962C8B-B14F-4D97-AF65-F5344CB8AC3E}">
        <p14:creationId xmlns:p14="http://schemas.microsoft.com/office/powerpoint/2010/main" val="4180043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DFD226-553C-46B0-876E-D2FC46F9561E}"/>
              </a:ext>
            </a:extLst>
          </p:cNvPr>
          <p:cNvSpPr>
            <a:spLocks noGrp="1"/>
          </p:cNvSpPr>
          <p:nvPr>
            <p:ph type="title" idx="4294967295"/>
          </p:nvPr>
        </p:nvSpPr>
        <p:spPr>
          <a:xfrm>
            <a:off x="2749550" y="40856"/>
            <a:ext cx="6491288" cy="720725"/>
          </a:xfrm>
        </p:spPr>
        <p:txBody>
          <a:bodyPr/>
          <a:lstStyle/>
          <a:p>
            <a:pPr algn="ctr"/>
            <a:r>
              <a:rPr lang="en-IE" dirty="0">
                <a:solidFill>
                  <a:schemeClr val="tx2"/>
                </a:solidFill>
              </a:rPr>
              <a:t>Floods</a:t>
            </a:r>
            <a:endParaRPr lang="en-US" dirty="0">
              <a:solidFill>
                <a:schemeClr val="tx2"/>
              </a:solidFill>
            </a:endParaRPr>
          </a:p>
        </p:txBody>
      </p:sp>
      <p:pic>
        <p:nvPicPr>
          <p:cNvPr id="2050" name="Picture 2" descr="image001">
            <a:extLst>
              <a:ext uri="{FF2B5EF4-FFF2-40B4-BE49-F238E27FC236}">
                <a16:creationId xmlns:a16="http://schemas.microsoft.com/office/drawing/2014/main" id="{3721E559-AC9D-471B-8C02-A3C434A029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4444" y="794087"/>
            <a:ext cx="10597888" cy="596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563AAD6-8C2B-4ADA-99CC-E704964C19E2}"/>
              </a:ext>
            </a:extLst>
          </p:cNvPr>
          <p:cNvSpPr txBox="1"/>
          <p:nvPr/>
        </p:nvSpPr>
        <p:spPr>
          <a:xfrm>
            <a:off x="9600568" y="508991"/>
            <a:ext cx="2780644" cy="338554"/>
          </a:xfrm>
          <a:prstGeom prst="rect">
            <a:avLst/>
          </a:prstGeom>
          <a:noFill/>
        </p:spPr>
        <p:txBody>
          <a:bodyPr wrap="square" rtlCol="0">
            <a:spAutoFit/>
          </a:bodyPr>
          <a:lstStyle/>
          <a:p>
            <a:pPr rtl="0"/>
            <a:r>
              <a:rPr lang="en-US" sz="1600" dirty="0">
                <a:latin typeface="Arial" panose="020B0604020202020204" pitchFamily="34" charset="0"/>
                <a:cs typeface="Arial" panose="020B0604020202020204" pitchFamily="34" charset="0"/>
              </a:rPr>
              <a:t>Credit: </a:t>
            </a:r>
            <a:r>
              <a:rPr lang="en-GB" sz="1600" dirty="0">
                <a:latin typeface="Arial" panose="020B0604020202020204" pitchFamily="34" charset="0"/>
                <a:cs typeface="Arial" panose="020B0604020202020204" pitchFamily="34" charset="0"/>
              </a:rPr>
              <a:t>IWA/Chris Wells.</a:t>
            </a:r>
            <a:endParaRPr lang="en-US" sz="1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ACD1AAC-BAB3-4585-9D04-A17DFF4D7FA8}"/>
              </a:ext>
            </a:extLst>
          </p:cNvPr>
          <p:cNvSpPr>
            <a:spLocks noGrp="1"/>
          </p:cNvSpPr>
          <p:nvPr>
            <p:ph type="sldNum" sz="quarter" idx="12"/>
          </p:nvPr>
        </p:nvSpPr>
        <p:spPr/>
        <p:txBody>
          <a:bodyPr/>
          <a:lstStyle/>
          <a:p>
            <a:fld id="{2D0AA5EB-64AB-BF41-92BE-B61D8618F692}" type="slidenum">
              <a:rPr lang="it-IT" smtClean="0"/>
              <a:t>37</a:t>
            </a:fld>
            <a:endParaRPr lang="it-IT" dirty="0"/>
          </a:p>
        </p:txBody>
      </p:sp>
    </p:spTree>
    <p:extLst>
      <p:ext uri="{BB962C8B-B14F-4D97-AF65-F5344CB8AC3E}">
        <p14:creationId xmlns:p14="http://schemas.microsoft.com/office/powerpoint/2010/main" val="2183010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DFD226-553C-46B0-876E-D2FC46F9561E}"/>
              </a:ext>
            </a:extLst>
          </p:cNvPr>
          <p:cNvSpPr>
            <a:spLocks noGrp="1"/>
          </p:cNvSpPr>
          <p:nvPr>
            <p:ph type="title" idx="4294967295"/>
          </p:nvPr>
        </p:nvSpPr>
        <p:spPr>
          <a:xfrm>
            <a:off x="3233561" y="41095"/>
            <a:ext cx="6491288" cy="720725"/>
          </a:xfrm>
        </p:spPr>
        <p:txBody>
          <a:bodyPr/>
          <a:lstStyle/>
          <a:p>
            <a:pPr algn="ctr"/>
            <a:r>
              <a:rPr lang="en-IE" dirty="0">
                <a:solidFill>
                  <a:schemeClr val="tx2"/>
                </a:solidFill>
              </a:rPr>
              <a:t>Droughts</a:t>
            </a:r>
            <a:endParaRPr lang="en-US" dirty="0">
              <a:solidFill>
                <a:schemeClr val="tx2"/>
              </a:solidFill>
            </a:endParaRPr>
          </a:p>
        </p:txBody>
      </p:sp>
      <p:pic>
        <p:nvPicPr>
          <p:cNvPr id="3074" name="Picture 2" descr="image002">
            <a:extLst>
              <a:ext uri="{FF2B5EF4-FFF2-40B4-BE49-F238E27FC236}">
                <a16:creationId xmlns:a16="http://schemas.microsoft.com/office/drawing/2014/main" id="{90CF0321-15E0-4E2D-BA2F-52FFC51DC3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7012" y="872944"/>
            <a:ext cx="10540649" cy="59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8C39A54-8CCD-4FA5-96D7-1A0D4C241CF2}"/>
              </a:ext>
            </a:extLst>
          </p:cNvPr>
          <p:cNvSpPr txBox="1"/>
          <p:nvPr/>
        </p:nvSpPr>
        <p:spPr>
          <a:xfrm>
            <a:off x="9600568" y="508991"/>
            <a:ext cx="2780644" cy="338554"/>
          </a:xfrm>
          <a:prstGeom prst="rect">
            <a:avLst/>
          </a:prstGeom>
          <a:noFill/>
        </p:spPr>
        <p:txBody>
          <a:bodyPr wrap="square" rtlCol="0">
            <a:spAutoFit/>
          </a:bodyPr>
          <a:lstStyle/>
          <a:p>
            <a:pPr rtl="0"/>
            <a:r>
              <a:rPr lang="en-US" sz="1600" dirty="0">
                <a:latin typeface="Arial" panose="020B0604020202020204" pitchFamily="34" charset="0"/>
                <a:cs typeface="Arial" panose="020B0604020202020204" pitchFamily="34" charset="0"/>
              </a:rPr>
              <a:t>Credit: </a:t>
            </a:r>
            <a:r>
              <a:rPr lang="en-GB" sz="1600" dirty="0">
                <a:latin typeface="Arial" panose="020B0604020202020204" pitchFamily="34" charset="0"/>
                <a:cs typeface="Arial" panose="020B0604020202020204" pitchFamily="34" charset="0"/>
              </a:rPr>
              <a:t>IWA/Chris Wells.</a:t>
            </a:r>
            <a:endParaRPr lang="en-US" sz="1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34BFCB0-320D-4A60-9BBD-C9C6572F9320}"/>
              </a:ext>
            </a:extLst>
          </p:cNvPr>
          <p:cNvSpPr>
            <a:spLocks noGrp="1"/>
          </p:cNvSpPr>
          <p:nvPr>
            <p:ph type="sldNum" sz="quarter" idx="12"/>
          </p:nvPr>
        </p:nvSpPr>
        <p:spPr/>
        <p:txBody>
          <a:bodyPr/>
          <a:lstStyle/>
          <a:p>
            <a:fld id="{2D0AA5EB-64AB-BF41-92BE-B61D8618F692}" type="slidenum">
              <a:rPr lang="it-IT" smtClean="0"/>
              <a:t>38</a:t>
            </a:fld>
            <a:endParaRPr lang="it-IT" dirty="0"/>
          </a:p>
        </p:txBody>
      </p:sp>
    </p:spTree>
    <p:extLst>
      <p:ext uri="{BB962C8B-B14F-4D97-AF65-F5344CB8AC3E}">
        <p14:creationId xmlns:p14="http://schemas.microsoft.com/office/powerpoint/2010/main" val="1203718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3F6B49-BEDC-4946-BD5D-82B2E1F24F08}"/>
              </a:ext>
            </a:extLst>
          </p:cNvPr>
          <p:cNvSpPr>
            <a:spLocks noGrp="1"/>
          </p:cNvSpPr>
          <p:nvPr>
            <p:ph type="title" idx="4294967295"/>
          </p:nvPr>
        </p:nvSpPr>
        <p:spPr>
          <a:xfrm>
            <a:off x="0" y="26988"/>
            <a:ext cx="11318875" cy="719137"/>
          </a:xfrm>
        </p:spPr>
        <p:txBody>
          <a:bodyPr/>
          <a:lstStyle/>
          <a:p>
            <a:r>
              <a:rPr lang="en-US" dirty="0">
                <a:solidFill>
                  <a:schemeClr val="bg1"/>
                </a:solidFill>
              </a:rPr>
              <a:t>What solutions exist?</a:t>
            </a:r>
            <a:endParaRPr lang="en-GB" dirty="0">
              <a:solidFill>
                <a:schemeClr val="bg1"/>
              </a:solidFill>
            </a:endParaRPr>
          </a:p>
        </p:txBody>
      </p:sp>
      <p:pic>
        <p:nvPicPr>
          <p:cNvPr id="5" name="Picture 2" descr="C:\Users\MONTGO~1\AppData\Local\Temp\IMG_6986.JPG">
            <a:extLst>
              <a:ext uri="{FF2B5EF4-FFF2-40B4-BE49-F238E27FC236}">
                <a16:creationId xmlns:a16="http://schemas.microsoft.com/office/drawing/2014/main" id="{E521444E-B90F-4A01-A4C0-479B3F69096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133892" y="4040684"/>
            <a:ext cx="2446132" cy="2452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MONTGO~1\AppData\Local\Temp\IMG_6987.JPG">
            <a:extLst>
              <a:ext uri="{FF2B5EF4-FFF2-40B4-BE49-F238E27FC236}">
                <a16:creationId xmlns:a16="http://schemas.microsoft.com/office/drawing/2014/main" id="{06DD8600-688F-4995-B952-A98079483B4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9350912" y="1384981"/>
            <a:ext cx="2473341" cy="2483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Work\HWTS\Scheme\Reporting\Round I\Report photos\LifeStraw Family 2.0\LifeStraw 2.0.JPG">
            <a:extLst>
              <a:ext uri="{FF2B5EF4-FFF2-40B4-BE49-F238E27FC236}">
                <a16:creationId xmlns:a16="http://schemas.microsoft.com/office/drawing/2014/main" id="{12B23A2E-742E-4C93-A093-D848F8685AA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345841" y="4110713"/>
            <a:ext cx="2453198" cy="23795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person, ground&#10;&#10;Description automatically generated">
            <a:extLst>
              <a:ext uri="{FF2B5EF4-FFF2-40B4-BE49-F238E27FC236}">
                <a16:creationId xmlns:a16="http://schemas.microsoft.com/office/drawing/2014/main" id="{21DB3D63-345A-4882-BFB9-3019DF7F6C74}"/>
              </a:ext>
            </a:extLst>
          </p:cNvPr>
          <p:cNvPicPr>
            <a:picLocks noChangeAspect="1"/>
          </p:cNvPicPr>
          <p:nvPr/>
        </p:nvPicPr>
        <p:blipFill rotWithShape="1">
          <a:blip r:embed="rId6">
            <a:extLst>
              <a:ext uri="{28A0092B-C50C-407E-A947-70E740481C1C}">
                <a14:useLocalDpi xmlns:a14="http://schemas.microsoft.com/office/drawing/2010/main" val="0"/>
              </a:ext>
            </a:extLst>
          </a:blip>
          <a:srcRect l="28992"/>
          <a:stretch/>
        </p:blipFill>
        <p:spPr>
          <a:xfrm>
            <a:off x="80627" y="1363417"/>
            <a:ext cx="2528242" cy="2404997"/>
          </a:xfrm>
          <a:prstGeom prst="rect">
            <a:avLst/>
          </a:prstGeom>
        </p:spPr>
      </p:pic>
      <p:sp>
        <p:nvSpPr>
          <p:cNvPr id="2" name="Content Placeholder 1">
            <a:extLst>
              <a:ext uri="{FF2B5EF4-FFF2-40B4-BE49-F238E27FC236}">
                <a16:creationId xmlns:a16="http://schemas.microsoft.com/office/drawing/2014/main" id="{0963C2D1-0649-4C5E-9623-EB5C24E63D06}"/>
              </a:ext>
            </a:extLst>
          </p:cNvPr>
          <p:cNvSpPr>
            <a:spLocks noGrp="1"/>
          </p:cNvSpPr>
          <p:nvPr>
            <p:ph type="body" sz="quarter" idx="14"/>
          </p:nvPr>
        </p:nvSpPr>
        <p:spPr>
          <a:xfrm>
            <a:off x="2583429" y="983152"/>
            <a:ext cx="6736971" cy="5239848"/>
          </a:xfrm>
        </p:spPr>
        <p:txBody>
          <a:bodyPr/>
          <a:lstStyle/>
          <a:p>
            <a:pPr marL="342900" indent="-342900">
              <a:buFont typeface="Arial" panose="020B0604020202020204" pitchFamily="34" charset="0"/>
              <a:buChar char="•"/>
            </a:pPr>
            <a:r>
              <a:rPr lang="en-US" sz="2200" dirty="0">
                <a:solidFill>
                  <a:srgbClr val="09164D"/>
                </a:solidFill>
              </a:rPr>
              <a:t>Raise water storage tanks (reducing risk of contamination or structural damage from flooding) </a:t>
            </a:r>
          </a:p>
          <a:p>
            <a:pPr marL="342900" indent="-342900">
              <a:buFont typeface="Arial" panose="020B0604020202020204" pitchFamily="34" charset="0"/>
              <a:buChar char="•"/>
            </a:pPr>
            <a:r>
              <a:rPr lang="en-US" sz="2200" dirty="0">
                <a:solidFill>
                  <a:srgbClr val="09164D"/>
                </a:solidFill>
              </a:rPr>
              <a:t>Rainwater harvesting with sufficient water storage </a:t>
            </a:r>
          </a:p>
          <a:p>
            <a:pPr marL="342900" indent="-342900">
              <a:buFont typeface="Arial" panose="020B0604020202020204" pitchFamily="34" charset="0"/>
              <a:buChar char="•"/>
            </a:pPr>
            <a:r>
              <a:rPr lang="en-US" sz="2200" dirty="0">
                <a:solidFill>
                  <a:srgbClr val="09164D"/>
                </a:solidFill>
              </a:rPr>
              <a:t>Back-up water supplies in event of drought, flooding, fires, high wind events, power outages</a:t>
            </a:r>
          </a:p>
          <a:p>
            <a:pPr marL="342900" indent="-342900">
              <a:buFont typeface="Arial" panose="020B0604020202020204" pitchFamily="34" charset="0"/>
              <a:buChar char="•"/>
            </a:pPr>
            <a:r>
              <a:rPr lang="en-US" sz="2200" dirty="0">
                <a:solidFill>
                  <a:srgbClr val="09164D"/>
                </a:solidFill>
              </a:rPr>
              <a:t>Water reduction strategies </a:t>
            </a:r>
          </a:p>
          <a:p>
            <a:pPr marL="914400" lvl="1" indent="-258763"/>
            <a:r>
              <a:rPr lang="en-US" sz="2200" dirty="0">
                <a:solidFill>
                  <a:srgbClr val="09164D"/>
                </a:solidFill>
                <a:latin typeface="Arial" panose="020B0604020202020204" pitchFamily="34" charset="0"/>
                <a:cs typeface="Arial" panose="020B0604020202020204" pitchFamily="34" charset="0"/>
              </a:rPr>
              <a:t>Re-use of greywater/</a:t>
            </a:r>
            <a:r>
              <a:rPr lang="en-US" sz="2200" dirty="0" err="1">
                <a:solidFill>
                  <a:srgbClr val="09164D"/>
                </a:solidFill>
                <a:latin typeface="Arial" panose="020B0604020202020204" pitchFamily="34" charset="0"/>
                <a:cs typeface="Arial" panose="020B0604020202020204" pitchFamily="34" charset="0"/>
              </a:rPr>
              <a:t>washwater</a:t>
            </a:r>
            <a:r>
              <a:rPr lang="en-US" sz="2200" dirty="0">
                <a:solidFill>
                  <a:srgbClr val="09164D"/>
                </a:solidFill>
                <a:latin typeface="Arial" panose="020B0604020202020204" pitchFamily="34" charset="0"/>
                <a:cs typeface="Arial" panose="020B0604020202020204" pitchFamily="34" charset="0"/>
              </a:rPr>
              <a:t> for watering grounds, flushing toilets</a:t>
            </a:r>
          </a:p>
          <a:p>
            <a:pPr marL="914400" lvl="1" indent="-258763"/>
            <a:r>
              <a:rPr lang="en-US" sz="2200" dirty="0">
                <a:solidFill>
                  <a:srgbClr val="09164D"/>
                </a:solidFill>
                <a:latin typeface="Arial" panose="020B0604020202020204" pitchFamily="34" charset="0"/>
                <a:cs typeface="Arial" panose="020B0604020202020204" pitchFamily="34" charset="0"/>
              </a:rPr>
              <a:t>Fixing leaking taps and pipes</a:t>
            </a:r>
          </a:p>
          <a:p>
            <a:pPr marL="914400" lvl="1" indent="-258763"/>
            <a:r>
              <a:rPr lang="en-US" sz="2200" dirty="0">
                <a:solidFill>
                  <a:srgbClr val="09164D"/>
                </a:solidFill>
                <a:latin typeface="Arial" panose="020B0604020202020204" pitchFamily="34" charset="0"/>
                <a:cs typeface="Arial" panose="020B0604020202020204" pitchFamily="34" charset="0"/>
              </a:rPr>
              <a:t>Turn off water when scrubbing hands</a:t>
            </a:r>
          </a:p>
          <a:p>
            <a:pPr marL="914400" lvl="1" indent="-258763"/>
            <a:r>
              <a:rPr lang="en-US" sz="2200" dirty="0">
                <a:solidFill>
                  <a:srgbClr val="09164D"/>
                </a:solidFill>
                <a:latin typeface="Arial" panose="020B0604020202020204" pitchFamily="34" charset="0"/>
                <a:cs typeface="Arial" panose="020B0604020202020204" pitchFamily="34" charset="0"/>
              </a:rPr>
              <a:t>Low-flow toilets</a:t>
            </a:r>
          </a:p>
          <a:p>
            <a:pPr marL="342900" indent="-342900">
              <a:buFont typeface="Arial" panose="020B0604020202020204" pitchFamily="34" charset="0"/>
              <a:buChar char="•"/>
            </a:pPr>
            <a:r>
              <a:rPr lang="en-US" sz="2200" dirty="0">
                <a:solidFill>
                  <a:srgbClr val="09164D"/>
                </a:solidFill>
              </a:rPr>
              <a:t>Clear drainage</a:t>
            </a:r>
          </a:p>
          <a:p>
            <a:pPr marL="342900" indent="-342900">
              <a:buFont typeface="Arial" panose="020B0604020202020204" pitchFamily="34" charset="0"/>
              <a:buChar char="•"/>
            </a:pPr>
            <a:r>
              <a:rPr lang="en-US" sz="2200" dirty="0">
                <a:solidFill>
                  <a:srgbClr val="09164D"/>
                </a:solidFill>
              </a:rPr>
              <a:t>Water treatment </a:t>
            </a:r>
          </a:p>
          <a:p>
            <a:pPr marL="342900" indent="-342900">
              <a:buFont typeface="Arial" panose="020B0604020202020204" pitchFamily="34" charset="0"/>
              <a:buChar char="•"/>
            </a:pPr>
            <a:r>
              <a:rPr lang="en-US" sz="2200" dirty="0">
                <a:solidFill>
                  <a:srgbClr val="09164D"/>
                </a:solidFill>
              </a:rPr>
              <a:t>Prioritize water for drinking, cleaning and other essential services </a:t>
            </a:r>
          </a:p>
          <a:p>
            <a:pPr marL="342900" indent="-342900">
              <a:buFont typeface="Arial" panose="020B0604020202020204" pitchFamily="34" charset="0"/>
              <a:buChar char="•"/>
            </a:pPr>
            <a:endParaRPr lang="en-US" sz="2200" dirty="0">
              <a:solidFill>
                <a:srgbClr val="09164D"/>
              </a:solidFill>
            </a:endParaRPr>
          </a:p>
        </p:txBody>
      </p:sp>
      <p:sp>
        <p:nvSpPr>
          <p:cNvPr id="3" name="Slide Number Placeholder 2">
            <a:extLst>
              <a:ext uri="{FF2B5EF4-FFF2-40B4-BE49-F238E27FC236}">
                <a16:creationId xmlns:a16="http://schemas.microsoft.com/office/drawing/2014/main" id="{07F893A2-22DF-47B8-A419-F25B64A920A5}"/>
              </a:ext>
            </a:extLst>
          </p:cNvPr>
          <p:cNvSpPr>
            <a:spLocks noGrp="1"/>
          </p:cNvSpPr>
          <p:nvPr>
            <p:ph type="sldNum" sz="quarter" idx="12"/>
          </p:nvPr>
        </p:nvSpPr>
        <p:spPr/>
        <p:txBody>
          <a:bodyPr/>
          <a:lstStyle/>
          <a:p>
            <a:fld id="{2D0AA5EB-64AB-BF41-92BE-B61D8618F692}" type="slidenum">
              <a:rPr lang="it-IT" smtClean="0"/>
              <a:t>39</a:t>
            </a:fld>
            <a:endParaRPr lang="it-IT" dirty="0"/>
          </a:p>
        </p:txBody>
      </p:sp>
    </p:spTree>
    <p:extLst>
      <p:ext uri="{BB962C8B-B14F-4D97-AF65-F5344CB8AC3E}">
        <p14:creationId xmlns:p14="http://schemas.microsoft.com/office/powerpoint/2010/main" val="72332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dirty="0"/>
              <a:t>Part 1: Minimum water requirements</a:t>
            </a:r>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4</a:t>
            </a:fld>
            <a:endParaRPr lang="it-IT" dirty="0"/>
          </a:p>
        </p:txBody>
      </p:sp>
      <p:pic>
        <p:nvPicPr>
          <p:cNvPr id="5" name="Picture 4" descr="A picture containing sky, outdoor, building, house&#10;&#10;Description automatically generated">
            <a:extLst>
              <a:ext uri="{FF2B5EF4-FFF2-40B4-BE49-F238E27FC236}">
                <a16:creationId xmlns:a16="http://schemas.microsoft.com/office/drawing/2014/main" id="{B3E6C192-C958-4CDD-B2C2-41954901950E}"/>
              </a:ext>
            </a:extLst>
          </p:cNvPr>
          <p:cNvPicPr>
            <a:picLocks noChangeAspect="1"/>
          </p:cNvPicPr>
          <p:nvPr/>
        </p:nvPicPr>
        <p:blipFill>
          <a:blip r:embed="rId3"/>
          <a:stretch>
            <a:fillRect/>
          </a:stretch>
        </p:blipFill>
        <p:spPr>
          <a:xfrm>
            <a:off x="6564300" y="2992941"/>
            <a:ext cx="5405825" cy="3728534"/>
          </a:xfrm>
          <a:prstGeom prst="rect">
            <a:avLst/>
          </a:prstGeom>
        </p:spPr>
      </p:pic>
      <p:sp>
        <p:nvSpPr>
          <p:cNvPr id="6" name="Segnaposto testo 4">
            <a:extLst>
              <a:ext uri="{FF2B5EF4-FFF2-40B4-BE49-F238E27FC236}">
                <a16:creationId xmlns:a16="http://schemas.microsoft.com/office/drawing/2014/main" id="{C66B33C0-9769-401F-B0F1-6E49C6AC8A62}"/>
              </a:ext>
            </a:extLst>
          </p:cNvPr>
          <p:cNvSpPr txBox="1">
            <a:spLocks/>
          </p:cNvSpPr>
          <p:nvPr/>
        </p:nvSpPr>
        <p:spPr>
          <a:xfrm>
            <a:off x="518288" y="3235325"/>
            <a:ext cx="5929313" cy="210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t>Minimum water requirements for health care facilities </a:t>
            </a:r>
          </a:p>
          <a:p>
            <a:pPr marL="457200" indent="-457200">
              <a:buFont typeface="+mj-lt"/>
              <a:buAutoNum type="arabicPeriod"/>
            </a:pPr>
            <a:r>
              <a:rPr lang="en-US" sz="2400" dirty="0"/>
              <a:t>Impacts of an inadequate water supply</a:t>
            </a:r>
          </a:p>
          <a:p>
            <a:pPr marL="457200" indent="-457200">
              <a:buFont typeface="+mj-lt"/>
              <a:buAutoNum type="arabicPeriod"/>
            </a:pPr>
            <a:r>
              <a:rPr lang="en-US" sz="2400" dirty="0"/>
              <a:t>Water supply definitions</a:t>
            </a:r>
          </a:p>
          <a:p>
            <a:pPr marL="457200" indent="-457200">
              <a:buFont typeface="+mj-lt"/>
              <a:buAutoNum type="arabicPeriod"/>
            </a:pPr>
            <a:r>
              <a:rPr lang="en-US" sz="2400" dirty="0"/>
              <a:t>Water quantity and storage </a:t>
            </a:r>
          </a:p>
        </p:txBody>
      </p:sp>
    </p:spTree>
    <p:extLst>
      <p:ext uri="{BB962C8B-B14F-4D97-AF65-F5344CB8AC3E}">
        <p14:creationId xmlns:p14="http://schemas.microsoft.com/office/powerpoint/2010/main" val="1352032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330874-4105-471E-B61B-B0504DCFE75D}"/>
              </a:ext>
            </a:extLst>
          </p:cNvPr>
          <p:cNvSpPr>
            <a:spLocks noGrp="1"/>
          </p:cNvSpPr>
          <p:nvPr>
            <p:ph type="title"/>
          </p:nvPr>
        </p:nvSpPr>
        <p:spPr/>
        <p:txBody>
          <a:bodyPr/>
          <a:lstStyle/>
          <a:p>
            <a:r>
              <a:rPr lang="en-US" dirty="0"/>
              <a:t>Key take-aways </a:t>
            </a:r>
          </a:p>
        </p:txBody>
      </p:sp>
      <p:sp>
        <p:nvSpPr>
          <p:cNvPr id="2" name="Slide Number Placeholder 1">
            <a:extLst>
              <a:ext uri="{FF2B5EF4-FFF2-40B4-BE49-F238E27FC236}">
                <a16:creationId xmlns:a16="http://schemas.microsoft.com/office/drawing/2014/main" id="{C49C9BB1-C375-4EDF-9D93-2166D0A379E3}"/>
              </a:ext>
            </a:extLst>
          </p:cNvPr>
          <p:cNvSpPr>
            <a:spLocks noGrp="1"/>
          </p:cNvSpPr>
          <p:nvPr>
            <p:ph type="sldNum" sz="quarter" idx="12"/>
          </p:nvPr>
        </p:nvSpPr>
        <p:spPr/>
        <p:txBody>
          <a:bodyPr/>
          <a:lstStyle/>
          <a:p>
            <a:fld id="{2D0AA5EB-64AB-BF41-92BE-B61D8618F692}" type="slidenum">
              <a:rPr lang="it-IT" smtClean="0"/>
              <a:t>40</a:t>
            </a:fld>
            <a:endParaRPr lang="it-IT" dirty="0"/>
          </a:p>
        </p:txBody>
      </p:sp>
      <p:sp>
        <p:nvSpPr>
          <p:cNvPr id="7" name="Text Placeholder 6">
            <a:extLst>
              <a:ext uri="{FF2B5EF4-FFF2-40B4-BE49-F238E27FC236}">
                <a16:creationId xmlns:a16="http://schemas.microsoft.com/office/drawing/2014/main" id="{4D7D6B4B-BA27-4433-BC28-A4E9B8A98328}"/>
              </a:ext>
            </a:extLst>
          </p:cNvPr>
          <p:cNvSpPr>
            <a:spLocks noGrp="1"/>
          </p:cNvSpPr>
          <p:nvPr>
            <p:ph type="body" sz="quarter" idx="16"/>
          </p:nvPr>
        </p:nvSpPr>
        <p:spPr/>
        <p:txBody>
          <a:bodyPr>
            <a:normAutofit/>
          </a:bodyPr>
          <a:lstStyle/>
          <a:p>
            <a:pPr marL="342900" indent="-342900">
              <a:buFont typeface="Arial" panose="020B0604020202020204" pitchFamily="34" charset="0"/>
              <a:buChar char="•"/>
            </a:pPr>
            <a:r>
              <a:rPr lang="en-US" sz="2400" dirty="0">
                <a:solidFill>
                  <a:srgbClr val="09164D"/>
                </a:solidFill>
              </a:rPr>
              <a:t>Water is fundamental for providing safe and clean care and for respecting the dignity and rights of staff, patients and caregivers</a:t>
            </a:r>
          </a:p>
          <a:p>
            <a:pPr marL="342900" indent="-342900">
              <a:buFont typeface="Arial" panose="020B0604020202020204" pitchFamily="34" charset="0"/>
              <a:buChar char="•"/>
            </a:pPr>
            <a:r>
              <a:rPr lang="en-US" sz="2400" dirty="0">
                <a:solidFill>
                  <a:srgbClr val="09164D"/>
                </a:solidFill>
              </a:rPr>
              <a:t>Water quantity needs depend on the types of health services provided and number of patients and their caregivers </a:t>
            </a:r>
          </a:p>
          <a:p>
            <a:pPr marL="342900" indent="-342900">
              <a:buFont typeface="Arial" panose="020B0604020202020204" pitchFamily="34" charset="0"/>
              <a:buChar char="•"/>
            </a:pPr>
            <a:r>
              <a:rPr lang="en-US" sz="2400" dirty="0">
                <a:solidFill>
                  <a:srgbClr val="09164D"/>
                </a:solidFill>
              </a:rPr>
              <a:t>When possible, water should be treated: many low-cost options exist</a:t>
            </a:r>
          </a:p>
          <a:p>
            <a:pPr marL="342900" indent="-342900">
              <a:buFont typeface="Arial" panose="020B0604020202020204" pitchFamily="34" charset="0"/>
              <a:buChar char="•"/>
            </a:pPr>
            <a:r>
              <a:rPr lang="en-US" sz="2400" dirty="0">
                <a:solidFill>
                  <a:srgbClr val="09164D"/>
                </a:solidFill>
              </a:rPr>
              <a:t>The risk of corona and Ebola viruses to water supplies is low and chlorination is effective in inactivating both types of viruses</a:t>
            </a:r>
          </a:p>
          <a:p>
            <a:pPr marL="342900" indent="-342900">
              <a:buFont typeface="Arial" panose="020B0604020202020204" pitchFamily="34" charset="0"/>
              <a:buChar char="•"/>
            </a:pPr>
            <a:r>
              <a:rPr lang="en-US" sz="2400" dirty="0">
                <a:solidFill>
                  <a:srgbClr val="09164D"/>
                </a:solidFill>
              </a:rPr>
              <a:t>Climate resilient water systems require back-up supplies, storage, additional treatment and infrastructure that can withstand floods, droughts and extreme events</a:t>
            </a:r>
          </a:p>
          <a:p>
            <a:pPr marL="342900" indent="-342900">
              <a:buFont typeface="Arial" panose="020B0604020202020204" pitchFamily="34" charset="0"/>
              <a:buChar char="•"/>
            </a:pPr>
            <a:r>
              <a:rPr lang="en-US" sz="2400" dirty="0">
                <a:solidFill>
                  <a:srgbClr val="09164D"/>
                </a:solidFill>
              </a:rPr>
              <a:t>Legionella can be prevented through good water system management.</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82297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A15A66A-D123-4957-BDBA-87C2D46A2FCB}"/>
              </a:ext>
            </a:extLst>
          </p:cNvPr>
          <p:cNvGraphicFramePr>
            <a:graphicFrameLocks noGrp="1"/>
          </p:cNvGraphicFramePr>
          <p:nvPr>
            <p:extLst>
              <p:ext uri="{D42A27DB-BD31-4B8C-83A1-F6EECF244321}">
                <p14:modId xmlns:p14="http://schemas.microsoft.com/office/powerpoint/2010/main" val="1504015806"/>
              </p:ext>
            </p:extLst>
          </p:nvPr>
        </p:nvGraphicFramePr>
        <p:xfrm>
          <a:off x="505408" y="1265571"/>
          <a:ext cx="11181184" cy="4965272"/>
        </p:xfrm>
        <a:graphic>
          <a:graphicData uri="http://schemas.openxmlformats.org/drawingml/2006/table">
            <a:tbl>
              <a:tblPr firstRow="1" firstCol="1" bandRow="1">
                <a:tableStyleId>{2D5ABB26-0587-4C30-8999-92F81FD0307C}</a:tableStyleId>
              </a:tblPr>
              <a:tblGrid>
                <a:gridCol w="433763">
                  <a:extLst>
                    <a:ext uri="{9D8B030D-6E8A-4147-A177-3AD203B41FA5}">
                      <a16:colId xmlns:a16="http://schemas.microsoft.com/office/drawing/2014/main" val="1483998003"/>
                    </a:ext>
                  </a:extLst>
                </a:gridCol>
                <a:gridCol w="9173796">
                  <a:extLst>
                    <a:ext uri="{9D8B030D-6E8A-4147-A177-3AD203B41FA5}">
                      <a16:colId xmlns:a16="http://schemas.microsoft.com/office/drawing/2014/main" val="1251665192"/>
                    </a:ext>
                  </a:extLst>
                </a:gridCol>
                <a:gridCol w="1573625">
                  <a:extLst>
                    <a:ext uri="{9D8B030D-6E8A-4147-A177-3AD203B41FA5}">
                      <a16:colId xmlns:a16="http://schemas.microsoft.com/office/drawing/2014/main" val="709013867"/>
                    </a:ext>
                  </a:extLst>
                </a:gridCol>
              </a:tblGrid>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1a</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An improved water supply is piped into the facility or located on premises </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Supply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833046"/>
                  </a:ext>
                </a:extLst>
              </a:tr>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1b</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The facility has piped water supplies on premises</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Supply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1138697"/>
                  </a:ext>
                </a:extLst>
              </a:tr>
              <a:tr h="49758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2</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All taps are connected to an available and functioning water supply, with no leaks in pipes </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Supply /</a:t>
                      </a:r>
                      <a:br>
                        <a:rPr lang="en-GB" sz="1600" dirty="0">
                          <a:solidFill>
                            <a:srgbClr val="09164D"/>
                          </a:solidFill>
                          <a:effectLst/>
                          <a:latin typeface="Arial" panose="020B0604020202020204" pitchFamily="34" charset="0"/>
                          <a:cs typeface="Arial" panose="020B0604020202020204" pitchFamily="34" charset="0"/>
                        </a:rPr>
                      </a:br>
                      <a:r>
                        <a:rPr lang="en-GB" sz="1600" dirty="0">
                          <a:solidFill>
                            <a:srgbClr val="09164D"/>
                          </a:solidFill>
                          <a:effectLst/>
                          <a:latin typeface="Arial" panose="020B0604020202020204" pitchFamily="34" charset="0"/>
                          <a:cs typeface="Arial" panose="020B0604020202020204" pitchFamily="34" charset="0"/>
                        </a:rPr>
                        <a:t>Plumbing</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6946964"/>
                  </a:ext>
                </a:extLst>
              </a:tr>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3a</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Water is available during all operating times of the facility</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Availability </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880407"/>
                  </a:ext>
                </a:extLst>
              </a:tr>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3b</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Water is available at the time the WASH FIT assessment is carried out </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kumimoji="0" lang="en-GB" sz="1600" b="0" i="0" u="none" strike="noStrike" kern="1200" cap="none" spc="0" normalizeH="0" baseline="0" noProof="0">
                          <a:ln>
                            <a:noFill/>
                          </a:ln>
                          <a:solidFill>
                            <a:srgbClr val="09164D"/>
                          </a:solidFill>
                          <a:effectLst/>
                          <a:uLnTx/>
                          <a:uFillTx/>
                          <a:latin typeface="Arial" panose="020B0604020202020204" pitchFamily="34" charset="0"/>
                          <a:ea typeface="+mn-ea"/>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2993426"/>
                  </a:ext>
                </a:extLst>
              </a:tr>
              <a:tr h="552873">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4</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Water is available throughout the year (i.e. not affected by seasonality, weather variability/extreme events or other constraints)</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kumimoji="0" lang="en-GB" sz="1600" b="0" i="0" u="none" strike="noStrike" kern="1200" cap="none" spc="0" normalizeH="0" baseline="0" noProof="0">
                          <a:ln>
                            <a:noFill/>
                          </a:ln>
                          <a:solidFill>
                            <a:srgbClr val="09164D"/>
                          </a:solidFill>
                          <a:effectLst/>
                          <a:uLnTx/>
                          <a:uFillTx/>
                          <a:latin typeface="Arial" panose="020B0604020202020204" pitchFamily="34" charset="0"/>
                          <a:ea typeface="+mn-ea"/>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5834349"/>
                  </a:ext>
                </a:extLst>
              </a:tr>
              <a:tr h="552873">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5</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Main water supply system has been functional for the last 3 months with no major breakdowns</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kumimoji="0" lang="en-GB" sz="1600" b="0" i="0" u="none" strike="noStrike" kern="1200" cap="none" spc="0" normalizeH="0" baseline="0" noProof="0">
                          <a:ln>
                            <a:noFill/>
                          </a:ln>
                          <a:solidFill>
                            <a:srgbClr val="09164D"/>
                          </a:solidFill>
                          <a:effectLst/>
                          <a:uLnTx/>
                          <a:uFillTx/>
                          <a:latin typeface="Arial" panose="020B0604020202020204" pitchFamily="34" charset="0"/>
                          <a:ea typeface="+mn-ea"/>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117050"/>
                  </a:ext>
                </a:extLst>
              </a:tr>
              <a:tr h="552873">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6</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Additional improved water source(s) are identified, available and can be accessed (and adequately treated if necessary)  in case the main source is no longer functioning/available</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kumimoji="0" lang="en-GB" sz="1600" b="0" i="0" u="none" strike="noStrike" kern="1200" cap="none" spc="0" normalizeH="0" baseline="0" noProof="0">
                          <a:ln>
                            <a:noFill/>
                          </a:ln>
                          <a:solidFill>
                            <a:srgbClr val="09164D"/>
                          </a:solidFill>
                          <a:effectLst/>
                          <a:uLnTx/>
                          <a:uFillTx/>
                          <a:latin typeface="Arial" panose="020B0604020202020204" pitchFamily="34" charset="0"/>
                          <a:ea typeface="+mn-ea"/>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328606"/>
                  </a:ext>
                </a:extLst>
              </a:tr>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7</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Water is of sufficient quantity for all uses</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kumimoji="0" lang="en-GB" sz="1600" b="0" i="0" u="none" strike="noStrike" kern="1200" cap="none" spc="0" normalizeH="0" baseline="0" noProof="0">
                          <a:ln>
                            <a:noFill/>
                          </a:ln>
                          <a:solidFill>
                            <a:srgbClr val="09164D"/>
                          </a:solidFill>
                          <a:effectLst/>
                          <a:uLnTx/>
                          <a:uFillTx/>
                          <a:latin typeface="Arial" panose="020B0604020202020204" pitchFamily="34" charset="0"/>
                          <a:ea typeface="+mn-ea"/>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2439085"/>
                  </a:ext>
                </a:extLst>
              </a:tr>
              <a:tr h="110574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8</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noFill/>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The facility has tanks to store water in case of disruption to the main supply and water storage tanks are protected (e.g. from climate-related extreme weather events) and adequately managed (e.g. inspected, cleaned/disinfected regularly) and are sufficient to meet the needs of the facility for two days</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noFill/>
                  </a:tcPr>
                </a:tc>
                <a:tc>
                  <a:txBody>
                    <a:bodyPr/>
                    <a:lstStyle/>
                    <a:p>
                      <a:pPr marL="0" marR="0">
                        <a:spcBef>
                          <a:spcPts val="0"/>
                        </a:spcBef>
                        <a:spcAft>
                          <a:spcPts val="0"/>
                        </a:spcAft>
                      </a:pPr>
                      <a:r>
                        <a:rPr kumimoji="0" lang="en-GB" sz="1600" b="0" i="0" u="none" strike="noStrike" kern="1200" cap="none" spc="0" normalizeH="0" baseline="0" noProof="0" dirty="0">
                          <a:ln>
                            <a:noFill/>
                          </a:ln>
                          <a:solidFill>
                            <a:srgbClr val="09164D"/>
                          </a:solidFill>
                          <a:effectLst/>
                          <a:uLnTx/>
                          <a:uFillTx/>
                          <a:latin typeface="Arial" panose="020B0604020202020204" pitchFamily="34" charset="0"/>
                          <a:ea typeface="+mn-ea"/>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92325122"/>
                  </a:ext>
                </a:extLst>
              </a:tr>
            </a:tbl>
          </a:graphicData>
        </a:graphic>
      </p:graphicFrame>
      <p:sp>
        <p:nvSpPr>
          <p:cNvPr id="10" name="Title 5">
            <a:extLst>
              <a:ext uri="{FF2B5EF4-FFF2-40B4-BE49-F238E27FC236}">
                <a16:creationId xmlns:a16="http://schemas.microsoft.com/office/drawing/2014/main" id="{67585C05-3AAE-4EA1-B9B6-61729F0B0F69}"/>
              </a:ext>
            </a:extLst>
          </p:cNvPr>
          <p:cNvSpPr>
            <a:spLocks noGrp="1"/>
          </p:cNvSpPr>
          <p:nvPr>
            <p:ph type="title"/>
          </p:nvPr>
        </p:nvSpPr>
        <p:spPr>
          <a:xfrm>
            <a:off x="479999" y="367781"/>
            <a:ext cx="8160000" cy="719962"/>
          </a:xfrm>
        </p:spPr>
        <p:txBody>
          <a:bodyPr/>
          <a:lstStyle/>
          <a:p>
            <a:r>
              <a:rPr lang="en-US" dirty="0">
                <a:solidFill>
                  <a:srgbClr val="0092CC"/>
                </a:solidFill>
                <a:latin typeface="Arial Narrow" panose="020B0606020202030204" pitchFamily="34" charset="0"/>
                <a:cs typeface="+mj-cs"/>
              </a:rPr>
              <a:t>WASH FIT water indicators</a:t>
            </a:r>
          </a:p>
        </p:txBody>
      </p:sp>
      <p:sp>
        <p:nvSpPr>
          <p:cNvPr id="11" name="TextBox 10">
            <a:extLst>
              <a:ext uri="{FF2B5EF4-FFF2-40B4-BE49-F238E27FC236}">
                <a16:creationId xmlns:a16="http://schemas.microsoft.com/office/drawing/2014/main" id="{88314100-A31E-42CA-9D77-7DDCB39EF415}"/>
              </a:ext>
            </a:extLst>
          </p:cNvPr>
          <p:cNvSpPr txBox="1"/>
          <p:nvPr/>
        </p:nvSpPr>
        <p:spPr>
          <a:xfrm>
            <a:off x="7057050" y="542006"/>
            <a:ext cx="3524565" cy="371512"/>
          </a:xfrm>
          <a:prstGeom prst="rect">
            <a:avLst/>
          </a:prstGeom>
          <a:solidFill>
            <a:schemeClr val="tx1"/>
          </a:solidFill>
        </p:spPr>
        <p:txBody>
          <a:bodyPr wrap="square" rtlCol="0">
            <a:spAutoFit/>
          </a:bodyPr>
          <a:lstStyle/>
          <a:p>
            <a:pPr algn="ctr" rtl="0"/>
            <a:r>
              <a:rPr lang="en-US" sz="1814" dirty="0">
                <a:solidFill>
                  <a:schemeClr val="bg1"/>
                </a:solidFill>
                <a:latin typeface="Arial Narrow" panose="020B0606020202030204" pitchFamily="34" charset="0"/>
                <a:cs typeface="Arial" panose="020B0604020202020204" pitchFamily="34" charset="0"/>
              </a:rPr>
              <a:t>Indicators in bold are “essential”</a:t>
            </a:r>
          </a:p>
        </p:txBody>
      </p:sp>
      <p:sp>
        <p:nvSpPr>
          <p:cNvPr id="2" name="Slide Number Placeholder 1">
            <a:extLst>
              <a:ext uri="{FF2B5EF4-FFF2-40B4-BE49-F238E27FC236}">
                <a16:creationId xmlns:a16="http://schemas.microsoft.com/office/drawing/2014/main" id="{D4B2A56C-3C04-4993-9B0C-6EDEA0A96893}"/>
              </a:ext>
            </a:extLst>
          </p:cNvPr>
          <p:cNvSpPr>
            <a:spLocks noGrp="1"/>
          </p:cNvSpPr>
          <p:nvPr>
            <p:ph type="sldNum" sz="quarter" idx="16"/>
          </p:nvPr>
        </p:nvSpPr>
        <p:spPr/>
        <p:txBody>
          <a:bodyPr/>
          <a:lstStyle/>
          <a:p>
            <a:fld id="{A74CE0EA-F3B5-4684-BA10-C594598FDB9C}" type="slidenum">
              <a:rPr lang="en-GB" smtClean="0">
                <a:solidFill>
                  <a:prstClr val="black"/>
                </a:solidFill>
              </a:rPr>
              <a:pPr/>
              <a:t>41</a:t>
            </a:fld>
            <a:endParaRPr lang="en-GB">
              <a:solidFill>
                <a:prstClr val="black"/>
              </a:solidFill>
            </a:endParaRPr>
          </a:p>
        </p:txBody>
      </p:sp>
      <p:pic>
        <p:nvPicPr>
          <p:cNvPr id="6" name="Immagine 15">
            <a:extLst>
              <a:ext uri="{FF2B5EF4-FFF2-40B4-BE49-F238E27FC236}">
                <a16:creationId xmlns:a16="http://schemas.microsoft.com/office/drawing/2014/main" id="{1658A06C-3230-44C0-8CA8-CD3EAFBA06F6}"/>
              </a:ext>
            </a:extLst>
          </p:cNvPr>
          <p:cNvPicPr>
            <a:picLocks noChangeAspect="1"/>
          </p:cNvPicPr>
          <p:nvPr/>
        </p:nvPicPr>
        <p:blipFill>
          <a:blip r:embed="rId3"/>
          <a:stretch>
            <a:fillRect/>
          </a:stretch>
        </p:blipFill>
        <p:spPr>
          <a:xfrm>
            <a:off x="10966755" y="167154"/>
            <a:ext cx="1001671" cy="1171184"/>
          </a:xfrm>
          <a:prstGeom prst="rect">
            <a:avLst/>
          </a:prstGeom>
        </p:spPr>
      </p:pic>
    </p:spTree>
    <p:extLst>
      <p:ext uri="{BB962C8B-B14F-4D97-AF65-F5344CB8AC3E}">
        <p14:creationId xmlns:p14="http://schemas.microsoft.com/office/powerpoint/2010/main" val="1479537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C6DE69-B597-480C-9E8F-0A578DF61296}"/>
              </a:ext>
            </a:extLst>
          </p:cNvPr>
          <p:cNvGraphicFramePr>
            <a:graphicFrameLocks noGrp="1"/>
          </p:cNvGraphicFramePr>
          <p:nvPr>
            <p:extLst>
              <p:ext uri="{D42A27DB-BD31-4B8C-83A1-F6EECF244321}">
                <p14:modId xmlns:p14="http://schemas.microsoft.com/office/powerpoint/2010/main" val="280259428"/>
              </p:ext>
            </p:extLst>
          </p:nvPr>
        </p:nvGraphicFramePr>
        <p:xfrm>
          <a:off x="479999" y="1007116"/>
          <a:ext cx="11181184" cy="5239593"/>
        </p:xfrm>
        <a:graphic>
          <a:graphicData uri="http://schemas.openxmlformats.org/drawingml/2006/table">
            <a:tbl>
              <a:tblPr firstRow="1" firstCol="1" bandRow="1">
                <a:tableStyleId>{2D5ABB26-0587-4C30-8999-92F81FD0307C}</a:tableStyleId>
              </a:tblPr>
              <a:tblGrid>
                <a:gridCol w="433763">
                  <a:extLst>
                    <a:ext uri="{9D8B030D-6E8A-4147-A177-3AD203B41FA5}">
                      <a16:colId xmlns:a16="http://schemas.microsoft.com/office/drawing/2014/main" val="2997228313"/>
                    </a:ext>
                  </a:extLst>
                </a:gridCol>
                <a:gridCol w="9141614">
                  <a:extLst>
                    <a:ext uri="{9D8B030D-6E8A-4147-A177-3AD203B41FA5}">
                      <a16:colId xmlns:a16="http://schemas.microsoft.com/office/drawing/2014/main" val="3221195920"/>
                    </a:ext>
                  </a:extLst>
                </a:gridCol>
                <a:gridCol w="1605807">
                  <a:extLst>
                    <a:ext uri="{9D8B030D-6E8A-4147-A177-3AD203B41FA5}">
                      <a16:colId xmlns:a16="http://schemas.microsoft.com/office/drawing/2014/main" val="474958981"/>
                    </a:ext>
                  </a:extLst>
                </a:gridCol>
              </a:tblGrid>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9</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Rainwater harvesting system(s) (with safe storage) is functional and stores water safely</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Availability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01873"/>
                  </a:ext>
                </a:extLst>
              </a:tr>
              <a:tr h="276436">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10</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Water reduction strategies are used to reduce water wastage.</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Reduction</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2827"/>
                  </a:ext>
                </a:extLst>
              </a:tr>
              <a:tr h="552873">
                <a:tc>
                  <a:txBody>
                    <a:bodyPr/>
                    <a:lstStyle/>
                    <a:p>
                      <a:pPr marL="0" marR="0" algn="ctr">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11</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[Where chlorine disinfection takes place] </a:t>
                      </a:r>
                      <a:endParaRPr lang="en-US" sz="1800" b="1" dirty="0">
                        <a:solidFill>
                          <a:srgbClr val="09164D"/>
                        </a:solidFill>
                        <a:effectLst/>
                        <a:latin typeface="Arial" panose="020B0604020202020204" pitchFamily="34" charset="0"/>
                        <a:cs typeface="Arial" panose="020B0604020202020204" pitchFamily="34" charset="0"/>
                      </a:endParaRPr>
                    </a:p>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Drinking-water has appropriate chlorine residual (≥0.2mg/L or ≥0.5mg/L in emergencies)  </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Drinking water</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6210351"/>
                  </a:ext>
                </a:extLst>
              </a:tr>
              <a:tr h="552873">
                <a:tc>
                  <a:txBody>
                    <a:bodyPr/>
                    <a:lstStyle/>
                    <a:p>
                      <a:pPr marL="0" marR="0" algn="ctr">
                        <a:spcBef>
                          <a:spcPts val="0"/>
                        </a:spcBef>
                        <a:spcAft>
                          <a:spcPts val="0"/>
                        </a:spcAft>
                      </a:pPr>
                      <a:r>
                        <a:rPr lang="en-GB" sz="1600">
                          <a:solidFill>
                            <a:srgbClr val="09164D"/>
                          </a:solidFill>
                          <a:effectLst/>
                          <a:latin typeface="Arial" panose="020B0604020202020204" pitchFamily="34" charset="0"/>
                          <a:cs typeface="Arial" panose="020B0604020202020204" pitchFamily="34" charset="0"/>
                        </a:rPr>
                        <a:t>12</a:t>
                      </a:r>
                      <a:endParaRPr lang="en-US" sz="1600" i="1">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Water supply poses low or no risk to public health, as measured by the absence of E. coli per 100 mL and/or as measured by the Sanitary Inspection (SI) risk score.</a:t>
                      </a:r>
                      <a:endParaRPr lang="en-US" sz="1800" b="1" dirty="0">
                        <a:solidFill>
                          <a:srgbClr val="09164D"/>
                        </a:solidFill>
                        <a:effectLst/>
                        <a:latin typeface="Arial" panose="020B0604020202020204" pitchFamily="34" charset="0"/>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Quality </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9332898"/>
                  </a:ext>
                </a:extLst>
              </a:tr>
              <a:tr h="552873">
                <a:tc>
                  <a:txBody>
                    <a:bodyPr/>
                    <a:lstStyle/>
                    <a:p>
                      <a:pPr marL="0" marR="0" algn="ctr">
                        <a:spcBef>
                          <a:spcPts val="0"/>
                        </a:spcBef>
                        <a:spcAft>
                          <a:spcPts val="0"/>
                        </a:spcAft>
                      </a:pPr>
                      <a:r>
                        <a:rPr lang="en-GB" sz="1600">
                          <a:solidFill>
                            <a:srgbClr val="09164D"/>
                          </a:solidFill>
                          <a:effectLst/>
                          <a:latin typeface="Arial" panose="020B0604020202020204" pitchFamily="34" charset="0"/>
                          <a:cs typeface="Arial" panose="020B0604020202020204" pitchFamily="34" charset="0"/>
                        </a:rPr>
                        <a:t>13</a:t>
                      </a:r>
                      <a:endParaRPr lang="en-US" sz="1600" i="1">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Piped water is treated and regulated through safe water management by municipal authorities or water is treated onsite</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kumimoji="0" lang="en-GB" sz="1600" b="0" i="0" u="none" strike="noStrike" kern="1200" cap="none" spc="0" normalizeH="0" baseline="0" noProof="0">
                          <a:ln>
                            <a:noFill/>
                          </a:ln>
                          <a:solidFill>
                            <a:srgbClr val="09164D"/>
                          </a:solidFill>
                          <a:effectLst/>
                          <a:uLnTx/>
                          <a:uFillTx/>
                          <a:latin typeface="Arial" panose="020B0604020202020204" pitchFamily="34" charset="0"/>
                          <a:ea typeface="+mn-ea"/>
                          <a:cs typeface="Arial" panose="020B0604020202020204" pitchFamily="34" charset="0"/>
                        </a:rPr>
                        <a:t>Quality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208869"/>
                  </a:ext>
                </a:extLst>
              </a:tr>
              <a:tr h="552873">
                <a:tc>
                  <a:txBody>
                    <a:bodyPr/>
                    <a:lstStyle/>
                    <a:p>
                      <a:pPr marL="0" marR="0" algn="ctr">
                        <a:spcBef>
                          <a:spcPts val="0"/>
                        </a:spcBef>
                        <a:spcAft>
                          <a:spcPts val="0"/>
                        </a:spcAft>
                      </a:pPr>
                      <a:r>
                        <a:rPr lang="en-GB" sz="1600">
                          <a:solidFill>
                            <a:srgbClr val="09164D"/>
                          </a:solidFill>
                          <a:effectLst/>
                          <a:latin typeface="Arial" panose="020B0604020202020204" pitchFamily="34" charset="0"/>
                          <a:cs typeface="Arial" panose="020B0604020202020204" pitchFamily="34" charset="0"/>
                        </a:rPr>
                        <a:t>14</a:t>
                      </a:r>
                      <a:endParaRPr lang="en-US" sz="1600" i="1">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The quality of water from all water supplies (primary, back-up and supplemental supplies) is routinely tested by a staff member/and or independent authority (e.g. a surveillance agency)</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kumimoji="0" lang="en-GB" sz="1600" b="0" i="0" u="none" strike="noStrike" kern="1200" cap="none" spc="0" normalizeH="0" baseline="0" noProof="0" dirty="0">
                          <a:ln>
                            <a:noFill/>
                          </a:ln>
                          <a:solidFill>
                            <a:srgbClr val="09164D"/>
                          </a:solidFill>
                          <a:effectLst/>
                          <a:uLnTx/>
                          <a:uFillTx/>
                          <a:latin typeface="Arial" panose="020B0604020202020204" pitchFamily="34" charset="0"/>
                          <a:ea typeface="+mn-ea"/>
                          <a:cs typeface="Arial" panose="020B0604020202020204" pitchFamily="34" charset="0"/>
                        </a:rPr>
                        <a:t>Quality</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7564821"/>
                  </a:ext>
                </a:extLst>
              </a:tr>
              <a:tr h="829309">
                <a:tc>
                  <a:txBody>
                    <a:bodyPr/>
                    <a:lstStyle/>
                    <a:p>
                      <a:pPr marL="0" marR="0" algn="ctr">
                        <a:spcBef>
                          <a:spcPts val="0"/>
                        </a:spcBef>
                        <a:spcAft>
                          <a:spcPts val="0"/>
                        </a:spcAft>
                      </a:pPr>
                      <a:r>
                        <a:rPr lang="en-GB" sz="1600">
                          <a:solidFill>
                            <a:srgbClr val="09164D"/>
                          </a:solidFill>
                          <a:effectLst/>
                          <a:latin typeface="Arial" panose="020B0604020202020204" pitchFamily="34" charset="0"/>
                          <a:cs typeface="Arial" panose="020B0604020202020204" pitchFamily="34" charset="0"/>
                        </a:rPr>
                        <a:t>15</a:t>
                      </a:r>
                      <a:endParaRPr lang="en-US" sz="1600" i="1">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b="1" dirty="0">
                          <a:solidFill>
                            <a:srgbClr val="09164D"/>
                          </a:solidFill>
                          <a:effectLst/>
                          <a:latin typeface="Arial" panose="020B0604020202020204" pitchFamily="34" charset="0"/>
                          <a:cs typeface="Arial" panose="020B0604020202020204" pitchFamily="34" charset="0"/>
                        </a:rPr>
                        <a:t>A drinking-water station with safe drinking water is available and functioning at all times in main waiting areas and/or entrance to each ward AND in all rooms where patients stay overnight or receive care</a:t>
                      </a:r>
                      <a:endParaRPr lang="en-US" sz="1800" b="1"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Drinking water</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2230217"/>
                  </a:ext>
                </a:extLst>
              </a:tr>
              <a:tr h="552873">
                <a:tc>
                  <a:txBody>
                    <a:bodyPr/>
                    <a:lstStyle/>
                    <a:p>
                      <a:pPr marL="0" marR="0" algn="ctr">
                        <a:spcBef>
                          <a:spcPts val="0"/>
                        </a:spcBef>
                        <a:spcAft>
                          <a:spcPts val="0"/>
                        </a:spcAft>
                      </a:pPr>
                      <a:r>
                        <a:rPr lang="en-GB" sz="1600">
                          <a:solidFill>
                            <a:srgbClr val="09164D"/>
                          </a:solidFill>
                          <a:effectLst/>
                          <a:latin typeface="Arial" panose="020B0604020202020204" pitchFamily="34" charset="0"/>
                          <a:cs typeface="Arial" panose="020B0604020202020204" pitchFamily="34" charset="0"/>
                        </a:rPr>
                        <a:t>16 </a:t>
                      </a:r>
                      <a:endParaRPr lang="en-US" sz="1600" i="1">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At least one shower or bathing area is available per 40 in-patients or per ward (whichever is lower) and is functioning and accessible</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Showers</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2576425"/>
                  </a:ext>
                </a:extLst>
              </a:tr>
              <a:tr h="552873">
                <a:tc>
                  <a:txBody>
                    <a:bodyPr/>
                    <a:lstStyle/>
                    <a:p>
                      <a:pPr marL="0" marR="0" algn="ctr">
                        <a:spcBef>
                          <a:spcPts val="0"/>
                        </a:spcBef>
                        <a:spcAft>
                          <a:spcPts val="0"/>
                        </a:spcAft>
                      </a:pPr>
                      <a:r>
                        <a:rPr lang="en-GB" sz="1600">
                          <a:solidFill>
                            <a:srgbClr val="09164D"/>
                          </a:solidFill>
                          <a:effectLst/>
                          <a:latin typeface="Arial" panose="020B0604020202020204" pitchFamily="34" charset="0"/>
                          <a:cs typeface="Arial" panose="020B0604020202020204" pitchFamily="34" charset="0"/>
                        </a:rPr>
                        <a:t>17</a:t>
                      </a:r>
                      <a:endParaRPr lang="en-US" sz="1600" i="1">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GB" sz="1800" dirty="0">
                          <a:solidFill>
                            <a:srgbClr val="09164D"/>
                          </a:solidFill>
                          <a:effectLst/>
                          <a:latin typeface="Arial" panose="020B0604020202020204" pitchFamily="34" charset="0"/>
                          <a:cs typeface="Arial" panose="020B0604020202020204" pitchFamily="34" charset="0"/>
                        </a:rPr>
                        <a:t>A functional shower of space for women which is private and lockable is available in the labour and delivery area</a:t>
                      </a:r>
                      <a:endParaRPr lang="en-US" sz="18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GB" sz="1600" dirty="0">
                          <a:solidFill>
                            <a:srgbClr val="09164D"/>
                          </a:solidFill>
                          <a:effectLst/>
                          <a:latin typeface="Arial" panose="020B0604020202020204" pitchFamily="34" charset="0"/>
                          <a:cs typeface="Arial" panose="020B0604020202020204" pitchFamily="34" charset="0"/>
                        </a:rPr>
                        <a:t>Showers</a:t>
                      </a:r>
                      <a:endParaRPr lang="en-US" sz="1600" i="1" dirty="0">
                        <a:solidFill>
                          <a:srgbClr val="09164D"/>
                        </a:solidFill>
                        <a:effectLst/>
                        <a:latin typeface="Arial" panose="020B0604020202020204" pitchFamily="34" charset="0"/>
                        <a:ea typeface="SimSun" panose="02010600030101010101" pitchFamily="2" charset="-122"/>
                        <a:cs typeface="Arial" panose="020B0604020202020204" pitchFamily="34" charset="0"/>
                      </a:endParaRPr>
                    </a:p>
                  </a:txBody>
                  <a:tcPr marL="61310" marR="61310" marT="0"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4862327"/>
                  </a:ext>
                </a:extLst>
              </a:tr>
            </a:tbl>
          </a:graphicData>
        </a:graphic>
      </p:graphicFrame>
      <p:sp>
        <p:nvSpPr>
          <p:cNvPr id="8" name="Title 5">
            <a:extLst>
              <a:ext uri="{FF2B5EF4-FFF2-40B4-BE49-F238E27FC236}">
                <a16:creationId xmlns:a16="http://schemas.microsoft.com/office/drawing/2014/main" id="{2B9F41DE-5D5D-4048-9EEF-E9AF42312B0B}"/>
              </a:ext>
            </a:extLst>
          </p:cNvPr>
          <p:cNvSpPr>
            <a:spLocks noGrp="1"/>
          </p:cNvSpPr>
          <p:nvPr>
            <p:ph type="title"/>
          </p:nvPr>
        </p:nvSpPr>
        <p:spPr>
          <a:xfrm>
            <a:off x="479999" y="298672"/>
            <a:ext cx="8160000" cy="719962"/>
          </a:xfrm>
        </p:spPr>
        <p:txBody>
          <a:bodyPr/>
          <a:lstStyle/>
          <a:p>
            <a:r>
              <a:rPr lang="en-US" dirty="0">
                <a:solidFill>
                  <a:srgbClr val="0092CC"/>
                </a:solidFill>
                <a:latin typeface="Arial Narrow" panose="020B0606020202030204" pitchFamily="34" charset="0"/>
                <a:cs typeface="+mj-cs"/>
              </a:rPr>
              <a:t>WASH FIT water indicators</a:t>
            </a:r>
          </a:p>
        </p:txBody>
      </p:sp>
      <p:sp>
        <p:nvSpPr>
          <p:cNvPr id="2" name="Slide Number Placeholder 1">
            <a:extLst>
              <a:ext uri="{FF2B5EF4-FFF2-40B4-BE49-F238E27FC236}">
                <a16:creationId xmlns:a16="http://schemas.microsoft.com/office/drawing/2014/main" id="{8FD29E76-FDB4-4029-8FA3-DA61461EB495}"/>
              </a:ext>
            </a:extLst>
          </p:cNvPr>
          <p:cNvSpPr>
            <a:spLocks noGrp="1"/>
          </p:cNvSpPr>
          <p:nvPr>
            <p:ph type="sldNum" sz="quarter" idx="16"/>
          </p:nvPr>
        </p:nvSpPr>
        <p:spPr/>
        <p:txBody>
          <a:bodyPr/>
          <a:lstStyle/>
          <a:p>
            <a:fld id="{A74CE0EA-F3B5-4684-BA10-C594598FDB9C}" type="slidenum">
              <a:rPr lang="en-GB" smtClean="0">
                <a:solidFill>
                  <a:prstClr val="black"/>
                </a:solidFill>
              </a:rPr>
              <a:pPr/>
              <a:t>42</a:t>
            </a:fld>
            <a:endParaRPr lang="en-GB">
              <a:solidFill>
                <a:prstClr val="black"/>
              </a:solidFill>
            </a:endParaRPr>
          </a:p>
        </p:txBody>
      </p:sp>
      <p:sp>
        <p:nvSpPr>
          <p:cNvPr id="6" name="TextBox 5">
            <a:extLst>
              <a:ext uri="{FF2B5EF4-FFF2-40B4-BE49-F238E27FC236}">
                <a16:creationId xmlns:a16="http://schemas.microsoft.com/office/drawing/2014/main" id="{CD2E2C05-34BC-41B5-BC07-5D738E50C304}"/>
              </a:ext>
            </a:extLst>
          </p:cNvPr>
          <p:cNvSpPr txBox="1"/>
          <p:nvPr/>
        </p:nvSpPr>
        <p:spPr>
          <a:xfrm>
            <a:off x="7057050" y="542006"/>
            <a:ext cx="3524565" cy="371512"/>
          </a:xfrm>
          <a:prstGeom prst="rect">
            <a:avLst/>
          </a:prstGeom>
          <a:solidFill>
            <a:schemeClr val="tx1"/>
          </a:solidFill>
        </p:spPr>
        <p:txBody>
          <a:bodyPr wrap="square" rtlCol="0">
            <a:spAutoFit/>
          </a:bodyPr>
          <a:lstStyle/>
          <a:p>
            <a:pPr algn="ctr" rtl="0"/>
            <a:r>
              <a:rPr lang="en-US" sz="1814" dirty="0">
                <a:solidFill>
                  <a:schemeClr val="bg1"/>
                </a:solidFill>
                <a:latin typeface="Arial Narrow" panose="020B0606020202030204" pitchFamily="34" charset="0"/>
                <a:cs typeface="Arial" panose="020B0604020202020204" pitchFamily="34" charset="0"/>
              </a:rPr>
              <a:t>Indicators in bold are “essential”</a:t>
            </a:r>
          </a:p>
        </p:txBody>
      </p:sp>
      <p:pic>
        <p:nvPicPr>
          <p:cNvPr id="10" name="Immagine 15">
            <a:extLst>
              <a:ext uri="{FF2B5EF4-FFF2-40B4-BE49-F238E27FC236}">
                <a16:creationId xmlns:a16="http://schemas.microsoft.com/office/drawing/2014/main" id="{10983DC5-C32F-4F85-AF4D-ECEEBC529896}"/>
              </a:ext>
            </a:extLst>
          </p:cNvPr>
          <p:cNvPicPr>
            <a:picLocks noChangeAspect="1"/>
          </p:cNvPicPr>
          <p:nvPr/>
        </p:nvPicPr>
        <p:blipFill>
          <a:blip r:embed="rId3"/>
          <a:stretch>
            <a:fillRect/>
          </a:stretch>
        </p:blipFill>
        <p:spPr>
          <a:xfrm>
            <a:off x="10966755" y="167154"/>
            <a:ext cx="1001671" cy="1171184"/>
          </a:xfrm>
          <a:prstGeom prst="rect">
            <a:avLst/>
          </a:prstGeom>
        </p:spPr>
      </p:pic>
    </p:spTree>
    <p:extLst>
      <p:ext uri="{BB962C8B-B14F-4D97-AF65-F5344CB8AC3E}">
        <p14:creationId xmlns:p14="http://schemas.microsoft.com/office/powerpoint/2010/main" val="1009192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9999" y="1020693"/>
            <a:ext cx="10390561" cy="4816614"/>
          </a:xfrm>
        </p:spPr>
        <p:txBody>
          <a:bodyPr/>
          <a:lstStyle/>
          <a:p>
            <a:pPr marL="0" indent="0">
              <a:spcBef>
                <a:spcPts val="0"/>
              </a:spcBef>
              <a:buNone/>
            </a:pPr>
            <a:r>
              <a:rPr lang="en-GB" sz="1700" b="1" dirty="0">
                <a:ea typeface="Times New Roman" panose="02020603050405020304" pitchFamily="18" charset="0"/>
              </a:rPr>
              <a:t>General </a:t>
            </a:r>
          </a:p>
          <a:p>
            <a:pPr marL="0">
              <a:spcBef>
                <a:spcPts val="0"/>
              </a:spcBef>
            </a:pPr>
            <a:r>
              <a:rPr lang="en-GB" sz="1700" dirty="0">
                <a:ea typeface="Times New Roman" panose="02020603050405020304" pitchFamily="18" charset="0"/>
              </a:rPr>
              <a:t>WHO (2008). </a:t>
            </a:r>
            <a:r>
              <a:rPr lang="en-GB" sz="1700" i="1" dirty="0">
                <a:ea typeface="Times New Roman" panose="02020603050405020304" pitchFamily="18" charset="0"/>
              </a:rPr>
              <a:t>Essential environmental health standards in health care</a:t>
            </a:r>
            <a:r>
              <a:rPr lang="en-GB" sz="1700" dirty="0">
                <a:ea typeface="Times New Roman" panose="02020603050405020304" pitchFamily="18" charset="0"/>
              </a:rPr>
              <a:t>. 	</a:t>
            </a:r>
            <a:r>
              <a:rPr lang="en-GB" sz="1700" u="sng" dirty="0">
                <a:solidFill>
                  <a:srgbClr val="0000FF"/>
                </a:solidFill>
                <a:ea typeface="Times New Roman" panose="02020603050405020304" pitchFamily="18" charset="0"/>
                <a:hlinkClick r:id="rId3"/>
              </a:rPr>
              <a:t>https://www.who.int/publications/i/item/9789241547239</a:t>
            </a:r>
            <a:r>
              <a:rPr lang="en-GB" sz="1700" u="sng" dirty="0">
                <a:ea typeface="Times New Roman" panose="02020603050405020304" pitchFamily="18" charset="0"/>
              </a:rPr>
              <a:t> </a:t>
            </a:r>
            <a:endParaRPr lang="en-US" sz="1700" dirty="0">
              <a:ea typeface="Times New Roman" panose="02020603050405020304" pitchFamily="18" charset="0"/>
            </a:endParaRPr>
          </a:p>
          <a:p>
            <a:r>
              <a:rPr lang="en-GB" sz="1700" dirty="0"/>
              <a:t>WHO (2022). Guidelines for drinking-water quality: Fourth edition incorporating the first and second addenda. https://</a:t>
            </a:r>
            <a:r>
              <a:rPr lang="en-GB" sz="1700" dirty="0" err="1"/>
              <a:t>www.who.int</a:t>
            </a:r>
            <a:r>
              <a:rPr lang="en-GB" sz="1700" dirty="0"/>
              <a:t>/publications/</a:t>
            </a:r>
            <a:r>
              <a:rPr lang="en-GB" sz="1700" dirty="0" err="1"/>
              <a:t>i</a:t>
            </a:r>
            <a:r>
              <a:rPr lang="en-GB" sz="1700" dirty="0"/>
              <a:t>/item/9789240045064 </a:t>
            </a:r>
          </a:p>
          <a:p>
            <a:pPr>
              <a:spcBef>
                <a:spcPts val="0"/>
              </a:spcBef>
              <a:spcAft>
                <a:spcPts val="544"/>
              </a:spcAft>
              <a:tabLst>
                <a:tab pos="817851" algn="l"/>
              </a:tabLst>
            </a:pPr>
            <a:r>
              <a:rPr lang="en-US" sz="1700" dirty="0">
                <a:ea typeface="Times New Roman" panose="02020603050405020304" pitchFamily="18" charset="0"/>
              </a:rPr>
              <a:t>WHO (2018). </a:t>
            </a:r>
            <a:r>
              <a:rPr lang="en-US" sz="1700" i="1" dirty="0">
                <a:ea typeface="Times New Roman" panose="02020603050405020304" pitchFamily="18" charset="0"/>
              </a:rPr>
              <a:t>Developing drinking-water quality regulations and standards.</a:t>
            </a:r>
            <a:r>
              <a:rPr lang="en-US" sz="1700" dirty="0">
                <a:ea typeface="Times New Roman" panose="02020603050405020304" pitchFamily="18" charset="0"/>
              </a:rPr>
              <a:t> </a:t>
            </a:r>
            <a:r>
              <a:rPr lang="en-US" sz="1700" u="sng" dirty="0">
                <a:solidFill>
                  <a:srgbClr val="0000FF"/>
                </a:solidFill>
                <a:ea typeface="Times New Roman" panose="02020603050405020304" pitchFamily="18" charset="0"/>
                <a:hlinkClick r:id="rId4"/>
              </a:rPr>
              <a:t>https://www.who.int/publications/i/item/9789241513944</a:t>
            </a:r>
            <a:r>
              <a:rPr lang="en-US" sz="1700" dirty="0">
                <a:ea typeface="Times New Roman" panose="02020603050405020304" pitchFamily="18" charset="0"/>
              </a:rPr>
              <a:t> </a:t>
            </a:r>
          </a:p>
          <a:p>
            <a:pPr>
              <a:spcBef>
                <a:spcPts val="0"/>
              </a:spcBef>
              <a:spcAft>
                <a:spcPts val="544"/>
              </a:spcAft>
              <a:tabLst>
                <a:tab pos="817851" algn="l"/>
              </a:tabLst>
            </a:pPr>
            <a:endParaRPr lang="en-GB" sz="1700" u="sng" dirty="0">
              <a:solidFill>
                <a:srgbClr val="0000FF"/>
              </a:solidFill>
              <a:ea typeface="Times New Roman" panose="02020603050405020304" pitchFamily="18" charset="0"/>
            </a:endParaRPr>
          </a:p>
          <a:p>
            <a:pPr marL="0" indent="0">
              <a:spcBef>
                <a:spcPts val="0"/>
              </a:spcBef>
              <a:spcAft>
                <a:spcPts val="544"/>
              </a:spcAft>
              <a:buNone/>
              <a:tabLst>
                <a:tab pos="817851" algn="l"/>
              </a:tabLst>
            </a:pPr>
            <a:r>
              <a:rPr lang="en-GB" sz="1700" b="1" dirty="0">
                <a:ea typeface="MS PGothic" pitchFamily="34" charset="-128"/>
              </a:rPr>
              <a:t>Emergencies</a:t>
            </a:r>
          </a:p>
          <a:p>
            <a:pPr>
              <a:spcBef>
                <a:spcPts val="0"/>
              </a:spcBef>
              <a:spcAft>
                <a:spcPts val="544"/>
              </a:spcAft>
              <a:tabLst>
                <a:tab pos="817851" algn="l"/>
              </a:tabLst>
            </a:pPr>
            <a:r>
              <a:rPr lang="en-GB" sz="1700" dirty="0">
                <a:ea typeface="MS PGothic" pitchFamily="34" charset="-128"/>
              </a:rPr>
              <a:t>WHO (2011). </a:t>
            </a:r>
            <a:r>
              <a:rPr lang="en-GB" sz="1700" i="1" dirty="0"/>
              <a:t>Technical notes on drinking water, sanitation and hygiene in emergencies. </a:t>
            </a:r>
            <a:r>
              <a:rPr lang="en-GB" sz="1700" dirty="0">
                <a:solidFill>
                  <a:srgbClr val="002060"/>
                </a:solidFill>
                <a:ea typeface="MS PGothic" pitchFamily="34" charset="-128"/>
                <a:hlinkClick r:id="rId5"/>
              </a:rPr>
              <a:t>http://www.who.int/water_sanitation_health/publications/2011/tn9_how_much_water_en.pdf</a:t>
            </a:r>
            <a:endParaRPr lang="en-GB" sz="1700" dirty="0">
              <a:solidFill>
                <a:srgbClr val="002060"/>
              </a:solidFill>
              <a:ea typeface="MS PGothic" pitchFamily="34" charset="-128"/>
            </a:endParaRPr>
          </a:p>
          <a:p>
            <a:r>
              <a:rPr lang="en-GB" sz="1700" dirty="0">
                <a:ea typeface="Times New Roman" panose="02020603050405020304" pitchFamily="18" charset="0"/>
              </a:rPr>
              <a:t>WHO/WEDC (2013). </a:t>
            </a:r>
            <a:r>
              <a:rPr lang="en-GB" sz="1700" i="1" dirty="0">
                <a:ea typeface="Times New Roman" panose="02020603050405020304" pitchFamily="18" charset="0"/>
              </a:rPr>
              <a:t>Updated technical notes on WASH in emergencies (set of 15)</a:t>
            </a:r>
            <a:r>
              <a:rPr lang="en-GB" sz="1700" dirty="0">
                <a:ea typeface="Times New Roman" panose="02020603050405020304" pitchFamily="18" charset="0"/>
              </a:rPr>
              <a:t>. </a:t>
            </a:r>
            <a:r>
              <a:rPr lang="en-GB" sz="1700" dirty="0">
                <a:hlinkClick r:id="rId6"/>
              </a:rPr>
              <a:t>https://www.who.int/teams/environment-climate-change-and-health/water-sanitation-and-health/environmental-health-in-emergencies/technical-notes-on-wash-in-emergencies</a:t>
            </a:r>
            <a:r>
              <a:rPr lang="en-GB" sz="1700" dirty="0"/>
              <a:t> </a:t>
            </a:r>
          </a:p>
          <a:p>
            <a:pPr marL="0">
              <a:spcBef>
                <a:spcPts val="0"/>
              </a:spcBef>
              <a:spcAft>
                <a:spcPts val="544"/>
              </a:spcAft>
            </a:pPr>
            <a:r>
              <a:rPr lang="en-GB" sz="1700" dirty="0">
                <a:ea typeface="Times New Roman" panose="02020603050405020304" pitchFamily="18" charset="0"/>
              </a:rPr>
              <a:t>WHO (2007).</a:t>
            </a:r>
            <a:r>
              <a:rPr lang="en-GB" sz="1700" i="1" dirty="0">
                <a:ea typeface="Times New Roman" panose="02020603050405020304" pitchFamily="18" charset="0"/>
              </a:rPr>
              <a:t> Legionella and the prevention of Legionellosis. </a:t>
            </a:r>
            <a:r>
              <a:rPr lang="en-US" sz="1700" u="sng" dirty="0">
                <a:solidFill>
                  <a:srgbClr val="0000FF"/>
                </a:solidFill>
                <a:ea typeface="Times New Roman" panose="02020603050405020304" pitchFamily="18" charset="0"/>
                <a:hlinkClick r:id="rId7"/>
              </a:rPr>
              <a:t>https://apps.who.int/iris/handle/10665/43233</a:t>
            </a:r>
            <a:endParaRPr lang="en-US" sz="1700" u="sng" dirty="0">
              <a:solidFill>
                <a:srgbClr val="0000FF"/>
              </a:solidFill>
              <a:ea typeface="Times New Roman" panose="02020603050405020304" pitchFamily="18" charset="0"/>
            </a:endParaRPr>
          </a:p>
          <a:p>
            <a:pPr>
              <a:spcBef>
                <a:spcPts val="0"/>
              </a:spcBef>
              <a:spcAft>
                <a:spcPts val="544"/>
              </a:spcAft>
            </a:pPr>
            <a:r>
              <a:rPr lang="en-US" sz="1700" dirty="0">
                <a:ea typeface="MS PGothic" pitchFamily="34" charset="-128"/>
              </a:rPr>
              <a:t>WHO/UNICEF (2020). </a:t>
            </a:r>
            <a:r>
              <a:rPr lang="en-US" sz="1700" i="1" dirty="0">
                <a:ea typeface="MS PGothic" pitchFamily="34" charset="-128"/>
              </a:rPr>
              <a:t>Water, sanitation, hygiene and waste management for SARS-CoV-2.</a:t>
            </a:r>
            <a:r>
              <a:rPr lang="en-US" sz="1700" i="1" dirty="0">
                <a:solidFill>
                  <a:srgbClr val="002060"/>
                </a:solidFill>
                <a:ea typeface="MS PGothic" pitchFamily="34" charset="-128"/>
              </a:rPr>
              <a:t> </a:t>
            </a:r>
            <a:r>
              <a:rPr lang="en-US" sz="1700" dirty="0">
                <a:solidFill>
                  <a:srgbClr val="002060"/>
                </a:solidFill>
                <a:ea typeface="MS PGothic" pitchFamily="34" charset="-128"/>
                <a:hlinkClick r:id="rId8"/>
              </a:rPr>
              <a:t>https://www.who.int/publications-detail-redirect/WHO-2019-nCoV-IPC-WASH-2020.4</a:t>
            </a:r>
            <a:endParaRPr lang="en-US" sz="1700" dirty="0">
              <a:solidFill>
                <a:srgbClr val="002060"/>
              </a:solidFill>
              <a:ea typeface="MS PGothic" pitchFamily="34" charset="-128"/>
            </a:endParaRPr>
          </a:p>
          <a:p>
            <a:pPr marL="0">
              <a:spcBef>
                <a:spcPts val="0"/>
              </a:spcBef>
              <a:spcAft>
                <a:spcPts val="544"/>
              </a:spcAft>
            </a:pPr>
            <a:endParaRPr lang="en-GB" sz="1700" dirty="0"/>
          </a:p>
        </p:txBody>
      </p:sp>
      <p:sp>
        <p:nvSpPr>
          <p:cNvPr id="8" name="Title 3">
            <a:extLst>
              <a:ext uri="{FF2B5EF4-FFF2-40B4-BE49-F238E27FC236}">
                <a16:creationId xmlns:a16="http://schemas.microsoft.com/office/drawing/2014/main" id="{4C82C042-AA05-4358-8894-00AD9E0FE7F0}"/>
              </a:ext>
            </a:extLst>
          </p:cNvPr>
          <p:cNvSpPr txBox="1">
            <a:spLocks/>
          </p:cNvSpPr>
          <p:nvPr/>
        </p:nvSpPr>
        <p:spPr bwMode="gray">
          <a:xfrm>
            <a:off x="2016000" y="141669"/>
            <a:ext cx="8160000" cy="719962"/>
          </a:xfrm>
          <a:prstGeom prst="rect">
            <a:avLst/>
          </a:prstGeom>
        </p:spPr>
        <p:txBody>
          <a:bodyPr vert="horz" lIns="16325" tIns="0" rIns="326500" bIns="0" rtlCol="0" anchor="b">
            <a:noAutofit/>
          </a:bodyPr>
          <a:lstStyle>
            <a:lvl1pPr algn="l" defTabSz="1008126" rtl="0" eaLnBrk="1" latinLnBrk="0" hangingPunct="1">
              <a:lnSpc>
                <a:spcPct val="90000"/>
              </a:lnSpc>
              <a:spcBef>
                <a:spcPct val="0"/>
              </a:spcBef>
              <a:buNone/>
              <a:defRPr sz="3087" b="1" kern="1200">
                <a:solidFill>
                  <a:srgbClr val="0092CC"/>
                </a:solidFill>
                <a:latin typeface="+mj-lt"/>
                <a:ea typeface="+mj-ea"/>
                <a:cs typeface="+mj-cs"/>
              </a:defRPr>
            </a:lvl1pPr>
          </a:lstStyle>
          <a:p>
            <a:pPr algn="ctr">
              <a:defRPr/>
            </a:pPr>
            <a:r>
              <a:rPr lang="en-GB" sz="4400" dirty="0">
                <a:latin typeface="Arial Narrow" panose="020B0606020202030204" pitchFamily="34" charset="0"/>
              </a:rPr>
              <a:t>Further reading </a:t>
            </a:r>
          </a:p>
        </p:txBody>
      </p:sp>
      <p:sp>
        <p:nvSpPr>
          <p:cNvPr id="2" name="Slide Number Placeholder 1">
            <a:extLst>
              <a:ext uri="{FF2B5EF4-FFF2-40B4-BE49-F238E27FC236}">
                <a16:creationId xmlns:a16="http://schemas.microsoft.com/office/drawing/2014/main" id="{8E932875-4169-4151-A146-831F29B215AB}"/>
              </a:ext>
            </a:extLst>
          </p:cNvPr>
          <p:cNvSpPr>
            <a:spLocks noGrp="1"/>
          </p:cNvSpPr>
          <p:nvPr>
            <p:ph type="sldNum" sz="quarter" idx="16"/>
          </p:nvPr>
        </p:nvSpPr>
        <p:spPr/>
        <p:txBody>
          <a:bodyPr/>
          <a:lstStyle/>
          <a:p>
            <a:fld id="{A74CE0EA-F3B5-4684-BA10-C594598FDB9C}"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4154048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9999" y="598598"/>
            <a:ext cx="10094854" cy="5757752"/>
          </a:xfrm>
        </p:spPr>
        <p:txBody>
          <a:bodyPr/>
          <a:lstStyle/>
          <a:p>
            <a:pPr>
              <a:spcBef>
                <a:spcPts val="0"/>
              </a:spcBef>
              <a:spcAft>
                <a:spcPts val="544"/>
              </a:spcAft>
              <a:tabLst>
                <a:tab pos="817851" algn="l"/>
              </a:tabLst>
            </a:pPr>
            <a:endParaRPr lang="en-GB" sz="1500" dirty="0">
              <a:solidFill>
                <a:srgbClr val="002060"/>
              </a:solidFill>
              <a:ea typeface="MS PGothic" pitchFamily="34" charset="-128"/>
            </a:endParaRPr>
          </a:p>
          <a:p>
            <a:pPr marL="0" indent="0">
              <a:spcBef>
                <a:spcPts val="0"/>
              </a:spcBef>
              <a:spcAft>
                <a:spcPts val="544"/>
              </a:spcAft>
              <a:buClr>
                <a:srgbClr val="DE2414"/>
              </a:buClr>
              <a:buNone/>
            </a:pPr>
            <a:r>
              <a:rPr lang="en-US" sz="1500" b="1" dirty="0">
                <a:solidFill>
                  <a:srgbClr val="002060"/>
                </a:solidFill>
                <a:ea typeface="MS PGothic" pitchFamily="34" charset="-128"/>
              </a:rPr>
              <a:t>Climate</a:t>
            </a:r>
          </a:p>
          <a:p>
            <a:pPr>
              <a:spcBef>
                <a:spcPts val="0"/>
              </a:spcBef>
              <a:spcAft>
                <a:spcPts val="544"/>
              </a:spcAft>
              <a:buClr>
                <a:schemeClr val="tx1"/>
              </a:buClr>
            </a:pPr>
            <a:r>
              <a:rPr lang="en-US" sz="1500" dirty="0">
                <a:ea typeface="Times New Roman" panose="02020603050405020304" pitchFamily="18" charset="0"/>
              </a:rPr>
              <a:t>WHO (2017). </a:t>
            </a:r>
            <a:r>
              <a:rPr lang="en-US" sz="1500" i="1" dirty="0">
                <a:ea typeface="Times New Roman" panose="02020603050405020304" pitchFamily="18" charset="0"/>
              </a:rPr>
              <a:t>Climate-resilient water safety plans: managing health risks associated with climate variability and change.</a:t>
            </a:r>
            <a:r>
              <a:rPr lang="en-US" sz="1500" dirty="0">
                <a:ea typeface="Times New Roman" panose="02020603050405020304" pitchFamily="18" charset="0"/>
              </a:rPr>
              <a:t> </a:t>
            </a:r>
            <a:r>
              <a:rPr lang="en-US" sz="1500" u="sng" dirty="0">
                <a:solidFill>
                  <a:srgbClr val="0000FF"/>
                </a:solidFill>
                <a:ea typeface="Times New Roman" panose="02020603050405020304" pitchFamily="18" charset="0"/>
                <a:hlinkClick r:id="rId3"/>
              </a:rPr>
              <a:t>https://apps.who.int/iris/handle/10665/258722</a:t>
            </a:r>
            <a:r>
              <a:rPr lang="en-US" sz="1500" dirty="0">
                <a:ea typeface="Times New Roman" panose="02020603050405020304" pitchFamily="18" charset="0"/>
              </a:rPr>
              <a:t>   </a:t>
            </a:r>
          </a:p>
          <a:p>
            <a:pPr>
              <a:spcBef>
                <a:spcPts val="0"/>
              </a:spcBef>
              <a:spcAft>
                <a:spcPts val="544"/>
              </a:spcAft>
              <a:buClr>
                <a:schemeClr val="tx1"/>
              </a:buClr>
            </a:pPr>
            <a:r>
              <a:rPr lang="en-US" sz="1500" dirty="0">
                <a:solidFill>
                  <a:srgbClr val="09164D"/>
                </a:solidFill>
                <a:ea typeface="MS PGothic" pitchFamily="34" charset="-128"/>
              </a:rPr>
              <a:t>WHO (2020). Climate resilient health care facilities. https://www.who.int/news/item/12-10-2020-who-publishes-guidance-on-climate-resilient-and-environmentally-sustainable-health-care-facilities</a:t>
            </a:r>
          </a:p>
          <a:p>
            <a:pPr marL="0" indent="0">
              <a:spcBef>
                <a:spcPts val="0"/>
              </a:spcBef>
              <a:spcAft>
                <a:spcPts val="544"/>
              </a:spcAft>
              <a:buClr>
                <a:schemeClr val="tx1"/>
              </a:buClr>
              <a:buNone/>
            </a:pPr>
            <a:r>
              <a:rPr lang="en-US" sz="1500" b="1" dirty="0">
                <a:solidFill>
                  <a:srgbClr val="002060"/>
                </a:solidFill>
                <a:ea typeface="MS PGothic" pitchFamily="34" charset="-128"/>
              </a:rPr>
              <a:t>Water quality &amp; treatment</a:t>
            </a:r>
          </a:p>
          <a:p>
            <a:pPr>
              <a:spcBef>
                <a:spcPts val="0"/>
              </a:spcBef>
              <a:spcAft>
                <a:spcPts val="544"/>
              </a:spcAft>
              <a:buClr>
                <a:schemeClr val="tx1"/>
              </a:buClr>
            </a:pPr>
            <a:r>
              <a:rPr lang="en-US" sz="1500" dirty="0">
                <a:ea typeface="MS PGothic" pitchFamily="34" charset="-128"/>
              </a:rPr>
              <a:t>WHO (2021). </a:t>
            </a:r>
            <a:r>
              <a:rPr lang="en-US" sz="1500" i="1" dirty="0">
                <a:ea typeface="MS PGothic" pitchFamily="34" charset="-128"/>
              </a:rPr>
              <a:t>Sanitation inspection packages for drinking-water. </a:t>
            </a:r>
            <a:r>
              <a:rPr lang="en-US" sz="1500" dirty="0">
                <a:solidFill>
                  <a:srgbClr val="002060"/>
                </a:solidFill>
                <a:ea typeface="MS PGothic" pitchFamily="34" charset="-128"/>
                <a:hlinkClick r:id="rId4"/>
              </a:rPr>
              <a:t>https://www.who.int/teams/environment-climate-change-and-health/water-sanitation-and-health/water-safety-and-quality/water-safety-planning/sanitary-inspection-packages</a:t>
            </a:r>
            <a:endParaRPr lang="en-US" sz="1500" dirty="0">
              <a:solidFill>
                <a:srgbClr val="002060"/>
              </a:solidFill>
              <a:ea typeface="MS PGothic" pitchFamily="34" charset="-128"/>
            </a:endParaRPr>
          </a:p>
          <a:p>
            <a:pPr>
              <a:spcBef>
                <a:spcPts val="0"/>
              </a:spcBef>
              <a:spcAft>
                <a:spcPts val="544"/>
              </a:spcAft>
              <a:buClr>
                <a:schemeClr val="tx1"/>
              </a:buClr>
            </a:pPr>
            <a:r>
              <a:rPr lang="en-US" sz="1500" dirty="0">
                <a:ea typeface="Times New Roman" panose="02020603050405020304" pitchFamily="18" charset="0"/>
              </a:rPr>
              <a:t>WHO (2019). </a:t>
            </a:r>
            <a:r>
              <a:rPr lang="en-US" sz="1500" i="1" dirty="0">
                <a:ea typeface="Times New Roman" panose="02020603050405020304" pitchFamily="18" charset="0"/>
              </a:rPr>
              <a:t>Results of Round II of the WHO Household Water Treatment Evaluation Scheme. </a:t>
            </a:r>
            <a:r>
              <a:rPr lang="en-US" sz="1500" u="sng" dirty="0">
                <a:solidFill>
                  <a:srgbClr val="0000FF"/>
                </a:solidFill>
                <a:ea typeface="Times New Roman" panose="02020603050405020304" pitchFamily="18" charset="0"/>
                <a:hlinkClick r:id="rId5"/>
              </a:rPr>
              <a:t>https://www.who.int/publications/i/item/9789241516037</a:t>
            </a:r>
            <a:r>
              <a:rPr lang="en-US" sz="1500" dirty="0">
                <a:ea typeface="Times New Roman" panose="02020603050405020304" pitchFamily="18" charset="0"/>
              </a:rPr>
              <a:t> </a:t>
            </a:r>
          </a:p>
          <a:p>
            <a:pPr marL="0" indent="0">
              <a:spcBef>
                <a:spcPts val="0"/>
              </a:spcBef>
              <a:spcAft>
                <a:spcPts val="544"/>
              </a:spcAft>
              <a:buClr>
                <a:schemeClr val="tx1"/>
              </a:buClr>
              <a:buNone/>
            </a:pPr>
            <a:r>
              <a:rPr lang="en-US" sz="1500" b="1" dirty="0">
                <a:solidFill>
                  <a:srgbClr val="002060"/>
                </a:solidFill>
                <a:ea typeface="MS PGothic" pitchFamily="34" charset="-128"/>
              </a:rPr>
              <a:t>Plumbing</a:t>
            </a:r>
          </a:p>
          <a:p>
            <a:pPr>
              <a:spcBef>
                <a:spcPts val="0"/>
              </a:spcBef>
              <a:spcAft>
                <a:spcPts val="544"/>
              </a:spcAft>
              <a:buClr>
                <a:schemeClr val="tx1"/>
              </a:buClr>
            </a:pPr>
            <a:r>
              <a:rPr lang="en-GB" sz="1500" dirty="0">
                <a:ea typeface="SimSun" panose="02010600030101010101" pitchFamily="2" charset="-122"/>
              </a:rPr>
              <a:t>WHO and World Plumbing Council (2006). </a:t>
            </a:r>
            <a:r>
              <a:rPr lang="en-GB" sz="1500" i="1" dirty="0">
                <a:ea typeface="SimSun" panose="02010600030101010101" pitchFamily="2" charset="-122"/>
              </a:rPr>
              <a:t>Health Aspects of Plumbing.</a:t>
            </a:r>
            <a:r>
              <a:rPr lang="en-US" sz="1500" i="1" dirty="0">
                <a:ea typeface="SimSun" panose="02010600030101010101" pitchFamily="2" charset="-122"/>
              </a:rPr>
              <a:t>   </a:t>
            </a:r>
            <a:r>
              <a:rPr lang="en-US" sz="1500" u="sng" dirty="0">
                <a:solidFill>
                  <a:srgbClr val="0000FF"/>
                </a:solidFill>
                <a:ea typeface="SimSun" panose="02010600030101010101" pitchFamily="2" charset="-122"/>
                <a:hlinkClick r:id="rId6"/>
              </a:rPr>
              <a:t>https://apps.who.int/iris/bitstream/handle/10665/43423/9241563184_eng.pdf?sequence=1&amp;isAllowed=y</a:t>
            </a:r>
            <a:r>
              <a:rPr lang="en-US" sz="1500" dirty="0">
                <a:ea typeface="SimSun" panose="02010600030101010101" pitchFamily="2" charset="-122"/>
              </a:rPr>
              <a:t> </a:t>
            </a:r>
          </a:p>
          <a:p>
            <a:r>
              <a:rPr lang="en-GB" sz="1500" dirty="0"/>
              <a:t>Netherlands Water Partnership (2006). Smart water solutions: examples of innovative, low-cost technologies for wells, pumps, storage, irrigation and water treatment. </a:t>
            </a:r>
            <a:r>
              <a:rPr lang="en-GB" sz="1500" dirty="0">
                <a:hlinkClick r:id="rId7"/>
              </a:rPr>
              <a:t>https://www.joinforwater.ngo/sites/default/files/library_assets/330_NWP_E9_smart_water.pdf</a:t>
            </a:r>
            <a:r>
              <a:rPr lang="en-GB" sz="1500" dirty="0"/>
              <a:t>  </a:t>
            </a:r>
          </a:p>
          <a:p>
            <a:pPr marL="0" indent="0">
              <a:spcBef>
                <a:spcPts val="0"/>
              </a:spcBef>
              <a:spcAft>
                <a:spcPts val="544"/>
              </a:spcAft>
              <a:buClr>
                <a:schemeClr val="tx1"/>
              </a:buClr>
              <a:buNone/>
            </a:pPr>
            <a:r>
              <a:rPr lang="en-US" sz="1500" b="1" dirty="0">
                <a:solidFill>
                  <a:srgbClr val="002060"/>
                </a:solidFill>
                <a:ea typeface="MS PGothic" pitchFamily="34" charset="-128"/>
              </a:rPr>
              <a:t>WHO webpages</a:t>
            </a:r>
          </a:p>
          <a:p>
            <a:pPr>
              <a:spcBef>
                <a:spcPts val="0"/>
              </a:spcBef>
              <a:spcAft>
                <a:spcPts val="544"/>
              </a:spcAft>
              <a:buClr>
                <a:schemeClr val="tx1"/>
              </a:buClr>
            </a:pPr>
            <a:r>
              <a:rPr lang="en-US" sz="1500" dirty="0">
                <a:solidFill>
                  <a:srgbClr val="002060"/>
                </a:solidFill>
                <a:ea typeface="MS PGothic" pitchFamily="34" charset="-128"/>
              </a:rPr>
              <a:t>WHO Water safety and quality </a:t>
            </a:r>
            <a:r>
              <a:rPr lang="en-US" sz="1500" dirty="0">
                <a:hlinkClick r:id="rId8"/>
              </a:rPr>
              <a:t>https://www.who.int/teams/environment-climate-change-and-health/water-sanitation-and-health/water-safety-and-quality</a:t>
            </a:r>
            <a:r>
              <a:rPr lang="en-US" sz="1500" dirty="0"/>
              <a:t> </a:t>
            </a:r>
          </a:p>
          <a:p>
            <a:pPr>
              <a:spcBef>
                <a:spcPts val="0"/>
              </a:spcBef>
              <a:spcAft>
                <a:spcPts val="544"/>
              </a:spcAft>
              <a:buClr>
                <a:schemeClr val="tx1"/>
              </a:buClr>
            </a:pPr>
            <a:r>
              <a:rPr lang="en-US" sz="1500" dirty="0">
                <a:solidFill>
                  <a:srgbClr val="002060"/>
                </a:solidFill>
                <a:ea typeface="MS PGothic" pitchFamily="34" charset="-128"/>
              </a:rPr>
              <a:t>WHO International Scheme to Evaluate Household Water Treatment Technologies</a:t>
            </a:r>
          </a:p>
          <a:p>
            <a:pPr>
              <a:spcBef>
                <a:spcPts val="0"/>
              </a:spcBef>
              <a:spcAft>
                <a:spcPts val="544"/>
              </a:spcAft>
              <a:buClr>
                <a:schemeClr val="tx1"/>
              </a:buClr>
            </a:pPr>
            <a:endParaRPr lang="en-GB" sz="1500" dirty="0">
              <a:solidFill>
                <a:srgbClr val="000000"/>
              </a:solidFill>
              <a:ea typeface="MS PGothic" pitchFamily="34" charset="-128"/>
            </a:endParaRPr>
          </a:p>
          <a:p>
            <a:pPr>
              <a:spcBef>
                <a:spcPts val="0"/>
              </a:spcBef>
              <a:spcAft>
                <a:spcPts val="544"/>
              </a:spcAft>
              <a:tabLst>
                <a:tab pos="817851" algn="l"/>
              </a:tabLst>
            </a:pPr>
            <a:endParaRPr lang="en-GB" sz="1500" dirty="0"/>
          </a:p>
        </p:txBody>
      </p:sp>
      <p:sp>
        <p:nvSpPr>
          <p:cNvPr id="6" name="TextBox 5">
            <a:extLst>
              <a:ext uri="{FF2B5EF4-FFF2-40B4-BE49-F238E27FC236}">
                <a16:creationId xmlns:a16="http://schemas.microsoft.com/office/drawing/2014/main" id="{7206BAED-DAEC-431E-B3D0-716D5BC5B858}"/>
              </a:ext>
            </a:extLst>
          </p:cNvPr>
          <p:cNvSpPr txBox="1"/>
          <p:nvPr/>
        </p:nvSpPr>
        <p:spPr>
          <a:xfrm>
            <a:off x="0" y="6141300"/>
            <a:ext cx="12192000" cy="706347"/>
          </a:xfrm>
          <a:prstGeom prst="rect">
            <a:avLst/>
          </a:prstGeom>
          <a:solidFill>
            <a:schemeClr val="tx2"/>
          </a:solidFill>
        </p:spPr>
        <p:txBody>
          <a:bodyPr wrap="square">
            <a:spAutoFit/>
          </a:bodyPr>
          <a:lstStyle/>
          <a:p>
            <a:pPr algn="ctr" rtl="0"/>
            <a:r>
              <a:rPr lang="en-US" sz="1995" dirty="0">
                <a:solidFill>
                  <a:schemeClr val="bg1"/>
                </a:solidFill>
              </a:rPr>
              <a:t>Full list of relevant reading available at:</a:t>
            </a:r>
          </a:p>
          <a:p>
            <a:pPr algn="ctr" rtl="0"/>
            <a:r>
              <a:rPr lang="en-US" sz="1995" dirty="0">
                <a:solidFill>
                  <a:schemeClr val="bg1"/>
                </a:solidFill>
                <a:hlinkClick r:id="rId9">
                  <a:extLst>
                    <a:ext uri="{A12FA001-AC4F-418D-AE19-62706E023703}">
                      <ahyp:hlinkClr xmlns:ahyp="http://schemas.microsoft.com/office/drawing/2018/hyperlinkcolor" val="tx"/>
                    </a:ext>
                  </a:extLst>
                </a:hlinkClick>
              </a:rPr>
              <a:t>https://washinhcf.org/resource/summary-of-all-who-and-related-resources-on-wash-in-hcf/</a:t>
            </a:r>
            <a:r>
              <a:rPr lang="en-US" sz="1995" dirty="0">
                <a:solidFill>
                  <a:schemeClr val="bg1"/>
                </a:solidFill>
              </a:rPr>
              <a:t> </a:t>
            </a:r>
          </a:p>
        </p:txBody>
      </p:sp>
      <p:sp>
        <p:nvSpPr>
          <p:cNvPr id="2" name="Slide Number Placeholder 1">
            <a:extLst>
              <a:ext uri="{FF2B5EF4-FFF2-40B4-BE49-F238E27FC236}">
                <a16:creationId xmlns:a16="http://schemas.microsoft.com/office/drawing/2014/main" id="{CF17A68F-B43F-424C-B7E6-186894B4A023}"/>
              </a:ext>
            </a:extLst>
          </p:cNvPr>
          <p:cNvSpPr>
            <a:spLocks noGrp="1"/>
          </p:cNvSpPr>
          <p:nvPr>
            <p:ph type="sldNum" sz="quarter" idx="16"/>
          </p:nvPr>
        </p:nvSpPr>
        <p:spPr/>
        <p:txBody>
          <a:bodyPr/>
          <a:lstStyle/>
          <a:p>
            <a:fld id="{A74CE0EA-F3B5-4684-BA10-C594598FDB9C}" type="slidenum">
              <a:rPr lang="en-GB" smtClean="0">
                <a:solidFill>
                  <a:prstClr val="black"/>
                </a:solidFill>
              </a:rPr>
              <a:pPr/>
              <a:t>44</a:t>
            </a:fld>
            <a:endParaRPr lang="en-GB">
              <a:solidFill>
                <a:prstClr val="black"/>
              </a:solidFill>
            </a:endParaRPr>
          </a:p>
        </p:txBody>
      </p:sp>
      <p:sp>
        <p:nvSpPr>
          <p:cNvPr id="8" name="Title 3">
            <a:extLst>
              <a:ext uri="{FF2B5EF4-FFF2-40B4-BE49-F238E27FC236}">
                <a16:creationId xmlns:a16="http://schemas.microsoft.com/office/drawing/2014/main" id="{D3E7DFD0-44B2-441E-8D62-A5F416EEAC4F}"/>
              </a:ext>
            </a:extLst>
          </p:cNvPr>
          <p:cNvSpPr txBox="1">
            <a:spLocks/>
          </p:cNvSpPr>
          <p:nvPr/>
        </p:nvSpPr>
        <p:spPr bwMode="gray">
          <a:xfrm>
            <a:off x="2016000" y="107301"/>
            <a:ext cx="8160000" cy="719962"/>
          </a:xfrm>
          <a:prstGeom prst="rect">
            <a:avLst/>
          </a:prstGeom>
        </p:spPr>
        <p:txBody>
          <a:bodyPr vert="horz" lIns="16325" tIns="0" rIns="326500" bIns="0" rtlCol="0" anchor="b">
            <a:noAutofit/>
          </a:bodyPr>
          <a:lstStyle>
            <a:lvl1pPr algn="l" defTabSz="1008126" rtl="0" eaLnBrk="1" latinLnBrk="0" hangingPunct="1">
              <a:lnSpc>
                <a:spcPct val="90000"/>
              </a:lnSpc>
              <a:spcBef>
                <a:spcPct val="0"/>
              </a:spcBef>
              <a:buNone/>
              <a:defRPr sz="3087" b="1" kern="1200">
                <a:solidFill>
                  <a:srgbClr val="0092CC"/>
                </a:solidFill>
                <a:latin typeface="+mj-lt"/>
                <a:ea typeface="+mj-ea"/>
                <a:cs typeface="+mj-cs"/>
              </a:defRPr>
            </a:lvl1pPr>
          </a:lstStyle>
          <a:p>
            <a:pPr algn="ctr">
              <a:defRPr/>
            </a:pPr>
            <a:r>
              <a:rPr lang="en-GB" sz="4400" dirty="0">
                <a:latin typeface="Arial Narrow" panose="020B0606020202030204" pitchFamily="34" charset="0"/>
              </a:rPr>
              <a:t>Further reading </a:t>
            </a:r>
          </a:p>
        </p:txBody>
      </p:sp>
    </p:spTree>
    <p:extLst>
      <p:ext uri="{BB962C8B-B14F-4D97-AF65-F5344CB8AC3E}">
        <p14:creationId xmlns:p14="http://schemas.microsoft.com/office/powerpoint/2010/main" val="1732328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0F42-CCF6-459C-8AE1-A45A8062496E}"/>
              </a:ext>
            </a:extLst>
          </p:cNvPr>
          <p:cNvSpPr>
            <a:spLocks noGrp="1"/>
          </p:cNvSpPr>
          <p:nvPr>
            <p:ph type="ctrTitle"/>
          </p:nvPr>
        </p:nvSpPr>
        <p:spPr/>
        <p:txBody>
          <a:bodyPr/>
          <a:lstStyle/>
          <a:p>
            <a:r>
              <a:rPr lang="en-US"/>
              <a:t>Supplementary slides</a:t>
            </a:r>
            <a:endParaRPr lang="en-US" dirty="0"/>
          </a:p>
        </p:txBody>
      </p:sp>
      <p:sp>
        <p:nvSpPr>
          <p:cNvPr id="4" name="Slide Number Placeholder 3">
            <a:extLst>
              <a:ext uri="{FF2B5EF4-FFF2-40B4-BE49-F238E27FC236}">
                <a16:creationId xmlns:a16="http://schemas.microsoft.com/office/drawing/2014/main" id="{F2572F11-1D9A-4727-A5B2-BCB34C65A1CB}"/>
              </a:ext>
            </a:extLst>
          </p:cNvPr>
          <p:cNvSpPr>
            <a:spLocks noGrp="1"/>
          </p:cNvSpPr>
          <p:nvPr>
            <p:ph type="sldNum" sz="quarter" idx="4"/>
          </p:nvPr>
        </p:nvSpPr>
        <p:spPr/>
        <p:txBody>
          <a:bodyPr/>
          <a:lstStyle/>
          <a:p>
            <a:fld id="{A5BA30F2-EADE-E847-915A-1E3BC37EDCB4}" type="slidenum">
              <a:rPr lang="it-IT" smtClean="0"/>
              <a:pPr/>
              <a:t>45</a:t>
            </a:fld>
            <a:endParaRPr lang="it-IT" dirty="0"/>
          </a:p>
        </p:txBody>
      </p:sp>
    </p:spTree>
    <p:extLst>
      <p:ext uri="{BB962C8B-B14F-4D97-AF65-F5344CB8AC3E}">
        <p14:creationId xmlns:p14="http://schemas.microsoft.com/office/powerpoint/2010/main" val="1248837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1636C3-9AB7-48CD-8D52-263DCAC8BECA}"/>
              </a:ext>
            </a:extLst>
          </p:cNvPr>
          <p:cNvSpPr>
            <a:spLocks noGrp="1"/>
          </p:cNvSpPr>
          <p:nvPr>
            <p:ph type="title"/>
          </p:nvPr>
        </p:nvSpPr>
        <p:spPr/>
        <p:txBody>
          <a:bodyPr/>
          <a:lstStyle/>
          <a:p>
            <a:r>
              <a:rPr lang="en-US" dirty="0"/>
              <a:t>Results of WHO Scheme to Evaluate Household Water Treatment Performance  </a:t>
            </a:r>
            <a:br>
              <a:rPr lang="en-US" dirty="0"/>
            </a:br>
            <a:endParaRPr lang="en-US" dirty="0"/>
          </a:p>
        </p:txBody>
      </p:sp>
      <p:sp>
        <p:nvSpPr>
          <p:cNvPr id="4" name="Slide Number Placeholder 3">
            <a:extLst>
              <a:ext uri="{FF2B5EF4-FFF2-40B4-BE49-F238E27FC236}">
                <a16:creationId xmlns:a16="http://schemas.microsoft.com/office/drawing/2014/main" id="{82F34A0A-2276-43A4-8C6F-03D4C5784A35}"/>
              </a:ext>
            </a:extLst>
          </p:cNvPr>
          <p:cNvSpPr>
            <a:spLocks noGrp="1"/>
          </p:cNvSpPr>
          <p:nvPr>
            <p:ph type="sldNum" sz="quarter" idx="12"/>
          </p:nvPr>
        </p:nvSpPr>
        <p:spPr/>
        <p:txBody>
          <a:bodyPr/>
          <a:lstStyle/>
          <a:p>
            <a:fld id="{A74CE0EA-F3B5-4684-BA10-C594598FDB9C}" type="slidenum">
              <a:rPr lang="en-GB" smtClean="0">
                <a:solidFill>
                  <a:prstClr val="black"/>
                </a:solidFill>
              </a:rPr>
              <a:pPr/>
              <a:t>46</a:t>
            </a:fld>
            <a:endParaRPr lang="en-GB">
              <a:solidFill>
                <a:prstClr val="black"/>
              </a:solidFill>
            </a:endParaRPr>
          </a:p>
        </p:txBody>
      </p:sp>
      <p:sp>
        <p:nvSpPr>
          <p:cNvPr id="10" name="TextBox 9">
            <a:extLst>
              <a:ext uri="{FF2B5EF4-FFF2-40B4-BE49-F238E27FC236}">
                <a16:creationId xmlns:a16="http://schemas.microsoft.com/office/drawing/2014/main" id="{717D6B20-ED12-4FED-B835-964779BF583E}"/>
              </a:ext>
            </a:extLst>
          </p:cNvPr>
          <p:cNvSpPr txBox="1"/>
          <p:nvPr/>
        </p:nvSpPr>
        <p:spPr>
          <a:xfrm>
            <a:off x="1417534" y="2253052"/>
            <a:ext cx="2956956" cy="4524315"/>
          </a:xfrm>
          <a:prstGeom prst="rect">
            <a:avLst/>
          </a:prstGeom>
          <a:noFill/>
        </p:spPr>
        <p:txBody>
          <a:bodyPr wrap="square" rtlCol="0">
            <a:spAutoFit/>
          </a:bodyPr>
          <a:lstStyle/>
          <a:p>
            <a:pPr lvl="0"/>
            <a:r>
              <a:rPr lang="en-US" sz="1600" noProof="0" dirty="0" err="1">
                <a:latin typeface="Arial" panose="020B0604020202020204" pitchFamily="34" charset="0"/>
                <a:cs typeface="Arial" panose="020B0604020202020204" pitchFamily="34" charset="0"/>
              </a:rPr>
              <a:t>Aquapak</a:t>
            </a:r>
            <a:endParaRPr lang="en-US" sz="1600" noProof="0" dirty="0">
              <a:latin typeface="Arial" panose="020B0604020202020204" pitchFamily="34" charset="0"/>
              <a:cs typeface="Arial" panose="020B0604020202020204" pitchFamily="34" charset="0"/>
            </a:endParaRPr>
          </a:p>
          <a:p>
            <a:pPr lvl="0"/>
            <a:r>
              <a:rPr lang="en-US" sz="1600" noProof="0" dirty="0" err="1">
                <a:latin typeface="Arial" panose="020B0604020202020204" pitchFamily="34" charset="0"/>
                <a:cs typeface="Arial" panose="020B0604020202020204" pitchFamily="34" charset="0"/>
              </a:rPr>
              <a:t>Aquasure</a:t>
            </a:r>
            <a:r>
              <a:rPr lang="en-US" sz="1600" noProof="0" dirty="0">
                <a:latin typeface="Arial" panose="020B0604020202020204" pitchFamily="34" charset="0"/>
                <a:cs typeface="Arial" panose="020B0604020202020204" pitchFamily="34" charset="0"/>
              </a:rPr>
              <a:t> TAB10</a:t>
            </a:r>
          </a:p>
          <a:p>
            <a:pPr lvl="0"/>
            <a:r>
              <a:rPr lang="en-US" sz="1600" noProof="0" dirty="0" err="1">
                <a:latin typeface="Arial" panose="020B0604020202020204" pitchFamily="34" charset="0"/>
                <a:cs typeface="Arial" panose="020B0604020202020204" pitchFamily="34" charset="0"/>
              </a:rPr>
              <a:t>DayOne</a:t>
            </a:r>
            <a:r>
              <a:rPr lang="en-US" sz="1600" noProof="0" dirty="0">
                <a:latin typeface="Arial" panose="020B0604020202020204" pitchFamily="34" charset="0"/>
                <a:cs typeface="Arial" panose="020B0604020202020204" pitchFamily="34" charset="0"/>
              </a:rPr>
              <a:t> Waterbag™</a:t>
            </a:r>
          </a:p>
          <a:p>
            <a:pPr lvl="0"/>
            <a:r>
              <a:rPr lang="en-US" sz="1600" noProof="0" dirty="0">
                <a:latin typeface="Arial" panose="020B0604020202020204" pitchFamily="34" charset="0"/>
                <a:cs typeface="Arial" panose="020B0604020202020204" pitchFamily="34" charset="0"/>
              </a:rPr>
              <a:t>JAMEBI Solar Water Pasteurizer</a:t>
            </a:r>
          </a:p>
          <a:p>
            <a:pPr lvl="0"/>
            <a:r>
              <a:rPr lang="en-US" sz="1600" noProof="0" dirty="0" err="1">
                <a:latin typeface="Arial" panose="020B0604020202020204" pitchFamily="34" charset="0"/>
                <a:cs typeface="Arial" panose="020B0604020202020204" pitchFamily="34" charset="0"/>
              </a:rPr>
              <a:t>SolarBag</a:t>
            </a:r>
            <a:r>
              <a:rPr lang="en-US" sz="1600" noProof="0" dirty="0">
                <a:latin typeface="Arial" panose="020B0604020202020204" pitchFamily="34" charset="0"/>
                <a:cs typeface="Arial" panose="020B0604020202020204" pitchFamily="34" charset="0"/>
              </a:rPr>
              <a:t>®</a:t>
            </a:r>
          </a:p>
          <a:p>
            <a:pPr lvl="0"/>
            <a:r>
              <a:rPr lang="en-US" sz="1600" noProof="0" dirty="0" err="1">
                <a:latin typeface="Arial" panose="020B0604020202020204" pitchFamily="34" charset="0"/>
                <a:cs typeface="Arial" panose="020B0604020202020204" pitchFamily="34" charset="0"/>
              </a:rPr>
              <a:t>Lifestraw</a:t>
            </a:r>
            <a:r>
              <a:rPr lang="en-US" sz="1600" noProof="0" dirty="0">
                <a:latin typeface="Arial" panose="020B0604020202020204" pitchFamily="34" charset="0"/>
                <a:cs typeface="Arial" panose="020B0604020202020204" pitchFamily="34" charset="0"/>
              </a:rPr>
              <a:t> Family 1.0 &amp; 2.0</a:t>
            </a:r>
          </a:p>
          <a:p>
            <a:pPr lvl="0"/>
            <a:r>
              <a:rPr lang="en-US" sz="1600" noProof="0" dirty="0" err="1">
                <a:latin typeface="Arial" panose="020B0604020202020204" pitchFamily="34" charset="0"/>
                <a:cs typeface="Arial" panose="020B0604020202020204" pitchFamily="34" charset="0"/>
              </a:rPr>
              <a:t>Lifestraw</a:t>
            </a:r>
            <a:r>
              <a:rPr lang="en-US" sz="1600" noProof="0" dirty="0">
                <a:latin typeface="Arial" panose="020B0604020202020204" pitchFamily="34" charset="0"/>
                <a:cs typeface="Arial" panose="020B0604020202020204" pitchFamily="34" charset="0"/>
              </a:rPr>
              <a:t> community filter</a:t>
            </a:r>
          </a:p>
          <a:p>
            <a:pPr lvl="0"/>
            <a:r>
              <a:rPr lang="en-US" sz="1600" noProof="0" dirty="0">
                <a:latin typeface="Arial" panose="020B0604020202020204" pitchFamily="34" charset="0"/>
                <a:cs typeface="Arial" panose="020B0604020202020204" pitchFamily="34" charset="0"/>
              </a:rPr>
              <a:t>P&amp;G </a:t>
            </a:r>
            <a:r>
              <a:rPr lang="en-US" sz="1600" noProof="0" dirty="0" err="1">
                <a:latin typeface="Arial" panose="020B0604020202020204" pitchFamily="34" charset="0"/>
                <a:cs typeface="Arial" panose="020B0604020202020204" pitchFamily="34" charset="0"/>
              </a:rPr>
              <a:t>Purifer</a:t>
            </a:r>
            <a:r>
              <a:rPr lang="en-US" sz="1600" noProof="0" dirty="0">
                <a:latin typeface="Arial" panose="020B0604020202020204" pitchFamily="34" charset="0"/>
                <a:cs typeface="Arial" panose="020B0604020202020204" pitchFamily="34" charset="0"/>
              </a:rPr>
              <a:t> of H20</a:t>
            </a:r>
          </a:p>
          <a:p>
            <a:pPr lvl="0"/>
            <a:r>
              <a:rPr lang="en-US" sz="1600" noProof="0" dirty="0" err="1">
                <a:latin typeface="Arial" panose="020B0604020202020204" pitchFamily="34" charset="0"/>
                <a:cs typeface="Arial" panose="020B0604020202020204" pitchFamily="34" charset="0"/>
              </a:rPr>
              <a:t>Waterlogic</a:t>
            </a:r>
            <a:r>
              <a:rPr lang="en-US" sz="1600" noProof="0" dirty="0">
                <a:latin typeface="Arial" panose="020B0604020202020204" pitchFamily="34" charset="0"/>
                <a:cs typeface="Arial" panose="020B0604020202020204" pitchFamily="34" charset="0"/>
              </a:rPr>
              <a:t> Hybrid Filter</a:t>
            </a:r>
          </a:p>
          <a:p>
            <a:pPr lvl="0"/>
            <a:r>
              <a:rPr lang="en-US" sz="1600" noProof="0" dirty="0">
                <a:latin typeface="Arial" panose="020B0604020202020204" pitchFamily="34" charset="0"/>
                <a:cs typeface="Arial" panose="020B0604020202020204" pitchFamily="34" charset="0"/>
              </a:rPr>
              <a:t>Sydney 905 purifier</a:t>
            </a:r>
          </a:p>
          <a:p>
            <a:pPr lvl="0"/>
            <a:r>
              <a:rPr lang="en-US" sz="1600" noProof="0" dirty="0" err="1">
                <a:latin typeface="Arial" panose="020B0604020202020204" pitchFamily="34" charset="0"/>
                <a:cs typeface="Arial" panose="020B0604020202020204" pitchFamily="34" charset="0"/>
              </a:rPr>
              <a:t>ROAMFilter</a:t>
            </a:r>
            <a:endParaRPr lang="en-US" sz="1600" dirty="0">
              <a:latin typeface="Arial" panose="020B0604020202020204" pitchFamily="34" charset="0"/>
              <a:cs typeface="Arial" panose="020B0604020202020204" pitchFamily="34" charset="0"/>
            </a:endParaRPr>
          </a:p>
          <a:p>
            <a:pPr lvl="0"/>
            <a:r>
              <a:rPr lang="en-US" sz="1600" noProof="0" dirty="0" err="1">
                <a:latin typeface="Arial" panose="020B0604020202020204" pitchFamily="34" charset="0"/>
                <a:cs typeface="Arial" panose="020B0604020202020204" pitchFamily="34" charset="0"/>
              </a:rPr>
              <a:t>Puri</a:t>
            </a:r>
            <a:r>
              <a:rPr lang="en-US" sz="1600" noProof="0" dirty="0">
                <a:latin typeface="Arial" panose="020B0604020202020204" pitchFamily="34" charset="0"/>
                <a:cs typeface="Arial" panose="020B0604020202020204" pitchFamily="34" charset="0"/>
              </a:rPr>
              <a:t> Bag</a:t>
            </a:r>
          </a:p>
          <a:p>
            <a:pPr lvl="0"/>
            <a:r>
              <a:rPr lang="en-US" sz="1600" noProof="0" dirty="0">
                <a:latin typeface="Arial" panose="020B0604020202020204" pitchFamily="34" charset="0"/>
                <a:cs typeface="Arial" panose="020B0604020202020204" pitchFamily="34" charset="0"/>
              </a:rPr>
              <a:t>Drop2Drink </a:t>
            </a:r>
          </a:p>
          <a:p>
            <a:pPr lvl="0"/>
            <a:r>
              <a:rPr lang="en-US" sz="1600" noProof="0" dirty="0">
                <a:latin typeface="Arial" panose="020B0604020202020204" pitchFamily="34" charset="0"/>
                <a:cs typeface="Arial" panose="020B0604020202020204" pitchFamily="34" charset="0"/>
              </a:rPr>
              <a:t>ORISA</a:t>
            </a:r>
          </a:p>
          <a:p>
            <a:pPr lvl="0"/>
            <a:endParaRPr lang="en-US" sz="1600" noProof="0" dirty="0">
              <a:latin typeface="Arial" panose="020B0604020202020204" pitchFamily="34" charset="0"/>
              <a:cs typeface="Arial" panose="020B0604020202020204" pitchFamily="34" charset="0"/>
            </a:endParaRPr>
          </a:p>
          <a:p>
            <a:pPr lvl="0"/>
            <a:endParaRPr lang="en-US" sz="1600" noProof="0" dirty="0">
              <a:latin typeface="Arial" panose="020B0604020202020204" pitchFamily="34" charset="0"/>
              <a:cs typeface="Arial" panose="020B0604020202020204" pitchFamily="34" charset="0"/>
            </a:endParaRPr>
          </a:p>
          <a:p>
            <a:pPr algn="ctr" rtl="0"/>
            <a:endParaRPr lang="en-US" sz="16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EC0BB9-D3BF-496E-AB8F-A6321A7342CF}"/>
              </a:ext>
            </a:extLst>
          </p:cNvPr>
          <p:cNvSpPr txBox="1"/>
          <p:nvPr/>
        </p:nvSpPr>
        <p:spPr>
          <a:xfrm>
            <a:off x="4440546" y="2177696"/>
            <a:ext cx="3516085" cy="6001643"/>
          </a:xfrm>
          <a:prstGeom prst="rect">
            <a:avLst/>
          </a:prstGeom>
          <a:noFill/>
        </p:spPr>
        <p:txBody>
          <a:bodyPr wrap="square" rtlCol="0">
            <a:spAutoFit/>
          </a:bodyPr>
          <a:lstStyle/>
          <a:p>
            <a:pPr lvl="0"/>
            <a:r>
              <a:rPr lang="en-US" sz="1600" noProof="0" dirty="0" err="1">
                <a:latin typeface="Arial" panose="020B0604020202020204" pitchFamily="34" charset="0"/>
                <a:cs typeface="Arial" panose="020B0604020202020204" pitchFamily="34" charset="0"/>
              </a:rPr>
              <a:t>Aquatabs</a:t>
            </a:r>
            <a:r>
              <a:rPr lang="en-US" sz="1600" noProof="0" dirty="0">
                <a:latin typeface="Arial" panose="020B0604020202020204" pitchFamily="34" charset="0"/>
                <a:cs typeface="Arial" panose="020B0604020202020204" pitchFamily="34" charset="0"/>
              </a:rPr>
              <a:t>; </a:t>
            </a:r>
            <a:r>
              <a:rPr lang="en-US" sz="1600" noProof="0" dirty="0" err="1">
                <a:latin typeface="Arial" panose="020B0604020202020204" pitchFamily="34" charset="0"/>
                <a:cs typeface="Arial" panose="020B0604020202020204" pitchFamily="34" charset="0"/>
              </a:rPr>
              <a:t>Aquatabs</a:t>
            </a:r>
            <a:r>
              <a:rPr lang="en-US" sz="1600" noProof="0" dirty="0">
                <a:latin typeface="Arial" panose="020B0604020202020204" pitchFamily="34" charset="0"/>
                <a:cs typeface="Arial" panose="020B0604020202020204" pitchFamily="34" charset="0"/>
              </a:rPr>
              <a:t> Flo</a:t>
            </a:r>
          </a:p>
          <a:p>
            <a:pPr lvl="0"/>
            <a:r>
              <a:rPr lang="en-US" sz="1600" noProof="0" dirty="0">
                <a:latin typeface="Arial" panose="020B0604020202020204" pitchFamily="34" charset="0"/>
                <a:cs typeface="Arial" panose="020B0604020202020204" pitchFamily="34" charset="0"/>
              </a:rPr>
              <a:t>Bishan Gari</a:t>
            </a:r>
          </a:p>
          <a:p>
            <a:pPr lvl="0"/>
            <a:r>
              <a:rPr lang="en-US" sz="1600" dirty="0" err="1">
                <a:effectLst/>
                <a:latin typeface="Arial" panose="020B0604020202020204" pitchFamily="34" charset="0"/>
                <a:cs typeface="Arial" panose="020B0604020202020204" pitchFamily="34" charset="0"/>
              </a:rPr>
              <a:t>BluAct</a:t>
            </a:r>
            <a:r>
              <a:rPr lang="en-US" sz="1600" dirty="0">
                <a:latin typeface="Arial" panose="020B0604020202020204" pitchFamily="34" charset="0"/>
                <a:cs typeface="Arial" panose="020B0604020202020204" pitchFamily="34" charset="0"/>
              </a:rPr>
              <a:t>; </a:t>
            </a:r>
            <a:r>
              <a:rPr lang="en-US" sz="1600" noProof="0" dirty="0" err="1">
                <a:latin typeface="Arial" panose="020B0604020202020204" pitchFamily="34" charset="0"/>
                <a:cs typeface="Arial" panose="020B0604020202020204" pitchFamily="34" charset="0"/>
              </a:rPr>
              <a:t>BlueQ</a:t>
            </a:r>
            <a:r>
              <a:rPr lang="en-US" sz="1600" noProof="0" dirty="0">
                <a:latin typeface="Arial" panose="020B0604020202020204" pitchFamily="34" charset="0"/>
                <a:cs typeface="Arial" panose="020B0604020202020204" pitchFamily="34" charset="0"/>
              </a:rPr>
              <a:t>™ 2-stage</a:t>
            </a:r>
          </a:p>
          <a:p>
            <a:r>
              <a:rPr lang="en-US" sz="1600" dirty="0" err="1">
                <a:effectLst/>
                <a:latin typeface="Arial" panose="020B0604020202020204" pitchFamily="34" charset="0"/>
                <a:cs typeface="Arial" panose="020B0604020202020204" pitchFamily="34" charset="0"/>
              </a:rPr>
              <a:t>Gongoli</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Nanofilter</a:t>
            </a:r>
            <a:r>
              <a:rPr lang="en-US" sz="1600" dirty="0">
                <a:effectLst/>
                <a:latin typeface="Arial" panose="020B0604020202020204" pitchFamily="34" charset="0"/>
                <a:cs typeface="Arial" panose="020B0604020202020204" pitchFamily="34" charset="0"/>
              </a:rPr>
              <a:t> </a:t>
            </a:r>
          </a:p>
          <a:p>
            <a:pPr lvl="0"/>
            <a:r>
              <a:rPr lang="en-US" sz="1600" noProof="0" dirty="0">
                <a:latin typeface="Arial" panose="020B0604020202020204" pitchFamily="34" charset="0"/>
                <a:cs typeface="Arial" panose="020B0604020202020204" pitchFamily="34" charset="0"/>
              </a:rPr>
              <a:t>H2g0 Purifier</a:t>
            </a:r>
          </a:p>
          <a:p>
            <a:r>
              <a:rPr lang="en-US" sz="1600" dirty="0" err="1">
                <a:effectLst/>
                <a:latin typeface="Arial" panose="020B0604020202020204" pitchFamily="34" charset="0"/>
                <a:cs typeface="Arial" panose="020B0604020202020204" pitchFamily="34" charset="0"/>
              </a:rPr>
              <a:t>Katadyn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Rapidyn</a:t>
            </a:r>
            <a:r>
              <a:rPr lang="en-US" sz="1600" dirty="0">
                <a:effectLst/>
                <a:latin typeface="Arial" panose="020B0604020202020204" pitchFamily="34" charset="0"/>
                <a:cs typeface="Arial" panose="020B0604020202020204" pitchFamily="34" charset="0"/>
              </a:rPr>
              <a:t> Filter </a:t>
            </a:r>
          </a:p>
          <a:p>
            <a:r>
              <a:rPr lang="en-US" sz="1600" dirty="0" err="1">
                <a:effectLst/>
                <a:latin typeface="Arial" panose="020B0604020202020204" pitchFamily="34" charset="0"/>
                <a:cs typeface="Arial" panose="020B0604020202020204" pitchFamily="34" charset="0"/>
              </a:rPr>
              <a:t>Katadyn</a:t>
            </a:r>
            <a:r>
              <a:rPr lang="en-US" sz="1600" dirty="0">
                <a:effectLst/>
                <a:latin typeface="Arial" panose="020B0604020202020204" pitchFamily="34" charset="0"/>
                <a:cs typeface="Arial" panose="020B0604020202020204" pitchFamily="34" charset="0"/>
              </a:rPr>
              <a:t> Bee Free</a:t>
            </a:r>
          </a:p>
          <a:p>
            <a:pPr lvl="0"/>
            <a:r>
              <a:rPr lang="en-US" sz="1600" noProof="0" dirty="0" err="1">
                <a:latin typeface="Arial" panose="020B0604020202020204" pitchFamily="34" charset="0"/>
                <a:cs typeface="Arial" panose="020B0604020202020204" pitchFamily="34" charset="0"/>
              </a:rPr>
              <a:t>Mesita</a:t>
            </a:r>
            <a:r>
              <a:rPr lang="en-US" sz="1600" noProof="0" dirty="0">
                <a:latin typeface="Arial" panose="020B0604020202020204" pitchFamily="34" charset="0"/>
                <a:cs typeface="Arial" panose="020B0604020202020204" pitchFamily="34" charset="0"/>
              </a:rPr>
              <a:t> Azul °</a:t>
            </a:r>
          </a:p>
          <a:p>
            <a:r>
              <a:rPr lang="en-US" sz="1600" dirty="0">
                <a:effectLst/>
                <a:latin typeface="Arial" panose="020B0604020202020204" pitchFamily="34" charset="0"/>
                <a:cs typeface="Arial" panose="020B0604020202020204" pitchFamily="34" charset="0"/>
              </a:rPr>
              <a:t>MNCH Filter </a:t>
            </a:r>
          </a:p>
          <a:p>
            <a:pPr lvl="0"/>
            <a:r>
              <a:rPr lang="en-US" sz="1600" noProof="0" dirty="0" err="1">
                <a:latin typeface="Arial" panose="020B0604020202020204" pitchFamily="34" charset="0"/>
                <a:cs typeface="Arial" panose="020B0604020202020204" pitchFamily="34" charset="0"/>
              </a:rPr>
              <a:t>Nazava</a:t>
            </a:r>
            <a:r>
              <a:rPr lang="en-US" sz="1600" noProof="0" dirty="0">
                <a:latin typeface="Arial" panose="020B0604020202020204" pitchFamily="34" charset="0"/>
                <a:cs typeface="Arial" panose="020B0604020202020204" pitchFamily="34" charset="0"/>
              </a:rPr>
              <a:t> Water Filter</a:t>
            </a:r>
          </a:p>
          <a:p>
            <a:pPr lvl="0"/>
            <a:r>
              <a:rPr lang="en-US" sz="1600" noProof="0" dirty="0">
                <a:latin typeface="Arial" panose="020B0604020202020204" pitchFamily="34" charset="0"/>
                <a:cs typeface="Arial" panose="020B0604020202020204" pitchFamily="34" charset="0"/>
              </a:rPr>
              <a:t>Oasis Water Purification Tablets*</a:t>
            </a:r>
          </a:p>
          <a:p>
            <a:pPr lvl="0"/>
            <a:r>
              <a:rPr lang="en-US" sz="1600" noProof="0" dirty="0">
                <a:latin typeface="Arial" panose="020B0604020202020204" pitchFamily="34" charset="0"/>
                <a:cs typeface="Arial" panose="020B0604020202020204" pitchFamily="34" charset="0"/>
              </a:rPr>
              <a:t>Rubicon</a:t>
            </a:r>
          </a:p>
          <a:p>
            <a:pPr lvl="0"/>
            <a:r>
              <a:rPr lang="en-US" sz="1600" noProof="0" dirty="0">
                <a:latin typeface="Arial" panose="020B0604020202020204" pitchFamily="34" charset="0"/>
                <a:cs typeface="Arial" panose="020B0604020202020204" pitchFamily="34" charset="0"/>
              </a:rPr>
              <a:t>SPOUTS Water </a:t>
            </a:r>
            <a:r>
              <a:rPr lang="en-US" sz="1600" noProof="0" dirty="0" err="1">
                <a:latin typeface="Arial" panose="020B0604020202020204" pitchFamily="34" charset="0"/>
                <a:cs typeface="Arial" panose="020B0604020202020204" pitchFamily="34" charset="0"/>
              </a:rPr>
              <a:t>Purifaaya</a:t>
            </a:r>
            <a:r>
              <a:rPr lang="en-US" sz="1600" noProof="0" dirty="0">
                <a:latin typeface="Arial" panose="020B0604020202020204" pitchFamily="34" charset="0"/>
                <a:cs typeface="Arial" panose="020B0604020202020204" pitchFamily="34" charset="0"/>
              </a:rPr>
              <a:t> Filter</a:t>
            </a:r>
          </a:p>
          <a:p>
            <a:r>
              <a:rPr lang="en-US" sz="1600" dirty="0">
                <a:effectLst/>
                <a:latin typeface="Arial" panose="020B0604020202020204" pitchFamily="34" charset="0"/>
                <a:cs typeface="Arial" panose="020B0604020202020204" pitchFamily="34" charset="0"/>
              </a:rPr>
              <a:t>Sydney 905 Filter</a:t>
            </a:r>
          </a:p>
          <a:p>
            <a:pPr lvl="0"/>
            <a:r>
              <a:rPr lang="en-US" sz="1600" noProof="0" dirty="0">
                <a:latin typeface="Arial" panose="020B0604020202020204" pitchFamily="34" charset="0"/>
                <a:cs typeface="Arial" panose="020B0604020202020204" pitchFamily="34" charset="0"/>
              </a:rPr>
              <a:t>Tulip Table Top Water Filter</a:t>
            </a:r>
          </a:p>
          <a:p>
            <a:pPr lvl="0"/>
            <a:r>
              <a:rPr lang="en-US" sz="1600" noProof="0" dirty="0" err="1">
                <a:latin typeface="Arial" panose="020B0604020202020204" pitchFamily="34" charset="0"/>
                <a:cs typeface="Arial" panose="020B0604020202020204" pitchFamily="34" charset="0"/>
              </a:rPr>
              <a:t>Uzima</a:t>
            </a:r>
            <a:r>
              <a:rPr lang="en-US" sz="1600" noProof="0" dirty="0">
                <a:latin typeface="Arial" panose="020B0604020202020204" pitchFamily="34" charset="0"/>
                <a:cs typeface="Arial" panose="020B0604020202020204" pitchFamily="34" charset="0"/>
              </a:rPr>
              <a:t> Filters UZ-01</a:t>
            </a:r>
          </a:p>
          <a:p>
            <a:r>
              <a:rPr lang="en-US" sz="1600" dirty="0">
                <a:effectLst/>
                <a:latin typeface="Arial" panose="020B0604020202020204" pitchFamily="34" charset="0"/>
                <a:cs typeface="Arial" panose="020B0604020202020204" pitchFamily="34" charset="0"/>
              </a:rPr>
              <a:t>VF 100 Home Filter</a:t>
            </a:r>
          </a:p>
          <a:p>
            <a:pPr lvl="0"/>
            <a:r>
              <a:rPr lang="en-US" sz="1600" noProof="0" dirty="0">
                <a:latin typeface="Arial" panose="020B0604020202020204" pitchFamily="34" charset="0"/>
                <a:cs typeface="Arial" panose="020B0604020202020204" pitchFamily="34" charset="0"/>
              </a:rPr>
              <a:t>WATA-Standard™; Water Elephant; Wadi Solar; </a:t>
            </a:r>
            <a:r>
              <a:rPr lang="en-US" sz="1600" noProof="0" dirty="0" err="1">
                <a:latin typeface="Arial" panose="020B0604020202020204" pitchFamily="34" charset="0"/>
                <a:cs typeface="Arial" panose="020B0604020202020204" pitchFamily="34" charset="0"/>
              </a:rPr>
              <a:t>WaterMaker</a:t>
            </a:r>
            <a:endParaRPr lang="en-US" sz="1600" noProof="0" dirty="0">
              <a:latin typeface="Arial" panose="020B0604020202020204" pitchFamily="34" charset="0"/>
              <a:cs typeface="Arial" panose="020B0604020202020204" pitchFamily="34" charset="0"/>
            </a:endParaRPr>
          </a:p>
          <a:p>
            <a:r>
              <a:rPr lang="en-US" sz="1600" dirty="0">
                <a:effectLst/>
                <a:latin typeface="Arial" panose="020B0604020202020204" pitchFamily="34" charset="0"/>
                <a:cs typeface="Arial" panose="020B0604020202020204" pitchFamily="34" charset="0"/>
              </a:rPr>
              <a:t> </a:t>
            </a:r>
          </a:p>
          <a:p>
            <a:pPr lvl="0"/>
            <a:endParaRPr lang="en-US" sz="1600" noProof="0" dirty="0">
              <a:latin typeface="Arial" panose="020B0604020202020204" pitchFamily="34" charset="0"/>
              <a:cs typeface="Arial" panose="020B0604020202020204" pitchFamily="34" charset="0"/>
            </a:endParaRPr>
          </a:p>
          <a:p>
            <a:pPr lvl="0"/>
            <a:endParaRPr lang="en-US" sz="1600" noProof="0" dirty="0">
              <a:latin typeface="Arial" panose="020B0604020202020204" pitchFamily="34" charset="0"/>
              <a:cs typeface="Arial" panose="020B0604020202020204" pitchFamily="34" charset="0"/>
            </a:endParaRPr>
          </a:p>
          <a:p>
            <a:pPr lvl="0"/>
            <a:endParaRPr lang="en-US" sz="1600" noProof="0" dirty="0">
              <a:latin typeface="Arial" panose="020B0604020202020204" pitchFamily="34" charset="0"/>
              <a:cs typeface="Arial" panose="020B0604020202020204" pitchFamily="34" charset="0"/>
            </a:endParaRPr>
          </a:p>
          <a:p>
            <a:pPr algn="ctr" rtl="0"/>
            <a:endParaRPr lang="en-US" sz="16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81A29B5-088D-4427-921E-F0C29266EF0C}"/>
              </a:ext>
            </a:extLst>
          </p:cNvPr>
          <p:cNvSpPr txBox="1"/>
          <p:nvPr/>
        </p:nvSpPr>
        <p:spPr>
          <a:xfrm>
            <a:off x="8134266" y="2224394"/>
            <a:ext cx="3160816" cy="2062103"/>
          </a:xfrm>
          <a:prstGeom prst="rect">
            <a:avLst/>
          </a:prstGeom>
          <a:noFill/>
        </p:spPr>
        <p:txBody>
          <a:bodyPr wrap="square" rtlCol="0">
            <a:spAutoFit/>
          </a:bodyPr>
          <a:lstStyle/>
          <a:p>
            <a:pPr lvl="0"/>
            <a:r>
              <a:rPr lang="en-US" sz="1600" noProof="0" dirty="0" err="1">
                <a:latin typeface="Arial" panose="020B0604020202020204" pitchFamily="34" charset="0"/>
                <a:cs typeface="Arial" panose="020B0604020202020204" pitchFamily="34" charset="0"/>
              </a:rPr>
              <a:t>Aquacare</a:t>
            </a:r>
            <a:endParaRPr lang="en-US" sz="1600" noProof="0" dirty="0">
              <a:latin typeface="Arial" panose="020B0604020202020204" pitchFamily="34" charset="0"/>
              <a:cs typeface="Arial" panose="020B0604020202020204" pitchFamily="34" charset="0"/>
            </a:endParaRPr>
          </a:p>
          <a:p>
            <a:pPr lvl="0"/>
            <a:r>
              <a:rPr lang="en-US" sz="1600" noProof="0" dirty="0" err="1">
                <a:latin typeface="Arial" panose="020B0604020202020204" pitchFamily="34" charset="0"/>
                <a:cs typeface="Arial" panose="020B0604020202020204" pitchFamily="34" charset="0"/>
              </a:rPr>
              <a:t>Biocool</a:t>
            </a:r>
            <a:r>
              <a:rPr lang="en-US" sz="1600" noProof="0" dirty="0">
                <a:latin typeface="Arial" panose="020B0604020202020204" pitchFamily="34" charset="0"/>
                <a:cs typeface="Arial" panose="020B0604020202020204" pitchFamily="34" charset="0"/>
              </a:rPr>
              <a:t> </a:t>
            </a:r>
            <a:r>
              <a:rPr lang="en-US" sz="1600" noProof="0" dirty="0" err="1">
                <a:latin typeface="Arial" panose="020B0604020202020204" pitchFamily="34" charset="0"/>
                <a:cs typeface="Arial" panose="020B0604020202020204" pitchFamily="34" charset="0"/>
              </a:rPr>
              <a:t>CleanWater</a:t>
            </a:r>
            <a:endParaRPr lang="en-US" sz="1600" noProof="0" dirty="0">
              <a:latin typeface="Arial" panose="020B0604020202020204" pitchFamily="34" charset="0"/>
              <a:cs typeface="Arial" panose="020B0604020202020204" pitchFamily="34" charset="0"/>
            </a:endParaRPr>
          </a:p>
          <a:p>
            <a:pPr lvl="0"/>
            <a:r>
              <a:rPr lang="en-US" sz="1600" noProof="0" dirty="0" err="1">
                <a:latin typeface="Arial" panose="020B0604020202020204" pitchFamily="34" charset="0"/>
                <a:cs typeface="Arial" panose="020B0604020202020204" pitchFamily="34" charset="0"/>
              </a:rPr>
              <a:t>Chloritard</a:t>
            </a:r>
            <a:endParaRPr lang="en-US" sz="1600" noProof="0" dirty="0">
              <a:latin typeface="Arial" panose="020B0604020202020204" pitchFamily="34" charset="0"/>
              <a:cs typeface="Arial" panose="020B0604020202020204" pitchFamily="34" charset="0"/>
            </a:endParaRPr>
          </a:p>
          <a:p>
            <a:pPr lvl="0"/>
            <a:r>
              <a:rPr lang="en-US" sz="1600" noProof="0" dirty="0">
                <a:latin typeface="Arial" panose="020B0604020202020204" pitchFamily="34" charset="0"/>
                <a:cs typeface="Arial" panose="020B0604020202020204" pitchFamily="34" charset="0"/>
              </a:rPr>
              <a:t>GrifAid®M3</a:t>
            </a:r>
          </a:p>
          <a:p>
            <a:pPr lvl="0"/>
            <a:r>
              <a:rPr lang="en-US" sz="1600" noProof="0" dirty="0" err="1">
                <a:latin typeface="Arial" panose="020B0604020202020204" pitchFamily="34" charset="0"/>
                <a:cs typeface="Arial" panose="020B0604020202020204" pitchFamily="34" charset="0"/>
              </a:rPr>
              <a:t>LifeFilta</a:t>
            </a:r>
            <a:r>
              <a:rPr lang="en-US" sz="1600" noProof="0" dirty="0">
                <a:latin typeface="Arial" panose="020B0604020202020204" pitchFamily="34" charset="0"/>
                <a:cs typeface="Arial" panose="020B0604020202020204" pitchFamily="34" charset="0"/>
              </a:rPr>
              <a:t> LFJC Jerrycan</a:t>
            </a:r>
          </a:p>
          <a:p>
            <a:pPr lvl="0"/>
            <a:r>
              <a:rPr lang="en-US" sz="1600" noProof="0" dirty="0" err="1">
                <a:latin typeface="Arial" panose="020B0604020202020204" pitchFamily="34" charset="0"/>
                <a:cs typeface="Arial" panose="020B0604020202020204" pitchFamily="34" charset="0"/>
              </a:rPr>
              <a:t>Silverdyne</a:t>
            </a:r>
            <a:endParaRPr lang="en-US" sz="1600" noProof="0" dirty="0">
              <a:latin typeface="Arial" panose="020B0604020202020204" pitchFamily="34" charset="0"/>
              <a:cs typeface="Arial" panose="020B0604020202020204" pitchFamily="34" charset="0"/>
            </a:endParaRPr>
          </a:p>
          <a:p>
            <a:pPr lvl="0"/>
            <a:r>
              <a:rPr lang="en-US" sz="1600" noProof="0" dirty="0" err="1">
                <a:latin typeface="Arial" panose="020B0604020202020204" pitchFamily="34" charset="0"/>
                <a:cs typeface="Arial" panose="020B0604020202020204" pitchFamily="34" charset="0"/>
              </a:rPr>
              <a:t>Tembo</a:t>
            </a:r>
            <a:r>
              <a:rPr lang="en-US" sz="1600" noProof="0" dirty="0">
                <a:latin typeface="Arial" panose="020B0604020202020204" pitchFamily="34" charset="0"/>
                <a:cs typeface="Arial" panose="020B0604020202020204" pitchFamily="34" charset="0"/>
              </a:rPr>
              <a:t> ceramic pot </a:t>
            </a:r>
          </a:p>
          <a:p>
            <a:pPr lvl="0"/>
            <a:endParaRPr lang="en-US" sz="1600" noProof="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DA76C6C-15BD-4EB4-B188-E834AFADDF17}"/>
              </a:ext>
            </a:extLst>
          </p:cNvPr>
          <p:cNvSpPr txBox="1"/>
          <p:nvPr/>
        </p:nvSpPr>
        <p:spPr>
          <a:xfrm>
            <a:off x="1689595" y="1675718"/>
            <a:ext cx="2819400" cy="646331"/>
          </a:xfrm>
          <a:prstGeom prst="rect">
            <a:avLst/>
          </a:prstGeom>
          <a:noFill/>
        </p:spPr>
        <p:txBody>
          <a:bodyPr wrap="square" rtlCol="0">
            <a:spAutoFit/>
          </a:bodyPr>
          <a:lstStyle/>
          <a:p>
            <a:pPr rtl="0"/>
            <a:r>
              <a:rPr lang="en-US" sz="1800" b="1" dirty="0">
                <a:latin typeface="Arial" panose="020B0604020202020204" pitchFamily="34" charset="0"/>
                <a:cs typeface="Arial" panose="020B0604020202020204" pitchFamily="34" charset="0"/>
              </a:rPr>
              <a:t>Comprehensive </a:t>
            </a:r>
          </a:p>
          <a:p>
            <a:pPr rtl="0"/>
            <a:r>
              <a:rPr lang="en-US" sz="1800" b="1" dirty="0">
                <a:latin typeface="Arial" panose="020B0604020202020204" pitchFamily="34" charset="0"/>
                <a:cs typeface="Arial" panose="020B0604020202020204" pitchFamily="34" charset="0"/>
                <a:sym typeface="Wingdings" panose="05000000000000000000" pitchFamily="2" charset="2"/>
              </a:rPr>
              <a:t>  </a:t>
            </a:r>
            <a:r>
              <a:rPr lang="en-US" sz="1800" b="1" dirty="0">
                <a:latin typeface="Arial" panose="020B0604020202020204" pitchFamily="34" charset="0"/>
                <a:cs typeface="Arial" panose="020B0604020202020204" pitchFamily="34" charset="0"/>
              </a:rPr>
              <a:t> or </a:t>
            </a:r>
            <a:r>
              <a:rPr lang="en-US" sz="1800" b="1" dirty="0">
                <a:latin typeface="Arial" panose="020B0604020202020204" pitchFamily="34" charset="0"/>
                <a:cs typeface="Arial" panose="020B0604020202020204" pitchFamily="34" charset="0"/>
                <a:sym typeface="Wingdings" panose="05000000000000000000" pitchFamily="2" charset="2"/>
              </a:rPr>
              <a:t> </a:t>
            </a:r>
            <a:endParaRPr lang="en-US" sz="1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9E101AF-9EE0-40FC-92FC-37A168CAA1DC}"/>
              </a:ext>
            </a:extLst>
          </p:cNvPr>
          <p:cNvSpPr txBox="1"/>
          <p:nvPr/>
        </p:nvSpPr>
        <p:spPr>
          <a:xfrm>
            <a:off x="4618181" y="1679482"/>
            <a:ext cx="2684813" cy="646331"/>
          </a:xfrm>
          <a:prstGeom prst="rect">
            <a:avLst/>
          </a:prstGeom>
          <a:noFill/>
        </p:spPr>
        <p:txBody>
          <a:bodyPr wrap="square" rtlCol="0">
            <a:spAutoFit/>
          </a:bodyPr>
          <a:lstStyle/>
          <a:p>
            <a:pPr rtl="0"/>
            <a:r>
              <a:rPr lang="en-US" sz="1800" b="1" dirty="0">
                <a:latin typeface="Arial" panose="020B0604020202020204" pitchFamily="34" charset="0"/>
                <a:cs typeface="Arial" panose="020B0604020202020204" pitchFamily="34" charset="0"/>
              </a:rPr>
              <a:t>Targeted </a:t>
            </a:r>
          </a:p>
          <a:p>
            <a:pPr rtl="0"/>
            <a:r>
              <a:rPr lang="en-US" sz="1800" b="1" dirty="0">
                <a:latin typeface="Arial" panose="020B0604020202020204" pitchFamily="34" charset="0"/>
                <a:cs typeface="Arial" panose="020B0604020202020204" pitchFamily="34" charset="0"/>
                <a:sym typeface="Wingdings" panose="05000000000000000000" pitchFamily="2" charset="2"/>
              </a:rPr>
              <a:t></a:t>
            </a:r>
            <a:r>
              <a:rPr lang="en-US" sz="1800" b="1"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E4EAACD8-228B-49BB-A8B0-4EC6D9388CC2}"/>
              </a:ext>
            </a:extLst>
          </p:cNvPr>
          <p:cNvSpPr txBox="1"/>
          <p:nvPr/>
        </p:nvSpPr>
        <p:spPr>
          <a:xfrm>
            <a:off x="8134266" y="1656502"/>
            <a:ext cx="2684813" cy="646331"/>
          </a:xfrm>
          <a:prstGeom prst="rect">
            <a:avLst/>
          </a:prstGeom>
          <a:noFill/>
        </p:spPr>
        <p:txBody>
          <a:bodyPr wrap="square" rtlCol="0">
            <a:spAutoFit/>
          </a:bodyPr>
          <a:lstStyle/>
          <a:p>
            <a:pPr rtl="0"/>
            <a:r>
              <a:rPr lang="en-US" sz="1800" b="1" dirty="0">
                <a:latin typeface="Arial" panose="020B0604020202020204" pitchFamily="34" charset="0"/>
                <a:cs typeface="Arial" panose="020B0604020202020204" pitchFamily="34" charset="0"/>
              </a:rPr>
              <a:t>Little or no </a:t>
            </a:r>
          </a:p>
          <a:p>
            <a:pPr rtl="0"/>
            <a:r>
              <a:rPr lang="en-US" sz="1800" b="1" dirty="0">
                <a:latin typeface="Arial" panose="020B0604020202020204" pitchFamily="34" charset="0"/>
                <a:cs typeface="Arial" panose="020B0604020202020204" pitchFamily="34" charset="0"/>
                <a:sym typeface="Wingdings" panose="05000000000000000000" pitchFamily="2" charset="2"/>
              </a:rPr>
              <a:t>- </a:t>
            </a:r>
            <a:r>
              <a:rPr lang="en-US" sz="1800" b="1"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74828413-4858-4A04-9623-D6DFC659B2FF}"/>
              </a:ext>
            </a:extLst>
          </p:cNvPr>
          <p:cNvSpPr txBox="1"/>
          <p:nvPr/>
        </p:nvSpPr>
        <p:spPr>
          <a:xfrm>
            <a:off x="1" y="1423882"/>
            <a:ext cx="1716975" cy="646331"/>
          </a:xfrm>
          <a:prstGeom prst="rect">
            <a:avLst/>
          </a:prstGeom>
          <a:noFill/>
        </p:spPr>
        <p:txBody>
          <a:bodyPr wrap="square" rtlCol="0">
            <a:spAutoFit/>
          </a:bodyPr>
          <a:lstStyle/>
          <a:p>
            <a:pPr rtl="0"/>
            <a:r>
              <a:rPr lang="en-US" sz="1800" b="1" dirty="0">
                <a:latin typeface="Arial" panose="020B0604020202020204" pitchFamily="34" charset="0"/>
                <a:cs typeface="Arial" panose="020B0604020202020204" pitchFamily="34" charset="0"/>
              </a:rPr>
              <a:t>Level of protection:</a:t>
            </a:r>
          </a:p>
        </p:txBody>
      </p:sp>
      <p:sp>
        <p:nvSpPr>
          <p:cNvPr id="17" name="Text Placeholder 1">
            <a:extLst>
              <a:ext uri="{FF2B5EF4-FFF2-40B4-BE49-F238E27FC236}">
                <a16:creationId xmlns:a16="http://schemas.microsoft.com/office/drawing/2014/main" id="{BE3A5EDB-FECC-4738-9B98-326A08D51D75}"/>
              </a:ext>
            </a:extLst>
          </p:cNvPr>
          <p:cNvSpPr txBox="1">
            <a:spLocks/>
          </p:cNvSpPr>
          <p:nvPr/>
        </p:nvSpPr>
        <p:spPr>
          <a:xfrm>
            <a:off x="7823200" y="6137992"/>
            <a:ext cx="4412239" cy="54964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dirty="0">
                <a:hlinkClick r:id="rId3"/>
              </a:rPr>
              <a:t>https://www.who.int/tools/international-scheme-to-evaluate-household-water-treatment-technologies</a:t>
            </a:r>
            <a:r>
              <a:rPr lang="en-GB" sz="1400" dirty="0"/>
              <a:t> </a:t>
            </a:r>
            <a:endParaRPr lang="en-US" sz="1400" dirty="0"/>
          </a:p>
        </p:txBody>
      </p:sp>
      <p:pic>
        <p:nvPicPr>
          <p:cNvPr id="18" name="Picture 2" descr="Publication cover">
            <a:hlinkClick r:id="rId3"/>
            <a:extLst>
              <a:ext uri="{FF2B5EF4-FFF2-40B4-BE49-F238E27FC236}">
                <a16:creationId xmlns:a16="http://schemas.microsoft.com/office/drawing/2014/main" id="{D41D75AF-EF61-4331-9CAD-37F698DD12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48900" y="3576229"/>
            <a:ext cx="1776229" cy="2486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33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73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3AFFE8-10AB-4791-B90A-708F50E04670}"/>
              </a:ext>
            </a:extLst>
          </p:cNvPr>
          <p:cNvSpPr>
            <a:spLocks noGrp="1"/>
          </p:cNvSpPr>
          <p:nvPr>
            <p:ph type="sldNum" sz="quarter" idx="12"/>
          </p:nvPr>
        </p:nvSpPr>
        <p:spPr/>
        <p:txBody>
          <a:bodyPr/>
          <a:lstStyle/>
          <a:p>
            <a:fld id="{2D0AA5EB-64AB-BF41-92BE-B61D8618F692}" type="slidenum">
              <a:rPr lang="it-IT" smtClean="0"/>
              <a:t>5</a:t>
            </a:fld>
            <a:endParaRPr lang="it-IT" dirty="0"/>
          </a:p>
        </p:txBody>
      </p:sp>
      <p:sp>
        <p:nvSpPr>
          <p:cNvPr id="5" name="Text Placeholder 4">
            <a:extLst>
              <a:ext uri="{FF2B5EF4-FFF2-40B4-BE49-F238E27FC236}">
                <a16:creationId xmlns:a16="http://schemas.microsoft.com/office/drawing/2014/main" id="{6F42778D-D787-45E4-AA2A-C693C6158C8A}"/>
              </a:ext>
            </a:extLst>
          </p:cNvPr>
          <p:cNvSpPr>
            <a:spLocks noGrp="1"/>
          </p:cNvSpPr>
          <p:nvPr>
            <p:ph type="body" sz="quarter" idx="14"/>
          </p:nvPr>
        </p:nvSpPr>
        <p:spPr/>
        <p:txBody>
          <a:bodyPr/>
          <a:lstStyle/>
          <a:p>
            <a:r>
              <a:rPr lang="en-US" dirty="0"/>
              <a:t>What </a:t>
            </a:r>
            <a:r>
              <a:rPr lang="en-US" sz="4400" dirty="0">
                <a:solidFill>
                  <a:srgbClr val="009CDE"/>
                </a:solidFill>
              </a:rPr>
              <a:t>are the impacts of an inadequate water supply in health care facilities ?</a:t>
            </a:r>
            <a:endParaRPr lang="en-US" dirty="0"/>
          </a:p>
        </p:txBody>
      </p:sp>
      <p:pic>
        <p:nvPicPr>
          <p:cNvPr id="6" name="Picture 5" descr="A close up of a brick building&#10;&#10;Description generated with very high confidence">
            <a:extLst>
              <a:ext uri="{FF2B5EF4-FFF2-40B4-BE49-F238E27FC236}">
                <a16:creationId xmlns:a16="http://schemas.microsoft.com/office/drawing/2014/main" id="{3CD7CFE2-672D-49C9-AC5B-E798753674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9390" y="1684988"/>
            <a:ext cx="3248121" cy="4636726"/>
          </a:xfrm>
          <a:prstGeom prst="rect">
            <a:avLst/>
          </a:prstGeom>
        </p:spPr>
      </p:pic>
      <p:pic>
        <p:nvPicPr>
          <p:cNvPr id="7" name="Picture 6" descr="A dirty bathroom with a sink and a bathtub&#10;&#10;Description generated with high confidence">
            <a:extLst>
              <a:ext uri="{FF2B5EF4-FFF2-40B4-BE49-F238E27FC236}">
                <a16:creationId xmlns:a16="http://schemas.microsoft.com/office/drawing/2014/main" id="{1D1D9EEE-6E2E-4AEF-A44D-436D48CAD4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51328" y="1684988"/>
            <a:ext cx="3248121" cy="4636726"/>
          </a:xfrm>
          <a:prstGeom prst="rect">
            <a:avLst/>
          </a:prstGeom>
        </p:spPr>
      </p:pic>
      <p:pic>
        <p:nvPicPr>
          <p:cNvPr id="8" name="Picture 2" descr="D:\Montgomery\My Home Space (H)\Presentations_Photos\Mali 2015 Workshop\IMG_1408.JPG">
            <a:extLst>
              <a:ext uri="{FF2B5EF4-FFF2-40B4-BE49-F238E27FC236}">
                <a16:creationId xmlns:a16="http://schemas.microsoft.com/office/drawing/2014/main" id="{AA85399A-D3F0-4463-8AFD-DD4BA92212C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090592" y="1684988"/>
            <a:ext cx="3248120" cy="463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496365-2F46-4ED9-BAB1-0339F86B08F1}"/>
              </a:ext>
            </a:extLst>
          </p:cNvPr>
          <p:cNvSpPr>
            <a:spLocks noGrp="1"/>
          </p:cNvSpPr>
          <p:nvPr>
            <p:ph type="sldNum" sz="quarter" idx="12"/>
          </p:nvPr>
        </p:nvSpPr>
        <p:spPr/>
        <p:txBody>
          <a:bodyPr/>
          <a:lstStyle/>
          <a:p>
            <a:fld id="{2D0AA5EB-64AB-BF41-92BE-B61D8618F692}" type="slidenum">
              <a:rPr lang="it-IT" smtClean="0"/>
              <a:t>6</a:t>
            </a:fld>
            <a:endParaRPr lang="it-IT" dirty="0"/>
          </a:p>
        </p:txBody>
      </p:sp>
      <p:sp>
        <p:nvSpPr>
          <p:cNvPr id="4" name="TextBox 3">
            <a:extLst>
              <a:ext uri="{FF2B5EF4-FFF2-40B4-BE49-F238E27FC236}">
                <a16:creationId xmlns:a16="http://schemas.microsoft.com/office/drawing/2014/main" id="{AC3E8B6D-0ABD-4DBA-83AA-55D9D9123003}"/>
              </a:ext>
            </a:extLst>
          </p:cNvPr>
          <p:cNvSpPr txBox="1"/>
          <p:nvPr/>
        </p:nvSpPr>
        <p:spPr>
          <a:xfrm>
            <a:off x="474681" y="875691"/>
            <a:ext cx="1995812" cy="707886"/>
          </a:xfrm>
          <a:prstGeom prst="rect">
            <a:avLst/>
          </a:prstGeom>
          <a:noFill/>
          <a:ln>
            <a:solidFill>
              <a:schemeClr val="tx1"/>
            </a:solidFill>
          </a:ln>
        </p:spPr>
        <p:txBody>
          <a:bodyPr wrap="square" rtlCol="0">
            <a:spAutoFit/>
          </a:bodyPr>
          <a:lstStyle/>
          <a:p>
            <a:pPr algn="ctr"/>
            <a:r>
              <a:rPr lang="en-GB" sz="2000" dirty="0">
                <a:latin typeface="Arial" panose="020B0604020202020204" pitchFamily="34" charset="0"/>
                <a:cs typeface="Arial" panose="020B0604020202020204" pitchFamily="34" charset="0"/>
              </a:rPr>
              <a:t>No/ insufficient drinking water</a:t>
            </a:r>
          </a:p>
        </p:txBody>
      </p:sp>
      <p:sp>
        <p:nvSpPr>
          <p:cNvPr id="5" name="TextBox 4">
            <a:extLst>
              <a:ext uri="{FF2B5EF4-FFF2-40B4-BE49-F238E27FC236}">
                <a16:creationId xmlns:a16="http://schemas.microsoft.com/office/drawing/2014/main" id="{F50D07D5-8B66-4D85-86C3-12E66496423A}"/>
              </a:ext>
            </a:extLst>
          </p:cNvPr>
          <p:cNvSpPr txBox="1"/>
          <p:nvPr/>
        </p:nvSpPr>
        <p:spPr>
          <a:xfrm>
            <a:off x="3165712" y="897747"/>
            <a:ext cx="4343797" cy="400110"/>
          </a:xfrm>
          <a:prstGeom prst="rect">
            <a:avLst/>
          </a:prstGeom>
          <a:noFill/>
        </p:spPr>
        <p:txBody>
          <a:bodyPr wrap="square" rtlCol="0">
            <a:spAutoFit/>
          </a:bodyPr>
          <a:lstStyle/>
          <a:p>
            <a:pPr rtl="0"/>
            <a:r>
              <a:rPr lang="en-GB" sz="2000" b="0" dirty="0">
                <a:solidFill>
                  <a:srgbClr val="09164D"/>
                </a:solidFill>
                <a:latin typeface="Arial" panose="020B0604020202020204" pitchFamily="34" charset="0"/>
                <a:cs typeface="Arial" panose="020B0604020202020204" pitchFamily="34" charset="0"/>
              </a:rPr>
              <a:t>Staff &amp; patient dehydration</a:t>
            </a:r>
          </a:p>
        </p:txBody>
      </p:sp>
      <p:sp>
        <p:nvSpPr>
          <p:cNvPr id="6" name="TextBox 5">
            <a:extLst>
              <a:ext uri="{FF2B5EF4-FFF2-40B4-BE49-F238E27FC236}">
                <a16:creationId xmlns:a16="http://schemas.microsoft.com/office/drawing/2014/main" id="{CCEBE4CA-0331-4398-B42C-1D78ED22CB99}"/>
              </a:ext>
            </a:extLst>
          </p:cNvPr>
          <p:cNvSpPr txBox="1"/>
          <p:nvPr/>
        </p:nvSpPr>
        <p:spPr>
          <a:xfrm>
            <a:off x="3528000" y="2062359"/>
            <a:ext cx="2623574" cy="400110"/>
          </a:xfrm>
          <a:prstGeom prst="rect">
            <a:avLst/>
          </a:prstGeom>
          <a:noFill/>
        </p:spPr>
        <p:txBody>
          <a:bodyPr wrap="square" rtlCol="0">
            <a:spAutoFit/>
          </a:bodyPr>
          <a:lstStyle/>
          <a:p>
            <a:r>
              <a:rPr lang="en-GB" sz="2000" b="0" dirty="0">
                <a:solidFill>
                  <a:schemeClr val="tx2"/>
                </a:solidFill>
                <a:latin typeface="Arial" panose="020B0604020202020204" pitchFamily="34" charset="0"/>
                <a:cs typeface="Arial" panose="020B0604020202020204" pitchFamily="34" charset="0"/>
              </a:rPr>
              <a:t>Diarrhoea</a:t>
            </a:r>
          </a:p>
        </p:txBody>
      </p:sp>
      <p:sp>
        <p:nvSpPr>
          <p:cNvPr id="7" name="TextBox 6">
            <a:extLst>
              <a:ext uri="{FF2B5EF4-FFF2-40B4-BE49-F238E27FC236}">
                <a16:creationId xmlns:a16="http://schemas.microsoft.com/office/drawing/2014/main" id="{74E919BE-9F16-4EBA-A2C4-338068F03340}"/>
              </a:ext>
            </a:extLst>
          </p:cNvPr>
          <p:cNvSpPr txBox="1"/>
          <p:nvPr/>
        </p:nvSpPr>
        <p:spPr>
          <a:xfrm>
            <a:off x="182839" y="2093344"/>
            <a:ext cx="2351361" cy="707886"/>
          </a:xfrm>
          <a:prstGeom prst="rect">
            <a:avLst/>
          </a:prstGeom>
          <a:noFill/>
          <a:ln>
            <a:solidFill>
              <a:schemeClr val="accent2"/>
            </a:solidFill>
          </a:ln>
        </p:spPr>
        <p:txBody>
          <a:bodyPr wrap="square" rtlCol="0">
            <a:spAutoFit/>
          </a:bodyPr>
          <a:lstStyle/>
          <a:p>
            <a:pPr algn="ctr"/>
            <a:r>
              <a:rPr lang="en-GB" sz="2000" dirty="0">
                <a:solidFill>
                  <a:schemeClr val="tx2"/>
                </a:solidFill>
                <a:latin typeface="Arial" panose="020B0604020202020204" pitchFamily="34" charset="0"/>
                <a:cs typeface="Arial" panose="020B0604020202020204" pitchFamily="34" charset="0"/>
              </a:rPr>
              <a:t>Contaminated water</a:t>
            </a:r>
          </a:p>
        </p:txBody>
      </p:sp>
      <p:sp>
        <p:nvSpPr>
          <p:cNvPr id="8" name="TextBox 7">
            <a:extLst>
              <a:ext uri="{FF2B5EF4-FFF2-40B4-BE49-F238E27FC236}">
                <a16:creationId xmlns:a16="http://schemas.microsoft.com/office/drawing/2014/main" id="{E58F8817-BA7A-4A47-8D95-129301F0B945}"/>
              </a:ext>
            </a:extLst>
          </p:cNvPr>
          <p:cNvSpPr txBox="1"/>
          <p:nvPr/>
        </p:nvSpPr>
        <p:spPr>
          <a:xfrm>
            <a:off x="502326" y="3104433"/>
            <a:ext cx="1988562" cy="1015663"/>
          </a:xfrm>
          <a:prstGeom prst="rect">
            <a:avLst/>
          </a:prstGeom>
          <a:noFill/>
          <a:ln>
            <a:solidFill>
              <a:schemeClr val="accent6">
                <a:lumMod val="75000"/>
              </a:schemeClr>
            </a:solidFill>
          </a:ln>
        </p:spPr>
        <p:txBody>
          <a:bodyPr wrap="square" rtlCol="0">
            <a:spAutoFit/>
          </a:bodyPr>
          <a:lstStyle/>
          <a:p>
            <a:pPr algn="ctr"/>
            <a:r>
              <a:rPr lang="en-GB" sz="2000" dirty="0">
                <a:solidFill>
                  <a:srgbClr val="7030A0"/>
                </a:solidFill>
                <a:latin typeface="Arial" panose="020B0604020202020204" pitchFamily="34" charset="0"/>
                <a:cs typeface="Arial" panose="020B0604020202020204" pitchFamily="34" charset="0"/>
              </a:rPr>
              <a:t>Insufficient water for hand hygiene</a:t>
            </a:r>
          </a:p>
        </p:txBody>
      </p:sp>
      <p:sp>
        <p:nvSpPr>
          <p:cNvPr id="9" name="TextBox 8">
            <a:extLst>
              <a:ext uri="{FF2B5EF4-FFF2-40B4-BE49-F238E27FC236}">
                <a16:creationId xmlns:a16="http://schemas.microsoft.com/office/drawing/2014/main" id="{B582E958-8740-493B-8EEA-BD82A687079F}"/>
              </a:ext>
            </a:extLst>
          </p:cNvPr>
          <p:cNvSpPr txBox="1"/>
          <p:nvPr/>
        </p:nvSpPr>
        <p:spPr>
          <a:xfrm>
            <a:off x="502684" y="4882100"/>
            <a:ext cx="1988562" cy="1323439"/>
          </a:xfrm>
          <a:prstGeom prst="rect">
            <a:avLst/>
          </a:prstGeom>
          <a:noFill/>
          <a:ln>
            <a:solidFill>
              <a:schemeClr val="bg2">
                <a:lumMod val="50000"/>
              </a:schemeClr>
            </a:solidFill>
          </a:ln>
        </p:spPr>
        <p:txBody>
          <a:bodyPr wrap="square" rtlCol="0">
            <a:spAutoFit/>
          </a:bodyPr>
          <a:lstStyle/>
          <a:p>
            <a:pPr algn="ctr"/>
            <a:r>
              <a:rPr lang="en-GB" sz="2000" dirty="0">
                <a:solidFill>
                  <a:schemeClr val="bg2">
                    <a:lumMod val="50000"/>
                  </a:schemeClr>
                </a:solidFill>
                <a:latin typeface="Arial" panose="020B0604020202020204" pitchFamily="34" charset="0"/>
                <a:cs typeface="Arial" panose="020B0604020202020204" pitchFamily="34" charset="0"/>
              </a:rPr>
              <a:t>Insufficient water for cleaning, showers, toilets</a:t>
            </a:r>
          </a:p>
        </p:txBody>
      </p:sp>
      <p:sp>
        <p:nvSpPr>
          <p:cNvPr id="10" name="TextBox 9">
            <a:extLst>
              <a:ext uri="{FF2B5EF4-FFF2-40B4-BE49-F238E27FC236}">
                <a16:creationId xmlns:a16="http://schemas.microsoft.com/office/drawing/2014/main" id="{CA00E777-301E-4C90-97E8-C402C6B5DA90}"/>
              </a:ext>
            </a:extLst>
          </p:cNvPr>
          <p:cNvSpPr txBox="1"/>
          <p:nvPr/>
        </p:nvSpPr>
        <p:spPr>
          <a:xfrm>
            <a:off x="4694856" y="2469861"/>
            <a:ext cx="3499382" cy="707886"/>
          </a:xfrm>
          <a:prstGeom prst="rect">
            <a:avLst/>
          </a:prstGeom>
          <a:noFill/>
        </p:spPr>
        <p:txBody>
          <a:bodyPr wrap="square" rtlCol="0">
            <a:spAutoFit/>
          </a:bodyPr>
          <a:lstStyle/>
          <a:p>
            <a:pPr rtl="0"/>
            <a:r>
              <a:rPr lang="en-GB" sz="2000" b="0" dirty="0">
                <a:solidFill>
                  <a:schemeClr val="tx2"/>
                </a:solidFill>
                <a:latin typeface="Arial" panose="020B0604020202020204" pitchFamily="34" charset="0"/>
                <a:cs typeface="Arial" panose="020B0604020202020204" pitchFamily="34" charset="0"/>
              </a:rPr>
              <a:t>Waterborne disease outbreaks (e.g. Cholera)</a:t>
            </a:r>
          </a:p>
        </p:txBody>
      </p:sp>
      <p:cxnSp>
        <p:nvCxnSpPr>
          <p:cNvPr id="11" name="Straight Arrow Connector 10">
            <a:extLst>
              <a:ext uri="{FF2B5EF4-FFF2-40B4-BE49-F238E27FC236}">
                <a16:creationId xmlns:a16="http://schemas.microsoft.com/office/drawing/2014/main" id="{5D6A9D9C-183A-47D5-8E3E-23646B7F79D1}"/>
              </a:ext>
            </a:extLst>
          </p:cNvPr>
          <p:cNvCxnSpPr>
            <a:cxnSpLocks/>
            <a:stCxn id="4" idx="3"/>
          </p:cNvCxnSpPr>
          <p:nvPr/>
        </p:nvCxnSpPr>
        <p:spPr>
          <a:xfrm>
            <a:off x="2470493" y="1229634"/>
            <a:ext cx="1987130" cy="6212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A72215D-D994-4E47-B8A8-4CF2B2B3C8D7}"/>
              </a:ext>
            </a:extLst>
          </p:cNvPr>
          <p:cNvCxnSpPr>
            <a:cxnSpLocks/>
            <a:stCxn id="7" idx="3"/>
            <a:endCxn id="6" idx="1"/>
          </p:cNvCxnSpPr>
          <p:nvPr/>
        </p:nvCxnSpPr>
        <p:spPr>
          <a:xfrm flipV="1">
            <a:off x="2534200" y="2262414"/>
            <a:ext cx="993800" cy="184873"/>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8459AFC-FDBF-4F5D-854D-3FAE4429D54A}"/>
              </a:ext>
            </a:extLst>
          </p:cNvPr>
          <p:cNvCxnSpPr>
            <a:cxnSpLocks/>
          </p:cNvCxnSpPr>
          <p:nvPr/>
        </p:nvCxnSpPr>
        <p:spPr>
          <a:xfrm>
            <a:off x="2551053" y="2533712"/>
            <a:ext cx="2234898" cy="419743"/>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BA17825-1708-42C3-B68E-A3216B134D26}"/>
              </a:ext>
            </a:extLst>
          </p:cNvPr>
          <p:cNvCxnSpPr>
            <a:cxnSpLocks/>
          </p:cNvCxnSpPr>
          <p:nvPr/>
        </p:nvCxnSpPr>
        <p:spPr>
          <a:xfrm>
            <a:off x="2507574" y="3975847"/>
            <a:ext cx="859555"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6AAC255-E81B-4191-9F62-241C12161F44}"/>
              </a:ext>
            </a:extLst>
          </p:cNvPr>
          <p:cNvSpPr txBox="1"/>
          <p:nvPr/>
        </p:nvSpPr>
        <p:spPr>
          <a:xfrm>
            <a:off x="3367129" y="3397664"/>
            <a:ext cx="4638689" cy="1015663"/>
          </a:xfrm>
          <a:prstGeom prst="rect">
            <a:avLst/>
          </a:prstGeom>
          <a:noFill/>
        </p:spPr>
        <p:txBody>
          <a:bodyPr wrap="square" rtlCol="0">
            <a:spAutoFit/>
          </a:bodyPr>
          <a:lstStyle/>
          <a:p>
            <a:pPr rtl="0"/>
            <a:r>
              <a:rPr lang="en-GB" sz="2000" b="0" dirty="0">
                <a:solidFill>
                  <a:srgbClr val="7030A0"/>
                </a:solidFill>
                <a:latin typeface="Arial" panose="020B0604020202020204" pitchFamily="34" charset="0"/>
                <a:cs typeface="Arial" panose="020B0604020202020204" pitchFamily="34" charset="0"/>
              </a:rPr>
              <a:t>Spread of infections; risks to patient and staff safety, inability to control outbreaks</a:t>
            </a:r>
          </a:p>
        </p:txBody>
      </p:sp>
      <p:sp>
        <p:nvSpPr>
          <p:cNvPr id="16" name="TextBox 15">
            <a:extLst>
              <a:ext uri="{FF2B5EF4-FFF2-40B4-BE49-F238E27FC236}">
                <a16:creationId xmlns:a16="http://schemas.microsoft.com/office/drawing/2014/main" id="{944BAC76-9991-44CF-A26B-5EB79732BE4D}"/>
              </a:ext>
            </a:extLst>
          </p:cNvPr>
          <p:cNvSpPr txBox="1"/>
          <p:nvPr/>
        </p:nvSpPr>
        <p:spPr>
          <a:xfrm>
            <a:off x="4349181" y="4657574"/>
            <a:ext cx="5019460" cy="707886"/>
          </a:xfrm>
          <a:prstGeom prst="rect">
            <a:avLst/>
          </a:prstGeom>
          <a:noFill/>
        </p:spPr>
        <p:txBody>
          <a:bodyPr wrap="square" rtlCol="0">
            <a:spAutoFit/>
          </a:bodyPr>
          <a:lstStyle/>
          <a:p>
            <a:r>
              <a:rPr lang="en-GB" sz="2000" b="0" dirty="0">
                <a:solidFill>
                  <a:schemeClr val="bg2">
                    <a:lumMod val="50000"/>
                  </a:schemeClr>
                </a:solidFill>
                <a:latin typeface="Arial" panose="020B0604020202020204" pitchFamily="34" charset="0"/>
                <a:cs typeface="Arial" panose="020B0604020202020204" pitchFamily="34" charset="0"/>
              </a:rPr>
              <a:t>Spread of </a:t>
            </a:r>
            <a:r>
              <a:rPr lang="en-GB" sz="2000" b="0" dirty="0" err="1">
                <a:solidFill>
                  <a:schemeClr val="bg2">
                    <a:lumMod val="50000"/>
                  </a:schemeClr>
                </a:solidFill>
                <a:latin typeface="Arial" panose="020B0604020202020204" pitchFamily="34" charset="0"/>
                <a:cs typeface="Arial" panose="020B0604020202020204" pitchFamily="34" charset="0"/>
              </a:rPr>
              <a:t>fecal</a:t>
            </a:r>
            <a:r>
              <a:rPr lang="en-GB" sz="2000" b="0" dirty="0">
                <a:solidFill>
                  <a:schemeClr val="bg2">
                    <a:lumMod val="50000"/>
                  </a:schemeClr>
                </a:solidFill>
                <a:latin typeface="Arial" panose="020B0604020202020204" pitchFamily="34" charset="0"/>
                <a:cs typeface="Arial" panose="020B0604020202020204" pitchFamily="34" charset="0"/>
              </a:rPr>
              <a:t> contamination, antimicrobial resistant infections</a:t>
            </a:r>
          </a:p>
        </p:txBody>
      </p:sp>
      <p:cxnSp>
        <p:nvCxnSpPr>
          <p:cNvPr id="17" name="Straight Arrow Connector 16">
            <a:extLst>
              <a:ext uri="{FF2B5EF4-FFF2-40B4-BE49-F238E27FC236}">
                <a16:creationId xmlns:a16="http://schemas.microsoft.com/office/drawing/2014/main" id="{680A20F0-2655-457A-AFD6-57A113364364}"/>
              </a:ext>
            </a:extLst>
          </p:cNvPr>
          <p:cNvCxnSpPr>
            <a:cxnSpLocks/>
          </p:cNvCxnSpPr>
          <p:nvPr/>
        </p:nvCxnSpPr>
        <p:spPr>
          <a:xfrm flipV="1">
            <a:off x="2513105" y="4242307"/>
            <a:ext cx="903457" cy="1579823"/>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B60CC4-8AEF-4E4C-8EA4-33DA6A3C8981}"/>
              </a:ext>
            </a:extLst>
          </p:cNvPr>
          <p:cNvSpPr txBox="1"/>
          <p:nvPr/>
        </p:nvSpPr>
        <p:spPr>
          <a:xfrm>
            <a:off x="3243842" y="5447547"/>
            <a:ext cx="5815463" cy="1015663"/>
          </a:xfrm>
          <a:prstGeom prst="rect">
            <a:avLst/>
          </a:prstGeom>
          <a:noFill/>
        </p:spPr>
        <p:txBody>
          <a:bodyPr wrap="square" rtlCol="0">
            <a:spAutoFit/>
          </a:bodyPr>
          <a:lstStyle/>
          <a:p>
            <a:r>
              <a:rPr lang="en-GB" sz="2000" b="0" dirty="0">
                <a:solidFill>
                  <a:schemeClr val="bg2">
                    <a:lumMod val="50000"/>
                  </a:schemeClr>
                </a:solidFill>
                <a:latin typeface="Arial" panose="020B0604020202020204" pitchFamily="34" charset="0"/>
                <a:cs typeface="Arial" panose="020B0604020202020204" pitchFamily="34" charset="0"/>
              </a:rPr>
              <a:t>Visually dirty, smells, decrease in care seeking and trust in health care, decrease in staff satisfaction and motivation</a:t>
            </a:r>
          </a:p>
        </p:txBody>
      </p:sp>
      <p:cxnSp>
        <p:nvCxnSpPr>
          <p:cNvPr id="19" name="Straight Arrow Connector 18">
            <a:extLst>
              <a:ext uri="{FF2B5EF4-FFF2-40B4-BE49-F238E27FC236}">
                <a16:creationId xmlns:a16="http://schemas.microsoft.com/office/drawing/2014/main" id="{F4EAEBEF-A0F8-4293-A069-31770B7239A0}"/>
              </a:ext>
            </a:extLst>
          </p:cNvPr>
          <p:cNvCxnSpPr>
            <a:cxnSpLocks/>
          </p:cNvCxnSpPr>
          <p:nvPr/>
        </p:nvCxnSpPr>
        <p:spPr>
          <a:xfrm>
            <a:off x="2470493" y="3975847"/>
            <a:ext cx="1846336" cy="116697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547EF9B-6112-48CE-ABE2-2D948172A4D3}"/>
              </a:ext>
            </a:extLst>
          </p:cNvPr>
          <p:cNvCxnSpPr>
            <a:cxnSpLocks/>
          </p:cNvCxnSpPr>
          <p:nvPr/>
        </p:nvCxnSpPr>
        <p:spPr>
          <a:xfrm>
            <a:off x="2516295" y="5822129"/>
            <a:ext cx="817552" cy="290948"/>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DA18C53E-E731-4F0B-92DD-5B8B2D805E57}"/>
              </a:ext>
            </a:extLst>
          </p:cNvPr>
          <p:cNvSpPr txBox="1">
            <a:spLocks/>
          </p:cNvSpPr>
          <p:nvPr/>
        </p:nvSpPr>
        <p:spPr>
          <a:xfrm>
            <a:off x="159649" y="81857"/>
            <a:ext cx="10355921" cy="793833"/>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4000" dirty="0">
                <a:solidFill>
                  <a:srgbClr val="009CDE"/>
                </a:solidFill>
                <a:latin typeface="Arial Narrow" panose="020B0606020202030204" pitchFamily="34" charset="0"/>
                <a:cs typeface="Arial" panose="020B0604020202020204" pitchFamily="34" charset="0"/>
              </a:rPr>
              <a:t>Effects of an inadequate water supply</a:t>
            </a:r>
          </a:p>
        </p:txBody>
      </p:sp>
      <p:cxnSp>
        <p:nvCxnSpPr>
          <p:cNvPr id="22" name="Straight Arrow Connector 21">
            <a:extLst>
              <a:ext uri="{FF2B5EF4-FFF2-40B4-BE49-F238E27FC236}">
                <a16:creationId xmlns:a16="http://schemas.microsoft.com/office/drawing/2014/main" id="{B72A9E01-8DDB-45E9-9CA1-17DC9A601DC5}"/>
              </a:ext>
            </a:extLst>
          </p:cNvPr>
          <p:cNvCxnSpPr>
            <a:cxnSpLocks/>
            <a:stCxn id="4" idx="3"/>
          </p:cNvCxnSpPr>
          <p:nvPr/>
        </p:nvCxnSpPr>
        <p:spPr>
          <a:xfrm flipV="1">
            <a:off x="2470493" y="1161209"/>
            <a:ext cx="595086" cy="684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09147F-7E94-4355-8C84-851EB07DC81D}"/>
              </a:ext>
            </a:extLst>
          </p:cNvPr>
          <p:cNvSpPr txBox="1"/>
          <p:nvPr/>
        </p:nvSpPr>
        <p:spPr>
          <a:xfrm>
            <a:off x="4714849" y="1426438"/>
            <a:ext cx="3218159" cy="400110"/>
          </a:xfrm>
          <a:prstGeom prst="rect">
            <a:avLst/>
          </a:prstGeom>
          <a:noFill/>
        </p:spPr>
        <p:txBody>
          <a:bodyPr wrap="square" rtlCol="0">
            <a:spAutoFit/>
          </a:bodyPr>
          <a:lstStyle/>
          <a:p>
            <a:r>
              <a:rPr lang="en-GB" sz="2000" b="0" dirty="0">
                <a:latin typeface="Arial" panose="020B0604020202020204" pitchFamily="34" charset="0"/>
                <a:cs typeface="Arial" panose="020B0604020202020204" pitchFamily="34" charset="0"/>
              </a:rPr>
              <a:t>Inability to take medicines</a:t>
            </a:r>
          </a:p>
        </p:txBody>
      </p:sp>
      <p:pic>
        <p:nvPicPr>
          <p:cNvPr id="24" name="Picture 23" descr="A bathroom with a white door&#10;&#10;Description generated with very high confidence">
            <a:extLst>
              <a:ext uri="{FF2B5EF4-FFF2-40B4-BE49-F238E27FC236}">
                <a16:creationId xmlns:a16="http://schemas.microsoft.com/office/drawing/2014/main" id="{7E520D1A-C12C-4FEF-9D82-92EC26F97F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138"/>
          <a:stretch/>
        </p:blipFill>
        <p:spPr>
          <a:xfrm>
            <a:off x="8847756" y="3397664"/>
            <a:ext cx="3335628" cy="3713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18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5" grpId="0"/>
      <p:bldP spid="16" grpId="0"/>
      <p:bldP spid="18"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152D2-E79E-4B43-A5AE-281A0A5ECC01}"/>
              </a:ext>
            </a:extLst>
          </p:cNvPr>
          <p:cNvSpPr>
            <a:spLocks noGrp="1"/>
          </p:cNvSpPr>
          <p:nvPr>
            <p:ph type="title"/>
          </p:nvPr>
        </p:nvSpPr>
        <p:spPr/>
        <p:txBody>
          <a:bodyPr/>
          <a:lstStyle/>
          <a:p>
            <a:r>
              <a:rPr lang="en-US" sz="4400" dirty="0"/>
              <a:t>What are the minimum water requirements (and related standards) in a health care facility? </a:t>
            </a:r>
            <a:endParaRPr lang="en-US" dirty="0"/>
          </a:p>
        </p:txBody>
      </p:sp>
      <p:sp>
        <p:nvSpPr>
          <p:cNvPr id="3" name="Slide Number Placeholder 2">
            <a:extLst>
              <a:ext uri="{FF2B5EF4-FFF2-40B4-BE49-F238E27FC236}">
                <a16:creationId xmlns:a16="http://schemas.microsoft.com/office/drawing/2014/main" id="{1593DE86-5724-4746-8154-9E4DF0ECEC3F}"/>
              </a:ext>
            </a:extLst>
          </p:cNvPr>
          <p:cNvSpPr>
            <a:spLocks noGrp="1"/>
          </p:cNvSpPr>
          <p:nvPr>
            <p:ph type="sldNum" sz="quarter" idx="12"/>
          </p:nvPr>
        </p:nvSpPr>
        <p:spPr/>
        <p:txBody>
          <a:bodyPr/>
          <a:lstStyle/>
          <a:p>
            <a:fld id="{2D0AA5EB-64AB-BF41-92BE-B61D8618F692}" type="slidenum">
              <a:rPr lang="it-IT" smtClean="0"/>
              <a:t>7</a:t>
            </a:fld>
            <a:endParaRPr lang="it-IT" dirty="0"/>
          </a:p>
        </p:txBody>
      </p:sp>
      <p:pic>
        <p:nvPicPr>
          <p:cNvPr id="11" name="Picture 10" descr="A person standing in front of a door&#10;&#10;Description generated with very high confidence">
            <a:extLst>
              <a:ext uri="{FF2B5EF4-FFF2-40B4-BE49-F238E27FC236}">
                <a16:creationId xmlns:a16="http://schemas.microsoft.com/office/drawing/2014/main" id="{36A7C84C-DAA3-4CB7-A6B0-17E2D978F4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995" r="8565" b="1"/>
          <a:stretch/>
        </p:blipFill>
        <p:spPr>
          <a:xfrm>
            <a:off x="573315" y="2291508"/>
            <a:ext cx="3544698" cy="3869027"/>
          </a:xfrm>
          <a:prstGeom prst="rect">
            <a:avLst/>
          </a:prstGeom>
          <a:noFill/>
        </p:spPr>
      </p:pic>
      <p:pic>
        <p:nvPicPr>
          <p:cNvPr id="12" name="Picture 11" descr="Two people standing in front of a building&#10;&#10;Description generated with high confidence">
            <a:extLst>
              <a:ext uri="{FF2B5EF4-FFF2-40B4-BE49-F238E27FC236}">
                <a16:creationId xmlns:a16="http://schemas.microsoft.com/office/drawing/2014/main" id="{A2886984-0049-4EB5-B81C-5AABFD2077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405" r="12873" b="3"/>
          <a:stretch/>
        </p:blipFill>
        <p:spPr>
          <a:xfrm>
            <a:off x="4550821" y="2291508"/>
            <a:ext cx="3544698" cy="3869027"/>
          </a:xfrm>
          <a:prstGeom prst="rect">
            <a:avLst/>
          </a:prstGeom>
          <a:noFill/>
        </p:spPr>
      </p:pic>
      <p:pic>
        <p:nvPicPr>
          <p:cNvPr id="13" name="Picture 12" descr="C:\Users\montgomerym\AppData\Local\Microsoft\Windows\Temporary Internet Files\Content.Word\Mali 2016 (44).jpg">
            <a:extLst>
              <a:ext uri="{FF2B5EF4-FFF2-40B4-BE49-F238E27FC236}">
                <a16:creationId xmlns:a16="http://schemas.microsoft.com/office/drawing/2014/main" id="{1709EFFF-408D-45FC-98DE-29ECF00EEEC2}"/>
              </a:ext>
            </a:extLst>
          </p:cNvPr>
          <p:cNvPicPr/>
          <p:nvPr/>
        </p:nvPicPr>
        <p:blipFill rotWithShape="1">
          <a:blip r:embed="rId5" cstate="email">
            <a:extLst>
              <a:ext uri="{28A0092B-C50C-407E-A947-70E740481C1C}">
                <a14:useLocalDpi xmlns:a14="http://schemas.microsoft.com/office/drawing/2010/main"/>
              </a:ext>
            </a:extLst>
          </a:blip>
          <a:srcRect l="31823" r="20308" b="2"/>
          <a:stretch/>
        </p:blipFill>
        <p:spPr bwMode="auto">
          <a:xfrm>
            <a:off x="8456656" y="2291507"/>
            <a:ext cx="3544698" cy="3913095"/>
          </a:xfrm>
          <a:prstGeom prst="rect">
            <a:avLst/>
          </a:prstGeom>
          <a:noFill/>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4416D9C0-3EAC-8242-9475-35BEFD06272D}"/>
              </a:ext>
            </a:extLst>
          </p:cNvPr>
          <p:cNvGrpSpPr/>
          <p:nvPr/>
        </p:nvGrpSpPr>
        <p:grpSpPr>
          <a:xfrm>
            <a:off x="11103515" y="1404180"/>
            <a:ext cx="743136" cy="734102"/>
            <a:chOff x="9555224" y="5116370"/>
            <a:chExt cx="1161098" cy="1171184"/>
          </a:xfrm>
        </p:grpSpPr>
        <p:pic>
          <p:nvPicPr>
            <p:cNvPr id="8" name="Picture 7" descr="Shape&#10;&#10;Description automatically generated with low confidence">
              <a:extLst>
                <a:ext uri="{FF2B5EF4-FFF2-40B4-BE49-F238E27FC236}">
                  <a16:creationId xmlns:a16="http://schemas.microsoft.com/office/drawing/2014/main" id="{31EF5CC2-4199-FE44-A414-B54803A88E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9" name="Oval 8">
              <a:extLst>
                <a:ext uri="{FF2B5EF4-FFF2-40B4-BE49-F238E27FC236}">
                  <a16:creationId xmlns:a16="http://schemas.microsoft.com/office/drawing/2014/main" id="{2E329431-86BB-F649-A8E1-4DAB6379BDBF}"/>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ED966FD-4596-064E-8ADF-F20D432BAAE7}"/>
              </a:ext>
            </a:extLst>
          </p:cNvPr>
          <p:cNvGrpSpPr/>
          <p:nvPr/>
        </p:nvGrpSpPr>
        <p:grpSpPr>
          <a:xfrm>
            <a:off x="11015665" y="226675"/>
            <a:ext cx="1362074" cy="1215351"/>
            <a:chOff x="10705811" y="275913"/>
            <a:chExt cx="1689559" cy="1684742"/>
          </a:xfrm>
        </p:grpSpPr>
        <p:pic>
          <p:nvPicPr>
            <p:cNvPr id="14" name="Picture 13">
              <a:extLst>
                <a:ext uri="{FF2B5EF4-FFF2-40B4-BE49-F238E27FC236}">
                  <a16:creationId xmlns:a16="http://schemas.microsoft.com/office/drawing/2014/main" id="{7A535D86-E947-B14D-AAB4-69228C6FB4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5" name="Content Placeholder 2">
              <a:extLst>
                <a:ext uri="{FF2B5EF4-FFF2-40B4-BE49-F238E27FC236}">
                  <a16:creationId xmlns:a16="http://schemas.microsoft.com/office/drawing/2014/main" id="{D7301856-F8F3-B242-9DB5-5367457E6F36}"/>
                </a:ext>
              </a:extLst>
            </p:cNvPr>
            <p:cNvSpPr txBox="1">
              <a:spLocks/>
            </p:cNvSpPr>
            <p:nvPr/>
          </p:nvSpPr>
          <p:spPr>
            <a:xfrm>
              <a:off x="10705811" y="1407649"/>
              <a:ext cx="1689559" cy="553006"/>
            </a:xfrm>
            <a:prstGeom prst="rect">
              <a:avLst/>
            </a:prstGeom>
          </p:spPr>
          <p:txBody>
            <a:bodyPr vert="horz" lIns="91435" tIns="45717" rIns="91435" bIns="4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latin typeface="Arial" panose="020B0604020202020204" pitchFamily="34" charset="0"/>
                  <a:cs typeface="Arial" panose="020B0604020202020204" pitchFamily="34" charset="0"/>
                </a:rPr>
                <a:t>2 mins</a:t>
              </a:r>
            </a:p>
          </p:txBody>
        </p:sp>
      </p:grpSp>
    </p:spTree>
    <p:extLst>
      <p:ext uri="{BB962C8B-B14F-4D97-AF65-F5344CB8AC3E}">
        <p14:creationId xmlns:p14="http://schemas.microsoft.com/office/powerpoint/2010/main" val="364239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1E996-C1D5-41CD-A62B-6C122015A810}"/>
              </a:ext>
            </a:extLst>
          </p:cNvPr>
          <p:cNvSpPr>
            <a:spLocks noGrp="1"/>
          </p:cNvSpPr>
          <p:nvPr>
            <p:ph type="sldNum" sz="quarter" idx="12"/>
          </p:nvPr>
        </p:nvSpPr>
        <p:spPr/>
        <p:txBody>
          <a:bodyPr/>
          <a:lstStyle/>
          <a:p>
            <a:fld id="{2D0AA5EB-64AB-BF41-92BE-B61D8618F692}" type="slidenum">
              <a:rPr lang="it-IT" smtClean="0"/>
              <a:t>8</a:t>
            </a:fld>
            <a:endParaRPr lang="it-IT" dirty="0"/>
          </a:p>
        </p:txBody>
      </p:sp>
      <p:pic>
        <p:nvPicPr>
          <p:cNvPr id="7" name="Picture 6" descr="A picture containing tree, outdoor, sky, grass&#10;&#10;Description automatically generated">
            <a:extLst>
              <a:ext uri="{FF2B5EF4-FFF2-40B4-BE49-F238E27FC236}">
                <a16:creationId xmlns:a16="http://schemas.microsoft.com/office/drawing/2014/main" id="{3626E699-34E8-4C5C-8BD7-83A6D2D0F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914" y="679923"/>
            <a:ext cx="3651759" cy="5498154"/>
          </a:xfrm>
          <a:prstGeom prst="rect">
            <a:avLst/>
          </a:prstGeom>
        </p:spPr>
      </p:pic>
      <p:graphicFrame>
        <p:nvGraphicFramePr>
          <p:cNvPr id="8" name="Diagram 7">
            <a:extLst>
              <a:ext uri="{FF2B5EF4-FFF2-40B4-BE49-F238E27FC236}">
                <a16:creationId xmlns:a16="http://schemas.microsoft.com/office/drawing/2014/main" id="{CAF1D6F2-4E9E-4656-AE49-1F1F70460565}"/>
              </a:ext>
            </a:extLst>
          </p:cNvPr>
          <p:cNvGraphicFramePr/>
          <p:nvPr>
            <p:extLst>
              <p:ext uri="{D42A27DB-BD31-4B8C-83A1-F6EECF244321}">
                <p14:modId xmlns:p14="http://schemas.microsoft.com/office/powerpoint/2010/main" val="3523273998"/>
              </p:ext>
            </p:extLst>
          </p:nvPr>
        </p:nvGraphicFramePr>
        <p:xfrm>
          <a:off x="4234391" y="383123"/>
          <a:ext cx="8961967" cy="59746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4">
            <a:extLst>
              <a:ext uri="{FF2B5EF4-FFF2-40B4-BE49-F238E27FC236}">
                <a16:creationId xmlns:a16="http://schemas.microsoft.com/office/drawing/2014/main" id="{BFB9B9E7-280F-194E-B861-F3CC92AC02EA}"/>
              </a:ext>
            </a:extLst>
          </p:cNvPr>
          <p:cNvGrpSpPr/>
          <p:nvPr/>
        </p:nvGrpSpPr>
        <p:grpSpPr>
          <a:xfrm>
            <a:off x="11246391" y="5988790"/>
            <a:ext cx="743136" cy="734102"/>
            <a:chOff x="9555224" y="5116370"/>
            <a:chExt cx="1161098" cy="1171184"/>
          </a:xfrm>
        </p:grpSpPr>
        <p:pic>
          <p:nvPicPr>
            <p:cNvPr id="6" name="Picture 5" descr="Shape&#10;&#10;Description automatically generated with low confidence">
              <a:extLst>
                <a:ext uri="{FF2B5EF4-FFF2-40B4-BE49-F238E27FC236}">
                  <a16:creationId xmlns:a16="http://schemas.microsoft.com/office/drawing/2014/main" id="{14EB3B03-4EF8-0345-9852-E2ED3353991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9" name="Oval 8">
              <a:extLst>
                <a:ext uri="{FF2B5EF4-FFF2-40B4-BE49-F238E27FC236}">
                  <a16:creationId xmlns:a16="http://schemas.microsoft.com/office/drawing/2014/main" id="{324C6990-E70F-4C43-96BE-C1119CFFC1AE}"/>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0DABE52-44D8-254D-B254-B1B1BB90D7F7}"/>
              </a:ext>
            </a:extLst>
          </p:cNvPr>
          <p:cNvGrpSpPr/>
          <p:nvPr/>
        </p:nvGrpSpPr>
        <p:grpSpPr>
          <a:xfrm>
            <a:off x="11144252" y="4773439"/>
            <a:ext cx="1362074" cy="1215351"/>
            <a:chOff x="10705811" y="275913"/>
            <a:chExt cx="1689559" cy="1684742"/>
          </a:xfrm>
        </p:grpSpPr>
        <p:pic>
          <p:nvPicPr>
            <p:cNvPr id="11" name="Picture 10">
              <a:extLst>
                <a:ext uri="{FF2B5EF4-FFF2-40B4-BE49-F238E27FC236}">
                  <a16:creationId xmlns:a16="http://schemas.microsoft.com/office/drawing/2014/main" id="{4BE45CC8-2B7A-A544-8671-94F6802C4C7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2" name="Content Placeholder 2">
              <a:extLst>
                <a:ext uri="{FF2B5EF4-FFF2-40B4-BE49-F238E27FC236}">
                  <a16:creationId xmlns:a16="http://schemas.microsoft.com/office/drawing/2014/main" id="{26DDE4E8-0A0A-1347-9D7F-04E825255625}"/>
                </a:ext>
              </a:extLst>
            </p:cNvPr>
            <p:cNvSpPr txBox="1">
              <a:spLocks/>
            </p:cNvSpPr>
            <p:nvPr/>
          </p:nvSpPr>
          <p:spPr>
            <a:xfrm>
              <a:off x="10705811" y="1407649"/>
              <a:ext cx="1689559" cy="553006"/>
            </a:xfrm>
            <a:prstGeom prst="rect">
              <a:avLst/>
            </a:prstGeom>
          </p:spPr>
          <p:txBody>
            <a:bodyPr vert="horz" lIns="91435" tIns="45717" rIns="91435" bIns="4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latin typeface="Arial" panose="020B0604020202020204" pitchFamily="34" charset="0"/>
                  <a:cs typeface="Arial" panose="020B0604020202020204" pitchFamily="34" charset="0"/>
                </a:rPr>
                <a:t>2 mins</a:t>
              </a:r>
            </a:p>
          </p:txBody>
        </p:sp>
      </p:grpSp>
    </p:spTree>
    <p:extLst>
      <p:ext uri="{BB962C8B-B14F-4D97-AF65-F5344CB8AC3E}">
        <p14:creationId xmlns:p14="http://schemas.microsoft.com/office/powerpoint/2010/main" val="1781431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3E574-2CB5-4F53-93C5-8EAF9B92C005}"/>
              </a:ext>
            </a:extLst>
          </p:cNvPr>
          <p:cNvSpPr>
            <a:spLocks noGrp="1"/>
          </p:cNvSpPr>
          <p:nvPr>
            <p:ph type="body" idx="1"/>
          </p:nvPr>
        </p:nvSpPr>
        <p:spPr>
          <a:xfrm>
            <a:off x="839788" y="1400432"/>
            <a:ext cx="5472112" cy="5100576"/>
          </a:xfrm>
        </p:spPr>
        <p:txBody>
          <a:bodyPr>
            <a:normAutofit lnSpcReduction="10000"/>
          </a:bodyPr>
          <a:lstStyle/>
          <a:p>
            <a:r>
              <a:rPr lang="en-US" altLang="en-US" sz="2400" dirty="0">
                <a:solidFill>
                  <a:srgbClr val="09164D"/>
                </a:solidFill>
                <a:ea typeface="ＭＳ Ｐゴシック" pitchFamily="34" charset="-128"/>
              </a:rPr>
              <a:t>Water should be </a:t>
            </a:r>
            <a:r>
              <a:rPr lang="en-US" altLang="en-US" sz="2400" b="1" dirty="0">
                <a:solidFill>
                  <a:schemeClr val="accent1">
                    <a:lumMod val="50000"/>
                  </a:schemeClr>
                </a:solidFill>
                <a:ea typeface="ＭＳ Ｐゴシック" pitchFamily="34" charset="-128"/>
              </a:rPr>
              <a:t>available</a:t>
            </a:r>
            <a:r>
              <a:rPr lang="en-US" altLang="en-US" sz="2400" dirty="0">
                <a:solidFill>
                  <a:srgbClr val="09164D"/>
                </a:solidFill>
                <a:ea typeface="ＭＳ Ｐゴシック" pitchFamily="34" charset="-128"/>
              </a:rPr>
              <a:t> for</a:t>
            </a:r>
          </a:p>
          <a:p>
            <a:pPr marL="800100" lvl="1" indent="-342900">
              <a:spcBef>
                <a:spcPts val="0"/>
              </a:spcBef>
              <a:buFont typeface="Arial" panose="020B0604020202020204" pitchFamily="34" charset="0"/>
              <a:buChar char="•"/>
            </a:pPr>
            <a:r>
              <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rPr>
              <a:t>drinking</a:t>
            </a:r>
          </a:p>
          <a:p>
            <a:pPr marL="800100" lvl="1" indent="-342900">
              <a:spcBef>
                <a:spcPts val="0"/>
              </a:spcBef>
              <a:buFont typeface="Arial" panose="020B0604020202020204" pitchFamily="34" charset="0"/>
              <a:buChar char="•"/>
            </a:pPr>
            <a:r>
              <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rPr>
              <a:t>personal hygiene including hand washing, bathing and cleaning </a:t>
            </a:r>
          </a:p>
          <a:p>
            <a:pPr marL="800100" lvl="1" indent="-342900">
              <a:spcBef>
                <a:spcPts val="0"/>
              </a:spcBef>
              <a:buFont typeface="Arial" panose="020B0604020202020204" pitchFamily="34" charset="0"/>
              <a:buChar char="•"/>
            </a:pPr>
            <a:r>
              <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rPr>
              <a:t>cleaning</a:t>
            </a:r>
          </a:p>
          <a:p>
            <a:pPr marL="800100" lvl="1" indent="-342900">
              <a:spcBef>
                <a:spcPts val="0"/>
              </a:spcBef>
              <a:buFont typeface="Arial" panose="020B0604020202020204" pitchFamily="34" charset="0"/>
              <a:buChar char="•"/>
            </a:pPr>
            <a:r>
              <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rPr>
              <a:t>medical activities </a:t>
            </a:r>
          </a:p>
          <a:p>
            <a:pPr marL="800100" lvl="1" indent="-342900">
              <a:spcBef>
                <a:spcPts val="0"/>
              </a:spcBef>
              <a:buFont typeface="Arial" panose="020B0604020202020204" pitchFamily="34" charset="0"/>
              <a:buChar char="•"/>
            </a:pPr>
            <a:r>
              <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rPr>
              <a:t>cooking</a:t>
            </a:r>
          </a:p>
          <a:p>
            <a:pPr marL="800100" lvl="1" indent="-342900">
              <a:spcBef>
                <a:spcPts val="0"/>
              </a:spcBef>
              <a:buFont typeface="Arial" panose="020B0604020202020204" pitchFamily="34" charset="0"/>
              <a:buChar char="•"/>
            </a:pPr>
            <a:r>
              <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rPr>
              <a:t>laundry   </a:t>
            </a:r>
          </a:p>
          <a:p>
            <a:r>
              <a:rPr lang="en-US" altLang="en-US" sz="2400" dirty="0">
                <a:solidFill>
                  <a:srgbClr val="09164D"/>
                </a:solidFill>
                <a:ea typeface="ＭＳ Ｐゴシック" pitchFamily="34" charset="-128"/>
              </a:rPr>
              <a:t>Water must be </a:t>
            </a:r>
            <a:r>
              <a:rPr lang="en-US" altLang="en-US" sz="2400" b="1" dirty="0">
                <a:solidFill>
                  <a:schemeClr val="accent1">
                    <a:lumMod val="50000"/>
                  </a:schemeClr>
                </a:solidFill>
                <a:ea typeface="ＭＳ Ｐゴシック" pitchFamily="34" charset="-128"/>
              </a:rPr>
              <a:t>on-site</a:t>
            </a:r>
            <a:r>
              <a:rPr lang="en-US" altLang="en-US" sz="2400" dirty="0">
                <a:solidFill>
                  <a:srgbClr val="09164D"/>
                </a:solidFill>
                <a:ea typeface="ＭＳ Ｐゴシック" pitchFamily="34" charset="-128"/>
              </a:rPr>
              <a:t> from an </a:t>
            </a:r>
            <a:r>
              <a:rPr lang="en-US" altLang="en-US" sz="2400" b="1" dirty="0">
                <a:solidFill>
                  <a:schemeClr val="accent1">
                    <a:lumMod val="50000"/>
                  </a:schemeClr>
                </a:solidFill>
                <a:ea typeface="ＭＳ Ｐゴシック" pitchFamily="34" charset="-128"/>
              </a:rPr>
              <a:t>improved</a:t>
            </a:r>
            <a:r>
              <a:rPr lang="en-US" altLang="en-US" sz="2400" dirty="0">
                <a:solidFill>
                  <a:srgbClr val="09164D"/>
                </a:solidFill>
                <a:ea typeface="ＭＳ Ｐゴシック" pitchFamily="34" charset="-128"/>
              </a:rPr>
              <a:t> source and available at all points of care</a:t>
            </a:r>
          </a:p>
          <a:p>
            <a:r>
              <a:rPr lang="en-US" altLang="en-US" sz="2400" dirty="0">
                <a:solidFill>
                  <a:srgbClr val="09164D"/>
                </a:solidFill>
                <a:ea typeface="ＭＳ Ｐゴシック" pitchFamily="34" charset="-128"/>
              </a:rPr>
              <a:t>Water should be </a:t>
            </a:r>
            <a:r>
              <a:rPr lang="en-US" altLang="en-US" sz="2400" b="1" dirty="0">
                <a:solidFill>
                  <a:schemeClr val="accent1">
                    <a:lumMod val="50000"/>
                  </a:schemeClr>
                </a:solidFill>
                <a:ea typeface="ＭＳ Ｐゴシック" pitchFamily="34" charset="-128"/>
              </a:rPr>
              <a:t>safely treated</a:t>
            </a:r>
            <a:r>
              <a:rPr lang="en-US" altLang="en-US" sz="2400" b="1" dirty="0">
                <a:solidFill>
                  <a:srgbClr val="FF00FF"/>
                </a:solidFill>
                <a:ea typeface="ＭＳ Ｐゴシック" pitchFamily="34" charset="-128"/>
              </a:rPr>
              <a:t> </a:t>
            </a:r>
            <a:r>
              <a:rPr lang="en-US" altLang="en-US" sz="2400" dirty="0">
                <a:solidFill>
                  <a:srgbClr val="09164D"/>
                </a:solidFill>
                <a:ea typeface="ＭＳ Ｐゴシック" pitchFamily="34" charset="-128"/>
              </a:rPr>
              <a:t>and </a:t>
            </a:r>
            <a:r>
              <a:rPr lang="en-US" altLang="en-US" sz="2400" b="1" dirty="0">
                <a:solidFill>
                  <a:schemeClr val="accent1">
                    <a:lumMod val="50000"/>
                  </a:schemeClr>
                </a:solidFill>
                <a:ea typeface="ＭＳ Ｐゴシック" pitchFamily="34" charset="-128"/>
              </a:rPr>
              <a:t>reliable</a:t>
            </a:r>
            <a:r>
              <a:rPr lang="en-US" altLang="en-US" sz="2400" dirty="0">
                <a:solidFill>
                  <a:srgbClr val="09164D"/>
                </a:solidFill>
                <a:ea typeface="ＭＳ Ｐゴシック" pitchFamily="34" charset="-128"/>
              </a:rPr>
              <a:t> </a:t>
            </a:r>
          </a:p>
          <a:p>
            <a:r>
              <a:rPr lang="en-US" altLang="en-US" sz="2400" dirty="0">
                <a:solidFill>
                  <a:srgbClr val="09164D"/>
                </a:solidFill>
                <a:ea typeface="ＭＳ Ｐゴシック" pitchFamily="34" charset="-128"/>
              </a:rPr>
              <a:t>Water must be of sufficient </a:t>
            </a:r>
            <a:r>
              <a:rPr lang="en-US" altLang="en-US" sz="2400" b="1" dirty="0">
                <a:solidFill>
                  <a:schemeClr val="accent1">
                    <a:lumMod val="50000"/>
                  </a:schemeClr>
                </a:solidFill>
                <a:ea typeface="ＭＳ Ｐゴシック" pitchFamily="34" charset="-128"/>
              </a:rPr>
              <a:t>quantity</a:t>
            </a:r>
            <a:r>
              <a:rPr lang="en-US" altLang="en-US" sz="2400" dirty="0">
                <a:solidFill>
                  <a:srgbClr val="09164D"/>
                </a:solidFill>
                <a:ea typeface="ＭＳ Ｐゴシック" pitchFamily="34" charset="-128"/>
              </a:rPr>
              <a:t> to meet the facility’s needs for 2 days</a:t>
            </a:r>
          </a:p>
          <a:p>
            <a:pPr marL="199525" lvl="1" indent="0">
              <a:buNone/>
            </a:pPr>
            <a:endParaRPr lang="en-US" altLang="en-US" sz="2400" dirty="0">
              <a:solidFill>
                <a:srgbClr val="09164D"/>
              </a:solidFill>
              <a:latin typeface="Arial" panose="020B0604020202020204" pitchFamily="34" charset="0"/>
              <a:ea typeface="ＭＳ Ｐゴシック" pitchFamily="34" charset="-128"/>
              <a:cs typeface="Arial" panose="020B0604020202020204" pitchFamily="34" charset="0"/>
            </a:endParaRPr>
          </a:p>
          <a:p>
            <a:endParaRPr lang="en-GB" altLang="en-US" sz="2400" dirty="0">
              <a:solidFill>
                <a:srgbClr val="09164D"/>
              </a:solidFill>
              <a:ea typeface="ＭＳ Ｐゴシック" pitchFamily="34" charset="-128"/>
            </a:endParaRPr>
          </a:p>
          <a:p>
            <a:endParaRPr lang="en-US" dirty="0"/>
          </a:p>
        </p:txBody>
      </p:sp>
      <p:sp>
        <p:nvSpPr>
          <p:cNvPr id="3" name="Slide Number Placeholder 2">
            <a:extLst>
              <a:ext uri="{FF2B5EF4-FFF2-40B4-BE49-F238E27FC236}">
                <a16:creationId xmlns:a16="http://schemas.microsoft.com/office/drawing/2014/main" id="{02707AE3-3C28-4A16-B7F3-83310A9C0B22}"/>
              </a:ext>
            </a:extLst>
          </p:cNvPr>
          <p:cNvSpPr>
            <a:spLocks noGrp="1"/>
          </p:cNvSpPr>
          <p:nvPr>
            <p:ph type="sldNum" sz="quarter" idx="12"/>
          </p:nvPr>
        </p:nvSpPr>
        <p:spPr/>
        <p:txBody>
          <a:bodyPr/>
          <a:lstStyle/>
          <a:p>
            <a:fld id="{2D0AA5EB-64AB-BF41-92BE-B61D8618F692}" type="slidenum">
              <a:rPr lang="it-IT" smtClean="0"/>
              <a:t>9</a:t>
            </a:fld>
            <a:endParaRPr lang="it-IT" dirty="0"/>
          </a:p>
        </p:txBody>
      </p:sp>
      <p:sp>
        <p:nvSpPr>
          <p:cNvPr id="5" name="Text Placeholder 4">
            <a:extLst>
              <a:ext uri="{FF2B5EF4-FFF2-40B4-BE49-F238E27FC236}">
                <a16:creationId xmlns:a16="http://schemas.microsoft.com/office/drawing/2014/main" id="{B9369ACD-39F6-447A-A977-00AF772CE1C9}"/>
              </a:ext>
            </a:extLst>
          </p:cNvPr>
          <p:cNvSpPr>
            <a:spLocks noGrp="1"/>
          </p:cNvSpPr>
          <p:nvPr>
            <p:ph type="body" sz="quarter" idx="14"/>
          </p:nvPr>
        </p:nvSpPr>
        <p:spPr/>
        <p:txBody>
          <a:bodyPr/>
          <a:lstStyle/>
          <a:p>
            <a:r>
              <a:rPr lang="en-US" dirty="0"/>
              <a:t>Minimum water requirements </a:t>
            </a:r>
          </a:p>
        </p:txBody>
      </p:sp>
      <p:pic>
        <p:nvPicPr>
          <p:cNvPr id="8" name="Picture 7">
            <a:extLst>
              <a:ext uri="{FF2B5EF4-FFF2-40B4-BE49-F238E27FC236}">
                <a16:creationId xmlns:a16="http://schemas.microsoft.com/office/drawing/2014/main" id="{42A31CFF-3D20-4C02-A8F0-4456917BD8BF}"/>
              </a:ext>
            </a:extLst>
          </p:cNvPr>
          <p:cNvPicPr>
            <a:picLocks noChangeAspect="1"/>
          </p:cNvPicPr>
          <p:nvPr/>
        </p:nvPicPr>
        <p:blipFill>
          <a:blip r:embed="rId3"/>
          <a:stretch>
            <a:fillRect/>
          </a:stretch>
        </p:blipFill>
        <p:spPr>
          <a:xfrm>
            <a:off x="10167369" y="372090"/>
            <a:ext cx="1386063" cy="1414819"/>
          </a:xfrm>
          <a:prstGeom prst="rect">
            <a:avLst/>
          </a:prstGeom>
        </p:spPr>
      </p:pic>
      <p:sp>
        <p:nvSpPr>
          <p:cNvPr id="9" name="TextBox 8">
            <a:extLst>
              <a:ext uri="{FF2B5EF4-FFF2-40B4-BE49-F238E27FC236}">
                <a16:creationId xmlns:a16="http://schemas.microsoft.com/office/drawing/2014/main" id="{D571EB67-56AF-416F-BE2B-C88F1009E529}"/>
              </a:ext>
            </a:extLst>
          </p:cNvPr>
          <p:cNvSpPr txBox="1"/>
          <p:nvPr/>
        </p:nvSpPr>
        <p:spPr>
          <a:xfrm>
            <a:off x="7594600" y="1828340"/>
            <a:ext cx="4470057" cy="1754326"/>
          </a:xfrm>
          <a:prstGeom prst="rect">
            <a:avLst/>
          </a:prstGeom>
          <a:noFill/>
        </p:spPr>
        <p:txBody>
          <a:bodyPr wrap="square" rtlCol="0">
            <a:spAutoFit/>
          </a:bodyPr>
          <a:lstStyle/>
          <a:p>
            <a:pPr algn="ctr"/>
            <a:r>
              <a:rPr lang="en-US" b="0" dirty="0">
                <a:latin typeface="Arial" panose="020B0604020202020204" pitchFamily="34" charset="0"/>
                <a:cs typeface="Arial" panose="020B0604020202020204" pitchFamily="34" charset="0"/>
              </a:rPr>
              <a:t>SDG 6 calls for safely managed water and sanitation for all people, in all settings including in health care facilities. Read more about UN coordinated efforts on SDG 6 at UN Water (https://www.unwater.org/)</a:t>
            </a:r>
          </a:p>
        </p:txBody>
      </p:sp>
      <p:pic>
        <p:nvPicPr>
          <p:cNvPr id="10" name="Picture 2" descr="Publication cover">
            <a:hlinkClick r:id="rId4"/>
            <a:extLst>
              <a:ext uri="{FF2B5EF4-FFF2-40B4-BE49-F238E27FC236}">
                <a16:creationId xmlns:a16="http://schemas.microsoft.com/office/drawing/2014/main" id="{3FED45BD-359C-4505-84C8-D6E80901BEF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11281" y="4141793"/>
            <a:ext cx="1661419" cy="2359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3AB55CA-2CE9-4CB8-84F2-7EFA13F5779A}"/>
              </a:ext>
            </a:extLst>
          </p:cNvPr>
          <p:cNvSpPr txBox="1"/>
          <p:nvPr/>
        </p:nvSpPr>
        <p:spPr>
          <a:xfrm>
            <a:off x="9028493" y="4407159"/>
            <a:ext cx="2880540" cy="1754326"/>
          </a:xfrm>
          <a:prstGeom prst="rect">
            <a:avLst/>
          </a:prstGeom>
          <a:noFill/>
        </p:spPr>
        <p:txBody>
          <a:bodyPr wrap="square">
            <a:spAutoFit/>
          </a:bodyPr>
          <a:lstStyle/>
          <a:p>
            <a:pPr algn="ctr"/>
            <a:r>
              <a:rPr lang="en-US" sz="1800" b="0" dirty="0">
                <a:solidFill>
                  <a:schemeClr val="bg1"/>
                </a:solidFill>
                <a:latin typeface="Arial" panose="020B0604020202020204" pitchFamily="34" charset="0"/>
                <a:cs typeface="Arial" panose="020B0604020202020204" pitchFamily="34" charset="0"/>
              </a:rPr>
              <a:t>For global monitoring, WHO/UNICEF have defined core questions and indicators for monitoring WASH in health care</a:t>
            </a:r>
          </a:p>
        </p:txBody>
      </p:sp>
    </p:spTree>
    <p:extLst>
      <p:ext uri="{BB962C8B-B14F-4D97-AF65-F5344CB8AC3E}">
        <p14:creationId xmlns:p14="http://schemas.microsoft.com/office/powerpoint/2010/main" val="4266594859"/>
      </p:ext>
    </p:extLst>
  </p:cSld>
  <p:clrMapOvr>
    <a:masterClrMapping/>
  </p:clrMapOvr>
</p:sld>
</file>

<file path=ppt/theme/theme1.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rtl="0">
          <a:defRPr sz="1800" b="1"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83E73154-CBD3-3944-988D-B73167D8C57B}" vid="{C24D4517-37EA-B146-A925-771299159C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220128_BLS21464 WHO WASH-FIT PPT Layout.1</Template>
  <TotalTime>2084</TotalTime>
  <Words>9316</Words>
  <Application>Microsoft Macintosh PowerPoint</Application>
  <PresentationFormat>Widescreen</PresentationFormat>
  <Paragraphs>889</Paragraphs>
  <Slides>47</Slides>
  <Notes>45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MS PGothic</vt:lpstr>
      <vt:lpstr>MS PGothic</vt:lpstr>
      <vt:lpstr>SimSun</vt:lpstr>
      <vt:lpstr>Arial</vt:lpstr>
      <vt:lpstr>Arial Narrow</vt:lpstr>
      <vt:lpstr>Calibri</vt:lpstr>
      <vt:lpstr>Calibri Light</vt:lpstr>
      <vt:lpstr>Courier New</vt:lpstr>
      <vt:lpstr>Noto Sans Symbols</vt:lpstr>
      <vt:lpstr>Symbol</vt:lpstr>
      <vt:lpstr>Times New Roman</vt:lpstr>
      <vt:lpstr>UniversLTStd</vt:lpstr>
      <vt:lpstr>Wingdings</vt:lpstr>
      <vt:lpstr>Tema wash it</vt:lpstr>
      <vt:lpstr>PowerPoint Presentation</vt:lpstr>
      <vt:lpstr>Managing safe water supplies</vt:lpstr>
      <vt:lpstr>Learning objectives </vt:lpstr>
      <vt:lpstr>Part 1: Minimum water requirements</vt:lpstr>
      <vt:lpstr>PowerPoint Presentation</vt:lpstr>
      <vt:lpstr>PowerPoint Presentation</vt:lpstr>
      <vt:lpstr>What are the minimum water requirements (and related standards) in a health care facility? </vt:lpstr>
      <vt:lpstr>PowerPoint Presentation</vt:lpstr>
      <vt:lpstr>PowerPoint Presentation</vt:lpstr>
      <vt:lpstr>What is an “improved” water supply?</vt:lpstr>
      <vt:lpstr>Minimum water quantities for health care facilities</vt:lpstr>
      <vt:lpstr>How much water does this facility need in one week?</vt:lpstr>
      <vt:lpstr>Answer</vt:lpstr>
      <vt:lpstr>PowerPoint Presentation</vt:lpstr>
      <vt:lpstr>PowerPoint Presentation</vt:lpstr>
      <vt:lpstr>Part 2: Water quality</vt:lpstr>
      <vt:lpstr>Microbial groups commonly associated with waterborne diarrhoea</vt:lpstr>
      <vt:lpstr>PowerPoint Presentation</vt:lpstr>
      <vt:lpstr>Drinking water &amp;  SARS-CoV-2 </vt:lpstr>
      <vt:lpstr>Water rHow much water is needed for handwashing in resource-limited settings?</vt:lpstr>
      <vt:lpstr>Applying a risk-based approach to water quality:  WHO guidance</vt:lpstr>
      <vt:lpstr>What is a Water Safety Plan?</vt:lpstr>
      <vt:lpstr>What methods can you use to measure water quality risks?</vt:lpstr>
      <vt:lpstr>PowerPoint Presentation</vt:lpstr>
      <vt:lpstr>PowerPoint Presentation</vt:lpstr>
      <vt:lpstr>Complete a Sanitary Inspection form </vt:lpstr>
      <vt:lpstr>What technology should you use if safely managed, treated piped water is not available?  </vt:lpstr>
      <vt:lpstr>PowerPoint Presentation</vt:lpstr>
      <vt:lpstr>PowerPoint Presentation</vt:lpstr>
      <vt:lpstr>Part 3: Safe plumbing</vt:lpstr>
      <vt:lpstr>Common plumbing problems </vt:lpstr>
      <vt:lpstr>PowerPoint Presentation</vt:lpstr>
      <vt:lpstr>PowerPoint Presentation</vt:lpstr>
      <vt:lpstr>Spotlight on Legionella</vt:lpstr>
      <vt:lpstr>What can you do to prevent Legionella? </vt:lpstr>
      <vt:lpstr>Part 4: Climate change </vt:lpstr>
      <vt:lpstr>Floods</vt:lpstr>
      <vt:lpstr>Droughts</vt:lpstr>
      <vt:lpstr>What solutions exist?</vt:lpstr>
      <vt:lpstr>Key take-aways </vt:lpstr>
      <vt:lpstr>WASH FIT water indicators</vt:lpstr>
      <vt:lpstr>WASH FIT water indicators</vt:lpstr>
      <vt:lpstr>PowerPoint Presentation</vt:lpstr>
      <vt:lpstr>PowerPoint Presentation</vt:lpstr>
      <vt:lpstr>Supplementary slides</vt:lpstr>
      <vt:lpstr>Results of WHO Scheme to Evaluate Household Water Treatment Performance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HAYTER, Arabella</dc:creator>
  <cp:lastModifiedBy>Microsoft account</cp:lastModifiedBy>
  <cp:revision>62</cp:revision>
  <dcterms:created xsi:type="dcterms:W3CDTF">2022-01-31T08:14:23Z</dcterms:created>
  <dcterms:modified xsi:type="dcterms:W3CDTF">2022-05-03T17:25:30Z</dcterms:modified>
</cp:coreProperties>
</file>