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5" r:id="rId2"/>
    <p:sldMasterId id="2147483678" r:id="rId3"/>
    <p:sldMasterId id="2147483691" r:id="rId4"/>
    <p:sldMasterId id="2147483706" r:id="rId5"/>
    <p:sldMasterId id="2147483711" r:id="rId6"/>
  </p:sldMasterIdLst>
  <p:notesMasterIdLst>
    <p:notesMasterId r:id="rId38"/>
  </p:notesMasterIdLst>
  <p:sldIdLst>
    <p:sldId id="2310" r:id="rId7"/>
    <p:sldId id="2287" r:id="rId8"/>
    <p:sldId id="2297" r:id="rId9"/>
    <p:sldId id="2295" r:id="rId10"/>
    <p:sldId id="2322" r:id="rId11"/>
    <p:sldId id="2305" r:id="rId12"/>
    <p:sldId id="2313" r:id="rId13"/>
    <p:sldId id="2307" r:id="rId14"/>
    <p:sldId id="2300" r:id="rId15"/>
    <p:sldId id="2309" r:id="rId16"/>
    <p:sldId id="2314" r:id="rId17"/>
    <p:sldId id="2303" r:id="rId18"/>
    <p:sldId id="2326" r:id="rId19"/>
    <p:sldId id="2304" r:id="rId20"/>
    <p:sldId id="2315" r:id="rId21"/>
    <p:sldId id="2318" r:id="rId22"/>
    <p:sldId id="2327" r:id="rId23"/>
    <p:sldId id="2302" r:id="rId24"/>
    <p:sldId id="2317" r:id="rId25"/>
    <p:sldId id="2329" r:id="rId26"/>
    <p:sldId id="2301" r:id="rId27"/>
    <p:sldId id="2308" r:id="rId28"/>
    <p:sldId id="2330" r:id="rId29"/>
    <p:sldId id="2328" r:id="rId30"/>
    <p:sldId id="2323" r:id="rId31"/>
    <p:sldId id="2311" r:id="rId32"/>
    <p:sldId id="2312" r:id="rId33"/>
    <p:sldId id="2319" r:id="rId34"/>
    <p:sldId id="2325" r:id="rId35"/>
    <p:sldId id="2324" r:id="rId36"/>
    <p:sldId id="2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09D"/>
    <a:srgbClr val="D12E3F"/>
    <a:srgbClr val="9A52A0"/>
    <a:srgbClr val="51B451"/>
    <a:srgbClr val="00B8EC"/>
    <a:srgbClr val="1DB2E8"/>
    <a:srgbClr val="FDBA16"/>
    <a:srgbClr val="FCF17D"/>
    <a:srgbClr val="44495B"/>
    <a:srgbClr val="027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160" autoAdjust="0"/>
  </p:normalViewPr>
  <p:slideViewPr>
    <p:cSldViewPr snapToGrid="0">
      <p:cViewPr varScale="1">
        <p:scale>
          <a:sx n="69" d="100"/>
          <a:sy n="69" d="100"/>
        </p:scale>
        <p:origin x="2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F6CF-0CEA-438F-943E-78AA447CF87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A064-6FBC-44D2-81AB-97CD689BB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8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6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5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7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14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12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61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34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85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52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51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03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05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41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1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4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6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0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5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1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8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7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96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3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80A7-32ED-4526-9D66-2E81226B669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7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6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1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76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8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6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771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9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14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9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7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6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12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83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8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A99-B070-467A-90DE-A830AC3C3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4231-C564-459E-A527-55508A559AB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F80-1FCA-44DE-B367-8B90B6BE6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2/8/2023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 userDrawn="1"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E6990-7552-46B4-99D4-3120155B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dirty="0"/>
              <a:t>Strengthening WinS Monitoring (ILE 2017) |</a:t>
            </a:r>
          </a:p>
        </p:txBody>
      </p:sp>
    </p:spTree>
    <p:extLst>
      <p:ext uri="{BB962C8B-B14F-4D97-AF65-F5344CB8AC3E}">
        <p14:creationId xmlns:p14="http://schemas.microsoft.com/office/powerpoint/2010/main" val="1709521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2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0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CC41-727A-4443-B46C-5562FBD1687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7E3C6-8B07-4DAC-8889-8EFBFA7B9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2/8/2023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dg6data.org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ashda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slaymaker@unicef.org" TargetMode="External"/><Relationship Id="rId5" Type="http://schemas.openxmlformats.org/officeDocument/2006/relationships/hyperlink" Target="mailto:johnstonr@who.int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shdata.org/data/healthcare#!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965-5AA2-464E-ABB0-0C375563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4000" dirty="0"/>
              <a:t>Progress on WASH in health care facilities 2000-2021:</a:t>
            </a:r>
            <a:br>
              <a:rPr lang="en-US" sz="4000" dirty="0"/>
            </a:br>
            <a:r>
              <a:rPr lang="en-US" sz="4000" dirty="0"/>
              <a:t>Special focus on infection prevention and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1097E-9754-4351-8EE8-21DF5D12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939FE-7BC6-42BD-B27E-1F76D60FE7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0E3183-E694-4616-8A30-9A03E6ACE8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35" y="1865073"/>
            <a:ext cx="2057854" cy="29027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CD38B3-1518-473B-B8F9-29646EE6337D}"/>
              </a:ext>
            </a:extLst>
          </p:cNvPr>
          <p:cNvSpPr txBox="1"/>
          <p:nvPr/>
        </p:nvSpPr>
        <p:spPr>
          <a:xfrm>
            <a:off x="2562105" y="1476553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5C57B2-C9BC-4787-8B3D-9558D565B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91" y="1865073"/>
            <a:ext cx="2057853" cy="2905562"/>
          </a:xfrm>
          <a:prstGeom prst="rect">
            <a:avLst/>
          </a:prstGeom>
          <a:ln>
            <a:solidFill>
              <a:srgbClr val="293476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6AA741-D10B-44DB-A358-C156A700B77F}"/>
              </a:ext>
            </a:extLst>
          </p:cNvPr>
          <p:cNvSpPr txBox="1"/>
          <p:nvPr/>
        </p:nvSpPr>
        <p:spPr>
          <a:xfrm>
            <a:off x="6628476" y="1476553"/>
            <a:ext cx="729682" cy="36920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0CD2A-3DC1-46B8-83B7-D94FCD2F4764}"/>
              </a:ext>
            </a:extLst>
          </p:cNvPr>
          <p:cNvSpPr txBox="1"/>
          <p:nvPr/>
        </p:nvSpPr>
        <p:spPr>
          <a:xfrm>
            <a:off x="9521246" y="1476553"/>
            <a:ext cx="73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AE692A4-D404-44A3-A24A-41AE3CA8E319}"/>
              </a:ext>
            </a:extLst>
          </p:cNvPr>
          <p:cNvSpPr txBox="1">
            <a:spLocks/>
          </p:cNvSpPr>
          <p:nvPr/>
        </p:nvSpPr>
        <p:spPr bwMode="auto">
          <a:xfrm>
            <a:off x="840112" y="4831013"/>
            <a:ext cx="101950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7 February 2023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Rick Johnston </a:t>
            </a:r>
            <a:r>
              <a:rPr lang="en-US" sz="1800" dirty="0"/>
              <a:t>(</a:t>
            </a:r>
            <a:r>
              <a:rPr lang="en-US" sz="1800" dirty="0">
                <a:hlinkClick r:id="rId5"/>
              </a:rPr>
              <a:t>johnstonr@who.int</a:t>
            </a:r>
            <a:r>
              <a:rPr lang="en-US" sz="1800" dirty="0"/>
              <a:t>) 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Tom Slaymaker </a:t>
            </a:r>
            <a:r>
              <a:rPr lang="en-US" sz="1800" dirty="0"/>
              <a:t>(</a:t>
            </a:r>
            <a:r>
              <a:rPr lang="en-US" sz="1800" dirty="0">
                <a:hlinkClick r:id="rId6"/>
              </a:rPr>
              <a:t>tslaymaker@unicef.org</a:t>
            </a:r>
            <a:r>
              <a:rPr lang="en-US" sz="1800" dirty="0"/>
              <a:t>)  </a:t>
            </a:r>
          </a:p>
          <a:p>
            <a:pPr marL="0" indent="0" algn="ctr">
              <a:buNone/>
            </a:pPr>
            <a:r>
              <a:rPr lang="en-US" sz="2000" dirty="0">
                <a:hlinkClick r:id="rId7"/>
              </a:rPr>
              <a:t>washdata.org</a:t>
            </a:r>
            <a:r>
              <a:rPr lang="en-US" sz="2000" dirty="0">
                <a:hlinkClick r:id="rId8"/>
              </a:rPr>
              <a:t> </a:t>
            </a:r>
            <a:endParaRPr lang="en-US" sz="2000" dirty="0"/>
          </a:p>
          <a:p>
            <a:pPr algn="ctr"/>
            <a:endParaRPr lang="en-US" sz="18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C55254D-2104-4AAD-9ED6-A081F46B3C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5277" y="1865073"/>
            <a:ext cx="2079869" cy="294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B5B583-6BBF-4566-BFB2-62CBFD31D1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1342" y="1865073"/>
            <a:ext cx="2047199" cy="29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AEB0-4443-4956-A6BB-34D468C31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5B056-E7C1-4AFA-B59C-477FB17E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62" y="1417638"/>
            <a:ext cx="9567151" cy="5440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59432-37D3-4639-B0FE-5244557D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health care facilities have an improved water supply but lack a basic water 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E2EA9-D421-45A9-9942-82BEFB75D011}"/>
              </a:ext>
            </a:extLst>
          </p:cNvPr>
          <p:cNvSpPr/>
          <p:nvPr/>
        </p:nvSpPr>
        <p:spPr>
          <a:xfrm>
            <a:off x="2593076" y="3429001"/>
            <a:ext cx="8339738" cy="201304"/>
          </a:xfrm>
          <a:prstGeom prst="rect">
            <a:avLst/>
          </a:prstGeom>
          <a:solidFill>
            <a:srgbClr val="00B8EC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123FD-E960-44B7-AC72-97E53FD84F20}"/>
              </a:ext>
            </a:extLst>
          </p:cNvPr>
          <p:cNvSpPr/>
          <p:nvPr/>
        </p:nvSpPr>
        <p:spPr>
          <a:xfrm>
            <a:off x="2456596" y="5459105"/>
            <a:ext cx="8476217" cy="354841"/>
          </a:xfrm>
          <a:prstGeom prst="rect">
            <a:avLst/>
          </a:prstGeom>
          <a:solidFill>
            <a:srgbClr val="00B8EC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457C-BB54-4E39-8FB1-91717CE1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16AF-EBC1-4D3F-81CF-A676C382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E3ECF-376D-407C-A675-BBC0F6629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6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98306" cy="1143000"/>
          </a:xfrm>
          <a:solidFill>
            <a:srgbClr val="E94591"/>
          </a:solidFill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BASIC ENVIRONMENTAL CLEANING SERVICE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Basic protocols for cleaning are available, and staff with cleaning responsibilities have all received training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BF128-12D5-4762-B8D0-43C3E0208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08" y="1481342"/>
            <a:ext cx="7869784" cy="53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E4FD-DC3E-4B3A-9447-9997668E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Limiting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2764-E9E6-4D16-A113-E1C3255E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65558" cy="4525963"/>
          </a:xfrm>
        </p:spPr>
        <p:txBody>
          <a:bodyPr/>
          <a:lstStyle/>
          <a:p>
            <a:r>
              <a:rPr lang="en-US" dirty="0"/>
              <a:t>Sometimes availability of protocols (e.g. Bhutan)</a:t>
            </a:r>
          </a:p>
          <a:p>
            <a:r>
              <a:rPr lang="en-US" dirty="0"/>
              <a:t>More often, incomplete training of staff responsible for cleaning (e.g. Rwanda)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7D714-1493-464D-913E-E0D0010A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68" y="383065"/>
            <a:ext cx="5422232" cy="55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8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98306" cy="1143000"/>
          </a:xfrm>
          <a:solidFill>
            <a:srgbClr val="D02434"/>
          </a:solidFill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BASIC WASTE MANAGEMENT SERVICE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Waste is safely segregated into at least three bins, and sharps and infectious waste are treated and disposed of safely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104B0-5D13-45F2-A95C-83B400E1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728"/>
            <a:ext cx="12192000" cy="46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CD3E-51B5-4569-8A72-6B6262C6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CE3BA-AF4D-47A3-992A-9A987B84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8A1B0-7E8F-4E1E-9865-67A80F07E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1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2FE1-36B2-4287-AA1F-34DA6A52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CA58-0567-4E24-BA08-6C9F946A4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11F35-8600-4548-A2D2-E5DC6943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A03A-7F32-45A6-B8C7-BA58E61F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589D-1297-4043-BC2C-79CBB3AF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30D28-8EA1-41AE-ACAF-DEF75D27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63" y="128624"/>
            <a:ext cx="10972800" cy="59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8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0062"/>
            <a:ext cx="5486400" cy="3846102"/>
          </a:xfrm>
        </p:spPr>
        <p:txBody>
          <a:bodyPr/>
          <a:lstStyle/>
          <a:p>
            <a:r>
              <a:rPr lang="en-US" dirty="0"/>
              <a:t>41 countries </a:t>
            </a:r>
            <a:br>
              <a:rPr lang="en-US" dirty="0"/>
            </a:br>
            <a:r>
              <a:rPr lang="en-US" dirty="0"/>
              <a:t>(up from 27)</a:t>
            </a:r>
          </a:p>
          <a:p>
            <a:r>
              <a:rPr lang="en-US" dirty="0"/>
              <a:t>3 SDG regions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425877" cy="2005424"/>
          </a:xfrm>
          <a:solidFill>
            <a:srgbClr val="52AD41"/>
          </a:solidFill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BASIC SANITATION SERVICE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Improved sanitation facilities are usable, with at least one toilet dedicated for staff, at least one sex-separated toilet with menstrual hygiene facilities, and at least one toilet accessible for people with limited mobility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92B50-F543-4F47-8D50-6842A5EC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477" y="0"/>
            <a:ext cx="60177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2E35F-1CA4-4C4D-B79E-3E850F48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558" y="2310786"/>
            <a:ext cx="2169982" cy="37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1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CE35-98E0-4722-B2DD-BFF6C60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47E7-E6BC-4B33-BD0A-3116C073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8865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FD972-52D0-4F00-8C7C-7108E8760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1" b="5908"/>
          <a:stretch/>
        </p:blipFill>
        <p:spPr>
          <a:xfrm>
            <a:off x="2549997" y="627084"/>
            <a:ext cx="7017083" cy="6227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F1934-AD16-41FA-9537-419E5C0C7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3411"/>
            <a:ext cx="6905625" cy="79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B59279-0AE6-49EC-B8FA-EE53EBEEB1E7}"/>
              </a:ext>
            </a:extLst>
          </p:cNvPr>
          <p:cNvSpPr/>
          <p:nvPr/>
        </p:nvSpPr>
        <p:spPr>
          <a:xfrm>
            <a:off x="2549998" y="2961562"/>
            <a:ext cx="6553059" cy="467437"/>
          </a:xfrm>
          <a:prstGeom prst="rect">
            <a:avLst/>
          </a:prstGeom>
          <a:solidFill>
            <a:srgbClr val="51B45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64073D-4B86-4608-B7A5-04447F686054}"/>
              </a:ext>
            </a:extLst>
          </p:cNvPr>
          <p:cNvSpPr/>
          <p:nvPr/>
        </p:nvSpPr>
        <p:spPr>
          <a:xfrm>
            <a:off x="2549998" y="1838324"/>
            <a:ext cx="6553059" cy="477431"/>
          </a:xfrm>
          <a:prstGeom prst="rect">
            <a:avLst/>
          </a:prstGeom>
          <a:solidFill>
            <a:srgbClr val="51B45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3DFD-9C8F-47F3-A1EB-CBF9631A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JMP 2022 progress report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AE83B-FD5B-442F-A050-0EBCA4AD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14231-C564-459E-A527-55508A559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38A35-9E19-4C49-ABE4-EED7133D812D}"/>
              </a:ext>
            </a:extLst>
          </p:cNvPr>
          <p:cNvSpPr txBox="1"/>
          <p:nvPr/>
        </p:nvSpPr>
        <p:spPr>
          <a:xfrm>
            <a:off x="4069976" y="1362101"/>
            <a:ext cx="6962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Updates and supersedes data in 2020 “Fundamentals First”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JMP report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2020 report: one chapter from JMP, 20 figures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2022 report: ~80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Draws on data from 500+ national 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Facility surveys, MIS, Published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Representing at least 933,000 health care facilities (up from 560,000 in the 2019 baseline)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EDC84-6501-4926-9901-9FCB21C0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362101"/>
            <a:ext cx="3026074" cy="42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2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27E0-6C7C-4BDF-BBD5-D9DAC316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C86F-55EE-43E3-A617-643958FD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AADE3-1EE3-4680-A602-826B52695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0D5D-19AD-483B-BE94-F0BEDC55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ladders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765D-49F9-44E6-B501-40BE86D3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1600201"/>
            <a:ext cx="7279574" cy="4525963"/>
          </a:xfrm>
        </p:spPr>
        <p:txBody>
          <a:bodyPr/>
          <a:lstStyle/>
          <a:p>
            <a:r>
              <a:rPr lang="en-US" dirty="0"/>
              <a:t>Four ladders: LDCs, fragile contexts, </a:t>
            </a:r>
            <a:br>
              <a:rPr lang="en-US" dirty="0"/>
            </a:br>
            <a:r>
              <a:rPr lang="en-US" dirty="0"/>
              <a:t>sub-Saharan Africa</a:t>
            </a:r>
          </a:p>
          <a:p>
            <a:r>
              <a:rPr lang="en-US" dirty="0"/>
              <a:t>Five ladders: available for 16 countries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A9BFD-C028-46C2-9873-2B2E9EFE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26" y="1417638"/>
            <a:ext cx="4803656" cy="3510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904BD5-379C-4F10-8260-8079E7F025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4149" y="3129166"/>
            <a:ext cx="3936671" cy="37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31BC-DCE6-4CEA-A904-FC1ECFE3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spital image  1 ">
            <a:extLst>
              <a:ext uri="{FF2B5EF4-FFF2-40B4-BE49-F238E27FC236}">
                <a16:creationId xmlns:a16="http://schemas.microsoft.com/office/drawing/2014/main" id="{DC03D622-4A0C-401B-A754-76E74C68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9"/>
          <a:stretch/>
        </p:blipFill>
        <p:spPr bwMode="auto">
          <a:xfrm>
            <a:off x="0" y="-1256037"/>
            <a:ext cx="12192000" cy="729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2ED88-8B72-4B4F-94A6-5FDE6EEA003A}"/>
              </a:ext>
            </a:extLst>
          </p:cNvPr>
          <p:cNvSpPr txBox="1"/>
          <p:nvPr/>
        </p:nvSpPr>
        <p:spPr>
          <a:xfrm>
            <a:off x="4330533" y="155885"/>
            <a:ext cx="3530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275B1"/>
                </a:solidFill>
              </a:rPr>
              <a:t>Thank you!</a:t>
            </a:r>
          </a:p>
          <a:p>
            <a:pPr algn="ctr"/>
            <a:r>
              <a:rPr lang="en-GB" sz="2800" dirty="0">
                <a:solidFill>
                  <a:srgbClr val="0275B1"/>
                </a:solidFill>
              </a:rPr>
              <a:t>info@washdata.org</a:t>
            </a:r>
            <a:endParaRPr lang="en-GB" sz="2400" dirty="0">
              <a:solidFill>
                <a:srgbClr val="0275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7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4380-0BCE-4194-A419-2EBDF3C7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04F11-2D90-4CEC-AE6A-1C44055D3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314C-CCF6-4CF7-8C68-C5587002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A929-1EEA-45B3-B4CF-F8ACA97AC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81E2F-04D4-457A-A0C0-14C1DC75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26" y="237108"/>
            <a:ext cx="4064669" cy="575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112F7-3983-403C-ACE5-17F6056C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808" y="218316"/>
            <a:ext cx="5593397" cy="57826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29D901-2097-4767-855B-2E78DA83B8E7}"/>
              </a:ext>
            </a:extLst>
          </p:cNvPr>
          <p:cNvSpPr/>
          <p:nvPr/>
        </p:nvSpPr>
        <p:spPr>
          <a:xfrm>
            <a:off x="5431808" y="274638"/>
            <a:ext cx="5593397" cy="953661"/>
          </a:xfrm>
          <a:prstGeom prst="rect">
            <a:avLst/>
          </a:prstGeom>
          <a:solidFill>
            <a:srgbClr val="00B8EC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6FA55-FAD2-47E8-B39C-8278F028B52B}"/>
              </a:ext>
            </a:extLst>
          </p:cNvPr>
          <p:cNvSpPr/>
          <p:nvPr/>
        </p:nvSpPr>
        <p:spPr>
          <a:xfrm>
            <a:off x="5431808" y="1228299"/>
            <a:ext cx="5593397" cy="1719617"/>
          </a:xfrm>
          <a:prstGeom prst="rect">
            <a:avLst/>
          </a:prstGeom>
          <a:solidFill>
            <a:srgbClr val="51B45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DFE422-2B7C-4B28-AC3D-F19353D7CEC9}"/>
              </a:ext>
            </a:extLst>
          </p:cNvPr>
          <p:cNvSpPr/>
          <p:nvPr/>
        </p:nvSpPr>
        <p:spPr>
          <a:xfrm>
            <a:off x="5431808" y="2947917"/>
            <a:ext cx="5593397" cy="682388"/>
          </a:xfrm>
          <a:prstGeom prst="rect">
            <a:avLst/>
          </a:prstGeom>
          <a:solidFill>
            <a:srgbClr val="9A52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0E0E0-D53D-4311-A082-CE2B0682E005}"/>
              </a:ext>
            </a:extLst>
          </p:cNvPr>
          <p:cNvSpPr/>
          <p:nvPr/>
        </p:nvSpPr>
        <p:spPr>
          <a:xfrm>
            <a:off x="5431808" y="3617700"/>
            <a:ext cx="5593397" cy="1773165"/>
          </a:xfrm>
          <a:prstGeom prst="rect">
            <a:avLst/>
          </a:prstGeom>
          <a:solidFill>
            <a:srgbClr val="D12E3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CFF89-2ED4-4A1E-90E8-0B2554B5B8CD}"/>
              </a:ext>
            </a:extLst>
          </p:cNvPr>
          <p:cNvSpPr/>
          <p:nvPr/>
        </p:nvSpPr>
        <p:spPr>
          <a:xfrm>
            <a:off x="5431808" y="5391910"/>
            <a:ext cx="5593397" cy="598924"/>
          </a:xfrm>
          <a:prstGeom prst="rect">
            <a:avLst/>
          </a:prstGeom>
          <a:solidFill>
            <a:srgbClr val="EE509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8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EDEA-7B0E-4AC9-A790-4FA124A3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AF6E-E179-480E-8C08-9BCB014C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BF30A-730E-474C-8CAE-8246C7CC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6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BA955-EB92-4252-8F31-19FAF39A27B1}"/>
              </a:ext>
            </a:extLst>
          </p:cNvPr>
          <p:cNvSpPr txBox="1"/>
          <p:nvPr/>
        </p:nvSpPr>
        <p:spPr>
          <a:xfrm>
            <a:off x="0" y="6656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Numbers of data sources</a:t>
            </a:r>
          </a:p>
        </p:txBody>
      </p:sp>
    </p:spTree>
    <p:extLst>
      <p:ext uri="{BB962C8B-B14F-4D97-AF65-F5344CB8AC3E}">
        <p14:creationId xmlns:p14="http://schemas.microsoft.com/office/powerpoint/2010/main" val="250617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13DA-ECF7-4234-A4CE-BF76C1D6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AA4F-4C97-4837-8244-401976AE1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1101-F033-4E2D-B7A5-A6400CE5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9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F23F-75DA-4E7D-93D7-33AE315A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ED59-9EF6-4469-A16D-08D9567CC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BB813-EC5A-452C-8275-13EB7A08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9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7279-8B8A-4BDC-9115-B44B5BE0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B625-5AA6-447A-9981-640DFB9B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33497-C814-4EC5-B46A-970A75F9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41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06EA-B990-4953-B329-9496406A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664F-5783-40DA-81BC-6939E2F8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2C25C-B33C-442E-8935-D59CDC6F8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5A22-D265-44FA-BD85-C35D4F3F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BAD311-CD9E-4FEC-88AD-3622B422C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368165"/>
              </p:ext>
            </p:extLst>
          </p:nvPr>
        </p:nvGraphicFramePr>
        <p:xfrm>
          <a:off x="609599" y="391886"/>
          <a:ext cx="10972801" cy="5498554"/>
        </p:xfrm>
        <a:graphic>
          <a:graphicData uri="http://schemas.openxmlformats.org/drawingml/2006/table">
            <a:tbl>
              <a:tblPr firstRow="1" bandRow="1"/>
              <a:tblGrid>
                <a:gridCol w="1158358">
                  <a:extLst>
                    <a:ext uri="{9D8B030D-6E8A-4147-A177-3AD203B41FA5}">
                      <a16:colId xmlns:a16="http://schemas.microsoft.com/office/drawing/2014/main" val="2988690753"/>
                    </a:ext>
                  </a:extLst>
                </a:gridCol>
                <a:gridCol w="1895493">
                  <a:extLst>
                    <a:ext uri="{9D8B030D-6E8A-4147-A177-3AD203B41FA5}">
                      <a16:colId xmlns:a16="http://schemas.microsoft.com/office/drawing/2014/main" val="1107702661"/>
                    </a:ext>
                  </a:extLst>
                </a:gridCol>
                <a:gridCol w="1958676">
                  <a:extLst>
                    <a:ext uri="{9D8B030D-6E8A-4147-A177-3AD203B41FA5}">
                      <a16:colId xmlns:a16="http://schemas.microsoft.com/office/drawing/2014/main" val="2692436605"/>
                    </a:ext>
                  </a:extLst>
                </a:gridCol>
                <a:gridCol w="1948147">
                  <a:extLst>
                    <a:ext uri="{9D8B030D-6E8A-4147-A177-3AD203B41FA5}">
                      <a16:colId xmlns:a16="http://schemas.microsoft.com/office/drawing/2014/main" val="2358935498"/>
                    </a:ext>
                  </a:extLst>
                </a:gridCol>
                <a:gridCol w="1990268">
                  <a:extLst>
                    <a:ext uri="{9D8B030D-6E8A-4147-A177-3AD203B41FA5}">
                      <a16:colId xmlns:a16="http://schemas.microsoft.com/office/drawing/2014/main" val="763561245"/>
                    </a:ext>
                  </a:extLst>
                </a:gridCol>
                <a:gridCol w="2021859">
                  <a:extLst>
                    <a:ext uri="{9D8B030D-6E8A-4147-A177-3AD203B41FA5}">
                      <a16:colId xmlns:a16="http://schemas.microsoft.com/office/drawing/2014/main" val="223037443"/>
                    </a:ext>
                  </a:extLst>
                </a:gridCol>
              </a:tblGrid>
              <a:tr h="402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b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9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SANITATION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HYGIENE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5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MANAGEMENT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E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CLEANING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85606"/>
                  </a:ext>
                </a:extLst>
              </a:tr>
              <a:tr h="1907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</a:t>
                      </a:r>
                      <a:b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9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is available from an improved source on the premises.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sanitation facilities are usable, with at least one toilet dedicated for staff, at least one sex-separated toilet with menstrual hygiene facilities, and at least one toilet accessible for people with limited mobility.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hand hygiene facilities (with water and soap and/or alcohol-based hand rub) are available at points of care, and within five metres of toilets.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5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is safely segregated into at least three bins, and sharps and infectious waste are treated and disposed of safely.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E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rotocols for cleaning are available, and staff with cleaning responsibilities have all  received training.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43871"/>
                  </a:ext>
                </a:extLst>
              </a:tr>
              <a:tr h="1347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improved water source is available within 500 metres of the premises, but not all requirements for a basic service are met.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one improved sanitation facility is available, but not all requirements for a basic service are met.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hand hygiene facilities are available either at points of care or toilets but not both.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limited separation and/or treatment and disposal of sharps and infectious waste, but not all requirements for a basic service are met.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are cleaning protocols and/or at least some staff have received training on cleaning.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15802"/>
                  </a:ext>
                </a:extLst>
              </a:tr>
              <a:tr h="1627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is taken from unprotected dug wells or springs, or surface water sources; or an improved source that is more than 500 metres from the premises; or there is no water source.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Toilet facilities are unimproved (e.g. pit latrines without a slab or platform, hanging latrines, bucket latrines) or there are no toilets.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functional hand hygiene facilities are available either at points of care or toilets.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are no separate bins for sharps or infectious waste, and sharps and/or infectious waste are not treated/disposed of.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cleaning protocols are available, and no staff have received training on cleaning.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04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72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2CA9-D3BE-4DF2-A201-E60497E6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79AA-2868-489B-91DB-A82A977D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1F7B1-AB40-41B7-BE9E-6EB818535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2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3F64-2028-47A4-AA5E-96595200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4BFE-23A3-4E03-8723-21B33D2AB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A0854-394F-4E1B-BAA2-758E019F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768"/>
            <a:ext cx="12192000" cy="53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29D4-2D2C-45E6-81CC-41A6AD08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focus on WASH and </a:t>
            </a:r>
            <a:br>
              <a:rPr lang="en-US" dirty="0"/>
            </a:br>
            <a:r>
              <a:rPr lang="en-US" dirty="0"/>
              <a:t>infection prevention and control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19B2-70A1-422E-8C0A-00315961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Explore linkages between WASH and IPC, why WASH is important for IPC</a:t>
            </a:r>
          </a:p>
          <a:p>
            <a:r>
              <a:rPr lang="en-US" sz="2800" dirty="0"/>
              <a:t>Direct WASH audiences towards IPC resources, frameworks</a:t>
            </a:r>
          </a:p>
          <a:p>
            <a:endParaRPr lang="en-US" sz="2800" dirty="0"/>
          </a:p>
        </p:txBody>
      </p:sp>
      <p:pic>
        <p:nvPicPr>
          <p:cNvPr id="11" name="Picture 10" descr="Guidelines on core components of infection prevention and control programmes at the national and acute health care facility level">
            <a:extLst>
              <a:ext uri="{FF2B5EF4-FFF2-40B4-BE49-F238E27FC236}">
                <a16:creationId xmlns:a16="http://schemas.microsoft.com/office/drawing/2014/main" id="{4CA7BEAC-77B9-4026-9A44-A8B08F81D9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" y="2954187"/>
            <a:ext cx="1913451" cy="270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743D6-06B6-435E-9DB7-70D057B397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57814" y="2931495"/>
            <a:ext cx="1919520" cy="2718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263E3-3B57-483D-97C2-C903B9B651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88770" y="2941019"/>
            <a:ext cx="1890042" cy="2692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57AC5-BF5D-4AE5-AB95-58710A8C7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281" y="2732928"/>
            <a:ext cx="4964424" cy="1449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19C5E7-1A5A-48F6-A6BA-860D9C650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074" y="4307635"/>
            <a:ext cx="4938295" cy="16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BF30A-730E-474C-8CAE-8246C7CCC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12" b="89808"/>
          <a:stretch/>
        </p:blipFill>
        <p:spPr>
          <a:xfrm>
            <a:off x="0" y="0"/>
            <a:ext cx="8983980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9B424-EB16-4778-A6FB-F811D7822F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39" t="21225" r="1104" b="-6462"/>
          <a:stretch/>
        </p:blipFill>
        <p:spPr>
          <a:xfrm>
            <a:off x="453390" y="763500"/>
            <a:ext cx="1667133" cy="5577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97AF8-07AC-4E6C-8ECE-04C5311A4E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9" t="19627"/>
          <a:stretch/>
        </p:blipFill>
        <p:spPr>
          <a:xfrm>
            <a:off x="2120265" y="668655"/>
            <a:ext cx="1693906" cy="5282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55EFB-FDEA-4FD5-A1EE-0A98CF6960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18" t="20010" r="-10318" b="-4869"/>
          <a:stretch/>
        </p:blipFill>
        <p:spPr>
          <a:xfrm>
            <a:off x="3832602" y="679680"/>
            <a:ext cx="1805419" cy="5577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F7827-7FD6-4F2A-B3D9-17BEB9F273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67" t="20189"/>
          <a:stretch/>
        </p:blipFill>
        <p:spPr>
          <a:xfrm>
            <a:off x="5486400" y="674370"/>
            <a:ext cx="1636263" cy="5269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5253A-8ECA-407F-9408-C63B20C2AD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638" t="19844"/>
          <a:stretch/>
        </p:blipFill>
        <p:spPr>
          <a:xfrm>
            <a:off x="7105650" y="643890"/>
            <a:ext cx="1666875" cy="52685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295B934-DACF-4EEC-9323-FE6C5D2445F2}"/>
              </a:ext>
            </a:extLst>
          </p:cNvPr>
          <p:cNvSpPr/>
          <p:nvPr/>
        </p:nvSpPr>
        <p:spPr>
          <a:xfrm>
            <a:off x="815676" y="3408605"/>
            <a:ext cx="1293159" cy="645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5A88DB-1A88-4B72-A6C9-36133961DA1E}"/>
              </a:ext>
            </a:extLst>
          </p:cNvPr>
          <p:cNvSpPr/>
          <p:nvPr/>
        </p:nvSpPr>
        <p:spPr>
          <a:xfrm>
            <a:off x="4794658" y="3478058"/>
            <a:ext cx="654781" cy="645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CB9A0-824C-43A4-85A9-0B3A359F956B}"/>
              </a:ext>
            </a:extLst>
          </p:cNvPr>
          <p:cNvCxnSpPr>
            <a:cxnSpLocks/>
          </p:cNvCxnSpPr>
          <p:nvPr/>
        </p:nvCxnSpPr>
        <p:spPr>
          <a:xfrm>
            <a:off x="490145" y="3964419"/>
            <a:ext cx="9328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C50CB0-99E4-40E8-8BF1-6098BA5DC3A9}"/>
              </a:ext>
            </a:extLst>
          </p:cNvPr>
          <p:cNvSpPr txBox="1"/>
          <p:nvPr/>
        </p:nvSpPr>
        <p:spPr>
          <a:xfrm>
            <a:off x="9902956" y="3779753"/>
            <a:ext cx="5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E0B5B-4D43-4294-B318-98183289C69C}"/>
              </a:ext>
            </a:extLst>
          </p:cNvPr>
          <p:cNvSpPr txBox="1"/>
          <p:nvPr/>
        </p:nvSpPr>
        <p:spPr>
          <a:xfrm>
            <a:off x="8483917" y="132439"/>
            <a:ext cx="4238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Numbers of countries</a:t>
            </a:r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 </a:t>
            </a:r>
            <a:r>
              <a:rPr lang="en-US" sz="2400" i="1" dirty="0">
                <a:solidFill>
                  <a:srgbClr val="1DB2E8"/>
                </a:solidFill>
              </a:rPr>
              <a:t>Proportion of population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98C12A-536B-4833-AEA2-D26C6FC8E29A}"/>
              </a:ext>
            </a:extLst>
          </p:cNvPr>
          <p:cNvGrpSpPr/>
          <p:nvPr/>
        </p:nvGrpSpPr>
        <p:grpSpPr>
          <a:xfrm>
            <a:off x="9686971" y="547800"/>
            <a:ext cx="2350638" cy="1816159"/>
            <a:chOff x="9269862" y="1592446"/>
            <a:chExt cx="2350638" cy="18161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9C3065-9110-4BD6-81D6-AC0142A2E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7877" b="12142"/>
            <a:stretch/>
          </p:blipFill>
          <p:spPr>
            <a:xfrm>
              <a:off x="9458325" y="1592446"/>
              <a:ext cx="1377594" cy="3849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DD14F8-D407-4352-B04B-DACB3B168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4801" t="2" r="12458" b="-68858"/>
            <a:stretch/>
          </p:blipFill>
          <p:spPr>
            <a:xfrm>
              <a:off x="9458325" y="1891418"/>
              <a:ext cx="1447800" cy="7398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225E0C-7F83-436E-8B22-558C11D88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4683" t="37704" r="26289" b="8685"/>
            <a:stretch/>
          </p:blipFill>
          <p:spPr>
            <a:xfrm>
              <a:off x="9458325" y="2372176"/>
              <a:ext cx="2162175" cy="2348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5BCF65A-1D38-4DEA-8DBF-8FE27B3CD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4901" t="19054" r="46071" b="-18409"/>
            <a:stretch/>
          </p:blipFill>
          <p:spPr>
            <a:xfrm>
              <a:off x="9458324" y="2631263"/>
              <a:ext cx="2162176" cy="43532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5402FD-FC71-463A-8583-4637A65A8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614" t="-421" r="65986" b="-18409"/>
            <a:stretch/>
          </p:blipFill>
          <p:spPr>
            <a:xfrm>
              <a:off x="9269862" y="2887949"/>
              <a:ext cx="1636263" cy="520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14A96"/>
          </a:solidFill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BASIC HYGIENE SERVICE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Functional hand hygiene facilities (with water and soap and/or alcohol-based hand rub)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are available at points of care, and within five </a:t>
            </a:r>
            <a:r>
              <a:rPr lang="en-US" sz="2000" dirty="0" err="1">
                <a:solidFill>
                  <a:schemeClr val="bg1"/>
                </a:solidFill>
              </a:rPr>
              <a:t>metres</a:t>
            </a:r>
            <a:r>
              <a:rPr lang="en-US" sz="2000" dirty="0">
                <a:solidFill>
                  <a:schemeClr val="bg1"/>
                </a:solidFill>
              </a:rPr>
              <a:t> of toilets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FB306-100F-4ABC-AAA5-1438FF0A9B2B}"/>
              </a:ext>
            </a:extLst>
          </p:cNvPr>
          <p:cNvPicPr/>
          <p:nvPr/>
        </p:nvPicPr>
        <p:blipFill rotWithShape="1">
          <a:blip r:embed="rId3"/>
          <a:srcRect r="12637"/>
          <a:stretch/>
        </p:blipFill>
        <p:spPr>
          <a:xfrm>
            <a:off x="1267826" y="1533573"/>
            <a:ext cx="7117976" cy="4311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864DA-DAE5-4492-A44C-D5EEB166E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34" y="1518823"/>
            <a:ext cx="3292187" cy="41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EDA5-B400-4EE6-8213-33619677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CAB3-EC0D-4FCE-B4D4-59513C75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71C05-7FA4-4C01-B2F7-C1CB0853A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3AC82-C322-4B2B-BDDD-24999D2ED7B2}"/>
              </a:ext>
            </a:extLst>
          </p:cNvPr>
          <p:cNvSpPr txBox="1"/>
          <p:nvPr/>
        </p:nvSpPr>
        <p:spPr>
          <a:xfrm>
            <a:off x="3898229" y="1239251"/>
            <a:ext cx="5895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Basic hygiene services in health care facilities (2021)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82C80-7EDF-41F9-AE4C-E262A7D76F12}"/>
              </a:ext>
            </a:extLst>
          </p:cNvPr>
          <p:cNvSpPr txBox="1"/>
          <p:nvPr/>
        </p:nvSpPr>
        <p:spPr>
          <a:xfrm>
            <a:off x="3898229" y="2701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https://washdata.org/data/healthcare#!/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82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5812-FA0A-4574-B5DC-0A3A8C7F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Ghana DHIMS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EDD8-AC41-4686-A9AC-B34AAD40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796145" cy="4525963"/>
          </a:xfrm>
        </p:spPr>
        <p:txBody>
          <a:bodyPr/>
          <a:lstStyle/>
          <a:p>
            <a:r>
              <a:rPr lang="en-US" dirty="0"/>
              <a:t>Routine MIS </a:t>
            </a:r>
          </a:p>
          <a:p>
            <a:r>
              <a:rPr lang="en-US" dirty="0"/>
              <a:t>COVID -&gt; hygiene improvement interventions</a:t>
            </a:r>
          </a:p>
          <a:p>
            <a:r>
              <a:rPr lang="en-US" dirty="0"/>
              <a:t>Increase in basic</a:t>
            </a:r>
          </a:p>
          <a:p>
            <a:r>
              <a:rPr lang="en-US" dirty="0"/>
              <a:t>Decrease in limited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7A459-3CE6-499B-98BF-ED932DDD6E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00786" y="0"/>
            <a:ext cx="769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CCA0-EE50-4595-BC43-D2AD7FD1E8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1B5EA"/>
          </a:solidFill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BASIC WATER SERVICE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Water is available from an improved source on the premises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54E8-EBA1-4BDA-8018-6E437C082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D32F2-F013-46CC-B98B-910065684A4E}"/>
              </a:ext>
            </a:extLst>
          </p:cNvPr>
          <p:cNvPicPr/>
          <p:nvPr/>
        </p:nvPicPr>
        <p:blipFill rotWithShape="1">
          <a:blip r:embed="rId3"/>
          <a:srcRect r="13377"/>
          <a:stretch/>
        </p:blipFill>
        <p:spPr>
          <a:xfrm>
            <a:off x="609600" y="1741831"/>
            <a:ext cx="7214374" cy="4302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ADD69-CFD4-42DC-8E5B-D4411B199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319" y="1757643"/>
            <a:ext cx="29527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43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 team presentation</Template>
  <TotalTime>0</TotalTime>
  <Words>795</Words>
  <Application>Microsoft Office PowerPoint</Application>
  <PresentationFormat>Widescreen</PresentationFormat>
  <Paragraphs>99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Gill Sans Infant MT</vt:lpstr>
      <vt:lpstr>HelveticaNeueLT Pro 55 Roman</vt:lpstr>
      <vt:lpstr>Impact</vt:lpstr>
      <vt:lpstr>Lucida Grande</vt:lpstr>
      <vt:lpstr>2_Office Theme</vt:lpstr>
      <vt:lpstr>Custom Design</vt:lpstr>
      <vt:lpstr>1_Custom Design</vt:lpstr>
      <vt:lpstr>Office Theme</vt:lpstr>
      <vt:lpstr>3_Office Theme</vt:lpstr>
      <vt:lpstr>4_Office Theme</vt:lpstr>
      <vt:lpstr>Progress on WASH in health care facilities 2000-2021: Special focus on infection prevention and control</vt:lpstr>
      <vt:lpstr>JMP 2022 progress report</vt:lpstr>
      <vt:lpstr>PowerPoint Presentation</vt:lpstr>
      <vt:lpstr>Special focus on WASH and  infection prevention and control (IPC)</vt:lpstr>
      <vt:lpstr>PowerPoint Presentation</vt:lpstr>
      <vt:lpstr>BASIC HYGIENE SERVICE Functional hand hygiene facilities (with water and soap and/or alcohol-based hand rub)  are available at points of care, and within five metres of toilets</vt:lpstr>
      <vt:lpstr>PowerPoint Presentation</vt:lpstr>
      <vt:lpstr>Ghana DHIMS</vt:lpstr>
      <vt:lpstr>BASIC WATER SERVICE Water is available from an improved source on the premises</vt:lpstr>
      <vt:lpstr>Many health care facilities have an improved water supply but lack a basic water service</vt:lpstr>
      <vt:lpstr>PowerPoint Presentation</vt:lpstr>
      <vt:lpstr>BASIC ENVIRONMENTAL CLEANING SERVICE Basic protocols for cleaning are available, and staff with cleaning responsibilities have all received training</vt:lpstr>
      <vt:lpstr>Limiting factor</vt:lpstr>
      <vt:lpstr>BASIC WASTE MANAGEMENT SERVICE Waste is safely segregated into at least three bins, and sharps and infectious waste are treated and disposed of safely</vt:lpstr>
      <vt:lpstr>PowerPoint Presentation</vt:lpstr>
      <vt:lpstr>PowerPoint Presentation</vt:lpstr>
      <vt:lpstr>PowerPoint Presentation</vt:lpstr>
      <vt:lpstr>BASIC SANITATION SERVICE Improved sanitation facilities are usable, with at least one toilet dedicated for staff, at least one sex-separated toilet with menstrual hygiene facilities, and at least one toilet accessible for people with limited mobility</vt:lpstr>
      <vt:lpstr>PowerPoint Presentation</vt:lpstr>
      <vt:lpstr>PowerPoint Presentation</vt:lpstr>
      <vt:lpstr>Multiple ladders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2023-02-08T09:09:35Z</dcterms:created>
  <dcterms:modified xsi:type="dcterms:W3CDTF">2023-02-08T09:09:50Z</dcterms:modified>
</cp:coreProperties>
</file>