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y="6858000" cx="12192000"/>
  <p:notesSz cx="6858000" cy="9144000"/>
  <p:embeddedFontLst>
    <p:embeddedFont>
      <p:font typeface="Arial Narrow"/>
      <p:regular r:id="rId68"/>
      <p:bold r:id="rId69"/>
      <p:italic r:id="rId70"/>
      <p:boldItalic r:id="rId71"/>
    </p:embeddedFont>
    <p:embeddedFont>
      <p:font typeface="Quattrocento Sans"/>
      <p:regular r:id="rId72"/>
      <p:bold r:id="rId73"/>
      <p:italic r:id="rId74"/>
      <p:boldItalic r:id="rId75"/>
    </p:embeddedFont>
    <p:embeddedFont>
      <p:font typeface="Cambria Math"/>
      <p:regular r:id="rId76"/>
    </p:embeddedFont>
    <p:embeddedFont>
      <p:font typeface="Open Sans"/>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E0B9D6-89AD-46C6-93C0-6B95056980C5}">
  <a:tblStyle styleId="{40E0B9D6-89AD-46C6-93C0-6B95056980C5}"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40CB9070-8E44-4BD2-A45D-87F34D4019C3}"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QuattrocentoSans-bold.fntdata"/><Relationship Id="rId72" Type="http://schemas.openxmlformats.org/officeDocument/2006/relationships/font" Target="fonts/QuattrocentoSans-regular.fntdata"/><Relationship Id="rId31" Type="http://schemas.openxmlformats.org/officeDocument/2006/relationships/slide" Target="slides/slide24.xml"/><Relationship Id="rId75" Type="http://schemas.openxmlformats.org/officeDocument/2006/relationships/font" Target="fonts/QuattrocentoSans-boldItalic.fntdata"/><Relationship Id="rId30" Type="http://schemas.openxmlformats.org/officeDocument/2006/relationships/slide" Target="slides/slide23.xml"/><Relationship Id="rId74" Type="http://schemas.openxmlformats.org/officeDocument/2006/relationships/font" Target="fonts/QuattrocentoSans-italic.fntdata"/><Relationship Id="rId33" Type="http://schemas.openxmlformats.org/officeDocument/2006/relationships/slide" Target="slides/slide26.xml"/><Relationship Id="rId77" Type="http://schemas.openxmlformats.org/officeDocument/2006/relationships/font" Target="fonts/OpenSans-regular.fntdata"/><Relationship Id="rId32" Type="http://schemas.openxmlformats.org/officeDocument/2006/relationships/slide" Target="slides/slide25.xml"/><Relationship Id="rId76" Type="http://schemas.openxmlformats.org/officeDocument/2006/relationships/font" Target="fonts/CambriaMath-regular.fntdata"/><Relationship Id="rId35" Type="http://schemas.openxmlformats.org/officeDocument/2006/relationships/slide" Target="slides/slide28.xml"/><Relationship Id="rId79" Type="http://schemas.openxmlformats.org/officeDocument/2006/relationships/font" Target="fonts/OpenSans-italic.fntdata"/><Relationship Id="rId34" Type="http://schemas.openxmlformats.org/officeDocument/2006/relationships/slide" Target="slides/slide27.xml"/><Relationship Id="rId78" Type="http://schemas.openxmlformats.org/officeDocument/2006/relationships/font" Target="fonts/OpenSans-bold.fntdata"/><Relationship Id="rId71" Type="http://schemas.openxmlformats.org/officeDocument/2006/relationships/font" Target="fonts/ArialNarrow-boldItalic.fntdata"/><Relationship Id="rId70" Type="http://schemas.openxmlformats.org/officeDocument/2006/relationships/font" Target="fonts/ArialNarrow-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ArialNarrow-regular.fntdata"/><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ArialNarrow-bold.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eengrowthknowledge.org/blog/win-win-disposing-medical-waste-biodigestion"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water_sanitation_health/publications/unwanted-pharmaceuticals/en/"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publications/i/item/978924154856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0: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1" name="Google Shape;4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398463" marR="0" rtl="0" algn="l">
              <a:lnSpc>
                <a:spcPct val="80000"/>
              </a:lnSpc>
              <a:spcBef>
                <a:spcPts val="0"/>
              </a:spcBef>
              <a:spcAft>
                <a:spcPts val="0"/>
              </a:spcAft>
              <a:buClr>
                <a:srgbClr val="000000"/>
              </a:buClr>
              <a:buSzPts val="1800"/>
              <a:buFont typeface="Times New Roman"/>
              <a:buNone/>
            </a:pPr>
            <a:r>
              <a:rPr b="1" lang="fr" sz="1800">
                <a:solidFill>
                  <a:srgbClr val="000000"/>
                </a:solidFill>
                <a:latin typeface="Times New Roman"/>
                <a:ea typeface="Times New Roman"/>
                <a:cs typeface="Times New Roman"/>
                <a:sym typeface="Times New Roman"/>
              </a:rPr>
              <a:t>READ THE SLIDE</a:t>
            </a:r>
            <a:endParaRPr/>
          </a:p>
          <a:p>
            <a:pPr indent="0" lvl="1" marL="398463" marR="0" rtl="0" algn="l">
              <a:lnSpc>
                <a:spcPct val="80000"/>
              </a:lnSpc>
              <a:spcBef>
                <a:spcPts val="0"/>
              </a:spcBef>
              <a:spcAft>
                <a:spcPts val="0"/>
              </a:spcAft>
              <a:buClr>
                <a:srgbClr val="000000"/>
              </a:buClr>
              <a:buSzPts val="1800"/>
              <a:buFont typeface="Times New Roman"/>
              <a:buNone/>
            </a:pPr>
            <a:r>
              <a:rPr b="1" lang="fr" sz="1800">
                <a:solidFill>
                  <a:srgbClr val="000000"/>
                </a:solidFill>
                <a:latin typeface="Times New Roman"/>
                <a:ea typeface="Times New Roman"/>
                <a:cs typeface="Times New Roman"/>
                <a:sym typeface="Times New Roman"/>
              </a:rPr>
              <a:t>SAY:</a:t>
            </a:r>
            <a:endParaRPr/>
          </a:p>
          <a:p>
            <a:pPr indent="0" lvl="1" marL="398463" marR="0" rtl="0" algn="l">
              <a:lnSpc>
                <a:spcPct val="80000"/>
              </a:lnSpc>
              <a:spcBef>
                <a:spcPts val="0"/>
              </a:spcBef>
              <a:spcAft>
                <a:spcPts val="0"/>
              </a:spcAft>
              <a:buClr>
                <a:srgbClr val="000000"/>
              </a:buClr>
              <a:buSzPts val="1800"/>
              <a:buFont typeface="Times New Roman"/>
              <a:buNone/>
            </a:pPr>
            <a:r>
              <a:rPr lang="fr" sz="1800">
                <a:solidFill>
                  <a:srgbClr val="000000"/>
                </a:solidFill>
                <a:latin typeface="Times New Roman"/>
                <a:ea typeface="Times New Roman"/>
                <a:cs typeface="Times New Roman"/>
                <a:sym typeface="Times New Roman"/>
              </a:rPr>
              <a:t>The most important action is to reduce the amount of waste being generated: don’t use gloves when not needed or other non-essentials, less and more ecological packaging, procuring more items “just in time” to ensure they are used. Countries are working to reduce waste volumes in various ways. For example</a:t>
            </a:r>
            <a:r>
              <a:rPr lang="fr" sz="1800">
                <a:latin typeface="Times New Roman"/>
                <a:ea typeface="Times New Roman"/>
                <a:cs typeface="Times New Roman"/>
                <a:sym typeface="Times New Roman"/>
              </a:rPr>
              <a:t>, England had initiated a “gloves off” campaign in 2018 to reduce unnecessary glove use by health workers and improve hand cleaning at the right time using the right technique. And this was not done just for sustainability reasons. Use of non-sterile gloves has been associated with significant potential for cross-contamination and transmission of health care associated infections because they are often used when not needed, put on too early, taken off too late or not changed at critical points. The campaign was multi-faceted and included education with health care staff, patients and community, development a communication strategy and materials, in-facility training, mentoring and support. One of the most effective engagement methods was something as simple as holding a stand in the hospital canteen where nurses, staff, patients and carers had give aways, quizzes and education material.  Fast forward to the pandemic and England was able to more easily support appropriate glove use as the national campaign had already been underway for 2 years.</a:t>
            </a:r>
            <a:endParaRPr/>
          </a:p>
          <a:p>
            <a:pPr indent="0" lvl="1" marL="398463" marR="0" rtl="0" algn="l">
              <a:lnSpc>
                <a:spcPct val="80000"/>
              </a:lnSpc>
              <a:spcBef>
                <a:spcPts val="0"/>
              </a:spcBef>
              <a:spcAft>
                <a:spcPts val="0"/>
              </a:spcAft>
              <a:buClr>
                <a:schemeClr val="dk1"/>
              </a:buClr>
              <a:buSzPts val="1800"/>
              <a:buFont typeface="Times New Roman"/>
              <a:buNone/>
            </a:pPr>
            <a:r>
              <a:rPr lang="fr" sz="1800">
                <a:latin typeface="Times New Roman"/>
                <a:ea typeface="Times New Roman"/>
                <a:cs typeface="Times New Roman"/>
                <a:sym typeface="Times New Roman"/>
              </a:rPr>
              <a:t>Read more in the 2022 WHO report “Global analysis of health care waste in the context of COVID-19” https://www.who.int/publications/i/item/9789240039612</a:t>
            </a:r>
            <a:endParaRPr/>
          </a:p>
          <a:p>
            <a:pPr indent="0" lvl="1" marL="398463" marR="0" rtl="0" algn="l">
              <a:lnSpc>
                <a:spcPct val="80000"/>
              </a:lnSpc>
              <a:spcBef>
                <a:spcPts val="0"/>
              </a:spcBef>
              <a:spcAft>
                <a:spcPts val="0"/>
              </a:spcAft>
              <a:buClr>
                <a:schemeClr val="dk1"/>
              </a:buClr>
              <a:buSzPts val="1800"/>
              <a:buFont typeface="Calibri"/>
              <a:buNone/>
            </a:pPr>
            <a:r>
              <a:t/>
            </a:r>
            <a:endParaRPr sz="1800">
              <a:latin typeface="Times New Roman"/>
              <a:ea typeface="Times New Roman"/>
              <a:cs typeface="Times New Roman"/>
              <a:sym typeface="Times New Roman"/>
            </a:endParaRPr>
          </a:p>
          <a:p>
            <a:pPr indent="0" lvl="1" marL="398463" marR="0" rtl="0" algn="l">
              <a:lnSpc>
                <a:spcPct val="80000"/>
              </a:lnSpc>
              <a:spcBef>
                <a:spcPts val="0"/>
              </a:spcBef>
              <a:spcAft>
                <a:spcPts val="0"/>
              </a:spcAft>
              <a:buClr>
                <a:schemeClr val="dk1"/>
              </a:buClr>
              <a:buSzPts val="1800"/>
              <a:buFont typeface="Calibri"/>
              <a:buNone/>
            </a:pPr>
            <a:r>
              <a:t/>
            </a:r>
            <a:endParaRPr sz="1800">
              <a:solidFill>
                <a:srgbClr val="000000"/>
              </a:solidFill>
              <a:latin typeface="Times New Roman"/>
              <a:ea typeface="Times New Roman"/>
              <a:cs typeface="Times New Roman"/>
              <a:sym typeface="Times New Roman"/>
            </a:endParaRPr>
          </a:p>
          <a:p>
            <a:pPr indent="0" lvl="1" marL="398463" marR="0" rtl="0" algn="l">
              <a:lnSpc>
                <a:spcPct val="80000"/>
              </a:lnSpc>
              <a:spcBef>
                <a:spcPts val="0"/>
              </a:spcBef>
              <a:spcAft>
                <a:spcPts val="0"/>
              </a:spcAft>
              <a:buClr>
                <a:schemeClr val="dk1"/>
              </a:buClr>
              <a:buSzPts val="1800"/>
              <a:buFont typeface="Calibri"/>
              <a:buNone/>
            </a:pPr>
            <a:r>
              <a:t/>
            </a:r>
            <a:endParaRPr sz="1800">
              <a:latin typeface="Times New Roman"/>
              <a:ea typeface="Times New Roman"/>
              <a:cs typeface="Times New Roman"/>
              <a:sym typeface="Times New Roman"/>
            </a:endParaRPr>
          </a:p>
          <a:p>
            <a:pPr indent="0" lvl="1" marL="398463" rtl="0" algn="l">
              <a:lnSpc>
                <a:spcPct val="80000"/>
              </a:lnSpc>
              <a:spcBef>
                <a:spcPts val="0"/>
              </a:spcBef>
              <a:spcAft>
                <a:spcPts val="0"/>
              </a:spcAft>
              <a:buClr>
                <a:schemeClr val="dk1"/>
              </a:buClr>
              <a:buSzPts val="2000"/>
              <a:buFont typeface="Calibri"/>
              <a:buNone/>
            </a:pPr>
            <a:r>
              <a:rPr b="0" lang="fr" sz="2000"/>
              <a:t> </a:t>
            </a:r>
            <a:endParaRPr b="1" sz="2000"/>
          </a:p>
          <a:p>
            <a:pPr indent="0" lvl="1" marL="398463" rtl="0" algn="l">
              <a:lnSpc>
                <a:spcPct val="80000"/>
              </a:lnSpc>
              <a:spcBef>
                <a:spcPts val="0"/>
              </a:spcBef>
              <a:spcAft>
                <a:spcPts val="0"/>
              </a:spcAft>
              <a:buClr>
                <a:schemeClr val="dk1"/>
              </a:buClr>
              <a:buSzPts val="2000"/>
              <a:buFont typeface="Calibri"/>
              <a:buNone/>
            </a:pPr>
            <a:r>
              <a:t/>
            </a:r>
            <a:endParaRPr sz="2000"/>
          </a:p>
          <a:p>
            <a:pPr indent="0" lvl="0" marL="0" rtl="0" algn="l">
              <a:lnSpc>
                <a:spcPct val="100000"/>
              </a:lnSpc>
              <a:spcBef>
                <a:spcPts val="0"/>
              </a:spcBef>
              <a:spcAft>
                <a:spcPts val="0"/>
              </a:spcAft>
              <a:buSzPts val="1400"/>
              <a:buNone/>
            </a:pPr>
            <a:r>
              <a:t/>
            </a:r>
            <a:endParaRPr/>
          </a:p>
        </p:txBody>
      </p:sp>
      <p:sp>
        <p:nvSpPr>
          <p:cNvPr id="452" name="Google Shape;45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11: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5" name="Google Shape;47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398463" rtl="0" algn="l">
              <a:lnSpc>
                <a:spcPct val="80000"/>
              </a:lnSpc>
              <a:spcBef>
                <a:spcPts val="0"/>
              </a:spcBef>
              <a:spcAft>
                <a:spcPts val="0"/>
              </a:spcAft>
              <a:buClr>
                <a:schemeClr val="dk1"/>
              </a:buClr>
              <a:buSzPts val="2000"/>
              <a:buFont typeface="Calibri"/>
              <a:buNone/>
            </a:pPr>
            <a:r>
              <a:rPr b="1" lang="fr" sz="2000"/>
              <a:t>SAY: </a:t>
            </a:r>
            <a:endParaRPr/>
          </a:p>
          <a:p>
            <a:pPr indent="0" lvl="1" marL="398463" rtl="0" algn="l">
              <a:lnSpc>
                <a:spcPct val="80000"/>
              </a:lnSpc>
              <a:spcBef>
                <a:spcPts val="0"/>
              </a:spcBef>
              <a:spcAft>
                <a:spcPts val="0"/>
              </a:spcAft>
              <a:buClr>
                <a:schemeClr val="dk1"/>
              </a:buClr>
              <a:buSzPts val="2000"/>
              <a:buFont typeface="Calibri"/>
              <a:buNone/>
            </a:pPr>
            <a:r>
              <a:rPr b="1" lang="fr" sz="2000"/>
              <a:t>why is segregation important?</a:t>
            </a:r>
            <a:endParaRPr/>
          </a:p>
          <a:p>
            <a:pPr indent="0" lvl="1" marL="398463" marR="0" rtl="0" algn="l">
              <a:lnSpc>
                <a:spcPct val="80000"/>
              </a:lnSpc>
              <a:spcBef>
                <a:spcPts val="600"/>
              </a:spcBef>
              <a:spcAft>
                <a:spcPts val="0"/>
              </a:spcAft>
              <a:buClr>
                <a:srgbClr val="09164D"/>
              </a:buClr>
              <a:buSzPts val="2000"/>
              <a:buFont typeface="Calibri"/>
              <a:buNone/>
            </a:pPr>
            <a:r>
              <a:rPr b="0" lang="fr" sz="2000">
                <a:solidFill>
                  <a:srgbClr val="09164D"/>
                </a:solidFill>
              </a:rPr>
              <a:t>Different types of waste require different handling, treatment and disposal. If waste is not segregated, hazardous waste will contaminate other waste meaning 100% of waste will need to be treated as infectious. This puts added burden on waste management technologies, e.g. overfilling of incinerators, more fuel is needed to operate incinerators/autoclaves. </a:t>
            </a:r>
            <a:endParaRPr/>
          </a:p>
          <a:p>
            <a:pPr indent="0" lvl="1" marL="398463" marR="0" rtl="0" algn="l">
              <a:lnSpc>
                <a:spcPct val="80000"/>
              </a:lnSpc>
              <a:spcBef>
                <a:spcPts val="600"/>
              </a:spcBef>
              <a:spcAft>
                <a:spcPts val="0"/>
              </a:spcAft>
              <a:buClr>
                <a:srgbClr val="09164D"/>
              </a:buClr>
              <a:buSzPts val="2000"/>
              <a:buFont typeface="Calibri"/>
              <a:buNone/>
            </a:pPr>
            <a:r>
              <a:rPr b="0" lang="fr" sz="2000">
                <a:solidFill>
                  <a:srgbClr val="09164D"/>
                </a:solidFill>
              </a:rPr>
              <a:t>If waste is segregated, much of the waste can be sent for recycling which reduces the overall environmental impact and provides an added revenue source to support waste management</a:t>
            </a:r>
            <a:endParaRPr/>
          </a:p>
          <a:p>
            <a:pPr indent="0" lvl="1" marL="398463" marR="0" rtl="0" algn="l">
              <a:lnSpc>
                <a:spcPct val="80000"/>
              </a:lnSpc>
              <a:spcBef>
                <a:spcPts val="600"/>
              </a:spcBef>
              <a:spcAft>
                <a:spcPts val="0"/>
              </a:spcAft>
              <a:buClr>
                <a:schemeClr val="dk1"/>
              </a:buClr>
              <a:buSzPts val="2000"/>
              <a:buFont typeface="Calibri"/>
              <a:buNone/>
            </a:pPr>
            <a:r>
              <a:t/>
            </a:r>
            <a:endParaRPr b="0" sz="2000">
              <a:solidFill>
                <a:srgbClr val="09164D"/>
              </a:solidFill>
            </a:endParaRPr>
          </a:p>
          <a:p>
            <a:pPr indent="0" lvl="1" marL="398463" marR="0" rtl="0" algn="l">
              <a:lnSpc>
                <a:spcPct val="80000"/>
              </a:lnSpc>
              <a:spcBef>
                <a:spcPts val="600"/>
              </a:spcBef>
              <a:spcAft>
                <a:spcPts val="0"/>
              </a:spcAft>
              <a:buClr>
                <a:srgbClr val="09164D"/>
              </a:buClr>
              <a:buSzPts val="2000"/>
              <a:buFont typeface="Calibri"/>
              <a:buNone/>
            </a:pPr>
            <a:r>
              <a:rPr b="1" lang="fr" sz="2000">
                <a:solidFill>
                  <a:srgbClr val="09164D"/>
                </a:solidFill>
              </a:rPr>
              <a:t>SAY: what are the requirements for bins? </a:t>
            </a:r>
            <a:endParaRPr/>
          </a:p>
          <a:p>
            <a:pPr indent="0" lvl="1" marL="398463" marR="0" rtl="0" algn="l">
              <a:lnSpc>
                <a:spcPct val="80000"/>
              </a:lnSpc>
              <a:spcBef>
                <a:spcPts val="600"/>
              </a:spcBef>
              <a:spcAft>
                <a:spcPts val="0"/>
              </a:spcAft>
              <a:buClr>
                <a:srgbClr val="09164D"/>
              </a:buClr>
              <a:buSzPts val="2000"/>
              <a:buFont typeface="Calibri"/>
              <a:buNone/>
            </a:pPr>
            <a:r>
              <a:rPr b="1" lang="fr" sz="2000">
                <a:solidFill>
                  <a:srgbClr val="09164D"/>
                </a:solidFill>
              </a:rPr>
              <a:t>NOTE FOR TRAINER: let participants shout out answers for 2 minutes then SAY:</a:t>
            </a:r>
            <a:endParaRPr/>
          </a:p>
          <a:p>
            <a:pPr indent="-342900" lvl="1" marL="741363" marR="0" rtl="0" algn="l">
              <a:lnSpc>
                <a:spcPct val="80000"/>
              </a:lnSpc>
              <a:spcBef>
                <a:spcPts val="600"/>
              </a:spcBef>
              <a:spcAft>
                <a:spcPts val="0"/>
              </a:spcAft>
              <a:buClr>
                <a:srgbClr val="09164D"/>
              </a:buClr>
              <a:buSzPts val="2000"/>
              <a:buFont typeface="Arial"/>
              <a:buChar char="•"/>
            </a:pPr>
            <a:r>
              <a:rPr b="0" lang="fr" sz="2000">
                <a:solidFill>
                  <a:srgbClr val="09164D"/>
                </a:solidFill>
              </a:rPr>
              <a:t>Labelled (images, words or colour coded)</a:t>
            </a:r>
            <a:endParaRPr/>
          </a:p>
          <a:p>
            <a:pPr indent="-342900" lvl="1" marL="741363" marR="0" rtl="0" algn="l">
              <a:lnSpc>
                <a:spcPct val="80000"/>
              </a:lnSpc>
              <a:spcBef>
                <a:spcPts val="600"/>
              </a:spcBef>
              <a:spcAft>
                <a:spcPts val="0"/>
              </a:spcAft>
              <a:buClr>
                <a:srgbClr val="09164D"/>
              </a:buClr>
              <a:buSzPts val="2000"/>
              <a:buFont typeface="Arial"/>
              <a:buChar char="•"/>
            </a:pPr>
            <a:r>
              <a:rPr b="0" lang="fr" sz="2000">
                <a:solidFill>
                  <a:srgbClr val="09164D"/>
                </a:solidFill>
              </a:rPr>
              <a:t>Leak proof liners inside </a:t>
            </a:r>
            <a:endParaRPr/>
          </a:p>
          <a:p>
            <a:pPr indent="-342900" lvl="1" marL="741363" marR="0" rtl="0" algn="l">
              <a:lnSpc>
                <a:spcPct val="80000"/>
              </a:lnSpc>
              <a:spcBef>
                <a:spcPts val="600"/>
              </a:spcBef>
              <a:spcAft>
                <a:spcPts val="0"/>
              </a:spcAft>
              <a:buClr>
                <a:srgbClr val="09164D"/>
              </a:buClr>
              <a:buSzPts val="2000"/>
              <a:buFont typeface="Arial"/>
              <a:buChar char="•"/>
            </a:pPr>
            <a:r>
              <a:rPr b="0" lang="fr" sz="2000">
                <a:solidFill>
                  <a:srgbClr val="09164D"/>
                </a:solidFill>
              </a:rPr>
              <a:t>Covered (lid) with pedal to open </a:t>
            </a:r>
            <a:endParaRPr/>
          </a:p>
          <a:p>
            <a:pPr indent="-342900" lvl="1" marL="741363" marR="0" rtl="0" algn="l">
              <a:lnSpc>
                <a:spcPct val="80000"/>
              </a:lnSpc>
              <a:spcBef>
                <a:spcPts val="600"/>
              </a:spcBef>
              <a:spcAft>
                <a:spcPts val="0"/>
              </a:spcAft>
              <a:buClr>
                <a:srgbClr val="09164D"/>
              </a:buClr>
              <a:buSzPts val="2000"/>
              <a:buFont typeface="Arial"/>
              <a:buChar char="•"/>
            </a:pPr>
            <a:r>
              <a:rPr b="0" lang="fr" sz="2000">
                <a:solidFill>
                  <a:srgbClr val="09164D"/>
                </a:solidFill>
              </a:rPr>
              <a:t>Not overflowing </a:t>
            </a:r>
            <a:endParaRPr/>
          </a:p>
          <a:p>
            <a:pPr indent="-342900" lvl="1" marL="741363" marR="0" rtl="0" algn="l">
              <a:lnSpc>
                <a:spcPct val="80000"/>
              </a:lnSpc>
              <a:spcBef>
                <a:spcPts val="600"/>
              </a:spcBef>
              <a:spcAft>
                <a:spcPts val="0"/>
              </a:spcAft>
              <a:buClr>
                <a:srgbClr val="09164D"/>
              </a:buClr>
              <a:buSzPts val="2000"/>
              <a:buFont typeface="Arial"/>
              <a:buChar char="•"/>
            </a:pPr>
            <a:r>
              <a:rPr b="0" lang="fr" sz="2000">
                <a:solidFill>
                  <a:srgbClr val="09164D"/>
                </a:solidFill>
              </a:rPr>
              <a:t>Available at all points of care </a:t>
            </a:r>
            <a:endParaRPr/>
          </a:p>
          <a:p>
            <a:pPr indent="0" lvl="1" marL="398463" rtl="0" algn="l">
              <a:lnSpc>
                <a:spcPct val="80000"/>
              </a:lnSpc>
              <a:spcBef>
                <a:spcPts val="0"/>
              </a:spcBef>
              <a:spcAft>
                <a:spcPts val="0"/>
              </a:spcAft>
              <a:buClr>
                <a:schemeClr val="dk1"/>
              </a:buClr>
              <a:buSzPts val="2000"/>
              <a:buFont typeface="Calibri"/>
              <a:buNone/>
            </a:pPr>
            <a:r>
              <a:rPr b="0" lang="fr" sz="2000"/>
              <a:t> </a:t>
            </a:r>
            <a:endParaRPr b="1" sz="2000"/>
          </a:p>
          <a:p>
            <a:pPr indent="0" lvl="1" marL="398463" rtl="0" algn="l">
              <a:lnSpc>
                <a:spcPct val="80000"/>
              </a:lnSpc>
              <a:spcBef>
                <a:spcPts val="0"/>
              </a:spcBef>
              <a:spcAft>
                <a:spcPts val="0"/>
              </a:spcAft>
              <a:buClr>
                <a:schemeClr val="dk1"/>
              </a:buClr>
              <a:buSzPts val="2000"/>
              <a:buFont typeface="Calibri"/>
              <a:buNone/>
            </a:pPr>
            <a:r>
              <a:t/>
            </a:r>
            <a:endParaRPr sz="2000"/>
          </a:p>
          <a:p>
            <a:pPr indent="0" lvl="0" marL="0" rtl="0" algn="l">
              <a:lnSpc>
                <a:spcPct val="100000"/>
              </a:lnSpc>
              <a:spcBef>
                <a:spcPts val="0"/>
              </a:spcBef>
              <a:spcAft>
                <a:spcPts val="0"/>
              </a:spcAft>
              <a:buSzPts val="1400"/>
              <a:buNone/>
            </a:pPr>
            <a:r>
              <a:t/>
            </a:r>
            <a:endParaRPr/>
          </a:p>
        </p:txBody>
      </p:sp>
      <p:sp>
        <p:nvSpPr>
          <p:cNvPr id="476" name="Google Shape;47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2: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Using posters to indicate proper segregation at points of care is important. These may be nationally or locally designed. </a:t>
            </a:r>
            <a:endParaRPr/>
          </a:p>
        </p:txBody>
      </p:sp>
      <p:sp>
        <p:nvSpPr>
          <p:cNvPr id="517" name="Google Shape;517;p1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518" name="Google Shape;518;p1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519" name="Google Shape;51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3: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fr"/>
              <a:t>READ THE SLIDE </a:t>
            </a:r>
            <a:endParaRPr/>
          </a:p>
          <a:p>
            <a:pPr indent="0" lvl="0" marL="0" rtl="0" algn="l">
              <a:lnSpc>
                <a:spcPct val="100000"/>
              </a:lnSpc>
              <a:spcBef>
                <a:spcPts val="0"/>
              </a:spcBef>
              <a:spcAft>
                <a:spcPts val="0"/>
              </a:spcAft>
              <a:buClr>
                <a:schemeClr val="dk1"/>
              </a:buClr>
              <a:buSzPts val="1200"/>
              <a:buFont typeface="Calibri"/>
              <a:buNone/>
            </a:pPr>
            <a:r>
              <a:rPr b="1" lang="fr"/>
              <a:t>SAY:</a:t>
            </a:r>
            <a:endParaRPr/>
          </a:p>
          <a:p>
            <a:pPr indent="0" lvl="0" marL="0" rtl="0" algn="l">
              <a:lnSpc>
                <a:spcPct val="100000"/>
              </a:lnSpc>
              <a:spcBef>
                <a:spcPts val="0"/>
              </a:spcBef>
              <a:spcAft>
                <a:spcPts val="0"/>
              </a:spcAft>
              <a:buClr>
                <a:schemeClr val="dk1"/>
              </a:buClr>
              <a:buSzPts val="1200"/>
              <a:buFont typeface="Calibri"/>
              <a:buNone/>
            </a:pPr>
            <a:r>
              <a:rPr lang="fr"/>
              <a:t>The examples shown on the left hand side: </a:t>
            </a:r>
            <a:endParaRPr/>
          </a:p>
          <a:p>
            <a:pPr indent="0" lvl="0" marL="0" rtl="0" algn="l">
              <a:lnSpc>
                <a:spcPct val="100000"/>
              </a:lnSpc>
              <a:spcBef>
                <a:spcPts val="0"/>
              </a:spcBef>
              <a:spcAft>
                <a:spcPts val="0"/>
              </a:spcAft>
              <a:buClr>
                <a:schemeClr val="dk1"/>
              </a:buClr>
              <a:buSzPts val="1200"/>
              <a:buFont typeface="Arial"/>
              <a:buNone/>
            </a:pPr>
            <a:r>
              <a:rPr b="0" lang="fr" sz="1200"/>
              <a:t>Option 1 (cardboard box): to discard a complete syringe (needle)</a:t>
            </a:r>
            <a:endParaRPr/>
          </a:p>
          <a:p>
            <a:pPr indent="0" lvl="0" marL="0" rtl="0" algn="l">
              <a:lnSpc>
                <a:spcPct val="100000"/>
              </a:lnSpc>
              <a:spcBef>
                <a:spcPts val="0"/>
              </a:spcBef>
              <a:spcAft>
                <a:spcPts val="0"/>
              </a:spcAft>
              <a:buSzPts val="1400"/>
              <a:buNone/>
            </a:pPr>
            <a:r>
              <a:rPr b="0" lang="fr" sz="1200"/>
              <a:t>Option 2 (plastic sharps container): includes a strip off device to separate the needle from the syringe.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rgbClr val="FF0000"/>
              </a:buClr>
              <a:buSzPts val="1200"/>
              <a:buFont typeface="Calibri"/>
              <a:buNone/>
            </a:pPr>
            <a:r>
              <a:rPr lang="fr">
                <a:solidFill>
                  <a:srgbClr val="FF0000"/>
                </a:solidFill>
              </a:rPr>
              <a:t>The 2</a:t>
            </a:r>
            <a:r>
              <a:rPr baseline="30000" lang="fr">
                <a:solidFill>
                  <a:srgbClr val="FF0000"/>
                </a:solidFill>
              </a:rPr>
              <a:t>nd</a:t>
            </a:r>
            <a:r>
              <a:rPr lang="fr">
                <a:solidFill>
                  <a:srgbClr val="FF0000"/>
                </a:solidFill>
              </a:rPr>
              <a:t> and 3</a:t>
            </a:r>
            <a:r>
              <a:rPr baseline="30000" lang="fr">
                <a:solidFill>
                  <a:srgbClr val="FF0000"/>
                </a:solidFill>
              </a:rPr>
              <a:t>rd</a:t>
            </a:r>
            <a:r>
              <a:rPr lang="fr">
                <a:solidFill>
                  <a:srgbClr val="FF0000"/>
                </a:solidFill>
              </a:rPr>
              <a:t> picture are devices which separate the needle from the syringe barrel (plastic sharp box and needle cutter)</a:t>
            </a:r>
            <a:endParaRPr/>
          </a:p>
          <a:p>
            <a:pPr indent="0" lvl="0" marL="0" rtl="0" algn="l">
              <a:lnSpc>
                <a:spcPct val="100000"/>
              </a:lnSpc>
              <a:spcBef>
                <a:spcPts val="0"/>
              </a:spcBef>
              <a:spcAft>
                <a:spcPts val="0"/>
              </a:spcAft>
              <a:buClr>
                <a:schemeClr val="dk1"/>
              </a:buClr>
              <a:buSzPts val="1200"/>
              <a:buFont typeface="Calibri"/>
              <a:buNone/>
            </a:pPr>
            <a:r>
              <a:t/>
            </a:r>
            <a:endParaRPr>
              <a:solidFill>
                <a:srgbClr val="FF0000"/>
              </a:solidFill>
            </a:endParaRPr>
          </a:p>
          <a:p>
            <a:pPr indent="0" lvl="0" marL="0" rtl="0" algn="l">
              <a:lnSpc>
                <a:spcPct val="100000"/>
              </a:lnSpc>
              <a:spcBef>
                <a:spcPts val="0"/>
              </a:spcBef>
              <a:spcAft>
                <a:spcPts val="0"/>
              </a:spcAft>
              <a:buClr>
                <a:srgbClr val="FF0000"/>
              </a:buClr>
              <a:buSzPts val="1200"/>
              <a:buFont typeface="Calibri"/>
              <a:buNone/>
            </a:pPr>
            <a:r>
              <a:rPr lang="fr">
                <a:solidFill>
                  <a:srgbClr val="FF0000"/>
                </a:solidFill>
              </a:rPr>
              <a:t>Advantage</a:t>
            </a:r>
            <a:endParaRPr/>
          </a:p>
          <a:p>
            <a:pPr indent="-171450" lvl="0" marL="171450" rtl="0" algn="l">
              <a:lnSpc>
                <a:spcPct val="100000"/>
              </a:lnSpc>
              <a:spcBef>
                <a:spcPts val="0"/>
              </a:spcBef>
              <a:spcAft>
                <a:spcPts val="0"/>
              </a:spcAft>
              <a:buClr>
                <a:srgbClr val="FF0000"/>
              </a:buClr>
              <a:buSzPts val="1200"/>
              <a:buFont typeface="Calibri"/>
              <a:buChar char="-"/>
            </a:pPr>
            <a:r>
              <a:rPr b="0" lang="fr" sz="1200">
                <a:solidFill>
                  <a:srgbClr val="FF0000"/>
                </a:solidFill>
              </a:rPr>
              <a:t>Smaller volume of sharp waste, as the syringe barrel can be disposed as normal infectious waste in the designated bag</a:t>
            </a:r>
            <a:endParaRPr/>
          </a:p>
          <a:p>
            <a:pPr indent="-95250" lvl="0" marL="171450" rtl="0" algn="l">
              <a:lnSpc>
                <a:spcPct val="100000"/>
              </a:lnSpc>
              <a:spcBef>
                <a:spcPts val="0"/>
              </a:spcBef>
              <a:spcAft>
                <a:spcPts val="0"/>
              </a:spcAft>
              <a:buClr>
                <a:schemeClr val="dk1"/>
              </a:buClr>
              <a:buSzPts val="1200"/>
              <a:buFont typeface="Calibri"/>
              <a:buNone/>
            </a:pPr>
            <a:r>
              <a:t/>
            </a:r>
            <a:endParaRPr b="0" sz="1200">
              <a:solidFill>
                <a:srgbClr val="FF0000"/>
              </a:solidFill>
            </a:endParaRPr>
          </a:p>
          <a:p>
            <a:pPr indent="0" lvl="0" marL="0" rtl="0" algn="l">
              <a:lnSpc>
                <a:spcPct val="100000"/>
              </a:lnSpc>
              <a:spcBef>
                <a:spcPts val="0"/>
              </a:spcBef>
              <a:spcAft>
                <a:spcPts val="0"/>
              </a:spcAft>
              <a:buClr>
                <a:srgbClr val="FF0000"/>
              </a:buClr>
              <a:buSzPts val="1200"/>
              <a:buFont typeface="Calibri"/>
              <a:buNone/>
            </a:pPr>
            <a:r>
              <a:rPr b="0" lang="fr" sz="1200">
                <a:solidFill>
                  <a:srgbClr val="FF0000"/>
                </a:solidFill>
              </a:rPr>
              <a:t>Disadvantage</a:t>
            </a:r>
            <a:endParaRPr/>
          </a:p>
          <a:p>
            <a:pPr indent="-171450" lvl="0" marL="171450" rtl="0" algn="l">
              <a:lnSpc>
                <a:spcPct val="100000"/>
              </a:lnSpc>
              <a:spcBef>
                <a:spcPts val="0"/>
              </a:spcBef>
              <a:spcAft>
                <a:spcPts val="0"/>
              </a:spcAft>
              <a:buClr>
                <a:srgbClr val="FF0000"/>
              </a:buClr>
              <a:buSzPts val="1200"/>
              <a:buFont typeface="Calibri"/>
              <a:buChar char="-"/>
            </a:pPr>
            <a:r>
              <a:rPr b="0" lang="fr" sz="1200">
                <a:solidFill>
                  <a:srgbClr val="FF0000"/>
                </a:solidFill>
              </a:rPr>
              <a:t>Additional handling of sharps, which might cause a higher risk of needle stick injury and/or infection.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545" name="Google Shape;545;p1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546" name="Google Shape;546;p1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547" name="Google Shape;54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14: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5" name="Google Shape;57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a:t>
            </a:r>
            <a:r>
              <a:rPr b="1" lang="fr"/>
              <a:t>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You do not need to spend much time on this slide. Highlight the importance of hand hygiene and appropriate PPE use and that waste should be regularly collected and transported for treatment/disposal.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Bins should be disinfected e.g. with chlorine (0.2%) solution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Washing / disinfection areas should be available also for the waste handlers – like the persons transporting the waste!</a:t>
            </a:r>
            <a:endParaRPr/>
          </a:p>
        </p:txBody>
      </p:sp>
      <p:sp>
        <p:nvSpPr>
          <p:cNvPr id="576" name="Google Shape;57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5: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sz="1200"/>
              <a:t>NOTE FOR TRAINER: this guidance applies to waste handlers who are dealing with treatment infrastructure and machinery, not those collecting waste from wards. </a:t>
            </a:r>
            <a:endParaRPr/>
          </a:p>
          <a:p>
            <a:pPr indent="0" lvl="0" marL="0" rtl="0" algn="l">
              <a:lnSpc>
                <a:spcPct val="100000"/>
              </a:lnSpc>
              <a:spcBef>
                <a:spcPts val="1200"/>
              </a:spcBef>
              <a:spcAft>
                <a:spcPts val="0"/>
              </a:spcAft>
              <a:buSzPts val="1400"/>
              <a:buNone/>
            </a:pPr>
            <a:r>
              <a:rPr b="1" lang="fr" sz="1200"/>
              <a:t>READ THE SLIDE</a:t>
            </a:r>
            <a:endParaRPr/>
          </a:p>
          <a:p>
            <a:pPr indent="0" lvl="0" marL="0" rtl="0" algn="l">
              <a:lnSpc>
                <a:spcPct val="100000"/>
              </a:lnSpc>
              <a:spcBef>
                <a:spcPts val="1200"/>
              </a:spcBef>
              <a:spcAft>
                <a:spcPts val="0"/>
              </a:spcAft>
              <a:buSzPts val="1400"/>
              <a:buNone/>
            </a:pPr>
            <a:r>
              <a:rPr b="1" lang="fr" sz="1200"/>
              <a:t>SAY:</a:t>
            </a:r>
            <a:endParaRPr/>
          </a:p>
          <a:p>
            <a:pPr indent="0" lvl="0" marL="0" rtl="0" algn="l">
              <a:lnSpc>
                <a:spcPct val="100000"/>
              </a:lnSpc>
              <a:spcBef>
                <a:spcPts val="1200"/>
              </a:spcBef>
              <a:spcAft>
                <a:spcPts val="0"/>
              </a:spcAft>
              <a:buSzPts val="1400"/>
              <a:buNone/>
            </a:pPr>
            <a:r>
              <a:rPr lang="fr" sz="1200"/>
              <a:t>Wear appropriate personal protective equipment (PPE)</a:t>
            </a:r>
            <a:endParaRPr sz="1200"/>
          </a:p>
          <a:p>
            <a:pPr indent="0" lvl="0" marL="0" rtl="0" algn="l">
              <a:lnSpc>
                <a:spcPct val="100000"/>
              </a:lnSpc>
              <a:spcBef>
                <a:spcPts val="1200"/>
              </a:spcBef>
              <a:spcAft>
                <a:spcPts val="0"/>
              </a:spcAft>
              <a:buSzPts val="1400"/>
              <a:buNone/>
            </a:pPr>
            <a:r>
              <a:rPr lang="fr" sz="1200"/>
              <a:t>Handle waste with care</a:t>
            </a:r>
            <a:endParaRPr/>
          </a:p>
          <a:p>
            <a:pPr indent="0" lvl="0" marL="0" rtl="0" algn="l">
              <a:lnSpc>
                <a:spcPct val="100000"/>
              </a:lnSpc>
              <a:spcBef>
                <a:spcPts val="1200"/>
              </a:spcBef>
              <a:spcAft>
                <a:spcPts val="0"/>
              </a:spcAft>
              <a:buSzPts val="1400"/>
              <a:buNone/>
            </a:pPr>
            <a:r>
              <a:rPr lang="fr" sz="1200"/>
              <a:t>Practice hand hygiene before and after handling waste</a:t>
            </a:r>
            <a:endParaRPr/>
          </a:p>
          <a:p>
            <a:pPr indent="0" lvl="0" marL="0" rtl="0" algn="l">
              <a:lnSpc>
                <a:spcPct val="100000"/>
              </a:lnSpc>
              <a:spcBef>
                <a:spcPts val="1200"/>
              </a:spcBef>
              <a:spcAft>
                <a:spcPts val="0"/>
              </a:spcAft>
              <a:buSzPts val="1400"/>
              <a:buNone/>
            </a:pPr>
            <a:r>
              <a:rPr lang="fr" sz="1200"/>
              <a:t>Do not re-sort waste</a:t>
            </a:r>
            <a:endParaRPr/>
          </a:p>
          <a:p>
            <a:pPr indent="0" lvl="0" marL="0" rtl="0" algn="l">
              <a:lnSpc>
                <a:spcPct val="100000"/>
              </a:lnSpc>
              <a:spcBef>
                <a:spcPts val="1200"/>
              </a:spcBef>
              <a:spcAft>
                <a:spcPts val="0"/>
              </a:spcAft>
              <a:buSzPts val="1400"/>
              <a:buNone/>
            </a:pPr>
            <a:r>
              <a:rPr lang="fr" sz="1200"/>
              <a:t>Never carry waste bags/containers against body</a:t>
            </a:r>
            <a:endParaRPr/>
          </a:p>
          <a:p>
            <a:pPr indent="0" lvl="0" marL="0" rtl="0" algn="l">
              <a:lnSpc>
                <a:spcPct val="100000"/>
              </a:lnSpc>
              <a:spcBef>
                <a:spcPts val="1200"/>
              </a:spcBef>
              <a:spcAft>
                <a:spcPts val="0"/>
              </a:spcAft>
              <a:buSzPts val="1400"/>
              <a:buNone/>
            </a:pPr>
            <a:r>
              <a:rPr lang="fr" sz="1200"/>
              <a:t>Avoid heavy loads (use transport tools)</a:t>
            </a:r>
            <a:endParaRPr/>
          </a:p>
          <a:p>
            <a:pPr indent="0" lvl="0" marL="0" rtl="0" algn="l">
              <a:lnSpc>
                <a:spcPct val="100000"/>
              </a:lnSpc>
              <a:spcBef>
                <a:spcPts val="1200"/>
              </a:spcBef>
              <a:spcAft>
                <a:spcPts val="0"/>
              </a:spcAft>
              <a:buSzPts val="1400"/>
              <a:buNone/>
            </a:pPr>
            <a:r>
              <a:t/>
            </a:r>
            <a:endParaRPr/>
          </a:p>
        </p:txBody>
      </p:sp>
      <p:sp>
        <p:nvSpPr>
          <p:cNvPr id="603" name="Google Shape;60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b="0" lang="fr"/>
              <a:t>Shout out what you think </a:t>
            </a:r>
            <a:endParaRPr/>
          </a:p>
          <a:p>
            <a:pPr indent="0" lvl="0" marL="0" rtl="0" algn="l">
              <a:lnSpc>
                <a:spcPct val="100000"/>
              </a:lnSpc>
              <a:spcBef>
                <a:spcPts val="0"/>
              </a:spcBef>
              <a:spcAft>
                <a:spcPts val="0"/>
              </a:spcAft>
              <a:buSzPts val="1400"/>
              <a:buNone/>
            </a:pPr>
            <a:r>
              <a:rPr lang="fr"/>
              <a:t>For most COVID-19 interactions (e.g. patient consultations, caring for a patient in a general ward, testing, vaccinations), medical mask is often all that is needed. In certain cases, eye protection and gloves also needed. Hair and shoe covers are never recommended, nor is a full body suit as seen in this photo. See details in WHO Global analysis of health care waste in the context of COVID-19.</a:t>
            </a:r>
            <a:endParaRPr/>
          </a:p>
          <a:p>
            <a:pPr indent="0" lvl="0" marL="0" rtl="0" algn="l">
              <a:lnSpc>
                <a:spcPct val="100000"/>
              </a:lnSpc>
              <a:spcBef>
                <a:spcPts val="0"/>
              </a:spcBef>
              <a:spcAft>
                <a:spcPts val="0"/>
              </a:spcAft>
              <a:buSzPts val="1400"/>
              <a:buNone/>
            </a:pPr>
            <a:r>
              <a:rPr lang="fr"/>
              <a:t>Use of unnecessary PPE:</a:t>
            </a:r>
            <a:endParaRPr/>
          </a:p>
          <a:p>
            <a:pPr indent="-171450" lvl="0" marL="171450" rtl="0" algn="l">
              <a:lnSpc>
                <a:spcPct val="100000"/>
              </a:lnSpc>
              <a:spcBef>
                <a:spcPts val="0"/>
              </a:spcBef>
              <a:spcAft>
                <a:spcPts val="0"/>
              </a:spcAft>
              <a:buClr>
                <a:schemeClr val="dk1"/>
              </a:buClr>
              <a:buSzPts val="1200"/>
              <a:buFont typeface="Calibri"/>
              <a:buChar char="-"/>
            </a:pPr>
            <a:r>
              <a:rPr lang="fr"/>
              <a:t>Wastes money (in the US alone, 6 billion could have been saved in the first 6 months of the COVID-19 pandemic if health care workers used safe, reusuable medical masks instead of disposable medical masks</a:t>
            </a:r>
            <a:endParaRPr/>
          </a:p>
          <a:p>
            <a:pPr indent="-171450" lvl="0" marL="171450" rtl="0" algn="l">
              <a:lnSpc>
                <a:spcPct val="100000"/>
              </a:lnSpc>
              <a:spcBef>
                <a:spcPts val="0"/>
              </a:spcBef>
              <a:spcAft>
                <a:spcPts val="0"/>
              </a:spcAft>
              <a:buClr>
                <a:schemeClr val="dk1"/>
              </a:buClr>
              <a:buSzPts val="1200"/>
              <a:buFont typeface="Calibri"/>
              <a:buChar char="-"/>
            </a:pPr>
            <a:r>
              <a:rPr lang="fr"/>
              <a:t>Increases carbon emissions through additional shipping of items</a:t>
            </a:r>
            <a:endParaRPr/>
          </a:p>
          <a:p>
            <a:pPr indent="-171450" lvl="0" marL="171450" rtl="0" algn="l">
              <a:lnSpc>
                <a:spcPct val="100000"/>
              </a:lnSpc>
              <a:spcBef>
                <a:spcPts val="0"/>
              </a:spcBef>
              <a:spcAft>
                <a:spcPts val="0"/>
              </a:spcAft>
              <a:buClr>
                <a:schemeClr val="dk1"/>
              </a:buClr>
              <a:buSzPts val="1200"/>
              <a:buFont typeface="Calibri"/>
              <a:buChar char="-"/>
            </a:pPr>
            <a:r>
              <a:rPr lang="fr"/>
              <a:t>Larger amount of waste generated</a:t>
            </a:r>
            <a:endParaRPr/>
          </a:p>
          <a:p>
            <a:pPr indent="-171450" lvl="0" marL="171450" rtl="0" algn="l">
              <a:lnSpc>
                <a:spcPct val="100000"/>
              </a:lnSpc>
              <a:spcBef>
                <a:spcPts val="0"/>
              </a:spcBef>
              <a:spcAft>
                <a:spcPts val="0"/>
              </a:spcAft>
              <a:buClr>
                <a:schemeClr val="dk1"/>
              </a:buClr>
              <a:buSzPts val="1200"/>
              <a:buFont typeface="Calibri"/>
              <a:buChar char="-"/>
            </a:pPr>
            <a:r>
              <a:rPr lang="fr"/>
              <a:t>Higher waste treatment and disposal demand with costs additional funds, can overwhelm existing waste workers</a:t>
            </a:r>
            <a:endParaRPr/>
          </a:p>
          <a:p>
            <a:pPr indent="-171450" lvl="0" marL="171450" rtl="0" algn="l">
              <a:lnSpc>
                <a:spcPct val="100000"/>
              </a:lnSpc>
              <a:spcBef>
                <a:spcPts val="0"/>
              </a:spcBef>
              <a:spcAft>
                <a:spcPts val="0"/>
              </a:spcAft>
              <a:buClr>
                <a:schemeClr val="dk1"/>
              </a:buClr>
              <a:buSzPts val="1200"/>
              <a:buFont typeface="Calibri"/>
              <a:buChar char="-"/>
            </a:pPr>
            <a:r>
              <a:rPr lang="fr"/>
              <a:t>Higher environmental impact by air emissions from burning / incineration (furans and dioxins) / landfilling: greenhouse gasses (CO2, CH4, N2O)</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630" name="Google Shape;630;p1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31" name="Google Shape;631;p1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632" name="Google Shape;63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7: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A roof is recommended to prevent that the container are filling up with water and to keep the waste away from direct sun (depending on the rainfall in the country)</a:t>
            </a:r>
            <a:endParaRPr/>
          </a:p>
        </p:txBody>
      </p:sp>
      <p:sp>
        <p:nvSpPr>
          <p:cNvPr id="643" name="Google Shape;643;p1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44" name="Google Shape;644;p1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645" name="Google Shape;64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18: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The flow of waste building for the storage and treatment of infectious and sharp waste should be from hazardous towards non-hazardous:</a:t>
            </a:r>
            <a:endParaRPr/>
          </a:p>
          <a:p>
            <a:pPr indent="0" lvl="0" marL="0" rtl="0" algn="l">
              <a:lnSpc>
                <a:spcPct val="100000"/>
              </a:lnSpc>
              <a:spcBef>
                <a:spcPts val="0"/>
              </a:spcBef>
              <a:spcAft>
                <a:spcPts val="0"/>
              </a:spcAft>
              <a:buSzPts val="1400"/>
              <a:buNone/>
            </a:pPr>
            <a:r>
              <a:rPr lang="fr"/>
              <a:t>- Entry of the waste through the reception room, where it is weighted and documented.</a:t>
            </a:r>
            <a:endParaRPr/>
          </a:p>
          <a:p>
            <a:pPr indent="-171450" lvl="0" marL="171450" rtl="0" algn="l">
              <a:lnSpc>
                <a:spcPct val="100000"/>
              </a:lnSpc>
              <a:spcBef>
                <a:spcPts val="0"/>
              </a:spcBef>
              <a:spcAft>
                <a:spcPts val="0"/>
              </a:spcAft>
              <a:buClr>
                <a:schemeClr val="dk1"/>
              </a:buClr>
              <a:buSzPts val="1200"/>
              <a:buFont typeface="Calibri"/>
              <a:buChar char="-"/>
            </a:pPr>
            <a:r>
              <a:rPr lang="fr"/>
              <a:t>Then it is stored.</a:t>
            </a:r>
            <a:endParaRPr/>
          </a:p>
          <a:p>
            <a:pPr indent="-171450" lvl="0" marL="171450" rtl="0" algn="l">
              <a:lnSpc>
                <a:spcPct val="100000"/>
              </a:lnSpc>
              <a:spcBef>
                <a:spcPts val="0"/>
              </a:spcBef>
              <a:spcAft>
                <a:spcPts val="0"/>
              </a:spcAft>
              <a:buClr>
                <a:schemeClr val="dk1"/>
              </a:buClr>
              <a:buSzPts val="1200"/>
              <a:buFont typeface="Calibri"/>
              <a:buChar char="-"/>
            </a:pPr>
            <a:r>
              <a:rPr lang="fr"/>
              <a:t>From there it is taken to the treatment equipment. </a:t>
            </a:r>
            <a:endParaRPr/>
          </a:p>
          <a:p>
            <a:pPr indent="-171450" lvl="0" marL="171450" rtl="0" algn="l">
              <a:lnSpc>
                <a:spcPct val="100000"/>
              </a:lnSpc>
              <a:spcBef>
                <a:spcPts val="0"/>
              </a:spcBef>
              <a:spcAft>
                <a:spcPts val="0"/>
              </a:spcAft>
              <a:buClr>
                <a:schemeClr val="dk1"/>
              </a:buClr>
              <a:buSzPts val="1200"/>
              <a:buFont typeface="Calibri"/>
              <a:buChar char="-"/>
            </a:pPr>
            <a:r>
              <a:rPr lang="fr"/>
              <a:t>The empty bins can be cleaned and in case of the use of an autoclave or other alternative treatment technology the waste is disposed as general waste.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b="1" lang="fr"/>
              <a:t>Time limits for storage</a:t>
            </a:r>
            <a:endParaRPr/>
          </a:p>
          <a:p>
            <a:pPr indent="-171450" lvl="0" marL="171450" rtl="0" algn="l">
              <a:lnSpc>
                <a:spcPct val="100000"/>
              </a:lnSpc>
              <a:spcBef>
                <a:spcPts val="0"/>
              </a:spcBef>
              <a:spcAft>
                <a:spcPts val="0"/>
              </a:spcAft>
              <a:buClr>
                <a:srgbClr val="09164D"/>
              </a:buClr>
              <a:buSzPts val="1200"/>
              <a:buFont typeface="Calibri"/>
              <a:buChar char="-"/>
            </a:pPr>
            <a:r>
              <a:rPr b="0" lang="fr" sz="1200">
                <a:solidFill>
                  <a:srgbClr val="09164D"/>
                </a:solidFill>
              </a:rPr>
              <a:t>Limits depend on climate and times will differ according to the season (summer/winter). </a:t>
            </a:r>
            <a:endParaRPr/>
          </a:p>
          <a:p>
            <a:pPr indent="-171450" lvl="0" marL="171450" rtl="0" algn="l">
              <a:lnSpc>
                <a:spcPct val="100000"/>
              </a:lnSpc>
              <a:spcBef>
                <a:spcPts val="0"/>
              </a:spcBef>
              <a:spcAft>
                <a:spcPts val="0"/>
              </a:spcAft>
              <a:buClr>
                <a:srgbClr val="09164D"/>
              </a:buClr>
              <a:buSzPts val="1200"/>
              <a:buFont typeface="Calibri"/>
              <a:buChar char="-"/>
            </a:pPr>
            <a:r>
              <a:rPr b="0" lang="fr" sz="1200">
                <a:solidFill>
                  <a:srgbClr val="09164D"/>
                </a:solidFill>
              </a:rPr>
              <a:t>Range from 24hrs in hot/summer climates to 72 hours in temperate/winter climates. </a:t>
            </a:r>
            <a:endParaRPr/>
          </a:p>
          <a:p>
            <a:pPr indent="-171450" lvl="0" marL="171450" rtl="0" algn="l">
              <a:lnSpc>
                <a:spcPct val="100000"/>
              </a:lnSpc>
              <a:spcBef>
                <a:spcPts val="0"/>
              </a:spcBef>
              <a:spcAft>
                <a:spcPts val="0"/>
              </a:spcAft>
              <a:buClr>
                <a:srgbClr val="09164D"/>
              </a:buClr>
              <a:buSzPts val="1200"/>
              <a:buFont typeface="Calibri"/>
              <a:buChar char="-"/>
            </a:pPr>
            <a:r>
              <a:rPr b="0" lang="fr" sz="1200">
                <a:solidFill>
                  <a:srgbClr val="09164D"/>
                </a:solidFill>
              </a:rPr>
              <a:t>Waste can be stored for more than a week when stored below 8° C (e.g. in a fridge or in winter with temperatures below 8 °C) </a:t>
            </a:r>
            <a:endParaRPr/>
          </a:p>
          <a:p>
            <a:pPr indent="-171450" lvl="0" marL="171450" rtl="0" algn="l">
              <a:lnSpc>
                <a:spcPct val="100000"/>
              </a:lnSpc>
              <a:spcBef>
                <a:spcPts val="0"/>
              </a:spcBef>
              <a:spcAft>
                <a:spcPts val="0"/>
              </a:spcAft>
              <a:buClr>
                <a:srgbClr val="09164D"/>
              </a:buClr>
              <a:buSzPts val="1200"/>
              <a:buFont typeface="Calibri"/>
              <a:buChar char="-"/>
            </a:pPr>
            <a:r>
              <a:rPr b="0" lang="fr" sz="1200">
                <a:solidFill>
                  <a:srgbClr val="09164D"/>
                </a:solidFill>
              </a:rPr>
              <a:t>Sharp waste can be stored longer! It should be collected and stored for treatment when ¾ filled.</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55" name="Google Shape;655;p1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56" name="Google Shape;656;p1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657" name="Google Shape;65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19: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SAY:</a:t>
            </a:r>
            <a:endParaRPr/>
          </a:p>
          <a:p>
            <a:pPr indent="0" lvl="0" marL="0" marR="0" rtl="0" algn="l">
              <a:lnSpc>
                <a:spcPct val="100000"/>
              </a:lnSpc>
              <a:spcBef>
                <a:spcPts val="360"/>
              </a:spcBef>
              <a:spcAft>
                <a:spcPts val="0"/>
              </a:spcAft>
              <a:buClr>
                <a:schemeClr val="dk1"/>
              </a:buClr>
              <a:buSzPts val="1200"/>
              <a:buFont typeface="Calibri"/>
              <a:buNone/>
            </a:pPr>
            <a:r>
              <a:rPr lang="fr"/>
              <a:t>Break into small groups and take a few moments to think and talk about this question, be prepared to feedback your answers </a:t>
            </a:r>
            <a:endParaRPr/>
          </a:p>
          <a:p>
            <a:pPr indent="0" lvl="0" marL="0" marR="0" rtl="0" algn="l">
              <a:lnSpc>
                <a:spcPct val="100000"/>
              </a:lnSpc>
              <a:spcBef>
                <a:spcPts val="360"/>
              </a:spcBef>
              <a:spcAft>
                <a:spcPts val="0"/>
              </a:spcAft>
              <a:buClr>
                <a:schemeClr val="dk1"/>
              </a:buClr>
              <a:buSzPts val="1200"/>
              <a:buFont typeface="Calibri"/>
              <a:buNone/>
            </a:pPr>
            <a:r>
              <a:rPr b="1" lang="fr"/>
              <a:t>AFTER FEEDBACK IS TAKEN FROM GROUPS, SAY:</a:t>
            </a:r>
            <a:endParaRPr/>
          </a:p>
          <a:p>
            <a:pPr indent="0" lvl="0" marL="0" marR="0" rtl="0" algn="l">
              <a:lnSpc>
                <a:spcPct val="100000"/>
              </a:lnSpc>
              <a:spcBef>
                <a:spcPts val="360"/>
              </a:spcBef>
              <a:spcAft>
                <a:spcPts val="0"/>
              </a:spcAft>
              <a:buClr>
                <a:schemeClr val="dk1"/>
              </a:buClr>
              <a:buSzPts val="1200"/>
              <a:buFont typeface="Calibri"/>
              <a:buNone/>
            </a:pPr>
            <a:r>
              <a:rPr lang="fr"/>
              <a:t>Waste during the COVID-19 pandemic has increased because:</a:t>
            </a:r>
            <a:endParaRPr/>
          </a:p>
          <a:p>
            <a:pPr indent="0" lvl="0" marL="0" marR="0" rtl="0" algn="l">
              <a:lnSpc>
                <a:spcPct val="100000"/>
              </a:lnSpc>
              <a:spcBef>
                <a:spcPts val="360"/>
              </a:spcBef>
              <a:spcAft>
                <a:spcPts val="0"/>
              </a:spcAft>
              <a:buClr>
                <a:schemeClr val="dk1"/>
              </a:buClr>
              <a:buSzPts val="1200"/>
              <a:buFont typeface="Calibri"/>
              <a:buNone/>
            </a:pPr>
            <a:r>
              <a:rPr lang="fr"/>
              <a:t>-overuse of PPE (e.g. using gloves, full body suits, hair and foot covers when not needed)</a:t>
            </a:r>
            <a:endParaRPr/>
          </a:p>
          <a:p>
            <a:pPr indent="0" lvl="0" marL="0" marR="0" rtl="0" algn="l">
              <a:lnSpc>
                <a:spcPct val="100000"/>
              </a:lnSpc>
              <a:spcBef>
                <a:spcPts val="360"/>
              </a:spcBef>
              <a:spcAft>
                <a:spcPts val="0"/>
              </a:spcAft>
              <a:buClr>
                <a:schemeClr val="dk1"/>
              </a:buClr>
              <a:buSzPts val="1200"/>
              <a:buFont typeface="Calibri"/>
              <a:buNone/>
            </a:pPr>
            <a:r>
              <a:rPr lang="fr"/>
              <a:t>-increase use of rapid diagnostics and vaccines for all populations, all of which comes with packaging</a:t>
            </a:r>
            <a:endParaRPr/>
          </a:p>
          <a:p>
            <a:pPr indent="0" lvl="0" marL="0" marR="0" rtl="0" algn="l">
              <a:lnSpc>
                <a:spcPct val="100000"/>
              </a:lnSpc>
              <a:spcBef>
                <a:spcPts val="360"/>
              </a:spcBef>
              <a:spcAft>
                <a:spcPts val="0"/>
              </a:spcAft>
              <a:buClr>
                <a:schemeClr val="dk1"/>
              </a:buClr>
              <a:buSzPts val="1200"/>
              <a:buFont typeface="Calibri"/>
              <a:buNone/>
            </a:pPr>
            <a:r>
              <a:rPr lang="fr"/>
              <a:t>-individually wrapped masks and other PPE items (e.g. use of additional packaging)</a:t>
            </a:r>
            <a:endParaRPr/>
          </a:p>
          <a:p>
            <a:pPr indent="0" lvl="0" marL="0" marR="0" rtl="0" algn="l">
              <a:lnSpc>
                <a:spcPct val="100000"/>
              </a:lnSpc>
              <a:spcBef>
                <a:spcPts val="360"/>
              </a:spcBef>
              <a:spcAft>
                <a:spcPts val="0"/>
              </a:spcAft>
              <a:buClr>
                <a:schemeClr val="dk1"/>
              </a:buClr>
              <a:buSzPts val="1200"/>
              <a:buFont typeface="Calibri"/>
              <a:buNone/>
            </a:pPr>
            <a:r>
              <a:rPr lang="fr"/>
              <a:t>-single use food containers and utensils (out of fear of fomite transmission)</a:t>
            </a:r>
            <a:endParaRPr/>
          </a:p>
          <a:p>
            <a:pPr indent="0" lvl="0" marL="0" marR="0" rtl="0" algn="l">
              <a:lnSpc>
                <a:spcPct val="100000"/>
              </a:lnSpc>
              <a:spcBef>
                <a:spcPts val="360"/>
              </a:spcBef>
              <a:spcAft>
                <a:spcPts val="0"/>
              </a:spcAft>
              <a:buClr>
                <a:schemeClr val="dk1"/>
              </a:buClr>
              <a:buSzPts val="1200"/>
              <a:buFont typeface="Calibri"/>
              <a:buNone/>
            </a:pPr>
            <a:r>
              <a:rPr lang="fr"/>
              <a:t>-increased use of disposable by all populations (health workers, patients, families) </a:t>
            </a:r>
            <a:endParaRPr/>
          </a:p>
          <a:p>
            <a:pPr indent="0" lvl="0" marL="0" rtl="0" algn="l">
              <a:lnSpc>
                <a:spcPct val="100000"/>
              </a:lnSpc>
              <a:spcBef>
                <a:spcPts val="0"/>
              </a:spcBef>
              <a:spcAft>
                <a:spcPts val="0"/>
              </a:spcAft>
              <a:buSzPts val="1400"/>
              <a:buNone/>
            </a:pPr>
            <a:r>
              <a:t/>
            </a:r>
            <a:endParaRPr/>
          </a:p>
        </p:txBody>
      </p:sp>
      <p:sp>
        <p:nvSpPr>
          <p:cNvPr id="684" name="Google Shape;684;p1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685" name="Google Shape;685;p1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686" name="Google Shape;68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fr"/>
              <a:t>Introduce yourself if you have not already, and make sure you insert the date and location to the slide before you start</a:t>
            </a:r>
            <a:endParaRPr/>
          </a:p>
          <a:p>
            <a:pPr indent="0" lvl="0" marL="0" rtl="0" algn="l">
              <a:lnSpc>
                <a:spcPct val="100000"/>
              </a:lnSpc>
              <a:spcBef>
                <a:spcPts val="0"/>
              </a:spcBef>
              <a:spcAft>
                <a:spcPts val="0"/>
              </a:spcAft>
              <a:buSzPts val="1400"/>
              <a:buNone/>
            </a:pPr>
            <a:r>
              <a:t/>
            </a:r>
            <a:endParaRPr/>
          </a:p>
        </p:txBody>
      </p:sp>
      <p:sp>
        <p:nvSpPr>
          <p:cNvPr id="327" name="Google Shape;32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20: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a:p>
            <a:pPr indent="0" lvl="0" marL="0" marR="0" rtl="0" algn="l">
              <a:lnSpc>
                <a:spcPct val="100000"/>
              </a:lnSpc>
              <a:spcBef>
                <a:spcPts val="360"/>
              </a:spcBef>
              <a:spcAft>
                <a:spcPts val="0"/>
              </a:spcAft>
              <a:buClr>
                <a:schemeClr val="dk1"/>
              </a:buClr>
              <a:buSzPts val="1200"/>
              <a:buFont typeface="Calibri"/>
              <a:buNone/>
            </a:pPr>
            <a:r>
              <a:rPr b="1" lang="fr"/>
              <a:t>SAY:</a:t>
            </a:r>
            <a:endParaRPr/>
          </a:p>
          <a:p>
            <a:pPr indent="0" lvl="0" marL="0" marR="0" rtl="0" algn="l">
              <a:lnSpc>
                <a:spcPct val="100000"/>
              </a:lnSpc>
              <a:spcBef>
                <a:spcPts val="360"/>
              </a:spcBef>
              <a:spcAft>
                <a:spcPts val="0"/>
              </a:spcAft>
              <a:buClr>
                <a:schemeClr val="dk1"/>
              </a:buClr>
              <a:buSzPts val="1200"/>
              <a:buFont typeface="Calibri"/>
              <a:buNone/>
            </a:pPr>
            <a:r>
              <a:rPr lang="fr"/>
              <a:t>Waste during the COVID-19 pandemic has increased because:</a:t>
            </a:r>
            <a:endParaRPr/>
          </a:p>
          <a:p>
            <a:pPr indent="0" lvl="0" marL="0" marR="0" rtl="0" algn="l">
              <a:lnSpc>
                <a:spcPct val="100000"/>
              </a:lnSpc>
              <a:spcBef>
                <a:spcPts val="360"/>
              </a:spcBef>
              <a:spcAft>
                <a:spcPts val="0"/>
              </a:spcAft>
              <a:buClr>
                <a:schemeClr val="dk1"/>
              </a:buClr>
              <a:buSzPts val="1200"/>
              <a:buFont typeface="Calibri"/>
              <a:buNone/>
            </a:pPr>
            <a:r>
              <a:rPr lang="fr"/>
              <a:t>-increased use of disposable by all populations (health workers, patients, families) </a:t>
            </a:r>
            <a:endParaRPr/>
          </a:p>
          <a:p>
            <a:pPr indent="0" lvl="0" marL="0" rtl="0" algn="l">
              <a:lnSpc>
                <a:spcPct val="100000"/>
              </a:lnSpc>
              <a:spcBef>
                <a:spcPts val="0"/>
              </a:spcBef>
              <a:spcAft>
                <a:spcPts val="0"/>
              </a:spcAft>
              <a:buSzPts val="1400"/>
              <a:buNone/>
            </a:pPr>
            <a:r>
              <a:rPr lang="fr"/>
              <a:t>- an exemplary calculation of a hospital with 200 beds and an occupancy rate of 80%:  0,5 kg per day and bed X 200 bed X 80% = 80 kg per bed and day</a:t>
            </a:r>
            <a:endParaRPr/>
          </a:p>
          <a:p>
            <a:pPr indent="0" lvl="0" marL="0" rtl="0" algn="l">
              <a:lnSpc>
                <a:spcPct val="100000"/>
              </a:lnSpc>
              <a:spcBef>
                <a:spcPts val="0"/>
              </a:spcBef>
              <a:spcAft>
                <a:spcPts val="0"/>
              </a:spcAft>
              <a:buSzPts val="1400"/>
              <a:buNone/>
            </a:pPr>
            <a:r>
              <a:rPr lang="fr" u="sng"/>
              <a:t>NOTE FOR TRAINER:</a:t>
            </a:r>
            <a:endParaRPr/>
          </a:p>
          <a:p>
            <a:pPr indent="0" lvl="0" marL="0" marR="0" rtl="0" algn="l">
              <a:lnSpc>
                <a:spcPct val="100000"/>
              </a:lnSpc>
              <a:spcBef>
                <a:spcPts val="540"/>
              </a:spcBef>
              <a:spcAft>
                <a:spcPts val="0"/>
              </a:spcAft>
              <a:buClr>
                <a:schemeClr val="dk1"/>
              </a:buClr>
              <a:buSzPts val="1200"/>
              <a:buFont typeface="Calibri"/>
              <a:buNone/>
            </a:pPr>
            <a:r>
              <a:rPr lang="fr"/>
              <a:t>Explain in people want to understand more they can read it in this document which is in the list of resources </a:t>
            </a:r>
            <a:r>
              <a:rPr lang="fr" sz="1200">
                <a:latin typeface="Quattrocento Sans"/>
                <a:ea typeface="Quattrocento Sans"/>
                <a:cs typeface="Quattrocento Sans"/>
                <a:sym typeface="Quattrocento Sans"/>
              </a:rPr>
              <a:t>UNEP 2012 </a:t>
            </a:r>
            <a:r>
              <a:rPr lang="fr" sz="1800"/>
              <a:t>Compendium of Technologies for Treatment / Destruction of Healthcare Waste</a:t>
            </a:r>
            <a:r>
              <a:rPr lang="fr" sz="1200">
                <a:latin typeface="Quattrocento Sans"/>
                <a:ea typeface="Quattrocento Sans"/>
                <a:cs typeface="Quattrocento Sans"/>
                <a:sym typeface="Quattrocento Sans"/>
              </a:rPr>
              <a:t> https://wedocs.unep.org/bitstream/handle/20.500.11822/8628/IETC_Compendium_Technologies_Treatment_Destruction_Healthcare_Waste.pdf?sequence=3&amp;isAllowed=y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712" name="Google Shape;712;p2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713" name="Google Shape;713;p2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714" name="Google Shape;71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21: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9164D"/>
              </a:buClr>
              <a:buSzPts val="1200"/>
              <a:buFont typeface="Calibri"/>
              <a:buNone/>
            </a:pPr>
            <a:r>
              <a:rPr b="1" lang="fr" sz="1200">
                <a:solidFill>
                  <a:srgbClr val="09164D"/>
                </a:solidFill>
              </a:rPr>
              <a:t>READ THE SLIDE </a:t>
            </a:r>
            <a:endParaRPr/>
          </a:p>
          <a:p>
            <a:pPr indent="0" lvl="0" marL="0" marR="0" rtl="0" algn="l">
              <a:lnSpc>
                <a:spcPct val="100000"/>
              </a:lnSpc>
              <a:spcBef>
                <a:spcPts val="360"/>
              </a:spcBef>
              <a:spcAft>
                <a:spcPts val="0"/>
              </a:spcAft>
              <a:buClr>
                <a:srgbClr val="09164D"/>
              </a:buClr>
              <a:buSzPts val="1200"/>
              <a:buFont typeface="Calibri"/>
              <a:buNone/>
            </a:pPr>
            <a:r>
              <a:rPr b="1" lang="fr" sz="1200">
                <a:solidFill>
                  <a:srgbClr val="09164D"/>
                </a:solidFill>
              </a:rPr>
              <a:t>SAY:</a:t>
            </a:r>
            <a:endParaRPr/>
          </a:p>
          <a:p>
            <a:pPr indent="0" lvl="0" marL="0" marR="0" rtl="0" algn="l">
              <a:lnSpc>
                <a:spcPct val="100000"/>
              </a:lnSpc>
              <a:spcBef>
                <a:spcPts val="360"/>
              </a:spcBef>
              <a:spcAft>
                <a:spcPts val="0"/>
              </a:spcAft>
              <a:buClr>
                <a:srgbClr val="09164D"/>
              </a:buClr>
              <a:buSzPts val="1200"/>
              <a:buFont typeface="Calibri"/>
              <a:buNone/>
            </a:pPr>
            <a:r>
              <a:rPr b="0" lang="fr" sz="1200">
                <a:solidFill>
                  <a:srgbClr val="09164D"/>
                </a:solidFill>
              </a:rPr>
              <a:t>Continue to enforce or re-enforce best practices for HCWM, including assigning responsibility and sufficient human and material resources to treat and dispose of waste safely. </a:t>
            </a:r>
            <a:endParaRPr/>
          </a:p>
          <a:p>
            <a:pPr indent="0" lvl="0" marL="0" rtl="0" algn="l">
              <a:lnSpc>
                <a:spcPct val="100000"/>
              </a:lnSpc>
              <a:spcBef>
                <a:spcPts val="0"/>
              </a:spcBef>
              <a:spcAft>
                <a:spcPts val="0"/>
              </a:spcAft>
              <a:buSzPts val="1400"/>
              <a:buNone/>
            </a:pPr>
            <a:r>
              <a:t/>
            </a:r>
            <a:endParaRPr/>
          </a:p>
        </p:txBody>
      </p:sp>
      <p:sp>
        <p:nvSpPr>
          <p:cNvPr id="724" name="Google Shape;724;p2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725" name="Google Shape;725;p2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1 May, 2022</a:t>
            </a:r>
            <a:endParaRPr b="0" i="0" sz="1200" u="none" cap="none" strike="noStrike">
              <a:solidFill>
                <a:srgbClr val="000000"/>
              </a:solidFill>
              <a:latin typeface="Arial"/>
              <a:ea typeface="Arial"/>
              <a:cs typeface="Arial"/>
              <a:sym typeface="Arial"/>
            </a:endParaRPr>
          </a:p>
        </p:txBody>
      </p:sp>
      <p:sp>
        <p:nvSpPr>
          <p:cNvPr id="726" name="Google Shape;72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Google Shape;73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9164D"/>
              </a:buClr>
              <a:buSzPts val="1200"/>
              <a:buFont typeface="Calibri"/>
              <a:buNone/>
            </a:pPr>
            <a:r>
              <a:rPr b="1" lang="fr">
                <a:solidFill>
                  <a:srgbClr val="09164D"/>
                </a:solidFill>
              </a:rPr>
              <a:t>READ THE SLIDE </a:t>
            </a:r>
            <a:endParaRPr/>
          </a:p>
          <a:p>
            <a:pPr indent="0" lvl="0" marL="0" marR="0" rtl="0" algn="l">
              <a:lnSpc>
                <a:spcPct val="100000"/>
              </a:lnSpc>
              <a:spcBef>
                <a:spcPts val="360"/>
              </a:spcBef>
              <a:spcAft>
                <a:spcPts val="0"/>
              </a:spcAft>
              <a:buClr>
                <a:srgbClr val="09164D"/>
              </a:buClr>
              <a:buSzPts val="1200"/>
              <a:buFont typeface="Calibri"/>
              <a:buNone/>
            </a:pPr>
            <a:r>
              <a:rPr b="1" lang="fr">
                <a:solidFill>
                  <a:srgbClr val="09164D"/>
                </a:solidFill>
              </a:rPr>
              <a:t>SAY:</a:t>
            </a:r>
            <a:endParaRPr/>
          </a:p>
          <a:p>
            <a:pPr indent="0" lvl="0" marL="0" marR="0" rtl="0" algn="l">
              <a:lnSpc>
                <a:spcPct val="100000"/>
              </a:lnSpc>
              <a:spcBef>
                <a:spcPts val="360"/>
              </a:spcBef>
              <a:spcAft>
                <a:spcPts val="0"/>
              </a:spcAft>
              <a:buClr>
                <a:srgbClr val="09164D"/>
              </a:buClr>
              <a:buSzPts val="1200"/>
              <a:buFont typeface="Calibri"/>
              <a:buNone/>
            </a:pPr>
            <a:r>
              <a:rPr lang="fr">
                <a:solidFill>
                  <a:srgbClr val="09164D"/>
                </a:solidFill>
              </a:rPr>
              <a:t>what examples they can think of when there may be higher volumes of waste? What kinds of waste might increase during these scenario? </a:t>
            </a:r>
            <a:endParaRPr/>
          </a:p>
          <a:p>
            <a:pPr indent="0" lvl="0" marL="0" marR="0" rtl="0" algn="l">
              <a:lnSpc>
                <a:spcPct val="100000"/>
              </a:lnSpc>
              <a:spcBef>
                <a:spcPts val="360"/>
              </a:spcBef>
              <a:spcAft>
                <a:spcPts val="0"/>
              </a:spcAft>
              <a:buClr>
                <a:srgbClr val="09164D"/>
              </a:buClr>
              <a:buSzPts val="1200"/>
              <a:buFont typeface="Calibri"/>
              <a:buNone/>
            </a:pPr>
            <a:r>
              <a:rPr b="1" lang="fr">
                <a:solidFill>
                  <a:srgbClr val="09164D"/>
                </a:solidFill>
              </a:rPr>
              <a:t>TAKE ANSWERS AND THEN SAY:</a:t>
            </a:r>
            <a:endParaRPr/>
          </a:p>
          <a:p>
            <a:pPr indent="0" lvl="0" marL="0" marR="0" rtl="0" algn="l">
              <a:lnSpc>
                <a:spcPct val="100000"/>
              </a:lnSpc>
              <a:spcBef>
                <a:spcPts val="360"/>
              </a:spcBef>
              <a:spcAft>
                <a:spcPts val="0"/>
              </a:spcAft>
              <a:buClr>
                <a:srgbClr val="09164D"/>
              </a:buClr>
              <a:buSzPts val="1200"/>
              <a:buFont typeface="Calibri"/>
              <a:buNone/>
            </a:pPr>
            <a:r>
              <a:rPr lang="fr">
                <a:solidFill>
                  <a:srgbClr val="09164D"/>
                </a:solidFill>
              </a:rPr>
              <a:t>E.g. COVID (PPE, plastic packaging etc.), other outbreaks, extreme weather events resulting more sick/injured people accessing health services; mass vaccination campaigns (needles, syringes), refugee camps with sudden influx of people </a:t>
            </a:r>
            <a:endParaRPr/>
          </a:p>
          <a:p>
            <a:pPr indent="0" lvl="0" marL="0" marR="0" rtl="0" algn="l">
              <a:lnSpc>
                <a:spcPct val="100000"/>
              </a:lnSpc>
              <a:spcBef>
                <a:spcPts val="360"/>
              </a:spcBef>
              <a:spcAft>
                <a:spcPts val="0"/>
              </a:spcAft>
              <a:buClr>
                <a:schemeClr val="dk1"/>
              </a:buClr>
              <a:buSzPts val="1200"/>
              <a:buFont typeface="Calibri"/>
              <a:buNone/>
            </a:pPr>
            <a:r>
              <a:t/>
            </a:r>
            <a:endParaRPr>
              <a:solidFill>
                <a:srgbClr val="09164D"/>
              </a:solidFill>
            </a:endParaRPr>
          </a:p>
          <a:p>
            <a:pPr indent="0" lvl="0" marL="0" marR="0" rtl="0" algn="l">
              <a:lnSpc>
                <a:spcPct val="100000"/>
              </a:lnSpc>
              <a:spcBef>
                <a:spcPts val="360"/>
              </a:spcBef>
              <a:spcAft>
                <a:spcPts val="0"/>
              </a:spcAft>
              <a:buClr>
                <a:srgbClr val="09164D"/>
              </a:buClr>
              <a:buSzPts val="1200"/>
              <a:buFont typeface="Calibri"/>
              <a:buNone/>
            </a:pPr>
            <a:r>
              <a:rPr lang="fr">
                <a:solidFill>
                  <a:srgbClr val="09164D"/>
                </a:solidFill>
              </a:rPr>
              <a:t>As an interim emergency measure, e.g. if no waste services are available, waste can be buried until more sustainable measures are in place. </a:t>
            </a:r>
            <a:endParaRPr/>
          </a:p>
          <a:p>
            <a:pPr indent="0" lvl="0" marL="0" marR="0" rtl="0" algn="l">
              <a:lnSpc>
                <a:spcPct val="100000"/>
              </a:lnSpc>
              <a:spcBef>
                <a:spcPts val="360"/>
              </a:spcBef>
              <a:spcAft>
                <a:spcPts val="0"/>
              </a:spcAft>
              <a:buClr>
                <a:schemeClr val="dk1"/>
              </a:buClr>
              <a:buSzPts val="1200"/>
              <a:buFont typeface="Calibri"/>
              <a:buNone/>
            </a:pPr>
            <a:r>
              <a:t/>
            </a:r>
            <a:endParaRPr>
              <a:solidFill>
                <a:srgbClr val="09164D"/>
              </a:solidFill>
            </a:endParaRPr>
          </a:p>
          <a:p>
            <a:pPr indent="0" lvl="0" marL="0" marR="0" rtl="0" algn="l">
              <a:lnSpc>
                <a:spcPct val="100000"/>
              </a:lnSpc>
              <a:spcBef>
                <a:spcPts val="360"/>
              </a:spcBef>
              <a:spcAft>
                <a:spcPts val="0"/>
              </a:spcAft>
              <a:buClr>
                <a:srgbClr val="09164D"/>
              </a:buClr>
              <a:buSzPts val="1200"/>
              <a:buFont typeface="Calibri"/>
              <a:buNone/>
            </a:pPr>
            <a:r>
              <a:rPr lang="fr">
                <a:solidFill>
                  <a:srgbClr val="09164D"/>
                </a:solidFill>
              </a:rPr>
              <a:t>Manual chemical disinfection of waste (</a:t>
            </a:r>
            <a:r>
              <a:rPr lang="fr"/>
              <a:t>e.g. chlorine solution): </a:t>
            </a:r>
            <a:r>
              <a:rPr lang="fr">
                <a:solidFill>
                  <a:srgbClr val="09164D"/>
                </a:solidFill>
              </a:rPr>
              <a:t>is not recommended as it </a:t>
            </a:r>
            <a:r>
              <a:rPr lang="fr"/>
              <a:t>is not regarded as a reliable and efficient method. It depends on concentration, contact with surfaces, temperature, time etc.  Furthermore handling high concentrations of chlorine can lead to skin and eye irritation and respiratory problems by the handlers. In low resource settings, using chlorine in an attempt to treat waste can divert chlorine from more important/useful applications including for water treatment and disfinection (after cleaning) of surfaces.</a:t>
            </a:r>
            <a:endParaRPr/>
          </a:p>
          <a:p>
            <a:pPr indent="0" lvl="0" marL="0" marR="0" rtl="0" algn="l">
              <a:lnSpc>
                <a:spcPct val="100000"/>
              </a:lnSpc>
              <a:spcBef>
                <a:spcPts val="360"/>
              </a:spcBef>
              <a:spcAft>
                <a:spcPts val="0"/>
              </a:spcAft>
              <a:buClr>
                <a:schemeClr val="dk1"/>
              </a:buClr>
              <a:buSzPts val="1200"/>
              <a:buFont typeface="Calibri"/>
              <a:buNone/>
            </a:pPr>
            <a:r>
              <a:t/>
            </a:r>
            <a:endParaRPr sz="1200">
              <a:solidFill>
                <a:srgbClr val="09164D"/>
              </a:solidFill>
            </a:endParaRPr>
          </a:p>
          <a:p>
            <a:pPr indent="0" lvl="0" marL="0" rtl="0" algn="l">
              <a:lnSpc>
                <a:spcPct val="100000"/>
              </a:lnSpc>
              <a:spcBef>
                <a:spcPts val="0"/>
              </a:spcBef>
              <a:spcAft>
                <a:spcPts val="0"/>
              </a:spcAft>
              <a:buSzPts val="1400"/>
              <a:buNone/>
            </a:pPr>
            <a:r>
              <a:rPr lang="fr"/>
              <a:t>To increase waste treatment capacity, equipment may be operated during evenings and weekends </a:t>
            </a:r>
            <a:endParaRPr/>
          </a:p>
          <a:p>
            <a:pPr indent="0" lvl="0" marL="0" rtl="0" algn="l">
              <a:lnSpc>
                <a:spcPct val="100000"/>
              </a:lnSpc>
              <a:spcBef>
                <a:spcPts val="0"/>
              </a:spcBef>
              <a:spcAft>
                <a:spcPts val="0"/>
              </a:spcAft>
              <a:buSzPts val="1400"/>
              <a:buNone/>
            </a:pPr>
            <a:r>
              <a:t/>
            </a:r>
            <a:endParaRPr/>
          </a:p>
        </p:txBody>
      </p:sp>
      <p:sp>
        <p:nvSpPr>
          <p:cNvPr id="736" name="Google Shape;736;p2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737" name="Google Shape;737;p2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738" name="Google Shape;73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a:p>
        </p:txBody>
      </p:sp>
      <p:sp>
        <p:nvSpPr>
          <p:cNvPr id="750" name="Google Shape;75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24: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b="1" lang="fr"/>
              <a:t>Green </a:t>
            </a:r>
            <a:endParaRPr/>
          </a:p>
          <a:p>
            <a:pPr indent="-171450" lvl="0" marL="171450" rtl="0" algn="l">
              <a:lnSpc>
                <a:spcPct val="100000"/>
              </a:lnSpc>
              <a:spcBef>
                <a:spcPts val="0"/>
              </a:spcBef>
              <a:spcAft>
                <a:spcPts val="0"/>
              </a:spcAft>
              <a:buClr>
                <a:schemeClr val="dk1"/>
              </a:buClr>
              <a:buSzPts val="1200"/>
              <a:buFont typeface="Calibri"/>
              <a:buChar char="-"/>
            </a:pPr>
            <a:r>
              <a:rPr lang="fr"/>
              <a:t>preferred options as these limit emissions to the environment (autoclave does not emit emissions, emissions from incineration can be cleaned by a flue gas cleaning system).</a:t>
            </a:r>
            <a:endParaRPr/>
          </a:p>
          <a:p>
            <a:pPr indent="-171450" lvl="0" marL="1714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Technologies in accordance with International Conventions </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rPr b="1" lang="fr"/>
              <a:t>Yellow </a:t>
            </a:r>
            <a:endParaRPr/>
          </a:p>
          <a:p>
            <a:pPr indent="-171450" lvl="0" marL="171450" rtl="0" algn="l">
              <a:lnSpc>
                <a:spcPct val="100000"/>
              </a:lnSpc>
              <a:spcBef>
                <a:spcPts val="0"/>
              </a:spcBef>
              <a:spcAft>
                <a:spcPts val="0"/>
              </a:spcAft>
              <a:buClr>
                <a:schemeClr val="dk1"/>
              </a:buClr>
              <a:buSzPts val="1200"/>
              <a:buFont typeface="Calibri"/>
              <a:buChar char="-"/>
            </a:pPr>
            <a:r>
              <a:rPr lang="fr"/>
              <a:t>interim solutions.</a:t>
            </a:r>
            <a:endParaRPr/>
          </a:p>
          <a:p>
            <a:pPr indent="-171450" lvl="0" marL="171450" rtl="0" algn="l">
              <a:lnSpc>
                <a:spcPct val="100000"/>
              </a:lnSpc>
              <a:spcBef>
                <a:spcPts val="0"/>
              </a:spcBef>
              <a:spcAft>
                <a:spcPts val="0"/>
              </a:spcAft>
              <a:buClr>
                <a:srgbClr val="000000"/>
              </a:buClr>
              <a:buSzPts val="1800"/>
              <a:buFont typeface="Open Sans"/>
              <a:buChar char="-"/>
            </a:pPr>
            <a:r>
              <a:rPr b="0" i="0" lang="fr" sz="1800" u="none" strike="noStrike">
                <a:solidFill>
                  <a:srgbClr val="000000"/>
                </a:solidFill>
                <a:latin typeface="Open Sans"/>
                <a:ea typeface="Open Sans"/>
                <a:cs typeface="Open Sans"/>
                <a:sym typeface="Open Sans"/>
              </a:rPr>
              <a:t>Technologies used to incrementally improve practices and move towards meeting international standards </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rPr b="1" lang="fr"/>
              <a:t>Red </a:t>
            </a:r>
            <a:endParaRPr/>
          </a:p>
          <a:p>
            <a:pPr indent="-171450" lvl="0" marL="171450" rtl="0" algn="l">
              <a:lnSpc>
                <a:spcPct val="100000"/>
              </a:lnSpc>
              <a:spcBef>
                <a:spcPts val="0"/>
              </a:spcBef>
              <a:spcAft>
                <a:spcPts val="0"/>
              </a:spcAft>
              <a:buClr>
                <a:schemeClr val="dk1"/>
              </a:buClr>
              <a:buSzPts val="1200"/>
              <a:buFont typeface="Calibri"/>
              <a:buChar char="-"/>
            </a:pPr>
            <a:r>
              <a:rPr lang="fr"/>
              <a:t>considered as the </a:t>
            </a:r>
            <a:r>
              <a:rPr b="1" lang="fr"/>
              <a:t>last resort options </a:t>
            </a:r>
            <a:endParaRPr/>
          </a:p>
          <a:p>
            <a:pPr indent="-171450" lvl="0" marL="171450" rtl="0" algn="l">
              <a:lnSpc>
                <a:spcPct val="100000"/>
              </a:lnSpc>
              <a:spcBef>
                <a:spcPts val="0"/>
              </a:spcBef>
              <a:spcAft>
                <a:spcPts val="0"/>
              </a:spcAft>
              <a:buClr>
                <a:schemeClr val="dk1"/>
              </a:buClr>
              <a:buSzPts val="1200"/>
              <a:buFont typeface="Calibri"/>
              <a:buChar char="-"/>
            </a:pPr>
            <a:r>
              <a:rPr lang="fr"/>
              <a:t>not recommended but sometimes the only feasible option for emergency or as an interim solution. </a:t>
            </a:r>
            <a:endParaRPr/>
          </a:p>
          <a:p>
            <a:pPr indent="-171450" lvl="0" marL="171450" rtl="0" algn="l">
              <a:lnSpc>
                <a:spcPct val="100000"/>
              </a:lnSpc>
              <a:spcBef>
                <a:spcPts val="0"/>
              </a:spcBef>
              <a:spcAft>
                <a:spcPts val="0"/>
              </a:spcAft>
              <a:buClr>
                <a:schemeClr val="dk1"/>
              </a:buClr>
              <a:buSzPts val="1200"/>
              <a:buFont typeface="Calibri"/>
              <a:buChar char="-"/>
            </a:pPr>
            <a:r>
              <a:rPr lang="fr"/>
              <a:t>should be minimized and eliminated as soon as possible and wherever feasible.</a:t>
            </a:r>
            <a:endParaRPr/>
          </a:p>
        </p:txBody>
      </p:sp>
      <p:sp>
        <p:nvSpPr>
          <p:cNvPr id="759" name="Google Shape;759;p2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760" name="Google Shape;760;p2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761" name="Google Shape;76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25: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9" name="Google Shape;78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a:t>
            </a:r>
            <a:r>
              <a:rPr b="1" lang="fr"/>
              <a:t>EAD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 WHO publication shown here has more details on each of these criteria and rates available technologies against them. Refer to the supplementary slides for a list of technologies which do, and do not, meet the requirements of the Stockholm and Basel Conventions. </a:t>
            </a:r>
            <a:endParaRPr/>
          </a:p>
        </p:txBody>
      </p:sp>
      <p:sp>
        <p:nvSpPr>
          <p:cNvPr id="790" name="Google Shape;790;p2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791" name="Google Shape;791;p2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1 May, 2022</a:t>
            </a:r>
            <a:endParaRPr b="0" i="0" sz="1200" u="none" cap="none" strike="noStrike">
              <a:solidFill>
                <a:srgbClr val="000000"/>
              </a:solidFill>
              <a:latin typeface="Arial"/>
              <a:ea typeface="Arial"/>
              <a:cs typeface="Arial"/>
              <a:sym typeface="Arial"/>
            </a:endParaRPr>
          </a:p>
        </p:txBody>
      </p:sp>
      <p:sp>
        <p:nvSpPr>
          <p:cNvPr id="792" name="Google Shape;79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26: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 name="Google Shape;81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sz="1200">
                <a:solidFill>
                  <a:srgbClr val="002060"/>
                </a:solidFill>
                <a:latin typeface="Arial"/>
                <a:ea typeface="Arial"/>
                <a:cs typeface="Arial"/>
                <a:sym typeface="Arial"/>
              </a:rPr>
              <a:t>READ THE SLIDE</a:t>
            </a:r>
            <a:endParaRPr/>
          </a:p>
          <a:p>
            <a:pPr indent="0" lvl="0" marL="0" rtl="0" algn="l">
              <a:lnSpc>
                <a:spcPct val="100000"/>
              </a:lnSpc>
              <a:spcBef>
                <a:spcPts val="0"/>
              </a:spcBef>
              <a:spcAft>
                <a:spcPts val="0"/>
              </a:spcAft>
              <a:buSzPts val="1400"/>
              <a:buNone/>
            </a:pPr>
            <a:r>
              <a:rPr b="1" lang="fr" sz="1200">
                <a:solidFill>
                  <a:srgbClr val="002060"/>
                </a:solidFill>
                <a:latin typeface="Arial"/>
                <a:ea typeface="Arial"/>
                <a:cs typeface="Arial"/>
                <a:sym typeface="Arial"/>
              </a:rPr>
              <a:t> SAY:</a:t>
            </a:r>
            <a:endParaRPr/>
          </a:p>
          <a:p>
            <a:pPr indent="0" lvl="0" marL="0" rtl="0" algn="l">
              <a:lnSpc>
                <a:spcPct val="100000"/>
              </a:lnSpc>
              <a:spcBef>
                <a:spcPts val="0"/>
              </a:spcBef>
              <a:spcAft>
                <a:spcPts val="0"/>
              </a:spcAft>
              <a:buSzPts val="1400"/>
              <a:buNone/>
            </a:pPr>
            <a:r>
              <a:rPr lang="fr" sz="1200">
                <a:solidFill>
                  <a:srgbClr val="002060"/>
                </a:solidFill>
                <a:latin typeface="Arial"/>
                <a:ea typeface="Arial"/>
                <a:cs typeface="Arial"/>
                <a:sym typeface="Arial"/>
              </a:rPr>
              <a:t>Increasingly, there are a number of lower cost autoclaves which use considerably less power and water (as little as 3 liters per cycle) than traditional autoclaves. These are being implemented in places like Laos PDR. To learn about autoclaves, considerations, etc, visit:</a:t>
            </a:r>
            <a:endParaRPr/>
          </a:p>
          <a:p>
            <a:pPr indent="0" lvl="0" marL="0" rtl="0" algn="l">
              <a:lnSpc>
                <a:spcPct val="100000"/>
              </a:lnSpc>
              <a:spcBef>
                <a:spcPts val="0"/>
              </a:spcBef>
              <a:spcAft>
                <a:spcPts val="0"/>
              </a:spcAft>
              <a:buSzPts val="1400"/>
              <a:buNone/>
            </a:pPr>
            <a:r>
              <a:rPr lang="fr" sz="1200" u="sng">
                <a:solidFill>
                  <a:srgbClr val="002060"/>
                </a:solidFill>
                <a:latin typeface="Arial"/>
                <a:ea typeface="Arial"/>
                <a:cs typeface="Arial"/>
                <a:sym typeface="Arial"/>
              </a:rPr>
              <a:t>NOTE FOR TRAINER:</a:t>
            </a:r>
            <a:endParaRPr/>
          </a:p>
          <a:p>
            <a:pPr indent="0" lvl="0" marL="0" rtl="0" algn="l">
              <a:lnSpc>
                <a:spcPct val="100000"/>
              </a:lnSpc>
              <a:spcBef>
                <a:spcPts val="0"/>
              </a:spcBef>
              <a:spcAft>
                <a:spcPts val="0"/>
              </a:spcAft>
              <a:buSzPts val="1400"/>
              <a:buNone/>
            </a:pPr>
            <a:r>
              <a:rPr lang="fr" sz="1200">
                <a:solidFill>
                  <a:srgbClr val="002060"/>
                </a:solidFill>
                <a:latin typeface="Arial"/>
                <a:ea typeface="Arial"/>
                <a:cs typeface="Arial"/>
                <a:sym typeface="Arial"/>
              </a:rPr>
              <a:t>You may wish to show a short video from a UNDP project Jordan which shows health care workers using an autoclave. The video is </a:t>
            </a:r>
            <a:r>
              <a:rPr lang="fr"/>
              <a:t>3.35 min long.</a:t>
            </a:r>
            <a:endParaRPr sz="1200">
              <a:solidFill>
                <a:srgbClr val="00206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817" name="Google Shape;817;p2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818" name="Google Shape;818;p2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819" name="Google Shape;81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27: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9164D"/>
              </a:buClr>
              <a:buSzPts val="2400"/>
              <a:buFont typeface="Noto Sans Symbols"/>
              <a:buNone/>
            </a:pPr>
            <a:r>
              <a:rPr b="1" lang="fr" sz="2400">
                <a:solidFill>
                  <a:srgbClr val="09164D"/>
                </a:solidFill>
              </a:rPr>
              <a:t>READ THE SLIDE </a:t>
            </a:r>
            <a:endParaRPr/>
          </a:p>
          <a:p>
            <a:pPr indent="0" lvl="0" marL="0" rtl="0" algn="l">
              <a:lnSpc>
                <a:spcPct val="100000"/>
              </a:lnSpc>
              <a:spcBef>
                <a:spcPts val="480"/>
              </a:spcBef>
              <a:spcAft>
                <a:spcPts val="0"/>
              </a:spcAft>
              <a:buClr>
                <a:srgbClr val="09164D"/>
              </a:buClr>
              <a:buSzPts val="2400"/>
              <a:buFont typeface="Noto Sans Symbols"/>
              <a:buNone/>
            </a:pPr>
            <a:r>
              <a:rPr b="1" lang="fr" sz="2400">
                <a:solidFill>
                  <a:srgbClr val="09164D"/>
                </a:solidFill>
              </a:rPr>
              <a:t>SAY:</a:t>
            </a:r>
            <a:endParaRPr/>
          </a:p>
          <a:p>
            <a:pPr indent="0" lvl="0" marL="0" rtl="0" algn="l">
              <a:lnSpc>
                <a:spcPct val="100000"/>
              </a:lnSpc>
              <a:spcBef>
                <a:spcPts val="480"/>
              </a:spcBef>
              <a:spcAft>
                <a:spcPts val="0"/>
              </a:spcAft>
              <a:buClr>
                <a:srgbClr val="09164D"/>
              </a:buClr>
              <a:buSzPts val="2400"/>
              <a:buFont typeface="Noto Sans Symbols"/>
              <a:buNone/>
            </a:pPr>
            <a:r>
              <a:rPr lang="fr" sz="2400">
                <a:solidFill>
                  <a:srgbClr val="09164D"/>
                </a:solidFill>
              </a:rPr>
              <a:t>Low-temperature burning / small scale incineration is c</a:t>
            </a:r>
            <a:r>
              <a:rPr lang="fr" sz="2000">
                <a:solidFill>
                  <a:srgbClr val="09164D"/>
                </a:solidFill>
                <a:latin typeface="Arial"/>
                <a:ea typeface="Arial"/>
                <a:cs typeface="Arial"/>
                <a:sym typeface="Arial"/>
              </a:rPr>
              <a:t>ommonly used in low-resource settings. Low cost, easy to install, but it generates hazardous emissions. However, this option is still better than using open burning. </a:t>
            </a:r>
            <a:endParaRPr/>
          </a:p>
          <a:p>
            <a:pPr indent="0" lvl="0" marL="0" rtl="0" algn="l">
              <a:lnSpc>
                <a:spcPct val="100000"/>
              </a:lnSpc>
              <a:spcBef>
                <a:spcPts val="0"/>
              </a:spcBef>
              <a:spcAft>
                <a:spcPts val="0"/>
              </a:spcAft>
              <a:buSzPts val="1400"/>
              <a:buNone/>
            </a:pPr>
            <a:r>
              <a:t/>
            </a:r>
            <a:endParaRPr sz="2400">
              <a:solidFill>
                <a:srgbClr val="FF00FF"/>
              </a:solidFill>
            </a:endParaRPr>
          </a:p>
          <a:p>
            <a:pPr indent="0" lvl="0" marL="0" rtl="0" algn="l">
              <a:lnSpc>
                <a:spcPct val="100000"/>
              </a:lnSpc>
              <a:spcBef>
                <a:spcPts val="0"/>
              </a:spcBef>
              <a:spcAft>
                <a:spcPts val="0"/>
              </a:spcAft>
              <a:buSzPts val="1400"/>
              <a:buNone/>
            </a:pPr>
            <a:r>
              <a:rPr lang="fr" sz="2400">
                <a:solidFill>
                  <a:srgbClr val="FF00FF"/>
                </a:solidFill>
              </a:rPr>
              <a:t>Disadvantage</a:t>
            </a:r>
            <a:r>
              <a:rPr b="0" lang="fr" sz="2400">
                <a:solidFill>
                  <a:srgbClr val="09164D"/>
                </a:solidFill>
              </a:rPr>
              <a:t>: release of combustion by-products into atmosphere and generation of residual ash, which is hazardous for health and environment.</a:t>
            </a:r>
            <a:endParaRPr/>
          </a:p>
          <a:p>
            <a:pPr indent="0" lvl="0" marL="0" rtl="0" algn="l">
              <a:lnSpc>
                <a:spcPct val="100000"/>
              </a:lnSpc>
              <a:spcBef>
                <a:spcPts val="0"/>
              </a:spcBef>
              <a:spcAft>
                <a:spcPts val="0"/>
              </a:spcAft>
              <a:buSzPts val="1400"/>
              <a:buNone/>
            </a:pPr>
            <a:r>
              <a:rPr b="0" lang="fr" sz="2000">
                <a:solidFill>
                  <a:srgbClr val="09164D"/>
                </a:solidFill>
              </a:rPr>
              <a:t>Combustion by-products are dioxin and furans (POPs).</a:t>
            </a:r>
            <a:endParaRPr/>
          </a:p>
          <a:p>
            <a:pPr indent="0" lvl="0" marL="0" rtl="0" algn="l">
              <a:lnSpc>
                <a:spcPct val="100000"/>
              </a:lnSpc>
              <a:spcBef>
                <a:spcPts val="0"/>
              </a:spcBef>
              <a:spcAft>
                <a:spcPts val="0"/>
              </a:spcAft>
              <a:buSzPts val="1400"/>
              <a:buNone/>
            </a:pPr>
            <a:r>
              <a:rPr b="0" lang="fr" sz="2000">
                <a:solidFill>
                  <a:srgbClr val="09164D"/>
                </a:solidFill>
              </a:rPr>
              <a:t> Dioxin and furans causes negative effects on the environment and health of humans including:</a:t>
            </a:r>
            <a:endParaRPr/>
          </a:p>
          <a:p>
            <a:pPr indent="-342900" lvl="0" marL="342900" rtl="0" algn="l">
              <a:lnSpc>
                <a:spcPct val="100000"/>
              </a:lnSpc>
              <a:spcBef>
                <a:spcPts val="0"/>
              </a:spcBef>
              <a:spcAft>
                <a:spcPts val="0"/>
              </a:spcAft>
              <a:buClr>
                <a:srgbClr val="09164D"/>
              </a:buClr>
              <a:buSzPts val="2000"/>
              <a:buFont typeface="Calibri"/>
              <a:buChar char="-"/>
            </a:pPr>
            <a:r>
              <a:rPr b="0" lang="fr" sz="2000">
                <a:solidFill>
                  <a:srgbClr val="09164D"/>
                </a:solidFill>
              </a:rPr>
              <a:t>skin toxicity, </a:t>
            </a:r>
            <a:endParaRPr/>
          </a:p>
          <a:p>
            <a:pPr indent="-342900" lvl="0" marL="342900" rtl="0" algn="l">
              <a:lnSpc>
                <a:spcPct val="100000"/>
              </a:lnSpc>
              <a:spcBef>
                <a:spcPts val="0"/>
              </a:spcBef>
              <a:spcAft>
                <a:spcPts val="0"/>
              </a:spcAft>
              <a:buClr>
                <a:srgbClr val="09164D"/>
              </a:buClr>
              <a:buSzPts val="2000"/>
              <a:buFont typeface="Calibri"/>
              <a:buChar char="-"/>
            </a:pPr>
            <a:r>
              <a:rPr b="0" lang="fr" sz="2000">
                <a:solidFill>
                  <a:srgbClr val="09164D"/>
                </a:solidFill>
              </a:rPr>
              <a:t>immunotoxicity, neurotoxicity, </a:t>
            </a:r>
            <a:endParaRPr/>
          </a:p>
          <a:p>
            <a:pPr indent="-342900" lvl="0" marL="342900" rtl="0" algn="l">
              <a:lnSpc>
                <a:spcPct val="100000"/>
              </a:lnSpc>
              <a:spcBef>
                <a:spcPts val="0"/>
              </a:spcBef>
              <a:spcAft>
                <a:spcPts val="0"/>
              </a:spcAft>
              <a:buClr>
                <a:srgbClr val="09164D"/>
              </a:buClr>
              <a:buSzPts val="2000"/>
              <a:buFont typeface="Calibri"/>
              <a:buChar char="-"/>
            </a:pPr>
            <a:r>
              <a:rPr b="0" lang="fr" sz="2000">
                <a:solidFill>
                  <a:srgbClr val="09164D"/>
                </a:solidFill>
              </a:rPr>
              <a:t>negative effects on reproduction, </a:t>
            </a:r>
            <a:endParaRPr/>
          </a:p>
          <a:p>
            <a:pPr indent="-342900" lvl="0" marL="342900" rtl="0" algn="l">
              <a:lnSpc>
                <a:spcPct val="100000"/>
              </a:lnSpc>
              <a:spcBef>
                <a:spcPts val="0"/>
              </a:spcBef>
              <a:spcAft>
                <a:spcPts val="0"/>
              </a:spcAft>
              <a:buClr>
                <a:srgbClr val="09164D"/>
              </a:buClr>
              <a:buSzPts val="2000"/>
              <a:buFont typeface="Calibri"/>
              <a:buChar char="-"/>
            </a:pPr>
            <a:r>
              <a:rPr b="0" lang="fr" sz="2000">
                <a:solidFill>
                  <a:srgbClr val="09164D"/>
                </a:solidFill>
              </a:rPr>
              <a:t>teratogenicity, </a:t>
            </a:r>
            <a:endParaRPr/>
          </a:p>
          <a:p>
            <a:pPr indent="-342900" lvl="0" marL="342900" rtl="0" algn="l">
              <a:lnSpc>
                <a:spcPct val="100000"/>
              </a:lnSpc>
              <a:spcBef>
                <a:spcPts val="0"/>
              </a:spcBef>
              <a:spcAft>
                <a:spcPts val="0"/>
              </a:spcAft>
              <a:buClr>
                <a:srgbClr val="09164D"/>
              </a:buClr>
              <a:buSzPts val="2000"/>
              <a:buFont typeface="Calibri"/>
              <a:buChar char="-"/>
            </a:pPr>
            <a:r>
              <a:rPr b="0" lang="fr" sz="2000">
                <a:solidFill>
                  <a:srgbClr val="09164D"/>
                </a:solidFill>
              </a:rPr>
              <a:t>Endocrine disruption, and a predisposition to cancer</a:t>
            </a:r>
            <a:endParaRPr/>
          </a:p>
          <a:p>
            <a:pPr indent="0" lvl="0" marL="0" rtl="0" algn="l">
              <a:lnSpc>
                <a:spcPct val="100000"/>
              </a:lnSpc>
              <a:spcBef>
                <a:spcPts val="0"/>
              </a:spcBef>
              <a:spcAft>
                <a:spcPts val="0"/>
              </a:spcAft>
              <a:buClr>
                <a:srgbClr val="09164D"/>
              </a:buClr>
              <a:buSzPts val="2000"/>
              <a:buFont typeface="Calibri"/>
              <a:buNone/>
            </a:pPr>
            <a:r>
              <a:t/>
            </a:r>
            <a:endParaRPr b="0" sz="2000">
              <a:solidFill>
                <a:srgbClr val="09164D"/>
              </a:solidFill>
            </a:endParaRPr>
          </a:p>
          <a:p>
            <a:pPr indent="0" lvl="0" marL="0" rtl="0" algn="l">
              <a:lnSpc>
                <a:spcPct val="100000"/>
              </a:lnSpc>
              <a:spcBef>
                <a:spcPts val="0"/>
              </a:spcBef>
              <a:spcAft>
                <a:spcPts val="0"/>
              </a:spcAft>
              <a:buClr>
                <a:srgbClr val="09164D"/>
              </a:buClr>
              <a:buSzPts val="2000"/>
              <a:buFont typeface="Calibri"/>
              <a:buNone/>
            </a:pPr>
            <a:r>
              <a:rPr b="0" lang="fr" sz="2000">
                <a:solidFill>
                  <a:srgbClr val="09164D"/>
                </a:solidFill>
              </a:rPr>
              <a:t>POPs: </a:t>
            </a:r>
            <a:r>
              <a:rPr b="1" i="0" lang="fr" sz="1200">
                <a:solidFill>
                  <a:schemeClr val="dk1"/>
                </a:solidFill>
                <a:latin typeface="Arial"/>
                <a:ea typeface="Arial"/>
                <a:cs typeface="Arial"/>
                <a:sym typeface="Arial"/>
              </a:rPr>
              <a:t>Persistent Organic Pollutants</a:t>
            </a:r>
            <a:r>
              <a:rPr b="0" i="0" lang="fr" sz="1200">
                <a:solidFill>
                  <a:schemeClr val="dk1"/>
                </a:solidFill>
                <a:latin typeface="Arial"/>
                <a:ea typeface="Arial"/>
                <a:cs typeface="Arial"/>
                <a:sym typeface="Arial"/>
              </a:rPr>
              <a:t> (</a:t>
            </a:r>
            <a:r>
              <a:rPr b="1" i="0" lang="fr" sz="1200">
                <a:solidFill>
                  <a:schemeClr val="dk1"/>
                </a:solidFill>
                <a:latin typeface="Arial"/>
                <a:ea typeface="Arial"/>
                <a:cs typeface="Arial"/>
                <a:sym typeface="Arial"/>
              </a:rPr>
              <a:t>POPs</a:t>
            </a:r>
            <a:r>
              <a:rPr b="0" i="0" lang="fr" sz="1200">
                <a:solidFill>
                  <a:schemeClr val="dk1"/>
                </a:solidFill>
                <a:latin typeface="Arial"/>
                <a:ea typeface="Arial"/>
                <a:cs typeface="Arial"/>
                <a:sym typeface="Arial"/>
              </a:rPr>
              <a:t>) are toxic substances composed of </a:t>
            </a:r>
            <a:r>
              <a:rPr b="1" i="0" lang="fr" sz="1200">
                <a:solidFill>
                  <a:schemeClr val="dk1"/>
                </a:solidFill>
                <a:latin typeface="Arial"/>
                <a:ea typeface="Arial"/>
                <a:cs typeface="Arial"/>
                <a:sym typeface="Arial"/>
              </a:rPr>
              <a:t>organic</a:t>
            </a:r>
            <a:r>
              <a:rPr b="0" i="0" lang="fr" sz="1200">
                <a:solidFill>
                  <a:schemeClr val="dk1"/>
                </a:solidFill>
                <a:latin typeface="Arial"/>
                <a:ea typeface="Arial"/>
                <a:cs typeface="Arial"/>
                <a:sym typeface="Arial"/>
              </a:rPr>
              <a:t> (carbon-based) chemical compounds and mixtures. They include industrial chemicals like PCBs and pesticides like DDT. They are primarily products and by-products from industrial processes, chemical manufacturing and resulting wastes.</a:t>
            </a:r>
            <a:endParaRPr/>
          </a:p>
          <a:p>
            <a:pPr indent="0" lvl="0" marL="0" rtl="0" algn="l">
              <a:lnSpc>
                <a:spcPct val="100000"/>
              </a:lnSpc>
              <a:spcBef>
                <a:spcPts val="0"/>
              </a:spcBef>
              <a:spcAft>
                <a:spcPts val="0"/>
              </a:spcAft>
              <a:buClr>
                <a:srgbClr val="09164D"/>
              </a:buClr>
              <a:buSzPts val="1200"/>
              <a:buFont typeface="Calibri"/>
              <a:buNone/>
            </a:pPr>
            <a:r>
              <a:t/>
            </a:r>
            <a:endParaRPr b="1" i="0" sz="1200">
              <a:solidFill>
                <a:schemeClr val="dk1"/>
              </a:solidFill>
              <a:latin typeface="Arial"/>
              <a:ea typeface="Arial"/>
              <a:cs typeface="Arial"/>
              <a:sym typeface="Arial"/>
            </a:endParaRPr>
          </a:p>
          <a:p>
            <a:pPr indent="0" lvl="0" marL="0" marR="0" rtl="0" algn="l">
              <a:lnSpc>
                <a:spcPct val="100000"/>
              </a:lnSpc>
              <a:spcBef>
                <a:spcPts val="360"/>
              </a:spcBef>
              <a:spcAft>
                <a:spcPts val="0"/>
              </a:spcAft>
              <a:buClr>
                <a:srgbClr val="09164D"/>
              </a:buClr>
              <a:buSzPts val="1200"/>
              <a:buFont typeface="Calibri"/>
              <a:buNone/>
            </a:pPr>
            <a:r>
              <a:rPr b="1" i="1" lang="fr" sz="1200">
                <a:solidFill>
                  <a:srgbClr val="0E97C8"/>
                </a:solidFill>
              </a:rPr>
              <a:t>Stockholm Convention </a:t>
            </a:r>
            <a:r>
              <a:rPr b="0" i="1" lang="fr" sz="1200">
                <a:solidFill>
                  <a:srgbClr val="0E97C8"/>
                </a:solidFill>
              </a:rPr>
              <a:t>is </a:t>
            </a:r>
            <a:r>
              <a:rPr i="1" lang="fr" sz="1200">
                <a:solidFill>
                  <a:srgbClr val="0E97C8"/>
                </a:solidFill>
              </a:rPr>
              <a:t>a legally binding treaty to protect human health and the environment from POPs. Parties are required to use the BAT and BEP limit the levels of dioxins and furans in air emissions to 0.1 ng I-TEQ/Nm3.</a:t>
            </a:r>
            <a:endParaRPr/>
          </a:p>
          <a:p>
            <a:pPr indent="0" lvl="0" marL="0" rtl="0" algn="l">
              <a:lnSpc>
                <a:spcPct val="100000"/>
              </a:lnSpc>
              <a:spcBef>
                <a:spcPts val="0"/>
              </a:spcBef>
              <a:spcAft>
                <a:spcPts val="0"/>
              </a:spcAft>
              <a:buClr>
                <a:srgbClr val="09164D"/>
              </a:buClr>
              <a:buSzPts val="1200"/>
              <a:buFont typeface="Calibri"/>
              <a:buNone/>
            </a:pPr>
            <a:r>
              <a:t/>
            </a:r>
            <a:endParaRPr b="0" i="0" sz="1200">
              <a:solidFill>
                <a:schemeClr val="dk1"/>
              </a:solidFill>
              <a:latin typeface="Arial"/>
              <a:ea typeface="Arial"/>
              <a:cs typeface="Arial"/>
              <a:sym typeface="Arial"/>
            </a:endParaRPr>
          </a:p>
          <a:p>
            <a:pPr indent="0" lvl="0" marL="0" rtl="0" algn="l">
              <a:lnSpc>
                <a:spcPct val="100000"/>
              </a:lnSpc>
              <a:spcBef>
                <a:spcPts val="0"/>
              </a:spcBef>
              <a:spcAft>
                <a:spcPts val="0"/>
              </a:spcAft>
              <a:buClr>
                <a:srgbClr val="09164D"/>
              </a:buClr>
              <a:buSzPts val="2000"/>
              <a:buFont typeface="Calibri"/>
              <a:buNone/>
            </a:pPr>
            <a:r>
              <a:t/>
            </a:r>
            <a:endParaRPr b="0" sz="2000">
              <a:solidFill>
                <a:srgbClr val="09164D"/>
              </a:solidFill>
            </a:endParaRPr>
          </a:p>
        </p:txBody>
      </p:sp>
      <p:sp>
        <p:nvSpPr>
          <p:cNvPr id="844" name="Google Shape;84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28: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55" name="Google Shape;85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Landfill: waste</a:t>
            </a:r>
            <a:r>
              <a:rPr b="0" i="0" lang="fr" sz="1200">
                <a:solidFill>
                  <a:schemeClr val="dk1"/>
                </a:solidFill>
                <a:latin typeface="Arial"/>
                <a:ea typeface="Arial"/>
                <a:cs typeface="Arial"/>
                <a:sym typeface="Arial"/>
              </a:rPr>
              <a:t> is </a:t>
            </a:r>
            <a:r>
              <a:rPr b="1" i="0" lang="fr" sz="1200">
                <a:solidFill>
                  <a:schemeClr val="dk1"/>
                </a:solidFill>
                <a:latin typeface="Arial"/>
                <a:ea typeface="Arial"/>
                <a:cs typeface="Arial"/>
                <a:sym typeface="Arial"/>
              </a:rPr>
              <a:t>isolated from the surrounding environment </a:t>
            </a:r>
            <a:r>
              <a:rPr b="0" i="0" lang="fr" sz="1200">
                <a:solidFill>
                  <a:schemeClr val="dk1"/>
                </a:solidFill>
                <a:latin typeface="Arial"/>
                <a:ea typeface="Arial"/>
                <a:cs typeface="Arial"/>
                <a:sym typeface="Arial"/>
              </a:rPr>
              <a:t>(groundwater, air, rain). This isolation is accomplished with a bottom liner and daily covering of soil. A sanitary landfill uses a clay liner to isolate the trash from the environment.</a:t>
            </a:r>
            <a:endParaRPr/>
          </a:p>
          <a:p>
            <a:pPr indent="0" lvl="0" marL="0" rtl="0" algn="l">
              <a:lnSpc>
                <a:spcPct val="100000"/>
              </a:lnSpc>
              <a:spcBef>
                <a:spcPts val="0"/>
              </a:spcBef>
              <a:spcAft>
                <a:spcPts val="0"/>
              </a:spcAft>
              <a:buSzPts val="1400"/>
              <a:buNone/>
            </a:pPr>
            <a:r>
              <a:t/>
            </a:r>
            <a:endParaRPr b="0" i="0"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i="0" sz="1200">
              <a:solidFill>
                <a:schemeClr val="dk1"/>
              </a:solidFill>
              <a:latin typeface="Arial"/>
              <a:ea typeface="Arial"/>
              <a:cs typeface="Arial"/>
              <a:sym typeface="Arial"/>
            </a:endParaRPr>
          </a:p>
        </p:txBody>
      </p:sp>
      <p:sp>
        <p:nvSpPr>
          <p:cNvPr id="856" name="Google Shape;85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29: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1" name="Google Shape;88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Pits should be as follows: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lang="fr"/>
              <a:t>Not accessible to unauthorized persons (fenced, locked)</a:t>
            </a:r>
            <a:endParaRPr/>
          </a:p>
          <a:p>
            <a:pPr indent="-171450" lvl="0" marL="171450" rtl="0" algn="l">
              <a:lnSpc>
                <a:spcPct val="100000"/>
              </a:lnSpc>
              <a:spcBef>
                <a:spcPts val="0"/>
              </a:spcBef>
              <a:spcAft>
                <a:spcPts val="0"/>
              </a:spcAft>
              <a:buClr>
                <a:schemeClr val="dk1"/>
              </a:buClr>
              <a:buSzPts val="1200"/>
              <a:buFont typeface="Arial"/>
              <a:buChar char="•"/>
            </a:pPr>
            <a:r>
              <a:rPr lang="fr"/>
              <a:t>If possible, located on higher ground – the bottom should be 1.5 meter away from the water table. </a:t>
            </a:r>
            <a:endParaRPr/>
          </a:p>
          <a:p>
            <a:pPr indent="-171450" lvl="0" marL="171450" rtl="0" algn="l">
              <a:lnSpc>
                <a:spcPct val="100000"/>
              </a:lnSpc>
              <a:spcBef>
                <a:spcPts val="0"/>
              </a:spcBef>
              <a:spcAft>
                <a:spcPts val="0"/>
              </a:spcAft>
              <a:buClr>
                <a:schemeClr val="dk1"/>
              </a:buClr>
              <a:buSzPts val="1200"/>
              <a:buFont typeface="Arial"/>
              <a:buChar char="•"/>
            </a:pPr>
            <a:r>
              <a:rPr lang="fr"/>
              <a:t>Ash pit should be lined with watertight bricks or concrete lining to prevent contamination to the soil and water (ash is considered as hazardous waste) </a:t>
            </a:r>
            <a:endParaRPr/>
          </a:p>
          <a:p>
            <a:pPr indent="-171450" lvl="0" marL="171450" rtl="0" algn="l">
              <a:lnSpc>
                <a:spcPct val="100000"/>
              </a:lnSpc>
              <a:spcBef>
                <a:spcPts val="0"/>
              </a:spcBef>
              <a:spcAft>
                <a:spcPts val="0"/>
              </a:spcAft>
              <a:buClr>
                <a:schemeClr val="dk1"/>
              </a:buClr>
              <a:buSzPts val="1200"/>
              <a:buFont typeface="Arial"/>
              <a:buChar char="•"/>
            </a:pPr>
            <a:r>
              <a:rPr lang="fr"/>
              <a:t>Placenta pit does not need to be entirely lined, with concrete, as it is biodegradable and will sooner or later be transferred to soil. </a:t>
            </a:r>
            <a:endParaRPr/>
          </a:p>
        </p:txBody>
      </p:sp>
      <p:sp>
        <p:nvSpPr>
          <p:cNvPr id="882" name="Google Shape;882;p2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883" name="Google Shape;883;p2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884" name="Google Shape;884;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336" name="Google Shape;33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9" name="Google Shape;90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sz="1200"/>
              <a:t>SAY:</a:t>
            </a:r>
            <a:endParaRPr/>
          </a:p>
          <a:p>
            <a:pPr indent="0" lvl="0" marL="0" rtl="0" algn="l">
              <a:lnSpc>
                <a:spcPct val="100000"/>
              </a:lnSpc>
              <a:spcBef>
                <a:spcPts val="0"/>
              </a:spcBef>
              <a:spcAft>
                <a:spcPts val="0"/>
              </a:spcAft>
              <a:buSzPts val="1400"/>
              <a:buNone/>
            </a:pPr>
            <a:r>
              <a:rPr lang="fr" sz="1200"/>
              <a:t>Please get into groups of 3-5 and take about 5 minutes to discuss these questions, taking notes, and be prepared to feedback to the whole group.</a:t>
            </a:r>
            <a:endParaRPr/>
          </a:p>
          <a:p>
            <a:pPr indent="0" lvl="0" marL="0" rtl="0" algn="l">
              <a:lnSpc>
                <a:spcPct val="100000"/>
              </a:lnSpc>
              <a:spcBef>
                <a:spcPts val="0"/>
              </a:spcBef>
              <a:spcAft>
                <a:spcPts val="0"/>
              </a:spcAft>
              <a:buSzPts val="1400"/>
              <a:buNone/>
            </a:pPr>
            <a:r>
              <a:rPr b="1" lang="fr" sz="1200"/>
              <a:t>COLLECT FEEDBACK FROM GROUPS AND THEN SAY:</a:t>
            </a:r>
            <a:endParaRPr/>
          </a:p>
          <a:p>
            <a:pPr indent="0" lvl="0" marL="0" marR="0" rtl="0" algn="l">
              <a:lnSpc>
                <a:spcPct val="100000"/>
              </a:lnSpc>
              <a:spcBef>
                <a:spcPts val="360"/>
              </a:spcBef>
              <a:spcAft>
                <a:spcPts val="0"/>
              </a:spcAft>
              <a:buClr>
                <a:schemeClr val="dk1"/>
              </a:buClr>
              <a:buSzPts val="1200"/>
              <a:buFont typeface="Calibri"/>
              <a:buNone/>
            </a:pPr>
            <a:r>
              <a:rPr lang="fr" sz="1200"/>
              <a:t>First: Assess the waste segregation efficiency, operation procedure of the incineration process and the knowledge / awareness of the operator</a:t>
            </a:r>
            <a:endParaRPr/>
          </a:p>
          <a:p>
            <a:pPr indent="0" lvl="0" marL="0" rtl="0" algn="l">
              <a:lnSpc>
                <a:spcPct val="100000"/>
              </a:lnSpc>
              <a:spcBef>
                <a:spcPts val="0"/>
              </a:spcBef>
              <a:spcAft>
                <a:spcPts val="0"/>
              </a:spcAft>
              <a:buSzPts val="1400"/>
              <a:buNone/>
            </a:pPr>
            <a:r>
              <a:rPr b="1" lang="fr" sz="1200"/>
              <a:t>Possible mitigation measures:</a:t>
            </a:r>
            <a:endParaRPr/>
          </a:p>
          <a:p>
            <a:pPr indent="-171450" lvl="0" marL="171450" rtl="0" algn="l">
              <a:lnSpc>
                <a:spcPct val="100000"/>
              </a:lnSpc>
              <a:spcBef>
                <a:spcPts val="0"/>
              </a:spcBef>
              <a:spcAft>
                <a:spcPts val="0"/>
              </a:spcAft>
              <a:buClr>
                <a:schemeClr val="dk1"/>
              </a:buClr>
              <a:buSzPts val="1200"/>
              <a:buFont typeface="Arial"/>
              <a:buChar char="•"/>
            </a:pPr>
            <a:r>
              <a:rPr lang="fr" sz="1200"/>
              <a:t>Discuss and implement measures to reduce the volume of waste generated (e.g, only use gloves when indicated and increase use of soap and water or alcohol based hand rub to improve hand hygiene); talk to district and national officials about purchasing products with less and more ecological/recyclable packaging</a:t>
            </a:r>
            <a:endParaRPr/>
          </a:p>
          <a:p>
            <a:pPr indent="-171450" lvl="0" marL="171450" rtl="0" algn="l">
              <a:lnSpc>
                <a:spcPct val="100000"/>
              </a:lnSpc>
              <a:spcBef>
                <a:spcPts val="0"/>
              </a:spcBef>
              <a:spcAft>
                <a:spcPts val="0"/>
              </a:spcAft>
              <a:buClr>
                <a:schemeClr val="dk1"/>
              </a:buClr>
              <a:buSzPts val="1200"/>
              <a:buFont typeface="Arial"/>
              <a:buChar char="•"/>
            </a:pPr>
            <a:r>
              <a:rPr lang="fr" sz="1200"/>
              <a:t>Training on segregation for those generating waste (improve segregation– e.g. not too much wet waste in bags and if very wet, the bags should be marked. (Wet waste prevents the waste from getting to sufficiently high temperatures and results in the release of black smoke). </a:t>
            </a:r>
            <a:endParaRPr/>
          </a:p>
          <a:p>
            <a:pPr indent="-171450" lvl="0" marL="171450" rtl="0" algn="l">
              <a:lnSpc>
                <a:spcPct val="100000"/>
              </a:lnSpc>
              <a:spcBef>
                <a:spcPts val="0"/>
              </a:spcBef>
              <a:spcAft>
                <a:spcPts val="0"/>
              </a:spcAft>
              <a:buClr>
                <a:schemeClr val="dk1"/>
              </a:buClr>
              <a:buSzPts val="1200"/>
              <a:buFont typeface="Arial"/>
              <a:buChar char="•"/>
            </a:pPr>
            <a:r>
              <a:rPr lang="fr" sz="1200"/>
              <a:t>Training waste handlers/operators how to use operate the incinerator properly – preheating of incinerator, keeping correct temp in the first and second chamber, air flow, turbulence, correct waste feeding etc.</a:t>
            </a:r>
            <a:endParaRPr/>
          </a:p>
          <a:p>
            <a:pPr indent="-171450" lvl="0" marL="171450" rtl="0" algn="l">
              <a:lnSpc>
                <a:spcPct val="100000"/>
              </a:lnSpc>
              <a:spcBef>
                <a:spcPts val="0"/>
              </a:spcBef>
              <a:spcAft>
                <a:spcPts val="0"/>
              </a:spcAft>
              <a:buClr>
                <a:schemeClr val="dk1"/>
              </a:buClr>
              <a:buSzPts val="1200"/>
              <a:buFont typeface="Arial"/>
              <a:buChar char="•"/>
            </a:pPr>
            <a:r>
              <a:rPr lang="fr" sz="1200"/>
              <a:t>Enhanced monitoring of waste generation/segregation and operation of incinerators. This should be done regularly by a dedicated person. </a:t>
            </a:r>
            <a:endParaRPr/>
          </a:p>
          <a:p>
            <a:pPr indent="-171450" lvl="0" marL="171450" rtl="0" algn="l">
              <a:lnSpc>
                <a:spcPct val="100000"/>
              </a:lnSpc>
              <a:spcBef>
                <a:spcPts val="0"/>
              </a:spcBef>
              <a:spcAft>
                <a:spcPts val="0"/>
              </a:spcAft>
              <a:buClr>
                <a:schemeClr val="dk1"/>
              </a:buClr>
              <a:buSzPts val="1200"/>
              <a:buFont typeface="Arial"/>
              <a:buChar char="•"/>
            </a:pPr>
            <a:r>
              <a:rPr lang="fr" sz="1200"/>
              <a:t>Provide SOPs, posters, for waste segregation and waste treatment</a:t>
            </a:r>
            <a:endParaRPr/>
          </a:p>
          <a:p>
            <a:pPr indent="-171450" lvl="0" marL="171450" rtl="0" algn="l">
              <a:lnSpc>
                <a:spcPct val="100000"/>
              </a:lnSpc>
              <a:spcBef>
                <a:spcPts val="0"/>
              </a:spcBef>
              <a:spcAft>
                <a:spcPts val="0"/>
              </a:spcAft>
              <a:buClr>
                <a:schemeClr val="dk1"/>
              </a:buClr>
              <a:buSzPts val="1200"/>
              <a:buFont typeface="Arial"/>
              <a:buChar char="•"/>
            </a:pPr>
            <a:r>
              <a:rPr lang="fr" sz="1200"/>
              <a:t>Initiate community awareness meetings about waste management. </a:t>
            </a:r>
            <a:endParaRPr/>
          </a:p>
          <a:p>
            <a:pPr indent="-95250" lvl="0" marL="171450" rtl="0" algn="l">
              <a:lnSpc>
                <a:spcPct val="100000"/>
              </a:lnSpc>
              <a:spcBef>
                <a:spcPts val="0"/>
              </a:spcBef>
              <a:spcAft>
                <a:spcPts val="0"/>
              </a:spcAft>
              <a:buClr>
                <a:schemeClr val="dk1"/>
              </a:buClr>
              <a:buSzPts val="1200"/>
              <a:buFont typeface="Arial"/>
              <a:buNone/>
            </a:pPr>
            <a:r>
              <a:t/>
            </a:r>
            <a:endParaRPr sz="1200"/>
          </a:p>
          <a:p>
            <a:pPr indent="-171450" lvl="0" marL="171450" rtl="0" algn="l">
              <a:lnSpc>
                <a:spcPct val="100000"/>
              </a:lnSpc>
              <a:spcBef>
                <a:spcPts val="0"/>
              </a:spcBef>
              <a:spcAft>
                <a:spcPts val="0"/>
              </a:spcAft>
              <a:buClr>
                <a:schemeClr val="dk1"/>
              </a:buClr>
              <a:buSzPts val="1200"/>
              <a:buFont typeface="Arial"/>
              <a:buChar char="•"/>
            </a:pPr>
            <a:r>
              <a:rPr b="1" lang="fr" sz="1200"/>
              <a:t>Technical improvements</a:t>
            </a:r>
            <a:endParaRPr/>
          </a:p>
          <a:p>
            <a:pPr indent="-171450" lvl="1" marL="628650" rtl="0" algn="l">
              <a:lnSpc>
                <a:spcPct val="100000"/>
              </a:lnSpc>
              <a:spcBef>
                <a:spcPts val="0"/>
              </a:spcBef>
              <a:spcAft>
                <a:spcPts val="0"/>
              </a:spcAft>
              <a:buClr>
                <a:schemeClr val="dk1"/>
              </a:buClr>
              <a:buSzPts val="1200"/>
              <a:buFont typeface="Arial"/>
              <a:buChar char="•"/>
            </a:pPr>
            <a:r>
              <a:rPr lang="fr" sz="1200"/>
              <a:t>Repair incinerator (immediately and on an ongoing basis)</a:t>
            </a:r>
            <a:endParaRPr/>
          </a:p>
          <a:p>
            <a:pPr indent="-171450" lvl="1" marL="628650" rtl="0" algn="l">
              <a:lnSpc>
                <a:spcPct val="100000"/>
              </a:lnSpc>
              <a:spcBef>
                <a:spcPts val="0"/>
              </a:spcBef>
              <a:spcAft>
                <a:spcPts val="0"/>
              </a:spcAft>
              <a:buClr>
                <a:schemeClr val="dk1"/>
              </a:buClr>
              <a:buSzPts val="1200"/>
              <a:buFont typeface="Arial"/>
              <a:buChar char="•"/>
            </a:pPr>
            <a:r>
              <a:rPr lang="fr" sz="1200"/>
              <a:t>Plan for safer and environmentally friendly waste treatment tech in future (preferably non-incineration technologies)</a:t>
            </a:r>
            <a:endParaRPr/>
          </a:p>
          <a:p>
            <a:pPr indent="-95250" lvl="0" marL="171450" rtl="0" algn="l">
              <a:lnSpc>
                <a:spcPct val="100000"/>
              </a:lnSpc>
              <a:spcBef>
                <a:spcPts val="0"/>
              </a:spcBef>
              <a:spcAft>
                <a:spcPts val="0"/>
              </a:spcAft>
              <a:buClr>
                <a:schemeClr val="dk1"/>
              </a:buClr>
              <a:buSzPts val="1200"/>
              <a:buFont typeface="Arial"/>
              <a:buNone/>
            </a:pPr>
            <a:r>
              <a:t/>
            </a:r>
            <a:endParaRPr sz="1200"/>
          </a:p>
          <a:p>
            <a:pPr indent="-95250" lvl="0" marL="171450" rtl="0" algn="l">
              <a:lnSpc>
                <a:spcPct val="100000"/>
              </a:lnSpc>
              <a:spcBef>
                <a:spcPts val="0"/>
              </a:spcBef>
              <a:spcAft>
                <a:spcPts val="0"/>
              </a:spcAft>
              <a:buClr>
                <a:schemeClr val="dk1"/>
              </a:buClr>
              <a:buSzPts val="1200"/>
              <a:buFont typeface="Arial"/>
              <a:buNone/>
            </a:pPr>
            <a:r>
              <a:t/>
            </a:r>
            <a:endParaRPr sz="1200"/>
          </a:p>
          <a:p>
            <a:pPr indent="0" lvl="0" marL="0" rtl="0" algn="l">
              <a:lnSpc>
                <a:spcPct val="100000"/>
              </a:lnSpc>
              <a:spcBef>
                <a:spcPts val="0"/>
              </a:spcBef>
              <a:spcAft>
                <a:spcPts val="0"/>
              </a:spcAft>
              <a:buSzPts val="1400"/>
              <a:buNone/>
            </a:pPr>
            <a:r>
              <a:t/>
            </a:r>
            <a:endParaRPr/>
          </a:p>
        </p:txBody>
      </p:sp>
      <p:sp>
        <p:nvSpPr>
          <p:cNvPr id="910" name="Google Shape;910;p3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911" name="Google Shape;911;p3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912" name="Google Shape;91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Google Shape;94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a:p>
        </p:txBody>
      </p:sp>
      <p:sp>
        <p:nvSpPr>
          <p:cNvPr id="942" name="Google Shape;94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32: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0" name="Google Shape;95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fr"/>
              <a:t>Solid waste management can have exacerbating effects on the climate especially due to the emission of greenhouse gasses: Transporting health care waste in vehicles using fossil fuels, inadequate incineration, inappropriate incinerator technology, or the incineration of unsuitable materials results in GHG emissions and the release of pollutants into the air</a:t>
            </a:r>
            <a:endParaRPr/>
          </a:p>
          <a:p>
            <a:pPr indent="-171450" lvl="0" marL="171450" rtl="0" algn="l">
              <a:lnSpc>
                <a:spcPct val="100000"/>
              </a:lnSpc>
              <a:spcBef>
                <a:spcPts val="0"/>
              </a:spcBef>
              <a:spcAft>
                <a:spcPts val="0"/>
              </a:spcAft>
              <a:buClr>
                <a:schemeClr val="dk1"/>
              </a:buClr>
              <a:buSzPts val="1200"/>
              <a:buFont typeface="Arial"/>
              <a:buChar char="•"/>
            </a:pPr>
            <a:r>
              <a:rPr lang="fr"/>
              <a:t>Changes in hydrology and temperature can affect the stability of waste containment structures (e.g. waste pits) within the health care facility </a:t>
            </a:r>
            <a:endParaRPr/>
          </a:p>
          <a:p>
            <a:pPr indent="-171450" lvl="0" marL="171450" rtl="0" algn="l">
              <a:lnSpc>
                <a:spcPct val="100000"/>
              </a:lnSpc>
              <a:spcBef>
                <a:spcPts val="0"/>
              </a:spcBef>
              <a:spcAft>
                <a:spcPts val="0"/>
              </a:spcAft>
              <a:buClr>
                <a:schemeClr val="dk1"/>
              </a:buClr>
              <a:buSzPts val="1200"/>
              <a:buFont typeface="Arial"/>
              <a:buChar char="•"/>
            </a:pPr>
            <a:r>
              <a:rPr lang="fr"/>
              <a:t>Increased rainfall and flooding can lead to inundation of the facility and affect waste containers with spreading of contaminants (including hazardous). Consider this risk when planning and checking waste containers - placement and protection.</a:t>
            </a:r>
            <a:endParaRPr/>
          </a:p>
          <a:p>
            <a:pPr indent="-171450" lvl="0" marL="171450" rtl="0" algn="l">
              <a:lnSpc>
                <a:spcPct val="100000"/>
              </a:lnSpc>
              <a:spcBef>
                <a:spcPts val="0"/>
              </a:spcBef>
              <a:spcAft>
                <a:spcPts val="0"/>
              </a:spcAft>
              <a:buClr>
                <a:schemeClr val="dk1"/>
              </a:buClr>
              <a:buSzPts val="1200"/>
              <a:buFont typeface="Arial"/>
              <a:buChar char="•"/>
            </a:pPr>
            <a:r>
              <a:rPr lang="fr"/>
              <a:t>Even if facility is not flooded but the surroundings are, there can be disruption of the waste management chain (e.g. flooding of road, railway affect waste collection and off-site treatment), so extra containment capacity needs to be in place at the facility. </a:t>
            </a:r>
            <a:endParaRPr/>
          </a:p>
          <a:p>
            <a:pPr indent="-171450" lvl="0" marL="171450" rtl="0" algn="l">
              <a:lnSpc>
                <a:spcPct val="100000"/>
              </a:lnSpc>
              <a:spcBef>
                <a:spcPts val="0"/>
              </a:spcBef>
              <a:spcAft>
                <a:spcPts val="0"/>
              </a:spcAft>
              <a:buClr>
                <a:schemeClr val="dk1"/>
              </a:buClr>
              <a:buSzPts val="1200"/>
              <a:buFont typeface="Arial"/>
              <a:buChar char="•"/>
            </a:pPr>
            <a:r>
              <a:rPr lang="fr"/>
              <a:t>Low lying coastal facilities are at increasing risk from inundation.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rgbClr val="09164D"/>
              </a:buClr>
              <a:buSzPts val="1200"/>
              <a:buFont typeface="Arial"/>
              <a:buChar char="•"/>
            </a:pPr>
            <a:r>
              <a:rPr lang="fr" sz="1200">
                <a:solidFill>
                  <a:srgbClr val="09164D"/>
                </a:solidFill>
              </a:rPr>
              <a:t>CO</a:t>
            </a:r>
            <a:r>
              <a:rPr baseline="-25000" i="0" lang="fr" sz="1200">
                <a:solidFill>
                  <a:srgbClr val="09164D"/>
                </a:solidFill>
                <a:latin typeface="Cambria Math"/>
                <a:ea typeface="Cambria Math"/>
                <a:cs typeface="Cambria Math"/>
                <a:sym typeface="Cambria Math"/>
              </a:rPr>
              <a:t>2</a:t>
            </a:r>
            <a:r>
              <a:rPr lang="fr" sz="1200">
                <a:solidFill>
                  <a:srgbClr val="09164D"/>
                </a:solidFill>
              </a:rPr>
              <a:t> = carbon dioxide, CH</a:t>
            </a:r>
            <a:r>
              <a:rPr b="0" baseline="-25000" i="0" lang="fr" sz="1200">
                <a:solidFill>
                  <a:srgbClr val="09164D"/>
                </a:solidFill>
                <a:latin typeface="Cambria Math"/>
                <a:ea typeface="Cambria Math"/>
                <a:cs typeface="Cambria Math"/>
                <a:sym typeface="Cambria Math"/>
              </a:rPr>
              <a:t>4</a:t>
            </a:r>
            <a:r>
              <a:rPr lang="fr" sz="1200">
                <a:solidFill>
                  <a:srgbClr val="09164D"/>
                </a:solidFill>
              </a:rPr>
              <a:t> = methane and N</a:t>
            </a:r>
            <a:r>
              <a:rPr baseline="-25000" i="0" lang="fr" sz="1200">
                <a:solidFill>
                  <a:srgbClr val="09164D"/>
                </a:solidFill>
                <a:latin typeface="Cambria Math"/>
                <a:ea typeface="Cambria Math"/>
                <a:cs typeface="Cambria Math"/>
                <a:sym typeface="Cambria Math"/>
              </a:rPr>
              <a:t>2</a:t>
            </a:r>
            <a:r>
              <a:rPr lang="fr" sz="1200">
                <a:solidFill>
                  <a:srgbClr val="09164D"/>
                </a:solidFill>
              </a:rPr>
              <a:t>O = nitrous oxide </a:t>
            </a:r>
            <a:endParaRPr/>
          </a:p>
        </p:txBody>
      </p:sp>
      <p:sp>
        <p:nvSpPr>
          <p:cNvPr id="951" name="Google Shape;951;p3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952" name="Google Shape;952;p3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1 May, 2022</a:t>
            </a:r>
            <a:endParaRPr b="0" i="0" sz="1200" u="none" cap="none" strike="noStrike">
              <a:solidFill>
                <a:srgbClr val="000000"/>
              </a:solidFill>
              <a:latin typeface="Arial"/>
              <a:ea typeface="Arial"/>
              <a:cs typeface="Arial"/>
              <a:sym typeface="Arial"/>
            </a:endParaRPr>
          </a:p>
        </p:txBody>
      </p:sp>
      <p:sp>
        <p:nvSpPr>
          <p:cNvPr id="953" name="Google Shape;95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33: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1" name="Google Shape;96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 </a:t>
            </a:r>
            <a:r>
              <a:rPr b="1" lang="fr"/>
              <a:t>READ THE SLIDE</a:t>
            </a:r>
            <a:endParaRPr/>
          </a:p>
        </p:txBody>
      </p:sp>
      <p:sp>
        <p:nvSpPr>
          <p:cNvPr id="962" name="Google Shape;962;p3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963" name="Google Shape;963;p3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1 May, 2022</a:t>
            </a:r>
            <a:endParaRPr b="0" i="0" sz="1200" u="none" cap="none" strike="noStrike">
              <a:solidFill>
                <a:srgbClr val="000000"/>
              </a:solidFill>
              <a:latin typeface="Arial"/>
              <a:ea typeface="Arial"/>
              <a:cs typeface="Arial"/>
              <a:sym typeface="Arial"/>
            </a:endParaRPr>
          </a:p>
        </p:txBody>
      </p:sp>
      <p:sp>
        <p:nvSpPr>
          <p:cNvPr id="964" name="Google Shape;964;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34: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4" name="Google Shape;97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Incineration, especially low-temperature incineration leads to green house gas emissions and is particularly harmful to human health through the release of dixoins and furans which are carcinogenic. Health care facilities and the health sector in a country should work towards incrementally phasing out incineration and/or using high temperature incineration with scrubbers and instead installing non-burn technologies-the most common being autoclaves. Employing reverse logistics and centralized treatment can facilitate use/management of autoclaves which require more resources and technical management compared to low temperature incineration.</a:t>
            </a:r>
            <a:endParaRPr/>
          </a:p>
        </p:txBody>
      </p:sp>
      <p:sp>
        <p:nvSpPr>
          <p:cNvPr id="975" name="Google Shape;975;p3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976" name="Google Shape;976;p3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1 May, 2022</a:t>
            </a:r>
            <a:endParaRPr b="0" i="0" sz="1200" u="none" cap="none" strike="noStrike">
              <a:solidFill>
                <a:srgbClr val="000000"/>
              </a:solidFill>
              <a:latin typeface="Arial"/>
              <a:ea typeface="Arial"/>
              <a:cs typeface="Arial"/>
              <a:sym typeface="Arial"/>
            </a:endParaRPr>
          </a:p>
        </p:txBody>
      </p:sp>
      <p:sp>
        <p:nvSpPr>
          <p:cNvPr id="977" name="Google Shape;977;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35: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8" name="Google Shape;98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Climate commitments made through CoP 26 presents an opportunity to increase attention and resources for safe and sustainable waste management. </a:t>
            </a:r>
            <a:endParaRPr/>
          </a:p>
          <a:p>
            <a:pPr indent="0" lvl="0" marL="0" rtl="0" algn="l">
              <a:lnSpc>
                <a:spcPct val="100000"/>
              </a:lnSpc>
              <a:spcBef>
                <a:spcPts val="0"/>
              </a:spcBef>
              <a:spcAft>
                <a:spcPts val="0"/>
              </a:spcAft>
              <a:buSzPts val="1400"/>
              <a:buNone/>
            </a:pPr>
            <a:r>
              <a:rPr lang="fr"/>
              <a:t>The list of countries and their commitments for climate and health from CoP 26 can be found here: https://www.who.int/initiatives/cop26-health-programme/country-commitments</a:t>
            </a:r>
            <a:endParaRPr/>
          </a:p>
          <a:p>
            <a:pPr indent="0" lvl="0" marL="0" rtl="0" algn="l">
              <a:lnSpc>
                <a:spcPct val="100000"/>
              </a:lnSpc>
              <a:spcBef>
                <a:spcPts val="0"/>
              </a:spcBef>
              <a:spcAft>
                <a:spcPts val="0"/>
              </a:spcAft>
              <a:buSzPts val="1400"/>
              <a:buNone/>
            </a:pPr>
            <a:r>
              <a:t/>
            </a:r>
            <a:endParaRPr/>
          </a:p>
        </p:txBody>
      </p:sp>
      <p:sp>
        <p:nvSpPr>
          <p:cNvPr id="989" name="Google Shape;989;p3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990" name="Google Shape;990;p3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1 May, 2022</a:t>
            </a:r>
            <a:endParaRPr b="0" i="0" sz="1200" u="none" cap="none" strike="noStrike">
              <a:solidFill>
                <a:srgbClr val="000000"/>
              </a:solidFill>
              <a:latin typeface="Arial"/>
              <a:ea typeface="Arial"/>
              <a:cs typeface="Arial"/>
              <a:sym typeface="Arial"/>
            </a:endParaRPr>
          </a:p>
        </p:txBody>
      </p:sp>
      <p:sp>
        <p:nvSpPr>
          <p:cNvPr id="991" name="Google Shape;99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1" name="Google Shape;100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a:p>
        </p:txBody>
      </p:sp>
      <p:sp>
        <p:nvSpPr>
          <p:cNvPr id="1002" name="Google Shape;1002;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0" name="Google Shape;101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b="0" lang="fr"/>
              <a:t>What are some of the simpler, lower-cost interventions that are possible?  Would these options differ between smaller and larger facilities? </a:t>
            </a:r>
            <a:endParaRPr/>
          </a:p>
          <a:p>
            <a:pPr indent="0" lvl="0" marL="0" rtl="0" algn="l">
              <a:lnSpc>
                <a:spcPct val="100000"/>
              </a:lnSpc>
              <a:spcBef>
                <a:spcPts val="0"/>
              </a:spcBef>
              <a:spcAft>
                <a:spcPts val="0"/>
              </a:spcAft>
              <a:buSzPts val="1400"/>
              <a:buNone/>
            </a:pPr>
            <a:r>
              <a:rPr lang="fr"/>
              <a:t>The key, in low-resource settings, is to focus on incremental improvement. Remember the waste hierarchy ladder – if open-burning is the current situation then focus on constructing a locally-made, low-cost, lower temperature incinerator. In higher-resource settings, facilities should be moving towards more environmentally friendly practices, e.g. non-burn technologies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sz="1800">
                <a:latin typeface="Arial"/>
                <a:ea typeface="Arial"/>
                <a:cs typeface="Arial"/>
                <a:sym typeface="Arial"/>
              </a:rPr>
              <a:t>A long-term strategy including waste reduction and investment for system upgrading should be developed to supplement and guide annual HCWM plans.</a:t>
            </a:r>
            <a:endParaRPr sz="1800">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In smaller facilities, centralized treatment may be more realistic, but will require careful planning and logistics. It may be difficult for a facility to verify what happens to the waste once it leaves the facility but some effort should be made to verify that waste is being safely treated and disposed of, not merely dumped in municipal waste supplies. </a:t>
            </a:r>
            <a:endParaRPr/>
          </a:p>
        </p:txBody>
      </p:sp>
      <p:sp>
        <p:nvSpPr>
          <p:cNvPr id="1011" name="Google Shape;1011;p3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012" name="Google Shape;1012;p3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013" name="Google Shape;1013;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3" name="Google Shape;1023;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1024" name="Google Shape;1024;p3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World Health Organization</a:t>
            </a:r>
            <a:endParaRPr/>
          </a:p>
        </p:txBody>
      </p:sp>
      <p:sp>
        <p:nvSpPr>
          <p:cNvPr id="1025" name="Google Shape;1025;p3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1 May, 2022</a:t>
            </a:r>
            <a:endParaRPr b="0" i="0" sz="1200" u="none" cap="none" strike="noStrike">
              <a:solidFill>
                <a:srgbClr val="000000"/>
              </a:solidFill>
              <a:latin typeface="Calibri"/>
              <a:ea typeface="Calibri"/>
              <a:cs typeface="Calibri"/>
              <a:sym typeface="Calibri"/>
            </a:endParaRPr>
          </a:p>
        </p:txBody>
      </p:sp>
      <p:sp>
        <p:nvSpPr>
          <p:cNvPr id="1026" name="Google Shape;1026;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p39:notes"/>
          <p:cNvSpPr/>
          <p:nvPr>
            <p:ph idx="2" type="sldImg"/>
          </p:nvPr>
        </p:nvSpPr>
        <p:spPr>
          <a:xfrm>
            <a:off x="458788" y="720725"/>
            <a:ext cx="6397625" cy="3598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9" name="Google Shape;104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This facility in Indonesia is the same as the one showing the alternative risk prioritization method. One of the simple, low cost improvements identified was to tidy up waste at the facility. </a:t>
            </a:r>
            <a:endParaRPr/>
          </a:p>
        </p:txBody>
      </p:sp>
      <p:sp>
        <p:nvSpPr>
          <p:cNvPr id="1050" name="Google Shape;1050;p3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World Health Organization</a:t>
            </a:r>
            <a:endParaRPr/>
          </a:p>
        </p:txBody>
      </p:sp>
      <p:sp>
        <p:nvSpPr>
          <p:cNvPr id="1051" name="Google Shape;1051;p3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fr" sz="1200" u="none" cap="none" strike="noStrike">
                <a:solidFill>
                  <a:srgbClr val="000000"/>
                </a:solidFill>
                <a:latin typeface="Calibri"/>
                <a:ea typeface="Calibri"/>
                <a:cs typeface="Calibri"/>
                <a:sym typeface="Calibri"/>
              </a:rPr>
              <a:t>1 May, 2022</a:t>
            </a:r>
            <a:endParaRPr b="0" i="0" sz="1200" u="none" cap="none" strike="noStrike">
              <a:solidFill>
                <a:srgbClr val="000000"/>
              </a:solidFill>
              <a:latin typeface="Calibri"/>
              <a:ea typeface="Calibri"/>
              <a:cs typeface="Calibri"/>
              <a:sym typeface="Calibri"/>
            </a:endParaRPr>
          </a:p>
        </p:txBody>
      </p:sp>
      <p:sp>
        <p:nvSpPr>
          <p:cNvPr id="1052" name="Google Shape;1052;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1" lang="fr"/>
              <a:t>READ THE SLIDE</a:t>
            </a:r>
            <a:endParaRPr/>
          </a:p>
        </p:txBody>
      </p:sp>
      <p:sp>
        <p:nvSpPr>
          <p:cNvPr id="356" name="Google Shape;35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6" name="Google Shape;106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These improvements may require more considerable costs and time. </a:t>
            </a:r>
            <a:endParaRPr/>
          </a:p>
        </p:txBody>
      </p:sp>
      <p:sp>
        <p:nvSpPr>
          <p:cNvPr id="1067" name="Google Shape;1067;p4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068" name="Google Shape;1068;p4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069" name="Google Shape;1069;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41: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8" name="Google Shape;107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What could you do to increase sustainability in your facility or facilities you work with? What do you think needs to be done at national and local level? These are things you can think about as we finish the session and to support your action planning going forward.</a:t>
            </a:r>
            <a:endParaRPr/>
          </a:p>
          <a:p>
            <a:pPr indent="0" lvl="0" marL="0" rtl="0" algn="l">
              <a:lnSpc>
                <a:spcPct val="100000"/>
              </a:lnSpc>
              <a:spcBef>
                <a:spcPts val="0"/>
              </a:spcBef>
              <a:spcAft>
                <a:spcPts val="0"/>
              </a:spcAft>
              <a:buSzPts val="1400"/>
              <a:buNone/>
            </a:pPr>
            <a:r>
              <a:t/>
            </a:r>
            <a:endParaRPr/>
          </a:p>
        </p:txBody>
      </p:sp>
      <p:sp>
        <p:nvSpPr>
          <p:cNvPr id="1079" name="Google Shape;1079;p4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080" name="Google Shape;1080;p4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081" name="Google Shape;1081;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0" name="Google Shape;109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1091" name="Google Shape;1091;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8" name="Google Shape;109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b="0" lang="fr"/>
              <a:t>Using the WASH FIT assessment tool will help you to address many aspects of waste management and may allow for a detailed improvement plan</a:t>
            </a:r>
            <a:endParaRPr/>
          </a:p>
        </p:txBody>
      </p:sp>
      <p:sp>
        <p:nvSpPr>
          <p:cNvPr id="1099" name="Google Shape;1099;p4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100" name="Google Shape;1100;p4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101" name="Google Shape;1101;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0" name="Google Shape;111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1111" name="Google Shape;1111;p4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112" name="Google Shape;1112;p4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113" name="Google Shape;1113;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2" name="Google Shape;112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p:txBody>
      </p:sp>
      <p:sp>
        <p:nvSpPr>
          <p:cNvPr id="1123" name="Google Shape;1123;p4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124" name="Google Shape;1124;p4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125" name="Google Shape;1125;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46:notes"/>
          <p:cNvSpPr/>
          <p:nvPr>
            <p:ph idx="2" type="sldImg"/>
          </p:nvPr>
        </p:nvSpPr>
        <p:spPr>
          <a:xfrm>
            <a:off x="382588" y="1228725"/>
            <a:ext cx="5897562" cy="33178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4" name="Google Shape;113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5" name="Google Shape;1135;p4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solidFill>
                  <a:srgbClr val="000000"/>
                </a:solidFill>
              </a:rPr>
              <a:t>World Health Organization</a:t>
            </a:r>
            <a:endParaRPr/>
          </a:p>
        </p:txBody>
      </p:sp>
      <p:sp>
        <p:nvSpPr>
          <p:cNvPr id="1136" name="Google Shape;1136;p4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SzPts val="1400"/>
              <a:buNone/>
            </a:pPr>
            <a:r>
              <a:rPr lang="fr" sz="1200">
                <a:solidFill>
                  <a:srgbClr val="000000"/>
                </a:solidFill>
                <a:latin typeface="Arial"/>
                <a:ea typeface="Arial"/>
                <a:cs typeface="Arial"/>
                <a:sym typeface="Arial"/>
              </a:rPr>
              <a:t>1 May 2022</a:t>
            </a:r>
            <a:endParaRPr sz="1200">
              <a:solidFill>
                <a:srgbClr val="000000"/>
              </a:solidFill>
              <a:latin typeface="Arial"/>
              <a:ea typeface="Arial"/>
              <a:cs typeface="Arial"/>
              <a:sym typeface="Arial"/>
            </a:endParaRPr>
          </a:p>
        </p:txBody>
      </p:sp>
      <p:sp>
        <p:nvSpPr>
          <p:cNvPr id="1137" name="Google Shape;1137;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fr"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5" name="Google Shape;1145;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a:p>
        </p:txBody>
      </p:sp>
      <p:sp>
        <p:nvSpPr>
          <p:cNvPr id="1146" name="Google Shape;1146;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48: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2" name="Google Shape;1152;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3" name="Google Shape;1153;p4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154" name="Google Shape;1154;p4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155" name="Google Shape;1155;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p49: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8" name="Google Shape;1168;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9" name="Google Shape;1169;p4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1170" name="Google Shape;1170;p4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1 May, 2022</a:t>
            </a:r>
            <a:endParaRPr b="0" i="0" sz="1200" u="none" cap="none" strike="noStrike">
              <a:solidFill>
                <a:srgbClr val="000000"/>
              </a:solidFill>
              <a:latin typeface="Arial"/>
              <a:ea typeface="Arial"/>
              <a:cs typeface="Arial"/>
              <a:sym typeface="Arial"/>
            </a:endParaRPr>
          </a:p>
        </p:txBody>
      </p:sp>
      <p:sp>
        <p:nvSpPr>
          <p:cNvPr id="1171" name="Google Shape;1171;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5: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4" name="Google Shape;36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solidFill>
                  <a:srgbClr val="000000"/>
                </a:solidFill>
              </a:rPr>
              <a:t>SAY:</a:t>
            </a:r>
            <a:endParaRPr/>
          </a:p>
          <a:p>
            <a:pPr indent="0" lvl="0" marL="0" rtl="0" algn="l">
              <a:lnSpc>
                <a:spcPct val="100000"/>
              </a:lnSpc>
              <a:spcBef>
                <a:spcPts val="0"/>
              </a:spcBef>
              <a:spcAft>
                <a:spcPts val="0"/>
              </a:spcAft>
              <a:buSzPts val="1400"/>
              <a:buNone/>
            </a:pPr>
            <a:r>
              <a:rPr b="0" lang="fr">
                <a:solidFill>
                  <a:srgbClr val="000000"/>
                </a:solidFill>
              </a:rPr>
              <a:t>Please shout out some ideas. What has caused these problems? What is the impact on human and environmental health? What could be done about it? Have they seen similar problems in the country/local area/place of work? </a:t>
            </a:r>
            <a:endParaRPr/>
          </a:p>
          <a:p>
            <a:pPr indent="0" lvl="0" marL="0" rtl="0" algn="l">
              <a:lnSpc>
                <a:spcPct val="100000"/>
              </a:lnSpc>
              <a:spcBef>
                <a:spcPts val="0"/>
              </a:spcBef>
              <a:spcAft>
                <a:spcPts val="0"/>
              </a:spcAft>
              <a:buSzPts val="1400"/>
              <a:buNone/>
            </a:pPr>
            <a:r>
              <a:rPr b="1" lang="fr" u="none">
                <a:solidFill>
                  <a:srgbClr val="000000"/>
                </a:solidFill>
              </a:rPr>
              <a:t>NOTE FOR TRAINER:</a:t>
            </a:r>
            <a:endParaRPr/>
          </a:p>
          <a:p>
            <a:pPr indent="0" lvl="0" marL="0" rtl="0" algn="l">
              <a:lnSpc>
                <a:spcPct val="100000"/>
              </a:lnSpc>
              <a:spcBef>
                <a:spcPts val="0"/>
              </a:spcBef>
              <a:spcAft>
                <a:spcPts val="0"/>
              </a:spcAft>
              <a:buSzPts val="1400"/>
              <a:buNone/>
            </a:pPr>
            <a:r>
              <a:rPr b="0" lang="fr">
                <a:solidFill>
                  <a:srgbClr val="000000"/>
                </a:solidFill>
              </a:rPr>
              <a:t>Use the opportunity to understand what level of knowledge participants have. </a:t>
            </a:r>
            <a:endParaRPr/>
          </a:p>
          <a:p>
            <a:pPr indent="0" lvl="0" marL="0" rtl="0" algn="l">
              <a:lnSpc>
                <a:spcPct val="100000"/>
              </a:lnSpc>
              <a:spcBef>
                <a:spcPts val="0"/>
              </a:spcBef>
              <a:spcAft>
                <a:spcPts val="0"/>
              </a:spcAft>
              <a:buSzPts val="1400"/>
              <a:buNone/>
            </a:pPr>
            <a:r>
              <a:rPr b="1" lang="fr">
                <a:solidFill>
                  <a:srgbClr val="000000"/>
                </a:solidFill>
              </a:rPr>
              <a:t>SAY:</a:t>
            </a:r>
            <a:endParaRPr/>
          </a:p>
          <a:p>
            <a:pPr indent="0" lvl="0" marL="0" rtl="0" algn="l">
              <a:lnSpc>
                <a:spcPct val="100000"/>
              </a:lnSpc>
              <a:spcBef>
                <a:spcPts val="0"/>
              </a:spcBef>
              <a:spcAft>
                <a:spcPts val="0"/>
              </a:spcAft>
              <a:buSzPts val="1400"/>
              <a:buNone/>
            </a:pPr>
            <a:r>
              <a:rPr b="0" lang="fr">
                <a:solidFill>
                  <a:srgbClr val="000000"/>
                </a:solidFill>
              </a:rPr>
              <a:t>Waste is:</a:t>
            </a:r>
            <a:endParaRPr/>
          </a:p>
          <a:p>
            <a:pPr indent="0" lvl="0" marL="0" rtl="0" algn="l">
              <a:lnSpc>
                <a:spcPct val="100000"/>
              </a:lnSpc>
              <a:spcBef>
                <a:spcPts val="0"/>
              </a:spcBef>
              <a:spcAft>
                <a:spcPts val="0"/>
              </a:spcAft>
              <a:buClr>
                <a:srgbClr val="000000"/>
              </a:buClr>
              <a:buSzPts val="1200"/>
              <a:buFont typeface="Calibri"/>
              <a:buChar char="•"/>
            </a:pPr>
            <a:r>
              <a:rPr b="0" lang="fr">
                <a:solidFill>
                  <a:srgbClr val="000000"/>
                </a:solidFill>
              </a:rPr>
              <a:t> Not segregated: yellow and black bags are all mixed together </a:t>
            </a:r>
            <a:endParaRPr/>
          </a:p>
          <a:p>
            <a:pPr indent="0" lvl="0" marL="0" rtl="0" algn="l">
              <a:lnSpc>
                <a:spcPct val="100000"/>
              </a:lnSpc>
              <a:spcBef>
                <a:spcPts val="0"/>
              </a:spcBef>
              <a:spcAft>
                <a:spcPts val="0"/>
              </a:spcAft>
              <a:buClr>
                <a:srgbClr val="000000"/>
              </a:buClr>
              <a:buSzPts val="1200"/>
              <a:buFont typeface="Calibri"/>
              <a:buChar char="•"/>
            </a:pPr>
            <a:r>
              <a:rPr b="0" lang="fr">
                <a:solidFill>
                  <a:srgbClr val="000000"/>
                </a:solidFill>
              </a:rPr>
              <a:t> Exposed: intravenous lines open dumped</a:t>
            </a:r>
            <a:endParaRPr/>
          </a:p>
          <a:p>
            <a:pPr indent="0" lvl="0" marL="0" rtl="0" algn="l">
              <a:lnSpc>
                <a:spcPct val="100000"/>
              </a:lnSpc>
              <a:spcBef>
                <a:spcPts val="0"/>
              </a:spcBef>
              <a:spcAft>
                <a:spcPts val="0"/>
              </a:spcAft>
              <a:buClr>
                <a:srgbClr val="000000"/>
              </a:buClr>
              <a:buSzPts val="1200"/>
              <a:buFont typeface="Calibri"/>
              <a:buChar char="•"/>
            </a:pPr>
            <a:r>
              <a:rPr b="0" lang="fr">
                <a:solidFill>
                  <a:srgbClr val="000000"/>
                </a:solidFill>
              </a:rPr>
              <a:t> No fence – open area. Dogs and other animals may scavenge, waste pickers may also enter the site, not protected from human contact. </a:t>
            </a:r>
            <a:endParaRPr/>
          </a:p>
          <a:p>
            <a:pPr indent="0" lvl="0" marL="0" rtl="0" algn="l">
              <a:lnSpc>
                <a:spcPct val="100000"/>
              </a:lnSpc>
              <a:spcBef>
                <a:spcPts val="0"/>
              </a:spcBef>
              <a:spcAft>
                <a:spcPts val="0"/>
              </a:spcAft>
              <a:buClr>
                <a:srgbClr val="000000"/>
              </a:buClr>
              <a:buSzPts val="1200"/>
              <a:buFont typeface="Calibri"/>
              <a:buChar char="•"/>
            </a:pPr>
            <a:r>
              <a:rPr b="0" lang="fr">
                <a:solidFill>
                  <a:srgbClr val="000000"/>
                </a:solidFill>
              </a:rPr>
              <a:t> Some of the waste looks like it is starting to degrade indicating it has been stored for more than the recommended 48 hours</a:t>
            </a:r>
            <a:endParaRPr/>
          </a:p>
        </p:txBody>
      </p:sp>
      <p:sp>
        <p:nvSpPr>
          <p:cNvPr id="365" name="Google Shape;36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3" name="Google Shape;118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
              <a:t>Refer to Chapter 2, page 6 of WHO </a:t>
            </a:r>
            <a:r>
              <a:rPr lang="fr" sz="1800">
                <a:latin typeface="Calibri"/>
                <a:ea typeface="Calibri"/>
                <a:cs typeface="Calibri"/>
                <a:sym typeface="Calibri"/>
              </a:rPr>
              <a:t>Overview of technologies for the treatment of infectious and sharp waste from health care facilities for more information. </a:t>
            </a:r>
            <a:endParaRPr/>
          </a:p>
          <a:p>
            <a:pPr indent="0" lvl="0" marL="0" marR="0" rtl="0" algn="l">
              <a:lnSpc>
                <a:spcPct val="100000"/>
              </a:lnSpc>
              <a:spcBef>
                <a:spcPts val="540"/>
              </a:spcBef>
              <a:spcAft>
                <a:spcPts val="0"/>
              </a:spcAft>
              <a:buClr>
                <a:schemeClr val="dk1"/>
              </a:buClr>
              <a:buSzPts val="1800"/>
              <a:buFont typeface="Calibri"/>
              <a:buNone/>
            </a:pPr>
            <a:r>
              <a:rPr lang="fr" sz="1800">
                <a:latin typeface="Calibri"/>
                <a:ea typeface="Calibri"/>
                <a:cs typeface="Calibri"/>
                <a:sym typeface="Calibri"/>
              </a:rPr>
              <a:t>https://apps.who.int/iris/handle/10665/328146 </a:t>
            </a:r>
            <a:endParaRPr sz="18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800" u="none" strike="noStrike">
              <a:solidFill>
                <a:srgbClr val="000000"/>
              </a:solidFill>
            </a:endParaRPr>
          </a:p>
          <a:p>
            <a:pPr indent="0" lvl="0" marL="0" rtl="0" algn="l">
              <a:lnSpc>
                <a:spcPct val="100000"/>
              </a:lnSpc>
              <a:spcBef>
                <a:spcPts val="0"/>
              </a:spcBef>
              <a:spcAft>
                <a:spcPts val="0"/>
              </a:spcAft>
              <a:buSzPts val="1400"/>
              <a:buNone/>
            </a:pPr>
            <a:r>
              <a:t/>
            </a:r>
            <a:endParaRPr b="0" i="0" sz="1800" u="none" strike="noStrike"/>
          </a:p>
          <a:p>
            <a:pPr indent="0" lvl="0" marL="0" rtl="0" algn="l">
              <a:lnSpc>
                <a:spcPct val="100000"/>
              </a:lnSpc>
              <a:spcBef>
                <a:spcPts val="0"/>
              </a:spcBef>
              <a:spcAft>
                <a:spcPts val="0"/>
              </a:spcAft>
              <a:buSzPts val="1400"/>
              <a:buNone/>
            </a:pPr>
            <a:r>
              <a:rPr b="0" i="0" lang="fr" sz="1800" u="none" strike="noStrike"/>
              <a:t> </a:t>
            </a:r>
            <a:endParaRPr/>
          </a:p>
          <a:p>
            <a:pPr indent="0" lvl="0" marL="0" rtl="0" algn="l">
              <a:lnSpc>
                <a:spcPct val="100000"/>
              </a:lnSpc>
              <a:spcBef>
                <a:spcPts val="0"/>
              </a:spcBef>
              <a:spcAft>
                <a:spcPts val="0"/>
              </a:spcAft>
              <a:buSzPts val="1400"/>
              <a:buNone/>
            </a:pPr>
            <a:r>
              <a:t/>
            </a:r>
            <a:endParaRPr/>
          </a:p>
        </p:txBody>
      </p:sp>
      <p:sp>
        <p:nvSpPr>
          <p:cNvPr id="1184" name="Google Shape;1184;p5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185" name="Google Shape;1185;p5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186" name="Google Shape;1186;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8" name="Google Shape;1208;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
              <a:t>Refer to WHO </a:t>
            </a:r>
            <a:r>
              <a:rPr lang="fr" sz="1200">
                <a:latin typeface="Calibri"/>
                <a:ea typeface="Calibri"/>
                <a:cs typeface="Calibri"/>
                <a:sym typeface="Calibri"/>
              </a:rPr>
              <a:t>Overview of technologies for the treatment of infectious and sharp waste from health care facilities for more information. </a:t>
            </a:r>
            <a:endParaRPr/>
          </a:p>
          <a:p>
            <a:pPr indent="0" lvl="0" marL="0" marR="0" rtl="0" algn="l">
              <a:lnSpc>
                <a:spcPct val="100000"/>
              </a:lnSpc>
              <a:spcBef>
                <a:spcPts val="360"/>
              </a:spcBef>
              <a:spcAft>
                <a:spcPts val="0"/>
              </a:spcAft>
              <a:buClr>
                <a:schemeClr val="dk1"/>
              </a:buClr>
              <a:buSzPts val="1200"/>
              <a:buFont typeface="Calibri"/>
              <a:buNone/>
            </a:pPr>
            <a:r>
              <a:rPr lang="fr" sz="1200">
                <a:latin typeface="Calibri"/>
                <a:ea typeface="Calibri"/>
                <a:cs typeface="Calibri"/>
                <a:sym typeface="Calibri"/>
              </a:rPr>
              <a:t>https://apps.who.int/iris/handle/10665/328146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209" name="Google Shape;1209;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p52: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3" name="Google Shape;1243;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
              <a:t>Quiz – ask participants to guess the answers.</a:t>
            </a:r>
            <a:endParaRPr/>
          </a:p>
          <a:p>
            <a:pPr indent="0" lvl="0" marL="0" marR="0" rtl="0" algn="l">
              <a:lnSpc>
                <a:spcPct val="100000"/>
              </a:lnSpc>
              <a:spcBef>
                <a:spcPts val="360"/>
              </a:spcBef>
              <a:spcAft>
                <a:spcPts val="0"/>
              </a:spcAft>
              <a:buClr>
                <a:schemeClr val="dk1"/>
              </a:buClr>
              <a:buSzPts val="1200"/>
              <a:buFont typeface="Calibri"/>
              <a:buNone/>
            </a:pPr>
            <a:r>
              <a:rPr lang="fr"/>
              <a:t> </a:t>
            </a:r>
            <a:endParaRPr/>
          </a:p>
          <a:p>
            <a:pPr indent="0" lvl="0" marL="0" marR="0" rtl="0" algn="l">
              <a:lnSpc>
                <a:spcPct val="100000"/>
              </a:lnSpc>
              <a:spcBef>
                <a:spcPts val="360"/>
              </a:spcBef>
              <a:spcAft>
                <a:spcPts val="0"/>
              </a:spcAft>
              <a:buClr>
                <a:schemeClr val="dk1"/>
              </a:buClr>
              <a:buSzPts val="1200"/>
              <a:buFont typeface="Calibri"/>
              <a:buNone/>
            </a:pPr>
            <a:r>
              <a:rPr b="1" lang="fr"/>
              <a:t>Hospital</a:t>
            </a:r>
            <a:r>
              <a:rPr b="1" lang="fr" sz="1200">
                <a:latin typeface="Calibri"/>
                <a:ea typeface="Calibri"/>
                <a:cs typeface="Calibri"/>
                <a:sym typeface="Calibri"/>
              </a:rPr>
              <a:t>  </a:t>
            </a:r>
            <a:endParaRPr b="1" sz="1200">
              <a:latin typeface="Calibri"/>
              <a:ea typeface="Calibri"/>
              <a:cs typeface="Calibri"/>
              <a:sym typeface="Calibri"/>
            </a:endParaRPr>
          </a:p>
          <a:p>
            <a:pPr indent="-342900" lvl="0" marL="342900" rtl="0" algn="l">
              <a:lnSpc>
                <a:spcPct val="100000"/>
              </a:lnSpc>
              <a:spcBef>
                <a:spcPts val="0"/>
              </a:spcBef>
              <a:spcAft>
                <a:spcPts val="0"/>
              </a:spcAft>
              <a:buClr>
                <a:schemeClr val="dk1"/>
              </a:buClr>
              <a:buSzPts val="1200"/>
              <a:buFont typeface="Noto Sans Symbols"/>
              <a:buChar char="∙"/>
            </a:pPr>
            <a:r>
              <a:rPr lang="fr" sz="1200">
                <a:latin typeface="Calibri"/>
                <a:ea typeface="Calibri"/>
                <a:cs typeface="Calibri"/>
                <a:sym typeface="Calibri"/>
              </a:rPr>
              <a:t>100 beds x 100 % (BOR) x 0.5 kg /bed/day = 50 kg infectious waste per day</a:t>
            </a:r>
            <a:endParaRPr sz="1200">
              <a:latin typeface="Calibri"/>
              <a:ea typeface="Calibri"/>
              <a:cs typeface="Calibri"/>
              <a:sym typeface="Calibri"/>
            </a:endParaRPr>
          </a:p>
          <a:p>
            <a:pPr indent="-342900" lvl="0" marL="342900" rtl="0" algn="l">
              <a:lnSpc>
                <a:spcPct val="100000"/>
              </a:lnSpc>
              <a:spcBef>
                <a:spcPts val="0"/>
              </a:spcBef>
              <a:spcAft>
                <a:spcPts val="0"/>
              </a:spcAft>
              <a:buClr>
                <a:schemeClr val="dk1"/>
              </a:buClr>
              <a:buSzPts val="1200"/>
              <a:buFont typeface="Noto Sans Symbols"/>
              <a:buChar char="∙"/>
            </a:pPr>
            <a:r>
              <a:rPr lang="fr" sz="1200">
                <a:latin typeface="Calibri"/>
                <a:ea typeface="Calibri"/>
                <a:cs typeface="Calibri"/>
                <a:sym typeface="Calibri"/>
              </a:rPr>
              <a:t>50 kg / 5 working hours =10kg per hour</a:t>
            </a:r>
            <a:endParaRPr/>
          </a:p>
          <a:p>
            <a:pPr indent="-266700" lvl="0" marL="342900" rtl="0" algn="l">
              <a:lnSpc>
                <a:spcPct val="100000"/>
              </a:lnSpc>
              <a:spcBef>
                <a:spcPts val="0"/>
              </a:spcBef>
              <a:spcAft>
                <a:spcPts val="0"/>
              </a:spcAft>
              <a:buClr>
                <a:schemeClr val="dk1"/>
              </a:buClr>
              <a:buSzPts val="1200"/>
              <a:buFont typeface="Noto Sans Symbols"/>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Noto Sans Symbols"/>
              <a:buNone/>
            </a:pPr>
            <a:r>
              <a:rPr lang="fr" sz="1200">
                <a:latin typeface="Calibri"/>
                <a:ea typeface="Calibri"/>
                <a:cs typeface="Calibri"/>
                <a:sym typeface="Calibri"/>
              </a:rPr>
              <a:t>Result</a:t>
            </a:r>
            <a:r>
              <a:rPr i="1" lang="fr" sz="1200">
                <a:latin typeface="Calibri"/>
                <a:ea typeface="Calibri"/>
                <a:cs typeface="Calibri"/>
                <a:sym typeface="Calibri"/>
              </a:rPr>
              <a:t>:</a:t>
            </a:r>
            <a:endParaRPr sz="1200">
              <a:latin typeface="Calibri"/>
              <a:ea typeface="Calibri"/>
              <a:cs typeface="Calibri"/>
              <a:sym typeface="Calibri"/>
            </a:endParaRPr>
          </a:p>
          <a:p>
            <a:pPr indent="0" lvl="0" marL="457200" rtl="0" algn="l">
              <a:lnSpc>
                <a:spcPct val="100000"/>
              </a:lnSpc>
              <a:spcBef>
                <a:spcPts val="0"/>
              </a:spcBef>
              <a:spcAft>
                <a:spcPts val="0"/>
              </a:spcAft>
              <a:buSzPts val="1400"/>
              <a:buNone/>
            </a:pPr>
            <a:r>
              <a:rPr lang="fr" sz="1200">
                <a:latin typeface="Calibri"/>
                <a:ea typeface="Calibri"/>
                <a:cs typeface="Calibri"/>
                <a:sym typeface="Calibri"/>
              </a:rPr>
              <a:t>This hospital needs a technology with a treatment capacity of</a:t>
            </a:r>
            <a:r>
              <a:rPr b="1" lang="fr" sz="1200">
                <a:latin typeface="Calibri"/>
                <a:ea typeface="Calibri"/>
                <a:cs typeface="Calibri"/>
                <a:sym typeface="Calibri"/>
              </a:rPr>
              <a:t> about 10 kg per hour</a:t>
            </a:r>
            <a:r>
              <a:rPr lang="fr" sz="1200">
                <a:latin typeface="Calibri"/>
                <a:ea typeface="Calibri"/>
                <a:cs typeface="Calibri"/>
                <a:sym typeface="Calibri"/>
              </a:rPr>
              <a:t>. Or – if the waste is treated every 2 days: 20 kg/h</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sz="1200" u="none" strike="noStrike">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244" name="Google Shape;1244;p5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245" name="Google Shape;1245;p5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246" name="Google Shape;1246;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p53: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0" name="Google Shape;1270;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sz="1200">
                <a:solidFill>
                  <a:schemeClr val="dk1"/>
                </a:solidFill>
                <a:latin typeface="Arial"/>
                <a:ea typeface="Arial"/>
                <a:cs typeface="Arial"/>
                <a:sym typeface="Arial"/>
              </a:rPr>
              <a:t>- Biodigesters can be a valuable waste disposal option for any facility which has large amounts of organic waste, especially pathological waste like placenta, and food or kitchen scraps.  </a:t>
            </a:r>
            <a:endParaRPr/>
          </a:p>
          <a:p>
            <a:pPr indent="0" lvl="0" marL="0" rtl="0" algn="l">
              <a:lnSpc>
                <a:spcPct val="100000"/>
              </a:lnSpc>
              <a:spcBef>
                <a:spcPts val="0"/>
              </a:spcBef>
              <a:spcAft>
                <a:spcPts val="0"/>
              </a:spcAft>
              <a:buSzPts val="1400"/>
              <a:buNone/>
            </a:pPr>
            <a:r>
              <a:rPr lang="fr" sz="1200">
                <a:solidFill>
                  <a:schemeClr val="dk1"/>
                </a:solidFill>
                <a:latin typeface="Arial"/>
                <a:ea typeface="Arial"/>
                <a:cs typeface="Arial"/>
                <a:sym typeface="Arial"/>
              </a:rPr>
              <a:t>- They consist of large underground chambers, built of brick or concrete, and are often seeded with cow dung which provides bacteria to break down the waste. </a:t>
            </a:r>
            <a:endParaRPr/>
          </a:p>
          <a:p>
            <a:pPr indent="0" lvl="0" marL="0" rtl="0" algn="l">
              <a:lnSpc>
                <a:spcPct val="100000"/>
              </a:lnSpc>
              <a:spcBef>
                <a:spcPts val="0"/>
              </a:spcBef>
              <a:spcAft>
                <a:spcPts val="0"/>
              </a:spcAft>
              <a:buSzPts val="1400"/>
              <a:buNone/>
            </a:pPr>
            <a:r>
              <a:rPr lang="fr" sz="1200">
                <a:solidFill>
                  <a:schemeClr val="dk1"/>
                </a:solidFill>
                <a:latin typeface="Arial"/>
                <a:ea typeface="Arial"/>
                <a:cs typeface="Arial"/>
                <a:sym typeface="Arial"/>
              </a:rPr>
              <a:t>- Having two digestion chambers, one after the other, keeps the placenta in the systems for long enough- at least 90 days is recommended- for any pathogens to degrade.  </a:t>
            </a:r>
            <a:endParaRPr/>
          </a:p>
          <a:p>
            <a:pPr indent="0" lvl="0" marL="0" rtl="0" algn="l">
              <a:lnSpc>
                <a:spcPct val="100000"/>
              </a:lnSpc>
              <a:spcBef>
                <a:spcPts val="0"/>
              </a:spcBef>
              <a:spcAft>
                <a:spcPts val="0"/>
              </a:spcAft>
              <a:buSzPts val="1400"/>
              <a:buNone/>
            </a:pPr>
            <a:r>
              <a:rPr lang="fr" sz="1200">
                <a:solidFill>
                  <a:schemeClr val="dk1"/>
                </a:solidFill>
                <a:latin typeface="Arial"/>
                <a:ea typeface="Arial"/>
                <a:cs typeface="Arial"/>
                <a:sym typeface="Arial"/>
              </a:rPr>
              <a:t> - Some water is added along with the waste, to keep the contents of the chamber liquid enough to flow freely.  As more waste is put into the digester, digested waste overflows at the other end, into the sewer or septic tank.  This means that the waste never needs to be handled again, which adds another layer of safety.  </a:t>
            </a:r>
            <a:endParaRPr/>
          </a:p>
          <a:p>
            <a:pPr indent="0" lvl="0" marL="0" rtl="0" algn="l">
              <a:lnSpc>
                <a:spcPct val="100000"/>
              </a:lnSpc>
              <a:spcBef>
                <a:spcPts val="0"/>
              </a:spcBef>
              <a:spcAft>
                <a:spcPts val="0"/>
              </a:spcAft>
              <a:buSzPts val="1400"/>
              <a:buNone/>
            </a:pPr>
            <a:r>
              <a:rPr lang="fr" sz="1200">
                <a:solidFill>
                  <a:schemeClr val="dk1"/>
                </a:solidFill>
                <a:latin typeface="Arial"/>
                <a:ea typeface="Arial"/>
                <a:cs typeface="Arial"/>
                <a:sym typeface="Arial"/>
              </a:rPr>
              <a:t>- As the waste breaks down, it creates biogas, which has a high content of methane and can be used as a renewable fuel.  The easiest and most efficient uses are cooking and water heating.</a:t>
            </a:r>
            <a:endParaRPr/>
          </a:p>
          <a:p>
            <a:pPr indent="0" lvl="0" marL="0" rtl="0" algn="l">
              <a:lnSpc>
                <a:spcPct val="100000"/>
              </a:lnSpc>
              <a:spcBef>
                <a:spcPts val="0"/>
              </a:spcBef>
              <a:spcAft>
                <a:spcPts val="0"/>
              </a:spcAft>
              <a:buSzPts val="1400"/>
              <a:buNone/>
            </a:pPr>
            <a:r>
              <a:rPr lang="fr" sz="1200">
                <a:solidFill>
                  <a:schemeClr val="dk1"/>
                </a:solidFill>
                <a:latin typeface="Arial"/>
                <a:ea typeface="Arial"/>
                <a:cs typeface="Arial"/>
                <a:sym typeface="Arial"/>
              </a:rPr>
              <a:t> - An experienced designer and construction company are needed, though there is often national level experience in the WASH and agricultural sector.  A well built digester needs little maintenance and can last for over 20 years.</a:t>
            </a:r>
            <a:endParaRPr/>
          </a:p>
          <a:p>
            <a:pPr indent="0" lvl="0" marL="0" rtl="0" algn="l">
              <a:lnSpc>
                <a:spcPct val="100000"/>
              </a:lnSpc>
              <a:spcBef>
                <a:spcPts val="0"/>
              </a:spcBef>
              <a:spcAft>
                <a:spcPts val="0"/>
              </a:spcAft>
              <a:buSzPts val="1400"/>
              <a:buNone/>
            </a:pPr>
            <a:r>
              <a:t/>
            </a:r>
            <a:endParaRPr b="0" i="1"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1" lang="fr" sz="1200">
                <a:solidFill>
                  <a:schemeClr val="dk1"/>
                </a:solidFill>
                <a:latin typeface="Arial"/>
                <a:ea typeface="Arial"/>
                <a:cs typeface="Arial"/>
                <a:sym typeface="Arial"/>
              </a:rPr>
              <a:t>How common are biodigesters and how easy/difficult are they to install? </a:t>
            </a:r>
            <a:endParaRPr/>
          </a:p>
          <a:p>
            <a:pPr indent="0" lvl="0" marL="0" rtl="0" algn="l">
              <a:lnSpc>
                <a:spcPct val="100000"/>
              </a:lnSpc>
              <a:spcBef>
                <a:spcPts val="0"/>
              </a:spcBef>
              <a:spcAft>
                <a:spcPts val="0"/>
              </a:spcAft>
              <a:buSzPts val="1400"/>
              <a:buNone/>
            </a:pPr>
            <a:r>
              <a:rPr lang="fr" sz="1200">
                <a:solidFill>
                  <a:schemeClr val="dk1"/>
                </a:solidFill>
                <a:latin typeface="Arial"/>
                <a:ea typeface="Arial"/>
                <a:cs typeface="Arial"/>
                <a:sym typeface="Arial"/>
              </a:rPr>
              <a:t>They are not yet well established, but excellent examples in Nepal as well as our own in Tanzania and I know of one in Zambia.  They require expert design and installation- but that is true of all technologies.  Also, many countries have good expertise in the WASH or agricultural sector, so cross-fertilisation is possible.</a:t>
            </a:r>
            <a:endParaRPr/>
          </a:p>
          <a:p>
            <a:pPr indent="0" lvl="0" marL="0" rtl="0" algn="l">
              <a:lnSpc>
                <a:spcPct val="100000"/>
              </a:lnSpc>
              <a:spcBef>
                <a:spcPts val="0"/>
              </a:spcBef>
              <a:spcAft>
                <a:spcPts val="0"/>
              </a:spcAft>
              <a:buSzPts val="1400"/>
              <a:buNone/>
            </a:pPr>
            <a:r>
              <a:rPr lang="fr" sz="1200">
                <a:solidFill>
                  <a:schemeClr val="dk1"/>
                </a:solidFill>
                <a:latin typeface="Arial"/>
                <a:ea typeface="Arial"/>
                <a:cs typeface="Arial"/>
                <a:sym typeface="Arial"/>
              </a:rPr>
              <a:t> </a:t>
            </a:r>
            <a:endParaRPr/>
          </a:p>
          <a:p>
            <a:pPr indent="0" lvl="0" marL="0" rtl="0" algn="l">
              <a:lnSpc>
                <a:spcPct val="100000"/>
              </a:lnSpc>
              <a:spcBef>
                <a:spcPts val="0"/>
              </a:spcBef>
              <a:spcAft>
                <a:spcPts val="0"/>
              </a:spcAft>
              <a:buSzPts val="1400"/>
              <a:buNone/>
            </a:pPr>
            <a:r>
              <a:rPr i="1" lang="fr" sz="1200">
                <a:solidFill>
                  <a:schemeClr val="dk1"/>
                </a:solidFill>
                <a:latin typeface="Arial"/>
                <a:ea typeface="Arial"/>
                <a:cs typeface="Arial"/>
                <a:sym typeface="Arial"/>
              </a:rPr>
              <a:t>Are they predominately in hospitals or in smaller facilities too?  What incremental improvements could be used? </a:t>
            </a:r>
            <a:endParaRPr/>
          </a:p>
          <a:p>
            <a:pPr indent="0" lvl="0" marL="0" rtl="0" algn="l">
              <a:lnSpc>
                <a:spcPct val="100000"/>
              </a:lnSpc>
              <a:spcBef>
                <a:spcPts val="0"/>
              </a:spcBef>
              <a:spcAft>
                <a:spcPts val="0"/>
              </a:spcAft>
              <a:buSzPts val="1400"/>
              <a:buNone/>
            </a:pPr>
            <a:r>
              <a:rPr lang="fr" sz="1200">
                <a:solidFill>
                  <a:schemeClr val="dk1"/>
                </a:solidFill>
                <a:latin typeface="Arial"/>
                <a:ea typeface="Arial"/>
                <a:cs typeface="Arial"/>
                <a:sym typeface="Arial"/>
              </a:rPr>
              <a:t>The incremental change could come from piloting at some of the larger HCFs, and then moving down the chain as it becomes more established.  Technically, it can be done at a small HCF, but neither the need nor the benefit are so large.  Below 10-12kg of waste per day, the gas produced will be very limited and may not be of great interest to the HCF staff. </a:t>
            </a:r>
            <a:endParaRPr/>
          </a:p>
          <a:p>
            <a:pPr indent="0" lvl="0" marL="0" rtl="0" algn="l">
              <a:lnSpc>
                <a:spcPct val="100000"/>
              </a:lnSpc>
              <a:spcBef>
                <a:spcPts val="0"/>
              </a:spcBef>
              <a:spcAft>
                <a:spcPts val="0"/>
              </a:spcAft>
              <a:buSzPts val="1400"/>
              <a:buNone/>
            </a:pPr>
            <a:br>
              <a:rPr lang="fr" sz="1200">
                <a:solidFill>
                  <a:schemeClr val="dk1"/>
                </a:solidFill>
                <a:latin typeface="Arial"/>
                <a:ea typeface="Arial"/>
                <a:cs typeface="Arial"/>
                <a:sym typeface="Arial"/>
              </a:rPr>
            </a:br>
            <a:r>
              <a:rPr lang="fr" sz="1200">
                <a:solidFill>
                  <a:schemeClr val="dk1"/>
                </a:solidFill>
                <a:latin typeface="Arial"/>
                <a:ea typeface="Arial"/>
                <a:cs typeface="Arial"/>
                <a:sym typeface="Arial"/>
              </a:rPr>
              <a:t>This blog may be useful.  </a:t>
            </a:r>
            <a:r>
              <a:rPr lang="fr" sz="1200" u="sng">
                <a:solidFill>
                  <a:schemeClr val="hlink"/>
                </a:solidFill>
                <a:latin typeface="Arial"/>
                <a:ea typeface="Arial"/>
                <a:cs typeface="Arial"/>
                <a:sym typeface="Arial"/>
                <a:hlinkClick r:id="rId2"/>
              </a:rPr>
              <a:t>https://greengrowthknowledge.org/blog/win-win-disposing-medical-waste-biodigestion</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fr" sz="1200">
                <a:solidFill>
                  <a:schemeClr val="dk1"/>
                </a:solidFill>
                <a:latin typeface="Arial"/>
                <a:ea typeface="Arial"/>
                <a:cs typeface="Arial"/>
                <a:sym typeface="Arial"/>
              </a:rPr>
              <a:t>  </a:t>
            </a:r>
            <a:endParaRPr/>
          </a:p>
        </p:txBody>
      </p:sp>
      <p:sp>
        <p:nvSpPr>
          <p:cNvPr id="1271" name="Google Shape;1271;p5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272" name="Google Shape;1272;p5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273" name="Google Shape;1273;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p54: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6" name="Google Shape;1296;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Minimal approaches to health-care waste management need to be used in remote health-care facilities and underdeveloped areas. In addition, minimal practices may also be necessary in temporary refugee encampments and areas experiencing exceptional hardship.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Consequently, the safe burial of waste on hospital premises may be the only viable option available at that time. Even in these difficult circumstances, the hospital management can establish the following basic principles: </a:t>
            </a:r>
            <a:endParaRPr/>
          </a:p>
          <a:p>
            <a:pPr indent="-171450" lvl="0" marL="171450" rtl="0" algn="l">
              <a:lnSpc>
                <a:spcPct val="100000"/>
              </a:lnSpc>
              <a:spcBef>
                <a:spcPts val="0"/>
              </a:spcBef>
              <a:spcAft>
                <a:spcPts val="0"/>
              </a:spcAft>
              <a:buClr>
                <a:schemeClr val="dk1"/>
              </a:buClr>
              <a:buSzPts val="1200"/>
              <a:buFont typeface="Calibri"/>
              <a:buChar char="-"/>
            </a:pPr>
            <a:r>
              <a:rPr lang="fr"/>
              <a:t>Access to the disposal site should be restricted to authorized personnel only. </a:t>
            </a:r>
            <a:endParaRPr/>
          </a:p>
          <a:p>
            <a:pPr indent="-171450" lvl="0" marL="171450" rtl="0" algn="l">
              <a:lnSpc>
                <a:spcPct val="100000"/>
              </a:lnSpc>
              <a:spcBef>
                <a:spcPts val="0"/>
              </a:spcBef>
              <a:spcAft>
                <a:spcPts val="0"/>
              </a:spcAft>
              <a:buClr>
                <a:schemeClr val="dk1"/>
              </a:buClr>
              <a:buSzPts val="1200"/>
              <a:buFont typeface="Calibri"/>
              <a:buChar char="-"/>
            </a:pPr>
            <a:r>
              <a:rPr lang="fr"/>
              <a:t>The burial site should be lined with a material of low permeability, such as clay, dung and river silt, if available, to prevent pollution of shallow groundwater and nearby wells. </a:t>
            </a:r>
            <a:endParaRPr/>
          </a:p>
          <a:p>
            <a:pPr indent="-171450" lvl="0" marL="171450" rtl="0" algn="l">
              <a:lnSpc>
                <a:spcPct val="100000"/>
              </a:lnSpc>
              <a:spcBef>
                <a:spcPts val="0"/>
              </a:spcBef>
              <a:spcAft>
                <a:spcPts val="0"/>
              </a:spcAft>
              <a:buClr>
                <a:schemeClr val="dk1"/>
              </a:buClr>
              <a:buSzPts val="1200"/>
              <a:buFont typeface="Calibri"/>
              <a:buChar char="-"/>
            </a:pPr>
            <a:r>
              <a:rPr lang="fr"/>
              <a:t>New water wells should not be dug near the disposal pit. </a:t>
            </a:r>
            <a:endParaRPr/>
          </a:p>
          <a:p>
            <a:pPr indent="-171450" lvl="0" marL="171450" rtl="0" algn="l">
              <a:lnSpc>
                <a:spcPct val="100000"/>
              </a:lnSpc>
              <a:spcBef>
                <a:spcPts val="0"/>
              </a:spcBef>
              <a:spcAft>
                <a:spcPts val="0"/>
              </a:spcAft>
              <a:buClr>
                <a:schemeClr val="dk1"/>
              </a:buClr>
              <a:buSzPts val="1200"/>
              <a:buFont typeface="Calibri"/>
              <a:buChar char="-"/>
            </a:pPr>
            <a:r>
              <a:rPr lang="fr"/>
              <a:t>Only infectious health-care waste should be buried (if general hospital waste were also buried on the premises, available space would be quickly filled). </a:t>
            </a:r>
            <a:endParaRPr/>
          </a:p>
          <a:p>
            <a:pPr indent="-171450" lvl="0" marL="171450" rtl="0" algn="l">
              <a:lnSpc>
                <a:spcPct val="100000"/>
              </a:lnSpc>
              <a:spcBef>
                <a:spcPts val="0"/>
              </a:spcBef>
              <a:spcAft>
                <a:spcPts val="0"/>
              </a:spcAft>
              <a:buClr>
                <a:schemeClr val="dk1"/>
              </a:buClr>
              <a:buSzPts val="1200"/>
              <a:buFont typeface="Calibri"/>
              <a:buChar char="-"/>
            </a:pPr>
            <a:r>
              <a:rPr lang="fr"/>
              <a:t>Larger quantities of chemical wastes should not be buried at one time; however, burying small quantities occasionally is less likely to create adverse pollution </a:t>
            </a:r>
            <a:endParaRPr/>
          </a:p>
          <a:p>
            <a:pPr indent="-171450" lvl="0" marL="171450" rtl="0" algn="l">
              <a:lnSpc>
                <a:spcPct val="100000"/>
              </a:lnSpc>
              <a:spcBef>
                <a:spcPts val="0"/>
              </a:spcBef>
              <a:spcAft>
                <a:spcPts val="0"/>
              </a:spcAft>
              <a:buClr>
                <a:schemeClr val="dk1"/>
              </a:buClr>
              <a:buSzPts val="1200"/>
              <a:buFont typeface="Calibri"/>
              <a:buChar char="-"/>
            </a:pPr>
            <a:r>
              <a:rPr lang="fr"/>
              <a:t>The burial site should be managed as a landfill, with each layer of waste covered by a layer of soil to prevent odours and contact with the decomposing waste, and to deter rodents and insects.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Once the pit is constructed, the safe burial of waste in minimal circumstances depends critically on staff following sensible operational practices. This must be insisted upon, and the local health-care manager must realize their responsibility for making an organized waste-disposal system work properly</a:t>
            </a:r>
            <a:endParaRPr/>
          </a:p>
        </p:txBody>
      </p:sp>
      <p:sp>
        <p:nvSpPr>
          <p:cNvPr id="1297" name="Google Shape;1297;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55: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1" name="Google Shape;1321;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
              <a:t>Burning in a pit should be undertaken in a confined area – away from public and the health facility. The waste should be burned within a dugout pit, followed by covering with a layer of soil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Expired pharmacies can also be inerted.  Inertization is a variant of encapsulation and involves removing the packaging materials, paper, cardboard and plastic, from the pharmaceuticals. Pills need to be removed from their blister packs. The pharmaceuticals are then ground, and a mix of water, cement and lime added to form a homogenous paste. More information:</a:t>
            </a:r>
            <a:endParaRPr/>
          </a:p>
          <a:p>
            <a:pPr indent="0" lvl="0" marL="0" rtl="0" algn="l">
              <a:lnSpc>
                <a:spcPct val="100000"/>
              </a:lnSpc>
              <a:spcBef>
                <a:spcPts val="0"/>
              </a:spcBef>
              <a:spcAft>
                <a:spcPts val="0"/>
              </a:spcAft>
              <a:buSzPts val="1400"/>
              <a:buNone/>
            </a:pPr>
            <a:r>
              <a:rPr lang="fr" u="sng">
                <a:solidFill>
                  <a:schemeClr val="hlink"/>
                </a:solidFill>
                <a:hlinkClick r:id="rId2"/>
              </a:rPr>
              <a:t>https://www.who.int/water_sanitation_health/publications/unwanted-pharmaceuticals/en/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These methods should only be a last-resort </a:t>
            </a:r>
            <a:endParaRPr/>
          </a:p>
        </p:txBody>
      </p:sp>
      <p:sp>
        <p:nvSpPr>
          <p:cNvPr id="1322" name="Google Shape;1322;p5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323" name="Google Shape;1323;p5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324" name="Google Shape;1324;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p56: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7" name="Google Shape;1347;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Are there reporting systems about needle stick incidents in your facility or/ country? </a:t>
            </a:r>
            <a:endParaRPr/>
          </a:p>
          <a:p>
            <a:pPr indent="0" lvl="0" marL="0" rtl="0" algn="l">
              <a:lnSpc>
                <a:spcPct val="100000"/>
              </a:lnSpc>
              <a:spcBef>
                <a:spcPts val="0"/>
              </a:spcBef>
              <a:spcAft>
                <a:spcPts val="0"/>
              </a:spcAft>
              <a:buSzPts val="1400"/>
              <a:buNone/>
            </a:pPr>
            <a:r>
              <a:rPr lang="fr"/>
              <a:t>What is the standardized procedure for a needle stick incident (who needs to be informed, medical care, filling out forms)?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Why should you weigh and keep a record of the amount of infectious waste generated?</a:t>
            </a:r>
            <a:endParaRPr/>
          </a:p>
          <a:p>
            <a:pPr indent="-171450" lvl="0" marL="171450" rtl="0" algn="l">
              <a:lnSpc>
                <a:spcPct val="100000"/>
              </a:lnSpc>
              <a:spcBef>
                <a:spcPts val="0"/>
              </a:spcBef>
              <a:spcAft>
                <a:spcPts val="0"/>
              </a:spcAft>
              <a:buClr>
                <a:schemeClr val="dk1"/>
              </a:buClr>
              <a:buSzPts val="1200"/>
              <a:buFont typeface="Calibri"/>
              <a:buChar char="-"/>
            </a:pPr>
            <a:r>
              <a:rPr lang="fr"/>
              <a:t>To observe changes in the amount generated and to invest in mitigation measures.</a:t>
            </a:r>
            <a:endParaRPr/>
          </a:p>
          <a:p>
            <a:pPr indent="-171450" lvl="0" marL="171450" rtl="0" algn="l">
              <a:lnSpc>
                <a:spcPct val="100000"/>
              </a:lnSpc>
              <a:spcBef>
                <a:spcPts val="0"/>
              </a:spcBef>
              <a:spcAft>
                <a:spcPts val="0"/>
              </a:spcAft>
              <a:buClr>
                <a:schemeClr val="dk1"/>
              </a:buClr>
              <a:buSzPts val="1200"/>
              <a:buFont typeface="Calibri"/>
              <a:buChar char="-"/>
            </a:pPr>
            <a:r>
              <a:rPr lang="fr"/>
              <a:t>To prove that any activities to improve segregation and waste minimization are working.</a:t>
            </a:r>
            <a:endParaRPr/>
          </a:p>
          <a:p>
            <a:pPr indent="-171450" lvl="0" marL="171450" rtl="0" algn="l">
              <a:lnSpc>
                <a:spcPct val="100000"/>
              </a:lnSpc>
              <a:spcBef>
                <a:spcPts val="0"/>
              </a:spcBef>
              <a:spcAft>
                <a:spcPts val="0"/>
              </a:spcAft>
              <a:buClr>
                <a:schemeClr val="dk1"/>
              </a:buClr>
              <a:buSzPts val="1200"/>
              <a:buFont typeface="Calibri"/>
              <a:buChar char="-"/>
            </a:pPr>
            <a:r>
              <a:rPr lang="fr"/>
              <a:t>To plan for what size and capacity of storage, treatment and disposal of waste is required.</a:t>
            </a:r>
            <a:endParaRPr/>
          </a:p>
          <a:p>
            <a:pPr indent="-171450" lvl="0" marL="171450" rtl="0" algn="l">
              <a:lnSpc>
                <a:spcPct val="100000"/>
              </a:lnSpc>
              <a:spcBef>
                <a:spcPts val="0"/>
              </a:spcBef>
              <a:spcAft>
                <a:spcPts val="0"/>
              </a:spcAft>
              <a:buClr>
                <a:schemeClr val="dk1"/>
              </a:buClr>
              <a:buSzPts val="1200"/>
              <a:buFont typeface="Calibri"/>
              <a:buChar char="-"/>
            </a:pPr>
            <a:r>
              <a:rPr lang="fr"/>
              <a:t>To see if COVID-19 has had an impact on the quantity of waste generated </a:t>
            </a:r>
            <a:endParaRPr/>
          </a:p>
        </p:txBody>
      </p:sp>
      <p:sp>
        <p:nvSpPr>
          <p:cNvPr id="1348" name="Google Shape;1348;p5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World Health Organization</a:t>
            </a:r>
            <a:endParaRPr/>
          </a:p>
        </p:txBody>
      </p:sp>
      <p:sp>
        <p:nvSpPr>
          <p:cNvPr id="1349" name="Google Shape;1349;p5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1 May, 2022</a:t>
            </a:r>
            <a:endParaRPr b="0" i="0" sz="1200" u="none" cap="none" strike="noStrike">
              <a:solidFill>
                <a:srgbClr val="000000"/>
              </a:solidFill>
              <a:latin typeface="Arial"/>
              <a:ea typeface="Arial"/>
              <a:cs typeface="Arial"/>
              <a:sym typeface="Arial"/>
            </a:endParaRPr>
          </a:p>
        </p:txBody>
      </p:sp>
      <p:sp>
        <p:nvSpPr>
          <p:cNvPr id="1350" name="Google Shape;1350;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4" name="Google Shape;1374;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Source: IFC, Innovation in manufacturing personal protective equipment: toward sustainability and circularity. Washington (DC): International Finance Corporation; 2021</a:t>
            </a:r>
            <a:endParaRPr/>
          </a:p>
        </p:txBody>
      </p:sp>
      <p:sp>
        <p:nvSpPr>
          <p:cNvPr id="1375" name="Google Shape;1375;p5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376" name="Google Shape;1376;p5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377" name="Google Shape;1377;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p5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0" name="Google Shape;139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1" name="Google Shape;1391;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1" name="Google Shape;1401;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Organizational structure: Private Public Partnership (PPP)</a:t>
            </a:r>
            <a:endParaRPr/>
          </a:p>
          <a:p>
            <a:pPr indent="0" lvl="0" marL="0" rtl="0" algn="l">
              <a:lnSpc>
                <a:spcPct val="100000"/>
              </a:lnSpc>
              <a:spcBef>
                <a:spcPts val="0"/>
              </a:spcBef>
              <a:spcAft>
                <a:spcPts val="0"/>
              </a:spcAft>
              <a:buSzPts val="1400"/>
              <a:buNone/>
            </a:pPr>
            <a:r>
              <a:rPr lang="fr"/>
              <a:t>ZoomPak Ghana Limited,  Government of Ghana with support of Turkish Government</a:t>
            </a:r>
            <a:endParaRPr/>
          </a:p>
          <a:p>
            <a:pPr indent="0" lvl="0" marL="0" rtl="0" algn="l">
              <a:lnSpc>
                <a:spcPct val="100000"/>
              </a:lnSpc>
              <a:spcBef>
                <a:spcPts val="0"/>
              </a:spcBef>
              <a:spcAft>
                <a:spcPts val="0"/>
              </a:spcAft>
              <a:buSzPts val="1400"/>
              <a:buNone/>
            </a:pPr>
            <a:r>
              <a:t/>
            </a:r>
            <a:endParaRPr/>
          </a:p>
        </p:txBody>
      </p:sp>
      <p:sp>
        <p:nvSpPr>
          <p:cNvPr id="1402" name="Google Shape;1402;p5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1403" name="Google Shape;1403;p5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1404" name="Google Shape;1404;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12121"/>
              </a:buClr>
              <a:buSzPts val="1200"/>
              <a:buFont typeface="Arial"/>
              <a:buNone/>
            </a:pPr>
            <a:r>
              <a:rPr b="1" i="0" lang="fr">
                <a:solidFill>
                  <a:srgbClr val="212121"/>
                </a:solidFill>
                <a:latin typeface="Arial"/>
                <a:ea typeface="Arial"/>
                <a:cs typeface="Arial"/>
                <a:sym typeface="Arial"/>
              </a:rPr>
              <a:t>READ THE SLIDE</a:t>
            </a:r>
            <a:endParaRPr/>
          </a:p>
          <a:p>
            <a:pPr indent="0" lvl="0" marL="0" marR="0" rtl="0" algn="l">
              <a:lnSpc>
                <a:spcPct val="100000"/>
              </a:lnSpc>
              <a:spcBef>
                <a:spcPts val="0"/>
              </a:spcBef>
              <a:spcAft>
                <a:spcPts val="0"/>
              </a:spcAft>
              <a:buClr>
                <a:srgbClr val="212121"/>
              </a:buClr>
              <a:buSzPts val="1200"/>
              <a:buFont typeface="Arial"/>
              <a:buNone/>
            </a:pPr>
            <a:r>
              <a:rPr b="1" i="0" lang="fr">
                <a:solidFill>
                  <a:srgbClr val="212121"/>
                </a:solidFill>
                <a:latin typeface="Arial"/>
                <a:ea typeface="Arial"/>
                <a:cs typeface="Arial"/>
                <a:sym typeface="Arial"/>
              </a:rPr>
              <a:t> SAY:</a:t>
            </a:r>
            <a:endParaRPr/>
          </a:p>
          <a:p>
            <a:pPr indent="0" lvl="0" marL="0" marR="0" rtl="0" algn="l">
              <a:lnSpc>
                <a:spcPct val="100000"/>
              </a:lnSpc>
              <a:spcBef>
                <a:spcPts val="0"/>
              </a:spcBef>
              <a:spcAft>
                <a:spcPts val="0"/>
              </a:spcAft>
              <a:buClr>
                <a:srgbClr val="212121"/>
              </a:buClr>
              <a:buSzPts val="1200"/>
              <a:buFont typeface="Arial"/>
              <a:buNone/>
            </a:pPr>
            <a:r>
              <a:rPr b="0" i="0" lang="fr">
                <a:solidFill>
                  <a:srgbClr val="212121"/>
                </a:solidFill>
                <a:latin typeface="Arial"/>
                <a:ea typeface="Arial"/>
                <a:cs typeface="Arial"/>
                <a:sym typeface="Arial"/>
              </a:rPr>
              <a:t>In 2010, contaminated injections caused an estimated 1.7 million hepatitis infections, 315,000 hepatitis C infections and 33,800 new HIV infections.</a:t>
            </a:r>
            <a:endParaRPr/>
          </a:p>
          <a:p>
            <a:pPr indent="0" lvl="0" marL="0" marR="0" rtl="0" algn="l">
              <a:lnSpc>
                <a:spcPct val="100000"/>
              </a:lnSpc>
              <a:spcBef>
                <a:spcPts val="0"/>
              </a:spcBef>
              <a:spcAft>
                <a:spcPts val="0"/>
              </a:spcAft>
              <a:buClr>
                <a:srgbClr val="3C4245"/>
              </a:buClr>
              <a:buSzPts val="1200"/>
              <a:buFont typeface="Arial"/>
              <a:buNone/>
            </a:pPr>
            <a:r>
              <a:rPr b="0" i="0" lang="fr">
                <a:solidFill>
                  <a:srgbClr val="3C4245"/>
                </a:solidFill>
                <a:latin typeface="Arial"/>
                <a:ea typeface="Arial"/>
                <a:cs typeface="Arial"/>
                <a:sym typeface="Arial"/>
              </a:rPr>
              <a:t>Incinerated materials containing or treated with chlorine can generate dioxins and furans, which are human carcinogens and have been associated with a range of adverse health effects. Incineration of heavy metals or materials with high metal content (in particular lead, mercury and cadmium) can lead to the spread of toxic metals in the environment.</a:t>
            </a:r>
            <a:endParaRPr/>
          </a:p>
          <a:p>
            <a:pPr indent="0" lvl="0" marL="0" marR="0" rtl="0" algn="l">
              <a:lnSpc>
                <a:spcPct val="100000"/>
              </a:lnSpc>
              <a:spcBef>
                <a:spcPts val="0"/>
              </a:spcBef>
              <a:spcAft>
                <a:spcPts val="0"/>
              </a:spcAft>
              <a:buClr>
                <a:schemeClr val="dk1"/>
              </a:buClr>
              <a:buSzPts val="1200"/>
              <a:buFont typeface="Calibri"/>
              <a:buNone/>
            </a:pPr>
            <a:r>
              <a:rPr lang="fr"/>
              <a:t>Mercury containing devices are e.g., </a:t>
            </a:r>
            <a:r>
              <a:rPr lang="fr" sz="1200">
                <a:solidFill>
                  <a:srgbClr val="FF0000"/>
                </a:solidFill>
              </a:rPr>
              <a:t>fluorescence bulbs, mercury containing thermometers or sphygmomanometers </a:t>
            </a:r>
            <a:endParaRPr/>
          </a:p>
          <a:p>
            <a:pPr indent="0" lvl="0" marL="0" rtl="0" algn="l">
              <a:lnSpc>
                <a:spcPct val="100000"/>
              </a:lnSpc>
              <a:spcBef>
                <a:spcPts val="0"/>
              </a:spcBef>
              <a:spcAft>
                <a:spcPts val="0"/>
              </a:spcAft>
              <a:buSzPts val="1400"/>
              <a:buNone/>
            </a:pPr>
            <a:r>
              <a:rPr lang="fr"/>
              <a:t>More information can ne found in WHO fact sheet on health care waste: https://www.who.int/news-room/fact-sheets/detail/health-care-waste</a:t>
            </a:r>
            <a:endParaRPr/>
          </a:p>
          <a:p>
            <a:pPr indent="0" lvl="0" marL="0" rtl="0" algn="l">
              <a:lnSpc>
                <a:spcPct val="100000"/>
              </a:lnSpc>
              <a:spcBef>
                <a:spcPts val="0"/>
              </a:spcBef>
              <a:spcAft>
                <a:spcPts val="0"/>
              </a:spcAft>
              <a:buSzPts val="1400"/>
              <a:buNone/>
            </a:pPr>
            <a:r>
              <a:t/>
            </a:r>
            <a:endParaRPr/>
          </a:p>
        </p:txBody>
      </p:sp>
      <p:sp>
        <p:nvSpPr>
          <p:cNvPr id="377" name="Google Shape;37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4" name="Google Shape;1414;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7: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Shout out your guesses/answers </a:t>
            </a:r>
            <a:endParaRPr/>
          </a:p>
          <a:p>
            <a:pPr indent="0" lvl="0" marL="0" rtl="0" algn="l">
              <a:lnSpc>
                <a:spcPct val="100000"/>
              </a:lnSpc>
              <a:spcBef>
                <a:spcPts val="0"/>
              </a:spcBef>
              <a:spcAft>
                <a:spcPts val="0"/>
              </a:spcAft>
              <a:buSzPts val="1400"/>
              <a:buNone/>
            </a:pPr>
            <a:r>
              <a:rPr b="1" lang="fr" u="none"/>
              <a:t>NOTE FOR TRAINER:</a:t>
            </a:r>
            <a:endParaRPr/>
          </a:p>
          <a:p>
            <a:pPr indent="0" lvl="0" marL="0" rtl="0" algn="l">
              <a:lnSpc>
                <a:spcPct val="100000"/>
              </a:lnSpc>
              <a:spcBef>
                <a:spcPts val="0"/>
              </a:spcBef>
              <a:spcAft>
                <a:spcPts val="0"/>
              </a:spcAft>
              <a:buSzPts val="1400"/>
              <a:buNone/>
            </a:pPr>
            <a:r>
              <a:rPr lang="fr"/>
              <a:t>Consider using polling technology, e.g. zoom poll or mentimeter</a:t>
            </a:r>
            <a:endParaRPr/>
          </a:p>
        </p:txBody>
      </p:sp>
      <p:sp>
        <p:nvSpPr>
          <p:cNvPr id="387" name="Google Shape;387;p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88" name="Google Shape;388;p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389" name="Google Shape;38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8:notes"/>
          <p:cNvSpPr/>
          <p:nvPr>
            <p:ph idx="2" type="sldImg"/>
          </p:nvPr>
        </p:nvSpPr>
        <p:spPr>
          <a:xfrm>
            <a:off x="55563" y="738188"/>
            <a:ext cx="6551612" cy="3686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 10% of infectious waste also includes sharp waste and pathologic / anatomical waste (biohazardous waste)</a:t>
            </a:r>
            <a:endParaRPr b="1"/>
          </a:p>
          <a:p>
            <a:pPr indent="0" lvl="0" marL="0" marR="0" rtl="0" algn="l">
              <a:lnSpc>
                <a:spcPct val="100000"/>
              </a:lnSpc>
              <a:spcBef>
                <a:spcPts val="360"/>
              </a:spcBef>
              <a:spcAft>
                <a:spcPts val="0"/>
              </a:spcAft>
              <a:buClr>
                <a:schemeClr val="dk1"/>
              </a:buClr>
              <a:buSzPts val="1200"/>
              <a:buFont typeface="Calibri"/>
              <a:buNone/>
            </a:pPr>
            <a:r>
              <a:rPr b="0" lang="fr" sz="1200"/>
              <a:t>what are typical types of non-hazardous waste generated in a HCF?  </a:t>
            </a:r>
            <a:endParaRPr/>
          </a:p>
          <a:p>
            <a:pPr indent="0" lvl="0" marL="0" marR="0" rtl="0" algn="l">
              <a:lnSpc>
                <a:spcPct val="100000"/>
              </a:lnSpc>
              <a:spcBef>
                <a:spcPts val="360"/>
              </a:spcBef>
              <a:spcAft>
                <a:spcPts val="0"/>
              </a:spcAft>
              <a:buClr>
                <a:schemeClr val="dk1"/>
              </a:buClr>
              <a:buSzPts val="1200"/>
              <a:buFont typeface="Calibri"/>
              <a:buNone/>
            </a:pPr>
            <a:r>
              <a:rPr b="1" lang="fr" sz="1200"/>
              <a:t>Non-hazardous waste </a:t>
            </a:r>
            <a:r>
              <a:rPr b="0" lang="fr" sz="1200"/>
              <a:t>is usually similar in characteristics to municipal solid waste. More than half of non-hazardous waste from hospitals is paper, cardboard and plastics, whilst the rest comprises discarded food, metal, glass, textiles, plastics and wood. </a:t>
            </a:r>
            <a:endParaRPr/>
          </a:p>
          <a:p>
            <a:pPr indent="0" lvl="0" marL="0" marR="0" rtl="0" algn="l">
              <a:lnSpc>
                <a:spcPct val="100000"/>
              </a:lnSpc>
              <a:spcBef>
                <a:spcPts val="360"/>
              </a:spcBef>
              <a:spcAft>
                <a:spcPts val="0"/>
              </a:spcAft>
              <a:buClr>
                <a:schemeClr val="dk1"/>
              </a:buClr>
              <a:buSzPts val="1200"/>
              <a:buFont typeface="Arial"/>
              <a:buNone/>
            </a:pPr>
            <a:r>
              <a:rPr lang="fr" sz="1200" u="none">
                <a:latin typeface="Arial"/>
                <a:ea typeface="Arial"/>
                <a:cs typeface="Arial"/>
                <a:sym typeface="Arial"/>
              </a:rPr>
              <a:t>Basic health care waste management refers to health care facilities that segregate and treat their waste (through burning, autoclaving, sending off site for treatment or other methods). For details refer to the latest data from the WHO/UNICEF Joint Monitoring Programme: https://washdata.org/data/healthcare#!/</a:t>
            </a:r>
            <a:endParaRPr b="0" sz="1200"/>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540"/>
              </a:spcBef>
              <a:spcAft>
                <a:spcPts val="0"/>
              </a:spcAft>
              <a:buClr>
                <a:schemeClr val="dk1"/>
              </a:buClr>
              <a:buSzPts val="1800"/>
              <a:buFont typeface="Quattrocento Sans"/>
              <a:buNone/>
            </a:pPr>
            <a:r>
              <a:rPr lang="fr" sz="1800" u="sng">
                <a:latin typeface="Quattrocento Sans"/>
                <a:ea typeface="Quattrocento Sans"/>
                <a:cs typeface="Quattrocento Sans"/>
                <a:sym typeface="Quattrocento Sans"/>
              </a:rPr>
              <a:t>NOTE FOR TRAINER:</a:t>
            </a:r>
            <a:endParaRPr/>
          </a:p>
          <a:p>
            <a:pPr indent="0" lvl="0" marL="0" marR="0" rtl="0" algn="l">
              <a:lnSpc>
                <a:spcPct val="100000"/>
              </a:lnSpc>
              <a:spcBef>
                <a:spcPts val="540"/>
              </a:spcBef>
              <a:spcAft>
                <a:spcPts val="0"/>
              </a:spcAft>
              <a:buClr>
                <a:schemeClr val="dk1"/>
              </a:buClr>
              <a:buSzPts val="1800"/>
              <a:buFont typeface="Quattrocento Sans"/>
              <a:buNone/>
            </a:pPr>
            <a:r>
              <a:rPr lang="fr" sz="1800">
                <a:latin typeface="Quattrocento Sans"/>
                <a:ea typeface="Quattrocento Sans"/>
                <a:cs typeface="Quattrocento Sans"/>
                <a:sym typeface="Quattrocento Sans"/>
              </a:rPr>
              <a:t>These are estimations and it is important to measure the quantity of waste in each setting. </a:t>
            </a:r>
            <a:endParaRPr sz="1800">
              <a:latin typeface="Arial"/>
              <a:ea typeface="Arial"/>
              <a:cs typeface="Arial"/>
              <a:sym typeface="Arial"/>
            </a:endParaRPr>
          </a:p>
          <a:p>
            <a:pPr indent="0" lvl="0" marL="0" rtl="0" algn="l">
              <a:lnSpc>
                <a:spcPct val="100000"/>
              </a:lnSpc>
              <a:spcBef>
                <a:spcPts val="0"/>
              </a:spcBef>
              <a:spcAft>
                <a:spcPts val="0"/>
              </a:spcAft>
              <a:buSzPts val="1400"/>
              <a:buNone/>
            </a:pPr>
            <a:r>
              <a:rPr lang="fr"/>
              <a:t>Refer to: </a:t>
            </a:r>
            <a:r>
              <a:rPr lang="fr" sz="1200">
                <a:solidFill>
                  <a:srgbClr val="000000"/>
                </a:solidFill>
                <a:latin typeface="Arial"/>
                <a:ea typeface="Arial"/>
                <a:cs typeface="Arial"/>
                <a:sym typeface="Arial"/>
              </a:rPr>
              <a:t>WHO, 2014. </a:t>
            </a:r>
            <a:r>
              <a:rPr i="1" lang="fr" sz="1200">
                <a:solidFill>
                  <a:srgbClr val="000000"/>
                </a:solidFill>
                <a:latin typeface="Arial"/>
                <a:ea typeface="Arial"/>
                <a:cs typeface="Arial"/>
                <a:sym typeface="Arial"/>
              </a:rPr>
              <a:t>Safe management of wastes from health care activities.</a:t>
            </a:r>
            <a:r>
              <a:rPr lang="fr" sz="1200">
                <a:solidFill>
                  <a:srgbClr val="000000"/>
                </a:solidFill>
                <a:latin typeface="Arial"/>
                <a:ea typeface="Arial"/>
                <a:cs typeface="Arial"/>
                <a:sym typeface="Arial"/>
              </a:rPr>
              <a:t> Second Edition. </a:t>
            </a:r>
            <a:r>
              <a:rPr lang="fr" sz="1200" u="sng">
                <a:solidFill>
                  <a:schemeClr val="hlink"/>
                </a:solidFill>
                <a:latin typeface="Arial"/>
                <a:ea typeface="Arial"/>
                <a:cs typeface="Arial"/>
                <a:sym typeface="Arial"/>
                <a:hlinkClick r:id="rId2"/>
              </a:rPr>
              <a:t>https://www.who.int/publications/i/item/9789241548564</a:t>
            </a:r>
            <a:r>
              <a:rPr lang="fr" sz="1200" u="sng">
                <a:latin typeface="Arial"/>
                <a:ea typeface="Arial"/>
                <a:cs typeface="Arial"/>
                <a:sym typeface="Arial"/>
              </a:rPr>
              <a:t>   </a:t>
            </a:r>
            <a:endParaRPr/>
          </a:p>
          <a:p>
            <a:pPr indent="0" lvl="0" marL="0" rtl="0" algn="l">
              <a:lnSpc>
                <a:spcPct val="100000"/>
              </a:lnSpc>
              <a:spcBef>
                <a:spcPts val="0"/>
              </a:spcBef>
              <a:spcAft>
                <a:spcPts val="0"/>
              </a:spcAft>
              <a:buSzPts val="1400"/>
              <a:buNone/>
            </a:pPr>
            <a:r>
              <a:t/>
            </a:r>
            <a:endParaRPr sz="1200" u="sng">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04" name="Google Shape;404;p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405" name="Google Shape;405;p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406" name="Google Shape;40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SAY:</a:t>
            </a:r>
            <a:endParaRPr/>
          </a:p>
          <a:p>
            <a:pPr indent="0" lvl="0" marL="0" marR="0" rtl="0" algn="l">
              <a:lnSpc>
                <a:spcPct val="100000"/>
              </a:lnSpc>
              <a:spcBef>
                <a:spcPts val="360"/>
              </a:spcBef>
              <a:spcAft>
                <a:spcPts val="0"/>
              </a:spcAft>
              <a:buClr>
                <a:schemeClr val="dk1"/>
              </a:buClr>
              <a:buSzPts val="1200"/>
              <a:buFont typeface="Calibri"/>
              <a:buNone/>
            </a:pPr>
            <a:r>
              <a:rPr lang="fr"/>
              <a:t>This module walks participants through each step of the waste management process from generation/minimization to final disposal. </a:t>
            </a:r>
            <a:endParaRPr/>
          </a:p>
          <a:p>
            <a:pPr indent="0" lvl="0" marL="0" rtl="0" algn="l">
              <a:lnSpc>
                <a:spcPct val="100000"/>
              </a:lnSpc>
              <a:spcBef>
                <a:spcPts val="0"/>
              </a:spcBef>
              <a:spcAft>
                <a:spcPts val="0"/>
              </a:spcAft>
              <a:buSzPts val="1400"/>
              <a:buNone/>
            </a:pPr>
            <a:r>
              <a:rPr lang="fr"/>
              <a:t>Reducing the amount of waste generated at a facility is critical to having enough capacity to safely manage and treat waste. It also saves money (e.g. through less use of gloves, for example, and instead practicing regular hand hygiene). Segregation is also very important as it reduces the amount of hazardous waste that then needs further treatment. </a:t>
            </a:r>
            <a:endParaRPr/>
          </a:p>
        </p:txBody>
      </p:sp>
      <p:sp>
        <p:nvSpPr>
          <p:cNvPr id="416" name="Google Shape;416;p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417" name="Google Shape;417;p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1 May, 2022</a:t>
            </a:r>
            <a:endParaRPr/>
          </a:p>
        </p:txBody>
      </p:sp>
      <p:sp>
        <p:nvSpPr>
          <p:cNvPr id="418" name="Google Shape;41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6.png"/><Relationship Id="rId13" Type="http://schemas.openxmlformats.org/officeDocument/2006/relationships/image" Target="../media/image17.png"/><Relationship Id="rId12" Type="http://schemas.openxmlformats.org/officeDocument/2006/relationships/image" Target="../media/image14.png"/><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2.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6.png"/><Relationship Id="rId13" Type="http://schemas.openxmlformats.org/officeDocument/2006/relationships/image" Target="../media/image17.png"/><Relationship Id="rId12" Type="http://schemas.openxmlformats.org/officeDocument/2006/relationships/image" Target="../media/image14.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dk1"/>
        </a:solidFill>
      </p:bgPr>
    </p:bg>
    <p:spTree>
      <p:nvGrpSpPr>
        <p:cNvPr id="11" name="Shape 11"/>
        <p:cNvGrpSpPr/>
        <p:nvPr/>
      </p:nvGrpSpPr>
      <p:grpSpPr>
        <a:xfrm>
          <a:off x="0" y="0"/>
          <a:ext cx="0" cy="0"/>
          <a:chOff x="0" y="0"/>
          <a:chExt cx="0" cy="0"/>
        </a:xfrm>
      </p:grpSpPr>
      <p:sp>
        <p:nvSpPr>
          <p:cNvPr id="12" name="Google Shape;12;p2"/>
          <p:cNvSpPr/>
          <p:nvPr>
            <p:ph idx="2" type="pic"/>
          </p:nvPr>
        </p:nvSpPr>
        <p:spPr>
          <a:xfrm>
            <a:off x="0" y="0"/>
            <a:ext cx="12192000" cy="6858000"/>
          </a:xfrm>
          <a:prstGeom prst="rect">
            <a:avLst/>
          </a:prstGeom>
          <a:noFill/>
          <a:ln>
            <a:noFill/>
          </a:ln>
        </p:spPr>
      </p:sp>
      <p:pic>
        <p:nvPicPr>
          <p:cNvPr id="13" name="Google Shape;13;p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4" name="Google Shape;14;p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5" name="Google Shape;15;p2"/>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id="16" name="Google Shape;16;p2"/>
          <p:cNvPicPr preferRelativeResize="0"/>
          <p:nvPr/>
        </p:nvPicPr>
        <p:blipFill rotWithShape="1">
          <a:blip r:embed="rId5">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table">
  <p:cSld name="text + table">
    <p:spTree>
      <p:nvGrpSpPr>
        <p:cNvPr id="80" name="Shape 80"/>
        <p:cNvGrpSpPr/>
        <p:nvPr/>
      </p:nvGrpSpPr>
      <p:grpSpPr>
        <a:xfrm>
          <a:off x="0" y="0"/>
          <a:ext cx="0" cy="0"/>
          <a:chOff x="0" y="0"/>
          <a:chExt cx="0" cy="0"/>
        </a:xfrm>
      </p:grpSpPr>
      <p:sp>
        <p:nvSpPr>
          <p:cNvPr id="81" name="Google Shape;81;p12"/>
          <p:cNvSpPr txBox="1"/>
          <p:nvPr>
            <p:ph idx="1" type="body"/>
          </p:nvPr>
        </p:nvSpPr>
        <p:spPr>
          <a:xfrm>
            <a:off x="839788" y="584200"/>
            <a:ext cx="5076825" cy="557688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82" name="Google Shape;82;p1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83" name="Google Shape;83;p12"/>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4" name="Google Shape;84;p12"/>
          <p:cNvSpPr/>
          <p:nvPr>
            <p:ph idx="2" type="tbl"/>
          </p:nvPr>
        </p:nvSpPr>
        <p:spPr>
          <a:xfrm>
            <a:off x="6240463" y="1161535"/>
            <a:ext cx="5111750" cy="499955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2"/>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12"/>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2"/>
          <p:cNvSpPr txBox="1"/>
          <p:nvPr>
            <p:ph idx="3" type="body"/>
          </p:nvPr>
        </p:nvSpPr>
        <p:spPr>
          <a:xfrm>
            <a:off x="6240463" y="584200"/>
            <a:ext cx="5076825" cy="313724"/>
          </a:xfrm>
          <a:prstGeom prst="rect">
            <a:avLst/>
          </a:prstGeom>
          <a:solidFill>
            <a:schemeClr val="dk2"/>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bg>
      <p:bgPr>
        <a:solidFill>
          <a:schemeClr val="dk1"/>
        </a:solidFill>
      </p:bgPr>
    </p:bg>
    <p:spTree>
      <p:nvGrpSpPr>
        <p:cNvPr id="88" name="Shape 88"/>
        <p:cNvGrpSpPr/>
        <p:nvPr/>
      </p:nvGrpSpPr>
      <p:grpSpPr>
        <a:xfrm>
          <a:off x="0" y="0"/>
          <a:ext cx="0" cy="0"/>
          <a:chOff x="0" y="0"/>
          <a:chExt cx="0" cy="0"/>
        </a:xfrm>
      </p:grpSpPr>
      <p:sp>
        <p:nvSpPr>
          <p:cNvPr id="89" name="Google Shape;89;p13"/>
          <p:cNvSpPr/>
          <p:nvPr>
            <p:ph idx="2" type="pic"/>
          </p:nvPr>
        </p:nvSpPr>
        <p:spPr>
          <a:xfrm>
            <a:off x="0" y="0"/>
            <a:ext cx="12192000" cy="6858000"/>
          </a:xfrm>
          <a:prstGeom prst="rect">
            <a:avLst/>
          </a:prstGeom>
          <a:noFill/>
          <a:ln>
            <a:noFill/>
          </a:ln>
        </p:spPr>
      </p:sp>
      <p:pic>
        <p:nvPicPr>
          <p:cNvPr descr="Immagine che contiene testo, elettronico, screenshot&#10;&#10;Descrizione generata automaticamente" id="90" name="Google Shape;90;p1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Immagine che contiene testo, elettronico, screenshot&#10;&#10;Descrizione generata automaticamente" id="91" name="Google Shape;91;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dk1"/>
        </a:solidFill>
      </p:bgPr>
    </p:bg>
    <p:spTree>
      <p:nvGrpSpPr>
        <p:cNvPr id="92" name="Shape 92"/>
        <p:cNvGrpSpPr/>
        <p:nvPr/>
      </p:nvGrpSpPr>
      <p:grpSpPr>
        <a:xfrm>
          <a:off x="0" y="0"/>
          <a:ext cx="0" cy="0"/>
          <a:chOff x="0" y="0"/>
          <a:chExt cx="0" cy="0"/>
        </a:xfrm>
      </p:grpSpPr>
      <p:sp>
        <p:nvSpPr>
          <p:cNvPr id="93" name="Google Shape;93;p14"/>
          <p:cNvSpPr/>
          <p:nvPr>
            <p:ph idx="2" type="pic"/>
          </p:nvPr>
        </p:nvSpPr>
        <p:spPr>
          <a:xfrm>
            <a:off x="0" y="0"/>
            <a:ext cx="12192000" cy="6858000"/>
          </a:xfrm>
          <a:prstGeom prst="rect">
            <a:avLst/>
          </a:prstGeom>
          <a:noFill/>
          <a:ln>
            <a:noFill/>
          </a:ln>
        </p:spPr>
      </p:sp>
      <p:pic>
        <p:nvPicPr>
          <p:cNvPr id="94" name="Google Shape;94;p1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95" name="Google Shape;95;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96" name="Google Shape;96;p14"/>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id="97" name="Google Shape;97;p14"/>
          <p:cNvPicPr preferRelativeResize="0"/>
          <p:nvPr/>
        </p:nvPicPr>
        <p:blipFill rotWithShape="1">
          <a:blip r:embed="rId5">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type="title">
  <p:cSld name="TITLE">
    <p:bg>
      <p:bgPr>
        <a:solidFill>
          <a:schemeClr val="dk1"/>
        </a:solidFill>
      </p:bgPr>
    </p:bg>
    <p:spTree>
      <p:nvGrpSpPr>
        <p:cNvPr id="98" name="Shape 98"/>
        <p:cNvGrpSpPr/>
        <p:nvPr/>
      </p:nvGrpSpPr>
      <p:grpSpPr>
        <a:xfrm>
          <a:off x="0" y="0"/>
          <a:ext cx="0" cy="0"/>
          <a:chOff x="0" y="0"/>
          <a:chExt cx="0" cy="0"/>
        </a:xfrm>
      </p:grpSpPr>
      <p:sp>
        <p:nvSpPr>
          <p:cNvPr id="99" name="Google Shape;99;p15"/>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8000"/>
              <a:buFont typeface="Arial Narrow"/>
              <a:buNone/>
              <a:defRPr b="1" i="0" sz="8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15"/>
          <p:cNvSpPr txBox="1"/>
          <p:nvPr>
            <p:ph idx="1" type="subTitle"/>
          </p:nvPr>
        </p:nvSpPr>
        <p:spPr>
          <a:xfrm>
            <a:off x="838200" y="4496373"/>
            <a:ext cx="10515600" cy="1759461"/>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01" name="Google Shape;101;p15"/>
          <p:cNvSpPr/>
          <p:nvPr/>
        </p:nvSpPr>
        <p:spPr>
          <a:xfrm>
            <a:off x="5968240" y="6412570"/>
            <a:ext cx="255520" cy="25552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 name="Google Shape;102;p15"/>
          <p:cNvSpPr/>
          <p:nvPr/>
        </p:nvSpPr>
        <p:spPr>
          <a:xfrm>
            <a:off x="0" y="3759200"/>
            <a:ext cx="215900" cy="30988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15"/>
          <p:cNvSpPr/>
          <p:nvPr/>
        </p:nvSpPr>
        <p:spPr>
          <a:xfrm>
            <a:off x="11976100" y="0"/>
            <a:ext cx="215900" cy="1079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15"/>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graphs">
  <p:cSld name="title + 2 graphs">
    <p:spTree>
      <p:nvGrpSpPr>
        <p:cNvPr id="105" name="Shape 105"/>
        <p:cNvGrpSpPr/>
        <p:nvPr/>
      </p:nvGrpSpPr>
      <p:grpSpPr>
        <a:xfrm>
          <a:off x="0" y="0"/>
          <a:ext cx="0" cy="0"/>
          <a:chOff x="0" y="0"/>
          <a:chExt cx="0" cy="0"/>
        </a:xfrm>
      </p:grpSpPr>
      <p:sp>
        <p:nvSpPr>
          <p:cNvPr id="106" name="Google Shape;106;p16"/>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 name="Google Shape;107;p1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08" name="Google Shape;108;p16"/>
          <p:cNvSpPr/>
          <p:nvPr>
            <p:ph idx="2" type="chart"/>
          </p:nvPr>
        </p:nvSpPr>
        <p:spPr>
          <a:xfrm>
            <a:off x="838200" y="1778000"/>
            <a:ext cx="5078413" cy="4579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16"/>
          <p:cNvSpPr txBox="1"/>
          <p:nvPr>
            <p:ph idx="1" type="body"/>
          </p:nvPr>
        </p:nvSpPr>
        <p:spPr>
          <a:xfrm>
            <a:off x="838199" y="1254125"/>
            <a:ext cx="5078414"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16"/>
          <p:cNvSpPr/>
          <p:nvPr>
            <p:ph idx="3" type="chart"/>
          </p:nvPr>
        </p:nvSpPr>
        <p:spPr>
          <a:xfrm>
            <a:off x="6240463" y="1739900"/>
            <a:ext cx="5113337" cy="46178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16"/>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6"/>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16"/>
          <p:cNvSpPr txBox="1"/>
          <p:nvPr>
            <p:ph idx="4" type="body"/>
          </p:nvPr>
        </p:nvSpPr>
        <p:spPr>
          <a:xfrm>
            <a:off x="6238875" y="1253869"/>
            <a:ext cx="5113337" cy="365381"/>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2pPr>
            <a:lvl3pPr indent="-228600" lvl="2" marL="13716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3pPr>
            <a:lvl4pPr indent="-228600" lvl="3" marL="1828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16"/>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aragraph + graph">
  <p:cSld name="title + paragraph + graph">
    <p:spTree>
      <p:nvGrpSpPr>
        <p:cNvPr id="115" name="Shape 115"/>
        <p:cNvGrpSpPr/>
        <p:nvPr/>
      </p:nvGrpSpPr>
      <p:grpSpPr>
        <a:xfrm>
          <a:off x="0" y="0"/>
          <a:ext cx="0" cy="0"/>
          <a:chOff x="0" y="0"/>
          <a:chExt cx="0" cy="0"/>
        </a:xfrm>
      </p:grpSpPr>
      <p:sp>
        <p:nvSpPr>
          <p:cNvPr id="116" name="Google Shape;116;p17"/>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7" name="Google Shape;117;p1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18" name="Google Shape;118;p17"/>
          <p:cNvSpPr/>
          <p:nvPr>
            <p:ph idx="2" type="chart"/>
          </p:nvPr>
        </p:nvSpPr>
        <p:spPr>
          <a:xfrm>
            <a:off x="838200" y="1777999"/>
            <a:ext cx="5092601" cy="4579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17"/>
          <p:cNvSpPr txBox="1"/>
          <p:nvPr>
            <p:ph idx="1" type="body"/>
          </p:nvPr>
        </p:nvSpPr>
        <p:spPr>
          <a:xfrm>
            <a:off x="838199" y="1254125"/>
            <a:ext cx="5092602"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17"/>
          <p:cNvSpPr txBox="1"/>
          <p:nvPr>
            <p:ph idx="3" type="body"/>
          </p:nvPr>
        </p:nvSpPr>
        <p:spPr>
          <a:xfrm>
            <a:off x="6261198" y="1254125"/>
            <a:ext cx="5092602"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000"/>
              <a:buFont typeface="Arial"/>
              <a:buNone/>
              <a:defRPr b="1" i="0" sz="2000" u="none" cap="none" strike="noStrike">
                <a:solidFill>
                  <a:schemeClr val="dk2"/>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17"/>
          <p:cNvSpPr txBox="1"/>
          <p:nvPr>
            <p:ph idx="4" type="body"/>
          </p:nvPr>
        </p:nvSpPr>
        <p:spPr>
          <a:xfrm>
            <a:off x="6261198" y="1778000"/>
            <a:ext cx="5092602" cy="45797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17"/>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17"/>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p17"/>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graphs">
  <p:cSld name="title + 1 graphs">
    <p:spTree>
      <p:nvGrpSpPr>
        <p:cNvPr id="125" name="Shape 125"/>
        <p:cNvGrpSpPr/>
        <p:nvPr/>
      </p:nvGrpSpPr>
      <p:grpSpPr>
        <a:xfrm>
          <a:off x="0" y="0"/>
          <a:ext cx="0" cy="0"/>
          <a:chOff x="0" y="0"/>
          <a:chExt cx="0" cy="0"/>
        </a:xfrm>
      </p:grpSpPr>
      <p:sp>
        <p:nvSpPr>
          <p:cNvPr id="126" name="Google Shape;126;p18"/>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7" name="Google Shape;127;p18"/>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28" name="Google Shape;128;p18"/>
          <p:cNvSpPr/>
          <p:nvPr>
            <p:ph idx="2" type="chart"/>
          </p:nvPr>
        </p:nvSpPr>
        <p:spPr>
          <a:xfrm>
            <a:off x="838200" y="1778000"/>
            <a:ext cx="10515599" cy="45799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18"/>
          <p:cNvSpPr txBox="1"/>
          <p:nvPr>
            <p:ph idx="1" type="body"/>
          </p:nvPr>
        </p:nvSpPr>
        <p:spPr>
          <a:xfrm>
            <a:off x="838199" y="1254125"/>
            <a:ext cx="10515600"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18"/>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18"/>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18"/>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 Stories_title + text">
  <p:cSld name="1_1 Stories_title + text">
    <p:spTree>
      <p:nvGrpSpPr>
        <p:cNvPr id="133" name="Shape 133"/>
        <p:cNvGrpSpPr/>
        <p:nvPr/>
      </p:nvGrpSpPr>
      <p:grpSpPr>
        <a:xfrm>
          <a:off x="0" y="0"/>
          <a:ext cx="0" cy="0"/>
          <a:chOff x="0" y="0"/>
          <a:chExt cx="0" cy="0"/>
        </a:xfrm>
      </p:grpSpPr>
      <p:sp>
        <p:nvSpPr>
          <p:cNvPr id="134" name="Google Shape;134;p19"/>
          <p:cNvSpPr/>
          <p:nvPr/>
        </p:nvSpPr>
        <p:spPr>
          <a:xfrm>
            <a:off x="0" y="0"/>
            <a:ext cx="5257800" cy="78914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1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36" name="Google Shape;136;p19"/>
          <p:cNvSpPr txBox="1"/>
          <p:nvPr>
            <p:ph idx="1" type="body"/>
          </p:nvPr>
        </p:nvSpPr>
        <p:spPr>
          <a:xfrm>
            <a:off x="839788" y="983152"/>
            <a:ext cx="5076825" cy="52398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19"/>
          <p:cNvSpPr/>
          <p:nvPr/>
        </p:nvSpPr>
        <p:spPr>
          <a:xfrm>
            <a:off x="0" y="3770945"/>
            <a:ext cx="215900" cy="30939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19"/>
          <p:cNvSpPr/>
          <p:nvPr/>
        </p:nvSpPr>
        <p:spPr>
          <a:xfrm>
            <a:off x="11976100" y="0"/>
            <a:ext cx="215900" cy="1079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19"/>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 name="Google Shape;140;p19"/>
          <p:cNvSpPr txBox="1"/>
          <p:nvPr>
            <p:ph idx="2" type="body"/>
          </p:nvPr>
        </p:nvSpPr>
        <p:spPr>
          <a:xfrm>
            <a:off x="6240463" y="982663"/>
            <a:ext cx="5111750" cy="5232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19"/>
          <p:cNvSpPr txBox="1"/>
          <p:nvPr>
            <p:ph idx="3" type="body"/>
          </p:nvPr>
        </p:nvSpPr>
        <p:spPr>
          <a:xfrm>
            <a:off x="839788" y="495300"/>
            <a:ext cx="4116387" cy="22363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spTree>
      <p:nvGrpSpPr>
        <p:cNvPr id="142" name="Shape 142"/>
        <p:cNvGrpSpPr/>
        <p:nvPr/>
      </p:nvGrpSpPr>
      <p:grpSpPr>
        <a:xfrm>
          <a:off x="0" y="0"/>
          <a:ext cx="0" cy="0"/>
          <a:chOff x="0" y="0"/>
          <a:chExt cx="0" cy="0"/>
        </a:xfrm>
      </p:grpSpPr>
      <p:sp>
        <p:nvSpPr>
          <p:cNvPr id="143" name="Google Shape;143;p2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44" name="Google Shape;144;p20"/>
          <p:cNvSpPr/>
          <p:nvPr>
            <p:ph idx="2" type="pic"/>
          </p:nvPr>
        </p:nvSpPr>
        <p:spPr>
          <a:xfrm>
            <a:off x="839788" y="0"/>
            <a:ext cx="10512424" cy="6161484"/>
          </a:xfrm>
          <a:prstGeom prst="rect">
            <a:avLst/>
          </a:prstGeom>
          <a:noFill/>
          <a:ln>
            <a:noFill/>
          </a:ln>
        </p:spPr>
      </p:sp>
      <p:sp>
        <p:nvSpPr>
          <p:cNvPr id="145" name="Google Shape;145;p20"/>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20"/>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20"/>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48" name="Shape 148"/>
        <p:cNvGrpSpPr/>
        <p:nvPr/>
      </p:nvGrpSpPr>
      <p:grpSpPr>
        <a:xfrm>
          <a:off x="0" y="0"/>
          <a:ext cx="0" cy="0"/>
          <a:chOff x="0" y="0"/>
          <a:chExt cx="0" cy="0"/>
        </a:xfrm>
      </p:grpSpPr>
      <p:sp>
        <p:nvSpPr>
          <p:cNvPr id="149" name="Google Shape;149;p2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50" name="Google Shape;150;p21"/>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p21"/>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21"/>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53" name="Google Shape;153;p21"/>
          <p:cNvPicPr preferRelativeResize="0"/>
          <p:nvPr/>
        </p:nvPicPr>
        <p:blipFill rotWithShape="1">
          <a:blip r:embed="rId2">
            <a:alphaModFix/>
          </a:blip>
          <a:srcRect b="0" l="0" r="0" t="0"/>
          <a:stretch/>
        </p:blipFill>
        <p:spPr>
          <a:xfrm>
            <a:off x="7938732" y="2870113"/>
            <a:ext cx="896712" cy="1171184"/>
          </a:xfrm>
          <a:prstGeom prst="rect">
            <a:avLst/>
          </a:prstGeom>
          <a:noFill/>
          <a:ln>
            <a:noFill/>
          </a:ln>
        </p:spPr>
      </p:pic>
      <p:pic>
        <p:nvPicPr>
          <p:cNvPr descr="Immagine che contiene cielo notturno&#10;&#10;Descrizione generata automaticamente" id="154" name="Google Shape;154;p21"/>
          <p:cNvPicPr preferRelativeResize="0"/>
          <p:nvPr/>
        </p:nvPicPr>
        <p:blipFill rotWithShape="1">
          <a:blip r:embed="rId3">
            <a:alphaModFix/>
          </a:blip>
          <a:srcRect b="0" l="0" r="0" t="0"/>
          <a:stretch/>
        </p:blipFill>
        <p:spPr>
          <a:xfrm>
            <a:off x="1089834" y="1056043"/>
            <a:ext cx="1009814" cy="1171184"/>
          </a:xfrm>
          <a:prstGeom prst="rect">
            <a:avLst/>
          </a:prstGeom>
          <a:noFill/>
          <a:ln>
            <a:noFill/>
          </a:ln>
        </p:spPr>
      </p:pic>
      <p:pic>
        <p:nvPicPr>
          <p:cNvPr id="155" name="Google Shape;155;p21"/>
          <p:cNvPicPr preferRelativeResize="0"/>
          <p:nvPr/>
        </p:nvPicPr>
        <p:blipFill rotWithShape="1">
          <a:blip r:embed="rId4">
            <a:alphaModFix/>
          </a:blip>
          <a:srcRect b="0" l="0" r="0" t="0"/>
          <a:stretch/>
        </p:blipFill>
        <p:spPr>
          <a:xfrm>
            <a:off x="3033657" y="1056043"/>
            <a:ext cx="1146627" cy="1171184"/>
          </a:xfrm>
          <a:prstGeom prst="rect">
            <a:avLst/>
          </a:prstGeom>
          <a:noFill/>
          <a:ln>
            <a:noFill/>
          </a:ln>
        </p:spPr>
      </p:pic>
      <p:pic>
        <p:nvPicPr>
          <p:cNvPr descr="Immagine che contiene testo, cielo notturno&#10;&#10;Descrizione generata automaticamente" id="156" name="Google Shape;156;p21"/>
          <p:cNvPicPr preferRelativeResize="0"/>
          <p:nvPr/>
        </p:nvPicPr>
        <p:blipFill rotWithShape="1">
          <a:blip r:embed="rId5">
            <a:alphaModFix/>
          </a:blip>
          <a:srcRect b="0" l="0" r="0" t="0"/>
          <a:stretch/>
        </p:blipFill>
        <p:spPr>
          <a:xfrm>
            <a:off x="5613097" y="1049283"/>
            <a:ext cx="965804" cy="1171184"/>
          </a:xfrm>
          <a:prstGeom prst="rect">
            <a:avLst/>
          </a:prstGeom>
          <a:noFill/>
          <a:ln>
            <a:noFill/>
          </a:ln>
        </p:spPr>
      </p:pic>
      <p:pic>
        <p:nvPicPr>
          <p:cNvPr descr="Immagine che contiene elettronico, altoparlante&#10;&#10;Descrizione generata automaticamente" id="157" name="Google Shape;157;p21"/>
          <p:cNvPicPr preferRelativeResize="0"/>
          <p:nvPr/>
        </p:nvPicPr>
        <p:blipFill rotWithShape="1">
          <a:blip r:embed="rId6">
            <a:alphaModFix/>
          </a:blip>
          <a:srcRect b="0" l="0" r="0" t="0"/>
          <a:stretch/>
        </p:blipFill>
        <p:spPr>
          <a:xfrm>
            <a:off x="7885523" y="1012568"/>
            <a:ext cx="969930" cy="1171184"/>
          </a:xfrm>
          <a:prstGeom prst="rect">
            <a:avLst/>
          </a:prstGeom>
          <a:noFill/>
          <a:ln>
            <a:noFill/>
          </a:ln>
        </p:spPr>
      </p:pic>
      <p:pic>
        <p:nvPicPr>
          <p:cNvPr id="158" name="Google Shape;158;p21"/>
          <p:cNvPicPr preferRelativeResize="0"/>
          <p:nvPr/>
        </p:nvPicPr>
        <p:blipFill rotWithShape="1">
          <a:blip r:embed="rId7">
            <a:alphaModFix/>
          </a:blip>
          <a:srcRect b="0" l="0" r="0" t="0"/>
          <a:stretch/>
        </p:blipFill>
        <p:spPr>
          <a:xfrm>
            <a:off x="10147621" y="1012568"/>
            <a:ext cx="847930" cy="1171184"/>
          </a:xfrm>
          <a:prstGeom prst="rect">
            <a:avLst/>
          </a:prstGeom>
          <a:noFill/>
          <a:ln>
            <a:noFill/>
          </a:ln>
        </p:spPr>
      </p:pic>
      <p:pic>
        <p:nvPicPr>
          <p:cNvPr id="159" name="Google Shape;159;p21"/>
          <p:cNvPicPr preferRelativeResize="0"/>
          <p:nvPr/>
        </p:nvPicPr>
        <p:blipFill rotWithShape="1">
          <a:blip r:embed="rId8">
            <a:alphaModFix/>
          </a:blip>
          <a:srcRect b="0" l="0" r="0" t="0"/>
          <a:stretch/>
        </p:blipFill>
        <p:spPr>
          <a:xfrm>
            <a:off x="1070926" y="2966674"/>
            <a:ext cx="1171184" cy="1171184"/>
          </a:xfrm>
          <a:prstGeom prst="rect">
            <a:avLst/>
          </a:prstGeom>
          <a:noFill/>
          <a:ln>
            <a:noFill/>
          </a:ln>
        </p:spPr>
      </p:pic>
      <p:pic>
        <p:nvPicPr>
          <p:cNvPr id="160" name="Google Shape;160;p21"/>
          <p:cNvPicPr preferRelativeResize="0"/>
          <p:nvPr/>
        </p:nvPicPr>
        <p:blipFill rotWithShape="1">
          <a:blip r:embed="rId9">
            <a:alphaModFix/>
          </a:blip>
          <a:srcRect b="0" l="0" r="0" t="0"/>
          <a:stretch/>
        </p:blipFill>
        <p:spPr>
          <a:xfrm>
            <a:off x="3305434" y="2897837"/>
            <a:ext cx="732997" cy="1171184"/>
          </a:xfrm>
          <a:prstGeom prst="rect">
            <a:avLst/>
          </a:prstGeom>
          <a:noFill/>
          <a:ln>
            <a:noFill/>
          </a:ln>
        </p:spPr>
      </p:pic>
      <p:pic>
        <p:nvPicPr>
          <p:cNvPr id="161" name="Google Shape;161;p21"/>
          <p:cNvPicPr preferRelativeResize="0"/>
          <p:nvPr/>
        </p:nvPicPr>
        <p:blipFill rotWithShape="1">
          <a:blip r:embed="rId10">
            <a:alphaModFix/>
          </a:blip>
          <a:srcRect b="0" l="0" r="0" t="0"/>
          <a:stretch/>
        </p:blipFill>
        <p:spPr>
          <a:xfrm>
            <a:off x="5582146" y="2870113"/>
            <a:ext cx="896712" cy="1171184"/>
          </a:xfrm>
          <a:prstGeom prst="rect">
            <a:avLst/>
          </a:prstGeom>
          <a:noFill/>
          <a:ln>
            <a:noFill/>
          </a:ln>
        </p:spPr>
      </p:pic>
      <p:pic>
        <p:nvPicPr>
          <p:cNvPr descr="Immagine che contiene silhouette, cielo notturno&#10;&#10;Descrizione generata automaticamente" id="162" name="Google Shape;162;p21"/>
          <p:cNvPicPr preferRelativeResize="0"/>
          <p:nvPr/>
        </p:nvPicPr>
        <p:blipFill rotWithShape="1">
          <a:blip r:embed="rId11">
            <a:alphaModFix/>
          </a:blip>
          <a:srcRect b="0" l="0" r="0" t="0"/>
          <a:stretch/>
        </p:blipFill>
        <p:spPr>
          <a:xfrm>
            <a:off x="10044310" y="2931392"/>
            <a:ext cx="1054552" cy="1171184"/>
          </a:xfrm>
          <a:prstGeom prst="rect">
            <a:avLst/>
          </a:prstGeom>
          <a:noFill/>
          <a:ln>
            <a:noFill/>
          </a:ln>
        </p:spPr>
      </p:pic>
      <p:pic>
        <p:nvPicPr>
          <p:cNvPr id="163" name="Google Shape;163;p21"/>
          <p:cNvPicPr preferRelativeResize="0"/>
          <p:nvPr/>
        </p:nvPicPr>
        <p:blipFill rotWithShape="1">
          <a:blip r:embed="rId12">
            <a:alphaModFix/>
          </a:blip>
          <a:srcRect b="0" l="0" r="0" t="0"/>
          <a:stretch/>
        </p:blipFill>
        <p:spPr>
          <a:xfrm>
            <a:off x="3065755" y="4739631"/>
            <a:ext cx="1312602" cy="1171184"/>
          </a:xfrm>
          <a:prstGeom prst="rect">
            <a:avLst/>
          </a:prstGeom>
          <a:noFill/>
          <a:ln>
            <a:noFill/>
          </a:ln>
        </p:spPr>
      </p:pic>
      <p:pic>
        <p:nvPicPr>
          <p:cNvPr id="164" name="Google Shape;164;p21"/>
          <p:cNvPicPr preferRelativeResize="0"/>
          <p:nvPr/>
        </p:nvPicPr>
        <p:blipFill rotWithShape="1">
          <a:blip r:embed="rId13">
            <a:alphaModFix/>
          </a:blip>
          <a:srcRect b="0" l="0" r="0" t="0"/>
          <a:stretch/>
        </p:blipFill>
        <p:spPr>
          <a:xfrm>
            <a:off x="5420089" y="4819034"/>
            <a:ext cx="1220826" cy="1171184"/>
          </a:xfrm>
          <a:prstGeom prst="rect">
            <a:avLst/>
          </a:prstGeom>
          <a:noFill/>
          <a:ln>
            <a:noFill/>
          </a:ln>
        </p:spPr>
      </p:pic>
      <p:pic>
        <p:nvPicPr>
          <p:cNvPr id="165" name="Google Shape;165;p21"/>
          <p:cNvPicPr preferRelativeResize="0"/>
          <p:nvPr/>
        </p:nvPicPr>
        <p:blipFill rotWithShape="1">
          <a:blip r:embed="rId14">
            <a:alphaModFix/>
          </a:blip>
          <a:srcRect b="0" l="0" r="0" t="0"/>
          <a:stretch/>
        </p:blipFill>
        <p:spPr>
          <a:xfrm>
            <a:off x="7886252" y="4631401"/>
            <a:ext cx="1001671" cy="11711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type="title">
  <p:cSld name="TITLE">
    <p:bg>
      <p:bgPr>
        <a:solidFill>
          <a:schemeClr val="dk1"/>
        </a:solidFill>
      </p:bgPr>
    </p:bg>
    <p:spTree>
      <p:nvGrpSpPr>
        <p:cNvPr id="17" name="Shape 17"/>
        <p:cNvGrpSpPr/>
        <p:nvPr/>
      </p:nvGrpSpPr>
      <p:grpSpPr>
        <a:xfrm>
          <a:off x="0" y="0"/>
          <a:ext cx="0" cy="0"/>
          <a:chOff x="0" y="0"/>
          <a:chExt cx="0" cy="0"/>
        </a:xfrm>
      </p:grpSpPr>
      <p:sp>
        <p:nvSpPr>
          <p:cNvPr id="18" name="Google Shape;18;p3"/>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8000"/>
              <a:buFont typeface="Arial Narrow"/>
              <a:buNone/>
              <a:defRPr b="1" i="0" sz="8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3"/>
          <p:cNvSpPr txBox="1"/>
          <p:nvPr>
            <p:ph idx="1" type="subTitle"/>
          </p:nvPr>
        </p:nvSpPr>
        <p:spPr>
          <a:xfrm>
            <a:off x="838200" y="4496373"/>
            <a:ext cx="10515600" cy="1759461"/>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20" name="Google Shape;20;p3"/>
          <p:cNvSpPr/>
          <p:nvPr/>
        </p:nvSpPr>
        <p:spPr>
          <a:xfrm>
            <a:off x="5968240" y="6412570"/>
            <a:ext cx="255520" cy="25552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 name="Google Shape;21;p3"/>
          <p:cNvSpPr/>
          <p:nvPr/>
        </p:nvSpPr>
        <p:spPr>
          <a:xfrm>
            <a:off x="0" y="3759200"/>
            <a:ext cx="215900" cy="30988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3"/>
          <p:cNvSpPr/>
          <p:nvPr/>
        </p:nvSpPr>
        <p:spPr>
          <a:xfrm>
            <a:off x="11976100" y="0"/>
            <a:ext cx="215900" cy="1079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p:cSld name="Title and Content white">
    <p:spTree>
      <p:nvGrpSpPr>
        <p:cNvPr id="166" name="Shape 166"/>
        <p:cNvGrpSpPr/>
        <p:nvPr/>
      </p:nvGrpSpPr>
      <p:grpSpPr>
        <a:xfrm>
          <a:off x="0" y="0"/>
          <a:ext cx="0" cy="0"/>
          <a:chOff x="0" y="0"/>
          <a:chExt cx="0" cy="0"/>
        </a:xfrm>
      </p:grpSpPr>
      <p:sp>
        <p:nvSpPr>
          <p:cNvPr id="167" name="Google Shape;167;p22"/>
          <p:cNvSpPr txBox="1"/>
          <p:nvPr>
            <p:ph idx="1" type="body"/>
          </p:nvPr>
        </p:nvSpPr>
        <p:spPr>
          <a:xfrm>
            <a:off x="480001" y="1800002"/>
            <a:ext cx="11232001" cy="4237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p22"/>
          <p:cNvSpPr txBox="1"/>
          <p:nvPr>
            <p:ph idx="2" type="body"/>
          </p:nvPr>
        </p:nvSpPr>
        <p:spPr>
          <a:xfrm>
            <a:off x="480486" y="1188004"/>
            <a:ext cx="8160000" cy="288925"/>
          </a:xfrm>
          <a:prstGeom prst="rect">
            <a:avLst/>
          </a:prstGeom>
          <a:noFill/>
          <a:ln>
            <a:noFill/>
          </a:ln>
        </p:spPr>
        <p:txBody>
          <a:bodyPr anchorCtr="0" anchor="ctr" bIns="45700" lIns="18000"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2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Narrow"/>
              <a:buNone/>
              <a:defRPr b="1" i="0" sz="44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70" name="Shape 170"/>
        <p:cNvGrpSpPr/>
        <p:nvPr/>
      </p:nvGrpSpPr>
      <p:grpSpPr>
        <a:xfrm>
          <a:off x="0" y="0"/>
          <a:ext cx="0" cy="0"/>
          <a:chOff x="0" y="0"/>
          <a:chExt cx="0" cy="0"/>
        </a:xfrm>
      </p:grpSpPr>
      <p:sp>
        <p:nvSpPr>
          <p:cNvPr id="171" name="Google Shape;171;p23"/>
          <p:cNvSpPr txBox="1"/>
          <p:nvPr>
            <p:ph idx="1" type="body"/>
          </p:nvPr>
        </p:nvSpPr>
        <p:spPr>
          <a:xfrm>
            <a:off x="609602" y="1600201"/>
            <a:ext cx="5382683" cy="45227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23"/>
          <p:cNvSpPr txBox="1"/>
          <p:nvPr>
            <p:ph idx="2" type="body"/>
          </p:nvPr>
        </p:nvSpPr>
        <p:spPr>
          <a:xfrm>
            <a:off x="6195485" y="1600201"/>
            <a:ext cx="5382682" cy="45227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73" name="Shape 173"/>
        <p:cNvGrpSpPr/>
        <p:nvPr/>
      </p:nvGrpSpPr>
      <p:grpSpPr>
        <a:xfrm>
          <a:off x="0" y="0"/>
          <a:ext cx="0" cy="0"/>
          <a:chOff x="0" y="0"/>
          <a:chExt cx="0" cy="0"/>
        </a:xfrm>
      </p:grpSpPr>
      <p:sp>
        <p:nvSpPr>
          <p:cNvPr id="174" name="Google Shape;174;p2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Narrow"/>
              <a:buNone/>
              <a:defRPr b="1" i="0" sz="44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2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176" name="Shape 176"/>
        <p:cNvGrpSpPr/>
        <p:nvPr/>
      </p:nvGrpSpPr>
      <p:grpSpPr>
        <a:xfrm>
          <a:off x="0" y="0"/>
          <a:ext cx="0" cy="0"/>
          <a:chOff x="0" y="0"/>
          <a:chExt cx="0" cy="0"/>
        </a:xfrm>
      </p:grpSpPr>
      <p:sp>
        <p:nvSpPr>
          <p:cNvPr id="177" name="Google Shape;177;p2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Narrow"/>
              <a:buNone/>
              <a:defRPr b="1" i="0" sz="44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8" name="Google Shape;178;p25"/>
          <p:cNvSpPr txBox="1"/>
          <p:nvPr>
            <p:ph idx="1" type="body"/>
          </p:nvPr>
        </p:nvSpPr>
        <p:spPr>
          <a:xfrm>
            <a:off x="609602" y="1600201"/>
            <a:ext cx="5382683" cy="45227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25"/>
          <p:cNvSpPr txBox="1"/>
          <p:nvPr>
            <p:ph idx="2" type="body"/>
          </p:nvPr>
        </p:nvSpPr>
        <p:spPr>
          <a:xfrm>
            <a:off x="6195485" y="1600201"/>
            <a:ext cx="5382682" cy="45227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aragraph + text">
  <p:cSld name="1_title paragraph + text">
    <p:spTree>
      <p:nvGrpSpPr>
        <p:cNvPr id="182" name="Shape 182"/>
        <p:cNvGrpSpPr/>
        <p:nvPr/>
      </p:nvGrpSpPr>
      <p:grpSpPr>
        <a:xfrm>
          <a:off x="0" y="0"/>
          <a:ext cx="0" cy="0"/>
          <a:chOff x="0" y="0"/>
          <a:chExt cx="0" cy="0"/>
        </a:xfrm>
      </p:grpSpPr>
      <p:sp>
        <p:nvSpPr>
          <p:cNvPr id="183" name="Google Shape;183;p27"/>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4" name="Google Shape;184;p2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85" name="Google Shape;185;p27"/>
          <p:cNvSpPr txBox="1"/>
          <p:nvPr>
            <p:ph idx="1" type="body"/>
          </p:nvPr>
        </p:nvSpPr>
        <p:spPr>
          <a:xfrm>
            <a:off x="838199" y="1384300"/>
            <a:ext cx="10514013" cy="49734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27"/>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p27"/>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27"/>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text">
  <p:cSld name="image + text">
    <p:spTree>
      <p:nvGrpSpPr>
        <p:cNvPr id="189" name="Shape 189"/>
        <p:cNvGrpSpPr/>
        <p:nvPr/>
      </p:nvGrpSpPr>
      <p:grpSpPr>
        <a:xfrm>
          <a:off x="0" y="0"/>
          <a:ext cx="0" cy="0"/>
          <a:chOff x="0" y="0"/>
          <a:chExt cx="0" cy="0"/>
        </a:xfrm>
      </p:grpSpPr>
      <p:sp>
        <p:nvSpPr>
          <p:cNvPr id="190" name="Google Shape;190;p28"/>
          <p:cNvSpPr txBox="1"/>
          <p:nvPr>
            <p:ph idx="1" type="body"/>
          </p:nvPr>
        </p:nvSpPr>
        <p:spPr>
          <a:xfrm>
            <a:off x="839788" y="584200"/>
            <a:ext cx="5076825" cy="55772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191" name="Google Shape;191;p28"/>
          <p:cNvSpPr/>
          <p:nvPr/>
        </p:nvSpPr>
        <p:spPr>
          <a:xfrm>
            <a:off x="6502400" y="3771900"/>
            <a:ext cx="5689600" cy="3086100"/>
          </a:xfrm>
          <a:prstGeom prst="rect">
            <a:avLst/>
          </a:prstGeom>
          <a:solidFill>
            <a:schemeClr val="dk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2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93" name="Google Shape;193;p28"/>
          <p:cNvSpPr/>
          <p:nvPr>
            <p:ph idx="2" type="pic"/>
          </p:nvPr>
        </p:nvSpPr>
        <p:spPr>
          <a:xfrm>
            <a:off x="6502400" y="0"/>
            <a:ext cx="4849812" cy="6161484"/>
          </a:xfrm>
          <a:prstGeom prst="rect">
            <a:avLst/>
          </a:prstGeom>
          <a:noFill/>
          <a:ln>
            <a:noFill/>
          </a:ln>
        </p:spPr>
      </p:sp>
      <p:sp>
        <p:nvSpPr>
          <p:cNvPr id="194" name="Google Shape;194;p28"/>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28"/>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p28"/>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dk1"/>
        </a:solidFill>
      </p:bgPr>
    </p:bg>
    <p:spTree>
      <p:nvGrpSpPr>
        <p:cNvPr id="197" name="Shape 197"/>
        <p:cNvGrpSpPr/>
        <p:nvPr/>
      </p:nvGrpSpPr>
      <p:grpSpPr>
        <a:xfrm>
          <a:off x="0" y="0"/>
          <a:ext cx="0" cy="0"/>
          <a:chOff x="0" y="0"/>
          <a:chExt cx="0" cy="0"/>
        </a:xfrm>
      </p:grpSpPr>
      <p:sp>
        <p:nvSpPr>
          <p:cNvPr id="198" name="Google Shape;198;p29"/>
          <p:cNvSpPr/>
          <p:nvPr>
            <p:ph idx="2" type="pic"/>
          </p:nvPr>
        </p:nvSpPr>
        <p:spPr>
          <a:xfrm>
            <a:off x="0" y="0"/>
            <a:ext cx="12192000" cy="6858000"/>
          </a:xfrm>
          <a:prstGeom prst="rect">
            <a:avLst/>
          </a:prstGeom>
          <a:noFill/>
          <a:ln>
            <a:noFill/>
          </a:ln>
        </p:spPr>
      </p:sp>
      <p:pic>
        <p:nvPicPr>
          <p:cNvPr id="199" name="Google Shape;199;p2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00" name="Google Shape;200;p2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01" name="Google Shape;201;p29"/>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id="202" name="Google Shape;202;p29"/>
          <p:cNvPicPr preferRelativeResize="0"/>
          <p:nvPr/>
        </p:nvPicPr>
        <p:blipFill rotWithShape="1">
          <a:blip r:embed="rId5">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type="title">
  <p:cSld name="TITLE">
    <p:bg>
      <p:bgPr>
        <a:solidFill>
          <a:schemeClr val="dk1"/>
        </a:solidFill>
      </p:bgPr>
    </p:bg>
    <p:spTree>
      <p:nvGrpSpPr>
        <p:cNvPr id="203" name="Shape 203"/>
        <p:cNvGrpSpPr/>
        <p:nvPr/>
      </p:nvGrpSpPr>
      <p:grpSpPr>
        <a:xfrm>
          <a:off x="0" y="0"/>
          <a:ext cx="0" cy="0"/>
          <a:chOff x="0" y="0"/>
          <a:chExt cx="0" cy="0"/>
        </a:xfrm>
      </p:grpSpPr>
      <p:sp>
        <p:nvSpPr>
          <p:cNvPr id="204" name="Google Shape;204;p30"/>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8000"/>
              <a:buFont typeface="Arial Narrow"/>
              <a:buNone/>
              <a:defRPr b="1" i="0" sz="8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5" name="Google Shape;205;p30"/>
          <p:cNvSpPr txBox="1"/>
          <p:nvPr>
            <p:ph idx="1" type="subTitle"/>
          </p:nvPr>
        </p:nvSpPr>
        <p:spPr>
          <a:xfrm>
            <a:off x="838200" y="4496373"/>
            <a:ext cx="10515600" cy="1759461"/>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206" name="Google Shape;206;p30"/>
          <p:cNvSpPr/>
          <p:nvPr/>
        </p:nvSpPr>
        <p:spPr>
          <a:xfrm>
            <a:off x="5968240" y="6412570"/>
            <a:ext cx="255520" cy="25552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 name="Google Shape;207;p30"/>
          <p:cNvSpPr/>
          <p:nvPr/>
        </p:nvSpPr>
        <p:spPr>
          <a:xfrm>
            <a:off x="0" y="3759200"/>
            <a:ext cx="215900" cy="30988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30"/>
          <p:cNvSpPr/>
          <p:nvPr/>
        </p:nvSpPr>
        <p:spPr>
          <a:xfrm>
            <a:off x="11976100" y="0"/>
            <a:ext cx="215900" cy="1079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30"/>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ragraph + text double coloumn">
  <p:cSld name="title paragraph + text double coloumn">
    <p:spTree>
      <p:nvGrpSpPr>
        <p:cNvPr id="210" name="Shape 210"/>
        <p:cNvGrpSpPr/>
        <p:nvPr/>
      </p:nvGrpSpPr>
      <p:grpSpPr>
        <a:xfrm>
          <a:off x="0" y="0"/>
          <a:ext cx="0" cy="0"/>
          <a:chOff x="0" y="0"/>
          <a:chExt cx="0" cy="0"/>
        </a:xfrm>
      </p:grpSpPr>
      <p:sp>
        <p:nvSpPr>
          <p:cNvPr id="211" name="Google Shape;211;p31"/>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2" name="Google Shape;212;p3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13" name="Google Shape;213;p31"/>
          <p:cNvSpPr txBox="1"/>
          <p:nvPr>
            <p:ph idx="1" type="body"/>
          </p:nvPr>
        </p:nvSpPr>
        <p:spPr>
          <a:xfrm>
            <a:off x="838200" y="1384300"/>
            <a:ext cx="5092602" cy="49734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4" name="Google Shape;214;p31"/>
          <p:cNvSpPr txBox="1"/>
          <p:nvPr>
            <p:ph idx="2" type="body"/>
          </p:nvPr>
        </p:nvSpPr>
        <p:spPr>
          <a:xfrm>
            <a:off x="6261198" y="1384300"/>
            <a:ext cx="5092602" cy="49736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p31"/>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6" name="Google Shape;216;p31"/>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7" name="Google Shape;217;p31"/>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box">
  <p:cSld name="text + box">
    <p:spTree>
      <p:nvGrpSpPr>
        <p:cNvPr id="218" name="Shape 218"/>
        <p:cNvGrpSpPr/>
        <p:nvPr/>
      </p:nvGrpSpPr>
      <p:grpSpPr>
        <a:xfrm>
          <a:off x="0" y="0"/>
          <a:ext cx="0" cy="0"/>
          <a:chOff x="0" y="0"/>
          <a:chExt cx="0" cy="0"/>
        </a:xfrm>
      </p:grpSpPr>
      <p:sp>
        <p:nvSpPr>
          <p:cNvPr id="219" name="Google Shape;219;p32"/>
          <p:cNvSpPr txBox="1"/>
          <p:nvPr>
            <p:ph idx="1" type="body"/>
          </p:nvPr>
        </p:nvSpPr>
        <p:spPr>
          <a:xfrm>
            <a:off x="839788" y="584200"/>
            <a:ext cx="5076825" cy="300073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220" name="Google Shape;220;p32"/>
          <p:cNvSpPr/>
          <p:nvPr/>
        </p:nvSpPr>
        <p:spPr>
          <a:xfrm>
            <a:off x="219206" y="3757807"/>
            <a:ext cx="11972794" cy="310019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p3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22" name="Google Shape;222;p32"/>
          <p:cNvSpPr txBox="1"/>
          <p:nvPr>
            <p:ph idx="2" type="body"/>
          </p:nvPr>
        </p:nvSpPr>
        <p:spPr>
          <a:xfrm>
            <a:off x="839788" y="4381500"/>
            <a:ext cx="10507661" cy="1803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3" name="Google Shape;223;p32"/>
          <p:cNvSpPr txBox="1"/>
          <p:nvPr>
            <p:ph type="title"/>
          </p:nvPr>
        </p:nvSpPr>
        <p:spPr>
          <a:xfrm>
            <a:off x="839788" y="4038600"/>
            <a:ext cx="10515600" cy="207791"/>
          </a:xfrm>
          <a:prstGeom prst="rect">
            <a:avLst/>
          </a:prstGeom>
          <a:solidFill>
            <a:schemeClr val="dk2"/>
          </a:solid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4" name="Google Shape;224;p32"/>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32"/>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32"/>
          <p:cNvSpPr txBox="1"/>
          <p:nvPr>
            <p:ph idx="3" type="body"/>
          </p:nvPr>
        </p:nvSpPr>
        <p:spPr>
          <a:xfrm>
            <a:off x="6240463" y="584199"/>
            <a:ext cx="5106987" cy="300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32"/>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aragraph + text">
  <p:cSld name="1_title paragraph + text">
    <p:spTree>
      <p:nvGrpSpPr>
        <p:cNvPr id="26" name="Shape 26"/>
        <p:cNvGrpSpPr/>
        <p:nvPr/>
      </p:nvGrpSpPr>
      <p:grpSpPr>
        <a:xfrm>
          <a:off x="0" y="0"/>
          <a:ext cx="0" cy="0"/>
          <a:chOff x="0" y="0"/>
          <a:chExt cx="0" cy="0"/>
        </a:xfrm>
      </p:grpSpPr>
      <p:sp>
        <p:nvSpPr>
          <p:cNvPr id="27" name="Google Shape;27;p5"/>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9" name="Google Shape;29;p5"/>
          <p:cNvSpPr txBox="1"/>
          <p:nvPr>
            <p:ph idx="1" type="body"/>
          </p:nvPr>
        </p:nvSpPr>
        <p:spPr>
          <a:xfrm>
            <a:off x="838199" y="1384300"/>
            <a:ext cx="10514013" cy="49734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5"/>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5"/>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5"/>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graphs">
  <p:cSld name="title + 2 graphs">
    <p:spTree>
      <p:nvGrpSpPr>
        <p:cNvPr id="228" name="Shape 228"/>
        <p:cNvGrpSpPr/>
        <p:nvPr/>
      </p:nvGrpSpPr>
      <p:grpSpPr>
        <a:xfrm>
          <a:off x="0" y="0"/>
          <a:ext cx="0" cy="0"/>
          <a:chOff x="0" y="0"/>
          <a:chExt cx="0" cy="0"/>
        </a:xfrm>
      </p:grpSpPr>
      <p:sp>
        <p:nvSpPr>
          <p:cNvPr id="229" name="Google Shape;229;p33"/>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0" name="Google Shape;230;p3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31" name="Google Shape;231;p33"/>
          <p:cNvSpPr/>
          <p:nvPr>
            <p:ph idx="2" type="chart"/>
          </p:nvPr>
        </p:nvSpPr>
        <p:spPr>
          <a:xfrm>
            <a:off x="838200" y="1778000"/>
            <a:ext cx="5078413" cy="4579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2" name="Google Shape;232;p33"/>
          <p:cNvSpPr txBox="1"/>
          <p:nvPr>
            <p:ph idx="1" type="body"/>
          </p:nvPr>
        </p:nvSpPr>
        <p:spPr>
          <a:xfrm>
            <a:off x="838199" y="1254125"/>
            <a:ext cx="5078414"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3" name="Google Shape;233;p33"/>
          <p:cNvSpPr/>
          <p:nvPr>
            <p:ph idx="3" type="chart"/>
          </p:nvPr>
        </p:nvSpPr>
        <p:spPr>
          <a:xfrm>
            <a:off x="6240463" y="1739900"/>
            <a:ext cx="5113337" cy="46178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33"/>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5" name="Google Shape;235;p33"/>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 name="Google Shape;236;p33"/>
          <p:cNvSpPr txBox="1"/>
          <p:nvPr>
            <p:ph idx="4" type="body"/>
          </p:nvPr>
        </p:nvSpPr>
        <p:spPr>
          <a:xfrm>
            <a:off x="6238875" y="1253869"/>
            <a:ext cx="5113337" cy="365381"/>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2pPr>
            <a:lvl3pPr indent="-228600" lvl="2" marL="13716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3pPr>
            <a:lvl4pPr indent="-228600" lvl="3" marL="1828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33"/>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aragraph + graph">
  <p:cSld name="title + paragraph + graph">
    <p:spTree>
      <p:nvGrpSpPr>
        <p:cNvPr id="238" name="Shape 238"/>
        <p:cNvGrpSpPr/>
        <p:nvPr/>
      </p:nvGrpSpPr>
      <p:grpSpPr>
        <a:xfrm>
          <a:off x="0" y="0"/>
          <a:ext cx="0" cy="0"/>
          <a:chOff x="0" y="0"/>
          <a:chExt cx="0" cy="0"/>
        </a:xfrm>
      </p:grpSpPr>
      <p:sp>
        <p:nvSpPr>
          <p:cNvPr id="239" name="Google Shape;239;p34"/>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0" name="Google Shape;240;p3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41" name="Google Shape;241;p34"/>
          <p:cNvSpPr/>
          <p:nvPr>
            <p:ph idx="2" type="chart"/>
          </p:nvPr>
        </p:nvSpPr>
        <p:spPr>
          <a:xfrm>
            <a:off x="838200" y="1777999"/>
            <a:ext cx="5092601" cy="4579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2" name="Google Shape;242;p34"/>
          <p:cNvSpPr txBox="1"/>
          <p:nvPr>
            <p:ph idx="1" type="body"/>
          </p:nvPr>
        </p:nvSpPr>
        <p:spPr>
          <a:xfrm>
            <a:off x="838199" y="1254125"/>
            <a:ext cx="5092602"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3" name="Google Shape;243;p34"/>
          <p:cNvSpPr txBox="1"/>
          <p:nvPr>
            <p:ph idx="3" type="body"/>
          </p:nvPr>
        </p:nvSpPr>
        <p:spPr>
          <a:xfrm>
            <a:off x="6261198" y="1254125"/>
            <a:ext cx="5092602"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000"/>
              <a:buFont typeface="Arial"/>
              <a:buNone/>
              <a:defRPr b="1" i="0" sz="2000" u="none" cap="none" strike="noStrike">
                <a:solidFill>
                  <a:schemeClr val="dk2"/>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4" name="Google Shape;244;p34"/>
          <p:cNvSpPr txBox="1"/>
          <p:nvPr>
            <p:ph idx="4" type="body"/>
          </p:nvPr>
        </p:nvSpPr>
        <p:spPr>
          <a:xfrm>
            <a:off x="6261198" y="1778000"/>
            <a:ext cx="5092602" cy="45797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5" name="Google Shape;245;p34"/>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34"/>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34"/>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graphs">
  <p:cSld name="title + 1 graphs">
    <p:spTree>
      <p:nvGrpSpPr>
        <p:cNvPr id="248" name="Shape 248"/>
        <p:cNvGrpSpPr/>
        <p:nvPr/>
      </p:nvGrpSpPr>
      <p:grpSpPr>
        <a:xfrm>
          <a:off x="0" y="0"/>
          <a:ext cx="0" cy="0"/>
          <a:chOff x="0" y="0"/>
          <a:chExt cx="0" cy="0"/>
        </a:xfrm>
      </p:grpSpPr>
      <p:sp>
        <p:nvSpPr>
          <p:cNvPr id="249" name="Google Shape;249;p35"/>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0" name="Google Shape;250;p35"/>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51" name="Google Shape;251;p35"/>
          <p:cNvSpPr/>
          <p:nvPr>
            <p:ph idx="2" type="chart"/>
          </p:nvPr>
        </p:nvSpPr>
        <p:spPr>
          <a:xfrm>
            <a:off x="838200" y="1778000"/>
            <a:ext cx="10515599" cy="45799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2" name="Google Shape;252;p35"/>
          <p:cNvSpPr txBox="1"/>
          <p:nvPr>
            <p:ph idx="1" type="body"/>
          </p:nvPr>
        </p:nvSpPr>
        <p:spPr>
          <a:xfrm>
            <a:off x="838199" y="1254125"/>
            <a:ext cx="10515600"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3" name="Google Shape;253;p35"/>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35"/>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35"/>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table">
  <p:cSld name="text + table">
    <p:spTree>
      <p:nvGrpSpPr>
        <p:cNvPr id="256" name="Shape 256"/>
        <p:cNvGrpSpPr/>
        <p:nvPr/>
      </p:nvGrpSpPr>
      <p:grpSpPr>
        <a:xfrm>
          <a:off x="0" y="0"/>
          <a:ext cx="0" cy="0"/>
          <a:chOff x="0" y="0"/>
          <a:chExt cx="0" cy="0"/>
        </a:xfrm>
      </p:grpSpPr>
      <p:sp>
        <p:nvSpPr>
          <p:cNvPr id="257" name="Google Shape;257;p36"/>
          <p:cNvSpPr txBox="1"/>
          <p:nvPr>
            <p:ph idx="1" type="body"/>
          </p:nvPr>
        </p:nvSpPr>
        <p:spPr>
          <a:xfrm>
            <a:off x="839788" y="584200"/>
            <a:ext cx="5076825" cy="557688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258" name="Google Shape;258;p3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59" name="Google Shape;259;p36"/>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0" name="Google Shape;260;p36"/>
          <p:cNvSpPr/>
          <p:nvPr>
            <p:ph idx="2" type="tbl"/>
          </p:nvPr>
        </p:nvSpPr>
        <p:spPr>
          <a:xfrm>
            <a:off x="6240463" y="1161535"/>
            <a:ext cx="5111750" cy="499955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1" name="Google Shape;261;p36"/>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36"/>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36"/>
          <p:cNvSpPr txBox="1"/>
          <p:nvPr>
            <p:ph idx="3" type="body"/>
          </p:nvPr>
        </p:nvSpPr>
        <p:spPr>
          <a:xfrm>
            <a:off x="6240463" y="584200"/>
            <a:ext cx="5076825" cy="313724"/>
          </a:xfrm>
          <a:prstGeom prst="rect">
            <a:avLst/>
          </a:prstGeom>
          <a:solidFill>
            <a:schemeClr val="dk2"/>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tories_title + text">
  <p:cSld name="1 Stories_title + text">
    <p:spTree>
      <p:nvGrpSpPr>
        <p:cNvPr id="264" name="Shape 264"/>
        <p:cNvGrpSpPr/>
        <p:nvPr/>
      </p:nvGrpSpPr>
      <p:grpSpPr>
        <a:xfrm>
          <a:off x="0" y="0"/>
          <a:ext cx="0" cy="0"/>
          <a:chOff x="0" y="0"/>
          <a:chExt cx="0" cy="0"/>
        </a:xfrm>
      </p:grpSpPr>
      <p:sp>
        <p:nvSpPr>
          <p:cNvPr id="265" name="Google Shape;265;p37"/>
          <p:cNvSpPr/>
          <p:nvPr/>
        </p:nvSpPr>
        <p:spPr>
          <a:xfrm>
            <a:off x="0" y="-1"/>
            <a:ext cx="5257800" cy="376407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3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67" name="Google Shape;267;p37"/>
          <p:cNvSpPr txBox="1"/>
          <p:nvPr>
            <p:ph type="title"/>
          </p:nvPr>
        </p:nvSpPr>
        <p:spPr>
          <a:xfrm>
            <a:off x="838200" y="853698"/>
            <a:ext cx="4102100" cy="2734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Narrow"/>
              <a:buNone/>
              <a:defRPr b="1" i="0" sz="44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8" name="Google Shape;268;p37"/>
          <p:cNvSpPr txBox="1"/>
          <p:nvPr>
            <p:ph idx="1" type="body"/>
          </p:nvPr>
        </p:nvSpPr>
        <p:spPr>
          <a:xfrm>
            <a:off x="839788" y="4038600"/>
            <a:ext cx="4418012" cy="218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2"/>
              </a:buClr>
              <a:buSzPts val="2400"/>
              <a:buFont typeface="Arial"/>
              <a:buNone/>
              <a:defRPr b="1" i="0" sz="2400" u="none" cap="none" strike="noStrike">
                <a:solidFill>
                  <a:schemeClr val="dk2"/>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37"/>
          <p:cNvSpPr txBox="1"/>
          <p:nvPr>
            <p:ph idx="2" type="body"/>
          </p:nvPr>
        </p:nvSpPr>
        <p:spPr>
          <a:xfrm>
            <a:off x="5422899" y="495300"/>
            <a:ext cx="5929313" cy="572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0" name="Google Shape;270;p37"/>
          <p:cNvSpPr txBox="1"/>
          <p:nvPr>
            <p:ph idx="3" type="body"/>
          </p:nvPr>
        </p:nvSpPr>
        <p:spPr>
          <a:xfrm>
            <a:off x="839788" y="495300"/>
            <a:ext cx="4116387" cy="22363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1" name="Google Shape;271;p37"/>
          <p:cNvSpPr/>
          <p:nvPr/>
        </p:nvSpPr>
        <p:spPr>
          <a:xfrm>
            <a:off x="0" y="3770945"/>
            <a:ext cx="215900" cy="30939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37"/>
          <p:cNvSpPr/>
          <p:nvPr/>
        </p:nvSpPr>
        <p:spPr>
          <a:xfrm>
            <a:off x="11976100" y="0"/>
            <a:ext cx="215900" cy="1079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p37"/>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 Stories_title + text">
  <p:cSld name="1_1 Stories_title + text">
    <p:spTree>
      <p:nvGrpSpPr>
        <p:cNvPr id="274" name="Shape 274"/>
        <p:cNvGrpSpPr/>
        <p:nvPr/>
      </p:nvGrpSpPr>
      <p:grpSpPr>
        <a:xfrm>
          <a:off x="0" y="0"/>
          <a:ext cx="0" cy="0"/>
          <a:chOff x="0" y="0"/>
          <a:chExt cx="0" cy="0"/>
        </a:xfrm>
      </p:grpSpPr>
      <p:sp>
        <p:nvSpPr>
          <p:cNvPr id="275" name="Google Shape;275;p38"/>
          <p:cNvSpPr/>
          <p:nvPr/>
        </p:nvSpPr>
        <p:spPr>
          <a:xfrm>
            <a:off x="0" y="0"/>
            <a:ext cx="5257800" cy="78914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p3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77" name="Google Shape;277;p38"/>
          <p:cNvSpPr txBox="1"/>
          <p:nvPr>
            <p:ph idx="1" type="body"/>
          </p:nvPr>
        </p:nvSpPr>
        <p:spPr>
          <a:xfrm>
            <a:off x="839788" y="983152"/>
            <a:ext cx="5076825" cy="52398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38"/>
          <p:cNvSpPr/>
          <p:nvPr/>
        </p:nvSpPr>
        <p:spPr>
          <a:xfrm>
            <a:off x="0" y="3770945"/>
            <a:ext cx="215900" cy="30939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p38"/>
          <p:cNvSpPr/>
          <p:nvPr/>
        </p:nvSpPr>
        <p:spPr>
          <a:xfrm>
            <a:off x="11976100" y="0"/>
            <a:ext cx="215900" cy="1079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p38"/>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1" name="Google Shape;281;p38"/>
          <p:cNvSpPr txBox="1"/>
          <p:nvPr>
            <p:ph idx="2" type="body"/>
          </p:nvPr>
        </p:nvSpPr>
        <p:spPr>
          <a:xfrm>
            <a:off x="6240463" y="982663"/>
            <a:ext cx="5111750" cy="5232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38"/>
          <p:cNvSpPr txBox="1"/>
          <p:nvPr>
            <p:ph idx="3" type="body"/>
          </p:nvPr>
        </p:nvSpPr>
        <p:spPr>
          <a:xfrm>
            <a:off x="839788" y="495300"/>
            <a:ext cx="4116387" cy="22363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 Title + text">
  <p:cSld name="1_image + Title + text">
    <p:spTree>
      <p:nvGrpSpPr>
        <p:cNvPr id="283" name="Shape 283"/>
        <p:cNvGrpSpPr/>
        <p:nvPr/>
      </p:nvGrpSpPr>
      <p:grpSpPr>
        <a:xfrm>
          <a:off x="0" y="0"/>
          <a:ext cx="0" cy="0"/>
          <a:chOff x="0" y="0"/>
          <a:chExt cx="0" cy="0"/>
        </a:xfrm>
      </p:grpSpPr>
      <p:sp>
        <p:nvSpPr>
          <p:cNvPr id="284" name="Google Shape;284;p39"/>
          <p:cNvSpPr txBox="1"/>
          <p:nvPr>
            <p:ph idx="1" type="body"/>
          </p:nvPr>
        </p:nvSpPr>
        <p:spPr>
          <a:xfrm>
            <a:off x="839788" y="1400432"/>
            <a:ext cx="5076825" cy="47610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285" name="Google Shape;285;p39"/>
          <p:cNvSpPr/>
          <p:nvPr/>
        </p:nvSpPr>
        <p:spPr>
          <a:xfrm>
            <a:off x="6502400" y="3771900"/>
            <a:ext cx="5689600" cy="3086100"/>
          </a:xfrm>
          <a:prstGeom prst="rect">
            <a:avLst/>
          </a:prstGeom>
          <a:solidFill>
            <a:schemeClr val="dk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6" name="Google Shape;286;p3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87" name="Google Shape;287;p39"/>
          <p:cNvSpPr/>
          <p:nvPr>
            <p:ph idx="2" type="pic"/>
          </p:nvPr>
        </p:nvSpPr>
        <p:spPr>
          <a:xfrm>
            <a:off x="6502400" y="1400432"/>
            <a:ext cx="4849812" cy="4761052"/>
          </a:xfrm>
          <a:prstGeom prst="rect">
            <a:avLst/>
          </a:prstGeom>
          <a:noFill/>
          <a:ln>
            <a:noFill/>
          </a:ln>
        </p:spPr>
      </p:sp>
      <p:sp>
        <p:nvSpPr>
          <p:cNvPr id="288" name="Google Shape;288;p39"/>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9" name="Google Shape;289;p39"/>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p39"/>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1" name="Google Shape;291;p39"/>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4400"/>
              <a:buFont typeface="Arial"/>
              <a:buNone/>
              <a:defRPr b="1" i="0" sz="4400" u="none" cap="none" strike="noStrike">
                <a:solidFill>
                  <a:schemeClr val="dk2"/>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spTree>
      <p:nvGrpSpPr>
        <p:cNvPr id="292" name="Shape 292"/>
        <p:cNvGrpSpPr/>
        <p:nvPr/>
      </p:nvGrpSpPr>
      <p:grpSpPr>
        <a:xfrm>
          <a:off x="0" y="0"/>
          <a:ext cx="0" cy="0"/>
          <a:chOff x="0" y="0"/>
          <a:chExt cx="0" cy="0"/>
        </a:xfrm>
      </p:grpSpPr>
      <p:sp>
        <p:nvSpPr>
          <p:cNvPr id="293" name="Google Shape;293;p4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94" name="Google Shape;294;p40"/>
          <p:cNvSpPr/>
          <p:nvPr>
            <p:ph idx="2" type="pic"/>
          </p:nvPr>
        </p:nvSpPr>
        <p:spPr>
          <a:xfrm>
            <a:off x="839788" y="0"/>
            <a:ext cx="10512424" cy="6161484"/>
          </a:xfrm>
          <a:prstGeom prst="rect">
            <a:avLst/>
          </a:prstGeom>
          <a:noFill/>
          <a:ln>
            <a:noFill/>
          </a:ln>
        </p:spPr>
      </p:sp>
      <p:sp>
        <p:nvSpPr>
          <p:cNvPr id="295" name="Google Shape;295;p40"/>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6" name="Google Shape;296;p40"/>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7" name="Google Shape;297;p40"/>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298" name="Shape 298"/>
        <p:cNvGrpSpPr/>
        <p:nvPr/>
      </p:nvGrpSpPr>
      <p:grpSpPr>
        <a:xfrm>
          <a:off x="0" y="0"/>
          <a:ext cx="0" cy="0"/>
          <a:chOff x="0" y="0"/>
          <a:chExt cx="0" cy="0"/>
        </a:xfrm>
      </p:grpSpPr>
      <p:sp>
        <p:nvSpPr>
          <p:cNvPr id="299" name="Google Shape;299;p4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300" name="Google Shape;300;p41"/>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p41"/>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2" name="Google Shape;302;p41"/>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303" name="Google Shape;303;p41"/>
          <p:cNvPicPr preferRelativeResize="0"/>
          <p:nvPr/>
        </p:nvPicPr>
        <p:blipFill rotWithShape="1">
          <a:blip r:embed="rId2">
            <a:alphaModFix/>
          </a:blip>
          <a:srcRect b="0" l="0" r="0" t="0"/>
          <a:stretch/>
        </p:blipFill>
        <p:spPr>
          <a:xfrm>
            <a:off x="7938732" y="2870113"/>
            <a:ext cx="896712" cy="1171184"/>
          </a:xfrm>
          <a:prstGeom prst="rect">
            <a:avLst/>
          </a:prstGeom>
          <a:noFill/>
          <a:ln>
            <a:noFill/>
          </a:ln>
        </p:spPr>
      </p:pic>
      <p:pic>
        <p:nvPicPr>
          <p:cNvPr descr="Immagine che contiene cielo notturno&#10;&#10;Descrizione generata automaticamente" id="304" name="Google Shape;304;p41"/>
          <p:cNvPicPr preferRelativeResize="0"/>
          <p:nvPr/>
        </p:nvPicPr>
        <p:blipFill rotWithShape="1">
          <a:blip r:embed="rId3">
            <a:alphaModFix/>
          </a:blip>
          <a:srcRect b="0" l="0" r="0" t="0"/>
          <a:stretch/>
        </p:blipFill>
        <p:spPr>
          <a:xfrm>
            <a:off x="1089834" y="1056043"/>
            <a:ext cx="1009814" cy="1171184"/>
          </a:xfrm>
          <a:prstGeom prst="rect">
            <a:avLst/>
          </a:prstGeom>
          <a:noFill/>
          <a:ln>
            <a:noFill/>
          </a:ln>
        </p:spPr>
      </p:pic>
      <p:pic>
        <p:nvPicPr>
          <p:cNvPr id="305" name="Google Shape;305;p41"/>
          <p:cNvPicPr preferRelativeResize="0"/>
          <p:nvPr/>
        </p:nvPicPr>
        <p:blipFill rotWithShape="1">
          <a:blip r:embed="rId4">
            <a:alphaModFix/>
          </a:blip>
          <a:srcRect b="0" l="0" r="0" t="0"/>
          <a:stretch/>
        </p:blipFill>
        <p:spPr>
          <a:xfrm>
            <a:off x="3033657" y="1056043"/>
            <a:ext cx="1146627" cy="1171184"/>
          </a:xfrm>
          <a:prstGeom prst="rect">
            <a:avLst/>
          </a:prstGeom>
          <a:noFill/>
          <a:ln>
            <a:noFill/>
          </a:ln>
        </p:spPr>
      </p:pic>
      <p:pic>
        <p:nvPicPr>
          <p:cNvPr descr="Immagine che contiene testo, cielo notturno&#10;&#10;Descrizione generata automaticamente" id="306" name="Google Shape;306;p41"/>
          <p:cNvPicPr preferRelativeResize="0"/>
          <p:nvPr/>
        </p:nvPicPr>
        <p:blipFill rotWithShape="1">
          <a:blip r:embed="rId5">
            <a:alphaModFix/>
          </a:blip>
          <a:srcRect b="0" l="0" r="0" t="0"/>
          <a:stretch/>
        </p:blipFill>
        <p:spPr>
          <a:xfrm>
            <a:off x="5613097" y="1049283"/>
            <a:ext cx="965804" cy="1171184"/>
          </a:xfrm>
          <a:prstGeom prst="rect">
            <a:avLst/>
          </a:prstGeom>
          <a:noFill/>
          <a:ln>
            <a:noFill/>
          </a:ln>
        </p:spPr>
      </p:pic>
      <p:pic>
        <p:nvPicPr>
          <p:cNvPr descr="Immagine che contiene elettronico, altoparlante&#10;&#10;Descrizione generata automaticamente" id="307" name="Google Shape;307;p41"/>
          <p:cNvPicPr preferRelativeResize="0"/>
          <p:nvPr/>
        </p:nvPicPr>
        <p:blipFill rotWithShape="1">
          <a:blip r:embed="rId6">
            <a:alphaModFix/>
          </a:blip>
          <a:srcRect b="0" l="0" r="0" t="0"/>
          <a:stretch/>
        </p:blipFill>
        <p:spPr>
          <a:xfrm>
            <a:off x="7885523" y="1012568"/>
            <a:ext cx="969930" cy="1171184"/>
          </a:xfrm>
          <a:prstGeom prst="rect">
            <a:avLst/>
          </a:prstGeom>
          <a:noFill/>
          <a:ln>
            <a:noFill/>
          </a:ln>
        </p:spPr>
      </p:pic>
      <p:pic>
        <p:nvPicPr>
          <p:cNvPr id="308" name="Google Shape;308;p41"/>
          <p:cNvPicPr preferRelativeResize="0"/>
          <p:nvPr/>
        </p:nvPicPr>
        <p:blipFill rotWithShape="1">
          <a:blip r:embed="rId7">
            <a:alphaModFix/>
          </a:blip>
          <a:srcRect b="0" l="0" r="0" t="0"/>
          <a:stretch/>
        </p:blipFill>
        <p:spPr>
          <a:xfrm>
            <a:off x="10147621" y="1012568"/>
            <a:ext cx="847930" cy="1171184"/>
          </a:xfrm>
          <a:prstGeom prst="rect">
            <a:avLst/>
          </a:prstGeom>
          <a:noFill/>
          <a:ln>
            <a:noFill/>
          </a:ln>
        </p:spPr>
      </p:pic>
      <p:pic>
        <p:nvPicPr>
          <p:cNvPr id="309" name="Google Shape;309;p41"/>
          <p:cNvPicPr preferRelativeResize="0"/>
          <p:nvPr/>
        </p:nvPicPr>
        <p:blipFill rotWithShape="1">
          <a:blip r:embed="rId8">
            <a:alphaModFix/>
          </a:blip>
          <a:srcRect b="0" l="0" r="0" t="0"/>
          <a:stretch/>
        </p:blipFill>
        <p:spPr>
          <a:xfrm>
            <a:off x="1070926" y="2966674"/>
            <a:ext cx="1171184" cy="1171184"/>
          </a:xfrm>
          <a:prstGeom prst="rect">
            <a:avLst/>
          </a:prstGeom>
          <a:noFill/>
          <a:ln>
            <a:noFill/>
          </a:ln>
        </p:spPr>
      </p:pic>
      <p:pic>
        <p:nvPicPr>
          <p:cNvPr id="310" name="Google Shape;310;p41"/>
          <p:cNvPicPr preferRelativeResize="0"/>
          <p:nvPr/>
        </p:nvPicPr>
        <p:blipFill rotWithShape="1">
          <a:blip r:embed="rId9">
            <a:alphaModFix/>
          </a:blip>
          <a:srcRect b="0" l="0" r="0" t="0"/>
          <a:stretch/>
        </p:blipFill>
        <p:spPr>
          <a:xfrm>
            <a:off x="3305434" y="2897837"/>
            <a:ext cx="732997" cy="1171184"/>
          </a:xfrm>
          <a:prstGeom prst="rect">
            <a:avLst/>
          </a:prstGeom>
          <a:noFill/>
          <a:ln>
            <a:noFill/>
          </a:ln>
        </p:spPr>
      </p:pic>
      <p:pic>
        <p:nvPicPr>
          <p:cNvPr id="311" name="Google Shape;311;p41"/>
          <p:cNvPicPr preferRelativeResize="0"/>
          <p:nvPr/>
        </p:nvPicPr>
        <p:blipFill rotWithShape="1">
          <a:blip r:embed="rId10">
            <a:alphaModFix/>
          </a:blip>
          <a:srcRect b="0" l="0" r="0" t="0"/>
          <a:stretch/>
        </p:blipFill>
        <p:spPr>
          <a:xfrm>
            <a:off x="5582146" y="2870113"/>
            <a:ext cx="896712" cy="1171184"/>
          </a:xfrm>
          <a:prstGeom prst="rect">
            <a:avLst/>
          </a:prstGeom>
          <a:noFill/>
          <a:ln>
            <a:noFill/>
          </a:ln>
        </p:spPr>
      </p:pic>
      <p:pic>
        <p:nvPicPr>
          <p:cNvPr descr="Immagine che contiene silhouette, cielo notturno&#10;&#10;Descrizione generata automaticamente" id="312" name="Google Shape;312;p41"/>
          <p:cNvPicPr preferRelativeResize="0"/>
          <p:nvPr/>
        </p:nvPicPr>
        <p:blipFill rotWithShape="1">
          <a:blip r:embed="rId11">
            <a:alphaModFix/>
          </a:blip>
          <a:srcRect b="0" l="0" r="0" t="0"/>
          <a:stretch/>
        </p:blipFill>
        <p:spPr>
          <a:xfrm>
            <a:off x="10044310" y="2931392"/>
            <a:ext cx="1054552" cy="1171184"/>
          </a:xfrm>
          <a:prstGeom prst="rect">
            <a:avLst/>
          </a:prstGeom>
          <a:noFill/>
          <a:ln>
            <a:noFill/>
          </a:ln>
        </p:spPr>
      </p:pic>
      <p:pic>
        <p:nvPicPr>
          <p:cNvPr id="313" name="Google Shape;313;p41"/>
          <p:cNvPicPr preferRelativeResize="0"/>
          <p:nvPr/>
        </p:nvPicPr>
        <p:blipFill rotWithShape="1">
          <a:blip r:embed="rId12">
            <a:alphaModFix/>
          </a:blip>
          <a:srcRect b="0" l="0" r="0" t="0"/>
          <a:stretch/>
        </p:blipFill>
        <p:spPr>
          <a:xfrm>
            <a:off x="3065755" y="4739631"/>
            <a:ext cx="1312602" cy="1171184"/>
          </a:xfrm>
          <a:prstGeom prst="rect">
            <a:avLst/>
          </a:prstGeom>
          <a:noFill/>
          <a:ln>
            <a:noFill/>
          </a:ln>
        </p:spPr>
      </p:pic>
      <p:pic>
        <p:nvPicPr>
          <p:cNvPr id="314" name="Google Shape;314;p41"/>
          <p:cNvPicPr preferRelativeResize="0"/>
          <p:nvPr/>
        </p:nvPicPr>
        <p:blipFill rotWithShape="1">
          <a:blip r:embed="rId13">
            <a:alphaModFix/>
          </a:blip>
          <a:srcRect b="0" l="0" r="0" t="0"/>
          <a:stretch/>
        </p:blipFill>
        <p:spPr>
          <a:xfrm>
            <a:off x="5420089" y="4819034"/>
            <a:ext cx="1220826" cy="1171184"/>
          </a:xfrm>
          <a:prstGeom prst="rect">
            <a:avLst/>
          </a:prstGeom>
          <a:noFill/>
          <a:ln>
            <a:noFill/>
          </a:ln>
        </p:spPr>
      </p:pic>
      <p:pic>
        <p:nvPicPr>
          <p:cNvPr id="315" name="Google Shape;315;p41"/>
          <p:cNvPicPr preferRelativeResize="0"/>
          <p:nvPr/>
        </p:nvPicPr>
        <p:blipFill rotWithShape="1">
          <a:blip r:embed="rId14">
            <a:alphaModFix/>
          </a:blip>
          <a:srcRect b="0" l="0" r="0" t="0"/>
          <a:stretch/>
        </p:blipFill>
        <p:spPr>
          <a:xfrm>
            <a:off x="7886252" y="4631401"/>
            <a:ext cx="1001671" cy="117118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bg>
      <p:bgPr>
        <a:solidFill>
          <a:schemeClr val="dk1"/>
        </a:solidFill>
      </p:bgPr>
    </p:bg>
    <p:spTree>
      <p:nvGrpSpPr>
        <p:cNvPr id="316" name="Shape 316"/>
        <p:cNvGrpSpPr/>
        <p:nvPr/>
      </p:nvGrpSpPr>
      <p:grpSpPr>
        <a:xfrm>
          <a:off x="0" y="0"/>
          <a:ext cx="0" cy="0"/>
          <a:chOff x="0" y="0"/>
          <a:chExt cx="0" cy="0"/>
        </a:xfrm>
      </p:grpSpPr>
      <p:sp>
        <p:nvSpPr>
          <p:cNvPr id="317" name="Google Shape;317;p42"/>
          <p:cNvSpPr/>
          <p:nvPr>
            <p:ph idx="2" type="pic"/>
          </p:nvPr>
        </p:nvSpPr>
        <p:spPr>
          <a:xfrm>
            <a:off x="0" y="0"/>
            <a:ext cx="12192000" cy="6858000"/>
          </a:xfrm>
          <a:prstGeom prst="rect">
            <a:avLst/>
          </a:prstGeom>
          <a:noFill/>
          <a:ln>
            <a:noFill/>
          </a:ln>
        </p:spPr>
      </p:sp>
      <p:pic>
        <p:nvPicPr>
          <p:cNvPr descr="Immagine che contiene testo, elettronico, screenshot&#10;&#10;Descrizione generata automaticamente" id="318" name="Google Shape;318;p4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Immagine che contiene testo, elettronico, screenshot&#10;&#10;Descrizione generata automaticamente" id="319" name="Google Shape;319;p4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text">
  <p:cSld name="image + text">
    <p:spTree>
      <p:nvGrpSpPr>
        <p:cNvPr id="33" name="Shape 33"/>
        <p:cNvGrpSpPr/>
        <p:nvPr/>
      </p:nvGrpSpPr>
      <p:grpSpPr>
        <a:xfrm>
          <a:off x="0" y="0"/>
          <a:ext cx="0" cy="0"/>
          <a:chOff x="0" y="0"/>
          <a:chExt cx="0" cy="0"/>
        </a:xfrm>
      </p:grpSpPr>
      <p:sp>
        <p:nvSpPr>
          <p:cNvPr id="34" name="Google Shape;34;p6"/>
          <p:cNvSpPr txBox="1"/>
          <p:nvPr>
            <p:ph idx="1" type="body"/>
          </p:nvPr>
        </p:nvSpPr>
        <p:spPr>
          <a:xfrm>
            <a:off x="839788" y="584200"/>
            <a:ext cx="5076825" cy="55772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35" name="Google Shape;35;p6"/>
          <p:cNvSpPr/>
          <p:nvPr/>
        </p:nvSpPr>
        <p:spPr>
          <a:xfrm>
            <a:off x="6502400" y="3771900"/>
            <a:ext cx="5689600" cy="3086100"/>
          </a:xfrm>
          <a:prstGeom prst="rect">
            <a:avLst/>
          </a:prstGeom>
          <a:solidFill>
            <a:schemeClr val="dk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37" name="Google Shape;37;p6"/>
          <p:cNvSpPr/>
          <p:nvPr>
            <p:ph idx="2" type="pic"/>
          </p:nvPr>
        </p:nvSpPr>
        <p:spPr>
          <a:xfrm>
            <a:off x="6502400" y="0"/>
            <a:ext cx="4849812" cy="6161484"/>
          </a:xfrm>
          <a:prstGeom prst="rect">
            <a:avLst/>
          </a:prstGeom>
          <a:noFill/>
          <a:ln>
            <a:noFill/>
          </a:ln>
        </p:spPr>
      </p:sp>
      <p:sp>
        <p:nvSpPr>
          <p:cNvPr id="38" name="Google Shape;38;p6"/>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6"/>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6"/>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tories_title + text">
  <p:cSld name="1 Stories_title + text">
    <p:spTree>
      <p:nvGrpSpPr>
        <p:cNvPr id="41" name="Shape 41"/>
        <p:cNvGrpSpPr/>
        <p:nvPr/>
      </p:nvGrpSpPr>
      <p:grpSpPr>
        <a:xfrm>
          <a:off x="0" y="0"/>
          <a:ext cx="0" cy="0"/>
          <a:chOff x="0" y="0"/>
          <a:chExt cx="0" cy="0"/>
        </a:xfrm>
      </p:grpSpPr>
      <p:sp>
        <p:nvSpPr>
          <p:cNvPr id="42" name="Google Shape;42;p7"/>
          <p:cNvSpPr/>
          <p:nvPr/>
        </p:nvSpPr>
        <p:spPr>
          <a:xfrm>
            <a:off x="0" y="-1"/>
            <a:ext cx="5257800" cy="376407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44" name="Google Shape;44;p7"/>
          <p:cNvSpPr txBox="1"/>
          <p:nvPr>
            <p:ph type="title"/>
          </p:nvPr>
        </p:nvSpPr>
        <p:spPr>
          <a:xfrm>
            <a:off x="838200" y="853698"/>
            <a:ext cx="4102100" cy="2734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Narrow"/>
              <a:buNone/>
              <a:defRPr b="1" i="0" sz="44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7"/>
          <p:cNvSpPr txBox="1"/>
          <p:nvPr>
            <p:ph idx="1" type="body"/>
          </p:nvPr>
        </p:nvSpPr>
        <p:spPr>
          <a:xfrm>
            <a:off x="839788" y="4038600"/>
            <a:ext cx="4418012" cy="218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2"/>
              </a:buClr>
              <a:buSzPts val="2400"/>
              <a:buFont typeface="Arial"/>
              <a:buNone/>
              <a:defRPr b="1" i="0" sz="2400" u="none" cap="none" strike="noStrike">
                <a:solidFill>
                  <a:schemeClr val="dk2"/>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2" type="body"/>
          </p:nvPr>
        </p:nvSpPr>
        <p:spPr>
          <a:xfrm>
            <a:off x="5422899" y="495300"/>
            <a:ext cx="5929313" cy="572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3" type="body"/>
          </p:nvPr>
        </p:nvSpPr>
        <p:spPr>
          <a:xfrm>
            <a:off x="839788" y="495300"/>
            <a:ext cx="4116387" cy="22363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7"/>
          <p:cNvSpPr/>
          <p:nvPr/>
        </p:nvSpPr>
        <p:spPr>
          <a:xfrm>
            <a:off x="0" y="3770945"/>
            <a:ext cx="215900" cy="30939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7"/>
          <p:cNvSpPr/>
          <p:nvPr/>
        </p:nvSpPr>
        <p:spPr>
          <a:xfrm>
            <a:off x="11976100" y="0"/>
            <a:ext cx="215900" cy="1079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7"/>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box">
  <p:cSld name="text + box">
    <p:spTree>
      <p:nvGrpSpPr>
        <p:cNvPr id="51" name="Shape 51"/>
        <p:cNvGrpSpPr/>
        <p:nvPr/>
      </p:nvGrpSpPr>
      <p:grpSpPr>
        <a:xfrm>
          <a:off x="0" y="0"/>
          <a:ext cx="0" cy="0"/>
          <a:chOff x="0" y="0"/>
          <a:chExt cx="0" cy="0"/>
        </a:xfrm>
      </p:grpSpPr>
      <p:sp>
        <p:nvSpPr>
          <p:cNvPr id="52" name="Google Shape;52;p8"/>
          <p:cNvSpPr txBox="1"/>
          <p:nvPr>
            <p:ph idx="1" type="body"/>
          </p:nvPr>
        </p:nvSpPr>
        <p:spPr>
          <a:xfrm>
            <a:off x="839788" y="584200"/>
            <a:ext cx="5076825" cy="300073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53" name="Google Shape;53;p8"/>
          <p:cNvSpPr/>
          <p:nvPr/>
        </p:nvSpPr>
        <p:spPr>
          <a:xfrm>
            <a:off x="219206" y="3757807"/>
            <a:ext cx="11972794" cy="310019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55" name="Google Shape;55;p8"/>
          <p:cNvSpPr txBox="1"/>
          <p:nvPr>
            <p:ph idx="2" type="body"/>
          </p:nvPr>
        </p:nvSpPr>
        <p:spPr>
          <a:xfrm>
            <a:off x="839788" y="4381500"/>
            <a:ext cx="10507661" cy="1803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type="title"/>
          </p:nvPr>
        </p:nvSpPr>
        <p:spPr>
          <a:xfrm>
            <a:off x="839788" y="4038600"/>
            <a:ext cx="10515600" cy="207791"/>
          </a:xfrm>
          <a:prstGeom prst="rect">
            <a:avLst/>
          </a:prstGeom>
          <a:solidFill>
            <a:schemeClr val="dk2"/>
          </a:solid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8"/>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8"/>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8"/>
          <p:cNvSpPr txBox="1"/>
          <p:nvPr>
            <p:ph idx="3" type="body"/>
          </p:nvPr>
        </p:nvSpPr>
        <p:spPr>
          <a:xfrm>
            <a:off x="6240463" y="584199"/>
            <a:ext cx="5106987" cy="300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8"/>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 Title + text">
  <p:cSld name="1_image + Title + text">
    <p:spTree>
      <p:nvGrpSpPr>
        <p:cNvPr id="61" name="Shape 61"/>
        <p:cNvGrpSpPr/>
        <p:nvPr/>
      </p:nvGrpSpPr>
      <p:grpSpPr>
        <a:xfrm>
          <a:off x="0" y="0"/>
          <a:ext cx="0" cy="0"/>
          <a:chOff x="0" y="0"/>
          <a:chExt cx="0" cy="0"/>
        </a:xfrm>
      </p:grpSpPr>
      <p:sp>
        <p:nvSpPr>
          <p:cNvPr id="62" name="Google Shape;62;p9"/>
          <p:cNvSpPr txBox="1"/>
          <p:nvPr>
            <p:ph idx="1" type="body"/>
          </p:nvPr>
        </p:nvSpPr>
        <p:spPr>
          <a:xfrm>
            <a:off x="839788" y="1400432"/>
            <a:ext cx="5076825" cy="47610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63" name="Google Shape;63;p9"/>
          <p:cNvSpPr/>
          <p:nvPr/>
        </p:nvSpPr>
        <p:spPr>
          <a:xfrm>
            <a:off x="6502400" y="3771900"/>
            <a:ext cx="5689600" cy="3086100"/>
          </a:xfrm>
          <a:prstGeom prst="rect">
            <a:avLst/>
          </a:prstGeom>
          <a:solidFill>
            <a:schemeClr val="dk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65" name="Google Shape;65;p9"/>
          <p:cNvSpPr/>
          <p:nvPr>
            <p:ph idx="2" type="pic"/>
          </p:nvPr>
        </p:nvSpPr>
        <p:spPr>
          <a:xfrm>
            <a:off x="6502400" y="1400432"/>
            <a:ext cx="4849812" cy="4761052"/>
          </a:xfrm>
          <a:prstGeom prst="rect">
            <a:avLst/>
          </a:prstGeom>
          <a:noFill/>
          <a:ln>
            <a:noFill/>
          </a:ln>
        </p:spPr>
      </p:sp>
      <p:sp>
        <p:nvSpPr>
          <p:cNvPr id="66" name="Google Shape;66;p9"/>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9"/>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9"/>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 name="Google Shape;69;p9"/>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4400"/>
              <a:buFont typeface="Arial"/>
              <a:buNone/>
              <a:defRPr b="1" i="0" sz="4400" u="none" cap="none" strike="noStrike">
                <a:solidFill>
                  <a:schemeClr val="dk2"/>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0" name="Shape 70"/>
        <p:cNvGrpSpPr/>
        <p:nvPr/>
      </p:nvGrpSpPr>
      <p:grpSpPr>
        <a:xfrm>
          <a:off x="0" y="0"/>
          <a:ext cx="0" cy="0"/>
          <a:chOff x="0" y="0"/>
          <a:chExt cx="0" cy="0"/>
        </a:xfrm>
      </p:grpSpPr>
      <p:sp>
        <p:nvSpPr>
          <p:cNvPr id="71" name="Google Shape;71;p1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ragraph + text double coloumn">
  <p:cSld name="title paragraph + text double coloumn">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1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75" name="Google Shape;75;p11"/>
          <p:cNvSpPr txBox="1"/>
          <p:nvPr>
            <p:ph idx="1" type="body"/>
          </p:nvPr>
        </p:nvSpPr>
        <p:spPr>
          <a:xfrm>
            <a:off x="838200" y="1384300"/>
            <a:ext cx="5092602" cy="49734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2" type="body"/>
          </p:nvPr>
        </p:nvSpPr>
        <p:spPr>
          <a:xfrm>
            <a:off x="6261198" y="1384300"/>
            <a:ext cx="5092602" cy="49736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1"/>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11"/>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11"/>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2.xml"/><Relationship Id="rId11" Type="http://schemas.openxmlformats.org/officeDocument/2006/relationships/slideLayout" Target="../slideLayouts/slideLayout13.xml"/><Relationship Id="rId22" Type="http://schemas.openxmlformats.org/officeDocument/2006/relationships/theme" Target="../theme/theme3.xml"/><Relationship Id="rId10" Type="http://schemas.openxmlformats.org/officeDocument/2006/relationships/slideLayout" Target="../slideLayouts/slideLayout12.xml"/><Relationship Id="rId21" Type="http://schemas.openxmlformats.org/officeDocument/2006/relationships/slideLayout" Target="../slideLayouts/slideLayout23.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5" Type="http://schemas.openxmlformats.org/officeDocument/2006/relationships/slideLayout" Target="../slideLayouts/slideLayout7.xml"/><Relationship Id="rId19" Type="http://schemas.openxmlformats.org/officeDocument/2006/relationships/slideLayout" Target="../slideLayouts/slideLayout21.xml"/><Relationship Id="rId6" Type="http://schemas.openxmlformats.org/officeDocument/2006/relationships/slideLayout" Target="../slideLayouts/slideLayout8.xml"/><Relationship Id="rId18" Type="http://schemas.openxmlformats.org/officeDocument/2006/relationships/slideLayout" Target="../slideLayouts/slideLayout20.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theme" Target="../theme/theme4.xml"/><Relationship Id="rId16" Type="http://schemas.openxmlformats.org/officeDocument/2006/relationships/slideLayout" Target="../slideLayouts/slideLayout39.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 name="Shape 24"/>
        <p:cNvGrpSpPr/>
        <p:nvPr/>
      </p:nvGrpSpPr>
      <p:grpSpPr>
        <a:xfrm>
          <a:off x="0" y="0"/>
          <a:ext cx="0" cy="0"/>
          <a:chOff x="0" y="0"/>
          <a:chExt cx="0" cy="0"/>
        </a:xfrm>
      </p:grpSpPr>
      <p:sp>
        <p:nvSpPr>
          <p:cNvPr id="25" name="Google Shape;25;p4"/>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26"/>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0.png"/><Relationship Id="rId4" Type="http://schemas.openxmlformats.org/officeDocument/2006/relationships/image" Target="../media/image46.png"/><Relationship Id="rId5" Type="http://schemas.openxmlformats.org/officeDocument/2006/relationships/image" Target="../media/image47.jpg"/><Relationship Id="rId6" Type="http://schemas.openxmlformats.org/officeDocument/2006/relationships/image" Target="../media/image30.png"/><Relationship Id="rId7"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6.jpg"/><Relationship Id="rId4" Type="http://schemas.openxmlformats.org/officeDocument/2006/relationships/image" Target="../media/image50.jpg"/><Relationship Id="rId5" Type="http://schemas.openxmlformats.org/officeDocument/2006/relationships/image" Target="../media/image51.png"/><Relationship Id="rId6" Type="http://schemas.openxmlformats.org/officeDocument/2006/relationships/image" Target="../media/image5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1.jpg"/><Relationship Id="rId4" Type="http://schemas.openxmlformats.org/officeDocument/2006/relationships/image" Target="../media/image57.jpg"/><Relationship Id="rId5" Type="http://schemas.openxmlformats.org/officeDocument/2006/relationships/image" Target="../media/image59.png"/><Relationship Id="rId6"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3.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62.jpg"/><Relationship Id="rId4" Type="http://schemas.openxmlformats.org/officeDocument/2006/relationships/image" Target="../media/image32.png"/><Relationship Id="rId5"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6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7.png"/><Relationship Id="rId4" Type="http://schemas.openxmlformats.org/officeDocument/2006/relationships/image" Target="../media/image5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68.png"/><Relationship Id="rId4" Type="http://schemas.openxmlformats.org/officeDocument/2006/relationships/image" Target="../media/image32.png"/><Relationship Id="rId5" Type="http://schemas.openxmlformats.org/officeDocument/2006/relationships/image" Target="../media/image65.png"/><Relationship Id="rId6"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7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0.png"/><Relationship Id="rId4" Type="http://schemas.openxmlformats.org/officeDocument/2006/relationships/image" Target="../media/image69.png"/><Relationship Id="rId5" Type="http://schemas.openxmlformats.org/officeDocument/2006/relationships/image" Target="../media/image66.jpg"/><Relationship Id="rId6" Type="http://schemas.openxmlformats.org/officeDocument/2006/relationships/image" Target="../media/image7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s://apps.who.int/iris/handle/10665/328146" TargetMode="External"/><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74.jpg"/><Relationship Id="rId4" Type="http://schemas.openxmlformats.org/officeDocument/2006/relationships/hyperlink" Target="https://www.youtube.com/watch?v=E2Na8-G7NUQ"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89.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5.jpg"/><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86.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6.png"/><Relationship Id="rId6" Type="http://schemas.openxmlformats.org/officeDocument/2006/relationships/image" Target="../media/image3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84.png"/><Relationship Id="rId4" Type="http://schemas.openxmlformats.org/officeDocument/2006/relationships/image" Target="../media/image36.jpg"/><Relationship Id="rId5" Type="http://schemas.openxmlformats.org/officeDocument/2006/relationships/image" Target="../media/image6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83.jp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92.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91.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9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 Id="rId3" Type="http://schemas.openxmlformats.org/officeDocument/2006/relationships/image" Target="../media/image94.jpg"/><Relationship Id="rId4" Type="http://schemas.openxmlformats.org/officeDocument/2006/relationships/image" Target="../media/image90.jpg"/><Relationship Id="rId5" Type="http://schemas.openxmlformats.org/officeDocument/2006/relationships/image" Target="../media/image10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 Id="rId3" Type="http://schemas.openxmlformats.org/officeDocument/2006/relationships/image" Target="../media/image95.jpg"/><Relationship Id="rId4" Type="http://schemas.openxmlformats.org/officeDocument/2006/relationships/image" Target="../media/image93.jpg"/><Relationship Id="rId5" Type="http://schemas.openxmlformats.org/officeDocument/2006/relationships/image" Target="../media/image9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0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0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1" Type="http://schemas.openxmlformats.org/officeDocument/2006/relationships/hyperlink" Target="https://www.who.int/news-room/fact-sheets/detail/health-care-waste" TargetMode="External"/><Relationship Id="rId10" Type="http://schemas.openxmlformats.org/officeDocument/2006/relationships/hyperlink" Target="https://www.who.int/publications/i/item/WHO-2019-nCoV-IPC-WASH-2020.4" TargetMode="External"/><Relationship Id="rId13" Type="http://schemas.openxmlformats.org/officeDocument/2006/relationships/hyperlink" Target="https://wedocs.unep.org/bitstream/handle/20.500.11822/8628/IETC_Compendium_Technologies_Treatment_Destruction_Healthcare_Waste.pdf?sequence=3&amp;isAllowed=y" TargetMode="External"/><Relationship Id="rId12" Type="http://schemas.openxmlformats.org/officeDocument/2006/relationships/hyperlink" Target="https://www.who.int/publications/i/item/9789240039612" TargetMode="External"/><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archive.basel.int/pub/techguid/tech-biomedical.pdf" TargetMode="External"/><Relationship Id="rId4" Type="http://schemas.openxmlformats.org/officeDocument/2006/relationships/hyperlink" Target="http://chm.pops.int/Implementation/BATandBEP/BATBEPGuidelinesArticle5/tabid/187/Default.aspx" TargetMode="External"/><Relationship Id="rId9" Type="http://schemas.openxmlformats.org/officeDocument/2006/relationships/hyperlink" Target="https://greenhealthcarewaste.org/" TargetMode="External"/><Relationship Id="rId15" Type="http://schemas.openxmlformats.org/officeDocument/2006/relationships/hyperlink" Target="https://washinhcf.org/resource/summary-of-all-who-and-related-resources-on-wash-in-hcf/" TargetMode="External"/><Relationship Id="rId14" Type="http://schemas.openxmlformats.org/officeDocument/2006/relationships/hyperlink" Target="https://pdf.usaid.gov/pdf_docs/Pnado504.pdf" TargetMode="External"/><Relationship Id="rId5" Type="http://schemas.openxmlformats.org/officeDocument/2006/relationships/hyperlink" Target="https://apps.who.int/iris/handle/10665/68354" TargetMode="External"/><Relationship Id="rId6" Type="http://schemas.openxmlformats.org/officeDocument/2006/relationships/hyperlink" Target="https://www.who.int/publications/i/item/9789241548564" TargetMode="External"/><Relationship Id="rId7" Type="http://schemas.openxmlformats.org/officeDocument/2006/relationships/hyperlink" Target="https://apps.who.int/iris/handle/10665/259491" TargetMode="External"/><Relationship Id="rId8" Type="http://schemas.openxmlformats.org/officeDocument/2006/relationships/hyperlink" Target="https://apps.who.int/iris/handle/10665/328146"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99.png"/><Relationship Id="rId4" Type="http://schemas.openxmlformats.org/officeDocument/2006/relationships/image" Target="../media/image101.png"/><Relationship Id="rId5" Type="http://schemas.openxmlformats.org/officeDocument/2006/relationships/image" Target="../media/image1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7.jpg"/><Relationship Id="rId4" Type="http://schemas.openxmlformats.org/officeDocument/2006/relationships/image" Target="../media/image30.png"/><Relationship Id="rId5" Type="http://schemas.openxmlformats.org/officeDocument/2006/relationships/image" Target="../media/image3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0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111.jpg"/><Relationship Id="rId4" Type="http://schemas.openxmlformats.org/officeDocument/2006/relationships/image" Target="../media/image9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09.png"/><Relationship Id="rId4" Type="http://schemas.openxmlformats.org/officeDocument/2006/relationships/image" Target="../media/image1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16.png"/><Relationship Id="rId4" Type="http://schemas.openxmlformats.org/officeDocument/2006/relationships/image" Target="../media/image10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110.png"/><Relationship Id="rId4" Type="http://schemas.openxmlformats.org/officeDocument/2006/relationships/image" Target="../media/image105.png"/><Relationship Id="rId5" Type="http://schemas.openxmlformats.org/officeDocument/2006/relationships/image" Target="../media/image1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 Id="rId3" Type="http://schemas.openxmlformats.org/officeDocument/2006/relationships/image" Target="../media/image115.png"/><Relationship Id="rId4" Type="http://schemas.openxmlformats.org/officeDocument/2006/relationships/hyperlink" Target="https://washinhcf.org/wp-content/uploads/2021/12/WHO_2021_Global-Analysis-of-health-care-waste-in-the-context-of-COVID-19_case-studies.pdf"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114.png"/><Relationship Id="rId4" Type="http://schemas.openxmlformats.org/officeDocument/2006/relationships/image" Target="../media/image1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3.jpg"/><Relationship Id="rId4" Type="http://schemas.openxmlformats.org/officeDocument/2006/relationships/image" Target="../media/image3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9.png"/><Relationship Id="rId4" Type="http://schemas.openxmlformats.org/officeDocument/2006/relationships/image" Target="../media/image32.png"/><Relationship Id="rId5"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1.jpg"/><Relationship Id="rId4" Type="http://schemas.openxmlformats.org/officeDocument/2006/relationships/image" Target="../media/image40.jpg"/><Relationship Id="rId5" Type="http://schemas.openxmlformats.org/officeDocument/2006/relationships/image" Target="../media/image38.jpg"/><Relationship Id="rId6" Type="http://schemas.openxmlformats.org/officeDocument/2006/relationships/image" Target="../media/image45.jpg"/><Relationship Id="rId7" Type="http://schemas.openxmlformats.org/officeDocument/2006/relationships/image" Target="../media/image42.jpg"/><Relationship Id="rId8"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2"/>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Minimisation des déchets</a:t>
            </a:r>
            <a:endParaRPr/>
          </a:p>
        </p:txBody>
      </p:sp>
      <p:sp>
        <p:nvSpPr>
          <p:cNvPr id="455" name="Google Shape;455;p52"/>
          <p:cNvSpPr txBox="1"/>
          <p:nvPr/>
        </p:nvSpPr>
        <p:spPr>
          <a:xfrm>
            <a:off x="4345747" y="1280546"/>
            <a:ext cx="7214882" cy="42215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2060"/>
              </a:buClr>
              <a:buSzPts val="2400"/>
              <a:buFont typeface="Arial"/>
              <a:buChar char="•"/>
            </a:pPr>
            <a:r>
              <a:rPr b="1" i="0" lang="fr" sz="2000" u="none" cap="none" strike="noStrike">
                <a:solidFill>
                  <a:srgbClr val="09164D"/>
                </a:solidFill>
                <a:latin typeface="Arial"/>
                <a:ea typeface="Arial"/>
                <a:cs typeface="Arial"/>
                <a:sym typeface="Arial"/>
              </a:rPr>
              <a:t>Une étape cruciale !</a:t>
            </a:r>
            <a:endParaRPr b="0" i="0" sz="1200" u="none" cap="none" strike="noStrike">
              <a:solidFill>
                <a:srgbClr val="000000"/>
              </a:solidFill>
              <a:latin typeface="Arial"/>
              <a:ea typeface="Arial"/>
              <a:cs typeface="Arial"/>
              <a:sym typeface="Arial"/>
            </a:endParaRPr>
          </a:p>
          <a:p>
            <a:pPr indent="-285750" lvl="1" marL="684213" marR="0" rtl="0" algn="l">
              <a:lnSpc>
                <a:spcPct val="100000"/>
              </a:lnSpc>
              <a:spcBef>
                <a:spcPts val="480"/>
              </a:spcBef>
              <a:spcAft>
                <a:spcPts val="0"/>
              </a:spcAft>
              <a:buClr>
                <a:srgbClr val="002060"/>
              </a:buClr>
              <a:buSzPts val="2400"/>
              <a:buFont typeface="Arial"/>
              <a:buChar char="•"/>
            </a:pPr>
            <a:r>
              <a:rPr b="0" i="0" lang="fr" sz="2000" u="none" cap="none" strike="noStrike">
                <a:solidFill>
                  <a:srgbClr val="09164D"/>
                </a:solidFill>
                <a:latin typeface="Arial"/>
                <a:ea typeface="Arial"/>
                <a:cs typeface="Arial"/>
                <a:sym typeface="Arial"/>
              </a:rPr>
              <a:t>Près de la moitié des équipements de protection individuelle (EPI) distribués par les Nations Unies dans le cadre de la lutte contre la COVID-19 étaient des produits « non essentiels », dont ne dépendaient ni la sécurité des agents de santé ni celle des patients (p. ex., des couvre-chaussures et certains types de gants).</a:t>
            </a:r>
            <a:endParaRPr b="0" i="0" sz="12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rgbClr val="002060"/>
              </a:buClr>
              <a:buSzPts val="2400"/>
              <a:buFont typeface="Arial"/>
              <a:buNone/>
            </a:pPr>
            <a:r>
              <a:t/>
            </a:r>
            <a:endParaRPr b="0" i="0" sz="2000" u="none" cap="none" strike="noStrike">
              <a:solidFill>
                <a:srgbClr val="09164D"/>
              </a:solidFill>
              <a:latin typeface="Arial"/>
              <a:ea typeface="Arial"/>
              <a:cs typeface="Arial"/>
              <a:sym typeface="Arial"/>
            </a:endParaRPr>
          </a:p>
          <a:p>
            <a:pPr indent="-342900" lvl="0" marL="342900" marR="0" rtl="0" algn="l">
              <a:lnSpc>
                <a:spcPct val="100000"/>
              </a:lnSpc>
              <a:spcBef>
                <a:spcPts val="480"/>
              </a:spcBef>
              <a:spcAft>
                <a:spcPts val="0"/>
              </a:spcAft>
              <a:buClr>
                <a:srgbClr val="002060"/>
              </a:buClr>
              <a:buSzPts val="2400"/>
              <a:buFont typeface="Arial"/>
              <a:buChar char="•"/>
            </a:pPr>
            <a:r>
              <a:rPr b="0" i="0" lang="fr" sz="2000" u="none" cap="none" strike="noStrike">
                <a:solidFill>
                  <a:srgbClr val="09164D"/>
                </a:solidFill>
                <a:latin typeface="Arial"/>
                <a:ea typeface="Arial"/>
                <a:cs typeface="Arial"/>
                <a:sym typeface="Arial"/>
              </a:rPr>
              <a:t>La réduction des emballages et le recours plus systématique à des emballages d’origine biologique peut également contribuer à faire baisser le volume de déchets produits (et permettre de réaliser des économies).</a:t>
            </a:r>
            <a:endParaRPr b="0" i="0" sz="12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rgbClr val="002060"/>
              </a:buClr>
              <a:buSzPts val="2400"/>
              <a:buFont typeface="Arial"/>
              <a:buNone/>
            </a:pPr>
            <a:r>
              <a:t/>
            </a:r>
            <a:endParaRPr b="0" i="0" sz="2000" u="none" cap="none" strike="noStrike">
              <a:solidFill>
                <a:srgbClr val="09164D"/>
              </a:solidFill>
              <a:latin typeface="Arial"/>
              <a:ea typeface="Arial"/>
              <a:cs typeface="Arial"/>
              <a:sym typeface="Arial"/>
            </a:endParaRPr>
          </a:p>
          <a:p>
            <a:pPr indent="-190500" lvl="0" marL="342900" marR="0" rtl="0" algn="l">
              <a:lnSpc>
                <a:spcPct val="100000"/>
              </a:lnSpc>
              <a:spcBef>
                <a:spcPts val="480"/>
              </a:spcBef>
              <a:spcAft>
                <a:spcPts val="0"/>
              </a:spcAft>
              <a:buClr>
                <a:srgbClr val="DE2414"/>
              </a:buClr>
              <a:buSzPts val="2400"/>
              <a:buFont typeface="Noto Sans Symbols"/>
              <a:buNone/>
            </a:pPr>
            <a:r>
              <a:t/>
            </a:r>
            <a:endParaRPr b="0" i="0" sz="2000" u="none" cap="none" strike="noStrike">
              <a:solidFill>
                <a:srgbClr val="09164D"/>
              </a:solidFill>
              <a:latin typeface="Arial"/>
              <a:ea typeface="Arial"/>
              <a:cs typeface="Arial"/>
              <a:sym typeface="Arial"/>
            </a:endParaRPr>
          </a:p>
        </p:txBody>
      </p:sp>
      <p:grpSp>
        <p:nvGrpSpPr>
          <p:cNvPr id="456" name="Google Shape;456;p52"/>
          <p:cNvGrpSpPr/>
          <p:nvPr/>
        </p:nvGrpSpPr>
        <p:grpSpPr>
          <a:xfrm>
            <a:off x="724807" y="6014578"/>
            <a:ext cx="11233149" cy="702071"/>
            <a:chOff x="0" y="259357"/>
            <a:chExt cx="11233149" cy="702071"/>
          </a:xfrm>
        </p:grpSpPr>
        <p:sp>
          <p:nvSpPr>
            <p:cNvPr id="457" name="Google Shape;457;p52"/>
            <p:cNvSpPr/>
            <p:nvPr/>
          </p:nvSpPr>
          <p:spPr>
            <a:xfrm>
              <a:off x="0" y="259357"/>
              <a:ext cx="1755179" cy="702071"/>
            </a:xfrm>
            <a:prstGeom prst="chevron">
              <a:avLst>
                <a:gd fmla="val 50000" name="adj"/>
              </a:avLst>
            </a:prstGeom>
            <a:solidFill>
              <a:srgbClr val="00B0F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52"/>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Production/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Réduction de la production</a:t>
              </a:r>
              <a:endParaRPr b="0" i="0" sz="1600" u="none" cap="none" strike="noStrike">
                <a:solidFill>
                  <a:schemeClr val="lt1"/>
                </a:solidFill>
                <a:latin typeface="Arial Narrow"/>
                <a:ea typeface="Arial Narrow"/>
                <a:cs typeface="Arial Narrow"/>
                <a:sym typeface="Arial Narrow"/>
              </a:endParaRPr>
            </a:p>
          </p:txBody>
        </p:sp>
        <p:sp>
          <p:nvSpPr>
            <p:cNvPr id="459" name="Google Shape;459;p52"/>
            <p:cNvSpPr/>
            <p:nvPr/>
          </p:nvSpPr>
          <p:spPr>
            <a:xfrm>
              <a:off x="1579661" y="259357"/>
              <a:ext cx="1755179" cy="702071"/>
            </a:xfrm>
            <a:prstGeom prst="chevron">
              <a:avLst>
                <a:gd fmla="val 50000" name="adj"/>
              </a:avLst>
            </a:prstGeom>
            <a:solidFill>
              <a:srgbClr val="C29F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52"/>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Tri</a:t>
              </a:r>
              <a:endParaRPr b="0" i="0" sz="1400" u="none" cap="none" strike="noStrike">
                <a:solidFill>
                  <a:srgbClr val="000000"/>
                </a:solidFill>
                <a:latin typeface="Arial"/>
                <a:ea typeface="Arial"/>
                <a:cs typeface="Arial"/>
                <a:sym typeface="Arial"/>
              </a:endParaRPr>
            </a:p>
          </p:txBody>
        </p:sp>
        <p:sp>
          <p:nvSpPr>
            <p:cNvPr id="461" name="Google Shape;461;p52"/>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52"/>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Collecte</a:t>
              </a:r>
              <a:endParaRPr b="0" i="0" sz="1400" u="none" cap="none" strike="noStrike">
                <a:solidFill>
                  <a:srgbClr val="000000"/>
                </a:solidFill>
                <a:latin typeface="Arial"/>
                <a:ea typeface="Arial"/>
                <a:cs typeface="Arial"/>
                <a:sym typeface="Arial"/>
              </a:endParaRPr>
            </a:p>
          </p:txBody>
        </p:sp>
        <p:sp>
          <p:nvSpPr>
            <p:cNvPr id="463" name="Google Shape;463;p52"/>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52"/>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Transport</a:t>
              </a:r>
              <a:endParaRPr b="0" i="0" sz="1400" u="none" cap="none" strike="noStrike">
                <a:solidFill>
                  <a:srgbClr val="000000"/>
                </a:solidFill>
                <a:latin typeface="Arial"/>
                <a:ea typeface="Arial"/>
                <a:cs typeface="Arial"/>
                <a:sym typeface="Arial"/>
              </a:endParaRPr>
            </a:p>
          </p:txBody>
        </p:sp>
        <p:sp>
          <p:nvSpPr>
            <p:cNvPr id="465" name="Google Shape;465;p52"/>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52"/>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Stockage</a:t>
              </a:r>
              <a:endParaRPr b="0" i="0" sz="1400" u="none" cap="none" strike="noStrike">
                <a:solidFill>
                  <a:srgbClr val="000000"/>
                </a:solidFill>
                <a:latin typeface="Arial"/>
                <a:ea typeface="Arial"/>
                <a:cs typeface="Arial"/>
                <a:sym typeface="Arial"/>
              </a:endParaRPr>
            </a:p>
          </p:txBody>
        </p:sp>
        <p:sp>
          <p:nvSpPr>
            <p:cNvPr id="467" name="Google Shape;467;p52"/>
            <p:cNvSpPr/>
            <p:nvPr/>
          </p:nvSpPr>
          <p:spPr>
            <a:xfrm>
              <a:off x="7898308"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52"/>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Traitement</a:t>
              </a:r>
              <a:endParaRPr b="0" i="0" sz="1400" u="none" cap="none" strike="noStrike">
                <a:solidFill>
                  <a:srgbClr val="000000"/>
                </a:solidFill>
                <a:latin typeface="Arial"/>
                <a:ea typeface="Arial"/>
                <a:cs typeface="Arial"/>
                <a:sym typeface="Arial"/>
              </a:endParaRPr>
            </a:p>
          </p:txBody>
        </p:sp>
        <p:sp>
          <p:nvSpPr>
            <p:cNvPr id="469" name="Google Shape;469;p52"/>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52"/>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Élimination finale</a:t>
              </a:r>
              <a:endParaRPr b="0" i="0" sz="1400" u="none" cap="none" strike="noStrike">
                <a:solidFill>
                  <a:srgbClr val="000000"/>
                </a:solidFill>
                <a:latin typeface="Arial"/>
                <a:ea typeface="Arial"/>
                <a:cs typeface="Arial"/>
                <a:sym typeface="Arial"/>
              </a:endParaRPr>
            </a:p>
          </p:txBody>
        </p:sp>
      </p:grpSp>
      <p:sp>
        <p:nvSpPr>
          <p:cNvPr id="471" name="Google Shape;471;p5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472" name="Google Shape;472;p52"/>
          <p:cNvPicPr preferRelativeResize="0"/>
          <p:nvPr/>
        </p:nvPicPr>
        <p:blipFill rotWithShape="1">
          <a:blip r:embed="rId3">
            <a:alphaModFix/>
          </a:blip>
          <a:srcRect b="0" l="0" r="0" t="0"/>
          <a:stretch/>
        </p:blipFill>
        <p:spPr>
          <a:xfrm>
            <a:off x="265460" y="1493551"/>
            <a:ext cx="4080287" cy="30768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grpSp>
        <p:nvGrpSpPr>
          <p:cNvPr id="478" name="Google Shape;478;p53"/>
          <p:cNvGrpSpPr/>
          <p:nvPr/>
        </p:nvGrpSpPr>
        <p:grpSpPr>
          <a:xfrm>
            <a:off x="5476846" y="2861996"/>
            <a:ext cx="6671109" cy="2291212"/>
            <a:chOff x="2856830" y="2921000"/>
            <a:chExt cx="7856895" cy="2802196"/>
          </a:xfrm>
        </p:grpSpPr>
        <p:pic>
          <p:nvPicPr>
            <p:cNvPr id="479" name="Google Shape;479;p53"/>
            <p:cNvPicPr preferRelativeResize="0"/>
            <p:nvPr/>
          </p:nvPicPr>
          <p:blipFill rotWithShape="1">
            <a:blip r:embed="rId3">
              <a:alphaModFix/>
            </a:blip>
            <a:srcRect b="0" l="0" r="0" t="37544"/>
            <a:stretch/>
          </p:blipFill>
          <p:spPr>
            <a:xfrm>
              <a:off x="2856830" y="2921000"/>
              <a:ext cx="5147610" cy="2763149"/>
            </a:xfrm>
            <a:prstGeom prst="rect">
              <a:avLst/>
            </a:prstGeom>
            <a:noFill/>
            <a:ln>
              <a:noFill/>
            </a:ln>
          </p:spPr>
        </p:pic>
        <p:pic>
          <p:nvPicPr>
            <p:cNvPr id="480" name="Google Shape;480;p53"/>
            <p:cNvPicPr preferRelativeResize="0"/>
            <p:nvPr/>
          </p:nvPicPr>
          <p:blipFill rotWithShape="1">
            <a:blip r:embed="rId4">
              <a:alphaModFix/>
            </a:blip>
            <a:srcRect b="0" l="0" r="0" t="37673"/>
            <a:stretch/>
          </p:blipFill>
          <p:spPr>
            <a:xfrm>
              <a:off x="8039278" y="2921000"/>
              <a:ext cx="2674447" cy="2802196"/>
            </a:xfrm>
            <a:prstGeom prst="rect">
              <a:avLst/>
            </a:prstGeom>
            <a:noFill/>
            <a:ln>
              <a:noFill/>
            </a:ln>
          </p:spPr>
        </p:pic>
      </p:grpSp>
      <p:sp>
        <p:nvSpPr>
          <p:cNvPr id="481" name="Google Shape;481;p53"/>
          <p:cNvSpPr txBox="1"/>
          <p:nvPr>
            <p:ph type="title"/>
          </p:nvPr>
        </p:nvSpPr>
        <p:spPr>
          <a:xfrm>
            <a:off x="1083582"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3600"/>
              <a:t>Tri</a:t>
            </a:r>
            <a:endParaRPr sz="3600"/>
          </a:p>
        </p:txBody>
      </p:sp>
      <p:sp>
        <p:nvSpPr>
          <p:cNvPr id="482" name="Google Shape;482;p53"/>
          <p:cNvSpPr txBox="1"/>
          <p:nvPr/>
        </p:nvSpPr>
        <p:spPr>
          <a:xfrm>
            <a:off x="3015280" y="1078197"/>
            <a:ext cx="8948077" cy="541467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2060"/>
              </a:buClr>
              <a:buSzPts val="2177"/>
              <a:buFont typeface="Arial"/>
              <a:buChar char="•"/>
            </a:pPr>
            <a:r>
              <a:rPr b="0" i="0" lang="fr" sz="1800" u="none" cap="none" strike="noStrike">
                <a:solidFill>
                  <a:srgbClr val="09164D"/>
                </a:solidFill>
                <a:latin typeface="Arial"/>
                <a:ea typeface="Arial"/>
                <a:cs typeface="Arial"/>
                <a:sym typeface="Arial"/>
              </a:rPr>
              <a:t>Il permet de réduire de manière considérable le volume de déchets à traiter.</a:t>
            </a:r>
            <a:endParaRPr b="0" i="0" sz="1100" u="none" cap="none" strike="noStrike">
              <a:solidFill>
                <a:srgbClr val="000000"/>
              </a:solidFill>
              <a:latin typeface="Arial"/>
              <a:ea typeface="Arial"/>
              <a:cs typeface="Arial"/>
              <a:sym typeface="Arial"/>
            </a:endParaRPr>
          </a:p>
          <a:p>
            <a:pPr indent="-342900" lvl="0" marL="342900" marR="0" rtl="0" algn="l">
              <a:lnSpc>
                <a:spcPct val="150000"/>
              </a:lnSpc>
              <a:spcBef>
                <a:spcPts val="435"/>
              </a:spcBef>
              <a:spcAft>
                <a:spcPts val="0"/>
              </a:spcAft>
              <a:buClr>
                <a:srgbClr val="002060"/>
              </a:buClr>
              <a:buSzPts val="2177"/>
              <a:buFont typeface="Arial"/>
              <a:buChar char="•"/>
            </a:pPr>
            <a:r>
              <a:rPr b="0" i="0" lang="fr" sz="1800" u="none" cap="none" strike="noStrike">
                <a:solidFill>
                  <a:srgbClr val="09164D"/>
                </a:solidFill>
                <a:latin typeface="Arial"/>
                <a:ea typeface="Arial"/>
                <a:cs typeface="Arial"/>
                <a:sym typeface="Arial"/>
              </a:rPr>
              <a:t>Il doit être réalisé à la source, sur le lieu de production des déchets. </a:t>
            </a:r>
            <a:endParaRPr b="0" i="0" sz="1100" u="none" cap="none" strike="noStrike">
              <a:solidFill>
                <a:srgbClr val="000000"/>
              </a:solidFill>
              <a:latin typeface="Arial"/>
              <a:ea typeface="Arial"/>
              <a:cs typeface="Arial"/>
              <a:sym typeface="Arial"/>
            </a:endParaRPr>
          </a:p>
          <a:p>
            <a:pPr indent="-342900" lvl="0" marL="342900" marR="0" rtl="0" algn="l">
              <a:lnSpc>
                <a:spcPct val="150000"/>
              </a:lnSpc>
              <a:spcBef>
                <a:spcPts val="435"/>
              </a:spcBef>
              <a:spcAft>
                <a:spcPts val="0"/>
              </a:spcAft>
              <a:buClr>
                <a:srgbClr val="002060"/>
              </a:buClr>
              <a:buSzPts val="2177"/>
              <a:buFont typeface="Arial"/>
              <a:buChar char="•"/>
            </a:pPr>
            <a:r>
              <a:rPr b="0" i="0" lang="fr" sz="1800" u="none" cap="none" strike="noStrike">
                <a:solidFill>
                  <a:srgbClr val="09164D"/>
                </a:solidFill>
                <a:latin typeface="Arial"/>
                <a:ea typeface="Arial"/>
                <a:cs typeface="Arial"/>
                <a:sym typeface="Arial"/>
              </a:rPr>
              <a:t>Il repose notamment sur le système standard des trois poubelles :</a:t>
            </a:r>
            <a:endParaRPr b="0" i="0" sz="1100" u="none" cap="none" strike="noStrike">
              <a:solidFill>
                <a:srgbClr val="000000"/>
              </a:solidFill>
              <a:latin typeface="Arial"/>
              <a:ea typeface="Arial"/>
              <a:cs typeface="Arial"/>
              <a:sym typeface="Arial"/>
            </a:endParaRPr>
          </a:p>
          <a:p>
            <a:pPr indent="-414634" lvl="1" marL="776001" marR="0" rtl="0" algn="l">
              <a:lnSpc>
                <a:spcPct val="100000"/>
              </a:lnSpc>
              <a:spcBef>
                <a:spcPts val="435"/>
              </a:spcBef>
              <a:spcAft>
                <a:spcPts val="0"/>
              </a:spcAft>
              <a:buClr>
                <a:srgbClr val="002060"/>
              </a:buClr>
              <a:buSzPts val="2177"/>
              <a:buFont typeface="Calibri"/>
              <a:buAutoNum type="arabicPeriod"/>
            </a:pPr>
            <a:r>
              <a:rPr b="0" i="0" lang="fr" sz="1800" u="none" cap="none" strike="noStrike">
                <a:solidFill>
                  <a:srgbClr val="09164D"/>
                </a:solidFill>
                <a:latin typeface="Arial"/>
                <a:ea typeface="Arial"/>
                <a:cs typeface="Arial"/>
                <a:sym typeface="Arial"/>
              </a:rPr>
              <a:t>Informations générales</a:t>
            </a:r>
            <a:endParaRPr b="0" i="0" sz="1100" u="none" cap="none" strike="noStrike">
              <a:solidFill>
                <a:srgbClr val="000000"/>
              </a:solidFill>
              <a:latin typeface="Arial"/>
              <a:ea typeface="Arial"/>
              <a:cs typeface="Arial"/>
              <a:sym typeface="Arial"/>
            </a:endParaRPr>
          </a:p>
          <a:p>
            <a:pPr indent="-414634" lvl="1" marL="776001" marR="0" rtl="0" algn="l">
              <a:lnSpc>
                <a:spcPct val="100000"/>
              </a:lnSpc>
              <a:spcBef>
                <a:spcPts val="435"/>
              </a:spcBef>
              <a:spcAft>
                <a:spcPts val="0"/>
              </a:spcAft>
              <a:buClr>
                <a:srgbClr val="002060"/>
              </a:buClr>
              <a:buSzPts val="2177"/>
              <a:buFont typeface="Calibri"/>
              <a:buAutoNum type="arabicPeriod"/>
            </a:pPr>
            <a:r>
              <a:rPr b="0" i="0" lang="fr" sz="1800" u="none" cap="none" strike="noStrike">
                <a:solidFill>
                  <a:srgbClr val="09164D"/>
                </a:solidFill>
                <a:latin typeface="Arial"/>
                <a:ea typeface="Arial"/>
                <a:cs typeface="Arial"/>
                <a:sym typeface="Arial"/>
              </a:rPr>
              <a:t>Déchets infectieux</a:t>
            </a:r>
            <a:endParaRPr b="0" i="0" sz="1100" u="none" cap="none" strike="noStrike">
              <a:solidFill>
                <a:srgbClr val="000000"/>
              </a:solidFill>
              <a:latin typeface="Arial"/>
              <a:ea typeface="Arial"/>
              <a:cs typeface="Arial"/>
              <a:sym typeface="Arial"/>
            </a:endParaRPr>
          </a:p>
          <a:p>
            <a:pPr indent="-414634" lvl="1" marL="776001" marR="0" rtl="0" algn="l">
              <a:lnSpc>
                <a:spcPct val="100000"/>
              </a:lnSpc>
              <a:spcBef>
                <a:spcPts val="435"/>
              </a:spcBef>
              <a:spcAft>
                <a:spcPts val="0"/>
              </a:spcAft>
              <a:buClr>
                <a:srgbClr val="002060"/>
              </a:buClr>
              <a:buSzPts val="2177"/>
              <a:buFont typeface="Calibri"/>
              <a:buAutoNum type="arabicPeriod"/>
            </a:pPr>
            <a:r>
              <a:rPr b="0" i="0" lang="fr" sz="1800" u="none" cap="none" strike="noStrike">
                <a:solidFill>
                  <a:srgbClr val="09164D"/>
                </a:solidFill>
                <a:latin typeface="Arial"/>
                <a:ea typeface="Arial"/>
                <a:cs typeface="Arial"/>
                <a:sym typeface="Arial"/>
              </a:rPr>
              <a:t>Déchets coupants</a:t>
            </a:r>
            <a:endParaRPr b="0" i="0" sz="1100" u="none" cap="none" strike="noStrike">
              <a:solidFill>
                <a:srgbClr val="000000"/>
              </a:solidFill>
              <a:latin typeface="Arial"/>
              <a:ea typeface="Arial"/>
              <a:cs typeface="Arial"/>
              <a:sym typeface="Arial"/>
            </a:endParaRPr>
          </a:p>
          <a:p>
            <a:pPr indent="-204659" lvl="0" marL="342900" marR="0" rtl="0" algn="l">
              <a:lnSpc>
                <a:spcPct val="150000"/>
              </a:lnSpc>
              <a:spcBef>
                <a:spcPts val="435"/>
              </a:spcBef>
              <a:spcAft>
                <a:spcPts val="0"/>
              </a:spcAft>
              <a:buClr>
                <a:srgbClr val="DE2414"/>
              </a:buClr>
              <a:buSzPts val="2177"/>
              <a:buFont typeface="Noto Sans Symbols"/>
              <a:buNone/>
            </a:pPr>
            <a:r>
              <a:t/>
            </a:r>
            <a:endParaRPr b="0" i="0" sz="1800" u="none" cap="none" strike="noStrike">
              <a:solidFill>
                <a:srgbClr val="09164D"/>
              </a:solidFill>
              <a:latin typeface="Arial"/>
              <a:ea typeface="Arial"/>
              <a:cs typeface="Arial"/>
              <a:sym typeface="Arial"/>
            </a:endParaRPr>
          </a:p>
        </p:txBody>
      </p:sp>
      <p:pic>
        <p:nvPicPr>
          <p:cNvPr descr="A fire hydrant on the sidewalk&#10;&#10;Description automatically generated with medium confidence" id="483" name="Google Shape;483;p53"/>
          <p:cNvPicPr preferRelativeResize="0"/>
          <p:nvPr/>
        </p:nvPicPr>
        <p:blipFill rotWithShape="1">
          <a:blip r:embed="rId5">
            <a:alphaModFix/>
          </a:blip>
          <a:srcRect b="0" l="0" r="0" t="0"/>
          <a:stretch/>
        </p:blipFill>
        <p:spPr>
          <a:xfrm>
            <a:off x="259641" y="156409"/>
            <a:ext cx="2683301" cy="4035685"/>
          </a:xfrm>
          <a:prstGeom prst="rect">
            <a:avLst/>
          </a:prstGeom>
          <a:noFill/>
          <a:ln>
            <a:noFill/>
          </a:ln>
        </p:spPr>
      </p:pic>
      <p:sp>
        <p:nvSpPr>
          <p:cNvPr id="484" name="Google Shape;484;p53"/>
          <p:cNvSpPr/>
          <p:nvPr/>
        </p:nvSpPr>
        <p:spPr>
          <a:xfrm>
            <a:off x="5281810" y="5239465"/>
            <a:ext cx="2194537" cy="646331"/>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Noto Sans Symbols"/>
              <a:buNone/>
            </a:pPr>
            <a:r>
              <a:rPr b="0" i="0" lang="fr" sz="1400" u="none" cap="none" strike="noStrike">
                <a:solidFill>
                  <a:schemeClr val="lt1"/>
                </a:solidFill>
                <a:latin typeface="Arial"/>
                <a:ea typeface="Arial"/>
                <a:cs typeface="Arial"/>
                <a:sym typeface="Arial"/>
              </a:rPr>
              <a:t>Bac noir (à revêtement)</a:t>
            </a:r>
            <a:endParaRPr b="0" i="0" sz="1400" u="none" cap="none" strike="noStrike">
              <a:solidFill>
                <a:schemeClr val="lt1"/>
              </a:solidFill>
              <a:latin typeface="Arial"/>
              <a:ea typeface="Arial"/>
              <a:cs typeface="Arial"/>
              <a:sym typeface="Arial"/>
            </a:endParaRPr>
          </a:p>
        </p:txBody>
      </p:sp>
      <p:sp>
        <p:nvSpPr>
          <p:cNvPr id="485" name="Google Shape;485;p53"/>
          <p:cNvSpPr/>
          <p:nvPr/>
        </p:nvSpPr>
        <p:spPr>
          <a:xfrm>
            <a:off x="7590070" y="5239465"/>
            <a:ext cx="2194537" cy="64633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rPr b="0" i="0" lang="fr" sz="1400" u="none" cap="none" strike="noStrike">
                <a:solidFill>
                  <a:schemeClr val="dk1"/>
                </a:solidFill>
                <a:latin typeface="Arial"/>
                <a:ea typeface="Arial"/>
                <a:cs typeface="Arial"/>
                <a:sym typeface="Arial"/>
              </a:rPr>
              <a:t>Bac jaune (à revêtement)</a:t>
            </a:r>
            <a:endParaRPr b="0" i="0" sz="1400" u="none" cap="none" strike="noStrike">
              <a:solidFill>
                <a:schemeClr val="dk1"/>
              </a:solidFill>
              <a:latin typeface="Arial"/>
              <a:ea typeface="Arial"/>
              <a:cs typeface="Arial"/>
              <a:sym typeface="Arial"/>
            </a:endParaRPr>
          </a:p>
        </p:txBody>
      </p:sp>
      <p:sp>
        <p:nvSpPr>
          <p:cNvPr id="486" name="Google Shape;486;p53"/>
          <p:cNvSpPr/>
          <p:nvPr/>
        </p:nvSpPr>
        <p:spPr>
          <a:xfrm>
            <a:off x="9877143" y="5239466"/>
            <a:ext cx="2194537" cy="64633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rPr b="0" i="0" lang="fr" sz="1400" u="none" cap="none" strike="noStrike">
                <a:solidFill>
                  <a:schemeClr val="dk1"/>
                </a:solidFill>
                <a:latin typeface="Arial"/>
                <a:ea typeface="Arial"/>
                <a:cs typeface="Arial"/>
                <a:sym typeface="Arial"/>
              </a:rPr>
              <a:t>Boîte à déchets coupants/destructeur d’aiguilles</a:t>
            </a:r>
            <a:endParaRPr b="0" i="0" sz="1400" u="none" cap="none" strike="noStrike">
              <a:solidFill>
                <a:schemeClr val="dk1"/>
              </a:solidFill>
              <a:latin typeface="Arial"/>
              <a:ea typeface="Arial"/>
              <a:cs typeface="Arial"/>
              <a:sym typeface="Arial"/>
            </a:endParaRPr>
          </a:p>
        </p:txBody>
      </p:sp>
      <p:grpSp>
        <p:nvGrpSpPr>
          <p:cNvPr id="487" name="Google Shape;487;p53"/>
          <p:cNvGrpSpPr/>
          <p:nvPr/>
        </p:nvGrpSpPr>
        <p:grpSpPr>
          <a:xfrm>
            <a:off x="724807" y="6014578"/>
            <a:ext cx="11233149" cy="702071"/>
            <a:chOff x="0" y="259357"/>
            <a:chExt cx="11233149" cy="702071"/>
          </a:xfrm>
        </p:grpSpPr>
        <p:sp>
          <p:nvSpPr>
            <p:cNvPr id="488" name="Google Shape;488;p53"/>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9" name="Google Shape;489;p53"/>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Production/</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Réduction de la production</a:t>
              </a:r>
              <a:endParaRPr b="0" i="0" sz="1200" u="none" cap="none" strike="noStrike">
                <a:solidFill>
                  <a:schemeClr val="lt1"/>
                </a:solidFill>
                <a:latin typeface="Arial Narrow"/>
                <a:ea typeface="Arial Narrow"/>
                <a:cs typeface="Arial Narrow"/>
                <a:sym typeface="Arial Narrow"/>
              </a:endParaRPr>
            </a:p>
          </p:txBody>
        </p:sp>
        <p:sp>
          <p:nvSpPr>
            <p:cNvPr id="490" name="Google Shape;490;p53"/>
            <p:cNvSpPr/>
            <p:nvPr/>
          </p:nvSpPr>
          <p:spPr>
            <a:xfrm>
              <a:off x="1579661"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1" name="Google Shape;491;p53"/>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Tri</a:t>
              </a:r>
              <a:endParaRPr b="0" i="0" sz="1100" u="none" cap="none" strike="noStrike">
                <a:solidFill>
                  <a:srgbClr val="000000"/>
                </a:solidFill>
                <a:latin typeface="Arial"/>
                <a:ea typeface="Arial"/>
                <a:cs typeface="Arial"/>
                <a:sym typeface="Arial"/>
              </a:endParaRPr>
            </a:p>
          </p:txBody>
        </p:sp>
        <p:sp>
          <p:nvSpPr>
            <p:cNvPr id="492" name="Google Shape;492;p53"/>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3" name="Google Shape;493;p53"/>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Collecte</a:t>
              </a:r>
              <a:endParaRPr b="0" i="0" sz="1100" u="none" cap="none" strike="noStrike">
                <a:solidFill>
                  <a:srgbClr val="000000"/>
                </a:solidFill>
                <a:latin typeface="Arial"/>
                <a:ea typeface="Arial"/>
                <a:cs typeface="Arial"/>
                <a:sym typeface="Arial"/>
              </a:endParaRPr>
            </a:p>
          </p:txBody>
        </p:sp>
        <p:sp>
          <p:nvSpPr>
            <p:cNvPr id="494" name="Google Shape;494;p53"/>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5" name="Google Shape;495;p53"/>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Transport</a:t>
              </a:r>
              <a:endParaRPr b="0" i="0" sz="1100" u="none" cap="none" strike="noStrike">
                <a:solidFill>
                  <a:srgbClr val="000000"/>
                </a:solidFill>
                <a:latin typeface="Arial"/>
                <a:ea typeface="Arial"/>
                <a:cs typeface="Arial"/>
                <a:sym typeface="Arial"/>
              </a:endParaRPr>
            </a:p>
          </p:txBody>
        </p:sp>
        <p:sp>
          <p:nvSpPr>
            <p:cNvPr id="496" name="Google Shape;496;p53"/>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7" name="Google Shape;497;p53"/>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Stockage</a:t>
              </a:r>
              <a:endParaRPr b="0" i="0" sz="1100" u="none" cap="none" strike="noStrike">
                <a:solidFill>
                  <a:srgbClr val="000000"/>
                </a:solidFill>
                <a:latin typeface="Arial"/>
                <a:ea typeface="Arial"/>
                <a:cs typeface="Arial"/>
                <a:sym typeface="Arial"/>
              </a:endParaRPr>
            </a:p>
          </p:txBody>
        </p:sp>
        <p:sp>
          <p:nvSpPr>
            <p:cNvPr id="498" name="Google Shape;498;p53"/>
            <p:cNvSpPr/>
            <p:nvPr/>
          </p:nvSpPr>
          <p:spPr>
            <a:xfrm>
              <a:off x="7898308"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9" name="Google Shape;499;p53"/>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Traitement</a:t>
              </a:r>
              <a:endParaRPr b="0" i="0" sz="1100" u="none" cap="none" strike="noStrike">
                <a:solidFill>
                  <a:srgbClr val="000000"/>
                </a:solidFill>
                <a:latin typeface="Arial"/>
                <a:ea typeface="Arial"/>
                <a:cs typeface="Arial"/>
                <a:sym typeface="Arial"/>
              </a:endParaRPr>
            </a:p>
          </p:txBody>
        </p:sp>
        <p:sp>
          <p:nvSpPr>
            <p:cNvPr id="500" name="Google Shape;500;p53"/>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01" name="Google Shape;501;p53"/>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Élimination finale</a:t>
              </a:r>
              <a:endParaRPr b="0" i="0" sz="1100" u="none" cap="none" strike="noStrike">
                <a:solidFill>
                  <a:srgbClr val="000000"/>
                </a:solidFill>
                <a:latin typeface="Arial"/>
                <a:ea typeface="Arial"/>
                <a:cs typeface="Arial"/>
                <a:sym typeface="Arial"/>
              </a:endParaRPr>
            </a:p>
          </p:txBody>
        </p:sp>
      </p:grpSp>
      <p:sp>
        <p:nvSpPr>
          <p:cNvPr id="502" name="Google Shape;502;p5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
        <p:nvSpPr>
          <p:cNvPr id="503" name="Google Shape;503;p53"/>
          <p:cNvSpPr txBox="1"/>
          <p:nvPr/>
        </p:nvSpPr>
        <p:spPr>
          <a:xfrm>
            <a:off x="3001938" y="4888395"/>
            <a:ext cx="2160127" cy="1200288"/>
          </a:xfrm>
          <a:prstGeom prst="rect">
            <a:avLst/>
          </a:prstGeom>
          <a:noFill/>
          <a:ln cap="flat" cmpd="sng" w="38100">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360363" lvl="1" marL="360363" marR="0" rtl="0" algn="l">
              <a:lnSpc>
                <a:spcPct val="100000"/>
              </a:lnSpc>
              <a:spcBef>
                <a:spcPts val="0"/>
              </a:spcBef>
              <a:spcAft>
                <a:spcPts val="0"/>
              </a:spcAft>
              <a:buClr>
                <a:srgbClr val="002060"/>
              </a:buClr>
              <a:buSzPts val="2177"/>
              <a:buFont typeface="Arial Narrow"/>
              <a:buNone/>
            </a:pPr>
            <a:r>
              <a:rPr b="1" i="0" lang="fr" sz="1800" u="none" cap="none" strike="noStrike">
                <a:solidFill>
                  <a:srgbClr val="09164D"/>
                </a:solidFill>
                <a:latin typeface="Arial Narrow"/>
                <a:ea typeface="Arial Narrow"/>
                <a:cs typeface="Arial Narrow"/>
                <a:sym typeface="Arial Narrow"/>
              </a:rPr>
              <a:t>+ poubelles supplémentaires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2060"/>
              </a:buClr>
              <a:buSzPts val="2177"/>
              <a:buFont typeface="Arial Narrow"/>
              <a:buNone/>
            </a:pPr>
            <a:r>
              <a:rPr b="1" i="0" lang="fr" sz="1800" u="none" cap="none" strike="noStrike">
                <a:solidFill>
                  <a:srgbClr val="09164D"/>
                </a:solidFill>
                <a:latin typeface="Arial Narrow"/>
                <a:ea typeface="Arial Narrow"/>
                <a:cs typeface="Arial Narrow"/>
                <a:sym typeface="Arial Narrow"/>
              </a:rPr>
              <a:t>pour le recyclage des déchets ordinaires</a:t>
            </a:r>
            <a:endParaRPr b="0" i="0" sz="1100" u="none" cap="none" strike="noStrike">
              <a:solidFill>
                <a:srgbClr val="000000"/>
              </a:solidFill>
              <a:latin typeface="Arial"/>
              <a:ea typeface="Arial"/>
              <a:cs typeface="Arial"/>
              <a:sym typeface="Arial"/>
            </a:endParaRPr>
          </a:p>
        </p:txBody>
      </p:sp>
      <p:sp>
        <p:nvSpPr>
          <p:cNvPr id="504" name="Google Shape;504;p53"/>
          <p:cNvSpPr txBox="1"/>
          <p:nvPr/>
        </p:nvSpPr>
        <p:spPr>
          <a:xfrm>
            <a:off x="3929862" y="4033749"/>
            <a:ext cx="1202851"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fr" sz="1600" u="none" cap="none" strike="noStrike">
                <a:solidFill>
                  <a:srgbClr val="C29F16"/>
                </a:solidFill>
                <a:latin typeface="Arial"/>
                <a:ea typeface="Arial"/>
                <a:cs typeface="Arial"/>
                <a:sym typeface="Arial"/>
              </a:rPr>
              <a:t>Papier</a:t>
            </a:r>
            <a:endParaRPr b="0" i="0" sz="1100" u="none" cap="none" strike="noStrike">
              <a:solidFill>
                <a:srgbClr val="000000"/>
              </a:solidFill>
              <a:latin typeface="Arial"/>
              <a:ea typeface="Arial"/>
              <a:cs typeface="Arial"/>
              <a:sym typeface="Arial"/>
            </a:endParaRPr>
          </a:p>
        </p:txBody>
      </p:sp>
      <p:sp>
        <p:nvSpPr>
          <p:cNvPr id="505" name="Google Shape;505;p53"/>
          <p:cNvSpPr txBox="1"/>
          <p:nvPr/>
        </p:nvSpPr>
        <p:spPr>
          <a:xfrm>
            <a:off x="2942942" y="4209529"/>
            <a:ext cx="1202851"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fr" sz="1600" u="none" cap="none" strike="noStrike">
                <a:solidFill>
                  <a:srgbClr val="DD00E8"/>
                </a:solidFill>
                <a:latin typeface="Arial"/>
                <a:ea typeface="Arial"/>
                <a:cs typeface="Arial"/>
                <a:sym typeface="Arial"/>
              </a:rPr>
              <a:t>Plastique</a:t>
            </a:r>
            <a:endParaRPr b="0" i="0" sz="1100" u="none" cap="none" strike="noStrike">
              <a:solidFill>
                <a:srgbClr val="000000"/>
              </a:solidFill>
              <a:latin typeface="Arial"/>
              <a:ea typeface="Arial"/>
              <a:cs typeface="Arial"/>
              <a:sym typeface="Arial"/>
            </a:endParaRPr>
          </a:p>
        </p:txBody>
      </p:sp>
      <p:sp>
        <p:nvSpPr>
          <p:cNvPr id="506" name="Google Shape;506;p53"/>
          <p:cNvSpPr txBox="1"/>
          <p:nvPr/>
        </p:nvSpPr>
        <p:spPr>
          <a:xfrm>
            <a:off x="9447502" y="972203"/>
            <a:ext cx="1202851"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B0F0"/>
              </a:solidFill>
              <a:latin typeface="Arial"/>
              <a:ea typeface="Arial"/>
              <a:cs typeface="Arial"/>
              <a:sym typeface="Arial"/>
            </a:endParaRPr>
          </a:p>
        </p:txBody>
      </p:sp>
      <p:sp>
        <p:nvSpPr>
          <p:cNvPr id="507" name="Google Shape;507;p53"/>
          <p:cNvSpPr txBox="1"/>
          <p:nvPr/>
        </p:nvSpPr>
        <p:spPr>
          <a:xfrm>
            <a:off x="4847285" y="4222787"/>
            <a:ext cx="1137962"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fr" sz="1600" u="none" cap="none" strike="noStrike">
                <a:solidFill>
                  <a:srgbClr val="00B0F0"/>
                </a:solidFill>
                <a:latin typeface="Arial"/>
                <a:ea typeface="Arial"/>
                <a:cs typeface="Arial"/>
                <a:sym typeface="Arial"/>
              </a:rPr>
              <a:t>Verre</a:t>
            </a:r>
            <a:endParaRPr b="0" i="0" sz="1100" u="none" cap="none" strike="noStrike">
              <a:solidFill>
                <a:srgbClr val="000000"/>
              </a:solidFill>
              <a:latin typeface="Arial"/>
              <a:ea typeface="Arial"/>
              <a:cs typeface="Arial"/>
              <a:sym typeface="Arial"/>
            </a:endParaRPr>
          </a:p>
        </p:txBody>
      </p:sp>
      <p:cxnSp>
        <p:nvCxnSpPr>
          <p:cNvPr id="508" name="Google Shape;508;p53"/>
          <p:cNvCxnSpPr>
            <a:stCxn id="503" idx="0"/>
          </p:cNvCxnSpPr>
          <p:nvPr/>
        </p:nvCxnSpPr>
        <p:spPr>
          <a:xfrm rot="10800000">
            <a:off x="3537502" y="4551495"/>
            <a:ext cx="544500" cy="336900"/>
          </a:xfrm>
          <a:prstGeom prst="straightConnector1">
            <a:avLst/>
          </a:prstGeom>
          <a:noFill/>
          <a:ln cap="flat" cmpd="sng" w="28575">
            <a:solidFill>
              <a:srgbClr val="020202"/>
            </a:solidFill>
            <a:prstDash val="solid"/>
            <a:miter lim="800000"/>
            <a:headEnd len="sm" w="sm" type="none"/>
            <a:tailEnd len="med" w="med" type="triangle"/>
          </a:ln>
        </p:spPr>
      </p:cxnSp>
      <p:cxnSp>
        <p:nvCxnSpPr>
          <p:cNvPr id="509" name="Google Shape;509;p53"/>
          <p:cNvCxnSpPr>
            <a:endCxn id="507" idx="1"/>
          </p:cNvCxnSpPr>
          <p:nvPr/>
        </p:nvCxnSpPr>
        <p:spPr>
          <a:xfrm flipH="1" rot="10800000">
            <a:off x="4510085" y="4392044"/>
            <a:ext cx="337200" cy="529500"/>
          </a:xfrm>
          <a:prstGeom prst="straightConnector1">
            <a:avLst/>
          </a:prstGeom>
          <a:noFill/>
          <a:ln cap="flat" cmpd="sng" w="28575">
            <a:solidFill>
              <a:srgbClr val="020202"/>
            </a:solidFill>
            <a:prstDash val="solid"/>
            <a:miter lim="800000"/>
            <a:headEnd len="sm" w="sm" type="none"/>
            <a:tailEnd len="med" w="med" type="triangle"/>
          </a:ln>
        </p:spPr>
      </p:cxnSp>
      <p:pic>
        <p:nvPicPr>
          <p:cNvPr id="510" name="Google Shape;510;p53"/>
          <p:cNvPicPr preferRelativeResize="0"/>
          <p:nvPr/>
        </p:nvPicPr>
        <p:blipFill rotWithShape="1">
          <a:blip r:embed="rId6">
            <a:alphaModFix/>
          </a:blip>
          <a:srcRect b="0" l="0" r="0" t="0"/>
          <a:stretch/>
        </p:blipFill>
        <p:spPr>
          <a:xfrm>
            <a:off x="9787163" y="235785"/>
            <a:ext cx="1092696" cy="952952"/>
          </a:xfrm>
          <a:prstGeom prst="rect">
            <a:avLst/>
          </a:prstGeom>
          <a:noFill/>
          <a:ln>
            <a:noFill/>
          </a:ln>
        </p:spPr>
      </p:pic>
      <p:grpSp>
        <p:nvGrpSpPr>
          <p:cNvPr id="511" name="Google Shape;511;p53"/>
          <p:cNvGrpSpPr/>
          <p:nvPr/>
        </p:nvGrpSpPr>
        <p:grpSpPr>
          <a:xfrm>
            <a:off x="10905184" y="194001"/>
            <a:ext cx="1083358" cy="1077587"/>
            <a:chOff x="10475415" y="275913"/>
            <a:chExt cx="1458677" cy="1556719"/>
          </a:xfrm>
        </p:grpSpPr>
        <p:pic>
          <p:nvPicPr>
            <p:cNvPr id="512" name="Google Shape;512;p53"/>
            <p:cNvPicPr preferRelativeResize="0"/>
            <p:nvPr/>
          </p:nvPicPr>
          <p:blipFill rotWithShape="1">
            <a:blip r:embed="rId7">
              <a:alphaModFix/>
            </a:blip>
            <a:srcRect b="0" l="0" r="0" t="0"/>
            <a:stretch/>
          </p:blipFill>
          <p:spPr>
            <a:xfrm>
              <a:off x="10727487" y="275913"/>
              <a:ext cx="1030462" cy="1030462"/>
            </a:xfrm>
            <a:prstGeom prst="rect">
              <a:avLst/>
            </a:prstGeom>
            <a:noFill/>
            <a:ln>
              <a:noFill/>
            </a:ln>
          </p:spPr>
        </p:pic>
        <p:sp>
          <p:nvSpPr>
            <p:cNvPr id="513" name="Google Shape;513;p53"/>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2060"/>
                </a:buClr>
                <a:buSzPts val="2000"/>
                <a:buFont typeface="Arial"/>
                <a:buNone/>
              </a:pPr>
              <a:r>
                <a:rPr b="0" i="0" lang="fr" sz="2000" u="none" cap="none" strike="noStrike">
                  <a:solidFill>
                    <a:srgbClr val="002060"/>
                  </a:solidFill>
                  <a:latin typeface="Arial"/>
                  <a:ea typeface="Arial"/>
                  <a:cs typeface="Arial"/>
                  <a:sym typeface="Arial"/>
                </a:rPr>
                <a:t>2 min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4"/>
          <p:cNvSpPr txBox="1"/>
          <p:nvPr>
            <p:ph idx="1" type="body"/>
          </p:nvPr>
        </p:nvSpPr>
        <p:spPr>
          <a:xfrm>
            <a:off x="572158" y="872523"/>
            <a:ext cx="6431046" cy="2323050"/>
          </a:xfrm>
          <a:prstGeom prst="rect">
            <a:avLst/>
          </a:prstGeom>
          <a:noFill/>
          <a:ln>
            <a:noFill/>
          </a:ln>
        </p:spPr>
        <p:txBody>
          <a:bodyPr anchorCtr="0" anchor="t" bIns="45700" lIns="91425" spcFirstLastPara="1" rIns="91425" wrap="square" tIns="45700">
            <a:noAutofit/>
          </a:bodyPr>
          <a:lstStyle/>
          <a:p>
            <a:pPr indent="-414635" lvl="0" marL="414635" rtl="0" algn="l">
              <a:lnSpc>
                <a:spcPct val="90000"/>
              </a:lnSpc>
              <a:spcBef>
                <a:spcPts val="0"/>
              </a:spcBef>
              <a:spcAft>
                <a:spcPts val="0"/>
              </a:spcAft>
              <a:buClr>
                <a:srgbClr val="09164D"/>
              </a:buClr>
              <a:buSzPts val="2400"/>
              <a:buFont typeface="Arial"/>
              <a:buChar char="•"/>
            </a:pPr>
            <a:r>
              <a:rPr lang="fr" sz="1800">
                <a:solidFill>
                  <a:srgbClr val="09164D"/>
                </a:solidFill>
              </a:rPr>
              <a:t>Matériaux d’emballage (papier, carton, plastique)</a:t>
            </a:r>
            <a:endParaRPr sz="1600"/>
          </a:p>
          <a:p>
            <a:pPr indent="-414635" lvl="0" marL="414635" rtl="0" algn="l">
              <a:lnSpc>
                <a:spcPct val="90000"/>
              </a:lnSpc>
              <a:spcBef>
                <a:spcPts val="0"/>
              </a:spcBef>
              <a:spcAft>
                <a:spcPts val="0"/>
              </a:spcAft>
              <a:buClr>
                <a:srgbClr val="09164D"/>
              </a:buClr>
              <a:buSzPts val="2400"/>
              <a:buFont typeface="Arial"/>
              <a:buChar char="•"/>
            </a:pPr>
            <a:r>
              <a:rPr lang="fr" sz="1800">
                <a:solidFill>
                  <a:srgbClr val="09164D"/>
                </a:solidFill>
              </a:rPr>
              <a:t>Bouteilles en plastique et cannettes </a:t>
            </a:r>
            <a:endParaRPr sz="1600"/>
          </a:p>
          <a:p>
            <a:pPr indent="-414635" lvl="0" marL="414635" rtl="0" algn="l">
              <a:lnSpc>
                <a:spcPct val="90000"/>
              </a:lnSpc>
              <a:spcBef>
                <a:spcPts val="0"/>
              </a:spcBef>
              <a:spcAft>
                <a:spcPts val="0"/>
              </a:spcAft>
              <a:buClr>
                <a:srgbClr val="09164D"/>
              </a:buClr>
              <a:buSzPts val="2400"/>
              <a:buFont typeface="Arial"/>
              <a:buChar char="•"/>
            </a:pPr>
            <a:r>
              <a:rPr lang="fr" sz="1800">
                <a:solidFill>
                  <a:srgbClr val="09164D"/>
                </a:solidFill>
              </a:rPr>
              <a:t>Emballages alimentaires et déchets organiques</a:t>
            </a:r>
            <a:endParaRPr sz="1600"/>
          </a:p>
          <a:p>
            <a:pPr indent="-414635" lvl="0" marL="414635" rtl="0" algn="l">
              <a:lnSpc>
                <a:spcPct val="90000"/>
              </a:lnSpc>
              <a:spcBef>
                <a:spcPts val="0"/>
              </a:spcBef>
              <a:spcAft>
                <a:spcPts val="0"/>
              </a:spcAft>
              <a:buClr>
                <a:srgbClr val="09164D"/>
              </a:buClr>
              <a:buSzPts val="2400"/>
              <a:buFont typeface="Arial"/>
              <a:buChar char="•"/>
            </a:pPr>
            <a:r>
              <a:rPr lang="fr" sz="1800">
                <a:solidFill>
                  <a:srgbClr val="09164D"/>
                </a:solidFill>
              </a:rPr>
              <a:t>Équipement ou meubles hors d’usage (tables, chaises, etc.)</a:t>
            </a:r>
            <a:endParaRPr sz="1600"/>
          </a:p>
          <a:p>
            <a:pPr indent="-262235" lvl="0" marL="414635" rtl="0" algn="l">
              <a:lnSpc>
                <a:spcPct val="90000"/>
              </a:lnSpc>
              <a:spcBef>
                <a:spcPts val="1000"/>
              </a:spcBef>
              <a:spcAft>
                <a:spcPts val="0"/>
              </a:spcAft>
              <a:buClr>
                <a:schemeClr val="dk1"/>
              </a:buClr>
              <a:buSzPts val="2400"/>
              <a:buFont typeface="Arial"/>
              <a:buNone/>
            </a:pPr>
            <a:r>
              <a:t/>
            </a:r>
            <a:endParaRPr sz="1800">
              <a:solidFill>
                <a:srgbClr val="09164D"/>
              </a:solidFill>
            </a:endParaRPr>
          </a:p>
        </p:txBody>
      </p:sp>
      <p:sp>
        <p:nvSpPr>
          <p:cNvPr id="522" name="Google Shape;522;p54"/>
          <p:cNvSpPr txBox="1"/>
          <p:nvPr>
            <p:ph type="title"/>
          </p:nvPr>
        </p:nvSpPr>
        <p:spPr>
          <a:xfrm>
            <a:off x="1747950" y="151798"/>
            <a:ext cx="9186863" cy="72072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4400"/>
              <a:buFont typeface="Arial Narrow"/>
              <a:buNone/>
            </a:pPr>
            <a:r>
              <a:rPr b="1" i="0" lang="fr" sz="4400" u="none" cap="none" strike="noStrike">
                <a:solidFill>
                  <a:schemeClr val="dk2"/>
                </a:solidFill>
                <a:latin typeface="Arial Narrow"/>
                <a:ea typeface="Arial Narrow"/>
                <a:cs typeface="Arial Narrow"/>
                <a:sym typeface="Arial Narrow"/>
              </a:rPr>
              <a:t>Les déchets ordinaires et non dangereux</a:t>
            </a:r>
            <a:endParaRPr b="0" i="0" sz="1400" u="none" cap="none" strike="noStrike">
              <a:solidFill>
                <a:srgbClr val="000000"/>
              </a:solidFill>
              <a:latin typeface="Arial"/>
              <a:ea typeface="Arial"/>
              <a:cs typeface="Arial"/>
              <a:sym typeface="Arial"/>
            </a:endParaRPr>
          </a:p>
        </p:txBody>
      </p:sp>
      <p:sp>
        <p:nvSpPr>
          <p:cNvPr id="523" name="Google Shape;523;p54"/>
          <p:cNvSpPr txBox="1"/>
          <p:nvPr/>
        </p:nvSpPr>
        <p:spPr>
          <a:xfrm>
            <a:off x="572158" y="3399383"/>
            <a:ext cx="9627072"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9164D"/>
                </a:solidFill>
                <a:latin typeface="Arial"/>
                <a:ea typeface="Arial"/>
                <a:cs typeface="Arial"/>
                <a:sym typeface="Arial"/>
              </a:rPr>
              <a:t>Solutions d’élimination :</a:t>
            </a:r>
            <a:endParaRPr b="0" i="0" sz="1100" u="none" cap="none" strike="noStrike">
              <a:solidFill>
                <a:srgbClr val="000000"/>
              </a:solidFill>
              <a:latin typeface="Arial"/>
              <a:ea typeface="Arial"/>
              <a:cs typeface="Arial"/>
              <a:sym typeface="Arial"/>
            </a:endParaRPr>
          </a:p>
          <a:p>
            <a:pPr indent="-414635" lvl="0" marL="414635" marR="0" rtl="0" algn="l">
              <a:lnSpc>
                <a:spcPct val="100000"/>
              </a:lnSpc>
              <a:spcBef>
                <a:spcPts val="0"/>
              </a:spcBef>
              <a:spcAft>
                <a:spcPts val="0"/>
              </a:spcAft>
              <a:buClr>
                <a:srgbClr val="09164D"/>
              </a:buClr>
              <a:buSzPts val="2400"/>
              <a:buFont typeface="Arial"/>
              <a:buChar char="•"/>
            </a:pPr>
            <a:r>
              <a:rPr b="0" i="0" lang="fr" sz="1800" u="none" cap="none" strike="noStrike">
                <a:solidFill>
                  <a:srgbClr val="09164D"/>
                </a:solidFill>
                <a:latin typeface="Arial"/>
                <a:ea typeface="Arial"/>
                <a:cs typeface="Arial"/>
                <a:sym typeface="Arial"/>
              </a:rPr>
              <a:t>Décharges disponibles </a:t>
            </a:r>
            <a:endParaRPr b="0" i="0" sz="1100" u="none" cap="none" strike="noStrike">
              <a:solidFill>
                <a:srgbClr val="000000"/>
              </a:solidFill>
              <a:latin typeface="Arial"/>
              <a:ea typeface="Arial"/>
              <a:cs typeface="Arial"/>
              <a:sym typeface="Arial"/>
            </a:endParaRPr>
          </a:p>
          <a:p>
            <a:pPr indent="-414635" lvl="0" marL="414635" marR="0" rtl="0" algn="l">
              <a:lnSpc>
                <a:spcPct val="100000"/>
              </a:lnSpc>
              <a:spcBef>
                <a:spcPts val="0"/>
              </a:spcBef>
              <a:spcAft>
                <a:spcPts val="0"/>
              </a:spcAft>
              <a:buClr>
                <a:srgbClr val="09164D"/>
              </a:buClr>
              <a:buSzPts val="2400"/>
              <a:buFont typeface="Arial"/>
              <a:buChar char="•"/>
            </a:pPr>
            <a:r>
              <a:rPr b="0" i="0" lang="fr" sz="1800" u="none" cap="none" strike="noStrike">
                <a:solidFill>
                  <a:srgbClr val="09164D"/>
                </a:solidFill>
                <a:latin typeface="Arial"/>
                <a:ea typeface="Arial"/>
                <a:cs typeface="Arial"/>
                <a:sym typeface="Arial"/>
              </a:rPr>
              <a:t>Décharges municipales</a:t>
            </a:r>
            <a:endParaRPr b="0" i="0" sz="1100" u="none" cap="none" strike="noStrike">
              <a:solidFill>
                <a:srgbClr val="000000"/>
              </a:solidFill>
              <a:latin typeface="Arial"/>
              <a:ea typeface="Arial"/>
              <a:cs typeface="Arial"/>
              <a:sym typeface="Arial"/>
            </a:endParaRPr>
          </a:p>
          <a:p>
            <a:pPr indent="-414635" lvl="0" marL="414635" marR="0" rtl="0" algn="l">
              <a:lnSpc>
                <a:spcPct val="100000"/>
              </a:lnSpc>
              <a:spcBef>
                <a:spcPts val="0"/>
              </a:spcBef>
              <a:spcAft>
                <a:spcPts val="0"/>
              </a:spcAft>
              <a:buClr>
                <a:srgbClr val="09164D"/>
              </a:buClr>
              <a:buSzPts val="2400"/>
              <a:buFont typeface="Arial"/>
              <a:buChar char="•"/>
            </a:pPr>
            <a:r>
              <a:rPr b="0" i="0" lang="fr" sz="1800" u="none" cap="none" strike="noStrike">
                <a:solidFill>
                  <a:srgbClr val="09164D"/>
                </a:solidFill>
                <a:latin typeface="Arial"/>
                <a:ea typeface="Arial"/>
                <a:cs typeface="Arial"/>
                <a:sym typeface="Arial"/>
              </a:rPr>
              <a:t>Fosses à déchets des bâtiments</a:t>
            </a:r>
            <a:endParaRPr b="0" i="0" sz="1100" u="none" cap="none" strike="noStrike">
              <a:solidFill>
                <a:srgbClr val="000000"/>
              </a:solidFill>
              <a:latin typeface="Arial"/>
              <a:ea typeface="Arial"/>
              <a:cs typeface="Arial"/>
              <a:sym typeface="Arial"/>
            </a:endParaRPr>
          </a:p>
          <a:p>
            <a:pPr indent="-414635" lvl="0" marL="414635" marR="0" rtl="0" algn="l">
              <a:lnSpc>
                <a:spcPct val="100000"/>
              </a:lnSpc>
              <a:spcBef>
                <a:spcPts val="0"/>
              </a:spcBef>
              <a:spcAft>
                <a:spcPts val="0"/>
              </a:spcAft>
              <a:buClr>
                <a:srgbClr val="09164D"/>
              </a:buClr>
              <a:buSzPts val="2400"/>
              <a:buFont typeface="Arial"/>
              <a:buChar char="•"/>
            </a:pPr>
            <a:r>
              <a:rPr b="0" i="0" lang="fr" sz="1800" u="none" cap="none" strike="noStrike">
                <a:solidFill>
                  <a:srgbClr val="09164D"/>
                </a:solidFill>
                <a:latin typeface="Arial"/>
                <a:ea typeface="Arial"/>
                <a:cs typeface="Arial"/>
                <a:sym typeface="Arial"/>
              </a:rPr>
              <a:t>Recyclage </a:t>
            </a:r>
            <a:endParaRPr b="0" i="0" sz="1100" u="none" cap="none" strike="noStrike">
              <a:solidFill>
                <a:srgbClr val="000000"/>
              </a:solidFill>
              <a:latin typeface="Arial"/>
              <a:ea typeface="Arial"/>
              <a:cs typeface="Arial"/>
              <a:sym typeface="Arial"/>
            </a:endParaRPr>
          </a:p>
          <a:p>
            <a:pPr indent="-414635" lvl="0" marL="414635" marR="0" rtl="0" algn="l">
              <a:lnSpc>
                <a:spcPct val="100000"/>
              </a:lnSpc>
              <a:spcBef>
                <a:spcPts val="0"/>
              </a:spcBef>
              <a:spcAft>
                <a:spcPts val="0"/>
              </a:spcAft>
              <a:buClr>
                <a:srgbClr val="09164D"/>
              </a:buClr>
              <a:buSzPts val="2400"/>
              <a:buFont typeface="Arial"/>
              <a:buChar char="•"/>
            </a:pPr>
            <a:r>
              <a:rPr b="0" i="0" lang="fr" sz="1800" u="none" cap="none" strike="noStrike">
                <a:solidFill>
                  <a:srgbClr val="09164D"/>
                </a:solidFill>
                <a:latin typeface="Arial"/>
                <a:ea typeface="Arial"/>
                <a:cs typeface="Arial"/>
                <a:sym typeface="Arial"/>
              </a:rPr>
              <a:t>Compostage </a:t>
            </a:r>
            <a:endParaRPr b="0" i="0" sz="1100" u="none" cap="none" strike="noStrike">
              <a:solidFill>
                <a:srgbClr val="000000"/>
              </a:solidFill>
              <a:latin typeface="Arial"/>
              <a:ea typeface="Arial"/>
              <a:cs typeface="Arial"/>
              <a:sym typeface="Arial"/>
            </a:endParaRPr>
          </a:p>
        </p:txBody>
      </p:sp>
      <p:pic>
        <p:nvPicPr>
          <p:cNvPr descr="A picture containing text, indoor, container, bin&#10;&#10;Description automatically generated" id="524" name="Google Shape;524;p54"/>
          <p:cNvPicPr preferRelativeResize="0"/>
          <p:nvPr/>
        </p:nvPicPr>
        <p:blipFill rotWithShape="1">
          <a:blip r:embed="rId3">
            <a:alphaModFix/>
          </a:blip>
          <a:srcRect b="0" l="0" r="0" t="0"/>
          <a:stretch/>
        </p:blipFill>
        <p:spPr>
          <a:xfrm>
            <a:off x="7239069" y="1555084"/>
            <a:ext cx="4921468" cy="3280978"/>
          </a:xfrm>
          <a:prstGeom prst="rect">
            <a:avLst/>
          </a:prstGeom>
          <a:noFill/>
          <a:ln>
            <a:noFill/>
          </a:ln>
        </p:spPr>
      </p:pic>
      <p:sp>
        <p:nvSpPr>
          <p:cNvPr id="525" name="Google Shape;525;p54"/>
          <p:cNvSpPr txBox="1"/>
          <p:nvPr/>
        </p:nvSpPr>
        <p:spPr>
          <a:xfrm>
            <a:off x="7924228" y="4888167"/>
            <a:ext cx="4267772" cy="2769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1" lang="fr" sz="1200" u="none" cap="none" strike="noStrike">
                <a:solidFill>
                  <a:schemeClr val="lt1"/>
                </a:solidFill>
                <a:latin typeface="Arial Narrow"/>
                <a:ea typeface="Arial Narrow"/>
                <a:cs typeface="Arial Narrow"/>
                <a:sym typeface="Arial Narrow"/>
              </a:rPr>
              <a:t>Un exemple de collecte des déchets non dangereux au Népal</a:t>
            </a:r>
            <a:endParaRPr b="0" i="0" sz="1100" u="none" cap="none" strike="noStrike">
              <a:solidFill>
                <a:srgbClr val="000000"/>
              </a:solidFill>
              <a:latin typeface="Arial"/>
              <a:ea typeface="Arial"/>
              <a:cs typeface="Arial"/>
              <a:sym typeface="Arial"/>
            </a:endParaRPr>
          </a:p>
        </p:txBody>
      </p:sp>
      <p:grpSp>
        <p:nvGrpSpPr>
          <p:cNvPr id="526" name="Google Shape;526;p54"/>
          <p:cNvGrpSpPr/>
          <p:nvPr/>
        </p:nvGrpSpPr>
        <p:grpSpPr>
          <a:xfrm>
            <a:off x="724806" y="5641301"/>
            <a:ext cx="11233149" cy="702071"/>
            <a:chOff x="0" y="259357"/>
            <a:chExt cx="11233149" cy="702071"/>
          </a:xfrm>
        </p:grpSpPr>
        <p:sp>
          <p:nvSpPr>
            <p:cNvPr id="527" name="Google Shape;527;p54"/>
            <p:cNvSpPr/>
            <p:nvPr/>
          </p:nvSpPr>
          <p:spPr>
            <a:xfrm>
              <a:off x="0"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8" name="Google Shape;528;p54"/>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Production/</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Réduction de la production</a:t>
              </a:r>
              <a:endParaRPr b="0" i="0" sz="1200" u="none" cap="none" strike="noStrike">
                <a:solidFill>
                  <a:schemeClr val="lt1"/>
                </a:solidFill>
                <a:latin typeface="Arial Narrow"/>
                <a:ea typeface="Arial Narrow"/>
                <a:cs typeface="Arial Narrow"/>
                <a:sym typeface="Arial Narrow"/>
              </a:endParaRPr>
            </a:p>
          </p:txBody>
        </p:sp>
        <p:sp>
          <p:nvSpPr>
            <p:cNvPr id="529" name="Google Shape;529;p54"/>
            <p:cNvSpPr/>
            <p:nvPr/>
          </p:nvSpPr>
          <p:spPr>
            <a:xfrm>
              <a:off x="1579661"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0" name="Google Shape;530;p54"/>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Tri</a:t>
              </a:r>
              <a:endParaRPr b="0" i="0" sz="1100" u="none" cap="none" strike="noStrike">
                <a:solidFill>
                  <a:srgbClr val="000000"/>
                </a:solidFill>
                <a:latin typeface="Arial"/>
                <a:ea typeface="Arial"/>
                <a:cs typeface="Arial"/>
                <a:sym typeface="Arial"/>
              </a:endParaRPr>
            </a:p>
          </p:txBody>
        </p:sp>
        <p:sp>
          <p:nvSpPr>
            <p:cNvPr id="531" name="Google Shape;531;p54"/>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2" name="Google Shape;532;p54"/>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Collecte</a:t>
              </a:r>
              <a:endParaRPr b="0" i="0" sz="1100" u="none" cap="none" strike="noStrike">
                <a:solidFill>
                  <a:srgbClr val="000000"/>
                </a:solidFill>
                <a:latin typeface="Arial"/>
                <a:ea typeface="Arial"/>
                <a:cs typeface="Arial"/>
                <a:sym typeface="Arial"/>
              </a:endParaRPr>
            </a:p>
          </p:txBody>
        </p:sp>
        <p:sp>
          <p:nvSpPr>
            <p:cNvPr id="533" name="Google Shape;533;p54"/>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4" name="Google Shape;534;p54"/>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Transport</a:t>
              </a:r>
              <a:endParaRPr b="0" i="0" sz="1100" u="none" cap="none" strike="noStrike">
                <a:solidFill>
                  <a:srgbClr val="000000"/>
                </a:solidFill>
                <a:latin typeface="Arial"/>
                <a:ea typeface="Arial"/>
                <a:cs typeface="Arial"/>
                <a:sym typeface="Arial"/>
              </a:endParaRPr>
            </a:p>
          </p:txBody>
        </p:sp>
        <p:sp>
          <p:nvSpPr>
            <p:cNvPr id="535" name="Google Shape;535;p54"/>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6" name="Google Shape;536;p54"/>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Stockage</a:t>
              </a:r>
              <a:endParaRPr b="0" i="0" sz="1100" u="none" cap="none" strike="noStrike">
                <a:solidFill>
                  <a:srgbClr val="000000"/>
                </a:solidFill>
                <a:latin typeface="Arial"/>
                <a:ea typeface="Arial"/>
                <a:cs typeface="Arial"/>
                <a:sym typeface="Arial"/>
              </a:endParaRPr>
            </a:p>
          </p:txBody>
        </p:sp>
        <p:sp>
          <p:nvSpPr>
            <p:cNvPr id="537" name="Google Shape;537;p54"/>
            <p:cNvSpPr/>
            <p:nvPr/>
          </p:nvSpPr>
          <p:spPr>
            <a:xfrm>
              <a:off x="7898308"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8" name="Google Shape;538;p54"/>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Traitement</a:t>
              </a:r>
              <a:endParaRPr b="0" i="0" sz="1100" u="none" cap="none" strike="noStrike">
                <a:solidFill>
                  <a:srgbClr val="000000"/>
                </a:solidFill>
                <a:latin typeface="Arial"/>
                <a:ea typeface="Arial"/>
                <a:cs typeface="Arial"/>
                <a:sym typeface="Arial"/>
              </a:endParaRPr>
            </a:p>
          </p:txBody>
        </p:sp>
        <p:sp>
          <p:nvSpPr>
            <p:cNvPr id="539" name="Google Shape;539;p54"/>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0" name="Google Shape;540;p54"/>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Élimination finale</a:t>
              </a:r>
              <a:endParaRPr b="0" i="0" sz="1100" u="none" cap="none" strike="noStrike">
                <a:solidFill>
                  <a:srgbClr val="000000"/>
                </a:solidFill>
                <a:latin typeface="Arial"/>
                <a:ea typeface="Arial"/>
                <a:cs typeface="Arial"/>
                <a:sym typeface="Arial"/>
              </a:endParaRPr>
            </a:p>
          </p:txBody>
        </p:sp>
      </p:grpSp>
      <p:sp>
        <p:nvSpPr>
          <p:cNvPr id="541" name="Google Shape;541;p5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descr="A picture containing wall, indoor, food, table&#10;&#10;Description generated with very high confidence" id="549" name="Google Shape;549;p55"/>
          <p:cNvPicPr preferRelativeResize="0"/>
          <p:nvPr>
            <p:ph idx="1" type="body"/>
          </p:nvPr>
        </p:nvPicPr>
        <p:blipFill rotWithShape="1">
          <a:blip r:embed="rId3">
            <a:alphaModFix/>
          </a:blip>
          <a:srcRect b="0" l="0" r="0" t="0"/>
          <a:stretch/>
        </p:blipFill>
        <p:spPr>
          <a:xfrm>
            <a:off x="7947077" y="3862957"/>
            <a:ext cx="4121150" cy="2317750"/>
          </a:xfrm>
          <a:prstGeom prst="rect">
            <a:avLst/>
          </a:prstGeom>
          <a:noFill/>
          <a:ln>
            <a:noFill/>
          </a:ln>
          <a:effectLst>
            <a:outerShdw blurRad="292100" rotWithShape="0" algn="tl" dir="2700000" dist="139700">
              <a:srgbClr val="333333">
                <a:alpha val="64313"/>
              </a:srgbClr>
            </a:outerShdw>
          </a:effectLst>
        </p:spPr>
      </p:pic>
      <p:pic>
        <p:nvPicPr>
          <p:cNvPr descr="Sharpbox3" id="550" name="Google Shape;550;p55"/>
          <p:cNvPicPr preferRelativeResize="0"/>
          <p:nvPr/>
        </p:nvPicPr>
        <p:blipFill rotWithShape="1">
          <a:blip r:embed="rId4">
            <a:alphaModFix/>
          </a:blip>
          <a:srcRect b="0" l="0" r="0" t="0"/>
          <a:stretch/>
        </p:blipFill>
        <p:spPr>
          <a:xfrm>
            <a:off x="553821" y="3552608"/>
            <a:ext cx="1861937" cy="3000813"/>
          </a:xfrm>
          <a:prstGeom prst="rect">
            <a:avLst/>
          </a:prstGeom>
          <a:noFill/>
          <a:ln>
            <a:noFill/>
          </a:ln>
          <a:effectLst>
            <a:outerShdw blurRad="292100" rotWithShape="0" algn="tl" dir="2700000" dist="139700">
              <a:srgbClr val="333333">
                <a:alpha val="64313"/>
              </a:srgbClr>
            </a:outerShdw>
          </a:effectLst>
        </p:spPr>
      </p:pic>
      <p:pic>
        <p:nvPicPr>
          <p:cNvPr descr="Sharps Box&#10;Sharps Box" id="551" name="Google Shape;551;p55"/>
          <p:cNvPicPr preferRelativeResize="0"/>
          <p:nvPr/>
        </p:nvPicPr>
        <p:blipFill rotWithShape="1">
          <a:blip r:embed="rId5">
            <a:alphaModFix/>
          </a:blip>
          <a:srcRect b="0" l="0" r="8863" t="0"/>
          <a:stretch/>
        </p:blipFill>
        <p:spPr>
          <a:xfrm>
            <a:off x="2694262" y="3584938"/>
            <a:ext cx="2220130" cy="2873787"/>
          </a:xfrm>
          <a:prstGeom prst="rect">
            <a:avLst/>
          </a:prstGeom>
          <a:noFill/>
          <a:ln>
            <a:noFill/>
          </a:ln>
          <a:effectLst>
            <a:outerShdw blurRad="292100" rotWithShape="0" algn="tl" dir="2700000" dist="139700">
              <a:srgbClr val="333333">
                <a:alpha val="64313"/>
              </a:srgbClr>
            </a:outerShdw>
          </a:effectLst>
        </p:spPr>
      </p:pic>
      <p:pic>
        <p:nvPicPr>
          <p:cNvPr descr="Sharpbox4" id="552" name="Google Shape;552;p55"/>
          <p:cNvPicPr preferRelativeResize="0"/>
          <p:nvPr/>
        </p:nvPicPr>
        <p:blipFill rotWithShape="1">
          <a:blip r:embed="rId6">
            <a:alphaModFix/>
          </a:blip>
          <a:srcRect b="0" l="0" r="0" t="0"/>
          <a:stretch/>
        </p:blipFill>
        <p:spPr>
          <a:xfrm>
            <a:off x="5384164" y="3715956"/>
            <a:ext cx="2248926" cy="2611749"/>
          </a:xfrm>
          <a:prstGeom prst="rect">
            <a:avLst/>
          </a:prstGeom>
          <a:noFill/>
          <a:ln>
            <a:noFill/>
          </a:ln>
          <a:effectLst>
            <a:outerShdw blurRad="292100" rotWithShape="0" algn="tl" dir="2700000" dist="139700">
              <a:srgbClr val="333333">
                <a:alpha val="64313"/>
              </a:srgbClr>
            </a:outerShdw>
          </a:effectLst>
        </p:spPr>
      </p:pic>
      <p:sp>
        <p:nvSpPr>
          <p:cNvPr id="553" name="Google Shape;553;p55"/>
          <p:cNvSpPr txBox="1"/>
          <p:nvPr/>
        </p:nvSpPr>
        <p:spPr>
          <a:xfrm>
            <a:off x="1185382" y="2082731"/>
            <a:ext cx="2884524"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dk1"/>
                </a:solidFill>
                <a:latin typeface="Arial"/>
                <a:ea typeface="Arial"/>
                <a:cs typeface="Arial"/>
                <a:sym typeface="Arial"/>
              </a:rPr>
              <a:t>Boîte à déchets coupants en carton </a:t>
            </a:r>
            <a:r>
              <a:rPr b="0" i="0" lang="fr" sz="1600" u="none" cap="none" strike="noStrike">
                <a:solidFill>
                  <a:schemeClr val="dk1"/>
                </a:solidFill>
                <a:latin typeface="Arial"/>
                <a:ea typeface="Arial"/>
                <a:cs typeface="Arial"/>
                <a:sym typeface="Arial"/>
              </a:rPr>
              <a:t>(soumise aux normes des Nations Unies)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fr" sz="1600" u="none" cap="none" strike="noStrike">
                <a:solidFill>
                  <a:schemeClr val="dk1"/>
                </a:solidFill>
                <a:latin typeface="Arial"/>
                <a:ea typeface="Arial"/>
                <a:cs typeface="Arial"/>
                <a:sym typeface="Arial"/>
              </a:rPr>
              <a:t>Boîte à déchets coupants en plastique </a:t>
            </a:r>
            <a:endParaRPr b="0" i="0" sz="1100" u="none" cap="none" strike="noStrike">
              <a:solidFill>
                <a:srgbClr val="000000"/>
              </a:solidFill>
              <a:latin typeface="Arial"/>
              <a:ea typeface="Arial"/>
              <a:cs typeface="Arial"/>
              <a:sym typeface="Arial"/>
            </a:endParaRPr>
          </a:p>
        </p:txBody>
      </p:sp>
      <p:sp>
        <p:nvSpPr>
          <p:cNvPr id="554" name="Google Shape;554;p55"/>
          <p:cNvSpPr txBox="1"/>
          <p:nvPr/>
        </p:nvSpPr>
        <p:spPr>
          <a:xfrm>
            <a:off x="5139529" y="2064380"/>
            <a:ext cx="2436971" cy="15696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dk1"/>
                </a:solidFill>
                <a:latin typeface="Arial"/>
                <a:ea typeface="Arial"/>
                <a:cs typeface="Arial"/>
                <a:sym typeface="Arial"/>
              </a:rPr>
              <a:t>Destructeur d’aiguilles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fr" sz="1600" u="none" cap="none" strike="noStrike">
                <a:solidFill>
                  <a:schemeClr val="dk1"/>
                </a:solidFill>
                <a:latin typeface="Arial"/>
                <a:ea typeface="Arial"/>
                <a:cs typeface="Arial"/>
                <a:sym typeface="Arial"/>
              </a:rPr>
              <a:t>L’aiguille est séparée de la seringue, ce qui permet d’utiliser la boîte à déchets coupants plus longtemps.</a:t>
            </a:r>
            <a:endParaRPr b="0" i="0" sz="1100" u="none" cap="none" strike="noStrike">
              <a:solidFill>
                <a:srgbClr val="000000"/>
              </a:solidFill>
              <a:latin typeface="Arial"/>
              <a:ea typeface="Arial"/>
              <a:cs typeface="Arial"/>
              <a:sym typeface="Arial"/>
            </a:endParaRPr>
          </a:p>
        </p:txBody>
      </p:sp>
      <p:sp>
        <p:nvSpPr>
          <p:cNvPr id="555" name="Google Shape;555;p55"/>
          <p:cNvSpPr txBox="1"/>
          <p:nvPr/>
        </p:nvSpPr>
        <p:spPr>
          <a:xfrm>
            <a:off x="8282922" y="1963640"/>
            <a:ext cx="3785305" cy="15696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dk1"/>
                </a:solidFill>
                <a:latin typeface="Arial"/>
                <a:ea typeface="Arial"/>
                <a:cs typeface="Arial"/>
                <a:sym typeface="Arial"/>
              </a:rPr>
              <a:t>Solution en cas de ressources limitées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fr" sz="1600" u="none" cap="none" strike="noStrike">
                <a:solidFill>
                  <a:schemeClr val="dk1"/>
                </a:solidFill>
                <a:latin typeface="Arial"/>
                <a:ea typeface="Arial"/>
                <a:cs typeface="Arial"/>
                <a:sym typeface="Arial"/>
              </a:rPr>
              <a:t>Des bouteilles en plastique remplacent les boîtes à déchets coupants ;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fr" sz="1600" u="none" cap="none" strike="noStrike">
                <a:solidFill>
                  <a:schemeClr val="dk1"/>
                </a:solidFill>
                <a:latin typeface="Arial"/>
                <a:ea typeface="Arial"/>
                <a:cs typeface="Arial"/>
                <a:sym typeface="Arial"/>
              </a:rPr>
              <a:t>elles sont accrochées à un chariot pour permettre la circulation dans le service. </a:t>
            </a:r>
            <a:endParaRPr b="0" i="0" sz="1100" u="none" cap="none" strike="noStrike">
              <a:solidFill>
                <a:srgbClr val="000000"/>
              </a:solidFill>
              <a:latin typeface="Arial"/>
              <a:ea typeface="Arial"/>
              <a:cs typeface="Arial"/>
              <a:sym typeface="Arial"/>
            </a:endParaRPr>
          </a:p>
        </p:txBody>
      </p:sp>
      <p:grpSp>
        <p:nvGrpSpPr>
          <p:cNvPr id="556" name="Google Shape;556;p55"/>
          <p:cNvGrpSpPr/>
          <p:nvPr/>
        </p:nvGrpSpPr>
        <p:grpSpPr>
          <a:xfrm>
            <a:off x="623888" y="843556"/>
            <a:ext cx="11233149" cy="702071"/>
            <a:chOff x="0" y="259357"/>
            <a:chExt cx="11233149" cy="702071"/>
          </a:xfrm>
        </p:grpSpPr>
        <p:sp>
          <p:nvSpPr>
            <p:cNvPr id="557" name="Google Shape;557;p55"/>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8" name="Google Shape;558;p55"/>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Production/</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Réduction de la production</a:t>
              </a:r>
              <a:endParaRPr b="0" i="0" sz="1200" u="none" cap="none" strike="noStrike">
                <a:solidFill>
                  <a:schemeClr val="lt1"/>
                </a:solidFill>
                <a:latin typeface="Arial Narrow"/>
                <a:ea typeface="Arial Narrow"/>
                <a:cs typeface="Arial Narrow"/>
                <a:sym typeface="Arial Narrow"/>
              </a:endParaRPr>
            </a:p>
          </p:txBody>
        </p:sp>
        <p:sp>
          <p:nvSpPr>
            <p:cNvPr id="559" name="Google Shape;559;p55"/>
            <p:cNvSpPr/>
            <p:nvPr/>
          </p:nvSpPr>
          <p:spPr>
            <a:xfrm>
              <a:off x="1579661"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0" name="Google Shape;560;p55"/>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Tri</a:t>
              </a:r>
              <a:endParaRPr b="0" i="0" sz="1100" u="none" cap="none" strike="noStrike">
                <a:solidFill>
                  <a:srgbClr val="000000"/>
                </a:solidFill>
                <a:latin typeface="Arial"/>
                <a:ea typeface="Arial"/>
                <a:cs typeface="Arial"/>
                <a:sym typeface="Arial"/>
              </a:endParaRPr>
            </a:p>
          </p:txBody>
        </p:sp>
        <p:sp>
          <p:nvSpPr>
            <p:cNvPr id="561" name="Google Shape;561;p55"/>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2" name="Google Shape;562;p55"/>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Collecte</a:t>
              </a:r>
              <a:endParaRPr b="0" i="0" sz="1100" u="none" cap="none" strike="noStrike">
                <a:solidFill>
                  <a:srgbClr val="000000"/>
                </a:solidFill>
                <a:latin typeface="Arial"/>
                <a:ea typeface="Arial"/>
                <a:cs typeface="Arial"/>
                <a:sym typeface="Arial"/>
              </a:endParaRPr>
            </a:p>
          </p:txBody>
        </p:sp>
        <p:sp>
          <p:nvSpPr>
            <p:cNvPr id="563" name="Google Shape;563;p55"/>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4" name="Google Shape;564;p55"/>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Transport</a:t>
              </a:r>
              <a:endParaRPr b="0" i="0" sz="1100" u="none" cap="none" strike="noStrike">
                <a:solidFill>
                  <a:srgbClr val="000000"/>
                </a:solidFill>
                <a:latin typeface="Arial"/>
                <a:ea typeface="Arial"/>
                <a:cs typeface="Arial"/>
                <a:sym typeface="Arial"/>
              </a:endParaRPr>
            </a:p>
          </p:txBody>
        </p:sp>
        <p:sp>
          <p:nvSpPr>
            <p:cNvPr id="565" name="Google Shape;565;p55"/>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6" name="Google Shape;566;p55"/>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Stockage</a:t>
              </a:r>
              <a:endParaRPr b="0" i="0" sz="1100" u="none" cap="none" strike="noStrike">
                <a:solidFill>
                  <a:srgbClr val="000000"/>
                </a:solidFill>
                <a:latin typeface="Arial"/>
                <a:ea typeface="Arial"/>
                <a:cs typeface="Arial"/>
                <a:sym typeface="Arial"/>
              </a:endParaRPr>
            </a:p>
          </p:txBody>
        </p:sp>
        <p:sp>
          <p:nvSpPr>
            <p:cNvPr id="567" name="Google Shape;567;p55"/>
            <p:cNvSpPr/>
            <p:nvPr/>
          </p:nvSpPr>
          <p:spPr>
            <a:xfrm>
              <a:off x="7898308"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8" name="Google Shape;568;p55"/>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Traitement</a:t>
              </a:r>
              <a:endParaRPr b="0" i="0" sz="1100" u="none" cap="none" strike="noStrike">
                <a:solidFill>
                  <a:srgbClr val="000000"/>
                </a:solidFill>
                <a:latin typeface="Arial"/>
                <a:ea typeface="Arial"/>
                <a:cs typeface="Arial"/>
                <a:sym typeface="Arial"/>
              </a:endParaRPr>
            </a:p>
          </p:txBody>
        </p:sp>
        <p:sp>
          <p:nvSpPr>
            <p:cNvPr id="569" name="Google Shape;569;p55"/>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70" name="Google Shape;570;p55"/>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Élimination finale</a:t>
              </a:r>
              <a:endParaRPr b="0" i="0" sz="1100" u="none" cap="none" strike="noStrike">
                <a:solidFill>
                  <a:srgbClr val="000000"/>
                </a:solidFill>
                <a:latin typeface="Arial"/>
                <a:ea typeface="Arial"/>
                <a:cs typeface="Arial"/>
                <a:sym typeface="Arial"/>
              </a:endParaRPr>
            </a:p>
          </p:txBody>
        </p:sp>
      </p:grpSp>
      <p:sp>
        <p:nvSpPr>
          <p:cNvPr id="571" name="Google Shape;571;p55"/>
          <p:cNvSpPr txBox="1"/>
          <p:nvPr/>
        </p:nvSpPr>
        <p:spPr>
          <a:xfrm>
            <a:off x="1899349" y="34552"/>
            <a:ext cx="8917333"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fr" sz="3600" u="none" cap="none" strike="noStrike">
                <a:solidFill>
                  <a:srgbClr val="00B0F0"/>
                </a:solidFill>
                <a:latin typeface="Arial Narrow"/>
                <a:ea typeface="Arial Narrow"/>
                <a:cs typeface="Arial Narrow"/>
                <a:sym typeface="Arial Narrow"/>
              </a:rPr>
              <a:t>Le tri des déchets infectieux et coupants</a:t>
            </a:r>
            <a:endParaRPr b="1" i="0" sz="3600" u="none" cap="none" strike="noStrike">
              <a:solidFill>
                <a:srgbClr val="00B0F0"/>
              </a:solidFill>
              <a:latin typeface="Arial Narrow"/>
              <a:ea typeface="Arial Narrow"/>
              <a:cs typeface="Arial Narrow"/>
              <a:sym typeface="Arial Narrow"/>
            </a:endParaRPr>
          </a:p>
        </p:txBody>
      </p:sp>
      <p:sp>
        <p:nvSpPr>
          <p:cNvPr id="572" name="Google Shape;572;p5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6"/>
          <p:cNvSpPr txBox="1"/>
          <p:nvPr>
            <p:ph type="title"/>
          </p:nvPr>
        </p:nvSpPr>
        <p:spPr>
          <a:xfrm>
            <a:off x="838199" y="134889"/>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Collecte et transport</a:t>
            </a:r>
            <a:endParaRPr/>
          </a:p>
        </p:txBody>
      </p:sp>
      <p:sp>
        <p:nvSpPr>
          <p:cNvPr id="579" name="Google Shape;579;p56"/>
          <p:cNvSpPr txBox="1"/>
          <p:nvPr/>
        </p:nvSpPr>
        <p:spPr>
          <a:xfrm>
            <a:off x="350438" y="752079"/>
            <a:ext cx="7965741" cy="396363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390F23"/>
              </a:buClr>
              <a:buSzPts val="2177"/>
              <a:buFont typeface="Arial"/>
              <a:buChar char="•"/>
            </a:pPr>
            <a:r>
              <a:rPr b="0" i="0" lang="fr" sz="1800" u="none" cap="none" strike="noStrike">
                <a:solidFill>
                  <a:srgbClr val="09164D"/>
                </a:solidFill>
                <a:latin typeface="Arial"/>
                <a:ea typeface="Arial"/>
                <a:cs typeface="Arial"/>
                <a:sym typeface="Arial"/>
              </a:rPr>
              <a:t>Attacher solidement les sacs avant de les retirer et de les remplacer. </a:t>
            </a:r>
            <a:endParaRPr b="0" i="0" sz="1100" u="none" cap="none" strike="noStrike">
              <a:solidFill>
                <a:srgbClr val="000000"/>
              </a:solidFill>
              <a:latin typeface="Arial"/>
              <a:ea typeface="Arial"/>
              <a:cs typeface="Arial"/>
              <a:sym typeface="Arial"/>
            </a:endParaRPr>
          </a:p>
          <a:p>
            <a:pPr indent="-342900" lvl="0" marL="342900" marR="0" rtl="0" algn="l">
              <a:lnSpc>
                <a:spcPct val="100000"/>
              </a:lnSpc>
              <a:spcBef>
                <a:spcPts val="1635"/>
              </a:spcBef>
              <a:spcAft>
                <a:spcPts val="0"/>
              </a:spcAft>
              <a:buClr>
                <a:srgbClr val="390F23"/>
              </a:buClr>
              <a:buSzPts val="2177"/>
              <a:buFont typeface="Arial"/>
              <a:buChar char="•"/>
            </a:pPr>
            <a:r>
              <a:rPr b="0" i="0" lang="fr" sz="1800" u="none" cap="none" strike="noStrike">
                <a:solidFill>
                  <a:srgbClr val="09164D"/>
                </a:solidFill>
                <a:latin typeface="Arial"/>
                <a:ea typeface="Arial"/>
                <a:cs typeface="Arial"/>
                <a:sym typeface="Arial"/>
              </a:rPr>
              <a:t>Procéder à la collecte en respectant le planning ou lorsque les sacs ou les boîtes sont remplis aux trois quarts. </a:t>
            </a:r>
            <a:endParaRPr b="0" i="0" sz="1100" u="none" cap="none" strike="noStrike">
              <a:solidFill>
                <a:srgbClr val="000000"/>
              </a:solidFill>
              <a:latin typeface="Arial"/>
              <a:ea typeface="Arial"/>
              <a:cs typeface="Arial"/>
              <a:sym typeface="Arial"/>
            </a:endParaRPr>
          </a:p>
          <a:p>
            <a:pPr indent="-342900" lvl="0" marL="342900" marR="0" rtl="0" algn="l">
              <a:lnSpc>
                <a:spcPct val="100000"/>
              </a:lnSpc>
              <a:spcBef>
                <a:spcPts val="1635"/>
              </a:spcBef>
              <a:spcAft>
                <a:spcPts val="0"/>
              </a:spcAft>
              <a:buClr>
                <a:srgbClr val="390F23"/>
              </a:buClr>
              <a:buSzPts val="2177"/>
              <a:buFont typeface="Arial"/>
              <a:buChar char="•"/>
            </a:pPr>
            <a:r>
              <a:rPr b="0" i="0" lang="fr" sz="1800" u="none" cap="none" strike="noStrike">
                <a:solidFill>
                  <a:srgbClr val="09164D"/>
                </a:solidFill>
                <a:latin typeface="Arial"/>
                <a:ea typeface="Arial"/>
                <a:cs typeface="Arial"/>
                <a:sym typeface="Arial"/>
              </a:rPr>
              <a:t>Se munir de l’EPI adéquat avant de manipuler les déchets.  </a:t>
            </a:r>
            <a:endParaRPr b="0" i="0" sz="1100" u="none" cap="none" strike="noStrike">
              <a:solidFill>
                <a:srgbClr val="000000"/>
              </a:solidFill>
              <a:latin typeface="Arial"/>
              <a:ea typeface="Arial"/>
              <a:cs typeface="Arial"/>
              <a:sym typeface="Arial"/>
            </a:endParaRPr>
          </a:p>
          <a:p>
            <a:pPr indent="-342900" lvl="0" marL="342900" marR="0" rtl="0" algn="l">
              <a:lnSpc>
                <a:spcPct val="100000"/>
              </a:lnSpc>
              <a:spcBef>
                <a:spcPts val="1635"/>
              </a:spcBef>
              <a:spcAft>
                <a:spcPts val="0"/>
              </a:spcAft>
              <a:buClr>
                <a:srgbClr val="390F23"/>
              </a:buClr>
              <a:buSzPts val="2177"/>
              <a:buFont typeface="Arial"/>
              <a:buChar char="•"/>
            </a:pPr>
            <a:r>
              <a:rPr b="0" i="0" lang="fr" sz="1800" u="none" cap="none" strike="noStrike">
                <a:solidFill>
                  <a:srgbClr val="09164D"/>
                </a:solidFill>
                <a:latin typeface="Arial"/>
                <a:ea typeface="Arial"/>
                <a:cs typeface="Arial"/>
                <a:sym typeface="Arial"/>
              </a:rPr>
              <a:t>Se laver les mains après avoir manipulé les déchets.</a:t>
            </a:r>
            <a:endParaRPr b="0" i="0" sz="1100" u="none" cap="none" strike="noStrike">
              <a:solidFill>
                <a:srgbClr val="000000"/>
              </a:solidFill>
              <a:latin typeface="Arial"/>
              <a:ea typeface="Arial"/>
              <a:cs typeface="Arial"/>
              <a:sym typeface="Arial"/>
            </a:endParaRPr>
          </a:p>
          <a:p>
            <a:pPr indent="-342900" lvl="0" marL="342900" marR="0" rtl="0" algn="l">
              <a:lnSpc>
                <a:spcPct val="100000"/>
              </a:lnSpc>
              <a:spcBef>
                <a:spcPts val="1635"/>
              </a:spcBef>
              <a:spcAft>
                <a:spcPts val="0"/>
              </a:spcAft>
              <a:buClr>
                <a:srgbClr val="390F23"/>
              </a:buClr>
              <a:buSzPts val="2177"/>
              <a:buFont typeface="Arial"/>
              <a:buChar char="•"/>
            </a:pPr>
            <a:r>
              <a:rPr b="0" i="0" lang="fr" sz="1800" u="none" cap="none" strike="noStrike">
                <a:solidFill>
                  <a:srgbClr val="09164D"/>
                </a:solidFill>
                <a:latin typeface="Arial"/>
                <a:ea typeface="Arial"/>
                <a:cs typeface="Arial"/>
                <a:sym typeface="Arial"/>
              </a:rPr>
              <a:t>Collecter et transporter séparément les déchets dangereux et les déchets non dangereux. </a:t>
            </a:r>
            <a:endParaRPr b="0" i="0" sz="1100" u="none" cap="none" strike="noStrike">
              <a:solidFill>
                <a:srgbClr val="000000"/>
              </a:solidFill>
              <a:latin typeface="Arial"/>
              <a:ea typeface="Arial"/>
              <a:cs typeface="Arial"/>
              <a:sym typeface="Arial"/>
            </a:endParaRPr>
          </a:p>
          <a:p>
            <a:pPr indent="-342900" lvl="0" marL="342900" marR="0" rtl="0" algn="l">
              <a:lnSpc>
                <a:spcPct val="100000"/>
              </a:lnSpc>
              <a:spcBef>
                <a:spcPts val="1635"/>
              </a:spcBef>
              <a:spcAft>
                <a:spcPts val="0"/>
              </a:spcAft>
              <a:buClr>
                <a:srgbClr val="390F23"/>
              </a:buClr>
              <a:buSzPts val="2177"/>
              <a:buFont typeface="Arial"/>
              <a:buChar char="•"/>
            </a:pPr>
            <a:r>
              <a:rPr b="0" i="0" lang="fr" sz="1800" u="none" cap="none" strike="noStrike">
                <a:solidFill>
                  <a:srgbClr val="09164D"/>
                </a:solidFill>
                <a:latin typeface="Arial"/>
                <a:ea typeface="Arial"/>
                <a:cs typeface="Arial"/>
                <a:sym typeface="Arial"/>
              </a:rPr>
              <a:t>Utiliser un chariot couvert, une brouette, une poubelle à roulettes ou un caddie : </a:t>
            </a:r>
            <a:endParaRPr b="0" i="0" sz="1100" u="none" cap="none" strike="noStrike">
              <a:solidFill>
                <a:srgbClr val="000000"/>
              </a:solidFill>
              <a:latin typeface="Arial"/>
              <a:ea typeface="Arial"/>
              <a:cs typeface="Arial"/>
              <a:sym typeface="Arial"/>
            </a:endParaRPr>
          </a:p>
          <a:p>
            <a:pPr indent="-285750" lvl="1" marL="742950" marR="0" rtl="0" algn="l">
              <a:lnSpc>
                <a:spcPct val="100000"/>
              </a:lnSpc>
              <a:spcBef>
                <a:spcPts val="1635"/>
              </a:spcBef>
              <a:spcAft>
                <a:spcPts val="0"/>
              </a:spcAft>
              <a:buClr>
                <a:srgbClr val="390F23"/>
              </a:buClr>
              <a:buSzPts val="2177"/>
              <a:buFont typeface="Arial"/>
              <a:buChar char="•"/>
            </a:pPr>
            <a:r>
              <a:rPr b="0" i="0" lang="fr" sz="1800" u="none" cap="none" strike="noStrike">
                <a:solidFill>
                  <a:srgbClr val="09164D"/>
                </a:solidFill>
                <a:latin typeface="Arial"/>
                <a:ea typeface="Arial"/>
                <a:cs typeface="Arial"/>
                <a:sym typeface="Arial"/>
              </a:rPr>
              <a:t>Que vous utiliserez </a:t>
            </a:r>
            <a:r>
              <a:rPr b="0" i="0" lang="fr" sz="1800" u="sng" cap="none" strike="noStrike">
                <a:solidFill>
                  <a:srgbClr val="09164D"/>
                </a:solidFill>
                <a:latin typeface="Arial"/>
                <a:ea typeface="Arial"/>
                <a:cs typeface="Arial"/>
                <a:sym typeface="Arial"/>
              </a:rPr>
              <a:t>exclusivement</a:t>
            </a:r>
            <a:r>
              <a:rPr b="0" i="0" lang="fr" sz="1800" u="none" cap="none" strike="noStrike">
                <a:solidFill>
                  <a:srgbClr val="09164D"/>
                </a:solidFill>
                <a:latin typeface="Arial"/>
                <a:ea typeface="Arial"/>
                <a:cs typeface="Arial"/>
                <a:sym typeface="Arial"/>
              </a:rPr>
              <a:t> pour le transport des déchets ;</a:t>
            </a:r>
            <a:endParaRPr b="0" i="0" sz="1100" u="none" cap="none" strike="noStrike">
              <a:solidFill>
                <a:srgbClr val="000000"/>
              </a:solidFill>
              <a:latin typeface="Arial"/>
              <a:ea typeface="Arial"/>
              <a:cs typeface="Arial"/>
              <a:sym typeface="Arial"/>
            </a:endParaRPr>
          </a:p>
          <a:p>
            <a:pPr indent="-285750" lvl="1" marL="742950" marR="0" rtl="0" algn="l">
              <a:lnSpc>
                <a:spcPct val="100000"/>
              </a:lnSpc>
              <a:spcBef>
                <a:spcPts val="1635"/>
              </a:spcBef>
              <a:spcAft>
                <a:spcPts val="0"/>
              </a:spcAft>
              <a:buClr>
                <a:srgbClr val="390F23"/>
              </a:buClr>
              <a:buSzPts val="2177"/>
              <a:buFont typeface="Arial"/>
              <a:buChar char="•"/>
            </a:pPr>
            <a:r>
              <a:rPr b="0" i="0" lang="fr" sz="1800" u="none" cap="none" strike="noStrike">
                <a:solidFill>
                  <a:srgbClr val="09164D"/>
                </a:solidFill>
                <a:latin typeface="Arial"/>
                <a:ea typeface="Arial"/>
                <a:cs typeface="Arial"/>
                <a:sym typeface="Arial"/>
              </a:rPr>
              <a:t>Qui sera nettoyé et désinfecté après chaque journée de travail.</a:t>
            </a:r>
            <a:endParaRPr b="0" i="0" sz="1100" u="none" cap="none" strike="noStrike">
              <a:solidFill>
                <a:srgbClr val="000000"/>
              </a:solidFill>
              <a:latin typeface="Arial"/>
              <a:ea typeface="Arial"/>
              <a:cs typeface="Arial"/>
              <a:sym typeface="Arial"/>
            </a:endParaRPr>
          </a:p>
        </p:txBody>
      </p:sp>
      <p:pic>
        <p:nvPicPr>
          <p:cNvPr id="580" name="Google Shape;580;p56"/>
          <p:cNvPicPr preferRelativeResize="0"/>
          <p:nvPr/>
        </p:nvPicPr>
        <p:blipFill rotWithShape="1">
          <a:blip r:embed="rId3">
            <a:alphaModFix/>
          </a:blip>
          <a:srcRect b="0" l="0" r="0" t="0"/>
          <a:stretch/>
        </p:blipFill>
        <p:spPr>
          <a:xfrm>
            <a:off x="8135167" y="2523496"/>
            <a:ext cx="2619237" cy="1723934"/>
          </a:xfrm>
          <a:prstGeom prst="rect">
            <a:avLst/>
          </a:prstGeom>
          <a:noFill/>
          <a:ln>
            <a:noFill/>
          </a:ln>
        </p:spPr>
      </p:pic>
      <p:pic>
        <p:nvPicPr>
          <p:cNvPr id="581" name="Google Shape;581;p56"/>
          <p:cNvPicPr preferRelativeResize="0"/>
          <p:nvPr/>
        </p:nvPicPr>
        <p:blipFill rotWithShape="1">
          <a:blip r:embed="rId4">
            <a:alphaModFix/>
          </a:blip>
          <a:srcRect b="0" l="0" r="0" t="0"/>
          <a:stretch/>
        </p:blipFill>
        <p:spPr>
          <a:xfrm>
            <a:off x="7321783" y="941587"/>
            <a:ext cx="1988793" cy="1258837"/>
          </a:xfrm>
          <a:prstGeom prst="rect">
            <a:avLst/>
          </a:prstGeom>
          <a:noFill/>
          <a:ln>
            <a:noFill/>
          </a:ln>
        </p:spPr>
      </p:pic>
      <p:pic>
        <p:nvPicPr>
          <p:cNvPr id="582" name="Google Shape;582;p56"/>
          <p:cNvPicPr preferRelativeResize="0"/>
          <p:nvPr/>
        </p:nvPicPr>
        <p:blipFill rotWithShape="1">
          <a:blip r:embed="rId5">
            <a:alphaModFix/>
          </a:blip>
          <a:srcRect b="0" l="0" r="0" t="14819"/>
          <a:stretch/>
        </p:blipFill>
        <p:spPr>
          <a:xfrm>
            <a:off x="9467970" y="317218"/>
            <a:ext cx="2446445" cy="2174099"/>
          </a:xfrm>
          <a:prstGeom prst="rect">
            <a:avLst/>
          </a:prstGeom>
          <a:noFill/>
          <a:ln>
            <a:noFill/>
          </a:ln>
        </p:spPr>
      </p:pic>
      <p:pic>
        <p:nvPicPr>
          <p:cNvPr descr="mgb" id="583" name="Google Shape;583;p56"/>
          <p:cNvPicPr preferRelativeResize="0"/>
          <p:nvPr/>
        </p:nvPicPr>
        <p:blipFill rotWithShape="1">
          <a:blip r:embed="rId6">
            <a:alphaModFix/>
          </a:blip>
          <a:srcRect b="0" l="37268" r="31143" t="0"/>
          <a:stretch/>
        </p:blipFill>
        <p:spPr>
          <a:xfrm rot="76060">
            <a:off x="10583291" y="3994808"/>
            <a:ext cx="1236833" cy="1951796"/>
          </a:xfrm>
          <a:prstGeom prst="rect">
            <a:avLst/>
          </a:prstGeom>
          <a:noFill/>
          <a:ln>
            <a:noFill/>
          </a:ln>
        </p:spPr>
      </p:pic>
      <p:grpSp>
        <p:nvGrpSpPr>
          <p:cNvPr id="584" name="Google Shape;584;p56"/>
          <p:cNvGrpSpPr/>
          <p:nvPr/>
        </p:nvGrpSpPr>
        <p:grpSpPr>
          <a:xfrm>
            <a:off x="608413" y="6026864"/>
            <a:ext cx="11233149" cy="702071"/>
            <a:chOff x="0" y="259357"/>
            <a:chExt cx="11233149" cy="702071"/>
          </a:xfrm>
        </p:grpSpPr>
        <p:sp>
          <p:nvSpPr>
            <p:cNvPr id="585" name="Google Shape;585;p56"/>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6" name="Google Shape;586;p56"/>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Production/</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Réduction de la production</a:t>
              </a:r>
              <a:endParaRPr b="0" i="0" sz="1200" u="none" cap="none" strike="noStrike">
                <a:solidFill>
                  <a:schemeClr val="lt1"/>
                </a:solidFill>
                <a:latin typeface="Arial Narrow"/>
                <a:ea typeface="Arial Narrow"/>
                <a:cs typeface="Arial Narrow"/>
                <a:sym typeface="Arial Narrow"/>
              </a:endParaRPr>
            </a:p>
          </p:txBody>
        </p:sp>
        <p:sp>
          <p:nvSpPr>
            <p:cNvPr id="587" name="Google Shape;587;p56"/>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8" name="Google Shape;588;p56"/>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Tri</a:t>
              </a:r>
              <a:endParaRPr b="0" i="0" sz="1100" u="none" cap="none" strike="noStrike">
                <a:solidFill>
                  <a:srgbClr val="000000"/>
                </a:solidFill>
                <a:latin typeface="Arial"/>
                <a:ea typeface="Arial"/>
                <a:cs typeface="Arial"/>
                <a:sym typeface="Arial"/>
              </a:endParaRPr>
            </a:p>
          </p:txBody>
        </p:sp>
        <p:sp>
          <p:nvSpPr>
            <p:cNvPr id="589" name="Google Shape;589;p56"/>
            <p:cNvSpPr/>
            <p:nvPr/>
          </p:nvSpPr>
          <p:spPr>
            <a:xfrm>
              <a:off x="3159323"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0" name="Google Shape;590;p56"/>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Collecte</a:t>
              </a:r>
              <a:endParaRPr b="0" i="0" sz="1100" u="none" cap="none" strike="noStrike">
                <a:solidFill>
                  <a:srgbClr val="000000"/>
                </a:solidFill>
                <a:latin typeface="Arial"/>
                <a:ea typeface="Arial"/>
                <a:cs typeface="Arial"/>
                <a:sym typeface="Arial"/>
              </a:endParaRPr>
            </a:p>
          </p:txBody>
        </p:sp>
        <p:sp>
          <p:nvSpPr>
            <p:cNvPr id="591" name="Google Shape;591;p56"/>
            <p:cNvSpPr/>
            <p:nvPr/>
          </p:nvSpPr>
          <p:spPr>
            <a:xfrm>
              <a:off x="4738985"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2" name="Google Shape;592;p56"/>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Transport</a:t>
              </a:r>
              <a:endParaRPr b="0" i="0" sz="1100" u="none" cap="none" strike="noStrike">
                <a:solidFill>
                  <a:srgbClr val="000000"/>
                </a:solidFill>
                <a:latin typeface="Arial"/>
                <a:ea typeface="Arial"/>
                <a:cs typeface="Arial"/>
                <a:sym typeface="Arial"/>
              </a:endParaRPr>
            </a:p>
          </p:txBody>
        </p:sp>
        <p:sp>
          <p:nvSpPr>
            <p:cNvPr id="593" name="Google Shape;593;p56"/>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4" name="Google Shape;594;p56"/>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Stockage</a:t>
              </a:r>
              <a:endParaRPr b="0" i="0" sz="1100" u="none" cap="none" strike="noStrike">
                <a:solidFill>
                  <a:srgbClr val="000000"/>
                </a:solidFill>
                <a:latin typeface="Arial"/>
                <a:ea typeface="Arial"/>
                <a:cs typeface="Arial"/>
                <a:sym typeface="Arial"/>
              </a:endParaRPr>
            </a:p>
          </p:txBody>
        </p:sp>
        <p:sp>
          <p:nvSpPr>
            <p:cNvPr id="595" name="Google Shape;595;p56"/>
            <p:cNvSpPr/>
            <p:nvPr/>
          </p:nvSpPr>
          <p:spPr>
            <a:xfrm>
              <a:off x="7898308"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6" name="Google Shape;596;p56"/>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Traitement</a:t>
              </a:r>
              <a:endParaRPr b="0" i="0" sz="1100" u="none" cap="none" strike="noStrike">
                <a:solidFill>
                  <a:srgbClr val="000000"/>
                </a:solidFill>
                <a:latin typeface="Arial"/>
                <a:ea typeface="Arial"/>
                <a:cs typeface="Arial"/>
                <a:sym typeface="Arial"/>
              </a:endParaRPr>
            </a:p>
          </p:txBody>
        </p:sp>
        <p:sp>
          <p:nvSpPr>
            <p:cNvPr id="597" name="Google Shape;597;p56"/>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8" name="Google Shape;598;p56"/>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Élimination finale</a:t>
              </a:r>
              <a:endParaRPr b="0" i="0" sz="1100" u="none" cap="none" strike="noStrike">
                <a:solidFill>
                  <a:srgbClr val="000000"/>
                </a:solidFill>
                <a:latin typeface="Arial"/>
                <a:ea typeface="Arial"/>
                <a:cs typeface="Arial"/>
                <a:sym typeface="Arial"/>
              </a:endParaRPr>
            </a:p>
          </p:txBody>
        </p:sp>
      </p:grpSp>
      <p:sp>
        <p:nvSpPr>
          <p:cNvPr id="599" name="Google Shape;599;p5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7"/>
          <p:cNvSpPr txBox="1"/>
          <p:nvPr>
            <p:ph idx="1" type="body"/>
          </p:nvPr>
        </p:nvSpPr>
        <p:spPr>
          <a:xfrm>
            <a:off x="326832" y="1061767"/>
            <a:ext cx="5076825" cy="2714368"/>
          </a:xfrm>
          <a:prstGeom prst="rect">
            <a:avLst/>
          </a:prstGeom>
          <a:noFill/>
          <a:ln>
            <a:noFill/>
          </a:ln>
        </p:spPr>
        <p:txBody>
          <a:bodyPr anchorCtr="0" anchor="t" bIns="45700" lIns="91425" spcFirstLastPara="1" rIns="91425" wrap="square" tIns="45700">
            <a:normAutofit/>
          </a:bodyPr>
          <a:lstStyle/>
          <a:p>
            <a:pPr indent="-414635" lvl="0" marL="414635" rtl="0" algn="l">
              <a:lnSpc>
                <a:spcPct val="90000"/>
              </a:lnSpc>
              <a:spcBef>
                <a:spcPts val="0"/>
              </a:spcBef>
              <a:spcAft>
                <a:spcPts val="0"/>
              </a:spcAft>
              <a:buClr>
                <a:srgbClr val="09164D"/>
              </a:buClr>
              <a:buSzPts val="2400"/>
              <a:buFont typeface="Arial"/>
              <a:buChar char="•"/>
            </a:pPr>
            <a:r>
              <a:rPr lang="fr" sz="1800">
                <a:solidFill>
                  <a:srgbClr val="09164D"/>
                </a:solidFill>
              </a:rPr>
              <a:t>Gants de travail épais et résistants</a:t>
            </a:r>
            <a:endParaRPr sz="1600"/>
          </a:p>
          <a:p>
            <a:pPr indent="-414635" lvl="0" marL="414635" rtl="0" algn="l">
              <a:lnSpc>
                <a:spcPct val="90000"/>
              </a:lnSpc>
              <a:spcBef>
                <a:spcPts val="1000"/>
              </a:spcBef>
              <a:spcAft>
                <a:spcPts val="0"/>
              </a:spcAft>
              <a:buClr>
                <a:srgbClr val="09164D"/>
              </a:buClr>
              <a:buSzPts val="2400"/>
              <a:buFont typeface="Arial"/>
              <a:buChar char="•"/>
            </a:pPr>
            <a:r>
              <a:rPr lang="fr" sz="1800">
                <a:solidFill>
                  <a:srgbClr val="09164D"/>
                </a:solidFill>
              </a:rPr>
              <a:t>Masque/lunettes ou visière de protection</a:t>
            </a:r>
            <a:endParaRPr sz="1600"/>
          </a:p>
          <a:p>
            <a:pPr indent="-414635" lvl="0" marL="414635" rtl="0" algn="l">
              <a:lnSpc>
                <a:spcPct val="90000"/>
              </a:lnSpc>
              <a:spcBef>
                <a:spcPts val="1000"/>
              </a:spcBef>
              <a:spcAft>
                <a:spcPts val="0"/>
              </a:spcAft>
              <a:buClr>
                <a:srgbClr val="09164D"/>
              </a:buClr>
              <a:buSzPts val="2400"/>
              <a:buFont typeface="Arial"/>
              <a:buChar char="•"/>
            </a:pPr>
            <a:r>
              <a:rPr lang="fr" sz="1800">
                <a:solidFill>
                  <a:srgbClr val="09164D"/>
                </a:solidFill>
              </a:rPr>
              <a:t>Blouse ou tablier à manches longues</a:t>
            </a:r>
            <a:endParaRPr sz="1600"/>
          </a:p>
          <a:p>
            <a:pPr indent="-414635" lvl="0" marL="414635" rtl="0" algn="l">
              <a:lnSpc>
                <a:spcPct val="90000"/>
              </a:lnSpc>
              <a:spcBef>
                <a:spcPts val="1000"/>
              </a:spcBef>
              <a:spcAft>
                <a:spcPts val="0"/>
              </a:spcAft>
              <a:buClr>
                <a:srgbClr val="09164D"/>
              </a:buClr>
              <a:buSzPts val="2400"/>
              <a:buFont typeface="Arial"/>
              <a:buChar char="•"/>
            </a:pPr>
            <a:r>
              <a:rPr lang="fr" sz="1800">
                <a:solidFill>
                  <a:srgbClr val="09164D"/>
                </a:solidFill>
              </a:rPr>
              <a:t>Chaussures fermées</a:t>
            </a:r>
            <a:endParaRPr sz="1600"/>
          </a:p>
          <a:p>
            <a:pPr indent="-414635" lvl="0" marL="414635" rtl="0" algn="l">
              <a:lnSpc>
                <a:spcPct val="90000"/>
              </a:lnSpc>
              <a:spcBef>
                <a:spcPts val="1000"/>
              </a:spcBef>
              <a:spcAft>
                <a:spcPts val="0"/>
              </a:spcAft>
              <a:buClr>
                <a:srgbClr val="09164D"/>
              </a:buClr>
              <a:buSzPts val="2400"/>
              <a:buFont typeface="Arial"/>
              <a:buChar char="•"/>
            </a:pPr>
            <a:r>
              <a:rPr lang="fr" sz="1800">
                <a:solidFill>
                  <a:srgbClr val="09164D"/>
                </a:solidFill>
              </a:rPr>
              <a:t>Pour certaines tâches, il peut être recommandé de porter un casque</a:t>
            </a:r>
            <a:endParaRPr sz="1600"/>
          </a:p>
          <a:p>
            <a:pPr indent="0" lvl="0" marL="0" rtl="0" algn="l">
              <a:lnSpc>
                <a:spcPct val="90000"/>
              </a:lnSpc>
              <a:spcBef>
                <a:spcPts val="1000"/>
              </a:spcBef>
              <a:spcAft>
                <a:spcPts val="0"/>
              </a:spcAft>
              <a:buClr>
                <a:schemeClr val="dk1"/>
              </a:buClr>
              <a:buSzPts val="2400"/>
              <a:buNone/>
            </a:pPr>
            <a:r>
              <a:t/>
            </a:r>
            <a:endParaRPr b="1" sz="1800">
              <a:solidFill>
                <a:srgbClr val="09164D"/>
              </a:solidFill>
            </a:endParaRPr>
          </a:p>
        </p:txBody>
      </p:sp>
      <p:sp>
        <p:nvSpPr>
          <p:cNvPr id="606" name="Google Shape;606;p57"/>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sz="3600"/>
              <a:t>EPI à destination du personnel responsable de la gestion des déchets</a:t>
            </a:r>
            <a:endParaRPr sz="3600"/>
          </a:p>
        </p:txBody>
      </p:sp>
      <p:pic>
        <p:nvPicPr>
          <p:cNvPr id="607" name="Google Shape;607;p57"/>
          <p:cNvPicPr preferRelativeResize="0"/>
          <p:nvPr/>
        </p:nvPicPr>
        <p:blipFill rotWithShape="1">
          <a:blip r:embed="rId3">
            <a:alphaModFix/>
          </a:blip>
          <a:srcRect b="0" l="0" r="0" t="0"/>
          <a:stretch/>
        </p:blipFill>
        <p:spPr>
          <a:xfrm>
            <a:off x="7954399" y="940644"/>
            <a:ext cx="4003558" cy="4215604"/>
          </a:xfrm>
          <a:prstGeom prst="rect">
            <a:avLst/>
          </a:prstGeom>
          <a:noFill/>
          <a:ln>
            <a:noFill/>
          </a:ln>
          <a:effectLst>
            <a:outerShdw blurRad="292100" rotWithShape="0" algn="tl" dir="2700000" dist="139700">
              <a:srgbClr val="333333">
                <a:alpha val="64313"/>
              </a:srgbClr>
            </a:outerShdw>
          </a:effectLst>
        </p:spPr>
      </p:pic>
      <p:sp>
        <p:nvSpPr>
          <p:cNvPr id="608" name="Google Shape;608;p57"/>
          <p:cNvSpPr txBox="1"/>
          <p:nvPr/>
        </p:nvSpPr>
        <p:spPr>
          <a:xfrm>
            <a:off x="8164324" y="5145645"/>
            <a:ext cx="4334836" cy="2769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1" lang="fr" sz="1200" u="none" cap="none" strike="noStrike">
                <a:solidFill>
                  <a:schemeClr val="lt1"/>
                </a:solidFill>
                <a:latin typeface="Arial Narrow"/>
                <a:ea typeface="Arial Narrow"/>
                <a:cs typeface="Arial Narrow"/>
                <a:sym typeface="Arial Narrow"/>
              </a:rPr>
              <a:t>Un agent chargé de la gestion des déchets muni d’un EPI, au Kenya</a:t>
            </a:r>
            <a:endParaRPr b="0" i="0" sz="1100" u="none" cap="none" strike="noStrike">
              <a:solidFill>
                <a:srgbClr val="000000"/>
              </a:solidFill>
              <a:latin typeface="Arial"/>
              <a:ea typeface="Arial"/>
              <a:cs typeface="Arial"/>
              <a:sym typeface="Arial"/>
            </a:endParaRPr>
          </a:p>
        </p:txBody>
      </p:sp>
      <p:sp>
        <p:nvSpPr>
          <p:cNvPr id="609" name="Google Shape;609;p57"/>
          <p:cNvSpPr/>
          <p:nvPr/>
        </p:nvSpPr>
        <p:spPr>
          <a:xfrm>
            <a:off x="1589761" y="3733784"/>
            <a:ext cx="4652146" cy="1938992"/>
          </a:xfrm>
          <a:custGeom>
            <a:rect b="b" l="l" r="r" t="t"/>
            <a:pathLst>
              <a:path extrusionOk="0" h="1569660" w="4003559">
                <a:moveTo>
                  <a:pt x="0" y="0"/>
                </a:moveTo>
                <a:cubicBezTo>
                  <a:pt x="200178" y="30389"/>
                  <a:pt x="331523" y="2465"/>
                  <a:pt x="627224" y="0"/>
                </a:cubicBezTo>
                <a:cubicBezTo>
                  <a:pt x="922925" y="-2465"/>
                  <a:pt x="983792" y="-24516"/>
                  <a:pt x="1174377" y="0"/>
                </a:cubicBezTo>
                <a:cubicBezTo>
                  <a:pt x="1364962" y="24516"/>
                  <a:pt x="1692923" y="-12659"/>
                  <a:pt x="1881673" y="0"/>
                </a:cubicBezTo>
                <a:cubicBezTo>
                  <a:pt x="2070423" y="12659"/>
                  <a:pt x="2405241" y="-23833"/>
                  <a:pt x="2629004" y="0"/>
                </a:cubicBezTo>
                <a:cubicBezTo>
                  <a:pt x="2852767" y="23833"/>
                  <a:pt x="3048380" y="-25950"/>
                  <a:pt x="3176157" y="0"/>
                </a:cubicBezTo>
                <a:cubicBezTo>
                  <a:pt x="3303934" y="25950"/>
                  <a:pt x="3743566" y="-37522"/>
                  <a:pt x="4003559" y="0"/>
                </a:cubicBezTo>
                <a:cubicBezTo>
                  <a:pt x="3985185" y="259161"/>
                  <a:pt x="4024797" y="335806"/>
                  <a:pt x="4003559" y="523220"/>
                </a:cubicBezTo>
                <a:cubicBezTo>
                  <a:pt x="3982321" y="710634"/>
                  <a:pt x="3986259" y="874952"/>
                  <a:pt x="4003559" y="1030743"/>
                </a:cubicBezTo>
                <a:cubicBezTo>
                  <a:pt x="4020859" y="1186534"/>
                  <a:pt x="4009341" y="1320042"/>
                  <a:pt x="4003559" y="1569660"/>
                </a:cubicBezTo>
                <a:cubicBezTo>
                  <a:pt x="3762333" y="1553175"/>
                  <a:pt x="3674139" y="1548896"/>
                  <a:pt x="3456406" y="1569660"/>
                </a:cubicBezTo>
                <a:cubicBezTo>
                  <a:pt x="3238673" y="1590424"/>
                  <a:pt x="3002246" y="1548764"/>
                  <a:pt x="2829182" y="1569660"/>
                </a:cubicBezTo>
                <a:cubicBezTo>
                  <a:pt x="2656118" y="1590556"/>
                  <a:pt x="2534376" y="1557744"/>
                  <a:pt x="2241993" y="1569660"/>
                </a:cubicBezTo>
                <a:cubicBezTo>
                  <a:pt x="1949610" y="1581576"/>
                  <a:pt x="1808480" y="1543521"/>
                  <a:pt x="1654804" y="1569660"/>
                </a:cubicBezTo>
                <a:cubicBezTo>
                  <a:pt x="1501128" y="1595799"/>
                  <a:pt x="1232985" y="1546040"/>
                  <a:pt x="1107651" y="1569660"/>
                </a:cubicBezTo>
                <a:cubicBezTo>
                  <a:pt x="982317" y="1593280"/>
                  <a:pt x="281349" y="1570888"/>
                  <a:pt x="0" y="1569660"/>
                </a:cubicBezTo>
                <a:cubicBezTo>
                  <a:pt x="6761" y="1383290"/>
                  <a:pt x="7295" y="1280292"/>
                  <a:pt x="0" y="1077833"/>
                </a:cubicBezTo>
                <a:cubicBezTo>
                  <a:pt x="-7295" y="875374"/>
                  <a:pt x="-17038" y="818341"/>
                  <a:pt x="0" y="586006"/>
                </a:cubicBezTo>
                <a:cubicBezTo>
                  <a:pt x="17038" y="353671"/>
                  <a:pt x="-18842" y="265547"/>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rgbClr val="09164D"/>
                </a:solidFill>
                <a:latin typeface="Arial"/>
                <a:ea typeface="Arial"/>
                <a:cs typeface="Arial"/>
                <a:sym typeface="Arial"/>
              </a:rPr>
              <a:t>RAPPEL !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916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rgbClr val="09164D"/>
                </a:solidFill>
                <a:latin typeface="Arial"/>
                <a:ea typeface="Arial"/>
                <a:cs typeface="Arial"/>
                <a:sym typeface="Arial"/>
              </a:rPr>
              <a:t>Lavez-vous les mains immédiatement après avoir retiré votre EPI. </a:t>
            </a:r>
            <a:endParaRPr b="0" i="0" sz="1800" u="none" cap="none" strike="noStrike">
              <a:solidFill>
                <a:srgbClr val="09164D"/>
              </a:solidFill>
              <a:latin typeface="Arial"/>
              <a:ea typeface="Arial"/>
              <a:cs typeface="Arial"/>
              <a:sym typeface="Arial"/>
            </a:endParaRPr>
          </a:p>
        </p:txBody>
      </p:sp>
      <p:grpSp>
        <p:nvGrpSpPr>
          <p:cNvPr id="610" name="Google Shape;610;p57"/>
          <p:cNvGrpSpPr/>
          <p:nvPr/>
        </p:nvGrpSpPr>
        <p:grpSpPr>
          <a:xfrm>
            <a:off x="724807" y="5615585"/>
            <a:ext cx="11233149" cy="702071"/>
            <a:chOff x="0" y="259357"/>
            <a:chExt cx="11233149" cy="702071"/>
          </a:xfrm>
        </p:grpSpPr>
        <p:sp>
          <p:nvSpPr>
            <p:cNvPr id="611" name="Google Shape;611;p57"/>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2" name="Google Shape;612;p57"/>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Production/</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Réduction de la production</a:t>
              </a:r>
              <a:endParaRPr b="0" i="0" sz="1200" u="none" cap="none" strike="noStrike">
                <a:solidFill>
                  <a:schemeClr val="lt1"/>
                </a:solidFill>
                <a:latin typeface="Arial Narrow"/>
                <a:ea typeface="Arial Narrow"/>
                <a:cs typeface="Arial Narrow"/>
                <a:sym typeface="Arial Narrow"/>
              </a:endParaRPr>
            </a:p>
          </p:txBody>
        </p:sp>
        <p:sp>
          <p:nvSpPr>
            <p:cNvPr id="613" name="Google Shape;613;p57"/>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4" name="Google Shape;614;p57"/>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Tri</a:t>
              </a:r>
              <a:endParaRPr b="0" i="0" sz="1100" u="none" cap="none" strike="noStrike">
                <a:solidFill>
                  <a:srgbClr val="000000"/>
                </a:solidFill>
                <a:latin typeface="Arial"/>
                <a:ea typeface="Arial"/>
                <a:cs typeface="Arial"/>
                <a:sym typeface="Arial"/>
              </a:endParaRPr>
            </a:p>
          </p:txBody>
        </p:sp>
        <p:sp>
          <p:nvSpPr>
            <p:cNvPr id="615" name="Google Shape;615;p57"/>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6" name="Google Shape;616;p57"/>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Collecte</a:t>
              </a:r>
              <a:endParaRPr b="0" i="0" sz="1100" u="none" cap="none" strike="noStrike">
                <a:solidFill>
                  <a:srgbClr val="000000"/>
                </a:solidFill>
                <a:latin typeface="Arial"/>
                <a:ea typeface="Arial"/>
                <a:cs typeface="Arial"/>
                <a:sym typeface="Arial"/>
              </a:endParaRPr>
            </a:p>
          </p:txBody>
        </p:sp>
        <p:sp>
          <p:nvSpPr>
            <p:cNvPr id="617" name="Google Shape;617;p57"/>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8" name="Google Shape;618;p57"/>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Transport</a:t>
              </a:r>
              <a:endParaRPr b="0" i="0" sz="1100" u="none" cap="none" strike="noStrike">
                <a:solidFill>
                  <a:srgbClr val="000000"/>
                </a:solidFill>
                <a:latin typeface="Arial"/>
                <a:ea typeface="Arial"/>
                <a:cs typeface="Arial"/>
                <a:sym typeface="Arial"/>
              </a:endParaRPr>
            </a:p>
          </p:txBody>
        </p:sp>
        <p:sp>
          <p:nvSpPr>
            <p:cNvPr id="619" name="Google Shape;619;p57"/>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0" name="Google Shape;620;p57"/>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Stockage</a:t>
              </a:r>
              <a:endParaRPr b="0" i="0" sz="1100" u="none" cap="none" strike="noStrike">
                <a:solidFill>
                  <a:srgbClr val="000000"/>
                </a:solidFill>
                <a:latin typeface="Arial"/>
                <a:ea typeface="Arial"/>
                <a:cs typeface="Arial"/>
                <a:sym typeface="Arial"/>
              </a:endParaRPr>
            </a:p>
          </p:txBody>
        </p:sp>
        <p:sp>
          <p:nvSpPr>
            <p:cNvPr id="621" name="Google Shape;621;p57"/>
            <p:cNvSpPr/>
            <p:nvPr/>
          </p:nvSpPr>
          <p:spPr>
            <a:xfrm>
              <a:off x="7898308"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2" name="Google Shape;622;p57"/>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Traitement</a:t>
              </a:r>
              <a:endParaRPr b="0" i="0" sz="1100" u="none" cap="none" strike="noStrike">
                <a:solidFill>
                  <a:srgbClr val="000000"/>
                </a:solidFill>
                <a:latin typeface="Arial"/>
                <a:ea typeface="Arial"/>
                <a:cs typeface="Arial"/>
                <a:sym typeface="Arial"/>
              </a:endParaRPr>
            </a:p>
          </p:txBody>
        </p:sp>
        <p:sp>
          <p:nvSpPr>
            <p:cNvPr id="623" name="Google Shape;623;p57"/>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4" name="Google Shape;624;p57"/>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Élimination finale</a:t>
              </a:r>
              <a:endParaRPr b="0" i="0" sz="1100" u="none" cap="none" strike="noStrike">
                <a:solidFill>
                  <a:srgbClr val="000000"/>
                </a:solidFill>
                <a:latin typeface="Arial"/>
                <a:ea typeface="Arial"/>
                <a:cs typeface="Arial"/>
                <a:sym typeface="Arial"/>
              </a:endParaRPr>
            </a:p>
          </p:txBody>
        </p:sp>
      </p:grpSp>
      <p:pic>
        <p:nvPicPr>
          <p:cNvPr id="625" name="Google Shape;625;p57"/>
          <p:cNvPicPr preferRelativeResize="0"/>
          <p:nvPr/>
        </p:nvPicPr>
        <p:blipFill rotWithShape="1">
          <a:blip r:embed="rId4">
            <a:alphaModFix/>
          </a:blip>
          <a:srcRect b="0" l="0" r="0" t="0"/>
          <a:stretch/>
        </p:blipFill>
        <p:spPr>
          <a:xfrm>
            <a:off x="724807" y="3929154"/>
            <a:ext cx="732997" cy="1171184"/>
          </a:xfrm>
          <a:prstGeom prst="rect">
            <a:avLst/>
          </a:prstGeom>
          <a:noFill/>
          <a:ln>
            <a:noFill/>
          </a:ln>
        </p:spPr>
      </p:pic>
      <p:sp>
        <p:nvSpPr>
          <p:cNvPr id="626" name="Google Shape;626;p5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descr="A picture containing ground, person, outdoor, container&#10;&#10;Description automatically generated" id="634" name="Google Shape;634;p58"/>
          <p:cNvPicPr preferRelativeResize="0"/>
          <p:nvPr>
            <p:ph idx="1" type="body"/>
          </p:nvPr>
        </p:nvPicPr>
        <p:blipFill rotWithShape="1">
          <a:blip r:embed="rId3">
            <a:alphaModFix/>
          </a:blip>
          <a:srcRect b="0" l="0" r="-1" t="0"/>
          <a:stretch/>
        </p:blipFill>
        <p:spPr>
          <a:xfrm>
            <a:off x="18" y="189"/>
            <a:ext cx="12191982" cy="6857631"/>
          </a:xfrm>
          <a:prstGeom prst="rect">
            <a:avLst/>
          </a:prstGeom>
          <a:noFill/>
          <a:ln>
            <a:noFill/>
          </a:ln>
        </p:spPr>
      </p:pic>
      <p:sp>
        <p:nvSpPr>
          <p:cNvPr id="635" name="Google Shape;635;p58"/>
          <p:cNvSpPr txBox="1"/>
          <p:nvPr/>
        </p:nvSpPr>
        <p:spPr>
          <a:xfrm>
            <a:off x="1" y="5430644"/>
            <a:ext cx="12191982" cy="1384954"/>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fr" sz="2800" u="none" cap="none" strike="noStrike">
                <a:solidFill>
                  <a:schemeClr val="lt1"/>
                </a:solidFill>
                <a:latin typeface="Arial"/>
                <a:ea typeface="Arial"/>
                <a:cs typeface="Arial"/>
                <a:sym typeface="Arial"/>
              </a:rPr>
              <a:t>Pour un usage rationnel des EPI : De quels EPI cet agent a-t-il besoin pour se protéger contre la COVID-19 ? Quelles peuvent être les conséquences d’un recours excessif aux EPI ?</a:t>
            </a:r>
            <a:endParaRPr b="0" i="0" sz="1200" u="none" cap="none" strike="noStrike">
              <a:solidFill>
                <a:srgbClr val="000000"/>
              </a:solidFill>
              <a:latin typeface="Arial"/>
              <a:ea typeface="Arial"/>
              <a:cs typeface="Arial"/>
              <a:sym typeface="Arial"/>
            </a:endParaRPr>
          </a:p>
        </p:txBody>
      </p:sp>
      <p:grpSp>
        <p:nvGrpSpPr>
          <p:cNvPr id="636" name="Google Shape;636;p58"/>
          <p:cNvGrpSpPr/>
          <p:nvPr/>
        </p:nvGrpSpPr>
        <p:grpSpPr>
          <a:xfrm>
            <a:off x="374944" y="189"/>
            <a:ext cx="1458601" cy="1556638"/>
            <a:chOff x="10475415" y="275913"/>
            <a:chExt cx="1458677" cy="1556719"/>
          </a:xfrm>
        </p:grpSpPr>
        <p:pic>
          <p:nvPicPr>
            <p:cNvPr id="637" name="Google Shape;637;p58"/>
            <p:cNvPicPr preferRelativeResize="0"/>
            <p:nvPr/>
          </p:nvPicPr>
          <p:blipFill rotWithShape="1">
            <a:blip r:embed="rId4">
              <a:alphaModFix/>
            </a:blip>
            <a:srcRect b="0" l="0" r="0" t="0"/>
            <a:stretch/>
          </p:blipFill>
          <p:spPr>
            <a:xfrm>
              <a:off x="10727487" y="275913"/>
              <a:ext cx="1030462" cy="1030462"/>
            </a:xfrm>
            <a:prstGeom prst="rect">
              <a:avLst/>
            </a:prstGeom>
            <a:noFill/>
            <a:ln>
              <a:noFill/>
            </a:ln>
          </p:spPr>
        </p:pic>
        <p:sp>
          <p:nvSpPr>
            <p:cNvPr id="638" name="Google Shape;638;p58"/>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rPr b="1" i="0" lang="fr" sz="2800" u="none" cap="none" strike="noStrike">
                  <a:solidFill>
                    <a:schemeClr val="dk1"/>
                  </a:solidFill>
                  <a:latin typeface="Arial"/>
                  <a:ea typeface="Arial"/>
                  <a:cs typeface="Arial"/>
                  <a:sym typeface="Arial"/>
                </a:rPr>
                <a:t>2 min</a:t>
              </a:r>
              <a:endParaRPr b="0" i="0" sz="1400" u="none" cap="none" strike="noStrike">
                <a:solidFill>
                  <a:srgbClr val="000000"/>
                </a:solidFill>
                <a:latin typeface="Arial"/>
                <a:ea typeface="Arial"/>
                <a:cs typeface="Arial"/>
                <a:sym typeface="Arial"/>
              </a:endParaRPr>
            </a:p>
          </p:txBody>
        </p:sp>
      </p:grpSp>
      <p:pic>
        <p:nvPicPr>
          <p:cNvPr id="639" name="Google Shape;639;p58"/>
          <p:cNvPicPr preferRelativeResize="0"/>
          <p:nvPr/>
        </p:nvPicPr>
        <p:blipFill rotWithShape="1">
          <a:blip r:embed="rId5">
            <a:alphaModFix/>
          </a:blip>
          <a:srcRect b="0" l="0" r="0" t="0"/>
          <a:stretch/>
        </p:blipFill>
        <p:spPr>
          <a:xfrm>
            <a:off x="1833545" y="198641"/>
            <a:ext cx="1092696" cy="9529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9"/>
          <p:cNvSpPr txBox="1"/>
          <p:nvPr>
            <p:ph idx="1" type="body"/>
          </p:nvPr>
        </p:nvSpPr>
        <p:spPr>
          <a:xfrm>
            <a:off x="839788" y="1400432"/>
            <a:ext cx="5076825" cy="476105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Clr>
                <a:srgbClr val="09164D"/>
              </a:buClr>
              <a:buSzPts val="2177"/>
              <a:buFont typeface="Arial"/>
              <a:buChar char="•"/>
            </a:pPr>
            <a:r>
              <a:rPr b="1" lang="fr" sz="2177">
                <a:solidFill>
                  <a:srgbClr val="09164D"/>
                </a:solidFill>
              </a:rPr>
              <a:t>Les dimensions de l’espace de stockage </a:t>
            </a:r>
            <a:r>
              <a:rPr lang="fr" sz="2177">
                <a:solidFill>
                  <a:srgbClr val="09164D"/>
                </a:solidFill>
              </a:rPr>
              <a:t>doivent être adaptées au volume de déchets produits et à la fréquence de la collecte.</a:t>
            </a:r>
            <a:endParaRPr/>
          </a:p>
          <a:p>
            <a:pPr indent="-342900" lvl="0" marL="342900" rtl="0" algn="l">
              <a:lnSpc>
                <a:spcPct val="90000"/>
              </a:lnSpc>
              <a:spcBef>
                <a:spcPts val="2200"/>
              </a:spcBef>
              <a:spcAft>
                <a:spcPts val="0"/>
              </a:spcAft>
              <a:buClr>
                <a:srgbClr val="09164D"/>
              </a:buClr>
              <a:buSzPts val="2177"/>
              <a:buFont typeface="Arial"/>
              <a:buChar char="•"/>
            </a:pPr>
            <a:r>
              <a:rPr b="1" lang="fr" sz="2177">
                <a:solidFill>
                  <a:srgbClr val="09164D"/>
                </a:solidFill>
              </a:rPr>
              <a:t>Il doit être pavé et </a:t>
            </a:r>
            <a:r>
              <a:rPr lang="fr" sz="2177">
                <a:solidFill>
                  <a:srgbClr val="09164D"/>
                </a:solidFill>
              </a:rPr>
              <a:t>clôturé afin d’éviter toute intrusion (collecte informelle de déchets, animaux).</a:t>
            </a:r>
            <a:endParaRPr/>
          </a:p>
          <a:p>
            <a:pPr indent="-342900" lvl="0" marL="342900" rtl="0" algn="l">
              <a:lnSpc>
                <a:spcPct val="90000"/>
              </a:lnSpc>
              <a:spcBef>
                <a:spcPts val="2200"/>
              </a:spcBef>
              <a:spcAft>
                <a:spcPts val="0"/>
              </a:spcAft>
              <a:buClr>
                <a:srgbClr val="09164D"/>
              </a:buClr>
              <a:buSzPts val="2177"/>
              <a:buFont typeface="Arial"/>
              <a:buChar char="•"/>
            </a:pPr>
            <a:r>
              <a:rPr lang="fr" sz="2177">
                <a:solidFill>
                  <a:srgbClr val="09164D"/>
                </a:solidFill>
              </a:rPr>
              <a:t>Les véhicules municipaux de collecte des déchets doivent pouvoir y accéder facilement.</a:t>
            </a:r>
            <a:endParaRPr/>
          </a:p>
          <a:p>
            <a:pPr indent="-342900" lvl="0" marL="342900" rtl="0" algn="l">
              <a:lnSpc>
                <a:spcPct val="90000"/>
              </a:lnSpc>
              <a:spcBef>
                <a:spcPts val="2200"/>
              </a:spcBef>
              <a:spcAft>
                <a:spcPts val="0"/>
              </a:spcAft>
              <a:buClr>
                <a:srgbClr val="09164D"/>
              </a:buClr>
              <a:buSzPts val="2177"/>
              <a:buFont typeface="Arial"/>
              <a:buChar char="•"/>
            </a:pPr>
            <a:r>
              <a:rPr lang="fr" sz="2177">
                <a:solidFill>
                  <a:srgbClr val="09164D"/>
                </a:solidFill>
              </a:rPr>
              <a:t>En cas de recyclage, il convient de prévoir un espace distinct pour les déchets recyclables.</a:t>
            </a:r>
            <a:endParaRPr/>
          </a:p>
          <a:p>
            <a:pPr indent="-215900" lvl="0" marL="342900" rtl="0" algn="l">
              <a:lnSpc>
                <a:spcPct val="90000"/>
              </a:lnSpc>
              <a:spcBef>
                <a:spcPts val="2200"/>
              </a:spcBef>
              <a:spcAft>
                <a:spcPts val="0"/>
              </a:spcAft>
              <a:buClr>
                <a:schemeClr val="dk1"/>
              </a:buClr>
              <a:buSzPts val="2000"/>
              <a:buFont typeface="Arial"/>
              <a:buNone/>
            </a:pPr>
            <a:r>
              <a:t/>
            </a:r>
            <a:endParaRPr/>
          </a:p>
        </p:txBody>
      </p:sp>
      <p:sp>
        <p:nvSpPr>
          <p:cNvPr id="648" name="Google Shape;648;p59"/>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Stockage des déchets non dangereux</a:t>
            </a:r>
            <a:endParaRPr/>
          </a:p>
        </p:txBody>
      </p:sp>
      <p:pic>
        <p:nvPicPr>
          <p:cNvPr descr="CIMG2539" id="649" name="Google Shape;649;p59"/>
          <p:cNvPicPr preferRelativeResize="0"/>
          <p:nvPr/>
        </p:nvPicPr>
        <p:blipFill rotWithShape="1">
          <a:blip r:embed="rId3">
            <a:alphaModFix/>
          </a:blip>
          <a:srcRect b="0" l="0" r="0" t="0"/>
          <a:stretch/>
        </p:blipFill>
        <p:spPr>
          <a:xfrm>
            <a:off x="6843246" y="3518210"/>
            <a:ext cx="5057751" cy="2475534"/>
          </a:xfrm>
          <a:prstGeom prst="rect">
            <a:avLst/>
          </a:prstGeom>
          <a:noFill/>
          <a:ln>
            <a:noFill/>
          </a:ln>
        </p:spPr>
      </p:pic>
      <p:sp>
        <p:nvSpPr>
          <p:cNvPr id="650" name="Google Shape;650;p59"/>
          <p:cNvSpPr txBox="1"/>
          <p:nvPr/>
        </p:nvSpPr>
        <p:spPr>
          <a:xfrm>
            <a:off x="8094828" y="6178648"/>
            <a:ext cx="380616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Narrow"/>
                <a:ea typeface="Arial Narrow"/>
                <a:cs typeface="Arial Narrow"/>
                <a:sym typeface="Arial Narrow"/>
              </a:rPr>
              <a:t>Espace de stockage des déchets au Tadjikistan </a:t>
            </a:r>
            <a:endParaRPr b="0" i="0" sz="1400" u="none" cap="none" strike="noStrike">
              <a:solidFill>
                <a:srgbClr val="000000"/>
              </a:solidFill>
              <a:latin typeface="Arial"/>
              <a:ea typeface="Arial"/>
              <a:cs typeface="Arial"/>
              <a:sym typeface="Arial"/>
            </a:endParaRPr>
          </a:p>
        </p:txBody>
      </p:sp>
      <p:sp>
        <p:nvSpPr>
          <p:cNvPr id="651" name="Google Shape;651;p5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60"/>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4400"/>
              <a:buFont typeface="Arial Narrow"/>
              <a:buNone/>
            </a:pPr>
            <a:r>
              <a:rPr lang="fr" sz="4000"/>
              <a:t>Stockage des déchets infectieux et coupants</a:t>
            </a:r>
            <a:endParaRPr sz="4000"/>
          </a:p>
        </p:txBody>
      </p:sp>
      <p:grpSp>
        <p:nvGrpSpPr>
          <p:cNvPr id="660" name="Google Shape;660;p60"/>
          <p:cNvGrpSpPr/>
          <p:nvPr/>
        </p:nvGrpSpPr>
        <p:grpSpPr>
          <a:xfrm>
            <a:off x="602166" y="5597974"/>
            <a:ext cx="11233149" cy="702071"/>
            <a:chOff x="0" y="259357"/>
            <a:chExt cx="11233149" cy="702071"/>
          </a:xfrm>
        </p:grpSpPr>
        <p:sp>
          <p:nvSpPr>
            <p:cNvPr id="661" name="Google Shape;661;p60"/>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62" name="Google Shape;662;p60"/>
            <p:cNvSpPr txBox="1"/>
            <p:nvPr/>
          </p:nvSpPr>
          <p:spPr>
            <a:xfrm>
              <a:off x="351036" y="259357"/>
              <a:ext cx="1053108" cy="702071"/>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chemeClr val="lt1"/>
                </a:buClr>
                <a:buSzPts val="1400"/>
                <a:buFont typeface="Calibri"/>
                <a:buNone/>
              </a:pPr>
              <a:r>
                <a:rPr b="0" i="0" lang="fr" sz="1200" u="none" cap="none" strike="noStrike">
                  <a:solidFill>
                    <a:schemeClr val="lt1"/>
                  </a:solidFill>
                  <a:latin typeface="Calibri"/>
                  <a:ea typeface="Calibri"/>
                  <a:cs typeface="Calibri"/>
                  <a:sym typeface="Calibri"/>
                </a:rPr>
                <a:t>Réduction de la production</a:t>
              </a:r>
              <a:endParaRPr b="0" i="0" sz="1200" u="none" cap="none" strike="noStrike">
                <a:solidFill>
                  <a:schemeClr val="lt1"/>
                </a:solidFill>
                <a:latin typeface="Calibri"/>
                <a:ea typeface="Calibri"/>
                <a:cs typeface="Calibri"/>
                <a:sym typeface="Calibri"/>
              </a:endParaRPr>
            </a:p>
          </p:txBody>
        </p:sp>
        <p:sp>
          <p:nvSpPr>
            <p:cNvPr id="663" name="Google Shape;663;p60"/>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64" name="Google Shape;664;p60"/>
            <p:cNvSpPr txBox="1"/>
            <p:nvPr/>
          </p:nvSpPr>
          <p:spPr>
            <a:xfrm>
              <a:off x="1930697" y="259357"/>
              <a:ext cx="1053108" cy="702071"/>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chemeClr val="lt1"/>
                </a:buClr>
                <a:buSzPts val="1400"/>
                <a:buFont typeface="Calibri"/>
                <a:buNone/>
              </a:pPr>
              <a:r>
                <a:rPr b="0" i="0" lang="fr" sz="1200" u="none" cap="none" strike="noStrike">
                  <a:solidFill>
                    <a:schemeClr val="lt1"/>
                  </a:solidFill>
                  <a:latin typeface="Calibri"/>
                  <a:ea typeface="Calibri"/>
                  <a:cs typeface="Calibri"/>
                  <a:sym typeface="Calibri"/>
                </a:rPr>
                <a:t>Tri</a:t>
              </a:r>
              <a:endParaRPr b="0" i="0" sz="1200" u="none" cap="none" strike="noStrike">
                <a:solidFill>
                  <a:srgbClr val="000000"/>
                </a:solidFill>
                <a:latin typeface="Arial"/>
                <a:ea typeface="Arial"/>
                <a:cs typeface="Arial"/>
                <a:sym typeface="Arial"/>
              </a:endParaRPr>
            </a:p>
          </p:txBody>
        </p:sp>
        <p:sp>
          <p:nvSpPr>
            <p:cNvPr id="665" name="Google Shape;665;p60"/>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66" name="Google Shape;666;p60"/>
            <p:cNvSpPr txBox="1"/>
            <p:nvPr/>
          </p:nvSpPr>
          <p:spPr>
            <a:xfrm>
              <a:off x="3510359" y="259357"/>
              <a:ext cx="1053108" cy="702071"/>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chemeClr val="lt1"/>
                </a:buClr>
                <a:buSzPts val="1400"/>
                <a:buFont typeface="Calibri"/>
                <a:buNone/>
              </a:pPr>
              <a:r>
                <a:rPr b="0" i="0" lang="fr" sz="1200" u="none" cap="none" strike="noStrike">
                  <a:solidFill>
                    <a:schemeClr val="lt1"/>
                  </a:solidFill>
                  <a:latin typeface="Calibri"/>
                  <a:ea typeface="Calibri"/>
                  <a:cs typeface="Calibri"/>
                  <a:sym typeface="Calibri"/>
                </a:rPr>
                <a:t>Collecte</a:t>
              </a:r>
              <a:endParaRPr b="0" i="0" sz="1200" u="none" cap="none" strike="noStrike">
                <a:solidFill>
                  <a:srgbClr val="000000"/>
                </a:solidFill>
                <a:latin typeface="Arial"/>
                <a:ea typeface="Arial"/>
                <a:cs typeface="Arial"/>
                <a:sym typeface="Arial"/>
              </a:endParaRPr>
            </a:p>
          </p:txBody>
        </p:sp>
        <p:sp>
          <p:nvSpPr>
            <p:cNvPr id="667" name="Google Shape;667;p60"/>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68" name="Google Shape;668;p60"/>
            <p:cNvSpPr txBox="1"/>
            <p:nvPr/>
          </p:nvSpPr>
          <p:spPr>
            <a:xfrm>
              <a:off x="5090021" y="259357"/>
              <a:ext cx="1053108" cy="702071"/>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chemeClr val="lt1"/>
                </a:buClr>
                <a:buSzPts val="1400"/>
                <a:buFont typeface="Calibri"/>
                <a:buNone/>
              </a:pPr>
              <a:r>
                <a:rPr b="0" i="0" lang="fr" sz="1200" u="none" cap="none" strike="noStrike">
                  <a:solidFill>
                    <a:schemeClr val="lt1"/>
                  </a:solidFill>
                  <a:latin typeface="Calibri"/>
                  <a:ea typeface="Calibri"/>
                  <a:cs typeface="Calibri"/>
                  <a:sym typeface="Calibri"/>
                </a:rPr>
                <a:t>Transport</a:t>
              </a:r>
              <a:endParaRPr b="0" i="0" sz="1200" u="none" cap="none" strike="noStrike">
                <a:solidFill>
                  <a:srgbClr val="000000"/>
                </a:solidFill>
                <a:latin typeface="Arial"/>
                <a:ea typeface="Arial"/>
                <a:cs typeface="Arial"/>
                <a:sym typeface="Arial"/>
              </a:endParaRPr>
            </a:p>
          </p:txBody>
        </p:sp>
        <p:sp>
          <p:nvSpPr>
            <p:cNvPr id="669" name="Google Shape;669;p60"/>
            <p:cNvSpPr/>
            <p:nvPr/>
          </p:nvSpPr>
          <p:spPr>
            <a:xfrm>
              <a:off x="6318646"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70" name="Google Shape;670;p60"/>
            <p:cNvSpPr txBox="1"/>
            <p:nvPr/>
          </p:nvSpPr>
          <p:spPr>
            <a:xfrm>
              <a:off x="6669682" y="259357"/>
              <a:ext cx="1053108" cy="702071"/>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chemeClr val="lt1"/>
                </a:buClr>
                <a:buSzPts val="1400"/>
                <a:buFont typeface="Calibri"/>
                <a:buNone/>
              </a:pPr>
              <a:r>
                <a:rPr b="0" i="0" lang="fr" sz="1200" u="none" cap="none" strike="noStrike">
                  <a:solidFill>
                    <a:schemeClr val="lt1"/>
                  </a:solidFill>
                  <a:latin typeface="Calibri"/>
                  <a:ea typeface="Calibri"/>
                  <a:cs typeface="Calibri"/>
                  <a:sym typeface="Calibri"/>
                </a:rPr>
                <a:t>Stockage</a:t>
              </a:r>
              <a:endParaRPr b="0" i="0" sz="1200" u="none" cap="none" strike="noStrike">
                <a:solidFill>
                  <a:srgbClr val="000000"/>
                </a:solidFill>
                <a:latin typeface="Arial"/>
                <a:ea typeface="Arial"/>
                <a:cs typeface="Arial"/>
                <a:sym typeface="Arial"/>
              </a:endParaRPr>
            </a:p>
          </p:txBody>
        </p:sp>
        <p:sp>
          <p:nvSpPr>
            <p:cNvPr id="671" name="Google Shape;671;p60"/>
            <p:cNvSpPr/>
            <p:nvPr/>
          </p:nvSpPr>
          <p:spPr>
            <a:xfrm>
              <a:off x="7898308"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72" name="Google Shape;672;p60"/>
            <p:cNvSpPr txBox="1"/>
            <p:nvPr/>
          </p:nvSpPr>
          <p:spPr>
            <a:xfrm>
              <a:off x="8249344" y="259357"/>
              <a:ext cx="1053108" cy="702071"/>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chemeClr val="lt1"/>
                </a:buClr>
                <a:buSzPts val="1400"/>
                <a:buFont typeface="Calibri"/>
                <a:buNone/>
              </a:pPr>
              <a:r>
                <a:rPr b="0" i="0" lang="fr" sz="1200" u="none" cap="none" strike="noStrike">
                  <a:solidFill>
                    <a:schemeClr val="lt1"/>
                  </a:solidFill>
                  <a:latin typeface="Calibri"/>
                  <a:ea typeface="Calibri"/>
                  <a:cs typeface="Calibri"/>
                  <a:sym typeface="Calibri"/>
                </a:rPr>
                <a:t>Traitement</a:t>
              </a:r>
              <a:endParaRPr b="0" i="0" sz="1200" u="none" cap="none" strike="noStrike">
                <a:solidFill>
                  <a:srgbClr val="000000"/>
                </a:solidFill>
                <a:latin typeface="Arial"/>
                <a:ea typeface="Arial"/>
                <a:cs typeface="Arial"/>
                <a:sym typeface="Arial"/>
              </a:endParaRPr>
            </a:p>
          </p:txBody>
        </p:sp>
        <p:sp>
          <p:nvSpPr>
            <p:cNvPr id="673" name="Google Shape;673;p60"/>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74" name="Google Shape;674;p60"/>
            <p:cNvSpPr txBox="1"/>
            <p:nvPr/>
          </p:nvSpPr>
          <p:spPr>
            <a:xfrm>
              <a:off x="9829006" y="259357"/>
              <a:ext cx="1053108" cy="702071"/>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chemeClr val="lt1"/>
                </a:buClr>
                <a:buSzPts val="1400"/>
                <a:buFont typeface="Calibri"/>
                <a:buNone/>
              </a:pPr>
              <a:r>
                <a:rPr b="0" i="0" lang="fr" sz="1200" u="none" cap="none" strike="noStrike">
                  <a:solidFill>
                    <a:schemeClr val="lt1"/>
                  </a:solidFill>
                  <a:latin typeface="Calibri"/>
                  <a:ea typeface="Calibri"/>
                  <a:cs typeface="Calibri"/>
                  <a:sym typeface="Calibri"/>
                </a:rPr>
                <a:t>Élimination finale</a:t>
              </a:r>
              <a:endParaRPr b="0" i="0" sz="1200" u="none" cap="none" strike="noStrike">
                <a:solidFill>
                  <a:srgbClr val="000000"/>
                </a:solidFill>
                <a:latin typeface="Arial"/>
                <a:ea typeface="Arial"/>
                <a:cs typeface="Arial"/>
                <a:sym typeface="Arial"/>
              </a:endParaRPr>
            </a:p>
          </p:txBody>
        </p:sp>
      </p:grpSp>
      <p:pic>
        <p:nvPicPr>
          <p:cNvPr id="675" name="Google Shape;675;p60"/>
          <p:cNvPicPr preferRelativeResize="0"/>
          <p:nvPr/>
        </p:nvPicPr>
        <p:blipFill rotWithShape="1">
          <a:blip r:embed="rId3">
            <a:alphaModFix/>
          </a:blip>
          <a:srcRect b="0" l="0" r="0" t="0"/>
          <a:stretch/>
        </p:blipFill>
        <p:spPr>
          <a:xfrm>
            <a:off x="5405304" y="1526237"/>
            <a:ext cx="3255001" cy="2819387"/>
          </a:xfrm>
          <a:prstGeom prst="rect">
            <a:avLst/>
          </a:prstGeom>
          <a:solidFill>
            <a:srgbClr val="FFFFFF"/>
          </a:solidFill>
          <a:ln>
            <a:noFill/>
          </a:ln>
        </p:spPr>
      </p:pic>
      <p:sp>
        <p:nvSpPr>
          <p:cNvPr id="676" name="Google Shape;676;p60"/>
          <p:cNvSpPr/>
          <p:nvPr/>
        </p:nvSpPr>
        <p:spPr>
          <a:xfrm>
            <a:off x="510416" y="1264300"/>
            <a:ext cx="5338826" cy="46093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390F23"/>
              </a:buClr>
              <a:buSzPts val="2200"/>
              <a:buFont typeface="Arial"/>
              <a:buChar char="•"/>
            </a:pPr>
            <a:r>
              <a:rPr b="0" i="0" lang="fr" sz="2000" u="none" cap="none" strike="noStrike">
                <a:solidFill>
                  <a:srgbClr val="002060"/>
                </a:solidFill>
                <a:latin typeface="Arial"/>
                <a:ea typeface="Arial"/>
                <a:cs typeface="Arial"/>
                <a:sym typeface="Arial"/>
              </a:rPr>
              <a:t>Le sol et les murs doivent être hermétiques ou carrelés pour faciliter la désinfection. </a:t>
            </a:r>
            <a:endParaRPr b="0" i="0" sz="1200" u="none" cap="none" strike="noStrike">
              <a:solidFill>
                <a:srgbClr val="000000"/>
              </a:solidFill>
              <a:latin typeface="Arial"/>
              <a:ea typeface="Arial"/>
              <a:cs typeface="Arial"/>
              <a:sym typeface="Arial"/>
            </a:endParaRPr>
          </a:p>
          <a:p>
            <a:pPr indent="-342900" lvl="0" marL="342900" marR="0" rtl="0" algn="l">
              <a:lnSpc>
                <a:spcPct val="100000"/>
              </a:lnSpc>
              <a:spcBef>
                <a:spcPts val="1640"/>
              </a:spcBef>
              <a:spcAft>
                <a:spcPts val="0"/>
              </a:spcAft>
              <a:buClr>
                <a:srgbClr val="390F23"/>
              </a:buClr>
              <a:buSzPts val="2200"/>
              <a:buFont typeface="Arial"/>
              <a:buChar char="•"/>
            </a:pPr>
            <a:r>
              <a:rPr b="0" i="0" lang="fr" sz="2000" u="none" cap="none" strike="noStrike">
                <a:solidFill>
                  <a:srgbClr val="002060"/>
                </a:solidFill>
                <a:latin typeface="Arial"/>
                <a:ea typeface="Arial"/>
                <a:cs typeface="Arial"/>
                <a:sym typeface="Arial"/>
              </a:rPr>
              <a:t>L’espace de stockage doit être correctement ventilé et protégé de la pluie. </a:t>
            </a:r>
            <a:endParaRPr b="0" i="0" sz="1200" u="none" cap="none" strike="noStrike">
              <a:solidFill>
                <a:srgbClr val="000000"/>
              </a:solidFill>
              <a:latin typeface="Arial"/>
              <a:ea typeface="Arial"/>
              <a:cs typeface="Arial"/>
              <a:sym typeface="Arial"/>
            </a:endParaRPr>
          </a:p>
          <a:p>
            <a:pPr indent="-342900" lvl="0" marL="342900" marR="0" rtl="0" algn="l">
              <a:lnSpc>
                <a:spcPct val="100000"/>
              </a:lnSpc>
              <a:spcBef>
                <a:spcPts val="1640"/>
              </a:spcBef>
              <a:spcAft>
                <a:spcPts val="0"/>
              </a:spcAft>
              <a:buClr>
                <a:srgbClr val="390F23"/>
              </a:buClr>
              <a:buSzPts val="2200"/>
              <a:buFont typeface="Arial"/>
              <a:buChar char="•"/>
            </a:pPr>
            <a:r>
              <a:rPr b="0" i="0" lang="fr" sz="2000" u="none" cap="none" strike="noStrike">
                <a:solidFill>
                  <a:srgbClr val="002060"/>
                </a:solidFill>
                <a:latin typeface="Arial"/>
                <a:ea typeface="Arial"/>
                <a:cs typeface="Arial"/>
                <a:sym typeface="Arial"/>
              </a:rPr>
              <a:t>Aucun autre type de déchets ne doit être stocké au même endroit (déchets ordinaires). </a:t>
            </a:r>
            <a:endParaRPr b="0" i="0" sz="1200" u="none" cap="none" strike="noStrike">
              <a:solidFill>
                <a:srgbClr val="000000"/>
              </a:solidFill>
              <a:latin typeface="Arial"/>
              <a:ea typeface="Arial"/>
              <a:cs typeface="Arial"/>
              <a:sym typeface="Arial"/>
            </a:endParaRPr>
          </a:p>
          <a:p>
            <a:pPr indent="-342900" lvl="0" marL="342900" marR="0" rtl="0" algn="l">
              <a:lnSpc>
                <a:spcPct val="100000"/>
              </a:lnSpc>
              <a:spcBef>
                <a:spcPts val="1640"/>
              </a:spcBef>
              <a:spcAft>
                <a:spcPts val="0"/>
              </a:spcAft>
              <a:buClr>
                <a:srgbClr val="390F23"/>
              </a:buClr>
              <a:buSzPts val="2200"/>
              <a:buFont typeface="Arial"/>
              <a:buChar char="•"/>
            </a:pPr>
            <a:r>
              <a:rPr b="0" i="0" lang="fr" sz="2000" u="none" cap="none" strike="noStrike">
                <a:solidFill>
                  <a:srgbClr val="002060"/>
                </a:solidFill>
                <a:latin typeface="Arial"/>
                <a:ea typeface="Arial"/>
                <a:cs typeface="Arial"/>
                <a:sym typeface="Arial"/>
              </a:rPr>
              <a:t>Le stockage doit respecter une durée maximale.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640"/>
              </a:spcBef>
              <a:spcAft>
                <a:spcPts val="0"/>
              </a:spcAft>
              <a:buClr>
                <a:srgbClr val="390F23"/>
              </a:buClr>
              <a:buSzPts val="2200"/>
              <a:buFont typeface="Noto Sans Symbols"/>
              <a:buNone/>
            </a:pPr>
            <a:r>
              <a:rPr b="0" i="0" lang="fr" sz="2000" u="none" cap="none" strike="noStrike">
                <a:solidFill>
                  <a:srgbClr val="00206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pic>
        <p:nvPicPr>
          <p:cNvPr id="677" name="Google Shape;677;p60"/>
          <p:cNvPicPr preferRelativeResize="0"/>
          <p:nvPr/>
        </p:nvPicPr>
        <p:blipFill rotWithShape="1">
          <a:blip r:embed="rId4">
            <a:alphaModFix/>
          </a:blip>
          <a:srcRect b="0" l="0" r="0" t="0"/>
          <a:stretch/>
        </p:blipFill>
        <p:spPr>
          <a:xfrm>
            <a:off x="9076560" y="1513333"/>
            <a:ext cx="2606931" cy="2606931"/>
          </a:xfrm>
          <a:prstGeom prst="rect">
            <a:avLst/>
          </a:prstGeom>
          <a:solidFill>
            <a:srgbClr val="FFFFFF"/>
          </a:solidFill>
          <a:ln>
            <a:noFill/>
          </a:ln>
        </p:spPr>
      </p:pic>
      <p:sp>
        <p:nvSpPr>
          <p:cNvPr id="678" name="Google Shape;678;p60"/>
          <p:cNvSpPr txBox="1"/>
          <p:nvPr/>
        </p:nvSpPr>
        <p:spPr>
          <a:xfrm>
            <a:off x="8726782" y="4078974"/>
            <a:ext cx="3465218" cy="1477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rgbClr val="002060"/>
                </a:solidFill>
                <a:latin typeface="Arial"/>
                <a:ea typeface="Arial"/>
                <a:cs typeface="Arial"/>
                <a:sym typeface="Arial"/>
              </a:rPr>
              <a:t>L’espace de stockage ne doit pas être accessible aux personnes non autorisées, aux enfants, aux animaux, aux insectes ou aux oiseaux.</a:t>
            </a:r>
            <a:endParaRPr b="0" i="0" sz="1200" u="none" cap="none" strike="noStrike">
              <a:solidFill>
                <a:srgbClr val="000000"/>
              </a:solidFill>
              <a:latin typeface="Arial"/>
              <a:ea typeface="Arial"/>
              <a:cs typeface="Arial"/>
              <a:sym typeface="Arial"/>
            </a:endParaRPr>
          </a:p>
        </p:txBody>
      </p:sp>
      <p:sp>
        <p:nvSpPr>
          <p:cNvPr id="679" name="Google Shape;679;p60"/>
          <p:cNvSpPr txBox="1"/>
          <p:nvPr/>
        </p:nvSpPr>
        <p:spPr>
          <a:xfrm>
            <a:off x="5300195" y="4413938"/>
            <a:ext cx="3465218"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rgbClr val="002060"/>
                </a:solidFill>
                <a:latin typeface="Arial"/>
                <a:ea typeface="Arial"/>
                <a:cs typeface="Arial"/>
                <a:sym typeface="Arial"/>
              </a:rPr>
              <a:t>L’espace de stockage doit être marqué du symbole avertissant de la présence de déchets organiques dangereux. </a:t>
            </a:r>
            <a:endParaRPr b="0" i="0" sz="1200" u="none" cap="none" strike="noStrike">
              <a:solidFill>
                <a:srgbClr val="000000"/>
              </a:solidFill>
              <a:latin typeface="Arial"/>
              <a:ea typeface="Arial"/>
              <a:cs typeface="Arial"/>
              <a:sym typeface="Arial"/>
            </a:endParaRPr>
          </a:p>
        </p:txBody>
      </p:sp>
      <p:sp>
        <p:nvSpPr>
          <p:cNvPr id="680" name="Google Shape;680;p6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61"/>
          <p:cNvSpPr txBox="1"/>
          <p:nvPr>
            <p:ph type="title"/>
          </p:nvPr>
        </p:nvSpPr>
        <p:spPr>
          <a:xfrm>
            <a:off x="392291" y="961039"/>
            <a:ext cx="4854474" cy="27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Narrow"/>
              <a:buNone/>
            </a:pPr>
            <a:r>
              <a:rPr lang="fr" sz="3600"/>
              <a:t>Quelle quantité de déchets infectieux un établissement de santé ordinaire produit-il chaque jour ?</a:t>
            </a:r>
            <a:endParaRPr sz="3600"/>
          </a:p>
        </p:txBody>
      </p:sp>
      <p:sp>
        <p:nvSpPr>
          <p:cNvPr id="689" name="Google Shape;689;p61"/>
          <p:cNvSpPr txBox="1"/>
          <p:nvPr>
            <p:ph idx="3" type="body"/>
          </p:nvPr>
        </p:nvSpPr>
        <p:spPr>
          <a:xfrm>
            <a:off x="378004" y="296022"/>
            <a:ext cx="4116387" cy="7106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None/>
            </a:pPr>
            <a:r>
              <a:rPr lang="fr" sz="3600"/>
              <a:t>QUESTIONNAIRE  </a:t>
            </a:r>
            <a:endParaRPr sz="1000"/>
          </a:p>
        </p:txBody>
      </p:sp>
      <p:grpSp>
        <p:nvGrpSpPr>
          <p:cNvPr id="690" name="Google Shape;690;p61"/>
          <p:cNvGrpSpPr/>
          <p:nvPr/>
        </p:nvGrpSpPr>
        <p:grpSpPr>
          <a:xfrm>
            <a:off x="712244" y="3758199"/>
            <a:ext cx="9698313" cy="2281180"/>
            <a:chOff x="0" y="2523011"/>
            <a:chExt cx="10693400" cy="2515239"/>
          </a:xfrm>
        </p:grpSpPr>
        <p:pic>
          <p:nvPicPr>
            <p:cNvPr id="691" name="Google Shape;691;p61"/>
            <p:cNvPicPr preferRelativeResize="0"/>
            <p:nvPr/>
          </p:nvPicPr>
          <p:blipFill rotWithShape="1">
            <a:blip r:embed="rId3">
              <a:alphaModFix/>
            </a:blip>
            <a:srcRect b="0" l="0" r="0" t="0"/>
            <a:stretch/>
          </p:blipFill>
          <p:spPr>
            <a:xfrm>
              <a:off x="0" y="2523011"/>
              <a:ext cx="10693400" cy="2515239"/>
            </a:xfrm>
            <a:prstGeom prst="rect">
              <a:avLst/>
            </a:prstGeom>
            <a:noFill/>
            <a:ln>
              <a:noFill/>
            </a:ln>
          </p:spPr>
        </p:pic>
        <p:sp>
          <p:nvSpPr>
            <p:cNvPr id="692" name="Google Shape;692;p61"/>
            <p:cNvSpPr/>
            <p:nvPr/>
          </p:nvSpPr>
          <p:spPr>
            <a:xfrm>
              <a:off x="5726931" y="3112313"/>
              <a:ext cx="684761" cy="349956"/>
            </a:xfrm>
            <a:prstGeom prst="rect">
              <a:avLst/>
            </a:prstGeom>
            <a:solidFill>
              <a:schemeClr val="lt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3" name="Google Shape;693;p61"/>
            <p:cNvSpPr/>
            <p:nvPr/>
          </p:nvSpPr>
          <p:spPr>
            <a:xfrm>
              <a:off x="5726931" y="3592189"/>
              <a:ext cx="589203" cy="349956"/>
            </a:xfrm>
            <a:prstGeom prst="rect">
              <a:avLst/>
            </a:prstGeom>
            <a:solidFill>
              <a:schemeClr val="lt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94" name="Google Shape;694;p61"/>
            <p:cNvSpPr/>
            <p:nvPr/>
          </p:nvSpPr>
          <p:spPr>
            <a:xfrm>
              <a:off x="5726931" y="4084397"/>
              <a:ext cx="589203" cy="349956"/>
            </a:xfrm>
            <a:prstGeom prst="rect">
              <a:avLst/>
            </a:prstGeom>
            <a:solidFill>
              <a:schemeClr val="lt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695" name="Google Shape;695;p61"/>
          <p:cNvSpPr txBox="1"/>
          <p:nvPr/>
        </p:nvSpPr>
        <p:spPr>
          <a:xfrm>
            <a:off x="5965410" y="4271353"/>
            <a:ext cx="502061" cy="36929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fr" sz="1800" u="none" cap="none" strike="noStrike">
                <a:solidFill>
                  <a:schemeClr val="dk1"/>
                </a:solidFill>
                <a:latin typeface="Arial Narrow"/>
                <a:ea typeface="Arial Narrow"/>
                <a:cs typeface="Arial Narrow"/>
                <a:sym typeface="Arial Narrow"/>
              </a:rPr>
              <a:t>0,5</a:t>
            </a:r>
            <a:endParaRPr b="0" i="0" sz="1800" u="none" cap="none" strike="noStrike">
              <a:solidFill>
                <a:schemeClr val="dk1"/>
              </a:solidFill>
              <a:latin typeface="Arial Narrow"/>
              <a:ea typeface="Arial Narrow"/>
              <a:cs typeface="Arial Narrow"/>
              <a:sym typeface="Arial Narrow"/>
            </a:endParaRPr>
          </a:p>
        </p:txBody>
      </p:sp>
      <p:sp>
        <p:nvSpPr>
          <p:cNvPr id="696" name="Google Shape;696;p61"/>
          <p:cNvSpPr txBox="1"/>
          <p:nvPr/>
        </p:nvSpPr>
        <p:spPr>
          <a:xfrm>
            <a:off x="5887225" y="5148854"/>
            <a:ext cx="611065" cy="36929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fr" sz="1800" u="none" cap="none" strike="noStrike">
                <a:solidFill>
                  <a:schemeClr val="dk1"/>
                </a:solidFill>
                <a:latin typeface="Arial Narrow"/>
                <a:ea typeface="Arial Narrow"/>
                <a:cs typeface="Arial Narrow"/>
                <a:sym typeface="Arial Narrow"/>
              </a:rPr>
              <a:t>0,01</a:t>
            </a:r>
            <a:endParaRPr b="0" i="0" sz="1800" u="none" cap="none" strike="noStrike">
              <a:solidFill>
                <a:schemeClr val="dk1"/>
              </a:solidFill>
              <a:latin typeface="Arial Narrow"/>
              <a:ea typeface="Arial Narrow"/>
              <a:cs typeface="Arial Narrow"/>
              <a:sym typeface="Arial Narrow"/>
            </a:endParaRPr>
          </a:p>
        </p:txBody>
      </p:sp>
      <p:sp>
        <p:nvSpPr>
          <p:cNvPr id="697" name="Google Shape;697;p61"/>
          <p:cNvSpPr txBox="1"/>
          <p:nvPr/>
        </p:nvSpPr>
        <p:spPr>
          <a:xfrm>
            <a:off x="5867903" y="4702058"/>
            <a:ext cx="611065" cy="36929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fr" sz="1800" u="none" cap="none" strike="noStrike">
                <a:solidFill>
                  <a:schemeClr val="dk1"/>
                </a:solidFill>
                <a:latin typeface="Arial Narrow"/>
                <a:ea typeface="Arial Narrow"/>
                <a:cs typeface="Arial Narrow"/>
                <a:sym typeface="Arial Narrow"/>
              </a:rPr>
              <a:t>0,07</a:t>
            </a:r>
            <a:endParaRPr b="0" i="0" sz="1800" u="none" cap="none" strike="noStrike">
              <a:solidFill>
                <a:schemeClr val="dk1"/>
              </a:solidFill>
              <a:latin typeface="Arial Narrow"/>
              <a:ea typeface="Arial Narrow"/>
              <a:cs typeface="Arial Narrow"/>
              <a:sym typeface="Arial Narrow"/>
            </a:endParaRPr>
          </a:p>
        </p:txBody>
      </p:sp>
      <p:grpSp>
        <p:nvGrpSpPr>
          <p:cNvPr id="698" name="Google Shape;698;p61"/>
          <p:cNvGrpSpPr/>
          <p:nvPr/>
        </p:nvGrpSpPr>
        <p:grpSpPr>
          <a:xfrm>
            <a:off x="10529941" y="194001"/>
            <a:ext cx="1458601" cy="1556638"/>
            <a:chOff x="10475415" y="275913"/>
            <a:chExt cx="1458677" cy="1556719"/>
          </a:xfrm>
        </p:grpSpPr>
        <p:pic>
          <p:nvPicPr>
            <p:cNvPr id="699" name="Google Shape;699;p61"/>
            <p:cNvPicPr preferRelativeResize="0"/>
            <p:nvPr/>
          </p:nvPicPr>
          <p:blipFill rotWithShape="1">
            <a:blip r:embed="rId4">
              <a:alphaModFix/>
            </a:blip>
            <a:srcRect b="0" l="0" r="0" t="0"/>
            <a:stretch/>
          </p:blipFill>
          <p:spPr>
            <a:xfrm>
              <a:off x="10727487" y="275913"/>
              <a:ext cx="1030462" cy="1030462"/>
            </a:xfrm>
            <a:prstGeom prst="rect">
              <a:avLst/>
            </a:prstGeom>
            <a:noFill/>
            <a:ln>
              <a:noFill/>
            </a:ln>
          </p:spPr>
        </p:pic>
        <p:sp>
          <p:nvSpPr>
            <p:cNvPr id="700" name="Google Shape;700;p61"/>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2060"/>
                </a:buClr>
                <a:buSzPts val="2800"/>
                <a:buFont typeface="Arial"/>
                <a:buNone/>
              </a:pPr>
              <a:r>
                <a:rPr b="0" i="0" lang="fr" sz="2000" u="none" cap="none" strike="noStrike">
                  <a:solidFill>
                    <a:srgbClr val="002060"/>
                  </a:solidFill>
                  <a:latin typeface="Arial"/>
                  <a:ea typeface="Arial"/>
                  <a:cs typeface="Arial"/>
                  <a:sym typeface="Arial"/>
                </a:rPr>
                <a:t>5 min</a:t>
              </a:r>
              <a:endParaRPr b="0" i="0" sz="1100" u="none" cap="none" strike="noStrike">
                <a:solidFill>
                  <a:srgbClr val="000000"/>
                </a:solidFill>
                <a:latin typeface="Arial"/>
                <a:ea typeface="Arial"/>
                <a:cs typeface="Arial"/>
                <a:sym typeface="Arial"/>
              </a:endParaRPr>
            </a:p>
          </p:txBody>
        </p:sp>
      </p:grpSp>
      <p:sp>
        <p:nvSpPr>
          <p:cNvPr id="701" name="Google Shape;701;p61"/>
          <p:cNvSpPr txBox="1"/>
          <p:nvPr/>
        </p:nvSpPr>
        <p:spPr>
          <a:xfrm>
            <a:off x="8174673" y="2058093"/>
            <a:ext cx="3889717" cy="13233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0" i="0" lang="fr" sz="2000" u="none" cap="none" strike="noStrike">
                <a:solidFill>
                  <a:schemeClr val="dk1"/>
                </a:solidFill>
                <a:latin typeface="Arial Narrow"/>
                <a:ea typeface="Arial Narrow"/>
                <a:cs typeface="Arial Narrow"/>
                <a:sym typeface="Arial Narrow"/>
              </a:rPr>
              <a:t>Pendant la pandémie de COVID-19, le volume des déchets produits a augmenté de manière considérable. Comment l’expliquer ? </a:t>
            </a:r>
            <a:endParaRPr b="0" i="0" sz="1100" u="none" cap="none" strike="noStrike">
              <a:solidFill>
                <a:srgbClr val="000000"/>
              </a:solidFill>
              <a:latin typeface="Arial"/>
              <a:ea typeface="Arial"/>
              <a:cs typeface="Arial"/>
              <a:sym typeface="Arial"/>
            </a:endParaRPr>
          </a:p>
        </p:txBody>
      </p:sp>
      <p:pic>
        <p:nvPicPr>
          <p:cNvPr id="702" name="Google Shape;702;p61"/>
          <p:cNvPicPr preferRelativeResize="0"/>
          <p:nvPr/>
        </p:nvPicPr>
        <p:blipFill rotWithShape="1">
          <a:blip r:embed="rId5">
            <a:alphaModFix/>
          </a:blip>
          <a:srcRect b="0" l="0" r="0" t="0"/>
          <a:stretch/>
        </p:blipFill>
        <p:spPr>
          <a:xfrm>
            <a:off x="5533679" y="617108"/>
            <a:ext cx="2354080" cy="3065136"/>
          </a:xfrm>
          <a:prstGeom prst="rect">
            <a:avLst/>
          </a:prstGeom>
          <a:noFill/>
          <a:ln>
            <a:noFill/>
          </a:ln>
          <a:effectLst>
            <a:outerShdw blurRad="292100" rotWithShape="0" algn="tl" dir="2700000" dist="139700">
              <a:srgbClr val="333333">
                <a:alpha val="64313"/>
              </a:srgbClr>
            </a:outerShdw>
          </a:effectLst>
        </p:spPr>
      </p:pic>
      <p:cxnSp>
        <p:nvCxnSpPr>
          <p:cNvPr id="703" name="Google Shape;703;p61"/>
          <p:cNvCxnSpPr/>
          <p:nvPr/>
        </p:nvCxnSpPr>
        <p:spPr>
          <a:xfrm rot="10800000">
            <a:off x="7793830" y="1938625"/>
            <a:ext cx="1769718" cy="20587"/>
          </a:xfrm>
          <a:prstGeom prst="straightConnector1">
            <a:avLst/>
          </a:prstGeom>
          <a:noFill/>
          <a:ln cap="flat" cmpd="sng" w="76200">
            <a:solidFill>
              <a:srgbClr val="C00000"/>
            </a:solidFill>
            <a:prstDash val="solid"/>
            <a:miter lim="800000"/>
            <a:headEnd len="sm" w="sm" type="none"/>
            <a:tailEnd len="med" w="med" type="triangle"/>
          </a:ln>
        </p:spPr>
      </p:cxnSp>
      <p:grpSp>
        <p:nvGrpSpPr>
          <p:cNvPr id="704" name="Google Shape;704;p61"/>
          <p:cNvGrpSpPr/>
          <p:nvPr/>
        </p:nvGrpSpPr>
        <p:grpSpPr>
          <a:xfrm>
            <a:off x="9160706" y="160866"/>
            <a:ext cx="1161098" cy="1171184"/>
            <a:chOff x="9555224" y="5116370"/>
            <a:chExt cx="1161098" cy="1171184"/>
          </a:xfrm>
        </p:grpSpPr>
        <p:pic>
          <p:nvPicPr>
            <p:cNvPr descr="Shape&#10;&#10;Description automatically generated with low confidence" id="705" name="Google Shape;705;p61"/>
            <p:cNvPicPr preferRelativeResize="0"/>
            <p:nvPr/>
          </p:nvPicPr>
          <p:blipFill rotWithShape="1">
            <a:blip r:embed="rId6">
              <a:alphaModFix/>
            </a:blip>
            <a:srcRect b="0" l="0" r="0" t="0"/>
            <a:stretch/>
          </p:blipFill>
          <p:spPr>
            <a:xfrm>
              <a:off x="9623552" y="5313519"/>
              <a:ext cx="1004243" cy="847983"/>
            </a:xfrm>
            <a:prstGeom prst="rect">
              <a:avLst/>
            </a:prstGeom>
            <a:noFill/>
            <a:ln>
              <a:noFill/>
            </a:ln>
          </p:spPr>
        </p:pic>
        <p:sp>
          <p:nvSpPr>
            <p:cNvPr id="706" name="Google Shape;706;p61"/>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707" name="Google Shape;707;p6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
        <p:nvSpPr>
          <p:cNvPr id="708" name="Google Shape;708;p61"/>
          <p:cNvSpPr txBox="1"/>
          <p:nvPr/>
        </p:nvSpPr>
        <p:spPr>
          <a:xfrm>
            <a:off x="488565" y="5889043"/>
            <a:ext cx="11499977" cy="70784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chemeClr val="dk1"/>
                </a:solidFill>
                <a:latin typeface="Arial Narrow"/>
                <a:ea typeface="Arial Narrow"/>
                <a:cs typeface="Arial Narrow"/>
                <a:sym typeface="Arial Narrow"/>
              </a:rPr>
              <a:t>Quelle quantité de déchets un hôpital de 200 lits occupé à 80 % peut-il produire en une journée ? En un mois ? En un an ? En règle générale, quelle part de ces déchets peut être considérée comme dangereuse ?</a:t>
            </a:r>
            <a:endParaRPr b="0" i="0" sz="1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4"/>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Une gestion des déchets biomédicaux plus sûre et respectueuse de l’environnement </a:t>
            </a:r>
            <a:endParaRPr/>
          </a:p>
        </p:txBody>
      </p:sp>
      <p:sp>
        <p:nvSpPr>
          <p:cNvPr id="330" name="Google Shape;330;p44"/>
          <p:cNvSpPr txBox="1"/>
          <p:nvPr>
            <p:ph idx="1" type="subTitle"/>
          </p:nvPr>
        </p:nvSpPr>
        <p:spPr>
          <a:xfrm>
            <a:off x="259644" y="4828002"/>
            <a:ext cx="11094156" cy="17594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2"/>
              </a:buClr>
              <a:buSzPts val="3200"/>
              <a:buNone/>
            </a:pPr>
            <a:r>
              <a:rPr lang="fr" sz="3200"/>
              <a:t>WASH FIT – Module technique </a:t>
            </a:r>
            <a:endParaRPr/>
          </a:p>
          <a:p>
            <a:pPr indent="0" lvl="0" marL="0" rtl="0" algn="ctr">
              <a:lnSpc>
                <a:spcPct val="90000"/>
              </a:lnSpc>
              <a:spcBef>
                <a:spcPts val="1000"/>
              </a:spcBef>
              <a:spcAft>
                <a:spcPts val="0"/>
              </a:spcAft>
              <a:buClr>
                <a:schemeClr val="lt2"/>
              </a:buClr>
              <a:buSzPts val="3200"/>
              <a:buNone/>
            </a:pPr>
            <a:r>
              <a:t/>
            </a:r>
            <a:endParaRPr sz="3200"/>
          </a:p>
        </p:txBody>
      </p:sp>
      <p:sp>
        <p:nvSpPr>
          <p:cNvPr id="331" name="Google Shape;331;p44"/>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332" name="Google Shape;332;p44"/>
          <p:cNvSpPr txBox="1"/>
          <p:nvPr/>
        </p:nvSpPr>
        <p:spPr>
          <a:xfrm>
            <a:off x="838200" y="5376103"/>
            <a:ext cx="10515600" cy="175946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2400"/>
              <a:buFont typeface="Arial"/>
              <a:buNone/>
            </a:pPr>
            <a:r>
              <a:rPr b="1" i="0" lang="fr" sz="2400" u="none" cap="none" strike="noStrike">
                <a:solidFill>
                  <a:schemeClr val="lt2"/>
                </a:solidFill>
                <a:latin typeface="Arial"/>
                <a:ea typeface="Arial"/>
                <a:cs typeface="Arial"/>
                <a:sym typeface="Arial"/>
              </a:rPr>
              <a:t>Ajouter la date et le lieu</a:t>
            </a:r>
            <a:endParaRPr b="1" i="0" sz="2400" u="none" cap="none" strike="noStrike">
              <a:solidFill>
                <a:schemeClr val="lt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62"/>
          <p:cNvSpPr txBox="1"/>
          <p:nvPr>
            <p:ph type="title"/>
          </p:nvPr>
        </p:nvSpPr>
        <p:spPr>
          <a:xfrm>
            <a:off x="392291" y="961039"/>
            <a:ext cx="4854474" cy="20295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Narrow"/>
              <a:buNone/>
            </a:pPr>
            <a:r>
              <a:rPr lang="fr" sz="4000"/>
              <a:t>Quelle quantité de déchets infectieux un établissement de santé ordinaire produit-il chaque année ?</a:t>
            </a:r>
            <a:endParaRPr/>
          </a:p>
        </p:txBody>
      </p:sp>
      <p:sp>
        <p:nvSpPr>
          <p:cNvPr id="717" name="Google Shape;717;p62"/>
          <p:cNvSpPr txBox="1"/>
          <p:nvPr>
            <p:ph idx="3" type="body"/>
          </p:nvPr>
        </p:nvSpPr>
        <p:spPr>
          <a:xfrm>
            <a:off x="378004" y="296022"/>
            <a:ext cx="4116387" cy="7106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None/>
            </a:pPr>
            <a:r>
              <a:rPr lang="fr" sz="4400"/>
              <a:t>RÉPONSE  </a:t>
            </a:r>
            <a:endParaRPr/>
          </a:p>
        </p:txBody>
      </p:sp>
      <p:sp>
        <p:nvSpPr>
          <p:cNvPr id="718" name="Google Shape;718;p6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719" name="Google Shape;719;p62"/>
          <p:cNvSpPr txBox="1"/>
          <p:nvPr/>
        </p:nvSpPr>
        <p:spPr>
          <a:xfrm>
            <a:off x="5871369" y="685622"/>
            <a:ext cx="6320630" cy="51720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39"/>
              <a:buFont typeface="Arial"/>
              <a:buNone/>
            </a:pPr>
            <a:r>
              <a:t/>
            </a:r>
            <a:endParaRPr b="0" i="0" sz="2539"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539"/>
              <a:buFont typeface="Arial"/>
              <a:buNone/>
            </a:pPr>
            <a:r>
              <a:rPr b="0" i="0" lang="fr" sz="2539" u="none" cap="none" strike="noStrike">
                <a:solidFill>
                  <a:schemeClr val="dk1"/>
                </a:solidFill>
                <a:latin typeface="Arial Narrow"/>
                <a:ea typeface="Arial Narrow"/>
                <a:cs typeface="Arial Narrow"/>
                <a:sym typeface="Arial Narrow"/>
              </a:rPr>
              <a:t>200 lits x 0,5 kg/lit x 0,80 = 80 kg/jour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39"/>
              <a:buFont typeface="Arial"/>
              <a:buNone/>
            </a:pPr>
            <a:r>
              <a:rPr b="0" i="0" lang="fr" sz="2539" u="none" cap="none" strike="noStrike">
                <a:solidFill>
                  <a:schemeClr val="dk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39"/>
              <a:buFont typeface="Arial"/>
              <a:buNone/>
            </a:pPr>
            <a:r>
              <a:rPr b="0" i="0" lang="fr" sz="2539" u="none" cap="none" strike="noStrike">
                <a:solidFill>
                  <a:schemeClr val="dk1"/>
                </a:solidFill>
                <a:latin typeface="Arial Narrow"/>
                <a:ea typeface="Arial Narrow"/>
                <a:cs typeface="Arial Narrow"/>
                <a:sym typeface="Arial Narrow"/>
              </a:rPr>
              <a:t>80 kg/jour x 30 jours/mois = 2 400 kg/mois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39"/>
              <a:buFont typeface="Arial"/>
              <a:buNone/>
            </a:pPr>
            <a:r>
              <a:t/>
            </a:r>
            <a:endParaRPr b="0" i="0" sz="2539"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539"/>
              <a:buFont typeface="Arial"/>
              <a:buNone/>
            </a:pPr>
            <a:r>
              <a:rPr b="0" i="0" lang="fr" sz="2539" u="none" cap="none" strike="noStrike">
                <a:solidFill>
                  <a:schemeClr val="dk1"/>
                </a:solidFill>
                <a:latin typeface="Arial Narrow"/>
                <a:ea typeface="Arial Narrow"/>
                <a:cs typeface="Arial Narrow"/>
                <a:sym typeface="Arial Narrow"/>
              </a:rPr>
              <a:t>2 400 kg/mois x 12 mois/an = 28 800 kg/an (28,8 tonnes)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39"/>
              <a:buFont typeface="Arial"/>
              <a:buNone/>
            </a:pPr>
            <a:r>
              <a:t/>
            </a:r>
            <a:endParaRPr b="0" i="0" sz="2539"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539"/>
              <a:buFont typeface="Arial"/>
              <a:buNone/>
            </a:pPr>
            <a:r>
              <a:rPr b="0" i="0" lang="fr" sz="2539" u="none" cap="none" strike="noStrike">
                <a:solidFill>
                  <a:schemeClr val="dk1"/>
                </a:solidFill>
                <a:latin typeface="Arial Narrow"/>
                <a:ea typeface="Arial Narrow"/>
                <a:cs typeface="Arial Narrow"/>
                <a:sym typeface="Arial Narrow"/>
              </a:rPr>
              <a:t>Si les déchets sont correctement triés, seuls 4 320 kg (4,32 tonnes) de déchets dangereux devront faire l’objet d’un traitement spécifique.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39"/>
              <a:buFont typeface="Arial"/>
              <a:buNone/>
            </a:pPr>
            <a:r>
              <a:t/>
            </a:r>
            <a:endParaRPr b="0" i="0" sz="2539"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539"/>
              <a:buFont typeface="Arial"/>
              <a:buNone/>
            </a:pPr>
            <a:r>
              <a:rPr b="0" i="0" lang="fr" sz="2539" u="none" cap="none" strike="noStrike">
                <a:solidFill>
                  <a:schemeClr val="dk1"/>
                </a:solidFill>
                <a:latin typeface="Arial Narrow"/>
                <a:ea typeface="Arial Narrow"/>
                <a:cs typeface="Arial Narrow"/>
                <a:sym typeface="Arial Narrow"/>
              </a:rPr>
              <a:t>En moyenne, 40 % des déchets biomédicaux peuvent être recyclés.</a:t>
            </a:r>
            <a:endParaRPr b="0" i="0" sz="1400" u="none" cap="none" strike="noStrike">
              <a:solidFill>
                <a:srgbClr val="000000"/>
              </a:solidFill>
              <a:latin typeface="Arial"/>
              <a:ea typeface="Arial"/>
              <a:cs typeface="Arial"/>
              <a:sym typeface="Arial"/>
            </a:endParaRPr>
          </a:p>
        </p:txBody>
      </p:sp>
      <p:pic>
        <p:nvPicPr>
          <p:cNvPr id="720" name="Google Shape;720;p62"/>
          <p:cNvPicPr preferRelativeResize="0"/>
          <p:nvPr/>
        </p:nvPicPr>
        <p:blipFill rotWithShape="1">
          <a:blip r:embed="rId3">
            <a:alphaModFix/>
          </a:blip>
          <a:srcRect b="0" l="0" r="0" t="0"/>
          <a:stretch/>
        </p:blipFill>
        <p:spPr>
          <a:xfrm>
            <a:off x="610879" y="3775934"/>
            <a:ext cx="4778701" cy="29469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63"/>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3200"/>
              <a:t>Les déchets biomédicaux dans le contexte de la COVID-19</a:t>
            </a:r>
            <a:endParaRPr sz="3200"/>
          </a:p>
        </p:txBody>
      </p:sp>
      <p:sp>
        <p:nvSpPr>
          <p:cNvPr id="729" name="Google Shape;729;p63"/>
          <p:cNvSpPr txBox="1"/>
          <p:nvPr>
            <p:ph idx="1" type="body"/>
          </p:nvPr>
        </p:nvSpPr>
        <p:spPr>
          <a:xfrm>
            <a:off x="615176" y="1213927"/>
            <a:ext cx="5092602" cy="283973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09164D"/>
              </a:buClr>
              <a:buSzPts val="1200"/>
              <a:buFont typeface="Arial"/>
              <a:buChar char="•"/>
            </a:pPr>
            <a:r>
              <a:rPr lang="fr" sz="1200">
                <a:solidFill>
                  <a:srgbClr val="09164D"/>
                </a:solidFill>
              </a:rPr>
              <a:t>Les déchets produits dans un établissement de santé où sont traités des patients atteints de la COVID19 ne requièrent aucun traitement spécifique ou supplémentaire.</a:t>
            </a:r>
            <a:endParaRPr sz="1200"/>
          </a:p>
          <a:p>
            <a:pPr indent="0" lvl="0" marL="0" rtl="0" algn="l">
              <a:lnSpc>
                <a:spcPct val="90000"/>
              </a:lnSpc>
              <a:spcBef>
                <a:spcPts val="1000"/>
              </a:spcBef>
              <a:spcAft>
                <a:spcPts val="0"/>
              </a:spcAft>
              <a:buClr>
                <a:srgbClr val="09164D"/>
              </a:buClr>
              <a:buSzPts val="1200"/>
              <a:buFont typeface="Arial"/>
              <a:buNone/>
            </a:pPr>
            <a:r>
              <a:rPr lang="fr" sz="1200">
                <a:solidFill>
                  <a:srgbClr val="09164D"/>
                </a:solidFill>
              </a:rPr>
              <a:t>	🡪 Les bonnes pratiques habituelles doivent 	être respectées et appliquées.</a:t>
            </a:r>
            <a:endParaRPr sz="1200"/>
          </a:p>
          <a:p>
            <a:pPr indent="-342900" lvl="0" marL="342900" rtl="0" algn="l">
              <a:lnSpc>
                <a:spcPct val="90000"/>
              </a:lnSpc>
              <a:spcBef>
                <a:spcPts val="1000"/>
              </a:spcBef>
              <a:spcAft>
                <a:spcPts val="0"/>
              </a:spcAft>
              <a:buClr>
                <a:srgbClr val="09164D"/>
              </a:buClr>
              <a:buSzPts val="1200"/>
              <a:buFont typeface="Arial"/>
              <a:buChar char="•"/>
            </a:pPr>
            <a:r>
              <a:rPr b="1" lang="fr" sz="1200">
                <a:solidFill>
                  <a:srgbClr val="09164D"/>
                </a:solidFill>
              </a:rPr>
              <a:t>Très faible risque de transmission du virus SARS-CoV-2 par objet contaminé. Il n’existe aucune preuve </a:t>
            </a:r>
            <a:r>
              <a:rPr lang="fr" sz="1200">
                <a:solidFill>
                  <a:srgbClr val="09164D"/>
                </a:solidFill>
              </a:rPr>
              <a:t>de la transmission du virus de la COVID-19 par contact humain direct et non protégé avec des déchets biomédicaux. </a:t>
            </a:r>
            <a:endParaRPr sz="1200"/>
          </a:p>
        </p:txBody>
      </p:sp>
      <p:sp>
        <p:nvSpPr>
          <p:cNvPr id="730" name="Google Shape;730;p63"/>
          <p:cNvSpPr txBox="1"/>
          <p:nvPr>
            <p:ph idx="2" type="body"/>
          </p:nvPr>
        </p:nvSpPr>
        <p:spPr>
          <a:xfrm>
            <a:off x="5930802" y="1213927"/>
            <a:ext cx="5790988" cy="497363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9164D"/>
              </a:buClr>
              <a:buSzPts val="2000"/>
              <a:buFont typeface="Arial"/>
              <a:buChar char="•"/>
            </a:pPr>
            <a:r>
              <a:rPr b="1" lang="fr" sz="1400">
                <a:solidFill>
                  <a:srgbClr val="09164D"/>
                </a:solidFill>
              </a:rPr>
              <a:t>Déchets ordinaires : </a:t>
            </a:r>
            <a:r>
              <a:rPr lang="fr" sz="1400">
                <a:solidFill>
                  <a:srgbClr val="09164D"/>
                </a:solidFill>
              </a:rPr>
              <a:t>Séparés des déchets infectieux dans des poubelles clairement étiquetées et munies de sacs qui sont ensuite noués et jetés avec les déchets municipaux ordinaires. </a:t>
            </a:r>
            <a:endParaRPr sz="1400"/>
          </a:p>
          <a:p>
            <a:pPr indent="-342900" lvl="0" marL="342900" rtl="0" algn="l">
              <a:lnSpc>
                <a:spcPct val="90000"/>
              </a:lnSpc>
              <a:spcBef>
                <a:spcPts val="1000"/>
              </a:spcBef>
              <a:spcAft>
                <a:spcPts val="0"/>
              </a:spcAft>
              <a:buClr>
                <a:srgbClr val="09164D"/>
              </a:buClr>
              <a:buSzPts val="2000"/>
              <a:buFont typeface="Arial"/>
              <a:buChar char="•"/>
            </a:pPr>
            <a:r>
              <a:rPr b="1" lang="fr" sz="1400">
                <a:solidFill>
                  <a:srgbClr val="09164D"/>
                </a:solidFill>
              </a:rPr>
              <a:t>Déchets infectieux : </a:t>
            </a:r>
            <a:r>
              <a:rPr lang="fr" sz="1400">
                <a:solidFill>
                  <a:srgbClr val="09164D"/>
                </a:solidFill>
              </a:rPr>
              <a:t>Produits dans le cadre des soins administrés aux patients, notamment ceux dont la contamination à la COVID-19 est avérée (objets coupants, bandages, déchets potentiellement pathogènes, etc.)  </a:t>
            </a:r>
            <a:endParaRPr sz="1400"/>
          </a:p>
          <a:p>
            <a:pPr indent="-342900" lvl="1" marL="703211" rtl="0" algn="l">
              <a:lnSpc>
                <a:spcPct val="90000"/>
              </a:lnSpc>
              <a:spcBef>
                <a:spcPts val="500"/>
              </a:spcBef>
              <a:spcAft>
                <a:spcPts val="0"/>
              </a:spcAft>
              <a:buClr>
                <a:srgbClr val="09164D"/>
              </a:buClr>
              <a:buSzPts val="2000"/>
              <a:buFont typeface="Arial"/>
              <a:buChar char="•"/>
            </a:pPr>
            <a:r>
              <a:rPr lang="fr" sz="1400">
                <a:solidFill>
                  <a:srgbClr val="09164D"/>
                </a:solidFill>
                <a:latin typeface="Arial"/>
                <a:ea typeface="Arial"/>
                <a:cs typeface="Arial"/>
                <a:sym typeface="Arial"/>
              </a:rPr>
              <a:t>Collectés en toute sécurité dans des bacs à revêtement clairement identifiés et dans des boîtes réservées aux objets coupants ; </a:t>
            </a:r>
            <a:endParaRPr sz="1600"/>
          </a:p>
          <a:p>
            <a:pPr indent="-342900" lvl="1" marL="703211" rtl="0" algn="l">
              <a:lnSpc>
                <a:spcPct val="90000"/>
              </a:lnSpc>
              <a:spcBef>
                <a:spcPts val="500"/>
              </a:spcBef>
              <a:spcAft>
                <a:spcPts val="0"/>
              </a:spcAft>
              <a:buClr>
                <a:srgbClr val="09164D"/>
              </a:buClr>
              <a:buSzPts val="2000"/>
              <a:buFont typeface="Arial"/>
              <a:buChar char="•"/>
            </a:pPr>
            <a:r>
              <a:rPr lang="fr" sz="1400">
                <a:solidFill>
                  <a:srgbClr val="09164D"/>
                </a:solidFill>
                <a:latin typeface="Arial"/>
                <a:ea typeface="Arial"/>
                <a:cs typeface="Arial"/>
                <a:sym typeface="Arial"/>
              </a:rPr>
              <a:t>Traités (de préférence sur place) au moyen d’autres technologies telles que l’autoclavage ou les incinérateurs à haute température, puis éliminés en toute sécurité. </a:t>
            </a:r>
            <a:endParaRPr sz="1600"/>
          </a:p>
          <a:p>
            <a:pPr indent="-342900" lvl="0" marL="342900" rtl="0" algn="l">
              <a:lnSpc>
                <a:spcPct val="90000"/>
              </a:lnSpc>
              <a:spcBef>
                <a:spcPts val="1000"/>
              </a:spcBef>
              <a:spcAft>
                <a:spcPts val="0"/>
              </a:spcAft>
              <a:buClr>
                <a:srgbClr val="09164D"/>
              </a:buClr>
              <a:buSzPts val="2000"/>
              <a:buFont typeface="Arial"/>
              <a:buChar char="•"/>
            </a:pPr>
            <a:r>
              <a:rPr lang="fr" sz="1400">
                <a:solidFill>
                  <a:srgbClr val="09164D"/>
                </a:solidFill>
              </a:rPr>
              <a:t>Pour les déchets transportés hors site, il est essentiel de savoir où et comment ils seront </a:t>
            </a:r>
            <a:r>
              <a:rPr b="1" lang="fr" sz="1400">
                <a:solidFill>
                  <a:srgbClr val="09164D"/>
                </a:solidFill>
              </a:rPr>
              <a:t>traités </a:t>
            </a:r>
            <a:r>
              <a:rPr lang="fr" sz="1400">
                <a:solidFill>
                  <a:srgbClr val="09164D"/>
                </a:solidFill>
              </a:rPr>
              <a:t>et </a:t>
            </a:r>
            <a:r>
              <a:rPr b="1" lang="fr" sz="1400">
                <a:solidFill>
                  <a:srgbClr val="09164D"/>
                </a:solidFill>
              </a:rPr>
              <a:t>éliminés</a:t>
            </a:r>
            <a:r>
              <a:rPr lang="fr" sz="1400">
                <a:solidFill>
                  <a:srgbClr val="09164D"/>
                </a:solidFill>
              </a:rPr>
              <a:t>. </a:t>
            </a:r>
            <a:endParaRPr sz="1400">
              <a:solidFill>
                <a:srgbClr val="09164D"/>
              </a:solidFill>
            </a:endParaRPr>
          </a:p>
          <a:p>
            <a:pPr indent="0" lvl="0" marL="0" rtl="0" algn="l">
              <a:lnSpc>
                <a:spcPct val="90000"/>
              </a:lnSpc>
              <a:spcBef>
                <a:spcPts val="1000"/>
              </a:spcBef>
              <a:spcAft>
                <a:spcPts val="0"/>
              </a:spcAft>
              <a:buClr>
                <a:schemeClr val="dk1"/>
              </a:buClr>
              <a:buSzPts val="2000"/>
              <a:buNone/>
            </a:pPr>
            <a:r>
              <a:t/>
            </a:r>
            <a:endParaRPr sz="1400"/>
          </a:p>
        </p:txBody>
      </p:sp>
      <p:pic>
        <p:nvPicPr>
          <p:cNvPr descr="Covid 19 Pictures | Download Free Images on Unsplash" id="731" name="Google Shape;731;p63"/>
          <p:cNvPicPr preferRelativeResize="0"/>
          <p:nvPr/>
        </p:nvPicPr>
        <p:blipFill rotWithShape="1">
          <a:blip r:embed="rId3">
            <a:alphaModFix/>
          </a:blip>
          <a:srcRect b="0" l="0" r="0" t="0"/>
          <a:stretch/>
        </p:blipFill>
        <p:spPr>
          <a:xfrm>
            <a:off x="1473820" y="4224206"/>
            <a:ext cx="3165088" cy="2503891"/>
          </a:xfrm>
          <a:prstGeom prst="rect">
            <a:avLst/>
          </a:prstGeom>
          <a:noFill/>
          <a:ln>
            <a:noFill/>
          </a:ln>
        </p:spPr>
      </p:pic>
      <p:sp>
        <p:nvSpPr>
          <p:cNvPr id="732" name="Google Shape;732;p6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fr" sz="700"/>
              <a:t>‹#›</a:t>
            </a:fld>
            <a:endParaRPr sz="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64"/>
          <p:cNvSpPr txBox="1"/>
          <p:nvPr>
            <p:ph type="title"/>
          </p:nvPr>
        </p:nvSpPr>
        <p:spPr>
          <a:xfrm>
            <a:off x="99147" y="221339"/>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3600"/>
              <a:t>Faire face à une hausse du volume de déchets</a:t>
            </a:r>
            <a:endParaRPr sz="3600"/>
          </a:p>
        </p:txBody>
      </p:sp>
      <p:sp>
        <p:nvSpPr>
          <p:cNvPr id="741" name="Google Shape;741;p64"/>
          <p:cNvSpPr txBox="1"/>
          <p:nvPr>
            <p:ph idx="1" type="body"/>
          </p:nvPr>
        </p:nvSpPr>
        <p:spPr>
          <a:xfrm>
            <a:off x="838199" y="1384300"/>
            <a:ext cx="10514013" cy="4973466"/>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09164D"/>
              </a:buClr>
              <a:buSzPts val="1600"/>
              <a:buFont typeface="Arial"/>
              <a:buChar char="•"/>
            </a:pPr>
            <a:r>
              <a:rPr lang="fr" sz="1600">
                <a:solidFill>
                  <a:srgbClr val="09164D"/>
                </a:solidFill>
              </a:rPr>
              <a:t>Les déchets issus des </a:t>
            </a:r>
            <a:r>
              <a:rPr b="1" lang="fr" sz="1600">
                <a:solidFill>
                  <a:srgbClr val="09164D"/>
                </a:solidFill>
              </a:rPr>
              <a:t>salles d’attente des établissements de santé</a:t>
            </a:r>
            <a:r>
              <a:rPr lang="fr" sz="1600">
                <a:solidFill>
                  <a:srgbClr val="09164D"/>
                </a:solidFill>
              </a:rPr>
              <a:t> et les </a:t>
            </a:r>
            <a:r>
              <a:rPr b="1" lang="fr" sz="1600">
                <a:solidFill>
                  <a:srgbClr val="09164D"/>
                </a:solidFill>
              </a:rPr>
              <a:t>déchets domestiques</a:t>
            </a:r>
            <a:r>
              <a:rPr lang="fr" sz="1600">
                <a:solidFill>
                  <a:srgbClr val="09164D"/>
                </a:solidFill>
              </a:rPr>
              <a:t> produits pendant une période de quarantaine à domicile </a:t>
            </a:r>
            <a:r>
              <a:rPr b="1" lang="fr" sz="1600">
                <a:solidFill>
                  <a:srgbClr val="D4B01A"/>
                </a:solidFill>
              </a:rPr>
              <a:t>ne sont pas considérés comme dangereux.</a:t>
            </a:r>
            <a:endParaRPr sz="1400"/>
          </a:p>
          <a:p>
            <a:pPr indent="-342898" lvl="1" marL="703211" rtl="0" algn="l">
              <a:lnSpc>
                <a:spcPct val="90000"/>
              </a:lnSpc>
              <a:spcBef>
                <a:spcPts val="500"/>
              </a:spcBef>
              <a:spcAft>
                <a:spcPts val="0"/>
              </a:spcAft>
              <a:buClr>
                <a:srgbClr val="09164D"/>
              </a:buClr>
              <a:buSzPts val="1600"/>
              <a:buFont typeface="Arial"/>
              <a:buChar char="•"/>
            </a:pPr>
            <a:r>
              <a:rPr lang="fr" sz="1600">
                <a:solidFill>
                  <a:srgbClr val="09164D"/>
                </a:solidFill>
                <a:latin typeface="Arial"/>
                <a:ea typeface="Arial"/>
                <a:cs typeface="Arial"/>
                <a:sym typeface="Arial"/>
              </a:rPr>
              <a:t>Ils doivent être emballés dans des sacs noirs solides qui seront ensuite soigneusement fermés ou attachés avant d’être confiés aux services municipaux de traitement des déchets. </a:t>
            </a:r>
            <a:endParaRPr sz="1200"/>
          </a:p>
          <a:p>
            <a:pPr indent="-342898" lvl="1" marL="703211" rtl="0" algn="l">
              <a:lnSpc>
                <a:spcPct val="90000"/>
              </a:lnSpc>
              <a:spcBef>
                <a:spcPts val="500"/>
              </a:spcBef>
              <a:spcAft>
                <a:spcPts val="0"/>
              </a:spcAft>
              <a:buClr>
                <a:srgbClr val="09164D"/>
              </a:buClr>
              <a:buSzPts val="1600"/>
              <a:buFont typeface="Arial"/>
              <a:buChar char="•"/>
            </a:pPr>
            <a:r>
              <a:rPr lang="fr" sz="1600">
                <a:solidFill>
                  <a:srgbClr val="09164D"/>
                </a:solidFill>
                <a:latin typeface="Arial"/>
                <a:ea typeface="Arial"/>
                <a:cs typeface="Arial"/>
                <a:sym typeface="Arial"/>
              </a:rPr>
              <a:t>Si les services municipaux de traitement des déchets ne sont pas disponibles, on peut envisager le recours à des solutions de substitution (enfouissement en toute sécurité ou incinération contrôlée).</a:t>
            </a:r>
            <a:endParaRPr sz="1200"/>
          </a:p>
          <a:p>
            <a:pPr indent="-342900" lvl="0" marL="342900" rtl="0" algn="l">
              <a:lnSpc>
                <a:spcPct val="90000"/>
              </a:lnSpc>
              <a:spcBef>
                <a:spcPts val="1000"/>
              </a:spcBef>
              <a:spcAft>
                <a:spcPts val="0"/>
              </a:spcAft>
              <a:buClr>
                <a:srgbClr val="09164D"/>
              </a:buClr>
              <a:buSzPts val="1600"/>
              <a:buFont typeface="Arial"/>
              <a:buChar char="•"/>
            </a:pPr>
            <a:r>
              <a:rPr lang="fr" sz="1600">
                <a:solidFill>
                  <a:srgbClr val="09164D"/>
                </a:solidFill>
              </a:rPr>
              <a:t>Il est important de procéder à l’</a:t>
            </a:r>
            <a:r>
              <a:rPr b="1" lang="fr" sz="1600">
                <a:solidFill>
                  <a:srgbClr val="09164D"/>
                </a:solidFill>
              </a:rPr>
              <a:t>évaluation </a:t>
            </a:r>
            <a:r>
              <a:rPr lang="fr" sz="1600">
                <a:solidFill>
                  <a:srgbClr val="09164D"/>
                </a:solidFill>
              </a:rPr>
              <a:t>de ses capacités actuelles en matière de traitement des déchets, afin de se préparer à l’augmentation du volume de déchets en cas d’épidémie (principalement liée à l’utilisation d’EPI) et d’anticiper le renforcement nécessaire des capacités de manutention, de stockage et de traitement. </a:t>
            </a:r>
            <a:endParaRPr sz="1400"/>
          </a:p>
          <a:p>
            <a:pPr indent="-342900" lvl="0" marL="342900" rtl="0" algn="l">
              <a:lnSpc>
                <a:spcPct val="90000"/>
              </a:lnSpc>
              <a:spcBef>
                <a:spcPts val="1000"/>
              </a:spcBef>
              <a:spcAft>
                <a:spcPts val="0"/>
              </a:spcAft>
              <a:buClr>
                <a:srgbClr val="09164D"/>
              </a:buClr>
              <a:buSzPts val="1600"/>
              <a:buFont typeface="Arial"/>
              <a:buChar char="•"/>
            </a:pPr>
            <a:r>
              <a:rPr lang="fr" sz="1600">
                <a:solidFill>
                  <a:srgbClr val="09164D"/>
                </a:solidFill>
              </a:rPr>
              <a:t>Optimiser l’utilisation des équipements de traitement des déchets disponibles en les faisant</a:t>
            </a:r>
            <a:r>
              <a:rPr b="1" lang="fr" sz="1600">
                <a:solidFill>
                  <a:srgbClr val="09164D"/>
                </a:solidFill>
              </a:rPr>
              <a:t> fonctionner sur une amplitude horaire plus large.</a:t>
            </a:r>
            <a:endParaRPr sz="1400"/>
          </a:p>
          <a:p>
            <a:pPr indent="-342900" lvl="0" marL="342900" rtl="0" algn="l">
              <a:lnSpc>
                <a:spcPct val="90000"/>
              </a:lnSpc>
              <a:spcBef>
                <a:spcPts val="1000"/>
              </a:spcBef>
              <a:spcAft>
                <a:spcPts val="0"/>
              </a:spcAft>
              <a:buClr>
                <a:srgbClr val="09164D"/>
              </a:buClr>
              <a:buSzPts val="1600"/>
              <a:buFont typeface="Arial"/>
              <a:buChar char="•"/>
            </a:pPr>
            <a:r>
              <a:rPr lang="fr" sz="1600">
                <a:solidFill>
                  <a:srgbClr val="09164D"/>
                </a:solidFill>
              </a:rPr>
              <a:t>Déployer/acquérir des capacités de traitement supplémentaires, telles que des autoclaves ou des incinérateurs à haute température, et s’assurer de leur viabilité en prévoyant des ressources humaines et financières adéquates et/ou un traitement centralisé. </a:t>
            </a:r>
            <a:endParaRPr sz="1400"/>
          </a:p>
        </p:txBody>
      </p:sp>
      <p:sp>
        <p:nvSpPr>
          <p:cNvPr id="742" name="Google Shape;742;p6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grpSp>
        <p:nvGrpSpPr>
          <p:cNvPr id="743" name="Google Shape;743;p64"/>
          <p:cNvGrpSpPr/>
          <p:nvPr/>
        </p:nvGrpSpPr>
        <p:grpSpPr>
          <a:xfrm>
            <a:off x="9415465" y="57341"/>
            <a:ext cx="1276345" cy="1326958"/>
            <a:chOff x="10475415" y="275913"/>
            <a:chExt cx="1458677" cy="1556719"/>
          </a:xfrm>
        </p:grpSpPr>
        <p:pic>
          <p:nvPicPr>
            <p:cNvPr id="744" name="Google Shape;744;p64"/>
            <p:cNvPicPr preferRelativeResize="0"/>
            <p:nvPr/>
          </p:nvPicPr>
          <p:blipFill rotWithShape="1">
            <a:blip r:embed="rId3">
              <a:alphaModFix/>
            </a:blip>
            <a:srcRect b="0" l="0" r="0" t="0"/>
            <a:stretch/>
          </p:blipFill>
          <p:spPr>
            <a:xfrm>
              <a:off x="10727487" y="275913"/>
              <a:ext cx="1030462" cy="1030462"/>
            </a:xfrm>
            <a:prstGeom prst="rect">
              <a:avLst/>
            </a:prstGeom>
            <a:noFill/>
            <a:ln>
              <a:noFill/>
            </a:ln>
          </p:spPr>
        </p:pic>
        <p:sp>
          <p:nvSpPr>
            <p:cNvPr id="745" name="Google Shape;745;p64"/>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b="1" i="0" lang="fr" sz="2400" u="none" cap="none" strike="noStrike">
                  <a:solidFill>
                    <a:schemeClr val="dk1"/>
                  </a:solidFill>
                  <a:latin typeface="Arial"/>
                  <a:ea typeface="Arial"/>
                  <a:cs typeface="Arial"/>
                  <a:sym typeface="Arial"/>
                </a:rPr>
                <a:t>2 min</a:t>
              </a:r>
              <a:endParaRPr b="0" i="0" sz="1400" u="none" cap="none" strike="noStrike">
                <a:solidFill>
                  <a:srgbClr val="000000"/>
                </a:solidFill>
                <a:latin typeface="Arial"/>
                <a:ea typeface="Arial"/>
                <a:cs typeface="Arial"/>
                <a:sym typeface="Arial"/>
              </a:endParaRPr>
            </a:p>
          </p:txBody>
        </p:sp>
      </p:grpSp>
      <p:pic>
        <p:nvPicPr>
          <p:cNvPr id="746" name="Google Shape;746;p64"/>
          <p:cNvPicPr preferRelativeResize="0"/>
          <p:nvPr/>
        </p:nvPicPr>
        <p:blipFill rotWithShape="1">
          <a:blip r:embed="rId4">
            <a:alphaModFix/>
          </a:blip>
          <a:srcRect b="0" l="0" r="0" t="0"/>
          <a:stretch/>
        </p:blipFill>
        <p:spPr>
          <a:xfrm>
            <a:off x="10691810" y="198641"/>
            <a:ext cx="1092696" cy="9529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65"/>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sz="6600"/>
              <a:t>Deuxième partie : Les technologies de traitement des déchets</a:t>
            </a:r>
            <a:endParaRPr sz="6600"/>
          </a:p>
        </p:txBody>
      </p:sp>
      <p:sp>
        <p:nvSpPr>
          <p:cNvPr id="753" name="Google Shape;753;p65"/>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
        <p:nvSpPr>
          <p:cNvPr id="754" name="Google Shape;754;p65"/>
          <p:cNvSpPr txBox="1"/>
          <p:nvPr/>
        </p:nvSpPr>
        <p:spPr>
          <a:xfrm>
            <a:off x="518288" y="3171554"/>
            <a:ext cx="5929313" cy="21082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lt1"/>
              </a:buClr>
              <a:buSzPts val="2400"/>
              <a:buFont typeface="Calibri"/>
              <a:buAutoNum type="arabicPeriod"/>
            </a:pPr>
            <a:r>
              <a:rPr b="0" i="0" lang="fr" sz="1800" u="none" cap="none" strike="noStrike">
                <a:solidFill>
                  <a:schemeClr val="lt1"/>
                </a:solidFill>
                <a:latin typeface="Arial"/>
                <a:ea typeface="Arial"/>
                <a:cs typeface="Arial"/>
                <a:sym typeface="Arial"/>
              </a:rPr>
              <a:t>Classement des différentes solutions de traitement des déchets </a:t>
            </a:r>
            <a:endParaRPr b="0" i="0" sz="11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1800" u="none" cap="none" strike="noStrike">
                <a:solidFill>
                  <a:schemeClr val="lt1"/>
                </a:solidFill>
                <a:latin typeface="Arial"/>
                <a:ea typeface="Arial"/>
                <a:cs typeface="Arial"/>
                <a:sym typeface="Arial"/>
              </a:rPr>
              <a:t>Comment choisir la technologie la mieux adaptée</a:t>
            </a:r>
            <a:endParaRPr b="0" i="0" sz="11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1800" u="none" cap="none" strike="noStrike">
                <a:solidFill>
                  <a:schemeClr val="lt1"/>
                </a:solidFill>
                <a:latin typeface="Arial"/>
                <a:ea typeface="Arial"/>
                <a:cs typeface="Arial"/>
                <a:sym typeface="Arial"/>
              </a:rPr>
              <a:t>Les technologies avec incinération et les technologies sans incinération </a:t>
            </a:r>
            <a:endParaRPr b="0" i="0" sz="1100" u="none" cap="none" strike="noStrike">
              <a:solidFill>
                <a:srgbClr val="000000"/>
              </a:solidFill>
              <a:latin typeface="Arial"/>
              <a:ea typeface="Arial"/>
              <a:cs typeface="Arial"/>
              <a:sym typeface="Arial"/>
            </a:endParaRPr>
          </a:p>
        </p:txBody>
      </p:sp>
      <p:pic>
        <p:nvPicPr>
          <p:cNvPr descr="A picture containing outdoor, sky, ground, building&#10;&#10;Description automatically generated" id="755" name="Google Shape;755;p65"/>
          <p:cNvPicPr preferRelativeResize="0"/>
          <p:nvPr/>
        </p:nvPicPr>
        <p:blipFill rotWithShape="1">
          <a:blip r:embed="rId3">
            <a:alphaModFix/>
          </a:blip>
          <a:srcRect b="0" l="0" r="0" t="0"/>
          <a:stretch/>
        </p:blipFill>
        <p:spPr>
          <a:xfrm>
            <a:off x="7244577" y="3090727"/>
            <a:ext cx="4572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66"/>
          <p:cNvSpPr txBox="1"/>
          <p:nvPr>
            <p:ph type="title"/>
          </p:nvPr>
        </p:nvSpPr>
        <p:spPr>
          <a:xfrm>
            <a:off x="838200" y="231516"/>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3600"/>
              <a:t>Classement des différentes solutions de traitement des déchets</a:t>
            </a:r>
            <a:endParaRPr sz="3600"/>
          </a:p>
        </p:txBody>
      </p:sp>
      <p:pic>
        <p:nvPicPr>
          <p:cNvPr id="764" name="Google Shape;764;p66"/>
          <p:cNvPicPr preferRelativeResize="0"/>
          <p:nvPr/>
        </p:nvPicPr>
        <p:blipFill rotWithShape="1">
          <a:blip r:embed="rId3">
            <a:alphaModFix/>
          </a:blip>
          <a:srcRect b="0" l="0" r="0" t="0"/>
          <a:stretch/>
        </p:blipFill>
        <p:spPr>
          <a:xfrm>
            <a:off x="1393594" y="1369374"/>
            <a:ext cx="5236526" cy="4604944"/>
          </a:xfrm>
          <a:prstGeom prst="rect">
            <a:avLst/>
          </a:prstGeom>
          <a:noFill/>
          <a:ln>
            <a:noFill/>
          </a:ln>
        </p:spPr>
      </p:pic>
      <p:pic>
        <p:nvPicPr>
          <p:cNvPr id="765" name="Google Shape;765;p66"/>
          <p:cNvPicPr preferRelativeResize="0"/>
          <p:nvPr/>
        </p:nvPicPr>
        <p:blipFill rotWithShape="1">
          <a:blip r:embed="rId4">
            <a:alphaModFix/>
          </a:blip>
          <a:srcRect b="0" l="0" r="0" t="0"/>
          <a:stretch/>
        </p:blipFill>
        <p:spPr>
          <a:xfrm>
            <a:off x="7262283" y="2726182"/>
            <a:ext cx="1910730" cy="1447583"/>
          </a:xfrm>
          <a:prstGeom prst="rect">
            <a:avLst/>
          </a:prstGeom>
          <a:noFill/>
          <a:ln>
            <a:noFill/>
          </a:ln>
          <a:effectLst>
            <a:outerShdw blurRad="292100" rotWithShape="0" algn="tl" dir="2700000" dist="139700">
              <a:srgbClr val="333333">
                <a:alpha val="64313"/>
              </a:srgbClr>
            </a:outerShdw>
          </a:effectLst>
        </p:spPr>
      </p:pic>
      <p:pic>
        <p:nvPicPr>
          <p:cNvPr id="766" name="Google Shape;766;p66"/>
          <p:cNvPicPr preferRelativeResize="0"/>
          <p:nvPr/>
        </p:nvPicPr>
        <p:blipFill rotWithShape="1">
          <a:blip r:embed="rId5">
            <a:alphaModFix/>
          </a:blip>
          <a:srcRect b="0" l="0" r="0" t="0"/>
          <a:stretch/>
        </p:blipFill>
        <p:spPr>
          <a:xfrm>
            <a:off x="7387474" y="883496"/>
            <a:ext cx="1476056" cy="1750218"/>
          </a:xfrm>
          <a:prstGeom prst="rect">
            <a:avLst/>
          </a:prstGeom>
          <a:noFill/>
          <a:ln>
            <a:noFill/>
          </a:ln>
          <a:effectLst>
            <a:outerShdw blurRad="292100" rotWithShape="0" algn="tl" dir="2700000" dist="139700">
              <a:srgbClr val="333333">
                <a:alpha val="64313"/>
              </a:srgbClr>
            </a:outerShdw>
          </a:effectLst>
        </p:spPr>
      </p:pic>
      <p:pic>
        <p:nvPicPr>
          <p:cNvPr id="767" name="Google Shape;767;p66"/>
          <p:cNvPicPr preferRelativeResize="0"/>
          <p:nvPr/>
        </p:nvPicPr>
        <p:blipFill rotWithShape="1">
          <a:blip r:embed="rId6">
            <a:alphaModFix/>
          </a:blip>
          <a:srcRect b="0" l="0" r="0" t="0"/>
          <a:stretch/>
        </p:blipFill>
        <p:spPr>
          <a:xfrm>
            <a:off x="7262283" y="4638281"/>
            <a:ext cx="1894522" cy="1254381"/>
          </a:xfrm>
          <a:prstGeom prst="rect">
            <a:avLst/>
          </a:prstGeom>
          <a:noFill/>
          <a:ln>
            <a:noFill/>
          </a:ln>
          <a:effectLst>
            <a:outerShdw blurRad="292100" rotWithShape="0" algn="tl" dir="2700000" dist="139700">
              <a:srgbClr val="333333">
                <a:alpha val="64313"/>
              </a:srgbClr>
            </a:outerShdw>
          </a:effectLst>
        </p:spPr>
      </p:pic>
      <p:cxnSp>
        <p:nvCxnSpPr>
          <p:cNvPr id="768" name="Google Shape;768;p66"/>
          <p:cNvCxnSpPr/>
          <p:nvPr/>
        </p:nvCxnSpPr>
        <p:spPr>
          <a:xfrm>
            <a:off x="6427148" y="5252473"/>
            <a:ext cx="777544" cy="12998"/>
          </a:xfrm>
          <a:prstGeom prst="straightConnector1">
            <a:avLst/>
          </a:prstGeom>
          <a:noFill/>
          <a:ln cap="flat" cmpd="sng" w="57150">
            <a:solidFill>
              <a:srgbClr val="C00000"/>
            </a:solidFill>
            <a:prstDash val="solid"/>
            <a:miter lim="800000"/>
            <a:headEnd len="sm" w="sm" type="none"/>
            <a:tailEnd len="med" w="med" type="triangle"/>
          </a:ln>
        </p:spPr>
      </p:cxnSp>
      <p:cxnSp>
        <p:nvCxnSpPr>
          <p:cNvPr id="769" name="Google Shape;769;p66"/>
          <p:cNvCxnSpPr/>
          <p:nvPr/>
        </p:nvCxnSpPr>
        <p:spPr>
          <a:xfrm>
            <a:off x="6427148" y="3416002"/>
            <a:ext cx="777544" cy="12998"/>
          </a:xfrm>
          <a:prstGeom prst="straightConnector1">
            <a:avLst/>
          </a:prstGeom>
          <a:noFill/>
          <a:ln cap="flat" cmpd="sng" w="57150">
            <a:solidFill>
              <a:srgbClr val="FABA27"/>
            </a:solidFill>
            <a:prstDash val="solid"/>
            <a:miter lim="800000"/>
            <a:headEnd len="sm" w="sm" type="none"/>
            <a:tailEnd len="med" w="med" type="triangle"/>
          </a:ln>
        </p:spPr>
      </p:cxnSp>
      <p:cxnSp>
        <p:nvCxnSpPr>
          <p:cNvPr id="770" name="Google Shape;770;p66"/>
          <p:cNvCxnSpPr/>
          <p:nvPr/>
        </p:nvCxnSpPr>
        <p:spPr>
          <a:xfrm>
            <a:off x="6427147" y="1654259"/>
            <a:ext cx="777544" cy="12998"/>
          </a:xfrm>
          <a:prstGeom prst="straightConnector1">
            <a:avLst/>
          </a:prstGeom>
          <a:noFill/>
          <a:ln cap="flat" cmpd="sng" w="57150">
            <a:solidFill>
              <a:srgbClr val="4DA23E"/>
            </a:solidFill>
            <a:prstDash val="solid"/>
            <a:miter lim="800000"/>
            <a:headEnd len="sm" w="sm" type="none"/>
            <a:tailEnd len="med" w="med" type="triangle"/>
          </a:ln>
        </p:spPr>
      </p:cxnSp>
      <p:grpSp>
        <p:nvGrpSpPr>
          <p:cNvPr id="771" name="Google Shape;771;p66"/>
          <p:cNvGrpSpPr/>
          <p:nvPr/>
        </p:nvGrpSpPr>
        <p:grpSpPr>
          <a:xfrm>
            <a:off x="602166" y="6087773"/>
            <a:ext cx="11233149" cy="702071"/>
            <a:chOff x="0" y="259357"/>
            <a:chExt cx="11233149" cy="702071"/>
          </a:xfrm>
        </p:grpSpPr>
        <p:sp>
          <p:nvSpPr>
            <p:cNvPr id="772" name="Google Shape;772;p66"/>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3" name="Google Shape;773;p66"/>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Réduction de la production</a:t>
              </a:r>
              <a:endParaRPr b="0" i="0" sz="1200" u="none" cap="none" strike="noStrike">
                <a:solidFill>
                  <a:schemeClr val="lt1"/>
                </a:solidFill>
                <a:latin typeface="Arial Narrow"/>
                <a:ea typeface="Arial Narrow"/>
                <a:cs typeface="Arial Narrow"/>
                <a:sym typeface="Arial Narrow"/>
              </a:endParaRPr>
            </a:p>
          </p:txBody>
        </p:sp>
        <p:sp>
          <p:nvSpPr>
            <p:cNvPr id="774" name="Google Shape;774;p66"/>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5" name="Google Shape;775;p66"/>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Tri</a:t>
              </a:r>
              <a:endParaRPr b="0" i="0" sz="1100" u="none" cap="none" strike="noStrike">
                <a:solidFill>
                  <a:srgbClr val="000000"/>
                </a:solidFill>
                <a:latin typeface="Arial"/>
                <a:ea typeface="Arial"/>
                <a:cs typeface="Arial"/>
                <a:sym typeface="Arial"/>
              </a:endParaRPr>
            </a:p>
          </p:txBody>
        </p:sp>
        <p:sp>
          <p:nvSpPr>
            <p:cNvPr id="776" name="Google Shape;776;p66"/>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7" name="Google Shape;777;p66"/>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Collecte</a:t>
              </a:r>
              <a:endParaRPr b="0" i="0" sz="1100" u="none" cap="none" strike="noStrike">
                <a:solidFill>
                  <a:srgbClr val="000000"/>
                </a:solidFill>
                <a:latin typeface="Arial"/>
                <a:ea typeface="Arial"/>
                <a:cs typeface="Arial"/>
                <a:sym typeface="Arial"/>
              </a:endParaRPr>
            </a:p>
          </p:txBody>
        </p:sp>
        <p:sp>
          <p:nvSpPr>
            <p:cNvPr id="778" name="Google Shape;778;p66"/>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9" name="Google Shape;779;p66"/>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Transport</a:t>
              </a:r>
              <a:endParaRPr b="0" i="0" sz="1100" u="none" cap="none" strike="noStrike">
                <a:solidFill>
                  <a:srgbClr val="000000"/>
                </a:solidFill>
                <a:latin typeface="Arial"/>
                <a:ea typeface="Arial"/>
                <a:cs typeface="Arial"/>
                <a:sym typeface="Arial"/>
              </a:endParaRPr>
            </a:p>
          </p:txBody>
        </p:sp>
        <p:sp>
          <p:nvSpPr>
            <p:cNvPr id="780" name="Google Shape;780;p66"/>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81" name="Google Shape;781;p66"/>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Stockage</a:t>
              </a:r>
              <a:endParaRPr b="0" i="0" sz="1100" u="none" cap="none" strike="noStrike">
                <a:solidFill>
                  <a:srgbClr val="000000"/>
                </a:solidFill>
                <a:latin typeface="Arial"/>
                <a:ea typeface="Arial"/>
                <a:cs typeface="Arial"/>
                <a:sym typeface="Arial"/>
              </a:endParaRPr>
            </a:p>
          </p:txBody>
        </p:sp>
        <p:sp>
          <p:nvSpPr>
            <p:cNvPr id="782" name="Google Shape;782;p66"/>
            <p:cNvSpPr/>
            <p:nvPr/>
          </p:nvSpPr>
          <p:spPr>
            <a:xfrm>
              <a:off x="7898308"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83" name="Google Shape;783;p66"/>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Traitement</a:t>
              </a:r>
              <a:endParaRPr b="0" i="0" sz="1100" u="none" cap="none" strike="noStrike">
                <a:solidFill>
                  <a:srgbClr val="000000"/>
                </a:solidFill>
                <a:latin typeface="Arial"/>
                <a:ea typeface="Arial"/>
                <a:cs typeface="Arial"/>
                <a:sym typeface="Arial"/>
              </a:endParaRPr>
            </a:p>
          </p:txBody>
        </p:sp>
        <p:sp>
          <p:nvSpPr>
            <p:cNvPr id="784" name="Google Shape;784;p66"/>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85" name="Google Shape;785;p66"/>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Élimination finale</a:t>
              </a:r>
              <a:endParaRPr b="0" i="0" sz="1100" u="none" cap="none" strike="noStrike">
                <a:solidFill>
                  <a:srgbClr val="000000"/>
                </a:solidFill>
                <a:latin typeface="Arial"/>
                <a:ea typeface="Arial"/>
                <a:cs typeface="Arial"/>
                <a:sym typeface="Arial"/>
              </a:endParaRPr>
            </a:p>
          </p:txBody>
        </p:sp>
      </p:grpSp>
      <p:sp>
        <p:nvSpPr>
          <p:cNvPr id="786" name="Google Shape;786;p6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67"/>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Choisir la technologie la mieux adaptée</a:t>
            </a:r>
            <a:endParaRPr/>
          </a:p>
        </p:txBody>
      </p:sp>
      <p:sp>
        <p:nvSpPr>
          <p:cNvPr id="795" name="Google Shape;795;p67"/>
          <p:cNvSpPr/>
          <p:nvPr/>
        </p:nvSpPr>
        <p:spPr>
          <a:xfrm>
            <a:off x="1676633" y="-193672"/>
            <a:ext cx="184720" cy="69249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900"/>
              <a:buFont typeface="Arial"/>
              <a:buNone/>
            </a:pPr>
            <a:r>
              <a:t/>
            </a:r>
            <a:endParaRPr b="1" i="0" sz="3900" u="none" cap="none" strike="noStrike">
              <a:solidFill>
                <a:srgbClr val="000066"/>
              </a:solidFill>
              <a:latin typeface="Arial"/>
              <a:ea typeface="Arial"/>
              <a:cs typeface="Arial"/>
              <a:sym typeface="Arial"/>
            </a:endParaRPr>
          </a:p>
        </p:txBody>
      </p:sp>
      <p:sp>
        <p:nvSpPr>
          <p:cNvPr id="796" name="Google Shape;796;p67"/>
          <p:cNvSpPr txBox="1"/>
          <p:nvPr/>
        </p:nvSpPr>
        <p:spPr>
          <a:xfrm>
            <a:off x="565561" y="1297730"/>
            <a:ext cx="5946751" cy="484744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fr" sz="1800" u="none" cap="none" strike="noStrike">
                <a:solidFill>
                  <a:srgbClr val="09164D"/>
                </a:solidFill>
                <a:latin typeface="Arial"/>
                <a:ea typeface="Arial"/>
                <a:cs typeface="Arial"/>
                <a:sym typeface="Arial"/>
              </a:rPr>
              <a:t>S’appuyer sur les critères suivants : </a:t>
            </a:r>
            <a:endParaRPr b="0" i="0" sz="1100" u="none" cap="none" strike="noStrike">
              <a:solidFill>
                <a:srgbClr val="000000"/>
              </a:solidFill>
              <a:latin typeface="Arial"/>
              <a:ea typeface="Arial"/>
              <a:cs typeface="Arial"/>
              <a:sym typeface="Arial"/>
            </a:endParaRPr>
          </a:p>
          <a:p>
            <a:pPr indent="-310976" lvl="0" marL="310976" marR="0" rtl="0" algn="l">
              <a:lnSpc>
                <a:spcPct val="150000"/>
              </a:lnSpc>
              <a:spcBef>
                <a:spcPts val="0"/>
              </a:spcBef>
              <a:spcAft>
                <a:spcPts val="0"/>
              </a:spcAft>
              <a:buClr>
                <a:srgbClr val="09164D"/>
              </a:buClr>
              <a:buSzPts val="2177"/>
              <a:buFont typeface="Arial"/>
              <a:buChar char="•"/>
            </a:pPr>
            <a:r>
              <a:rPr b="0" i="0" lang="fr" sz="1800" u="none" cap="none" strike="noStrike">
                <a:solidFill>
                  <a:srgbClr val="09164D"/>
                </a:solidFill>
                <a:latin typeface="Arial"/>
                <a:ea typeface="Arial"/>
                <a:cs typeface="Arial"/>
                <a:sym typeface="Arial"/>
              </a:rPr>
              <a:t>Les réglementations nationales et internationales </a:t>
            </a:r>
            <a:endParaRPr b="0" i="0" sz="1100" u="none" cap="none" strike="noStrike">
              <a:solidFill>
                <a:srgbClr val="000000"/>
              </a:solidFill>
              <a:latin typeface="Arial"/>
              <a:ea typeface="Arial"/>
              <a:cs typeface="Arial"/>
              <a:sym typeface="Arial"/>
            </a:endParaRPr>
          </a:p>
          <a:p>
            <a:pPr indent="-310976" lvl="0" marL="310976" marR="0" rtl="0" algn="l">
              <a:lnSpc>
                <a:spcPct val="150000"/>
              </a:lnSpc>
              <a:spcBef>
                <a:spcPts val="0"/>
              </a:spcBef>
              <a:spcAft>
                <a:spcPts val="0"/>
              </a:spcAft>
              <a:buClr>
                <a:srgbClr val="09164D"/>
              </a:buClr>
              <a:buSzPts val="2177"/>
              <a:buFont typeface="Arial"/>
              <a:buChar char="•"/>
            </a:pPr>
            <a:r>
              <a:rPr b="0" i="0" lang="fr" sz="1800" u="none" cap="none" strike="noStrike">
                <a:solidFill>
                  <a:srgbClr val="09164D"/>
                </a:solidFill>
                <a:latin typeface="Arial"/>
                <a:ea typeface="Arial"/>
                <a:cs typeface="Arial"/>
                <a:sym typeface="Arial"/>
              </a:rPr>
              <a:t>Le budget disponible (investissement initial et frais d’entretien) </a:t>
            </a:r>
            <a:endParaRPr b="0" i="0" sz="1100" u="none" cap="none" strike="noStrike">
              <a:solidFill>
                <a:srgbClr val="000000"/>
              </a:solidFill>
              <a:latin typeface="Arial"/>
              <a:ea typeface="Arial"/>
              <a:cs typeface="Arial"/>
              <a:sym typeface="Arial"/>
            </a:endParaRPr>
          </a:p>
          <a:p>
            <a:pPr indent="-310976" lvl="0" marL="310976" marR="0" rtl="0" algn="l">
              <a:lnSpc>
                <a:spcPct val="150000"/>
              </a:lnSpc>
              <a:spcBef>
                <a:spcPts val="0"/>
              </a:spcBef>
              <a:spcAft>
                <a:spcPts val="0"/>
              </a:spcAft>
              <a:buClr>
                <a:srgbClr val="09164D"/>
              </a:buClr>
              <a:buSzPts val="2177"/>
              <a:buFont typeface="Arial"/>
              <a:buChar char="•"/>
            </a:pPr>
            <a:r>
              <a:rPr b="0" i="0" lang="fr" sz="1800" u="none" cap="none" strike="noStrike">
                <a:solidFill>
                  <a:srgbClr val="09164D"/>
                </a:solidFill>
                <a:latin typeface="Arial"/>
                <a:ea typeface="Arial"/>
                <a:cs typeface="Arial"/>
                <a:sym typeface="Arial"/>
              </a:rPr>
              <a:t>Les infrastructures (espace disponible)</a:t>
            </a:r>
            <a:endParaRPr b="0" i="0" sz="1100" u="none" cap="none" strike="noStrike">
              <a:solidFill>
                <a:srgbClr val="000000"/>
              </a:solidFill>
              <a:latin typeface="Arial"/>
              <a:ea typeface="Arial"/>
              <a:cs typeface="Arial"/>
              <a:sym typeface="Arial"/>
            </a:endParaRPr>
          </a:p>
          <a:p>
            <a:pPr indent="-310976" lvl="0" marL="310976" marR="0" rtl="0" algn="l">
              <a:lnSpc>
                <a:spcPct val="150000"/>
              </a:lnSpc>
              <a:spcBef>
                <a:spcPts val="0"/>
              </a:spcBef>
              <a:spcAft>
                <a:spcPts val="0"/>
              </a:spcAft>
              <a:buClr>
                <a:srgbClr val="09164D"/>
              </a:buClr>
              <a:buSzPts val="2177"/>
              <a:buFont typeface="Arial"/>
              <a:buChar char="•"/>
            </a:pPr>
            <a:r>
              <a:rPr b="0" i="0" lang="fr" sz="1800" u="none" cap="none" strike="noStrike">
                <a:solidFill>
                  <a:srgbClr val="09164D"/>
                </a:solidFill>
                <a:latin typeface="Arial"/>
                <a:ea typeface="Arial"/>
                <a:cs typeface="Arial"/>
                <a:sym typeface="Arial"/>
              </a:rPr>
              <a:t>Type d’énergie disponible (électricité, hydraulique, fossile, etc.) </a:t>
            </a:r>
            <a:endParaRPr b="0" i="0" sz="1100" u="none" cap="none" strike="noStrike">
              <a:solidFill>
                <a:srgbClr val="000000"/>
              </a:solidFill>
              <a:latin typeface="Arial"/>
              <a:ea typeface="Arial"/>
              <a:cs typeface="Arial"/>
              <a:sym typeface="Arial"/>
            </a:endParaRPr>
          </a:p>
          <a:p>
            <a:pPr indent="-310976" lvl="0" marL="310976" marR="0" rtl="0" algn="l">
              <a:lnSpc>
                <a:spcPct val="150000"/>
              </a:lnSpc>
              <a:spcBef>
                <a:spcPts val="0"/>
              </a:spcBef>
              <a:spcAft>
                <a:spcPts val="0"/>
              </a:spcAft>
              <a:buClr>
                <a:srgbClr val="09164D"/>
              </a:buClr>
              <a:buSzPts val="2177"/>
              <a:buFont typeface="Arial"/>
              <a:buChar char="•"/>
            </a:pPr>
            <a:r>
              <a:rPr b="0" i="0" lang="fr" sz="1800" u="none" cap="none" strike="noStrike">
                <a:solidFill>
                  <a:srgbClr val="09164D"/>
                </a:solidFill>
                <a:latin typeface="Arial"/>
                <a:ea typeface="Arial"/>
                <a:cs typeface="Arial"/>
                <a:sym typeface="Arial"/>
              </a:rPr>
              <a:t>Type et quantité de déchets produits</a:t>
            </a:r>
            <a:endParaRPr b="0" i="0" sz="1100" u="none" cap="none" strike="noStrike">
              <a:solidFill>
                <a:srgbClr val="000000"/>
              </a:solidFill>
              <a:latin typeface="Arial"/>
              <a:ea typeface="Arial"/>
              <a:cs typeface="Arial"/>
              <a:sym typeface="Arial"/>
            </a:endParaRPr>
          </a:p>
          <a:p>
            <a:pPr indent="-310976" lvl="0" marL="310976" marR="0" rtl="0" algn="l">
              <a:lnSpc>
                <a:spcPct val="150000"/>
              </a:lnSpc>
              <a:spcBef>
                <a:spcPts val="0"/>
              </a:spcBef>
              <a:spcAft>
                <a:spcPts val="0"/>
              </a:spcAft>
              <a:buClr>
                <a:srgbClr val="09164D"/>
              </a:buClr>
              <a:buSzPts val="2177"/>
              <a:buFont typeface="Arial"/>
              <a:buChar char="•"/>
            </a:pPr>
            <a:r>
              <a:rPr b="0" i="0" lang="fr" sz="1800" u="none" cap="none" strike="noStrike">
                <a:solidFill>
                  <a:srgbClr val="09164D"/>
                </a:solidFill>
                <a:latin typeface="Arial"/>
                <a:ea typeface="Arial"/>
                <a:cs typeface="Arial"/>
                <a:sym typeface="Arial"/>
              </a:rPr>
              <a:t>Solutions d’élimination finale disponibles (recyclage, décharge)</a:t>
            </a:r>
            <a:endParaRPr b="0" i="0" sz="1100" u="none" cap="none" strike="noStrike">
              <a:solidFill>
                <a:srgbClr val="000000"/>
              </a:solidFill>
              <a:latin typeface="Arial"/>
              <a:ea typeface="Arial"/>
              <a:cs typeface="Arial"/>
              <a:sym typeface="Arial"/>
            </a:endParaRPr>
          </a:p>
          <a:p>
            <a:pPr indent="-172736" lvl="0" marL="310976" marR="0" rtl="0" algn="l">
              <a:lnSpc>
                <a:spcPct val="150000"/>
              </a:lnSpc>
              <a:spcBef>
                <a:spcPts val="0"/>
              </a:spcBef>
              <a:spcAft>
                <a:spcPts val="0"/>
              </a:spcAft>
              <a:buClr>
                <a:schemeClr val="dk1"/>
              </a:buClr>
              <a:buSzPts val="2177"/>
              <a:buFont typeface="Arial"/>
              <a:buNone/>
            </a:pPr>
            <a:r>
              <a:t/>
            </a:r>
            <a:endParaRPr b="0" i="0" sz="1800" u="none" cap="none" strike="noStrike">
              <a:solidFill>
                <a:srgbClr val="09164D"/>
              </a:solidFill>
              <a:latin typeface="Arial"/>
              <a:ea typeface="Arial"/>
              <a:cs typeface="Arial"/>
              <a:sym typeface="Arial"/>
            </a:endParaRPr>
          </a:p>
        </p:txBody>
      </p:sp>
      <p:pic>
        <p:nvPicPr>
          <p:cNvPr id="797" name="Google Shape;797;p67">
            <a:hlinkClick r:id="rId3"/>
          </p:cNvPr>
          <p:cNvPicPr preferRelativeResize="0"/>
          <p:nvPr/>
        </p:nvPicPr>
        <p:blipFill rotWithShape="1">
          <a:blip r:embed="rId4">
            <a:alphaModFix/>
          </a:blip>
          <a:srcRect b="0" l="0" r="0" t="0"/>
          <a:stretch/>
        </p:blipFill>
        <p:spPr>
          <a:xfrm>
            <a:off x="8362723" y="1206994"/>
            <a:ext cx="3263716" cy="4621422"/>
          </a:xfrm>
          <a:prstGeom prst="rect">
            <a:avLst/>
          </a:prstGeom>
          <a:noFill/>
          <a:ln>
            <a:noFill/>
          </a:ln>
        </p:spPr>
      </p:pic>
      <p:grpSp>
        <p:nvGrpSpPr>
          <p:cNvPr id="798" name="Google Shape;798;p67"/>
          <p:cNvGrpSpPr/>
          <p:nvPr/>
        </p:nvGrpSpPr>
        <p:grpSpPr>
          <a:xfrm>
            <a:off x="602166" y="6087773"/>
            <a:ext cx="11233149" cy="702071"/>
            <a:chOff x="0" y="259357"/>
            <a:chExt cx="11233149" cy="702071"/>
          </a:xfrm>
        </p:grpSpPr>
        <p:sp>
          <p:nvSpPr>
            <p:cNvPr id="799" name="Google Shape;799;p67"/>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00" name="Google Shape;800;p67"/>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Réduction de la production</a:t>
              </a:r>
              <a:endParaRPr b="0" i="0" sz="1200" u="none" cap="none" strike="noStrike">
                <a:solidFill>
                  <a:schemeClr val="lt1"/>
                </a:solidFill>
                <a:latin typeface="Arial Narrow"/>
                <a:ea typeface="Arial Narrow"/>
                <a:cs typeface="Arial Narrow"/>
                <a:sym typeface="Arial Narrow"/>
              </a:endParaRPr>
            </a:p>
          </p:txBody>
        </p:sp>
        <p:sp>
          <p:nvSpPr>
            <p:cNvPr id="801" name="Google Shape;801;p67"/>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02" name="Google Shape;802;p67"/>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Tri</a:t>
              </a:r>
              <a:endParaRPr b="0" i="0" sz="1100" u="none" cap="none" strike="noStrike">
                <a:solidFill>
                  <a:srgbClr val="000000"/>
                </a:solidFill>
                <a:latin typeface="Arial"/>
                <a:ea typeface="Arial"/>
                <a:cs typeface="Arial"/>
                <a:sym typeface="Arial"/>
              </a:endParaRPr>
            </a:p>
          </p:txBody>
        </p:sp>
        <p:sp>
          <p:nvSpPr>
            <p:cNvPr id="803" name="Google Shape;803;p67"/>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04" name="Google Shape;804;p67"/>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Collecte</a:t>
              </a:r>
              <a:endParaRPr b="0" i="0" sz="1100" u="none" cap="none" strike="noStrike">
                <a:solidFill>
                  <a:srgbClr val="000000"/>
                </a:solidFill>
                <a:latin typeface="Arial"/>
                <a:ea typeface="Arial"/>
                <a:cs typeface="Arial"/>
                <a:sym typeface="Arial"/>
              </a:endParaRPr>
            </a:p>
          </p:txBody>
        </p:sp>
        <p:sp>
          <p:nvSpPr>
            <p:cNvPr id="805" name="Google Shape;805;p67"/>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06" name="Google Shape;806;p67"/>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Transport</a:t>
              </a:r>
              <a:endParaRPr b="0" i="0" sz="1100" u="none" cap="none" strike="noStrike">
                <a:solidFill>
                  <a:srgbClr val="000000"/>
                </a:solidFill>
                <a:latin typeface="Arial"/>
                <a:ea typeface="Arial"/>
                <a:cs typeface="Arial"/>
                <a:sym typeface="Arial"/>
              </a:endParaRPr>
            </a:p>
          </p:txBody>
        </p:sp>
        <p:sp>
          <p:nvSpPr>
            <p:cNvPr id="807" name="Google Shape;807;p67"/>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08" name="Google Shape;808;p67"/>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Stockage</a:t>
              </a:r>
              <a:endParaRPr b="0" i="0" sz="1100" u="none" cap="none" strike="noStrike">
                <a:solidFill>
                  <a:srgbClr val="000000"/>
                </a:solidFill>
                <a:latin typeface="Arial"/>
                <a:ea typeface="Arial"/>
                <a:cs typeface="Arial"/>
                <a:sym typeface="Arial"/>
              </a:endParaRPr>
            </a:p>
          </p:txBody>
        </p:sp>
        <p:sp>
          <p:nvSpPr>
            <p:cNvPr id="809" name="Google Shape;809;p67"/>
            <p:cNvSpPr/>
            <p:nvPr/>
          </p:nvSpPr>
          <p:spPr>
            <a:xfrm>
              <a:off x="7898308"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10" name="Google Shape;810;p67"/>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Traitement</a:t>
              </a:r>
              <a:endParaRPr b="0" i="0" sz="1100" u="none" cap="none" strike="noStrike">
                <a:solidFill>
                  <a:srgbClr val="000000"/>
                </a:solidFill>
                <a:latin typeface="Arial"/>
                <a:ea typeface="Arial"/>
                <a:cs typeface="Arial"/>
                <a:sym typeface="Arial"/>
              </a:endParaRPr>
            </a:p>
          </p:txBody>
        </p:sp>
        <p:sp>
          <p:nvSpPr>
            <p:cNvPr id="811" name="Google Shape;811;p67"/>
            <p:cNvSpPr/>
            <p:nvPr/>
          </p:nvSpPr>
          <p:spPr>
            <a:xfrm>
              <a:off x="9477970"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12" name="Google Shape;812;p67"/>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Élimination finale</a:t>
              </a:r>
              <a:endParaRPr b="0" i="0" sz="1100" u="none" cap="none" strike="noStrike">
                <a:solidFill>
                  <a:srgbClr val="000000"/>
                </a:solidFill>
                <a:latin typeface="Arial"/>
                <a:ea typeface="Arial"/>
                <a:cs typeface="Arial"/>
                <a:sym typeface="Arial"/>
              </a:endParaRPr>
            </a:p>
          </p:txBody>
        </p:sp>
      </p:grpSp>
      <p:sp>
        <p:nvSpPr>
          <p:cNvPr id="813" name="Google Shape;813;p6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68"/>
          <p:cNvSpPr txBox="1"/>
          <p:nvPr>
            <p:ph idx="1" type="body"/>
          </p:nvPr>
        </p:nvSpPr>
        <p:spPr>
          <a:xfrm>
            <a:off x="839788" y="1400432"/>
            <a:ext cx="5076825" cy="4761053"/>
          </a:xfrm>
          <a:prstGeom prst="rect">
            <a:avLst/>
          </a:prstGeom>
          <a:noFill/>
          <a:ln>
            <a:noFill/>
          </a:ln>
        </p:spPr>
        <p:txBody>
          <a:bodyPr anchorCtr="0" anchor="ctr" bIns="45700" lIns="91425" spcFirstLastPara="1" rIns="91425" wrap="square" tIns="45700">
            <a:normAutofit/>
          </a:bodyPr>
          <a:lstStyle/>
          <a:p>
            <a:pPr indent="-310976" lvl="0" marL="310976" rtl="0" algn="l">
              <a:lnSpc>
                <a:spcPct val="120000"/>
              </a:lnSpc>
              <a:spcBef>
                <a:spcPts val="0"/>
              </a:spcBef>
              <a:spcAft>
                <a:spcPts val="0"/>
              </a:spcAft>
              <a:buClr>
                <a:srgbClr val="09164D"/>
              </a:buClr>
              <a:buSzPts val="1400"/>
              <a:buFont typeface="Noto Sans Symbols"/>
              <a:buChar char="▪"/>
            </a:pPr>
            <a:r>
              <a:rPr lang="fr" sz="1400">
                <a:solidFill>
                  <a:srgbClr val="09164D"/>
                </a:solidFill>
              </a:rPr>
              <a:t>Stérilisation à la vapeur d’eau (à environ 121 ou 134 °C) </a:t>
            </a:r>
            <a:endParaRPr sz="1200"/>
          </a:p>
          <a:p>
            <a:pPr indent="-310976" lvl="0" marL="310976" rtl="0" algn="l">
              <a:lnSpc>
                <a:spcPct val="120000"/>
              </a:lnSpc>
              <a:spcBef>
                <a:spcPts val="401"/>
              </a:spcBef>
              <a:spcAft>
                <a:spcPts val="0"/>
              </a:spcAft>
              <a:buClr>
                <a:srgbClr val="09164D"/>
              </a:buClr>
              <a:buSzPts val="1400"/>
              <a:buFont typeface="Noto Sans Symbols"/>
              <a:buChar char="▪"/>
            </a:pPr>
            <a:r>
              <a:rPr lang="fr" sz="1400">
                <a:solidFill>
                  <a:srgbClr val="09164D"/>
                </a:solidFill>
              </a:rPr>
              <a:t>Absence d’émissions dangereuses ou de cendres</a:t>
            </a:r>
            <a:endParaRPr sz="1200"/>
          </a:p>
          <a:p>
            <a:pPr indent="-310976" lvl="0" marL="310976" rtl="0" algn="l">
              <a:lnSpc>
                <a:spcPct val="120000"/>
              </a:lnSpc>
              <a:spcBef>
                <a:spcPts val="401"/>
              </a:spcBef>
              <a:spcAft>
                <a:spcPts val="0"/>
              </a:spcAft>
              <a:buClr>
                <a:srgbClr val="09164D"/>
              </a:buClr>
              <a:buSzPts val="1400"/>
              <a:buFont typeface="Noto Sans Symbols"/>
              <a:buChar char="▪"/>
            </a:pPr>
            <a:r>
              <a:rPr lang="fr" sz="1400">
                <a:solidFill>
                  <a:srgbClr val="09164D"/>
                </a:solidFill>
              </a:rPr>
              <a:t>Solutions réservées aux déchets infectieux ou coupants</a:t>
            </a:r>
            <a:endParaRPr sz="1200"/>
          </a:p>
          <a:p>
            <a:pPr indent="-310976" lvl="0" marL="310976" rtl="0" algn="l">
              <a:lnSpc>
                <a:spcPct val="120000"/>
              </a:lnSpc>
              <a:spcBef>
                <a:spcPts val="401"/>
              </a:spcBef>
              <a:spcAft>
                <a:spcPts val="0"/>
              </a:spcAft>
              <a:buClr>
                <a:srgbClr val="09164D"/>
              </a:buClr>
              <a:buSzPts val="1400"/>
              <a:buFont typeface="Noto Sans Symbols"/>
              <a:buChar char="▪"/>
            </a:pPr>
            <a:r>
              <a:rPr lang="fr" sz="1400">
                <a:solidFill>
                  <a:srgbClr val="09164D"/>
                </a:solidFill>
              </a:rPr>
              <a:t>Les déchets traités sont considérés comme non dangereux et certains d’entre eux peuvent être recyclés</a:t>
            </a:r>
            <a:endParaRPr sz="1200"/>
          </a:p>
          <a:p>
            <a:pPr indent="-310976" lvl="0" marL="310976" rtl="0" algn="l">
              <a:lnSpc>
                <a:spcPct val="120000"/>
              </a:lnSpc>
              <a:spcBef>
                <a:spcPts val="401"/>
              </a:spcBef>
              <a:spcAft>
                <a:spcPts val="0"/>
              </a:spcAft>
              <a:buClr>
                <a:srgbClr val="09164D"/>
              </a:buClr>
              <a:buSzPts val="1400"/>
              <a:buFont typeface="Noto Sans Symbols"/>
              <a:buChar char="▪"/>
            </a:pPr>
            <a:r>
              <a:rPr lang="fr" sz="1400">
                <a:solidFill>
                  <a:srgbClr val="09164D"/>
                </a:solidFill>
              </a:rPr>
              <a:t>Solutions les plus respectueuses de l’environnement </a:t>
            </a:r>
            <a:endParaRPr sz="1200"/>
          </a:p>
          <a:p>
            <a:pPr indent="-310976" lvl="0" marL="310976" rtl="0" algn="l">
              <a:lnSpc>
                <a:spcPct val="120000"/>
              </a:lnSpc>
              <a:spcBef>
                <a:spcPts val="401"/>
              </a:spcBef>
              <a:spcAft>
                <a:spcPts val="0"/>
              </a:spcAft>
              <a:buClr>
                <a:srgbClr val="09164D"/>
              </a:buClr>
              <a:buSzPts val="1400"/>
              <a:buFont typeface="Noto Sans Symbols"/>
              <a:buChar char="▪"/>
            </a:pPr>
            <a:r>
              <a:rPr lang="fr" sz="1400">
                <a:solidFill>
                  <a:srgbClr val="09164D"/>
                </a:solidFill>
              </a:rPr>
              <a:t>Solutions recommandées pour confirmer la stérilité des déchets par un indicateur chimique ou biologique</a:t>
            </a:r>
            <a:endParaRPr sz="1200"/>
          </a:p>
          <a:p>
            <a:pPr indent="-310976" lvl="0" marL="310976" rtl="0" algn="l">
              <a:lnSpc>
                <a:spcPct val="120000"/>
              </a:lnSpc>
              <a:spcBef>
                <a:spcPts val="401"/>
              </a:spcBef>
              <a:spcAft>
                <a:spcPts val="0"/>
              </a:spcAft>
              <a:buClr>
                <a:srgbClr val="09164D"/>
              </a:buClr>
              <a:buSzPts val="1400"/>
              <a:buFont typeface="Noto Sans Symbols"/>
              <a:buChar char="▪"/>
            </a:pPr>
            <a:r>
              <a:rPr lang="fr" sz="1400">
                <a:solidFill>
                  <a:srgbClr val="09164D"/>
                </a:solidFill>
              </a:rPr>
              <a:t>Capacité de traitement généralement entre 35 et 200 litres</a:t>
            </a:r>
            <a:endParaRPr sz="1200"/>
          </a:p>
          <a:p>
            <a:pPr indent="-310976" lvl="0" marL="310976" rtl="0" algn="l">
              <a:lnSpc>
                <a:spcPct val="120000"/>
              </a:lnSpc>
              <a:spcBef>
                <a:spcPts val="401"/>
              </a:spcBef>
              <a:spcAft>
                <a:spcPts val="0"/>
              </a:spcAft>
              <a:buClr>
                <a:srgbClr val="09164D"/>
              </a:buClr>
              <a:buSzPts val="1400"/>
              <a:buFont typeface="Noto Sans Symbols"/>
              <a:buChar char="▪"/>
            </a:pPr>
            <a:r>
              <a:rPr b="1" lang="fr" sz="1400">
                <a:solidFill>
                  <a:srgbClr val="D4B01A"/>
                </a:solidFill>
              </a:rPr>
              <a:t>Solutions nécessitant un approvisionnement constant en eau et en électricité</a:t>
            </a:r>
            <a:endParaRPr sz="1200">
              <a:solidFill>
                <a:srgbClr val="000000"/>
              </a:solidFill>
            </a:endParaRPr>
          </a:p>
        </p:txBody>
      </p:sp>
      <p:sp>
        <p:nvSpPr>
          <p:cNvPr id="822" name="Google Shape;822;p68"/>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sz="4000"/>
              <a:t>Solutions de traitement sans incinération </a:t>
            </a:r>
            <a:endParaRPr sz="4000"/>
          </a:p>
          <a:p>
            <a:pPr indent="0" lvl="0" marL="0" rtl="0" algn="ctr">
              <a:lnSpc>
                <a:spcPct val="90000"/>
              </a:lnSpc>
              <a:spcBef>
                <a:spcPts val="1000"/>
              </a:spcBef>
              <a:spcAft>
                <a:spcPts val="0"/>
              </a:spcAft>
              <a:buClr>
                <a:schemeClr val="dk2"/>
              </a:buClr>
              <a:buSzPts val="4400"/>
              <a:buNone/>
            </a:pPr>
            <a:r>
              <a:t/>
            </a:r>
            <a:endParaRPr sz="4000"/>
          </a:p>
        </p:txBody>
      </p:sp>
      <p:pic>
        <p:nvPicPr>
          <p:cNvPr id="823" name="Google Shape;823;p68"/>
          <p:cNvPicPr preferRelativeResize="0"/>
          <p:nvPr/>
        </p:nvPicPr>
        <p:blipFill rotWithShape="1">
          <a:blip r:embed="rId3">
            <a:alphaModFix/>
          </a:blip>
          <a:srcRect b="0" l="0" r="0" t="0"/>
          <a:stretch/>
        </p:blipFill>
        <p:spPr>
          <a:xfrm>
            <a:off x="7208874" y="1117658"/>
            <a:ext cx="4380960" cy="4710758"/>
          </a:xfrm>
          <a:prstGeom prst="rect">
            <a:avLst/>
          </a:prstGeom>
          <a:noFill/>
          <a:ln>
            <a:noFill/>
          </a:ln>
          <a:effectLst>
            <a:outerShdw blurRad="292100" rotWithShape="0" algn="tl" dir="2700000" dist="139700">
              <a:srgbClr val="333333">
                <a:alpha val="64313"/>
              </a:srgbClr>
            </a:outerShdw>
          </a:effectLst>
        </p:spPr>
      </p:pic>
      <p:grpSp>
        <p:nvGrpSpPr>
          <p:cNvPr id="824" name="Google Shape;824;p68"/>
          <p:cNvGrpSpPr/>
          <p:nvPr/>
        </p:nvGrpSpPr>
        <p:grpSpPr>
          <a:xfrm>
            <a:off x="602166" y="6087773"/>
            <a:ext cx="11233149" cy="702071"/>
            <a:chOff x="0" y="259357"/>
            <a:chExt cx="11233149" cy="702071"/>
          </a:xfrm>
        </p:grpSpPr>
        <p:sp>
          <p:nvSpPr>
            <p:cNvPr id="825" name="Google Shape;825;p68"/>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26" name="Google Shape;826;p68"/>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Réduction de la production</a:t>
              </a:r>
              <a:endParaRPr b="0" i="0" sz="1400" u="none" cap="none" strike="noStrike">
                <a:solidFill>
                  <a:schemeClr val="lt1"/>
                </a:solidFill>
                <a:latin typeface="Arial Narrow"/>
                <a:ea typeface="Arial Narrow"/>
                <a:cs typeface="Arial Narrow"/>
                <a:sym typeface="Arial Narrow"/>
              </a:endParaRPr>
            </a:p>
          </p:txBody>
        </p:sp>
        <p:sp>
          <p:nvSpPr>
            <p:cNvPr id="827" name="Google Shape;827;p68"/>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28" name="Google Shape;828;p68"/>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Tri</a:t>
              </a:r>
              <a:endParaRPr b="0" i="0" sz="1200" u="none" cap="none" strike="noStrike">
                <a:solidFill>
                  <a:srgbClr val="000000"/>
                </a:solidFill>
                <a:latin typeface="Arial"/>
                <a:ea typeface="Arial"/>
                <a:cs typeface="Arial"/>
                <a:sym typeface="Arial"/>
              </a:endParaRPr>
            </a:p>
          </p:txBody>
        </p:sp>
        <p:sp>
          <p:nvSpPr>
            <p:cNvPr id="829" name="Google Shape;829;p68"/>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30" name="Google Shape;830;p68"/>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Collecte</a:t>
              </a:r>
              <a:endParaRPr b="0" i="0" sz="1200" u="none" cap="none" strike="noStrike">
                <a:solidFill>
                  <a:srgbClr val="000000"/>
                </a:solidFill>
                <a:latin typeface="Arial"/>
                <a:ea typeface="Arial"/>
                <a:cs typeface="Arial"/>
                <a:sym typeface="Arial"/>
              </a:endParaRPr>
            </a:p>
          </p:txBody>
        </p:sp>
        <p:sp>
          <p:nvSpPr>
            <p:cNvPr id="831" name="Google Shape;831;p68"/>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32" name="Google Shape;832;p68"/>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Transport</a:t>
              </a:r>
              <a:endParaRPr b="0" i="0" sz="1200" u="none" cap="none" strike="noStrike">
                <a:solidFill>
                  <a:srgbClr val="000000"/>
                </a:solidFill>
                <a:latin typeface="Arial"/>
                <a:ea typeface="Arial"/>
                <a:cs typeface="Arial"/>
                <a:sym typeface="Arial"/>
              </a:endParaRPr>
            </a:p>
          </p:txBody>
        </p:sp>
        <p:sp>
          <p:nvSpPr>
            <p:cNvPr id="833" name="Google Shape;833;p68"/>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34" name="Google Shape;834;p68"/>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Stockage</a:t>
              </a:r>
              <a:endParaRPr b="0" i="0" sz="1200" u="none" cap="none" strike="noStrike">
                <a:solidFill>
                  <a:srgbClr val="000000"/>
                </a:solidFill>
                <a:latin typeface="Arial"/>
                <a:ea typeface="Arial"/>
                <a:cs typeface="Arial"/>
                <a:sym typeface="Arial"/>
              </a:endParaRPr>
            </a:p>
          </p:txBody>
        </p:sp>
        <p:sp>
          <p:nvSpPr>
            <p:cNvPr id="835" name="Google Shape;835;p68"/>
            <p:cNvSpPr/>
            <p:nvPr/>
          </p:nvSpPr>
          <p:spPr>
            <a:xfrm>
              <a:off x="7898308"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36" name="Google Shape;836;p68"/>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Traitement</a:t>
              </a:r>
              <a:endParaRPr b="0" i="0" sz="1200" u="none" cap="none" strike="noStrike">
                <a:solidFill>
                  <a:srgbClr val="000000"/>
                </a:solidFill>
                <a:latin typeface="Arial"/>
                <a:ea typeface="Arial"/>
                <a:cs typeface="Arial"/>
                <a:sym typeface="Arial"/>
              </a:endParaRPr>
            </a:p>
          </p:txBody>
        </p:sp>
        <p:sp>
          <p:nvSpPr>
            <p:cNvPr id="837" name="Google Shape;837;p68"/>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38" name="Google Shape;838;p68"/>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Élimination finale</a:t>
              </a:r>
              <a:endParaRPr b="0" i="0" sz="1200" u="none" cap="none" strike="noStrike">
                <a:solidFill>
                  <a:srgbClr val="000000"/>
                </a:solidFill>
                <a:latin typeface="Arial"/>
                <a:ea typeface="Arial"/>
                <a:cs typeface="Arial"/>
                <a:sym typeface="Arial"/>
              </a:endParaRPr>
            </a:p>
          </p:txBody>
        </p:sp>
      </p:grpSp>
      <p:sp>
        <p:nvSpPr>
          <p:cNvPr id="839" name="Google Shape;839;p6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
        <p:nvSpPr>
          <p:cNvPr id="840" name="Google Shape;840;p68"/>
          <p:cNvSpPr txBox="1"/>
          <p:nvPr/>
        </p:nvSpPr>
        <p:spPr>
          <a:xfrm>
            <a:off x="839788" y="1091116"/>
            <a:ext cx="8472487"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fr" sz="1600" u="none" cap="none" strike="noStrike">
                <a:solidFill>
                  <a:schemeClr val="dk1"/>
                </a:solidFill>
                <a:latin typeface="Calibri"/>
                <a:ea typeface="Calibri"/>
                <a:cs typeface="Calibri"/>
                <a:sym typeface="Calibri"/>
              </a:rPr>
              <a:t>Projet vidéo du Programme des Nations Unies pour le développement (PNUD) en Jordanie, disponible (en arabe sous-titré anglais) à l’adresse suivante : </a:t>
            </a:r>
            <a:r>
              <a:rPr b="0" i="0" lang="fr" sz="1600" u="sng" cap="none" strike="noStrike">
                <a:solidFill>
                  <a:schemeClr val="hlink"/>
                </a:solidFill>
                <a:latin typeface="Calibri"/>
                <a:ea typeface="Calibri"/>
                <a:cs typeface="Calibri"/>
                <a:sym typeface="Calibri"/>
                <a:hlinkClick r:id="rId4"/>
              </a:rPr>
              <a:t>https://www.youtube.com/watch?v=E2Na8-G7NUQ.</a:t>
            </a:r>
            <a:r>
              <a:rPr b="0" i="0" lang="fr" sz="1600" u="none" cap="none" strike="noStrike">
                <a:solidFill>
                  <a:srgbClr val="FF0000"/>
                </a:solidFill>
                <a:latin typeface="Calibri"/>
                <a:ea typeface="Calibri"/>
                <a:cs typeface="Calibri"/>
                <a:sym typeface="Calibri"/>
              </a:rPr>
              <a:t>   </a:t>
            </a:r>
            <a:endParaRPr b="0" i="0" sz="1600" u="none" cap="none" strike="noStrike">
              <a:solidFill>
                <a:srgbClr val="09164D"/>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69"/>
          <p:cNvSpPr txBox="1"/>
          <p:nvPr>
            <p:ph idx="1" type="body"/>
          </p:nvPr>
        </p:nvSpPr>
        <p:spPr>
          <a:xfrm>
            <a:off x="6213275" y="202623"/>
            <a:ext cx="5781501" cy="3768462"/>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90000"/>
              </a:lnSpc>
              <a:spcBef>
                <a:spcPts val="0"/>
              </a:spcBef>
              <a:spcAft>
                <a:spcPts val="0"/>
              </a:spcAft>
              <a:buClr>
                <a:srgbClr val="09164D"/>
              </a:buClr>
              <a:buSzPct val="100000"/>
              <a:buFont typeface="Arial"/>
              <a:buChar char="•"/>
            </a:pPr>
            <a:r>
              <a:rPr lang="fr" sz="2400">
                <a:solidFill>
                  <a:srgbClr val="09164D"/>
                </a:solidFill>
              </a:rPr>
              <a:t>Les principes de la Convention de Stockholm doivent être respectés</a:t>
            </a:r>
            <a:endParaRPr/>
          </a:p>
          <a:p>
            <a:pPr indent="-342900" lvl="0" marL="342900" rtl="0" algn="l">
              <a:lnSpc>
                <a:spcPct val="90000"/>
              </a:lnSpc>
              <a:spcBef>
                <a:spcPts val="444"/>
              </a:spcBef>
              <a:spcAft>
                <a:spcPts val="0"/>
              </a:spcAft>
              <a:buClr>
                <a:srgbClr val="09164D"/>
              </a:buClr>
              <a:buSzPct val="100000"/>
              <a:buFont typeface="Arial"/>
              <a:buChar char="•"/>
            </a:pPr>
            <a:r>
              <a:rPr lang="fr" sz="2400">
                <a:solidFill>
                  <a:srgbClr val="09164D"/>
                </a:solidFill>
              </a:rPr>
              <a:t>L’incinération doit être effectuée à haute température pour prévenir l’émission de polluants organiques persistants (dioxines et furannes) </a:t>
            </a:r>
            <a:endParaRPr/>
          </a:p>
          <a:p>
            <a:pPr indent="-342898" lvl="1" marL="703211" rtl="0" algn="l">
              <a:lnSpc>
                <a:spcPct val="90000"/>
              </a:lnSpc>
              <a:spcBef>
                <a:spcPts val="444"/>
              </a:spcBef>
              <a:spcAft>
                <a:spcPts val="0"/>
              </a:spcAft>
              <a:buClr>
                <a:srgbClr val="09164D"/>
              </a:buClr>
              <a:buSzPct val="100000"/>
              <a:buFont typeface="Arial"/>
              <a:buChar char="•"/>
            </a:pPr>
            <a:r>
              <a:rPr lang="fr" sz="2400">
                <a:solidFill>
                  <a:srgbClr val="09164D"/>
                </a:solidFill>
                <a:latin typeface="Arial"/>
                <a:ea typeface="Arial"/>
                <a:cs typeface="Arial"/>
                <a:sym typeface="Arial"/>
              </a:rPr>
              <a:t>Incinération à deux chambres de combustion : 850 </a:t>
            </a:r>
            <a:r>
              <a:rPr b="0" i="0" lang="fr" sz="2400">
                <a:solidFill>
                  <a:srgbClr val="09164D"/>
                </a:solidFill>
                <a:latin typeface="arial"/>
                <a:ea typeface="arial"/>
                <a:cs typeface="arial"/>
                <a:sym typeface="arial"/>
              </a:rPr>
              <a:t>°C </a:t>
            </a:r>
            <a:r>
              <a:rPr lang="fr" sz="2400">
                <a:solidFill>
                  <a:srgbClr val="09164D"/>
                </a:solidFill>
                <a:latin typeface="Arial"/>
                <a:ea typeface="Arial"/>
                <a:cs typeface="Arial"/>
                <a:sym typeface="Arial"/>
              </a:rPr>
              <a:t>et 1 100 </a:t>
            </a:r>
            <a:r>
              <a:rPr b="0" i="0" lang="fr" sz="2400">
                <a:solidFill>
                  <a:srgbClr val="09164D"/>
                </a:solidFill>
                <a:latin typeface="arial"/>
                <a:ea typeface="arial"/>
                <a:cs typeface="arial"/>
                <a:sym typeface="arial"/>
              </a:rPr>
              <a:t>°C</a:t>
            </a:r>
            <a:endParaRPr/>
          </a:p>
          <a:p>
            <a:pPr indent="-342900" lvl="0" marL="342900" rtl="0" algn="l">
              <a:lnSpc>
                <a:spcPct val="90000"/>
              </a:lnSpc>
              <a:spcBef>
                <a:spcPts val="444"/>
              </a:spcBef>
              <a:spcAft>
                <a:spcPts val="0"/>
              </a:spcAft>
              <a:buClr>
                <a:srgbClr val="09164D"/>
              </a:buClr>
              <a:buSzPct val="100000"/>
              <a:buFont typeface="Arial"/>
              <a:buChar char="•"/>
            </a:pPr>
            <a:r>
              <a:rPr lang="fr" sz="2400">
                <a:solidFill>
                  <a:srgbClr val="09164D"/>
                </a:solidFill>
                <a:latin typeface="arial"/>
                <a:ea typeface="arial"/>
                <a:cs typeface="arial"/>
                <a:sym typeface="arial"/>
              </a:rPr>
              <a:t>Dans les environnements à faibles ressources, on peut envisager le recours à des incinérateurs produits localement</a:t>
            </a:r>
            <a:endParaRPr/>
          </a:p>
          <a:p>
            <a:pPr indent="-342900" lvl="0" marL="342900" rtl="0" algn="l">
              <a:lnSpc>
                <a:spcPct val="90000"/>
              </a:lnSpc>
              <a:spcBef>
                <a:spcPts val="444"/>
              </a:spcBef>
              <a:spcAft>
                <a:spcPts val="0"/>
              </a:spcAft>
              <a:buClr>
                <a:srgbClr val="09164D"/>
              </a:buClr>
              <a:buSzPct val="100000"/>
              <a:buFont typeface="Arial"/>
              <a:buChar char="•"/>
            </a:pPr>
            <a:r>
              <a:rPr lang="fr" sz="2400">
                <a:solidFill>
                  <a:srgbClr val="09164D"/>
                </a:solidFill>
                <a:latin typeface="arial"/>
                <a:ea typeface="arial"/>
                <a:cs typeface="arial"/>
                <a:sym typeface="arial"/>
              </a:rPr>
              <a:t>Le préchauffage, l’utilisation d’une argile de haute qualité et la présence de portes coulissantes (plutôt que de portes à charnières) peuvent contribuer à améliorer les performances des incinérateurs produits localement.</a:t>
            </a:r>
            <a:endParaRPr sz="2400">
              <a:solidFill>
                <a:srgbClr val="09164D"/>
              </a:solidFill>
            </a:endParaRPr>
          </a:p>
          <a:p>
            <a:pPr indent="-201930" lvl="0" marL="342900" rtl="0" algn="l">
              <a:lnSpc>
                <a:spcPct val="90000"/>
              </a:lnSpc>
              <a:spcBef>
                <a:spcPts val="444"/>
              </a:spcBef>
              <a:spcAft>
                <a:spcPts val="0"/>
              </a:spcAft>
              <a:buClr>
                <a:srgbClr val="09164D"/>
              </a:buClr>
              <a:buSzPct val="100000"/>
              <a:buFont typeface="Arial"/>
              <a:buNone/>
            </a:pPr>
            <a:r>
              <a:t/>
            </a:r>
            <a:endParaRPr sz="2400">
              <a:solidFill>
                <a:srgbClr val="09164D"/>
              </a:solidFill>
            </a:endParaRPr>
          </a:p>
        </p:txBody>
      </p:sp>
      <p:sp>
        <p:nvSpPr>
          <p:cNvPr id="847" name="Google Shape;847;p69"/>
          <p:cNvSpPr txBox="1"/>
          <p:nvPr>
            <p:ph idx="2" type="body"/>
          </p:nvPr>
        </p:nvSpPr>
        <p:spPr>
          <a:xfrm>
            <a:off x="784167" y="4851977"/>
            <a:ext cx="10623666" cy="18034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lt1"/>
              </a:buClr>
              <a:buSzPct val="129032"/>
              <a:buFont typeface="Arial"/>
              <a:buNone/>
            </a:pPr>
            <a:r>
              <a:rPr b="0" lang="fr" sz="2000"/>
              <a:t>Les emballages de gaz sous pression</a:t>
            </a:r>
            <a:endParaRPr/>
          </a:p>
          <a:p>
            <a:pPr indent="0" lvl="0" marL="0" rtl="0" algn="l">
              <a:lnSpc>
                <a:spcPct val="90000"/>
              </a:lnSpc>
              <a:spcBef>
                <a:spcPts val="1000"/>
              </a:spcBef>
              <a:spcAft>
                <a:spcPts val="0"/>
              </a:spcAft>
              <a:buClr>
                <a:schemeClr val="lt1"/>
              </a:buClr>
              <a:buSzPct val="129032"/>
              <a:buFont typeface="Arial"/>
              <a:buNone/>
            </a:pPr>
            <a:r>
              <a:rPr b="0" lang="fr" sz="2000"/>
              <a:t>Les ampoules scellées ou les flacons (risque d’explosion dans la chambre de combustion)</a:t>
            </a:r>
            <a:endParaRPr/>
          </a:p>
          <a:p>
            <a:pPr indent="0" lvl="0" marL="0" rtl="0" algn="l">
              <a:lnSpc>
                <a:spcPct val="90000"/>
              </a:lnSpc>
              <a:spcBef>
                <a:spcPts val="1000"/>
              </a:spcBef>
              <a:spcAft>
                <a:spcPts val="0"/>
              </a:spcAft>
              <a:buClr>
                <a:schemeClr val="lt1"/>
              </a:buClr>
              <a:buSzPct val="129032"/>
              <a:buFont typeface="Arial"/>
              <a:buNone/>
            </a:pPr>
            <a:r>
              <a:rPr b="0" lang="fr" sz="2000"/>
              <a:t>Les déchets chimiques (substances chimiques réactives, aldéhydes, etc.) </a:t>
            </a:r>
            <a:endParaRPr/>
          </a:p>
          <a:p>
            <a:pPr indent="0" lvl="0" marL="0" rtl="0" algn="l">
              <a:lnSpc>
                <a:spcPct val="90000"/>
              </a:lnSpc>
              <a:spcBef>
                <a:spcPts val="1000"/>
              </a:spcBef>
              <a:spcAft>
                <a:spcPts val="0"/>
              </a:spcAft>
              <a:buClr>
                <a:schemeClr val="lt1"/>
              </a:buClr>
              <a:buSzPct val="129032"/>
              <a:buFont typeface="Arial"/>
              <a:buNone/>
            </a:pPr>
            <a:r>
              <a:rPr b="0" lang="fr" sz="2000"/>
              <a:t>Les matériaux halogénés (p. ex., les plastiques PVC)</a:t>
            </a:r>
            <a:endParaRPr/>
          </a:p>
          <a:p>
            <a:pPr indent="0" lvl="0" marL="0" rtl="0" algn="l">
              <a:lnSpc>
                <a:spcPct val="90000"/>
              </a:lnSpc>
              <a:spcBef>
                <a:spcPts val="1000"/>
              </a:spcBef>
              <a:spcAft>
                <a:spcPts val="0"/>
              </a:spcAft>
              <a:buClr>
                <a:schemeClr val="lt1"/>
              </a:buClr>
              <a:buSzPct val="129032"/>
              <a:buFont typeface="Arial"/>
              <a:buNone/>
            </a:pPr>
            <a:r>
              <a:rPr b="0" lang="fr" sz="2000"/>
              <a:t>Les déchets contenant du mercure, du cadmium et autres métaux lourds </a:t>
            </a:r>
            <a:endParaRPr/>
          </a:p>
          <a:p>
            <a:pPr indent="0" lvl="0" marL="0" rtl="0" algn="l">
              <a:lnSpc>
                <a:spcPct val="90000"/>
              </a:lnSpc>
              <a:spcBef>
                <a:spcPts val="1000"/>
              </a:spcBef>
              <a:spcAft>
                <a:spcPts val="0"/>
              </a:spcAft>
              <a:buClr>
                <a:schemeClr val="lt1"/>
              </a:buClr>
              <a:buSzPct val="129032"/>
              <a:buFont typeface="Arial"/>
              <a:buNone/>
            </a:pPr>
            <a:r>
              <a:rPr b="0" lang="fr" sz="2000"/>
              <a:t>Les déchets radioactifs </a:t>
            </a:r>
            <a:endParaRPr/>
          </a:p>
          <a:p>
            <a:pPr indent="0" lvl="0" marL="0" rtl="0" algn="l">
              <a:lnSpc>
                <a:spcPct val="90000"/>
              </a:lnSpc>
              <a:spcBef>
                <a:spcPts val="1000"/>
              </a:spcBef>
              <a:spcAft>
                <a:spcPts val="0"/>
              </a:spcAft>
              <a:buClr>
                <a:schemeClr val="lt1"/>
              </a:buClr>
              <a:buSzPct val="129032"/>
              <a:buFont typeface="Arial"/>
              <a:buNone/>
            </a:pPr>
            <a:r>
              <a:t/>
            </a:r>
            <a:endParaRPr b="0" sz="2000"/>
          </a:p>
        </p:txBody>
      </p:sp>
      <p:sp>
        <p:nvSpPr>
          <p:cNvPr id="848" name="Google Shape;848;p69"/>
          <p:cNvSpPr txBox="1"/>
          <p:nvPr>
            <p:ph type="title"/>
          </p:nvPr>
        </p:nvSpPr>
        <p:spPr>
          <a:xfrm>
            <a:off x="839788" y="4038600"/>
            <a:ext cx="10515600" cy="533400"/>
          </a:xfrm>
          <a:prstGeom prst="rect">
            <a:avLst/>
          </a:prstGeom>
          <a:solidFill>
            <a:schemeClr val="dk2"/>
          </a:solidFill>
          <a:ln>
            <a:noFill/>
          </a:ln>
        </p:spPr>
        <p:txBody>
          <a:bodyPr anchorCtr="0" anchor="b" bIns="0" lIns="16325" spcFirstLastPara="1" rIns="326500" wrap="square" tIns="0">
            <a:noAutofit/>
          </a:bodyPr>
          <a:lstStyle/>
          <a:p>
            <a:pPr indent="0" lvl="0" marL="0" rtl="0" algn="l">
              <a:lnSpc>
                <a:spcPct val="90000"/>
              </a:lnSpc>
              <a:spcBef>
                <a:spcPts val="0"/>
              </a:spcBef>
              <a:spcAft>
                <a:spcPts val="0"/>
              </a:spcAft>
              <a:buClr>
                <a:schemeClr val="lt1"/>
              </a:buClr>
              <a:buSzPts val="1400"/>
              <a:buFont typeface="Arial"/>
              <a:buNone/>
            </a:pPr>
            <a:br>
              <a:rPr lang="fr"/>
            </a:br>
            <a:r>
              <a:rPr lang="fr" sz="2400">
                <a:latin typeface="Arial Narrow"/>
                <a:ea typeface="Arial Narrow"/>
                <a:cs typeface="Arial Narrow"/>
                <a:sym typeface="Arial Narrow"/>
              </a:rPr>
              <a:t>Les déchets suivants ne doivent pas être incinérés :</a:t>
            </a:r>
            <a:endParaRPr>
              <a:latin typeface="Arial Narrow"/>
              <a:ea typeface="Arial Narrow"/>
              <a:cs typeface="Arial Narrow"/>
              <a:sym typeface="Arial Narrow"/>
            </a:endParaRPr>
          </a:p>
        </p:txBody>
      </p:sp>
      <p:pic>
        <p:nvPicPr>
          <p:cNvPr id="849" name="Google Shape;849;p69"/>
          <p:cNvPicPr preferRelativeResize="0"/>
          <p:nvPr/>
        </p:nvPicPr>
        <p:blipFill rotWithShape="1">
          <a:blip r:embed="rId3">
            <a:alphaModFix/>
          </a:blip>
          <a:srcRect b="0" l="0" r="0" t="0"/>
          <a:stretch/>
        </p:blipFill>
        <p:spPr>
          <a:xfrm>
            <a:off x="3378821" y="1411651"/>
            <a:ext cx="2834454" cy="2017350"/>
          </a:xfrm>
          <a:prstGeom prst="rect">
            <a:avLst/>
          </a:prstGeom>
          <a:noFill/>
          <a:ln>
            <a:noFill/>
          </a:ln>
          <a:effectLst>
            <a:outerShdw blurRad="292100" rotWithShape="0" algn="tl" dir="2700000" dist="139700">
              <a:srgbClr val="333333">
                <a:alpha val="64313"/>
              </a:srgbClr>
            </a:outerShdw>
          </a:effectLst>
        </p:spPr>
      </p:pic>
      <p:pic>
        <p:nvPicPr>
          <p:cNvPr id="850" name="Google Shape;850;p69"/>
          <p:cNvPicPr preferRelativeResize="0"/>
          <p:nvPr/>
        </p:nvPicPr>
        <p:blipFill rotWithShape="1">
          <a:blip r:embed="rId4">
            <a:alphaModFix/>
          </a:blip>
          <a:srcRect b="0" l="0" r="0" t="0"/>
          <a:stretch/>
        </p:blipFill>
        <p:spPr>
          <a:xfrm>
            <a:off x="356838" y="1011797"/>
            <a:ext cx="2903554" cy="2199753"/>
          </a:xfrm>
          <a:prstGeom prst="rect">
            <a:avLst/>
          </a:prstGeom>
          <a:noFill/>
          <a:ln>
            <a:noFill/>
          </a:ln>
          <a:effectLst>
            <a:outerShdw blurRad="292100" rotWithShape="0" algn="tl" dir="2700000" dist="139700">
              <a:srgbClr val="333333">
                <a:alpha val="64313"/>
              </a:srgbClr>
            </a:outerShdw>
          </a:effectLst>
        </p:spPr>
      </p:pic>
      <p:sp>
        <p:nvSpPr>
          <p:cNvPr id="851" name="Google Shape;851;p69"/>
          <p:cNvSpPr txBox="1"/>
          <p:nvPr/>
        </p:nvSpPr>
        <p:spPr>
          <a:xfrm>
            <a:off x="185388" y="134386"/>
            <a:ext cx="685800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fr" sz="4400" u="none" cap="none" strike="noStrike">
                <a:solidFill>
                  <a:srgbClr val="00B0F0"/>
                </a:solidFill>
                <a:latin typeface="Arial Narrow"/>
                <a:ea typeface="Arial Narrow"/>
                <a:cs typeface="Arial Narrow"/>
                <a:sym typeface="Arial Narrow"/>
              </a:rPr>
              <a:t>Incinération </a:t>
            </a:r>
            <a:endParaRPr b="0" i="0" sz="1400" u="none" cap="none" strike="noStrike">
              <a:solidFill>
                <a:srgbClr val="000000"/>
              </a:solidFill>
              <a:latin typeface="Arial"/>
              <a:ea typeface="Arial"/>
              <a:cs typeface="Arial"/>
              <a:sym typeface="Arial"/>
            </a:endParaRPr>
          </a:p>
        </p:txBody>
      </p:sp>
      <p:sp>
        <p:nvSpPr>
          <p:cNvPr id="852" name="Google Shape;852;p6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70"/>
          <p:cNvSpPr txBox="1"/>
          <p:nvPr>
            <p:ph type="title"/>
          </p:nvPr>
        </p:nvSpPr>
        <p:spPr>
          <a:xfrm>
            <a:off x="838199" y="268326"/>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Font typeface="Arial Narrow"/>
              <a:buNone/>
            </a:pPr>
            <a:r>
              <a:rPr lang="fr" sz="4400">
                <a:solidFill>
                  <a:srgbClr val="00B0F0"/>
                </a:solidFill>
              </a:rPr>
              <a:t>Élimination des déchets ordinaires</a:t>
            </a:r>
            <a:endParaRPr>
              <a:solidFill>
                <a:srgbClr val="00B0F0"/>
              </a:solidFill>
            </a:endParaRPr>
          </a:p>
        </p:txBody>
      </p:sp>
      <p:pic>
        <p:nvPicPr>
          <p:cNvPr id="859" name="Google Shape;859;p70"/>
          <p:cNvPicPr preferRelativeResize="0"/>
          <p:nvPr/>
        </p:nvPicPr>
        <p:blipFill rotWithShape="1">
          <a:blip r:embed="rId3">
            <a:alphaModFix/>
          </a:blip>
          <a:srcRect b="0" l="0" r="0" t="0"/>
          <a:stretch/>
        </p:blipFill>
        <p:spPr>
          <a:xfrm>
            <a:off x="356684" y="2743724"/>
            <a:ext cx="6027895" cy="3146024"/>
          </a:xfrm>
          <a:prstGeom prst="rect">
            <a:avLst/>
          </a:prstGeom>
          <a:noFill/>
          <a:ln>
            <a:noFill/>
          </a:ln>
        </p:spPr>
      </p:pic>
      <p:pic>
        <p:nvPicPr>
          <p:cNvPr id="860" name="Google Shape;860;p70"/>
          <p:cNvPicPr preferRelativeResize="0"/>
          <p:nvPr/>
        </p:nvPicPr>
        <p:blipFill rotWithShape="1">
          <a:blip r:embed="rId4">
            <a:alphaModFix/>
          </a:blip>
          <a:srcRect b="0" l="0" r="0" t="0"/>
          <a:stretch/>
        </p:blipFill>
        <p:spPr>
          <a:xfrm>
            <a:off x="6400828" y="1881973"/>
            <a:ext cx="5602733" cy="3993059"/>
          </a:xfrm>
          <a:prstGeom prst="rect">
            <a:avLst/>
          </a:prstGeom>
          <a:noFill/>
          <a:ln>
            <a:noFill/>
          </a:ln>
        </p:spPr>
      </p:pic>
      <p:grpSp>
        <p:nvGrpSpPr>
          <p:cNvPr id="861" name="Google Shape;861;p70"/>
          <p:cNvGrpSpPr/>
          <p:nvPr/>
        </p:nvGrpSpPr>
        <p:grpSpPr>
          <a:xfrm>
            <a:off x="602166" y="6087773"/>
            <a:ext cx="11233149" cy="702071"/>
            <a:chOff x="0" y="259357"/>
            <a:chExt cx="11233149" cy="702071"/>
          </a:xfrm>
        </p:grpSpPr>
        <p:sp>
          <p:nvSpPr>
            <p:cNvPr id="862" name="Google Shape;862;p70"/>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70"/>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Réduction de la production</a:t>
              </a:r>
              <a:endParaRPr b="0" i="0" sz="1600" u="none" cap="none" strike="noStrike">
                <a:solidFill>
                  <a:schemeClr val="lt1"/>
                </a:solidFill>
                <a:latin typeface="Arial Narrow"/>
                <a:ea typeface="Arial Narrow"/>
                <a:cs typeface="Arial Narrow"/>
                <a:sym typeface="Arial Narrow"/>
              </a:endParaRPr>
            </a:p>
          </p:txBody>
        </p:sp>
        <p:sp>
          <p:nvSpPr>
            <p:cNvPr id="864" name="Google Shape;864;p70"/>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70"/>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Tri</a:t>
              </a:r>
              <a:endParaRPr b="0" i="0" sz="1400" u="none" cap="none" strike="noStrike">
                <a:solidFill>
                  <a:srgbClr val="000000"/>
                </a:solidFill>
                <a:latin typeface="Arial"/>
                <a:ea typeface="Arial"/>
                <a:cs typeface="Arial"/>
                <a:sym typeface="Arial"/>
              </a:endParaRPr>
            </a:p>
          </p:txBody>
        </p:sp>
        <p:sp>
          <p:nvSpPr>
            <p:cNvPr id="866" name="Google Shape;866;p70"/>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70"/>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Collecte</a:t>
              </a:r>
              <a:endParaRPr b="0" i="0" sz="1400" u="none" cap="none" strike="noStrike">
                <a:solidFill>
                  <a:srgbClr val="000000"/>
                </a:solidFill>
                <a:latin typeface="Arial"/>
                <a:ea typeface="Arial"/>
                <a:cs typeface="Arial"/>
                <a:sym typeface="Arial"/>
              </a:endParaRPr>
            </a:p>
          </p:txBody>
        </p:sp>
        <p:sp>
          <p:nvSpPr>
            <p:cNvPr id="868" name="Google Shape;868;p70"/>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70"/>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Transport</a:t>
              </a:r>
              <a:endParaRPr b="0" i="0" sz="1400" u="none" cap="none" strike="noStrike">
                <a:solidFill>
                  <a:srgbClr val="000000"/>
                </a:solidFill>
                <a:latin typeface="Arial"/>
                <a:ea typeface="Arial"/>
                <a:cs typeface="Arial"/>
                <a:sym typeface="Arial"/>
              </a:endParaRPr>
            </a:p>
          </p:txBody>
        </p:sp>
        <p:sp>
          <p:nvSpPr>
            <p:cNvPr id="870" name="Google Shape;870;p70"/>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70"/>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Stockage</a:t>
              </a:r>
              <a:endParaRPr b="0" i="0" sz="1400" u="none" cap="none" strike="noStrike">
                <a:solidFill>
                  <a:srgbClr val="000000"/>
                </a:solidFill>
                <a:latin typeface="Arial"/>
                <a:ea typeface="Arial"/>
                <a:cs typeface="Arial"/>
                <a:sym typeface="Arial"/>
              </a:endParaRPr>
            </a:p>
          </p:txBody>
        </p:sp>
        <p:sp>
          <p:nvSpPr>
            <p:cNvPr id="872" name="Google Shape;872;p70"/>
            <p:cNvSpPr/>
            <p:nvPr/>
          </p:nvSpPr>
          <p:spPr>
            <a:xfrm>
              <a:off x="7898308"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70"/>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Traitement</a:t>
              </a:r>
              <a:endParaRPr b="0" i="0" sz="1400" u="none" cap="none" strike="noStrike">
                <a:solidFill>
                  <a:srgbClr val="000000"/>
                </a:solidFill>
                <a:latin typeface="Arial"/>
                <a:ea typeface="Arial"/>
                <a:cs typeface="Arial"/>
                <a:sym typeface="Arial"/>
              </a:endParaRPr>
            </a:p>
          </p:txBody>
        </p:sp>
        <p:sp>
          <p:nvSpPr>
            <p:cNvPr id="874" name="Google Shape;874;p70"/>
            <p:cNvSpPr/>
            <p:nvPr/>
          </p:nvSpPr>
          <p:spPr>
            <a:xfrm>
              <a:off x="9477970" y="259357"/>
              <a:ext cx="1755179" cy="702071"/>
            </a:xfrm>
            <a:prstGeom prst="chevron">
              <a:avLst>
                <a:gd fmla="val 50000" name="adj"/>
              </a:avLst>
            </a:prstGeom>
            <a:solidFill>
              <a:schemeClr val="dk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70"/>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Élimination finale</a:t>
              </a:r>
              <a:endParaRPr b="0" i="0" sz="1400" u="none" cap="none" strike="noStrike">
                <a:solidFill>
                  <a:srgbClr val="000000"/>
                </a:solidFill>
                <a:latin typeface="Arial"/>
                <a:ea typeface="Arial"/>
                <a:cs typeface="Arial"/>
                <a:sym typeface="Arial"/>
              </a:endParaRPr>
            </a:p>
          </p:txBody>
        </p:sp>
      </p:grpSp>
      <p:sp>
        <p:nvSpPr>
          <p:cNvPr id="876" name="Google Shape;876;p70"/>
          <p:cNvSpPr txBox="1"/>
          <p:nvPr/>
        </p:nvSpPr>
        <p:spPr>
          <a:xfrm>
            <a:off x="8452396" y="1063005"/>
            <a:ext cx="3735659" cy="738623"/>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chemeClr val="lt1"/>
                </a:solidFill>
                <a:latin typeface="Arial"/>
                <a:ea typeface="Arial"/>
                <a:cs typeface="Arial"/>
                <a:sym typeface="Arial"/>
              </a:rPr>
              <a:t>Fosse protégée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Sur le site de l’établissement</a:t>
            </a:r>
            <a:endParaRPr b="0" i="0" sz="1400" u="none" cap="none" strike="noStrike">
              <a:solidFill>
                <a:srgbClr val="000000"/>
              </a:solidFill>
              <a:latin typeface="Arial"/>
              <a:ea typeface="Arial"/>
              <a:cs typeface="Arial"/>
              <a:sym typeface="Arial"/>
            </a:endParaRPr>
          </a:p>
        </p:txBody>
      </p:sp>
      <p:sp>
        <p:nvSpPr>
          <p:cNvPr id="877" name="Google Shape;877;p70"/>
          <p:cNvSpPr txBox="1"/>
          <p:nvPr/>
        </p:nvSpPr>
        <p:spPr>
          <a:xfrm>
            <a:off x="3946" y="1225657"/>
            <a:ext cx="3735659" cy="156962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chemeClr val="lt1"/>
                </a:solidFill>
                <a:latin typeface="Arial"/>
                <a:ea typeface="Arial"/>
                <a:cs typeface="Arial"/>
                <a:sym typeface="Arial"/>
              </a:rPr>
              <a:t>Décharge municipale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Une décharge à revêtement est préférable, car elle empêche le lixiviat de contaminer l’environnement</a:t>
            </a:r>
            <a:endParaRPr b="0" i="0" sz="1400" u="none" cap="none" strike="noStrike">
              <a:solidFill>
                <a:srgbClr val="000000"/>
              </a:solidFill>
              <a:latin typeface="Arial"/>
              <a:ea typeface="Arial"/>
              <a:cs typeface="Arial"/>
              <a:sym typeface="Arial"/>
            </a:endParaRPr>
          </a:p>
        </p:txBody>
      </p:sp>
      <p:sp>
        <p:nvSpPr>
          <p:cNvPr id="878" name="Google Shape;878;p7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71"/>
          <p:cNvSpPr txBox="1"/>
          <p:nvPr>
            <p:ph type="title"/>
          </p:nvPr>
        </p:nvSpPr>
        <p:spPr>
          <a:xfrm>
            <a:off x="838200" y="365125"/>
            <a:ext cx="10515600" cy="714375"/>
          </a:xfrm>
          <a:prstGeom prst="rect">
            <a:avLst/>
          </a:prstGeom>
          <a:noFill/>
          <a:ln>
            <a:noFill/>
          </a:ln>
        </p:spPr>
        <p:txBody>
          <a:bodyPr anchorCtr="0" anchor="ctr" bIns="46775" lIns="89975" spcFirstLastPara="1" rIns="89975" wrap="square" tIns="46775">
            <a:noAutofit/>
          </a:bodyPr>
          <a:lstStyle/>
          <a:p>
            <a:pPr indent="0" lvl="0" marL="0" rtl="0" algn="ctr">
              <a:lnSpc>
                <a:spcPct val="90000"/>
              </a:lnSpc>
              <a:spcBef>
                <a:spcPts val="0"/>
              </a:spcBef>
              <a:spcAft>
                <a:spcPts val="0"/>
              </a:spcAft>
              <a:buClr>
                <a:srgbClr val="00B0F0"/>
              </a:buClr>
              <a:buSzPts val="4400"/>
              <a:buFont typeface="Arial Narrow"/>
              <a:buNone/>
            </a:pPr>
            <a:r>
              <a:rPr lang="fr">
                <a:solidFill>
                  <a:srgbClr val="00B0F0"/>
                </a:solidFill>
              </a:rPr>
              <a:t>Les fosses réservées à l’élimination des cendres et des placentas </a:t>
            </a:r>
            <a:endParaRPr/>
          </a:p>
        </p:txBody>
      </p:sp>
      <p:pic>
        <p:nvPicPr>
          <p:cNvPr id="887" name="Google Shape;887;p71"/>
          <p:cNvPicPr preferRelativeResize="0"/>
          <p:nvPr/>
        </p:nvPicPr>
        <p:blipFill rotWithShape="1">
          <a:blip r:embed="rId3">
            <a:alphaModFix/>
          </a:blip>
          <a:srcRect b="0" l="0" r="0" t="0"/>
          <a:stretch/>
        </p:blipFill>
        <p:spPr>
          <a:xfrm>
            <a:off x="1708956" y="1524000"/>
            <a:ext cx="4071463" cy="4812476"/>
          </a:xfrm>
          <a:prstGeom prst="rect">
            <a:avLst/>
          </a:prstGeom>
          <a:noFill/>
          <a:ln>
            <a:noFill/>
          </a:ln>
        </p:spPr>
      </p:pic>
      <p:sp>
        <p:nvSpPr>
          <p:cNvPr id="888" name="Google Shape;888;p71"/>
          <p:cNvSpPr/>
          <p:nvPr/>
        </p:nvSpPr>
        <p:spPr>
          <a:xfrm>
            <a:off x="1524241" y="-346064"/>
            <a:ext cx="184720" cy="69249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900"/>
              <a:buFont typeface="Arial"/>
              <a:buNone/>
            </a:pPr>
            <a:r>
              <a:t/>
            </a:r>
            <a:endParaRPr b="0" i="0" sz="3900" u="none" cap="none" strike="noStrike">
              <a:solidFill>
                <a:schemeClr val="dk1"/>
              </a:solidFill>
              <a:latin typeface="Calibri"/>
              <a:ea typeface="Calibri"/>
              <a:cs typeface="Calibri"/>
              <a:sym typeface="Calibri"/>
            </a:endParaRPr>
          </a:p>
        </p:txBody>
      </p:sp>
      <p:pic>
        <p:nvPicPr>
          <p:cNvPr id="889" name="Google Shape;889;p71"/>
          <p:cNvPicPr preferRelativeResize="0"/>
          <p:nvPr/>
        </p:nvPicPr>
        <p:blipFill rotWithShape="1">
          <a:blip r:embed="rId4">
            <a:alphaModFix/>
          </a:blip>
          <a:srcRect b="0" l="0" r="0" t="0"/>
          <a:stretch/>
        </p:blipFill>
        <p:spPr>
          <a:xfrm>
            <a:off x="6411583" y="1524000"/>
            <a:ext cx="3976201" cy="4689905"/>
          </a:xfrm>
          <a:prstGeom prst="rect">
            <a:avLst/>
          </a:prstGeom>
          <a:noFill/>
          <a:ln>
            <a:noFill/>
          </a:ln>
        </p:spPr>
      </p:pic>
      <p:sp>
        <p:nvSpPr>
          <p:cNvPr id="890" name="Google Shape;890;p71"/>
          <p:cNvSpPr txBox="1"/>
          <p:nvPr/>
        </p:nvSpPr>
        <p:spPr>
          <a:xfrm>
            <a:off x="6215102" y="5802426"/>
            <a:ext cx="4542013"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Arial Narrow"/>
                <a:ea typeface="Arial Narrow"/>
                <a:cs typeface="Arial Narrow"/>
                <a:sym typeface="Arial Narrow"/>
              </a:rPr>
              <a:t>Source : Health Care Without Harm/MSF, « Technical Specifications »</a:t>
            </a:r>
            <a:endParaRPr b="0" i="0" sz="1400" u="none" cap="none" strike="noStrike">
              <a:solidFill>
                <a:srgbClr val="000000"/>
              </a:solidFill>
              <a:latin typeface="Arial"/>
              <a:ea typeface="Arial"/>
              <a:cs typeface="Arial"/>
              <a:sym typeface="Arial"/>
            </a:endParaRPr>
          </a:p>
        </p:txBody>
      </p:sp>
      <p:grpSp>
        <p:nvGrpSpPr>
          <p:cNvPr id="891" name="Google Shape;891;p71"/>
          <p:cNvGrpSpPr/>
          <p:nvPr/>
        </p:nvGrpSpPr>
        <p:grpSpPr>
          <a:xfrm>
            <a:off x="602166" y="6083462"/>
            <a:ext cx="11233149" cy="702071"/>
            <a:chOff x="0" y="259357"/>
            <a:chExt cx="11233149" cy="702071"/>
          </a:xfrm>
        </p:grpSpPr>
        <p:sp>
          <p:nvSpPr>
            <p:cNvPr id="892" name="Google Shape;892;p71"/>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71"/>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Réduction de la production</a:t>
              </a:r>
              <a:endParaRPr b="0" i="0" sz="1600" u="none" cap="none" strike="noStrike">
                <a:solidFill>
                  <a:schemeClr val="lt1"/>
                </a:solidFill>
                <a:latin typeface="Arial Narrow"/>
                <a:ea typeface="Arial Narrow"/>
                <a:cs typeface="Arial Narrow"/>
                <a:sym typeface="Arial Narrow"/>
              </a:endParaRPr>
            </a:p>
          </p:txBody>
        </p:sp>
        <p:sp>
          <p:nvSpPr>
            <p:cNvPr id="894" name="Google Shape;894;p71"/>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71"/>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Tri</a:t>
              </a:r>
              <a:endParaRPr b="0" i="0" sz="1400" u="none" cap="none" strike="noStrike">
                <a:solidFill>
                  <a:srgbClr val="000000"/>
                </a:solidFill>
                <a:latin typeface="Arial"/>
                <a:ea typeface="Arial"/>
                <a:cs typeface="Arial"/>
                <a:sym typeface="Arial"/>
              </a:endParaRPr>
            </a:p>
          </p:txBody>
        </p:sp>
        <p:sp>
          <p:nvSpPr>
            <p:cNvPr id="896" name="Google Shape;896;p71"/>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71"/>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Collecte</a:t>
              </a:r>
              <a:endParaRPr b="0" i="0" sz="1400" u="none" cap="none" strike="noStrike">
                <a:solidFill>
                  <a:srgbClr val="000000"/>
                </a:solidFill>
                <a:latin typeface="Arial"/>
                <a:ea typeface="Arial"/>
                <a:cs typeface="Arial"/>
                <a:sym typeface="Arial"/>
              </a:endParaRPr>
            </a:p>
          </p:txBody>
        </p:sp>
        <p:sp>
          <p:nvSpPr>
            <p:cNvPr id="898" name="Google Shape;898;p71"/>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71"/>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Transport</a:t>
              </a:r>
              <a:endParaRPr b="0" i="0" sz="1400" u="none" cap="none" strike="noStrike">
                <a:solidFill>
                  <a:srgbClr val="000000"/>
                </a:solidFill>
                <a:latin typeface="Arial"/>
                <a:ea typeface="Arial"/>
                <a:cs typeface="Arial"/>
                <a:sym typeface="Arial"/>
              </a:endParaRPr>
            </a:p>
          </p:txBody>
        </p:sp>
        <p:sp>
          <p:nvSpPr>
            <p:cNvPr id="900" name="Google Shape;900;p71"/>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71"/>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Stockage</a:t>
              </a:r>
              <a:endParaRPr b="0" i="0" sz="1400" u="none" cap="none" strike="noStrike">
                <a:solidFill>
                  <a:srgbClr val="000000"/>
                </a:solidFill>
                <a:latin typeface="Arial"/>
                <a:ea typeface="Arial"/>
                <a:cs typeface="Arial"/>
                <a:sym typeface="Arial"/>
              </a:endParaRPr>
            </a:p>
          </p:txBody>
        </p:sp>
        <p:sp>
          <p:nvSpPr>
            <p:cNvPr id="902" name="Google Shape;902;p71"/>
            <p:cNvSpPr/>
            <p:nvPr/>
          </p:nvSpPr>
          <p:spPr>
            <a:xfrm>
              <a:off x="7898308"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71"/>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Traitement</a:t>
              </a:r>
              <a:endParaRPr b="0" i="0" sz="1400" u="none" cap="none" strike="noStrike">
                <a:solidFill>
                  <a:srgbClr val="000000"/>
                </a:solidFill>
                <a:latin typeface="Arial"/>
                <a:ea typeface="Arial"/>
                <a:cs typeface="Arial"/>
                <a:sym typeface="Arial"/>
              </a:endParaRPr>
            </a:p>
          </p:txBody>
        </p:sp>
        <p:sp>
          <p:nvSpPr>
            <p:cNvPr id="904" name="Google Shape;904;p71"/>
            <p:cNvSpPr/>
            <p:nvPr/>
          </p:nvSpPr>
          <p:spPr>
            <a:xfrm>
              <a:off x="9477970"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71"/>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Élimination finale</a:t>
              </a:r>
              <a:endParaRPr b="0" i="0" sz="1400" u="none" cap="none" strike="noStrike">
                <a:solidFill>
                  <a:srgbClr val="000000"/>
                </a:solidFill>
                <a:latin typeface="Arial"/>
                <a:ea typeface="Arial"/>
                <a:cs typeface="Arial"/>
                <a:sym typeface="Arial"/>
              </a:endParaRPr>
            </a:p>
          </p:txBody>
        </p:sp>
      </p:grpSp>
      <p:sp>
        <p:nvSpPr>
          <p:cNvPr id="906" name="Google Shape;906;p7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5"/>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Objectifs pédagogiques </a:t>
            </a:r>
            <a:endParaRPr/>
          </a:p>
        </p:txBody>
      </p:sp>
      <p:sp>
        <p:nvSpPr>
          <p:cNvPr id="339" name="Google Shape;339;p4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340" name="Google Shape;340;p45"/>
          <p:cNvSpPr txBox="1"/>
          <p:nvPr>
            <p:ph idx="1" type="body"/>
          </p:nvPr>
        </p:nvSpPr>
        <p:spPr>
          <a:xfrm>
            <a:off x="838200" y="1704987"/>
            <a:ext cx="8703752" cy="497346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fr"/>
              <a:t>À l’issue de la séance, vous serez capables :</a:t>
            </a:r>
            <a:endParaRPr sz="1800"/>
          </a:p>
          <a:p>
            <a:pPr indent="-509588" lvl="0" marL="509588" rtl="0" algn="l">
              <a:lnSpc>
                <a:spcPct val="90000"/>
              </a:lnSpc>
              <a:spcBef>
                <a:spcPts val="1000"/>
              </a:spcBef>
              <a:spcAft>
                <a:spcPts val="0"/>
              </a:spcAft>
              <a:buClr>
                <a:srgbClr val="09164D"/>
              </a:buClr>
              <a:buSzPts val="2400"/>
              <a:buAutoNum type="arabicPeriod"/>
            </a:pPr>
            <a:r>
              <a:rPr lang="fr"/>
              <a:t>De comprendre les risques associés à une gestion inadéquate des déchets biomédicaux dans les établissements de santé </a:t>
            </a:r>
            <a:endParaRPr sz="1800"/>
          </a:p>
          <a:p>
            <a:pPr indent="-509588" lvl="0" marL="509588" rtl="0" algn="l">
              <a:lnSpc>
                <a:spcPct val="90000"/>
              </a:lnSpc>
              <a:spcBef>
                <a:spcPts val="1000"/>
              </a:spcBef>
              <a:spcAft>
                <a:spcPts val="0"/>
              </a:spcAft>
              <a:buClr>
                <a:srgbClr val="09164D"/>
              </a:buClr>
              <a:buSzPts val="2400"/>
              <a:buAutoNum type="arabicPeriod"/>
            </a:pPr>
            <a:r>
              <a:rPr lang="fr"/>
              <a:t>De comprendre chaque étape du processus de gestion des déchets biomédicaux, de la production des déchets à leur élimination en passant par leur traitement sans danger</a:t>
            </a:r>
            <a:endParaRPr sz="1800"/>
          </a:p>
          <a:p>
            <a:pPr indent="-509588" lvl="0" marL="509588" rtl="0" algn="l">
              <a:lnSpc>
                <a:spcPct val="90000"/>
              </a:lnSpc>
              <a:spcBef>
                <a:spcPts val="1000"/>
              </a:spcBef>
              <a:spcAft>
                <a:spcPts val="0"/>
              </a:spcAft>
              <a:buClr>
                <a:srgbClr val="09164D"/>
              </a:buClr>
              <a:buSzPts val="2400"/>
              <a:buAutoNum type="arabicPeriod"/>
            </a:pPr>
            <a:r>
              <a:rPr lang="fr"/>
              <a:t>De présenter les grandes orientations en matière de gestion des déchets dans le contexte de la COVID-19 </a:t>
            </a:r>
            <a:endParaRPr sz="1800"/>
          </a:p>
          <a:p>
            <a:pPr indent="-509588" lvl="0" marL="509588" rtl="0" algn="l">
              <a:lnSpc>
                <a:spcPct val="90000"/>
              </a:lnSpc>
              <a:spcBef>
                <a:spcPts val="1000"/>
              </a:spcBef>
              <a:spcAft>
                <a:spcPts val="0"/>
              </a:spcAft>
              <a:buClr>
                <a:srgbClr val="09164D"/>
              </a:buClr>
              <a:buSzPts val="2400"/>
              <a:buAutoNum type="arabicPeriod"/>
            </a:pPr>
            <a:r>
              <a:rPr lang="fr"/>
              <a:t>De définir les solutions de traitement des déchets les plus respectueuses de l’environnement et les mesures permettant d’atténuer les changements climatiques </a:t>
            </a:r>
            <a:endParaRPr sz="1800"/>
          </a:p>
          <a:p>
            <a:pPr indent="-509588" lvl="0" marL="509588" rtl="0" algn="l">
              <a:lnSpc>
                <a:spcPct val="90000"/>
              </a:lnSpc>
              <a:spcBef>
                <a:spcPts val="1000"/>
              </a:spcBef>
              <a:spcAft>
                <a:spcPts val="0"/>
              </a:spcAft>
              <a:buClr>
                <a:srgbClr val="09164D"/>
              </a:buClr>
              <a:buSzPts val="2400"/>
              <a:buAutoNum type="arabicPeriod"/>
            </a:pPr>
            <a:r>
              <a:rPr lang="fr"/>
              <a:t>D’adopter une approche progressive pour améliorer les pratiques de gestion des déchets </a:t>
            </a:r>
            <a:endParaRPr/>
          </a:p>
          <a:p>
            <a:pPr indent="0" lvl="1" marL="525194" rtl="0" algn="l">
              <a:lnSpc>
                <a:spcPct val="90000"/>
              </a:lnSpc>
              <a:spcBef>
                <a:spcPts val="500"/>
              </a:spcBef>
              <a:spcAft>
                <a:spcPts val="0"/>
              </a:spcAft>
              <a:buClr>
                <a:schemeClr val="dk1"/>
              </a:buClr>
              <a:buSzPts val="2400"/>
              <a:buNone/>
            </a:pPr>
            <a:r>
              <a:t/>
            </a:r>
            <a:endParaRPr sz="2000"/>
          </a:p>
          <a:p>
            <a:pPr indent="0" lvl="0" marL="0" rtl="0" algn="l">
              <a:lnSpc>
                <a:spcPct val="90000"/>
              </a:lnSpc>
              <a:spcBef>
                <a:spcPts val="1000"/>
              </a:spcBef>
              <a:spcAft>
                <a:spcPts val="0"/>
              </a:spcAft>
              <a:buClr>
                <a:schemeClr val="dk1"/>
              </a:buClr>
              <a:buSzPts val="2000"/>
              <a:buFont typeface="Arial"/>
              <a:buNone/>
            </a:pPr>
            <a:r>
              <a:t/>
            </a:r>
            <a:endParaRPr sz="1800"/>
          </a:p>
        </p:txBody>
      </p:sp>
      <p:sp>
        <p:nvSpPr>
          <p:cNvPr id="341" name="Google Shape;341;p45"/>
          <p:cNvSpPr txBox="1"/>
          <p:nvPr/>
        </p:nvSpPr>
        <p:spPr>
          <a:xfrm>
            <a:off x="10050512" y="4088243"/>
            <a:ext cx="1414782"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 sz="1400" u="none" cap="none" strike="noStrike">
                <a:solidFill>
                  <a:schemeClr val="lt2"/>
                </a:solidFill>
                <a:latin typeface="Arial"/>
                <a:ea typeface="Arial"/>
                <a:cs typeface="Arial"/>
                <a:sym typeface="Arial"/>
              </a:rPr>
              <a:t>Travail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fr" sz="1400" u="none" cap="none" strike="noStrike">
                <a:solidFill>
                  <a:schemeClr val="lt2"/>
                </a:solidFill>
                <a:latin typeface="Arial"/>
                <a:ea typeface="Arial"/>
                <a:cs typeface="Arial"/>
                <a:sym typeface="Arial"/>
              </a:rPr>
              <a:t>de groupe </a:t>
            </a:r>
            <a:endParaRPr b="0" i="0" sz="1100" u="none" cap="none" strike="noStrike">
              <a:solidFill>
                <a:srgbClr val="000000"/>
              </a:solidFill>
              <a:latin typeface="Arial"/>
              <a:ea typeface="Arial"/>
              <a:cs typeface="Arial"/>
              <a:sym typeface="Arial"/>
            </a:endParaRPr>
          </a:p>
        </p:txBody>
      </p:sp>
      <p:sp>
        <p:nvSpPr>
          <p:cNvPr id="342" name="Google Shape;342;p45"/>
          <p:cNvSpPr txBox="1"/>
          <p:nvPr/>
        </p:nvSpPr>
        <p:spPr>
          <a:xfrm rot="-5400000">
            <a:off x="9453185" y="4120780"/>
            <a:ext cx="5012775" cy="46166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 sz="2400" u="none" cap="none" strike="noStrike">
                <a:solidFill>
                  <a:schemeClr val="lt1"/>
                </a:solidFill>
                <a:latin typeface="Arial"/>
                <a:ea typeface="Arial"/>
                <a:cs typeface="Arial"/>
                <a:sym typeface="Arial"/>
              </a:rPr>
              <a:t>Symboles à connaître </a:t>
            </a:r>
            <a:endParaRPr b="0" i="0" sz="1400" u="none" cap="none" strike="noStrike">
              <a:solidFill>
                <a:srgbClr val="000000"/>
              </a:solidFill>
              <a:latin typeface="Arial"/>
              <a:ea typeface="Arial"/>
              <a:cs typeface="Arial"/>
              <a:sym typeface="Arial"/>
            </a:endParaRPr>
          </a:p>
        </p:txBody>
      </p:sp>
      <p:pic>
        <p:nvPicPr>
          <p:cNvPr id="343" name="Google Shape;343;p45"/>
          <p:cNvPicPr preferRelativeResize="0"/>
          <p:nvPr/>
        </p:nvPicPr>
        <p:blipFill rotWithShape="1">
          <a:blip r:embed="rId3">
            <a:alphaModFix/>
          </a:blip>
          <a:srcRect b="0" l="0" r="0" t="0"/>
          <a:stretch/>
        </p:blipFill>
        <p:spPr>
          <a:xfrm>
            <a:off x="10390966" y="4926745"/>
            <a:ext cx="733874" cy="749591"/>
          </a:xfrm>
          <a:prstGeom prst="rect">
            <a:avLst/>
          </a:prstGeom>
          <a:noFill/>
          <a:ln>
            <a:noFill/>
          </a:ln>
        </p:spPr>
      </p:pic>
      <p:sp>
        <p:nvSpPr>
          <p:cNvPr id="344" name="Google Shape;344;p45"/>
          <p:cNvSpPr txBox="1"/>
          <p:nvPr/>
        </p:nvSpPr>
        <p:spPr>
          <a:xfrm>
            <a:off x="9541952" y="5672969"/>
            <a:ext cx="1948105"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 sz="1400" u="none" cap="none" strike="noStrike">
                <a:solidFill>
                  <a:schemeClr val="lt2"/>
                </a:solidFill>
                <a:latin typeface="Arial"/>
                <a:ea typeface="Arial"/>
                <a:cs typeface="Arial"/>
                <a:sym typeface="Arial"/>
              </a:rPr>
              <a:t>Liens avec la résilience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fr" sz="1400" u="none" cap="none" strike="noStrike">
                <a:solidFill>
                  <a:schemeClr val="lt2"/>
                </a:solidFill>
                <a:latin typeface="Arial"/>
                <a:ea typeface="Arial"/>
                <a:cs typeface="Arial"/>
                <a:sym typeface="Arial"/>
              </a:rPr>
              <a:t>aux changements climatiques</a:t>
            </a:r>
            <a:endParaRPr b="0" i="0" sz="1100" u="none" cap="none" strike="noStrike">
              <a:solidFill>
                <a:srgbClr val="000000"/>
              </a:solidFill>
              <a:latin typeface="Arial"/>
              <a:ea typeface="Arial"/>
              <a:cs typeface="Arial"/>
              <a:sym typeface="Arial"/>
            </a:endParaRPr>
          </a:p>
        </p:txBody>
      </p:sp>
      <p:grpSp>
        <p:nvGrpSpPr>
          <p:cNvPr id="345" name="Google Shape;345;p45"/>
          <p:cNvGrpSpPr/>
          <p:nvPr/>
        </p:nvGrpSpPr>
        <p:grpSpPr>
          <a:xfrm>
            <a:off x="10411098" y="3304577"/>
            <a:ext cx="743136" cy="734102"/>
            <a:chOff x="9555224" y="5116370"/>
            <a:chExt cx="1161098" cy="1171184"/>
          </a:xfrm>
        </p:grpSpPr>
        <p:pic>
          <p:nvPicPr>
            <p:cNvPr descr="Shape&#10;&#10;Description automatically generated with low confidence" id="346" name="Google Shape;346;p45"/>
            <p:cNvPicPr preferRelativeResize="0"/>
            <p:nvPr/>
          </p:nvPicPr>
          <p:blipFill rotWithShape="1">
            <a:blip r:embed="rId4">
              <a:alphaModFix/>
            </a:blip>
            <a:srcRect b="0" l="0" r="0" t="0"/>
            <a:stretch/>
          </p:blipFill>
          <p:spPr>
            <a:xfrm>
              <a:off x="9623552" y="5313519"/>
              <a:ext cx="1004243" cy="847983"/>
            </a:xfrm>
            <a:prstGeom prst="rect">
              <a:avLst/>
            </a:prstGeom>
            <a:noFill/>
            <a:ln>
              <a:noFill/>
            </a:ln>
          </p:spPr>
        </p:pic>
        <p:sp>
          <p:nvSpPr>
            <p:cNvPr id="347" name="Google Shape;347;p45"/>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348" name="Google Shape;348;p45"/>
          <p:cNvPicPr preferRelativeResize="0"/>
          <p:nvPr/>
        </p:nvPicPr>
        <p:blipFill rotWithShape="1">
          <a:blip r:embed="rId5">
            <a:alphaModFix/>
          </a:blip>
          <a:srcRect b="0" l="0" r="0" t="0"/>
          <a:stretch/>
        </p:blipFill>
        <p:spPr>
          <a:xfrm>
            <a:off x="10832028" y="228362"/>
            <a:ext cx="896712" cy="1171184"/>
          </a:xfrm>
          <a:prstGeom prst="rect">
            <a:avLst/>
          </a:prstGeom>
          <a:noFill/>
          <a:ln>
            <a:noFill/>
          </a:ln>
        </p:spPr>
      </p:pic>
      <p:pic>
        <p:nvPicPr>
          <p:cNvPr id="349" name="Google Shape;349;p45"/>
          <p:cNvPicPr preferRelativeResize="0"/>
          <p:nvPr/>
        </p:nvPicPr>
        <p:blipFill rotWithShape="1">
          <a:blip r:embed="rId5">
            <a:alphaModFix/>
          </a:blip>
          <a:srcRect b="0" l="0" r="0" t="0"/>
          <a:stretch/>
        </p:blipFill>
        <p:spPr>
          <a:xfrm>
            <a:off x="295058" y="179547"/>
            <a:ext cx="896712" cy="1171184"/>
          </a:xfrm>
          <a:prstGeom prst="rect">
            <a:avLst/>
          </a:prstGeom>
          <a:noFill/>
          <a:ln>
            <a:noFill/>
          </a:ln>
        </p:spPr>
      </p:pic>
      <p:grpSp>
        <p:nvGrpSpPr>
          <p:cNvPr id="350" name="Google Shape;350;p45"/>
          <p:cNvGrpSpPr/>
          <p:nvPr/>
        </p:nvGrpSpPr>
        <p:grpSpPr>
          <a:xfrm>
            <a:off x="10050512" y="1661765"/>
            <a:ext cx="1414782" cy="1364932"/>
            <a:chOff x="10279282" y="4028379"/>
            <a:chExt cx="1414782" cy="1364932"/>
          </a:xfrm>
        </p:grpSpPr>
        <p:pic>
          <p:nvPicPr>
            <p:cNvPr id="351" name="Google Shape;351;p45"/>
            <p:cNvPicPr preferRelativeResize="0"/>
            <p:nvPr/>
          </p:nvPicPr>
          <p:blipFill rotWithShape="1">
            <a:blip r:embed="rId6">
              <a:alphaModFix/>
            </a:blip>
            <a:srcRect b="0" l="0" r="0" t="0"/>
            <a:stretch/>
          </p:blipFill>
          <p:spPr>
            <a:xfrm>
              <a:off x="10465088" y="4028379"/>
              <a:ext cx="1092696" cy="952952"/>
            </a:xfrm>
            <a:prstGeom prst="rect">
              <a:avLst/>
            </a:prstGeom>
            <a:noFill/>
            <a:ln>
              <a:noFill/>
            </a:ln>
          </p:spPr>
        </p:pic>
        <p:sp>
          <p:nvSpPr>
            <p:cNvPr id="352" name="Google Shape;352;p45"/>
            <p:cNvSpPr txBox="1"/>
            <p:nvPr/>
          </p:nvSpPr>
          <p:spPr>
            <a:xfrm>
              <a:off x="10279282" y="4870131"/>
              <a:ext cx="1414782"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fr" sz="1400" u="none" cap="none" strike="noStrike">
                  <a:solidFill>
                    <a:schemeClr val="lt2"/>
                  </a:solidFill>
                  <a:latin typeface="Arial"/>
                  <a:ea typeface="Arial"/>
                  <a:cs typeface="Arial"/>
                  <a:sym typeface="Arial"/>
                </a:rPr>
                <a:t>Discussion en groupe entier</a:t>
              </a:r>
              <a:endParaRPr b="0" i="0" sz="1100" u="none" cap="none" strike="noStrik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72"/>
          <p:cNvSpPr txBox="1"/>
          <p:nvPr>
            <p:ph idx="2" type="body"/>
          </p:nvPr>
        </p:nvSpPr>
        <p:spPr>
          <a:xfrm>
            <a:off x="5532972" y="1141806"/>
            <a:ext cx="5929313" cy="572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t/>
            </a:r>
            <a:endParaRPr b="1" sz="1800">
              <a:solidFill>
                <a:srgbClr val="09164D"/>
              </a:solidFill>
            </a:endParaRPr>
          </a:p>
          <a:p>
            <a:pPr indent="-310976" lvl="0" marL="310976" rtl="0" algn="l">
              <a:lnSpc>
                <a:spcPct val="90000"/>
              </a:lnSpc>
              <a:spcBef>
                <a:spcPts val="1000"/>
              </a:spcBef>
              <a:spcAft>
                <a:spcPts val="0"/>
              </a:spcAft>
              <a:buClr>
                <a:srgbClr val="09164D"/>
              </a:buClr>
              <a:buSzPts val="2000"/>
              <a:buNone/>
            </a:pPr>
            <a:r>
              <a:rPr lang="fr" sz="1800">
                <a:solidFill>
                  <a:srgbClr val="09164D"/>
                </a:solidFill>
              </a:rPr>
              <a:t>Vous êtes responsable de la gestion des déchets dans un établissement de santé. </a:t>
            </a:r>
            <a:endParaRPr sz="1800"/>
          </a:p>
          <a:p>
            <a:pPr indent="-310976" lvl="0" marL="310976" rtl="0" algn="l">
              <a:lnSpc>
                <a:spcPct val="90000"/>
              </a:lnSpc>
              <a:spcBef>
                <a:spcPts val="1000"/>
              </a:spcBef>
              <a:spcAft>
                <a:spcPts val="0"/>
              </a:spcAft>
              <a:buClr>
                <a:srgbClr val="09164D"/>
              </a:buClr>
              <a:buSzPts val="2000"/>
              <a:buNone/>
            </a:pPr>
            <a:r>
              <a:rPr lang="fr" sz="1800">
                <a:solidFill>
                  <a:srgbClr val="09164D"/>
                </a:solidFill>
              </a:rPr>
              <a:t>La communauté locale se plaint auprès de la direction de votre établissement des fumées liées à l’incinération des déchets infectieux et coupants, et vous demande d’agir pour améliorer la situation.</a:t>
            </a:r>
            <a:endParaRPr sz="1800"/>
          </a:p>
          <a:p>
            <a:pPr indent="-310976" lvl="0" marL="310976" rtl="0" algn="l">
              <a:lnSpc>
                <a:spcPct val="90000"/>
              </a:lnSpc>
              <a:spcBef>
                <a:spcPts val="1000"/>
              </a:spcBef>
              <a:spcAft>
                <a:spcPts val="0"/>
              </a:spcAft>
              <a:buClr>
                <a:srgbClr val="09164D"/>
              </a:buClr>
              <a:buSzPts val="2000"/>
              <a:buNone/>
            </a:pPr>
            <a:r>
              <a:rPr lang="fr" sz="1800">
                <a:solidFill>
                  <a:srgbClr val="09164D"/>
                </a:solidFill>
              </a:rPr>
              <a:t>Quels sont les avantages et les inconvénients de l’incinération ? </a:t>
            </a:r>
            <a:endParaRPr sz="1800"/>
          </a:p>
          <a:p>
            <a:pPr indent="-310976" lvl="0" marL="310976" rtl="0" algn="l">
              <a:lnSpc>
                <a:spcPct val="90000"/>
              </a:lnSpc>
              <a:spcBef>
                <a:spcPts val="1000"/>
              </a:spcBef>
              <a:spcAft>
                <a:spcPts val="0"/>
              </a:spcAft>
              <a:buClr>
                <a:srgbClr val="09164D"/>
              </a:buClr>
              <a:buSzPts val="2000"/>
              <a:buNone/>
            </a:pPr>
            <a:r>
              <a:rPr lang="fr" sz="1800">
                <a:solidFill>
                  <a:srgbClr val="09164D"/>
                </a:solidFill>
              </a:rPr>
              <a:t>Quelles mesures devez-vous prendre pour répondre aux préoccupations de la communauté ? Quelles mesures doivent être prioritaires ? </a:t>
            </a:r>
            <a:endParaRPr sz="1800"/>
          </a:p>
          <a:p>
            <a:pPr indent="-310976" lvl="0" marL="310976" rtl="0" algn="l">
              <a:lnSpc>
                <a:spcPct val="90000"/>
              </a:lnSpc>
              <a:spcBef>
                <a:spcPts val="1000"/>
              </a:spcBef>
              <a:spcAft>
                <a:spcPts val="0"/>
              </a:spcAft>
              <a:buClr>
                <a:srgbClr val="09164D"/>
              </a:buClr>
              <a:buSzPts val="2000"/>
              <a:buNone/>
            </a:pPr>
            <a:r>
              <a:rPr lang="fr" sz="1800">
                <a:solidFill>
                  <a:srgbClr val="09164D"/>
                </a:solidFill>
              </a:rPr>
              <a:t>Quelles améliorations pouvez-vous apporter à la chaîne de gestion des déchets ?  </a:t>
            </a:r>
            <a:endParaRPr sz="1800"/>
          </a:p>
          <a:p>
            <a:pPr indent="0" lvl="0" marL="0" rtl="0" algn="l">
              <a:lnSpc>
                <a:spcPct val="90000"/>
              </a:lnSpc>
              <a:spcBef>
                <a:spcPts val="1000"/>
              </a:spcBef>
              <a:spcAft>
                <a:spcPts val="0"/>
              </a:spcAft>
              <a:buClr>
                <a:schemeClr val="dk1"/>
              </a:buClr>
              <a:buSzPts val="2000"/>
              <a:buFont typeface="Arial"/>
              <a:buNone/>
            </a:pPr>
            <a:r>
              <a:t/>
            </a:r>
            <a:endParaRPr sz="1800"/>
          </a:p>
        </p:txBody>
      </p:sp>
      <p:sp>
        <p:nvSpPr>
          <p:cNvPr id="915" name="Google Shape;915;p72"/>
          <p:cNvSpPr txBox="1"/>
          <p:nvPr>
            <p:ph idx="3" type="body"/>
          </p:nvPr>
        </p:nvSpPr>
        <p:spPr>
          <a:xfrm>
            <a:off x="839788" y="495300"/>
            <a:ext cx="4324281" cy="6309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4400"/>
              <a:buNone/>
            </a:pPr>
            <a:r>
              <a:rPr lang="fr" sz="4400"/>
              <a:t>TRAVAIL DE GROUPE</a:t>
            </a:r>
            <a:endParaRPr/>
          </a:p>
        </p:txBody>
      </p:sp>
      <p:grpSp>
        <p:nvGrpSpPr>
          <p:cNvPr id="916" name="Google Shape;916;p72"/>
          <p:cNvGrpSpPr/>
          <p:nvPr/>
        </p:nvGrpSpPr>
        <p:grpSpPr>
          <a:xfrm>
            <a:off x="10559737" y="168561"/>
            <a:ext cx="1294892" cy="1427967"/>
            <a:chOff x="10475415" y="275913"/>
            <a:chExt cx="1458677" cy="1556719"/>
          </a:xfrm>
        </p:grpSpPr>
        <p:pic>
          <p:nvPicPr>
            <p:cNvPr id="917" name="Google Shape;917;p72"/>
            <p:cNvPicPr preferRelativeResize="0"/>
            <p:nvPr/>
          </p:nvPicPr>
          <p:blipFill rotWithShape="1">
            <a:blip r:embed="rId3">
              <a:alphaModFix/>
            </a:blip>
            <a:srcRect b="0" l="0" r="0" t="0"/>
            <a:stretch/>
          </p:blipFill>
          <p:spPr>
            <a:xfrm>
              <a:off x="10727487" y="275913"/>
              <a:ext cx="1030462" cy="1030462"/>
            </a:xfrm>
            <a:prstGeom prst="rect">
              <a:avLst/>
            </a:prstGeom>
            <a:noFill/>
            <a:ln>
              <a:noFill/>
            </a:ln>
          </p:spPr>
        </p:pic>
        <p:sp>
          <p:nvSpPr>
            <p:cNvPr id="918" name="Google Shape;918;p72"/>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177"/>
                <a:buFont typeface="Arial"/>
                <a:buNone/>
              </a:pPr>
              <a:r>
                <a:rPr b="0" i="0" lang="fr" sz="2177" u="none" cap="none" strike="noStrike">
                  <a:solidFill>
                    <a:srgbClr val="002060"/>
                  </a:solidFill>
                  <a:latin typeface="Arial"/>
                  <a:ea typeface="Arial"/>
                  <a:cs typeface="Arial"/>
                  <a:sym typeface="Arial"/>
                </a:rPr>
                <a:t>10 min</a:t>
              </a:r>
              <a:endParaRPr b="0" i="0" sz="1400" u="none" cap="none" strike="noStrike">
                <a:solidFill>
                  <a:srgbClr val="000000"/>
                </a:solidFill>
                <a:latin typeface="Arial"/>
                <a:ea typeface="Arial"/>
                <a:cs typeface="Arial"/>
                <a:sym typeface="Arial"/>
              </a:endParaRPr>
            </a:p>
          </p:txBody>
        </p:sp>
      </p:grpSp>
      <p:pic>
        <p:nvPicPr>
          <p:cNvPr descr="CIMG0531" id="919" name="Google Shape;919;p72"/>
          <p:cNvPicPr preferRelativeResize="0"/>
          <p:nvPr/>
        </p:nvPicPr>
        <p:blipFill rotWithShape="1">
          <a:blip r:embed="rId4">
            <a:alphaModFix/>
          </a:blip>
          <a:srcRect b="0" l="0" r="0" t="0"/>
          <a:stretch/>
        </p:blipFill>
        <p:spPr>
          <a:xfrm>
            <a:off x="501473" y="2465782"/>
            <a:ext cx="4482790" cy="3362634"/>
          </a:xfrm>
          <a:prstGeom prst="rect">
            <a:avLst/>
          </a:prstGeom>
          <a:noFill/>
          <a:ln>
            <a:noFill/>
          </a:ln>
          <a:effectLst>
            <a:outerShdw blurRad="292100" rotWithShape="0" algn="tl" dir="2700000" dist="139700">
              <a:srgbClr val="333333">
                <a:alpha val="64313"/>
              </a:srgbClr>
            </a:outerShdw>
          </a:effectLst>
        </p:spPr>
      </p:pic>
      <p:grpSp>
        <p:nvGrpSpPr>
          <p:cNvPr id="920" name="Google Shape;920;p72"/>
          <p:cNvGrpSpPr/>
          <p:nvPr/>
        </p:nvGrpSpPr>
        <p:grpSpPr>
          <a:xfrm>
            <a:off x="602166" y="6087773"/>
            <a:ext cx="11233149" cy="702071"/>
            <a:chOff x="0" y="259357"/>
            <a:chExt cx="11233149" cy="702071"/>
          </a:xfrm>
        </p:grpSpPr>
        <p:sp>
          <p:nvSpPr>
            <p:cNvPr id="921" name="Google Shape;921;p72"/>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72"/>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Réduction de la production</a:t>
              </a:r>
              <a:endParaRPr b="0" i="0" sz="1600" u="none" cap="none" strike="noStrike">
                <a:solidFill>
                  <a:schemeClr val="lt1"/>
                </a:solidFill>
                <a:latin typeface="Arial Narrow"/>
                <a:ea typeface="Arial Narrow"/>
                <a:cs typeface="Arial Narrow"/>
                <a:sym typeface="Arial Narrow"/>
              </a:endParaRPr>
            </a:p>
          </p:txBody>
        </p:sp>
        <p:sp>
          <p:nvSpPr>
            <p:cNvPr id="923" name="Google Shape;923;p72"/>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72"/>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Tri</a:t>
              </a:r>
              <a:endParaRPr b="0" i="0" sz="1400" u="none" cap="none" strike="noStrike">
                <a:solidFill>
                  <a:srgbClr val="000000"/>
                </a:solidFill>
                <a:latin typeface="Arial"/>
                <a:ea typeface="Arial"/>
                <a:cs typeface="Arial"/>
                <a:sym typeface="Arial"/>
              </a:endParaRPr>
            </a:p>
          </p:txBody>
        </p:sp>
        <p:sp>
          <p:nvSpPr>
            <p:cNvPr id="925" name="Google Shape;925;p72"/>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72"/>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Collecte</a:t>
              </a:r>
              <a:endParaRPr b="0" i="0" sz="1400" u="none" cap="none" strike="noStrike">
                <a:solidFill>
                  <a:srgbClr val="000000"/>
                </a:solidFill>
                <a:latin typeface="Arial"/>
                <a:ea typeface="Arial"/>
                <a:cs typeface="Arial"/>
                <a:sym typeface="Arial"/>
              </a:endParaRPr>
            </a:p>
          </p:txBody>
        </p:sp>
        <p:sp>
          <p:nvSpPr>
            <p:cNvPr id="927" name="Google Shape;927;p72"/>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72"/>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Transport</a:t>
              </a:r>
              <a:endParaRPr b="0" i="0" sz="1400" u="none" cap="none" strike="noStrike">
                <a:solidFill>
                  <a:srgbClr val="000000"/>
                </a:solidFill>
                <a:latin typeface="Arial"/>
                <a:ea typeface="Arial"/>
                <a:cs typeface="Arial"/>
                <a:sym typeface="Arial"/>
              </a:endParaRPr>
            </a:p>
          </p:txBody>
        </p:sp>
        <p:sp>
          <p:nvSpPr>
            <p:cNvPr id="929" name="Google Shape;929;p72"/>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72"/>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Stockage</a:t>
              </a:r>
              <a:endParaRPr b="0" i="0" sz="1400" u="none" cap="none" strike="noStrike">
                <a:solidFill>
                  <a:srgbClr val="000000"/>
                </a:solidFill>
                <a:latin typeface="Arial"/>
                <a:ea typeface="Arial"/>
                <a:cs typeface="Arial"/>
                <a:sym typeface="Arial"/>
              </a:endParaRPr>
            </a:p>
          </p:txBody>
        </p:sp>
        <p:sp>
          <p:nvSpPr>
            <p:cNvPr id="931" name="Google Shape;931;p72"/>
            <p:cNvSpPr/>
            <p:nvPr/>
          </p:nvSpPr>
          <p:spPr>
            <a:xfrm>
              <a:off x="7898308"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72"/>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Traitement</a:t>
              </a:r>
              <a:endParaRPr b="0" i="0" sz="1400" u="none" cap="none" strike="noStrike">
                <a:solidFill>
                  <a:srgbClr val="000000"/>
                </a:solidFill>
                <a:latin typeface="Arial"/>
                <a:ea typeface="Arial"/>
                <a:cs typeface="Arial"/>
                <a:sym typeface="Arial"/>
              </a:endParaRPr>
            </a:p>
          </p:txBody>
        </p:sp>
        <p:sp>
          <p:nvSpPr>
            <p:cNvPr id="933" name="Google Shape;933;p72"/>
            <p:cNvSpPr/>
            <p:nvPr/>
          </p:nvSpPr>
          <p:spPr>
            <a:xfrm>
              <a:off x="9477970"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72"/>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Élimination finale</a:t>
              </a:r>
              <a:endParaRPr b="0" i="0" sz="1400" u="none" cap="none" strike="noStrike">
                <a:solidFill>
                  <a:srgbClr val="000000"/>
                </a:solidFill>
                <a:latin typeface="Arial"/>
                <a:ea typeface="Arial"/>
                <a:cs typeface="Arial"/>
                <a:sym typeface="Arial"/>
              </a:endParaRPr>
            </a:p>
          </p:txBody>
        </p:sp>
      </p:grpSp>
      <p:grpSp>
        <p:nvGrpSpPr>
          <p:cNvPr id="935" name="Google Shape;935;p72"/>
          <p:cNvGrpSpPr/>
          <p:nvPr/>
        </p:nvGrpSpPr>
        <p:grpSpPr>
          <a:xfrm>
            <a:off x="9160706" y="160866"/>
            <a:ext cx="1161098" cy="1171184"/>
            <a:chOff x="9555224" y="5116370"/>
            <a:chExt cx="1161098" cy="1171184"/>
          </a:xfrm>
        </p:grpSpPr>
        <p:pic>
          <p:nvPicPr>
            <p:cNvPr descr="Shape&#10;&#10;Description automatically generated with low confidence" id="936" name="Google Shape;936;p72"/>
            <p:cNvPicPr preferRelativeResize="0"/>
            <p:nvPr/>
          </p:nvPicPr>
          <p:blipFill rotWithShape="1">
            <a:blip r:embed="rId5">
              <a:alphaModFix/>
            </a:blip>
            <a:srcRect b="0" l="0" r="0" t="0"/>
            <a:stretch/>
          </p:blipFill>
          <p:spPr>
            <a:xfrm>
              <a:off x="9623552" y="5313519"/>
              <a:ext cx="1004243" cy="847983"/>
            </a:xfrm>
            <a:prstGeom prst="rect">
              <a:avLst/>
            </a:prstGeom>
            <a:noFill/>
            <a:ln>
              <a:noFill/>
            </a:ln>
          </p:spPr>
        </p:pic>
        <p:sp>
          <p:nvSpPr>
            <p:cNvPr id="937" name="Google Shape;937;p72"/>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938" name="Google Shape;938;p7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73"/>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sz="7200"/>
              <a:t>Troisième partie : </a:t>
            </a:r>
            <a:r>
              <a:rPr lang="fr" sz="7200">
                <a:solidFill>
                  <a:srgbClr val="FFFFFF"/>
                </a:solidFill>
              </a:rPr>
              <a:t>Déchets et changements climatiques</a:t>
            </a:r>
            <a:endParaRPr sz="7200"/>
          </a:p>
        </p:txBody>
      </p:sp>
      <p:sp>
        <p:nvSpPr>
          <p:cNvPr id="945" name="Google Shape;945;p73"/>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946" name="Google Shape;946;p73"/>
          <p:cNvSpPr txBox="1"/>
          <p:nvPr/>
        </p:nvSpPr>
        <p:spPr>
          <a:xfrm>
            <a:off x="518288" y="3171554"/>
            <a:ext cx="5929313" cy="21082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Liens entre déchets biomédicaux et changements climatiques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Améliorations possibles pour une meilleure résilience aux changements climatiques</a:t>
            </a:r>
            <a:endParaRPr b="0" i="0" sz="1400" u="none" cap="none" strike="noStrike">
              <a:solidFill>
                <a:srgbClr val="000000"/>
              </a:solidFill>
              <a:latin typeface="Arial"/>
              <a:ea typeface="Arial"/>
              <a:cs typeface="Arial"/>
              <a:sym typeface="Arial"/>
            </a:endParaRPr>
          </a:p>
          <a:p>
            <a:pPr indent="-304800" lvl="0" marL="457200" marR="0" rtl="0" algn="l">
              <a:lnSpc>
                <a:spcPct val="90000"/>
              </a:lnSpc>
              <a:spcBef>
                <a:spcPts val="1000"/>
              </a:spcBef>
              <a:spcAft>
                <a:spcPts val="0"/>
              </a:spcAft>
              <a:buClr>
                <a:schemeClr val="lt1"/>
              </a:buClr>
              <a:buSzPts val="2400"/>
              <a:buFont typeface="Calibri"/>
              <a:buNone/>
            </a:pPr>
            <a:r>
              <a:t/>
            </a:r>
            <a:endParaRPr b="0" i="0" sz="2400" u="none" cap="none" strike="noStrike">
              <a:solidFill>
                <a:schemeClr val="lt1"/>
              </a:solidFill>
              <a:latin typeface="Arial"/>
              <a:ea typeface="Arial"/>
              <a:cs typeface="Arial"/>
              <a:sym typeface="Arial"/>
            </a:endParaRPr>
          </a:p>
        </p:txBody>
      </p:sp>
      <p:pic>
        <p:nvPicPr>
          <p:cNvPr descr="A high angle view of a swimming pool&#10;&#10;Description automatically generated with medium confidence" id="947" name="Google Shape;947;p73"/>
          <p:cNvPicPr preferRelativeResize="0"/>
          <p:nvPr/>
        </p:nvPicPr>
        <p:blipFill rotWithShape="1">
          <a:blip r:embed="rId3">
            <a:alphaModFix/>
          </a:blip>
          <a:srcRect b="0" l="0" r="0" t="0"/>
          <a:stretch/>
        </p:blipFill>
        <p:spPr>
          <a:xfrm>
            <a:off x="6574817" y="2957087"/>
            <a:ext cx="5098895" cy="33992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74"/>
          <p:cNvSpPr txBox="1"/>
          <p:nvPr>
            <p:ph type="title"/>
          </p:nvPr>
        </p:nvSpPr>
        <p:spPr>
          <a:xfrm>
            <a:off x="838200" y="365125"/>
            <a:ext cx="10515600" cy="714375"/>
          </a:xfrm>
          <a:prstGeom prst="rect">
            <a:avLst/>
          </a:prstGeom>
          <a:noFill/>
          <a:ln>
            <a:noFill/>
          </a:ln>
        </p:spPr>
        <p:txBody>
          <a:bodyPr anchorCtr="0" anchor="ctr" bIns="46775" lIns="89975" spcFirstLastPara="1" rIns="89975" wrap="square" tIns="46775">
            <a:noAutofit/>
          </a:bodyPr>
          <a:lstStyle/>
          <a:p>
            <a:pPr indent="0" lvl="0" marL="0" rtl="0" algn="ctr">
              <a:lnSpc>
                <a:spcPct val="90000"/>
              </a:lnSpc>
              <a:spcBef>
                <a:spcPts val="0"/>
              </a:spcBef>
              <a:spcAft>
                <a:spcPts val="0"/>
              </a:spcAft>
              <a:buClr>
                <a:schemeClr val="dk2"/>
              </a:buClr>
              <a:buSzPts val="4400"/>
              <a:buFont typeface="Arial Narrow"/>
              <a:buNone/>
            </a:pPr>
            <a:r>
              <a:rPr lang="fr"/>
              <a:t>Déchets et changements climatiques</a:t>
            </a:r>
            <a:endParaRPr/>
          </a:p>
        </p:txBody>
      </p:sp>
      <p:sp>
        <p:nvSpPr>
          <p:cNvPr id="956" name="Google Shape;956;p74"/>
          <p:cNvSpPr txBox="1"/>
          <p:nvPr>
            <p:ph idx="1" type="body"/>
          </p:nvPr>
        </p:nvSpPr>
        <p:spPr>
          <a:xfrm>
            <a:off x="838199" y="1384300"/>
            <a:ext cx="10514013" cy="4973466"/>
          </a:xfrm>
          <a:prstGeom prst="rect">
            <a:avLst/>
          </a:prstGeom>
          <a:noFill/>
          <a:ln>
            <a:noFill/>
          </a:ln>
        </p:spPr>
        <p:txBody>
          <a:bodyPr anchorCtr="0" anchor="t" bIns="45700" lIns="91425" spcFirstLastPara="1" rIns="91425" wrap="square" tIns="45700">
            <a:normAutofit/>
          </a:bodyPr>
          <a:lstStyle/>
          <a:p>
            <a:pPr indent="-457135" lvl="0" marL="457135" rtl="0" algn="l">
              <a:lnSpc>
                <a:spcPct val="90000"/>
              </a:lnSpc>
              <a:spcBef>
                <a:spcPts val="0"/>
              </a:spcBef>
              <a:spcAft>
                <a:spcPts val="0"/>
              </a:spcAft>
              <a:buClr>
                <a:srgbClr val="09164D"/>
              </a:buClr>
              <a:buSzPts val="2177"/>
              <a:buFont typeface="Arial"/>
              <a:buChar char="•"/>
            </a:pPr>
            <a:r>
              <a:rPr lang="fr" sz="2177">
                <a:solidFill>
                  <a:srgbClr val="09164D"/>
                </a:solidFill>
              </a:rPr>
              <a:t>Le transport et l’emballage des produits de santé (EPI, vaccins, produits de diagnostic, médicaments), qui finissent tous en déchets, constituent une large part des émissions de carbone du secteur de la santé.</a:t>
            </a:r>
            <a:endParaRPr/>
          </a:p>
          <a:p>
            <a:pPr indent="-457135" lvl="0" marL="457135" rtl="0" algn="l">
              <a:lnSpc>
                <a:spcPct val="90000"/>
              </a:lnSpc>
              <a:spcBef>
                <a:spcPts val="1000"/>
              </a:spcBef>
              <a:spcAft>
                <a:spcPts val="0"/>
              </a:spcAft>
              <a:buClr>
                <a:srgbClr val="09164D"/>
              </a:buClr>
              <a:buSzPts val="2177"/>
              <a:buFont typeface="Arial"/>
              <a:buChar char="•"/>
            </a:pPr>
            <a:r>
              <a:rPr lang="fr" sz="2177">
                <a:solidFill>
                  <a:srgbClr val="09164D"/>
                </a:solidFill>
              </a:rPr>
              <a:t>Les incinérateurs et les décharges contribuent aux </a:t>
            </a:r>
            <a:r>
              <a:rPr lang="fr">
                <a:solidFill>
                  <a:srgbClr val="09164D"/>
                </a:solidFill>
              </a:rPr>
              <a:t>émissions de gaz à effet de serre (</a:t>
            </a:r>
            <a:r>
              <a:rPr lang="fr" sz="2177">
                <a:solidFill>
                  <a:srgbClr val="09164D"/>
                </a:solidFill>
              </a:rPr>
              <a:t>CO</a:t>
            </a:r>
            <a:r>
              <a:rPr lang="fr">
                <a:solidFill>
                  <a:srgbClr val="09164D"/>
                </a:solidFill>
              </a:rPr>
              <a:t>2</a:t>
            </a:r>
            <a:r>
              <a:rPr baseline="-25000" lang="fr">
                <a:solidFill>
                  <a:srgbClr val="09164D"/>
                </a:solidFill>
              </a:rPr>
              <a:t>, CH</a:t>
            </a:r>
            <a:r>
              <a:rPr lang="fr" sz="2177">
                <a:solidFill>
                  <a:srgbClr val="09164D"/>
                </a:solidFill>
              </a:rPr>
              <a:t>4</a:t>
            </a:r>
            <a:r>
              <a:rPr baseline="-25000" lang="fr" sz="2177">
                <a:solidFill>
                  <a:srgbClr val="09164D"/>
                </a:solidFill>
              </a:rPr>
              <a:t>, N</a:t>
            </a:r>
            <a:r>
              <a:rPr lang="fr" sz="2177">
                <a:solidFill>
                  <a:srgbClr val="09164D"/>
                </a:solidFill>
              </a:rPr>
              <a:t>2</a:t>
            </a:r>
            <a:r>
              <a:rPr baseline="-25000" lang="fr">
                <a:solidFill>
                  <a:srgbClr val="09164D"/>
                </a:solidFill>
              </a:rPr>
              <a:t>O).</a:t>
            </a:r>
            <a:endParaRPr/>
          </a:p>
          <a:p>
            <a:pPr indent="-285750" lvl="1" marL="742950" rtl="0" algn="l">
              <a:lnSpc>
                <a:spcPct val="90000"/>
              </a:lnSpc>
              <a:spcBef>
                <a:spcPts val="500"/>
              </a:spcBef>
              <a:spcAft>
                <a:spcPts val="0"/>
              </a:spcAft>
              <a:buClr>
                <a:srgbClr val="09164D"/>
              </a:buClr>
              <a:buSzPts val="1800"/>
              <a:buFont typeface="Arial"/>
              <a:buChar char="•"/>
            </a:pPr>
            <a:r>
              <a:rPr lang="fr">
                <a:solidFill>
                  <a:srgbClr val="09164D"/>
                </a:solidFill>
                <a:latin typeface="Arial"/>
                <a:ea typeface="Arial"/>
                <a:cs typeface="Arial"/>
                <a:sym typeface="Arial"/>
              </a:rPr>
              <a:t>🡪 L’impact du méthane (</a:t>
            </a:r>
            <a:r>
              <a:rPr lang="fr" sz="2177">
                <a:solidFill>
                  <a:srgbClr val="09164D"/>
                </a:solidFill>
                <a:latin typeface="Arial"/>
                <a:ea typeface="Arial"/>
                <a:cs typeface="Arial"/>
                <a:sym typeface="Arial"/>
              </a:rPr>
              <a:t>CH</a:t>
            </a:r>
            <a:r>
              <a:rPr baseline="-25000" lang="fr" sz="2177">
                <a:solidFill>
                  <a:srgbClr val="09164D"/>
                </a:solidFill>
                <a:latin typeface="Arial"/>
                <a:ea typeface="Arial"/>
                <a:cs typeface="Arial"/>
                <a:sym typeface="Arial"/>
              </a:rPr>
              <a:t>4</a:t>
            </a:r>
            <a:r>
              <a:rPr lang="fr">
                <a:solidFill>
                  <a:srgbClr val="09164D"/>
                </a:solidFill>
                <a:latin typeface="Arial"/>
                <a:ea typeface="Arial"/>
                <a:cs typeface="Arial"/>
                <a:sym typeface="Arial"/>
              </a:rPr>
              <a:t>) sur le réchauffement climatique est 28 fois plus élevé que celui du CO</a:t>
            </a:r>
            <a:r>
              <a:rPr baseline="-25000" lang="fr">
                <a:solidFill>
                  <a:srgbClr val="09164D"/>
                </a:solidFill>
                <a:latin typeface="Arial"/>
                <a:ea typeface="Arial"/>
                <a:cs typeface="Arial"/>
                <a:sym typeface="Arial"/>
              </a:rPr>
              <a:t>2.</a:t>
            </a:r>
            <a:endParaRPr>
              <a:solidFill>
                <a:srgbClr val="09164D"/>
              </a:solidFill>
              <a:latin typeface="Arial"/>
              <a:ea typeface="Arial"/>
              <a:cs typeface="Arial"/>
              <a:sym typeface="Arial"/>
            </a:endParaRPr>
          </a:p>
          <a:p>
            <a:pPr indent="-457135" lvl="0" marL="457135" rtl="0" algn="l">
              <a:lnSpc>
                <a:spcPct val="90000"/>
              </a:lnSpc>
              <a:spcBef>
                <a:spcPts val="1000"/>
              </a:spcBef>
              <a:spcAft>
                <a:spcPts val="0"/>
              </a:spcAft>
              <a:buClr>
                <a:srgbClr val="09164D"/>
              </a:buClr>
              <a:buSzPts val="2177"/>
              <a:buFont typeface="Arial"/>
              <a:buChar char="•"/>
            </a:pPr>
            <a:r>
              <a:rPr lang="fr" sz="2177">
                <a:solidFill>
                  <a:srgbClr val="09164D"/>
                </a:solidFill>
              </a:rPr>
              <a:t>Les changements hydrologiques et de température ont une incidence sur la stabilité des infrastructures de stockage des déchets.</a:t>
            </a:r>
            <a:endParaRPr/>
          </a:p>
          <a:p>
            <a:pPr indent="-457135" lvl="0" marL="457135" rtl="0" algn="l">
              <a:lnSpc>
                <a:spcPct val="90000"/>
              </a:lnSpc>
              <a:spcBef>
                <a:spcPts val="1000"/>
              </a:spcBef>
              <a:spcAft>
                <a:spcPts val="0"/>
              </a:spcAft>
              <a:buClr>
                <a:srgbClr val="09164D"/>
              </a:buClr>
              <a:buSzPts val="2177"/>
              <a:buFont typeface="Arial"/>
              <a:buChar char="•"/>
            </a:pPr>
            <a:r>
              <a:rPr lang="fr" sz="2177">
                <a:solidFill>
                  <a:srgbClr val="09164D"/>
                </a:solidFill>
              </a:rPr>
              <a:t>L’augmentation des précipitations et des inondations a une incidence sur les bacs à déchets. </a:t>
            </a:r>
            <a:endParaRPr/>
          </a:p>
          <a:p>
            <a:pPr indent="-285750" lvl="1" marL="742950" rtl="0" algn="l">
              <a:lnSpc>
                <a:spcPct val="90000"/>
              </a:lnSpc>
              <a:spcBef>
                <a:spcPts val="500"/>
              </a:spcBef>
              <a:spcAft>
                <a:spcPts val="0"/>
              </a:spcAft>
              <a:buClr>
                <a:srgbClr val="09164D"/>
              </a:buClr>
              <a:buSzPts val="1800"/>
              <a:buFont typeface="Arial"/>
              <a:buChar char="•"/>
            </a:pPr>
            <a:r>
              <a:rPr lang="fr">
                <a:solidFill>
                  <a:srgbClr val="09164D"/>
                </a:solidFill>
                <a:latin typeface="Arial"/>
                <a:ea typeface="Arial"/>
                <a:cs typeface="Arial"/>
                <a:sym typeface="Arial"/>
              </a:rPr>
              <a:t>🡪 Cela peut entraîner la propagation d’agents contaminants.</a:t>
            </a:r>
            <a:endParaRPr/>
          </a:p>
          <a:p>
            <a:pPr indent="-457135" lvl="0" marL="457135" rtl="0" algn="l">
              <a:lnSpc>
                <a:spcPct val="90000"/>
              </a:lnSpc>
              <a:spcBef>
                <a:spcPts val="1000"/>
              </a:spcBef>
              <a:spcAft>
                <a:spcPts val="0"/>
              </a:spcAft>
              <a:buClr>
                <a:srgbClr val="09164D"/>
              </a:buClr>
              <a:buSzPts val="2177"/>
              <a:buFont typeface="Arial"/>
              <a:buChar char="•"/>
            </a:pPr>
            <a:r>
              <a:rPr lang="fr" sz="2177">
                <a:solidFill>
                  <a:srgbClr val="09164D"/>
                </a:solidFill>
              </a:rPr>
              <a:t>Une inondation à l’échelle locale peut perturber le fonctionnement de la chaîne de gestion des déchets. </a:t>
            </a:r>
            <a:endParaRPr/>
          </a:p>
        </p:txBody>
      </p:sp>
      <p:sp>
        <p:nvSpPr>
          <p:cNvPr id="957" name="Google Shape;957;p7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958" name="Google Shape;958;p74"/>
          <p:cNvPicPr preferRelativeResize="0"/>
          <p:nvPr/>
        </p:nvPicPr>
        <p:blipFill rotWithShape="1">
          <a:blip r:embed="rId3">
            <a:alphaModFix/>
          </a:blip>
          <a:srcRect b="0" l="0" r="0" t="0"/>
          <a:stretch/>
        </p:blipFill>
        <p:spPr>
          <a:xfrm>
            <a:off x="9712712" y="4549591"/>
            <a:ext cx="1809465" cy="184821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75"/>
          <p:cNvSpPr txBox="1"/>
          <p:nvPr>
            <p:ph idx="1" type="body"/>
          </p:nvPr>
        </p:nvSpPr>
        <p:spPr>
          <a:xfrm>
            <a:off x="523558" y="1400432"/>
            <a:ext cx="5393056" cy="4761053"/>
          </a:xfrm>
          <a:prstGeom prst="rect">
            <a:avLst/>
          </a:prstGeom>
          <a:noFill/>
          <a:ln>
            <a:noFill/>
          </a:ln>
        </p:spPr>
        <p:txBody>
          <a:bodyPr anchorCtr="0" anchor="t" bIns="45700" lIns="91425" spcFirstLastPara="1" rIns="91425" wrap="square" tIns="45700">
            <a:normAutofit lnSpcReduction="10000"/>
          </a:bodyPr>
          <a:lstStyle/>
          <a:p>
            <a:pPr indent="-457135" lvl="0" marL="457135" rtl="0" algn="l">
              <a:lnSpc>
                <a:spcPct val="90000"/>
              </a:lnSpc>
              <a:spcBef>
                <a:spcPts val="0"/>
              </a:spcBef>
              <a:spcAft>
                <a:spcPts val="0"/>
              </a:spcAft>
              <a:buClr>
                <a:srgbClr val="09164D"/>
              </a:buClr>
              <a:buSzPts val="2177"/>
              <a:buNone/>
            </a:pPr>
            <a:r>
              <a:rPr lang="fr" sz="2177">
                <a:solidFill>
                  <a:srgbClr val="09164D"/>
                </a:solidFill>
              </a:rPr>
              <a:t>Prévention et réduction</a:t>
            </a:r>
            <a:r>
              <a:rPr b="1" lang="fr" sz="2177">
                <a:solidFill>
                  <a:srgbClr val="09164D"/>
                </a:solidFill>
              </a:rPr>
              <a:t> des déchets : Mise en place de stratégies permettant de réduire la quantité de déchets produits.</a:t>
            </a:r>
            <a:endParaRPr/>
          </a:p>
          <a:p>
            <a:pPr indent="-457135" lvl="0" marL="457135" rtl="0" algn="l">
              <a:lnSpc>
                <a:spcPct val="90000"/>
              </a:lnSpc>
              <a:spcBef>
                <a:spcPts val="1000"/>
              </a:spcBef>
              <a:spcAft>
                <a:spcPts val="0"/>
              </a:spcAft>
              <a:buClr>
                <a:srgbClr val="09164D"/>
              </a:buClr>
              <a:buSzPts val="2177"/>
              <a:buNone/>
            </a:pPr>
            <a:r>
              <a:rPr lang="fr" sz="2177">
                <a:solidFill>
                  <a:srgbClr val="09164D"/>
                </a:solidFill>
              </a:rPr>
              <a:t>Recyclage </a:t>
            </a:r>
            <a:r>
              <a:rPr b="1" lang="fr" sz="2177">
                <a:solidFill>
                  <a:srgbClr val="09164D"/>
                </a:solidFill>
              </a:rPr>
              <a:t>des déchets :</a:t>
            </a:r>
            <a:r>
              <a:rPr lang="fr" sz="2177">
                <a:solidFill>
                  <a:srgbClr val="09164D"/>
                </a:solidFill>
              </a:rPr>
              <a:t> Recyclage sécurisé des déchets non dangereux.</a:t>
            </a:r>
            <a:endParaRPr/>
          </a:p>
          <a:p>
            <a:pPr indent="-457135" lvl="0" marL="457135" rtl="0" algn="l">
              <a:lnSpc>
                <a:spcPct val="90000"/>
              </a:lnSpc>
              <a:spcBef>
                <a:spcPts val="1000"/>
              </a:spcBef>
              <a:spcAft>
                <a:spcPts val="0"/>
              </a:spcAft>
              <a:buClr>
                <a:srgbClr val="09164D"/>
              </a:buClr>
              <a:buSzPts val="2177"/>
              <a:buNone/>
            </a:pPr>
            <a:r>
              <a:rPr lang="fr" sz="2177">
                <a:solidFill>
                  <a:srgbClr val="09164D"/>
                </a:solidFill>
              </a:rPr>
              <a:t>Mise à disposition d’un nombre suffisant de </a:t>
            </a:r>
            <a:r>
              <a:rPr b="1" lang="fr" sz="2177">
                <a:solidFill>
                  <a:srgbClr val="09164D"/>
                </a:solidFill>
              </a:rPr>
              <a:t>bacs à déchets</a:t>
            </a:r>
            <a:r>
              <a:rPr lang="fr" sz="2177">
                <a:solidFill>
                  <a:srgbClr val="09164D"/>
                </a:solidFill>
              </a:rPr>
              <a:t> et/ou planification de la fréquence de vidange et des ressources nécessaires en cas d’augmentation de la demande dans les établissements de santé.</a:t>
            </a:r>
            <a:endParaRPr/>
          </a:p>
          <a:p>
            <a:pPr indent="-457135" lvl="0" marL="457135" rtl="0" algn="l">
              <a:lnSpc>
                <a:spcPct val="90000"/>
              </a:lnSpc>
              <a:spcBef>
                <a:spcPts val="1000"/>
              </a:spcBef>
              <a:spcAft>
                <a:spcPts val="0"/>
              </a:spcAft>
              <a:buClr>
                <a:srgbClr val="09164D"/>
              </a:buClr>
              <a:buSzPts val="2177"/>
              <a:buNone/>
            </a:pPr>
            <a:r>
              <a:rPr lang="fr" sz="2177">
                <a:solidFill>
                  <a:srgbClr val="09164D"/>
                </a:solidFill>
              </a:rPr>
              <a:t>Stockage</a:t>
            </a:r>
            <a:r>
              <a:rPr b="1" lang="fr" sz="2177">
                <a:solidFill>
                  <a:srgbClr val="09164D"/>
                </a:solidFill>
              </a:rPr>
              <a:t> sécurisé des déchets supplémentaires générés pendant les événements climatiques et/ou situations d’urgence.</a:t>
            </a:r>
            <a:endParaRPr/>
          </a:p>
          <a:p>
            <a:pPr indent="0" lvl="0" marL="0" rtl="0" algn="l">
              <a:lnSpc>
                <a:spcPct val="90000"/>
              </a:lnSpc>
              <a:spcBef>
                <a:spcPts val="1000"/>
              </a:spcBef>
              <a:spcAft>
                <a:spcPts val="0"/>
              </a:spcAft>
              <a:buClr>
                <a:schemeClr val="dk1"/>
              </a:buClr>
              <a:buSzPts val="2177"/>
              <a:buNone/>
            </a:pPr>
            <a:r>
              <a:t/>
            </a:r>
            <a:endParaRPr b="1" sz="2177">
              <a:solidFill>
                <a:srgbClr val="09164D"/>
              </a:solidFill>
            </a:endParaRPr>
          </a:p>
        </p:txBody>
      </p:sp>
      <p:sp>
        <p:nvSpPr>
          <p:cNvPr id="967" name="Google Shape;967;p75"/>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Stratégies d’atténuation des changements climatiques </a:t>
            </a:r>
            <a:endParaRPr/>
          </a:p>
        </p:txBody>
      </p:sp>
      <p:pic>
        <p:nvPicPr>
          <p:cNvPr id="968" name="Google Shape;968;p75"/>
          <p:cNvPicPr preferRelativeResize="0"/>
          <p:nvPr/>
        </p:nvPicPr>
        <p:blipFill rotWithShape="1">
          <a:blip r:embed="rId3">
            <a:alphaModFix/>
          </a:blip>
          <a:srcRect b="0" l="0" r="0" t="0"/>
          <a:stretch/>
        </p:blipFill>
        <p:spPr>
          <a:xfrm>
            <a:off x="7108549" y="2748810"/>
            <a:ext cx="4559894" cy="3412675"/>
          </a:xfrm>
          <a:prstGeom prst="rect">
            <a:avLst/>
          </a:prstGeom>
          <a:noFill/>
          <a:ln>
            <a:noFill/>
          </a:ln>
        </p:spPr>
      </p:pic>
      <p:sp>
        <p:nvSpPr>
          <p:cNvPr id="969" name="Google Shape;969;p75"/>
          <p:cNvSpPr txBox="1"/>
          <p:nvPr/>
        </p:nvSpPr>
        <p:spPr>
          <a:xfrm>
            <a:off x="6735338" y="6270896"/>
            <a:ext cx="5761462"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1" lang="fr" sz="1400" u="none" cap="none" strike="noStrike">
                <a:solidFill>
                  <a:schemeClr val="lt1"/>
                </a:solidFill>
                <a:latin typeface="Arial Narrow"/>
                <a:ea typeface="Arial Narrow"/>
                <a:cs typeface="Arial Narrow"/>
                <a:sym typeface="Arial Narrow"/>
              </a:rPr>
              <a:t>La réhabilitation d’une décharge suite à son effondrement en raison de fortes pluies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1" lang="fr" sz="1400" u="none" cap="none" strike="noStrike">
                <a:solidFill>
                  <a:schemeClr val="lt1"/>
                </a:solidFill>
                <a:latin typeface="Arial Narrow"/>
                <a:ea typeface="Arial Narrow"/>
                <a:cs typeface="Arial Narrow"/>
                <a:sym typeface="Arial Narrow"/>
              </a:rPr>
              <a:t>à Colombo, au Sri Lanka. </a:t>
            </a:r>
            <a:endParaRPr b="0" i="0" sz="1200" u="none" cap="none" strike="noStrike">
              <a:solidFill>
                <a:srgbClr val="000000"/>
              </a:solidFill>
              <a:latin typeface="Arial"/>
              <a:ea typeface="Arial"/>
              <a:cs typeface="Arial"/>
              <a:sym typeface="Arial"/>
            </a:endParaRPr>
          </a:p>
        </p:txBody>
      </p:sp>
      <p:sp>
        <p:nvSpPr>
          <p:cNvPr id="970" name="Google Shape;970;p7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971" name="Google Shape;971;p75"/>
          <p:cNvPicPr preferRelativeResize="0"/>
          <p:nvPr/>
        </p:nvPicPr>
        <p:blipFill rotWithShape="1">
          <a:blip r:embed="rId4">
            <a:alphaModFix/>
          </a:blip>
          <a:srcRect b="0" l="0" r="0" t="0"/>
          <a:stretch/>
        </p:blipFill>
        <p:spPr>
          <a:xfrm>
            <a:off x="10058400" y="813723"/>
            <a:ext cx="1809465" cy="184821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76"/>
          <p:cNvSpPr txBox="1"/>
          <p:nvPr>
            <p:ph idx="1" type="body"/>
          </p:nvPr>
        </p:nvSpPr>
        <p:spPr>
          <a:xfrm>
            <a:off x="449636" y="1400432"/>
            <a:ext cx="5466978" cy="47610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9164D"/>
              </a:buClr>
              <a:buSzPts val="2400"/>
              <a:buNone/>
            </a:pPr>
            <a:r>
              <a:rPr b="1" lang="fr" sz="1800">
                <a:solidFill>
                  <a:srgbClr val="09164D"/>
                </a:solidFill>
              </a:rPr>
              <a:t>Renoncer à l’incinération et mettre en place des technologies de traitement de substitution</a:t>
            </a:r>
            <a:endParaRPr sz="1800">
              <a:solidFill>
                <a:srgbClr val="09164D"/>
              </a:solidFill>
            </a:endParaRPr>
          </a:p>
          <a:p>
            <a:pPr indent="-457135" lvl="1" marL="817446" rtl="0" algn="l">
              <a:lnSpc>
                <a:spcPct val="90000"/>
              </a:lnSpc>
              <a:spcBef>
                <a:spcPts val="500"/>
              </a:spcBef>
              <a:spcAft>
                <a:spcPts val="0"/>
              </a:spcAft>
              <a:buClr>
                <a:srgbClr val="09164D"/>
              </a:buClr>
              <a:buSzPts val="2400"/>
              <a:buFont typeface="Arial"/>
              <a:buChar char="•"/>
            </a:pPr>
            <a:r>
              <a:rPr lang="fr" sz="1800">
                <a:solidFill>
                  <a:srgbClr val="09164D"/>
                </a:solidFill>
                <a:latin typeface="Arial"/>
                <a:ea typeface="Arial"/>
                <a:cs typeface="Arial"/>
                <a:sym typeface="Arial"/>
              </a:rPr>
              <a:t>Les technologies sans incinération permettent aussi la désinfection, la neutralisation et le confinement en toute sécurité des déchets (p. ex., les autoclaves).</a:t>
            </a:r>
            <a:endParaRPr sz="1600"/>
          </a:p>
          <a:p>
            <a:pPr indent="0" lvl="0" marL="0" rtl="0" algn="l">
              <a:lnSpc>
                <a:spcPct val="90000"/>
              </a:lnSpc>
              <a:spcBef>
                <a:spcPts val="1000"/>
              </a:spcBef>
              <a:spcAft>
                <a:spcPts val="0"/>
              </a:spcAft>
              <a:buClr>
                <a:srgbClr val="09164D"/>
              </a:buClr>
              <a:buSzPts val="2400"/>
              <a:buNone/>
            </a:pPr>
            <a:r>
              <a:rPr b="1" lang="fr" sz="1800">
                <a:solidFill>
                  <a:srgbClr val="09164D"/>
                </a:solidFill>
              </a:rPr>
              <a:t>Dans les zones inondables</a:t>
            </a:r>
            <a:endParaRPr sz="1600"/>
          </a:p>
          <a:p>
            <a:pPr indent="-457135" lvl="0" marL="457135" rtl="0" algn="l">
              <a:lnSpc>
                <a:spcPct val="90000"/>
              </a:lnSpc>
              <a:spcBef>
                <a:spcPts val="1000"/>
              </a:spcBef>
              <a:spcAft>
                <a:spcPts val="0"/>
              </a:spcAft>
              <a:buClr>
                <a:srgbClr val="09164D"/>
              </a:buClr>
              <a:buSzPts val="2400"/>
              <a:buFont typeface="Arial"/>
              <a:buChar char="•"/>
            </a:pPr>
            <a:r>
              <a:rPr lang="fr" sz="1800">
                <a:solidFill>
                  <a:srgbClr val="09164D"/>
                </a:solidFill>
              </a:rPr>
              <a:t>Mettre en place des solutions de stockage de substitution surélevées et/ou transporter les déchets hors site </a:t>
            </a:r>
            <a:endParaRPr sz="1600"/>
          </a:p>
          <a:p>
            <a:pPr indent="-457135" lvl="0" marL="457135" rtl="0" algn="l">
              <a:lnSpc>
                <a:spcPct val="90000"/>
              </a:lnSpc>
              <a:spcBef>
                <a:spcPts val="1000"/>
              </a:spcBef>
              <a:spcAft>
                <a:spcPts val="0"/>
              </a:spcAft>
              <a:buClr>
                <a:srgbClr val="09164D"/>
              </a:buClr>
              <a:buSzPts val="2400"/>
              <a:buFont typeface="Arial"/>
              <a:buChar char="•"/>
            </a:pPr>
            <a:r>
              <a:rPr lang="fr" sz="1800">
                <a:solidFill>
                  <a:srgbClr val="09164D"/>
                </a:solidFill>
              </a:rPr>
              <a:t>S’assurer que les fosses à cendres sont étanches et qu’elles ne sont pas trop remplies</a:t>
            </a:r>
            <a:endParaRPr sz="1600"/>
          </a:p>
          <a:p>
            <a:pPr indent="-457135" lvl="0" marL="457135" rtl="0" algn="l">
              <a:lnSpc>
                <a:spcPct val="90000"/>
              </a:lnSpc>
              <a:spcBef>
                <a:spcPts val="1000"/>
              </a:spcBef>
              <a:spcAft>
                <a:spcPts val="0"/>
              </a:spcAft>
              <a:buClr>
                <a:srgbClr val="09164D"/>
              </a:buClr>
              <a:buSzPts val="2400"/>
              <a:buFont typeface="Arial"/>
              <a:buChar char="•"/>
            </a:pPr>
            <a:r>
              <a:rPr lang="fr" sz="1800">
                <a:solidFill>
                  <a:srgbClr val="09164D"/>
                </a:solidFill>
              </a:rPr>
              <a:t>Surélever les zones de traitement et les fosses à déchets afin de les protéger des inondations.</a:t>
            </a:r>
            <a:endParaRPr sz="1600"/>
          </a:p>
          <a:p>
            <a:pPr indent="-304735" lvl="0" marL="457135" rtl="0" algn="l">
              <a:lnSpc>
                <a:spcPct val="90000"/>
              </a:lnSpc>
              <a:spcBef>
                <a:spcPts val="1000"/>
              </a:spcBef>
              <a:spcAft>
                <a:spcPts val="0"/>
              </a:spcAft>
              <a:buClr>
                <a:schemeClr val="dk1"/>
              </a:buClr>
              <a:buSzPts val="2400"/>
              <a:buFont typeface="Arial"/>
              <a:buNone/>
            </a:pPr>
            <a:r>
              <a:t/>
            </a:r>
            <a:endParaRPr sz="1800">
              <a:solidFill>
                <a:srgbClr val="09164D"/>
              </a:solidFill>
            </a:endParaRPr>
          </a:p>
        </p:txBody>
      </p:sp>
      <p:sp>
        <p:nvSpPr>
          <p:cNvPr id="980" name="Google Shape;980;p76"/>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sz="3600"/>
              <a:t>Améliorations possibles pour une meilleure résilience aux changements climatiques</a:t>
            </a:r>
            <a:endParaRPr sz="3600"/>
          </a:p>
        </p:txBody>
      </p:sp>
      <p:sp>
        <p:nvSpPr>
          <p:cNvPr id="981" name="Google Shape;981;p76"/>
          <p:cNvSpPr txBox="1"/>
          <p:nvPr/>
        </p:nvSpPr>
        <p:spPr>
          <a:xfrm>
            <a:off x="8197808" y="4018897"/>
            <a:ext cx="3452837"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1" lang="fr" sz="1200" u="none" cap="none" strike="noStrike">
                <a:solidFill>
                  <a:schemeClr val="dk1"/>
                </a:solidFill>
                <a:latin typeface="Calibri"/>
                <a:ea typeface="Calibri"/>
                <a:cs typeface="Calibri"/>
                <a:sym typeface="Calibri"/>
              </a:rPr>
              <a:t>Traitement des déchets biomédicaux par autoclavage</a:t>
            </a:r>
            <a:endParaRPr b="0" i="0" sz="1100" u="none" cap="none" strike="noStrike">
              <a:solidFill>
                <a:srgbClr val="000000"/>
              </a:solidFill>
              <a:latin typeface="Arial"/>
              <a:ea typeface="Arial"/>
              <a:cs typeface="Arial"/>
              <a:sym typeface="Arial"/>
            </a:endParaRPr>
          </a:p>
        </p:txBody>
      </p:sp>
      <p:pic>
        <p:nvPicPr>
          <p:cNvPr id="982" name="Google Shape;982;p76"/>
          <p:cNvPicPr preferRelativeResize="0"/>
          <p:nvPr/>
        </p:nvPicPr>
        <p:blipFill rotWithShape="1">
          <a:blip r:embed="rId3">
            <a:alphaModFix/>
          </a:blip>
          <a:srcRect b="0" l="0" r="0" t="0"/>
          <a:stretch/>
        </p:blipFill>
        <p:spPr>
          <a:xfrm>
            <a:off x="7111353" y="2703307"/>
            <a:ext cx="4157061" cy="3050722"/>
          </a:xfrm>
          <a:prstGeom prst="rect">
            <a:avLst/>
          </a:prstGeom>
          <a:noFill/>
          <a:ln>
            <a:noFill/>
          </a:ln>
        </p:spPr>
      </p:pic>
      <p:sp>
        <p:nvSpPr>
          <p:cNvPr id="983" name="Google Shape;983;p7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pic>
        <p:nvPicPr>
          <p:cNvPr id="984" name="Google Shape;984;p76"/>
          <p:cNvPicPr preferRelativeResize="0"/>
          <p:nvPr/>
        </p:nvPicPr>
        <p:blipFill rotWithShape="1">
          <a:blip r:embed="rId4">
            <a:alphaModFix/>
          </a:blip>
          <a:srcRect b="0" l="0" r="0" t="0"/>
          <a:stretch/>
        </p:blipFill>
        <p:spPr>
          <a:xfrm>
            <a:off x="9932900" y="455655"/>
            <a:ext cx="1809465" cy="1848218"/>
          </a:xfrm>
          <a:prstGeom prst="rect">
            <a:avLst/>
          </a:prstGeom>
          <a:noFill/>
          <a:ln>
            <a:noFill/>
          </a:ln>
        </p:spPr>
      </p:pic>
      <p:sp>
        <p:nvSpPr>
          <p:cNvPr id="985" name="Google Shape;985;p76"/>
          <p:cNvSpPr txBox="1"/>
          <p:nvPr/>
        </p:nvSpPr>
        <p:spPr>
          <a:xfrm>
            <a:off x="6725021" y="5929217"/>
            <a:ext cx="5466978"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Narrow"/>
                <a:ea typeface="Arial Narrow"/>
                <a:cs typeface="Arial Narrow"/>
                <a:sym typeface="Arial Narrow"/>
              </a:rPr>
              <a:t>Illustration représentant un grand autoclave – une technologie sans incinération, plus respectueuse de l’environnement.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77"/>
          <p:cNvSpPr txBox="1"/>
          <p:nvPr>
            <p:ph idx="1" type="body"/>
          </p:nvPr>
        </p:nvSpPr>
        <p:spPr>
          <a:xfrm>
            <a:off x="299029" y="1520883"/>
            <a:ext cx="5875860" cy="476105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9164D"/>
              </a:buClr>
              <a:buSzPts val="2400"/>
              <a:buFont typeface="Arial"/>
              <a:buChar char="•"/>
            </a:pPr>
            <a:r>
              <a:rPr lang="fr">
                <a:solidFill>
                  <a:srgbClr val="09164D"/>
                </a:solidFill>
              </a:rPr>
              <a:t>En 2022, plus de 50 pays se sont engagés à mettre en place des systèmes de santé durables et à faibles émissions de carbone dans le cadre de la COP 26.</a:t>
            </a:r>
            <a:endParaRPr sz="1800"/>
          </a:p>
          <a:p>
            <a:pPr indent="-457135" lvl="1" marL="817446" rtl="0" algn="l">
              <a:lnSpc>
                <a:spcPct val="90000"/>
              </a:lnSpc>
              <a:spcBef>
                <a:spcPts val="500"/>
              </a:spcBef>
              <a:spcAft>
                <a:spcPts val="0"/>
              </a:spcAft>
              <a:buClr>
                <a:srgbClr val="09164D"/>
              </a:buClr>
              <a:buSzPts val="2400"/>
              <a:buFont typeface="Arial"/>
              <a:buChar char="•"/>
            </a:pPr>
            <a:r>
              <a:rPr lang="fr">
                <a:solidFill>
                  <a:srgbClr val="09164D"/>
                </a:solidFill>
                <a:latin typeface="Arial"/>
                <a:ea typeface="Arial"/>
                <a:cs typeface="Arial"/>
                <a:sym typeface="Arial"/>
              </a:rPr>
              <a:t>L’instauration de systèmes de gestion des déchets plus durables constitue une mesure concrète permettant d’accélérer la réalisation de ces objectifs.</a:t>
            </a:r>
            <a:endParaRPr sz="1800"/>
          </a:p>
          <a:p>
            <a:pPr indent="-342900" lvl="0" marL="342900" rtl="0" algn="l">
              <a:lnSpc>
                <a:spcPct val="90000"/>
              </a:lnSpc>
              <a:spcBef>
                <a:spcPts val="1000"/>
              </a:spcBef>
              <a:spcAft>
                <a:spcPts val="0"/>
              </a:spcAft>
              <a:buClr>
                <a:srgbClr val="09164D"/>
              </a:buClr>
              <a:buSzPts val="2400"/>
              <a:buFont typeface="Arial"/>
              <a:buChar char="•"/>
            </a:pPr>
            <a:r>
              <a:rPr lang="fr">
                <a:solidFill>
                  <a:srgbClr val="09164D"/>
                </a:solidFill>
              </a:rPr>
              <a:t>La gestion des déchets doit faire l’objet d’un suivi, bénéficier des ressources et des financements nécessaires et être intégrée à l’ensemble des plans d’action relevant du secteur de la santé et mis en œuvre par les pays ayant participé à la COP 26.</a:t>
            </a:r>
            <a:endParaRPr sz="1800"/>
          </a:p>
          <a:p>
            <a:pPr indent="-304735" lvl="0" marL="457135" rtl="0" algn="l">
              <a:lnSpc>
                <a:spcPct val="90000"/>
              </a:lnSpc>
              <a:spcBef>
                <a:spcPts val="1000"/>
              </a:spcBef>
              <a:spcAft>
                <a:spcPts val="0"/>
              </a:spcAft>
              <a:buClr>
                <a:schemeClr val="dk1"/>
              </a:buClr>
              <a:buSzPts val="2400"/>
              <a:buFont typeface="Arial"/>
              <a:buNone/>
            </a:pPr>
            <a:r>
              <a:t/>
            </a:r>
            <a:endParaRPr>
              <a:solidFill>
                <a:srgbClr val="09164D"/>
              </a:solidFill>
            </a:endParaRPr>
          </a:p>
        </p:txBody>
      </p:sp>
      <p:sp>
        <p:nvSpPr>
          <p:cNvPr id="994" name="Google Shape;994;p77"/>
          <p:cNvSpPr txBox="1"/>
          <p:nvPr>
            <p:ph idx="3" type="body"/>
          </p:nvPr>
        </p:nvSpPr>
        <p:spPr>
          <a:xfrm>
            <a:off x="839786" y="218529"/>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sz="4000"/>
              <a:t>Engagements de la 26e Conférence des parties (COP 26)</a:t>
            </a:r>
            <a:endParaRPr sz="4000"/>
          </a:p>
        </p:txBody>
      </p:sp>
      <p:sp>
        <p:nvSpPr>
          <p:cNvPr id="995" name="Google Shape;995;p7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pic>
        <p:nvPicPr>
          <p:cNvPr id="996" name="Google Shape;996;p77"/>
          <p:cNvPicPr preferRelativeResize="0"/>
          <p:nvPr/>
        </p:nvPicPr>
        <p:blipFill rotWithShape="1">
          <a:blip r:embed="rId3">
            <a:alphaModFix/>
          </a:blip>
          <a:srcRect b="0" l="0" r="0" t="0"/>
          <a:stretch/>
        </p:blipFill>
        <p:spPr>
          <a:xfrm>
            <a:off x="7043172" y="1708318"/>
            <a:ext cx="4849799" cy="3441364"/>
          </a:xfrm>
          <a:prstGeom prst="rect">
            <a:avLst/>
          </a:prstGeom>
          <a:noFill/>
          <a:ln>
            <a:noFill/>
          </a:ln>
        </p:spPr>
      </p:pic>
      <p:sp>
        <p:nvSpPr>
          <p:cNvPr id="997" name="Google Shape;997;p77"/>
          <p:cNvSpPr txBox="1"/>
          <p:nvPr/>
        </p:nvSpPr>
        <p:spPr>
          <a:xfrm>
            <a:off x="6556917" y="5476591"/>
            <a:ext cx="5635083"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lt1"/>
                </a:solidFill>
                <a:latin typeface="Arial"/>
                <a:ea typeface="Arial"/>
                <a:cs typeface="Arial"/>
                <a:sym typeface="Arial"/>
              </a:rPr>
              <a:t>Découvrez quelles sont les mesures prises par votre pays et plaidez pour une meilleure gestion des déchets !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fr" sz="1600" u="none" cap="none" strike="noStrike">
                <a:solidFill>
                  <a:schemeClr val="lt1"/>
                </a:solidFill>
                <a:latin typeface="Arial"/>
                <a:ea typeface="Arial"/>
                <a:cs typeface="Arial"/>
                <a:sym typeface="Arial"/>
              </a:rPr>
              <a:t>Le traitement des déchets doit faire partie des actions menées en faveur du climat.</a:t>
            </a:r>
            <a:endParaRPr b="0" i="0" sz="1200" u="none" cap="none" strike="noStrike">
              <a:solidFill>
                <a:srgbClr val="000000"/>
              </a:solidFill>
              <a:latin typeface="Arial"/>
              <a:ea typeface="Arial"/>
              <a:cs typeface="Arial"/>
              <a:sym typeface="Arial"/>
            </a:endParaRPr>
          </a:p>
        </p:txBody>
      </p:sp>
      <p:pic>
        <p:nvPicPr>
          <p:cNvPr id="998" name="Google Shape;998;p77"/>
          <p:cNvPicPr preferRelativeResize="0"/>
          <p:nvPr/>
        </p:nvPicPr>
        <p:blipFill rotWithShape="1">
          <a:blip r:embed="rId4">
            <a:alphaModFix/>
          </a:blip>
          <a:srcRect b="0" l="0" r="0" t="0"/>
          <a:stretch/>
        </p:blipFill>
        <p:spPr>
          <a:xfrm>
            <a:off x="10329863" y="121910"/>
            <a:ext cx="1369640" cy="139897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78"/>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sz="6600"/>
              <a:t>Quatrième partie : Améliorer la gestion des déchets biomédicaux</a:t>
            </a:r>
            <a:endParaRPr sz="6600"/>
          </a:p>
        </p:txBody>
      </p:sp>
      <p:sp>
        <p:nvSpPr>
          <p:cNvPr id="1005" name="Google Shape;1005;p78"/>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006" name="Google Shape;1006;p78"/>
          <p:cNvSpPr txBox="1"/>
          <p:nvPr/>
        </p:nvSpPr>
        <p:spPr>
          <a:xfrm>
            <a:off x="518288" y="3171554"/>
            <a:ext cx="5929313" cy="21082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Exemples d’améliorations simples et peu coûteuses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Exemples d’améliorations plus durables et plus coûteuses en ressources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Pour une gestion des déchets plus durable </a:t>
            </a:r>
            <a:endParaRPr b="0" i="0" sz="1400" u="none" cap="none" strike="noStrike">
              <a:solidFill>
                <a:srgbClr val="000000"/>
              </a:solidFill>
              <a:latin typeface="Arial"/>
              <a:ea typeface="Arial"/>
              <a:cs typeface="Arial"/>
              <a:sym typeface="Arial"/>
            </a:endParaRPr>
          </a:p>
        </p:txBody>
      </p:sp>
      <p:pic>
        <p:nvPicPr>
          <p:cNvPr descr="A picture containing text, indoor&#10;&#10;Description automatically generated" id="1007" name="Google Shape;1007;p78"/>
          <p:cNvPicPr preferRelativeResize="0"/>
          <p:nvPr/>
        </p:nvPicPr>
        <p:blipFill rotWithShape="1">
          <a:blip r:embed="rId3">
            <a:alphaModFix/>
          </a:blip>
          <a:srcRect b="0" l="0" r="0" t="0"/>
          <a:stretch/>
        </p:blipFill>
        <p:spPr>
          <a:xfrm>
            <a:off x="6767513" y="3590693"/>
            <a:ext cx="4738028" cy="266514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79"/>
          <p:cNvSpPr txBox="1"/>
          <p:nvPr>
            <p:ph type="title"/>
          </p:nvPr>
        </p:nvSpPr>
        <p:spPr>
          <a:xfrm>
            <a:off x="726049" y="275196"/>
            <a:ext cx="4102100" cy="273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Narrow"/>
              <a:buNone/>
            </a:pPr>
            <a:r>
              <a:rPr lang="fr"/>
              <a:t>Des améliorations simples et peu coûteuses </a:t>
            </a:r>
            <a:endParaRPr/>
          </a:p>
        </p:txBody>
      </p:sp>
      <p:sp>
        <p:nvSpPr>
          <p:cNvPr id="1016" name="Google Shape;1016;p79"/>
          <p:cNvSpPr txBox="1"/>
          <p:nvPr>
            <p:ph idx="2" type="body"/>
          </p:nvPr>
        </p:nvSpPr>
        <p:spPr>
          <a:xfrm>
            <a:off x="5422899" y="495300"/>
            <a:ext cx="5929313" cy="440008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9164D"/>
              </a:buClr>
              <a:buSzPts val="2000"/>
              <a:buFont typeface="Arial"/>
              <a:buChar char="•"/>
            </a:pPr>
            <a:r>
              <a:rPr lang="fr">
                <a:solidFill>
                  <a:srgbClr val="09164D"/>
                </a:solidFill>
              </a:rPr>
              <a:t>Activités régulières de formation, de mentorat et de sensibilisation du personnel (soignant et non soignant)</a:t>
            </a:r>
            <a:endParaRPr/>
          </a:p>
          <a:p>
            <a:pPr indent="-342900" lvl="0" marL="342900" rtl="0" algn="l">
              <a:lnSpc>
                <a:spcPct val="90000"/>
              </a:lnSpc>
              <a:spcBef>
                <a:spcPts val="1000"/>
              </a:spcBef>
              <a:spcAft>
                <a:spcPts val="0"/>
              </a:spcAft>
              <a:buClr>
                <a:srgbClr val="09164D"/>
              </a:buClr>
              <a:buSzPts val="2000"/>
              <a:buFont typeface="Arial"/>
              <a:buChar char="•"/>
            </a:pPr>
            <a:r>
              <a:rPr lang="fr">
                <a:solidFill>
                  <a:srgbClr val="09164D"/>
                </a:solidFill>
              </a:rPr>
              <a:t>Achat de poubelles favorisant le tri</a:t>
            </a:r>
            <a:endParaRPr/>
          </a:p>
          <a:p>
            <a:pPr indent="-342900" lvl="0" marL="342900" rtl="0" algn="l">
              <a:lnSpc>
                <a:spcPct val="90000"/>
              </a:lnSpc>
              <a:spcBef>
                <a:spcPts val="1000"/>
              </a:spcBef>
              <a:spcAft>
                <a:spcPts val="0"/>
              </a:spcAft>
              <a:buClr>
                <a:srgbClr val="09164D"/>
              </a:buClr>
              <a:buSzPts val="2000"/>
              <a:buFont typeface="Arial"/>
              <a:buChar char="•"/>
            </a:pPr>
            <a:r>
              <a:rPr lang="fr">
                <a:solidFill>
                  <a:srgbClr val="09164D"/>
                </a:solidFill>
              </a:rPr>
              <a:t>Réduction de la production de déchets (compostage, recyclage, utilisation raisonnée des EPI) </a:t>
            </a:r>
            <a:endParaRPr/>
          </a:p>
          <a:p>
            <a:pPr indent="-342900" lvl="0" marL="342900" rtl="0" algn="l">
              <a:lnSpc>
                <a:spcPct val="90000"/>
              </a:lnSpc>
              <a:spcBef>
                <a:spcPts val="1000"/>
              </a:spcBef>
              <a:spcAft>
                <a:spcPts val="0"/>
              </a:spcAft>
              <a:buClr>
                <a:srgbClr val="09164D"/>
              </a:buClr>
              <a:buSzPts val="2000"/>
              <a:buFont typeface="Arial"/>
              <a:buChar char="•"/>
            </a:pPr>
            <a:r>
              <a:rPr lang="fr">
                <a:solidFill>
                  <a:srgbClr val="09164D"/>
                </a:solidFill>
              </a:rPr>
              <a:t>Suivi de la quantité de déchets produits </a:t>
            </a:r>
            <a:endParaRPr/>
          </a:p>
          <a:p>
            <a:pPr indent="-342900" lvl="0" marL="342900" rtl="0" algn="l">
              <a:lnSpc>
                <a:spcPct val="90000"/>
              </a:lnSpc>
              <a:spcBef>
                <a:spcPts val="1000"/>
              </a:spcBef>
              <a:spcAft>
                <a:spcPts val="0"/>
              </a:spcAft>
              <a:buClr>
                <a:srgbClr val="09164D"/>
              </a:buClr>
              <a:buSzPts val="2000"/>
              <a:buFont typeface="Arial"/>
              <a:buChar char="•"/>
            </a:pPr>
            <a:r>
              <a:rPr lang="fr">
                <a:solidFill>
                  <a:srgbClr val="09164D"/>
                </a:solidFill>
              </a:rPr>
              <a:t>Clôture et protection des zones de stockage des déchets contre les intempéries </a:t>
            </a:r>
            <a:endParaRPr/>
          </a:p>
          <a:p>
            <a:pPr indent="-342900" lvl="0" marL="342900" rtl="0" algn="l">
              <a:lnSpc>
                <a:spcPct val="90000"/>
              </a:lnSpc>
              <a:spcBef>
                <a:spcPts val="1000"/>
              </a:spcBef>
              <a:spcAft>
                <a:spcPts val="0"/>
              </a:spcAft>
              <a:buClr>
                <a:srgbClr val="09164D"/>
              </a:buClr>
              <a:buSzPts val="2000"/>
              <a:buFont typeface="Arial"/>
              <a:buChar char="•"/>
            </a:pPr>
            <a:r>
              <a:rPr lang="fr">
                <a:solidFill>
                  <a:srgbClr val="09164D"/>
                </a:solidFill>
              </a:rPr>
              <a:t>Collaboration avec les municipalités pour l’optimisation de la collecte des déchets</a:t>
            </a:r>
            <a:endParaRPr/>
          </a:p>
          <a:p>
            <a:pPr indent="-342900" lvl="0" marL="342900" rtl="0" algn="l">
              <a:lnSpc>
                <a:spcPct val="90000"/>
              </a:lnSpc>
              <a:spcBef>
                <a:spcPts val="1000"/>
              </a:spcBef>
              <a:spcAft>
                <a:spcPts val="0"/>
              </a:spcAft>
              <a:buClr>
                <a:srgbClr val="09164D"/>
              </a:buClr>
              <a:buSzPts val="2000"/>
              <a:buFont typeface="Arial"/>
              <a:buChar char="•"/>
            </a:pPr>
            <a:r>
              <a:rPr lang="fr">
                <a:solidFill>
                  <a:srgbClr val="09164D"/>
                </a:solidFill>
              </a:rPr>
              <a:t>Création de nouvelles fosses à déchets lorsque les fosses existantes sont remplies </a:t>
            </a:r>
            <a:endParaRPr/>
          </a:p>
          <a:p>
            <a:pPr indent="-342900" lvl="0" marL="342900" rtl="0" algn="l">
              <a:lnSpc>
                <a:spcPct val="90000"/>
              </a:lnSpc>
              <a:spcBef>
                <a:spcPts val="1000"/>
              </a:spcBef>
              <a:spcAft>
                <a:spcPts val="0"/>
              </a:spcAft>
              <a:buClr>
                <a:srgbClr val="09164D"/>
              </a:buClr>
              <a:buSzPts val="2000"/>
              <a:buFont typeface="Arial"/>
              <a:buChar char="•"/>
            </a:pPr>
            <a:r>
              <a:rPr lang="fr">
                <a:solidFill>
                  <a:srgbClr val="09164D"/>
                </a:solidFill>
              </a:rPr>
              <a:t>Planification des améliorations à mettre en œuvre et budget dédié</a:t>
            </a:r>
            <a:endParaRPr/>
          </a:p>
          <a:p>
            <a:pPr indent="-215900" lvl="0" marL="342900" rtl="0" algn="l">
              <a:lnSpc>
                <a:spcPct val="90000"/>
              </a:lnSpc>
              <a:spcBef>
                <a:spcPts val="1000"/>
              </a:spcBef>
              <a:spcAft>
                <a:spcPts val="0"/>
              </a:spcAft>
              <a:buClr>
                <a:schemeClr val="dk1"/>
              </a:buClr>
              <a:buSzPts val="2000"/>
              <a:buFont typeface="Arial"/>
              <a:buNone/>
            </a:pPr>
            <a:r>
              <a:t/>
            </a:r>
            <a:endParaRPr>
              <a:solidFill>
                <a:srgbClr val="09164D"/>
              </a:solidFill>
            </a:endParaRPr>
          </a:p>
          <a:p>
            <a:pPr indent="-215900" lvl="0" marL="342900" rtl="0" algn="l">
              <a:lnSpc>
                <a:spcPct val="90000"/>
              </a:lnSpc>
              <a:spcBef>
                <a:spcPts val="1000"/>
              </a:spcBef>
              <a:spcAft>
                <a:spcPts val="0"/>
              </a:spcAft>
              <a:buClr>
                <a:schemeClr val="dk1"/>
              </a:buClr>
              <a:buSzPts val="2000"/>
              <a:buFont typeface="Arial"/>
              <a:buNone/>
            </a:pPr>
            <a:r>
              <a:t/>
            </a:r>
            <a:endParaRPr>
              <a:solidFill>
                <a:srgbClr val="09164D"/>
              </a:solidFill>
            </a:endParaRPr>
          </a:p>
          <a:p>
            <a:pPr indent="-215900" lvl="0" marL="342900" rtl="0" algn="l">
              <a:lnSpc>
                <a:spcPct val="90000"/>
              </a:lnSpc>
              <a:spcBef>
                <a:spcPts val="1000"/>
              </a:spcBef>
              <a:spcAft>
                <a:spcPts val="0"/>
              </a:spcAft>
              <a:buClr>
                <a:schemeClr val="dk1"/>
              </a:buClr>
              <a:buSzPts val="2000"/>
              <a:buFont typeface="Arial"/>
              <a:buNone/>
            </a:pPr>
            <a:r>
              <a:t/>
            </a:r>
            <a:endParaRPr/>
          </a:p>
        </p:txBody>
      </p:sp>
      <p:sp>
        <p:nvSpPr>
          <p:cNvPr id="1017" name="Google Shape;1017;p79"/>
          <p:cNvSpPr txBox="1"/>
          <p:nvPr/>
        </p:nvSpPr>
        <p:spPr>
          <a:xfrm>
            <a:off x="5976274" y="5798635"/>
            <a:ext cx="6215725" cy="650691"/>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14"/>
              <a:buFont typeface="Arial"/>
              <a:buNone/>
            </a:pPr>
            <a:r>
              <a:rPr b="0" i="0" lang="fr" sz="1814" u="none" cap="none" strike="noStrike">
                <a:solidFill>
                  <a:schemeClr val="lt1"/>
                </a:solidFill>
                <a:latin typeface="Arial"/>
                <a:ea typeface="Arial"/>
                <a:cs typeface="Arial"/>
                <a:sym typeface="Arial"/>
              </a:rPr>
              <a:t>Pour améliorer la gestion des déchets, il conviendra d’adopter une approche progressive.</a:t>
            </a:r>
            <a:endParaRPr b="0" i="0" sz="1400" u="none" cap="none" strike="noStrike">
              <a:solidFill>
                <a:srgbClr val="000000"/>
              </a:solidFill>
              <a:latin typeface="Arial"/>
              <a:ea typeface="Arial"/>
              <a:cs typeface="Arial"/>
              <a:sym typeface="Arial"/>
            </a:endParaRPr>
          </a:p>
        </p:txBody>
      </p:sp>
      <p:pic>
        <p:nvPicPr>
          <p:cNvPr id="1018" name="Google Shape;1018;p79"/>
          <p:cNvPicPr preferRelativeResize="0"/>
          <p:nvPr/>
        </p:nvPicPr>
        <p:blipFill rotWithShape="1">
          <a:blip r:embed="rId3">
            <a:alphaModFix/>
          </a:blip>
          <a:srcRect b="0" l="0" r="0" t="0"/>
          <a:stretch/>
        </p:blipFill>
        <p:spPr>
          <a:xfrm>
            <a:off x="387109" y="2059220"/>
            <a:ext cx="4669969" cy="4481109"/>
          </a:xfrm>
          <a:prstGeom prst="rect">
            <a:avLst/>
          </a:prstGeom>
          <a:noFill/>
          <a:ln>
            <a:noFill/>
          </a:ln>
          <a:effectLst>
            <a:outerShdw blurRad="292100" rotWithShape="0" algn="tl" dir="2700000" dist="139700">
              <a:srgbClr val="333333">
                <a:alpha val="64313"/>
              </a:srgbClr>
            </a:outerShdw>
          </a:effectLst>
        </p:spPr>
      </p:pic>
      <p:sp>
        <p:nvSpPr>
          <p:cNvPr id="1019" name="Google Shape;1019;p7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cxnSp>
        <p:nvCxnSpPr>
          <p:cNvPr id="1020" name="Google Shape;1020;p79"/>
          <p:cNvCxnSpPr/>
          <p:nvPr/>
        </p:nvCxnSpPr>
        <p:spPr>
          <a:xfrm rot="10800000">
            <a:off x="5057078" y="5006898"/>
            <a:ext cx="919196" cy="791736"/>
          </a:xfrm>
          <a:prstGeom prst="straightConnector1">
            <a:avLst/>
          </a:prstGeom>
          <a:noFill/>
          <a:ln cap="flat" cmpd="sng" w="76200">
            <a:solidFill>
              <a:schemeClr val="dk1"/>
            </a:solidFill>
            <a:prstDash val="solid"/>
            <a:miter lim="800000"/>
            <a:headEnd len="sm" w="sm"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pic>
        <p:nvPicPr>
          <p:cNvPr descr="A picture containing indoor, wall, tiled, kitchen appliance&#10;&#10;Description automatically generated" id="1028" name="Google Shape;1028;p80"/>
          <p:cNvPicPr preferRelativeResize="0"/>
          <p:nvPr/>
        </p:nvPicPr>
        <p:blipFill rotWithShape="1">
          <a:blip r:embed="rId3">
            <a:alphaModFix/>
          </a:blip>
          <a:srcRect b="0" l="0" r="0" t="0"/>
          <a:stretch/>
        </p:blipFill>
        <p:spPr>
          <a:xfrm rot="5400000">
            <a:off x="9510943" y="3920661"/>
            <a:ext cx="2737792" cy="2290068"/>
          </a:xfrm>
          <a:prstGeom prst="rect">
            <a:avLst/>
          </a:prstGeom>
          <a:noFill/>
          <a:ln>
            <a:noFill/>
          </a:ln>
        </p:spPr>
      </p:pic>
      <p:grpSp>
        <p:nvGrpSpPr>
          <p:cNvPr id="1029" name="Google Shape;1029;p80"/>
          <p:cNvGrpSpPr/>
          <p:nvPr/>
        </p:nvGrpSpPr>
        <p:grpSpPr>
          <a:xfrm>
            <a:off x="2108551" y="359946"/>
            <a:ext cx="9450746" cy="5906716"/>
            <a:chOff x="0" y="140165"/>
            <a:chExt cx="9450746" cy="5906716"/>
          </a:xfrm>
        </p:grpSpPr>
        <p:sp>
          <p:nvSpPr>
            <p:cNvPr id="1030" name="Google Shape;1030;p80"/>
            <p:cNvSpPr/>
            <p:nvPr/>
          </p:nvSpPr>
          <p:spPr>
            <a:xfrm>
              <a:off x="0" y="140165"/>
              <a:ext cx="9450746" cy="5906716"/>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BF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1" name="Google Shape;1031;p80"/>
            <p:cNvSpPr/>
            <p:nvPr/>
          </p:nvSpPr>
          <p:spPr>
            <a:xfrm>
              <a:off x="1200244" y="4230861"/>
              <a:ext cx="245719" cy="245719"/>
            </a:xfrm>
            <a:prstGeom prst="ellipse">
              <a:avLst/>
            </a:prstGeom>
            <a:solidFill>
              <a:srgbClr val="F6EBB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2" name="Google Shape;1032;p80"/>
            <p:cNvSpPr/>
            <p:nvPr/>
          </p:nvSpPr>
          <p:spPr>
            <a:xfrm>
              <a:off x="33158" y="4620182"/>
              <a:ext cx="3244329" cy="75483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3" name="Google Shape;1033;p80"/>
            <p:cNvSpPr txBox="1"/>
            <p:nvPr/>
          </p:nvSpPr>
          <p:spPr>
            <a:xfrm>
              <a:off x="33158" y="4620182"/>
              <a:ext cx="3244329" cy="754836"/>
            </a:xfrm>
            <a:prstGeom prst="rect">
              <a:avLst/>
            </a:prstGeom>
            <a:noFill/>
            <a:ln>
              <a:noFill/>
            </a:ln>
          </p:spPr>
          <p:txBody>
            <a:bodyPr anchorCtr="0" anchor="t" bIns="0" lIns="130200" spcFirstLastPara="1" rIns="0" wrap="square" tIns="0">
              <a:noAutofit/>
            </a:bodyPr>
            <a:lstStyle/>
            <a:p>
              <a:pPr indent="0" lvl="0" marL="0" marR="0" rtl="0" algn="l">
                <a:lnSpc>
                  <a:spcPct val="90000"/>
                </a:lnSpc>
                <a:spcBef>
                  <a:spcPts val="0"/>
                </a:spcBef>
                <a:spcAft>
                  <a:spcPts val="0"/>
                </a:spcAft>
                <a:buClr>
                  <a:srgbClr val="8690DB"/>
                </a:buClr>
                <a:buSzPts val="2000"/>
                <a:buFont typeface="Arial"/>
                <a:buNone/>
              </a:pPr>
              <a:r>
                <a:rPr b="0" i="0" lang="fr" sz="1800" u="none" cap="none" strike="noStrike">
                  <a:solidFill>
                    <a:srgbClr val="8690DB"/>
                  </a:solidFill>
                  <a:latin typeface="Arial"/>
                  <a:ea typeface="Arial"/>
                  <a:cs typeface="Arial"/>
                  <a:sym typeface="Arial"/>
                </a:rPr>
                <a:t>Former le personnel au tri des déchets et à la bonne utilisation des équipements de protection individuels </a:t>
              </a:r>
              <a:endParaRPr b="0" i="0" sz="12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8690DB"/>
                </a:buClr>
                <a:buSzPts val="2000"/>
                <a:buFont typeface="Arial"/>
                <a:buNone/>
              </a:pPr>
              <a:br>
                <a:rPr b="0" i="0" lang="fr" sz="1800" u="none" cap="none" strike="noStrike">
                  <a:solidFill>
                    <a:srgbClr val="8690DB"/>
                  </a:solidFill>
                  <a:latin typeface="Arial"/>
                  <a:ea typeface="Arial"/>
                  <a:cs typeface="Arial"/>
                  <a:sym typeface="Arial"/>
                </a:rPr>
              </a:br>
              <a:r>
                <a:rPr b="0" i="0" lang="fr" sz="1800" u="none" cap="none" strike="noStrike">
                  <a:solidFill>
                    <a:srgbClr val="8690DB"/>
                  </a:solidFill>
                  <a:latin typeface="Arial"/>
                  <a:ea typeface="Arial"/>
                  <a:cs typeface="Arial"/>
                  <a:sym typeface="Arial"/>
                </a:rPr>
                <a:t>Installer des rappels aux points de prestation de soins</a:t>
              </a:r>
              <a:endParaRPr b="0" i="0" sz="1200" u="none" cap="none" strike="noStrike">
                <a:solidFill>
                  <a:srgbClr val="000000"/>
                </a:solidFill>
                <a:latin typeface="Arial"/>
                <a:ea typeface="Arial"/>
                <a:cs typeface="Arial"/>
                <a:sym typeface="Arial"/>
              </a:endParaRPr>
            </a:p>
          </p:txBody>
        </p:sp>
        <p:sp>
          <p:nvSpPr>
            <p:cNvPr id="1034" name="Google Shape;1034;p80"/>
            <p:cNvSpPr/>
            <p:nvPr/>
          </p:nvSpPr>
          <p:spPr>
            <a:xfrm>
              <a:off x="3369190" y="2625416"/>
              <a:ext cx="444185" cy="444185"/>
            </a:xfrm>
            <a:prstGeom prst="ellipse">
              <a:avLst/>
            </a:prstGeom>
            <a:solidFill>
              <a:srgbClr val="F6EBB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5" name="Google Shape;1035;p80"/>
            <p:cNvSpPr/>
            <p:nvPr/>
          </p:nvSpPr>
          <p:spPr>
            <a:xfrm>
              <a:off x="2696917" y="1662011"/>
              <a:ext cx="2268179" cy="321325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6" name="Google Shape;1036;p80"/>
            <p:cNvSpPr txBox="1"/>
            <p:nvPr/>
          </p:nvSpPr>
          <p:spPr>
            <a:xfrm>
              <a:off x="2696917" y="1662011"/>
              <a:ext cx="2268179" cy="3213253"/>
            </a:xfrm>
            <a:prstGeom prst="rect">
              <a:avLst/>
            </a:prstGeom>
            <a:noFill/>
            <a:ln>
              <a:noFill/>
            </a:ln>
          </p:spPr>
          <p:txBody>
            <a:bodyPr anchorCtr="0" anchor="t" bIns="0" lIns="235350" spcFirstLastPara="1" rIns="0" wrap="square" tIns="0">
              <a:noAutofit/>
            </a:bodyPr>
            <a:lstStyle/>
            <a:p>
              <a:pPr indent="0" lvl="0" marL="0" marR="0" rtl="0" algn="l">
                <a:lnSpc>
                  <a:spcPct val="90000"/>
                </a:lnSpc>
                <a:spcBef>
                  <a:spcPts val="0"/>
                </a:spcBef>
                <a:spcAft>
                  <a:spcPts val="0"/>
                </a:spcAft>
                <a:buClr>
                  <a:schemeClr val="dk2"/>
                </a:buClr>
                <a:buSzPts val="2000"/>
                <a:buFont typeface="Arial"/>
                <a:buNone/>
              </a:pPr>
              <a:r>
                <a:rPr b="0" i="0" lang="fr" sz="1800" u="none" cap="none" strike="noStrike">
                  <a:solidFill>
                    <a:schemeClr val="dk2"/>
                  </a:solidFill>
                  <a:latin typeface="Arial"/>
                  <a:ea typeface="Arial"/>
                  <a:cs typeface="Arial"/>
                  <a:sym typeface="Arial"/>
                </a:rPr>
                <a:t>Construire des zones de stockage couvertes et pouvant fermer à clé</a:t>
              </a:r>
              <a:endParaRPr b="0" i="0" sz="12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chemeClr val="dk2"/>
                </a:buClr>
                <a:buSzPts val="2000"/>
                <a:buFont typeface="Arial"/>
                <a:buNone/>
              </a:pPr>
              <a:r>
                <a:rPr b="0" i="0" lang="fr" sz="1800" u="none" cap="none" strike="noStrike">
                  <a:solidFill>
                    <a:schemeClr val="dk2"/>
                  </a:solidFill>
                  <a:latin typeface="Arial"/>
                  <a:ea typeface="Arial"/>
                  <a:cs typeface="Arial"/>
                  <a:sym typeface="Arial"/>
                </a:rPr>
                <a:t> </a:t>
              </a:r>
              <a:br>
                <a:rPr b="0" i="0" lang="fr" sz="1800" u="none" cap="none" strike="noStrike">
                  <a:solidFill>
                    <a:schemeClr val="dk2"/>
                  </a:solidFill>
                  <a:latin typeface="Arial"/>
                  <a:ea typeface="Arial"/>
                  <a:cs typeface="Arial"/>
                  <a:sym typeface="Arial"/>
                </a:rPr>
              </a:br>
              <a:r>
                <a:rPr b="0" i="0" lang="fr" sz="1800" u="none" cap="none" strike="noStrike">
                  <a:solidFill>
                    <a:schemeClr val="dk2"/>
                  </a:solidFill>
                  <a:latin typeface="Arial"/>
                  <a:ea typeface="Arial"/>
                  <a:cs typeface="Arial"/>
                  <a:sym typeface="Arial"/>
                </a:rPr>
                <a:t>Construire des incinérateurs peu coûteux et temporaires </a:t>
              </a:r>
              <a:endParaRPr b="0" i="0" sz="1200" u="none" cap="none" strike="noStrike">
                <a:solidFill>
                  <a:srgbClr val="000000"/>
                </a:solidFill>
                <a:latin typeface="Arial"/>
                <a:ea typeface="Arial"/>
                <a:cs typeface="Arial"/>
                <a:sym typeface="Arial"/>
              </a:endParaRPr>
            </a:p>
          </p:txBody>
        </p:sp>
        <p:sp>
          <p:nvSpPr>
            <p:cNvPr id="1037" name="Google Shape;1037;p80"/>
            <p:cNvSpPr/>
            <p:nvPr/>
          </p:nvSpPr>
          <p:spPr>
            <a:xfrm>
              <a:off x="5977596" y="1648445"/>
              <a:ext cx="614298" cy="614298"/>
            </a:xfrm>
            <a:prstGeom prst="ellipse">
              <a:avLst/>
            </a:prstGeom>
            <a:solidFill>
              <a:srgbClr val="F6EBB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8" name="Google Shape;1038;p80"/>
            <p:cNvSpPr/>
            <p:nvPr/>
          </p:nvSpPr>
          <p:spPr>
            <a:xfrm>
              <a:off x="5707728" y="1208002"/>
              <a:ext cx="3743017" cy="19897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39" name="Google Shape;1039;p80"/>
            <p:cNvSpPr txBox="1"/>
            <p:nvPr/>
          </p:nvSpPr>
          <p:spPr>
            <a:xfrm>
              <a:off x="5707728" y="1208002"/>
              <a:ext cx="3743017" cy="1989774"/>
            </a:xfrm>
            <a:prstGeom prst="rect">
              <a:avLst/>
            </a:prstGeom>
            <a:noFill/>
            <a:ln>
              <a:noFill/>
            </a:ln>
          </p:spPr>
          <p:txBody>
            <a:bodyPr anchorCtr="0" anchor="t" bIns="0" lIns="325500" spcFirstLastPara="1" rIns="0" wrap="square" tIns="0">
              <a:noAutofit/>
            </a:bodyPr>
            <a:lstStyle/>
            <a:p>
              <a:pPr indent="0" lvl="0" marL="0" marR="0" rtl="0" algn="l">
                <a:lnSpc>
                  <a:spcPct val="90000"/>
                </a:lnSpc>
                <a:spcBef>
                  <a:spcPts val="0"/>
                </a:spcBef>
                <a:spcAft>
                  <a:spcPts val="0"/>
                </a:spcAft>
                <a:buClr>
                  <a:srgbClr val="0E122F"/>
                </a:buClr>
                <a:buSzPts val="2000"/>
                <a:buFont typeface="Arial"/>
                <a:buNone/>
              </a:pPr>
              <a:r>
                <a:rPr b="0" i="0" lang="fr" sz="1800" u="none" cap="none" strike="noStrike">
                  <a:solidFill>
                    <a:srgbClr val="0E122F"/>
                  </a:solidFill>
                  <a:latin typeface="Arial"/>
                  <a:ea typeface="Arial"/>
                  <a:cs typeface="Arial"/>
                  <a:sym typeface="Arial"/>
                </a:rPr>
                <a:t>Mettre en place un système de logistique inverse : </a:t>
              </a:r>
              <a:endParaRPr b="0" i="0" sz="12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0E122F"/>
                </a:buClr>
                <a:buSzPts val="2000"/>
                <a:buFont typeface="Arial"/>
                <a:buNone/>
              </a:pPr>
              <a:r>
                <a:rPr b="0" i="0" lang="fr" sz="1800" u="none" cap="none" strike="noStrike">
                  <a:solidFill>
                    <a:srgbClr val="0E122F"/>
                  </a:solidFill>
                  <a:latin typeface="Arial"/>
                  <a:ea typeface="Arial"/>
                  <a:cs typeface="Arial"/>
                  <a:sym typeface="Arial"/>
                </a:rPr>
                <a:t>Transporter les déchets, de manière régulière et sécurisée, vers un site de traitement centralisé sans incinération </a:t>
              </a:r>
              <a:endParaRPr b="0" i="0" sz="1200" u="none" cap="none" strike="noStrike">
                <a:solidFill>
                  <a:srgbClr val="000000"/>
                </a:solidFill>
                <a:latin typeface="Arial"/>
                <a:ea typeface="Arial"/>
                <a:cs typeface="Arial"/>
                <a:sym typeface="Arial"/>
              </a:endParaRPr>
            </a:p>
          </p:txBody>
        </p:sp>
      </p:grpSp>
      <p:sp>
        <p:nvSpPr>
          <p:cNvPr id="1040" name="Google Shape;1040;p80"/>
          <p:cNvSpPr txBox="1"/>
          <p:nvPr/>
        </p:nvSpPr>
        <p:spPr>
          <a:xfrm>
            <a:off x="370001" y="2734892"/>
            <a:ext cx="2232756"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690DB"/>
              </a:buClr>
              <a:buSzPts val="2177"/>
              <a:buFont typeface="Arial"/>
              <a:buNone/>
            </a:pPr>
            <a:r>
              <a:rPr b="1" i="0" lang="fr" sz="2000" u="none" cap="none" strike="noStrike">
                <a:solidFill>
                  <a:srgbClr val="8690DB"/>
                </a:solidFill>
                <a:latin typeface="Arial"/>
                <a:ea typeface="Arial"/>
                <a:cs typeface="Arial"/>
                <a:sym typeface="Arial"/>
              </a:rPr>
              <a:t>Améliorations immédiates et peu coûteuses </a:t>
            </a:r>
            <a:endParaRPr b="0" i="0" sz="1200" u="none" cap="none" strike="noStrike">
              <a:solidFill>
                <a:srgbClr val="000000"/>
              </a:solidFill>
              <a:latin typeface="Arial"/>
              <a:ea typeface="Arial"/>
              <a:cs typeface="Arial"/>
              <a:sym typeface="Arial"/>
            </a:endParaRPr>
          </a:p>
        </p:txBody>
      </p:sp>
      <p:sp>
        <p:nvSpPr>
          <p:cNvPr id="1041" name="Google Shape;1041;p80"/>
          <p:cNvSpPr txBox="1"/>
          <p:nvPr/>
        </p:nvSpPr>
        <p:spPr>
          <a:xfrm>
            <a:off x="4657725" y="1384246"/>
            <a:ext cx="2425700"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177"/>
              <a:buFont typeface="Arial"/>
              <a:buNone/>
            </a:pPr>
            <a:r>
              <a:rPr b="1" i="0" lang="fr" sz="2000" u="none" cap="none" strike="noStrike">
                <a:solidFill>
                  <a:schemeClr val="dk2"/>
                </a:solidFill>
                <a:latin typeface="Arial"/>
                <a:ea typeface="Arial"/>
                <a:cs typeface="Arial"/>
                <a:sym typeface="Arial"/>
              </a:rPr>
              <a:t>Solutions à moyen terme :</a:t>
            </a:r>
            <a:endParaRPr b="0" i="0" sz="1200" u="none" cap="none" strike="noStrike">
              <a:solidFill>
                <a:srgbClr val="000000"/>
              </a:solidFill>
              <a:latin typeface="Arial"/>
              <a:ea typeface="Arial"/>
              <a:cs typeface="Arial"/>
              <a:sym typeface="Arial"/>
            </a:endParaRPr>
          </a:p>
        </p:txBody>
      </p:sp>
      <p:sp>
        <p:nvSpPr>
          <p:cNvPr id="1042" name="Google Shape;1042;p80"/>
          <p:cNvSpPr txBox="1"/>
          <p:nvPr/>
        </p:nvSpPr>
        <p:spPr>
          <a:xfrm>
            <a:off x="8027838" y="420863"/>
            <a:ext cx="2290067"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E122F"/>
              </a:buClr>
              <a:buSzPts val="2177"/>
              <a:buFont typeface="Arial"/>
              <a:buNone/>
            </a:pPr>
            <a:r>
              <a:rPr b="1" i="0" lang="fr" sz="2000" u="none" cap="none" strike="noStrike">
                <a:solidFill>
                  <a:srgbClr val="0E122F"/>
                </a:solidFill>
                <a:latin typeface="Arial"/>
                <a:ea typeface="Arial"/>
                <a:cs typeface="Arial"/>
                <a:sym typeface="Arial"/>
              </a:rPr>
              <a:t>Solutions à long terme, les plus coûteuses </a:t>
            </a:r>
            <a:endParaRPr b="0" i="0" sz="1200" u="none" cap="none" strike="noStrike">
              <a:solidFill>
                <a:srgbClr val="000000"/>
              </a:solidFill>
              <a:latin typeface="Arial"/>
              <a:ea typeface="Arial"/>
              <a:cs typeface="Arial"/>
              <a:sym typeface="Arial"/>
            </a:endParaRPr>
          </a:p>
        </p:txBody>
      </p:sp>
      <p:pic>
        <p:nvPicPr>
          <p:cNvPr descr="A picture containing text, indoor, green, cluttered&#10;&#10;Description automatically generated" id="1043" name="Google Shape;1043;p80"/>
          <p:cNvPicPr preferRelativeResize="0"/>
          <p:nvPr/>
        </p:nvPicPr>
        <p:blipFill rotWithShape="1">
          <a:blip r:embed="rId4">
            <a:alphaModFix/>
          </a:blip>
          <a:srcRect b="0" l="0" r="0" t="0"/>
          <a:stretch/>
        </p:blipFill>
        <p:spPr>
          <a:xfrm rot="5400000">
            <a:off x="6079" y="4296372"/>
            <a:ext cx="2502141" cy="1774297"/>
          </a:xfrm>
          <a:prstGeom prst="rect">
            <a:avLst/>
          </a:prstGeom>
          <a:noFill/>
          <a:ln>
            <a:noFill/>
          </a:ln>
        </p:spPr>
      </p:pic>
      <p:pic>
        <p:nvPicPr>
          <p:cNvPr descr="A picture containing person, building, standing, gate&#10;&#10;Description automatically generated" id="1044" name="Google Shape;1044;p80"/>
          <p:cNvPicPr preferRelativeResize="0"/>
          <p:nvPr/>
        </p:nvPicPr>
        <p:blipFill rotWithShape="1">
          <a:blip r:embed="rId5">
            <a:alphaModFix/>
          </a:blip>
          <a:srcRect b="0" l="0" r="0" t="0"/>
          <a:stretch/>
        </p:blipFill>
        <p:spPr>
          <a:xfrm>
            <a:off x="5645079" y="3897083"/>
            <a:ext cx="3390601" cy="2260400"/>
          </a:xfrm>
          <a:prstGeom prst="rect">
            <a:avLst/>
          </a:prstGeom>
          <a:noFill/>
          <a:ln>
            <a:noFill/>
          </a:ln>
        </p:spPr>
      </p:pic>
      <p:sp>
        <p:nvSpPr>
          <p:cNvPr id="1045" name="Google Shape;1045;p80"/>
          <p:cNvSpPr txBox="1"/>
          <p:nvPr>
            <p:ph type="title"/>
          </p:nvPr>
        </p:nvSpPr>
        <p:spPr>
          <a:xfrm>
            <a:off x="-86607" y="119083"/>
            <a:ext cx="5211764" cy="3651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Font typeface="Arial Narrow"/>
              <a:buNone/>
            </a:pPr>
            <a:r>
              <a:rPr lang="fr" sz="4000">
                <a:solidFill>
                  <a:srgbClr val="00B0F0"/>
                </a:solidFill>
              </a:rPr>
              <a:t>Comment mettre en œuvre une approche progressive pour l’amélioration de la gestion des déchets</a:t>
            </a:r>
            <a:endParaRPr sz="4000"/>
          </a:p>
        </p:txBody>
      </p:sp>
      <p:sp>
        <p:nvSpPr>
          <p:cNvPr id="1046" name="Google Shape;1046;p8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9EE3"/>
              </a:buClr>
              <a:buSzPts val="1000"/>
              <a:buFont typeface="Arial"/>
              <a:buNone/>
            </a:pPr>
            <a:fld id="{00000000-1234-1234-1234-123412341234}" type="slidenum">
              <a:rPr b="0" i="0" lang="fr" sz="900" u="none" cap="none" strike="noStrike">
                <a:solidFill>
                  <a:srgbClr val="009EE3"/>
                </a:solidFill>
                <a:latin typeface="Arial"/>
                <a:ea typeface="Arial"/>
                <a:cs typeface="Arial"/>
                <a:sym typeface="Arial"/>
              </a:rPr>
              <a:t>‹#›</a:t>
            </a:fld>
            <a:endParaRPr b="0" i="0" sz="900" u="none" cap="none" strike="noStrike">
              <a:solidFill>
                <a:srgbClr val="009EE3"/>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pic>
        <p:nvPicPr>
          <p:cNvPr descr="A close up of a rock&#10;&#10;Description generated with high confidence" id="1054" name="Google Shape;1054;p81"/>
          <p:cNvPicPr preferRelativeResize="0"/>
          <p:nvPr/>
        </p:nvPicPr>
        <p:blipFill rotWithShape="1">
          <a:blip r:embed="rId3">
            <a:alphaModFix/>
          </a:blip>
          <a:srcRect b="0" l="0" r="0" t="0"/>
          <a:stretch/>
        </p:blipFill>
        <p:spPr>
          <a:xfrm>
            <a:off x="382794" y="2986011"/>
            <a:ext cx="2408946" cy="3687600"/>
          </a:xfrm>
          <a:prstGeom prst="rect">
            <a:avLst/>
          </a:prstGeom>
          <a:noFill/>
          <a:ln>
            <a:noFill/>
          </a:ln>
        </p:spPr>
      </p:pic>
      <p:pic>
        <p:nvPicPr>
          <p:cNvPr descr="A house with a green door&#10;&#10;Description generated with very high confidence" id="1055" name="Google Shape;1055;p81"/>
          <p:cNvPicPr preferRelativeResize="0"/>
          <p:nvPr/>
        </p:nvPicPr>
        <p:blipFill rotWithShape="1">
          <a:blip r:embed="rId4">
            <a:alphaModFix/>
          </a:blip>
          <a:srcRect b="0" l="0" r="0" t="0"/>
          <a:stretch/>
        </p:blipFill>
        <p:spPr>
          <a:xfrm>
            <a:off x="7936778" y="172762"/>
            <a:ext cx="2634808" cy="3513077"/>
          </a:xfrm>
          <a:prstGeom prst="rect">
            <a:avLst/>
          </a:prstGeom>
          <a:noFill/>
          <a:ln>
            <a:noFill/>
          </a:ln>
        </p:spPr>
      </p:pic>
      <p:pic>
        <p:nvPicPr>
          <p:cNvPr descr="A close up of a flower garden&#10;&#10;Description generated with very high confidence" id="1056" name="Google Shape;1056;p81"/>
          <p:cNvPicPr preferRelativeResize="0"/>
          <p:nvPr/>
        </p:nvPicPr>
        <p:blipFill rotWithShape="1">
          <a:blip r:embed="rId5">
            <a:alphaModFix/>
          </a:blip>
          <a:srcRect b="0" l="0" r="0" t="0"/>
          <a:stretch/>
        </p:blipFill>
        <p:spPr>
          <a:xfrm>
            <a:off x="3727668" y="2120018"/>
            <a:ext cx="2634807" cy="3513076"/>
          </a:xfrm>
          <a:prstGeom prst="rect">
            <a:avLst/>
          </a:prstGeom>
          <a:noFill/>
          <a:ln>
            <a:noFill/>
          </a:ln>
        </p:spPr>
      </p:pic>
      <p:cxnSp>
        <p:nvCxnSpPr>
          <p:cNvPr id="1057" name="Google Shape;1057;p81"/>
          <p:cNvCxnSpPr/>
          <p:nvPr/>
        </p:nvCxnSpPr>
        <p:spPr>
          <a:xfrm flipH="1" rot="10800000">
            <a:off x="2791740" y="4309051"/>
            <a:ext cx="935928" cy="802369"/>
          </a:xfrm>
          <a:prstGeom prst="straightConnector1">
            <a:avLst/>
          </a:prstGeom>
          <a:noFill/>
          <a:ln cap="flat" cmpd="sng" w="76200">
            <a:solidFill>
              <a:srgbClr val="D4B01A"/>
            </a:solidFill>
            <a:prstDash val="solid"/>
            <a:miter lim="800000"/>
            <a:headEnd len="sm" w="sm" type="none"/>
            <a:tailEnd len="med" w="med" type="triangle"/>
          </a:ln>
        </p:spPr>
      </p:cxnSp>
      <p:sp>
        <p:nvSpPr>
          <p:cNvPr id="1058" name="Google Shape;1058;p81"/>
          <p:cNvSpPr txBox="1"/>
          <p:nvPr/>
        </p:nvSpPr>
        <p:spPr>
          <a:xfrm>
            <a:off x="6612011" y="4055348"/>
            <a:ext cx="5438216" cy="2862282"/>
          </a:xfrm>
          <a:prstGeom prst="rect">
            <a:avLst/>
          </a:prstGeom>
          <a:noFill/>
          <a:ln>
            <a:noFill/>
          </a:ln>
        </p:spPr>
        <p:txBody>
          <a:bodyPr anchorCtr="0" anchor="t" bIns="45700" lIns="91425" spcFirstLastPara="1" rIns="91425" wrap="square" tIns="45700">
            <a:spAutoFit/>
          </a:bodyPr>
          <a:lstStyle/>
          <a:p>
            <a:pPr indent="-310976" lvl="0" marL="310976" marR="0" rtl="0" algn="l">
              <a:lnSpc>
                <a:spcPct val="100000"/>
              </a:lnSpc>
              <a:spcBef>
                <a:spcPts val="0"/>
              </a:spcBef>
              <a:spcAft>
                <a:spcPts val="0"/>
              </a:spcAft>
              <a:buClr>
                <a:srgbClr val="FFFFFF"/>
              </a:buClr>
              <a:buSzPts val="2177"/>
              <a:buFont typeface="Arial"/>
              <a:buChar char="•"/>
            </a:pPr>
            <a:r>
              <a:rPr b="0" i="0" lang="fr" sz="2000" u="none" cap="none" strike="noStrike">
                <a:solidFill>
                  <a:srgbClr val="FFFFFF"/>
                </a:solidFill>
                <a:latin typeface="Arial"/>
                <a:ea typeface="Arial"/>
                <a:cs typeface="Arial"/>
                <a:sym typeface="Arial"/>
              </a:rPr>
              <a:t>Les déchets qui jonchent le sol près d’un centre de nutrition constituent un problème majeur</a:t>
            </a:r>
            <a:endParaRPr b="0" i="0" sz="1200" u="none" cap="none" strike="noStrike">
              <a:solidFill>
                <a:srgbClr val="000000"/>
              </a:solidFill>
              <a:latin typeface="Arial"/>
              <a:ea typeface="Arial"/>
              <a:cs typeface="Arial"/>
              <a:sym typeface="Arial"/>
            </a:endParaRPr>
          </a:p>
          <a:p>
            <a:pPr indent="-310976" lvl="0" marL="310976" marR="0" rtl="0" algn="l">
              <a:lnSpc>
                <a:spcPct val="100000"/>
              </a:lnSpc>
              <a:spcBef>
                <a:spcPts val="0"/>
              </a:spcBef>
              <a:spcAft>
                <a:spcPts val="0"/>
              </a:spcAft>
              <a:buClr>
                <a:srgbClr val="FFFFFF"/>
              </a:buClr>
              <a:buSzPts val="2177"/>
              <a:buFont typeface="Arial"/>
              <a:buChar char="•"/>
            </a:pPr>
            <a:r>
              <a:rPr b="0" i="0" lang="fr" sz="2000" u="none" cap="none" strike="noStrike">
                <a:solidFill>
                  <a:srgbClr val="FFFFFF"/>
                </a:solidFill>
                <a:latin typeface="Arial"/>
                <a:ea typeface="Arial"/>
                <a:cs typeface="Arial"/>
                <a:sym typeface="Arial"/>
              </a:rPr>
              <a:t>Organisation d’une campagne de nettoyage d’un mois</a:t>
            </a:r>
            <a:endParaRPr b="0" i="0" sz="1200" u="none" cap="none" strike="noStrike">
              <a:solidFill>
                <a:srgbClr val="000000"/>
              </a:solidFill>
              <a:latin typeface="Arial"/>
              <a:ea typeface="Arial"/>
              <a:cs typeface="Arial"/>
              <a:sym typeface="Arial"/>
            </a:endParaRPr>
          </a:p>
          <a:p>
            <a:pPr indent="-310976" lvl="0" marL="310976" marR="0" rtl="0" algn="l">
              <a:lnSpc>
                <a:spcPct val="100000"/>
              </a:lnSpc>
              <a:spcBef>
                <a:spcPts val="0"/>
              </a:spcBef>
              <a:spcAft>
                <a:spcPts val="0"/>
              </a:spcAft>
              <a:buClr>
                <a:srgbClr val="FFFFFF"/>
              </a:buClr>
              <a:buSzPts val="2177"/>
              <a:buFont typeface="Arial"/>
              <a:buChar char="•"/>
            </a:pPr>
            <a:r>
              <a:rPr b="0" i="0" lang="fr" sz="2000" u="none" cap="none" strike="noStrike">
                <a:solidFill>
                  <a:srgbClr val="FFFFFF"/>
                </a:solidFill>
                <a:latin typeface="Arial"/>
                <a:ea typeface="Arial"/>
                <a:cs typeface="Arial"/>
                <a:sym typeface="Arial"/>
              </a:rPr>
              <a:t>Installation de poubelles pour les déchets ordinaires sur le site</a:t>
            </a:r>
            <a:endParaRPr b="0" i="0" sz="1200" u="none" cap="none" strike="noStrike">
              <a:solidFill>
                <a:srgbClr val="000000"/>
              </a:solidFill>
              <a:latin typeface="Arial"/>
              <a:ea typeface="Arial"/>
              <a:cs typeface="Arial"/>
              <a:sym typeface="Arial"/>
            </a:endParaRPr>
          </a:p>
          <a:p>
            <a:pPr indent="-310976" lvl="0" marL="310976" marR="0" rtl="0" algn="l">
              <a:lnSpc>
                <a:spcPct val="100000"/>
              </a:lnSpc>
              <a:spcBef>
                <a:spcPts val="0"/>
              </a:spcBef>
              <a:spcAft>
                <a:spcPts val="0"/>
              </a:spcAft>
              <a:buClr>
                <a:srgbClr val="FFFFFF"/>
              </a:buClr>
              <a:buSzPts val="2177"/>
              <a:buFont typeface="Arial"/>
              <a:buChar char="•"/>
            </a:pPr>
            <a:r>
              <a:rPr b="0" i="0" lang="fr" sz="2000" u="none" cap="none" strike="noStrike">
                <a:solidFill>
                  <a:srgbClr val="FFFFFF"/>
                </a:solidFill>
                <a:latin typeface="Arial"/>
                <a:ea typeface="Arial"/>
                <a:cs typeface="Arial"/>
                <a:sym typeface="Arial"/>
              </a:rPr>
              <a:t>Environnement propre, diminution du risque d’infection et de blessure</a:t>
            </a:r>
            <a:endParaRPr b="0" i="0" sz="1200" u="none" cap="none" strike="noStrike">
              <a:solidFill>
                <a:srgbClr val="000000"/>
              </a:solidFill>
              <a:latin typeface="Arial"/>
              <a:ea typeface="Arial"/>
              <a:cs typeface="Arial"/>
              <a:sym typeface="Arial"/>
            </a:endParaRPr>
          </a:p>
        </p:txBody>
      </p:sp>
      <p:sp>
        <p:nvSpPr>
          <p:cNvPr id="1059" name="Google Shape;1059;p81"/>
          <p:cNvSpPr txBox="1"/>
          <p:nvPr/>
        </p:nvSpPr>
        <p:spPr>
          <a:xfrm>
            <a:off x="9860081" y="2078278"/>
            <a:ext cx="2634808"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D4B01A"/>
              </a:buClr>
              <a:buSzPts val="2721"/>
              <a:buFont typeface="Arial"/>
              <a:buNone/>
            </a:pPr>
            <a:r>
              <a:rPr b="1" i="0" lang="fr" sz="2400" u="none" cap="none" strike="noStrike">
                <a:solidFill>
                  <a:srgbClr val="D4B01A"/>
                </a:solidFill>
                <a:latin typeface="Arial"/>
                <a:ea typeface="Arial"/>
                <a:cs typeface="Arial"/>
                <a:sym typeface="Arial"/>
              </a:rPr>
              <a:t>Après</a:t>
            </a:r>
            <a:endParaRPr b="0" i="0" sz="1200" u="none" cap="none" strike="noStrike">
              <a:solidFill>
                <a:srgbClr val="000000"/>
              </a:solidFill>
              <a:latin typeface="Arial"/>
              <a:ea typeface="Arial"/>
              <a:cs typeface="Arial"/>
              <a:sym typeface="Arial"/>
            </a:endParaRPr>
          </a:p>
        </p:txBody>
      </p:sp>
      <p:sp>
        <p:nvSpPr>
          <p:cNvPr id="1060" name="Google Shape;1060;p81"/>
          <p:cNvSpPr txBox="1"/>
          <p:nvPr/>
        </p:nvSpPr>
        <p:spPr>
          <a:xfrm>
            <a:off x="-111631" y="2441578"/>
            <a:ext cx="2408946"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D4B01A"/>
              </a:buClr>
              <a:buSzPts val="2721"/>
              <a:buFont typeface="Arial"/>
              <a:buNone/>
            </a:pPr>
            <a:r>
              <a:rPr b="1" i="0" lang="fr" sz="2400" u="none" cap="none" strike="noStrike">
                <a:solidFill>
                  <a:srgbClr val="D4B01A"/>
                </a:solidFill>
                <a:latin typeface="Arial"/>
                <a:ea typeface="Arial"/>
                <a:cs typeface="Arial"/>
                <a:sym typeface="Arial"/>
              </a:rPr>
              <a:t>Avant</a:t>
            </a:r>
            <a:endParaRPr b="0" i="0" sz="1200" u="none" cap="none" strike="noStrike">
              <a:solidFill>
                <a:srgbClr val="000000"/>
              </a:solidFill>
              <a:latin typeface="Arial"/>
              <a:ea typeface="Arial"/>
              <a:cs typeface="Arial"/>
              <a:sym typeface="Arial"/>
            </a:endParaRPr>
          </a:p>
        </p:txBody>
      </p:sp>
      <p:sp>
        <p:nvSpPr>
          <p:cNvPr id="1061" name="Google Shape;1061;p8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9EE3"/>
              </a:buClr>
              <a:buSzPts val="1000"/>
              <a:buFont typeface="Arial"/>
              <a:buNone/>
            </a:pPr>
            <a:fld id="{00000000-1234-1234-1234-123412341234}" type="slidenum">
              <a:rPr b="0" i="0" lang="fr" sz="900" u="none" cap="none" strike="noStrike">
                <a:solidFill>
                  <a:srgbClr val="009EE3"/>
                </a:solidFill>
                <a:latin typeface="Arial"/>
                <a:ea typeface="Arial"/>
                <a:cs typeface="Arial"/>
                <a:sym typeface="Arial"/>
              </a:rPr>
              <a:t>‹#›</a:t>
            </a:fld>
            <a:endParaRPr b="0" i="0" sz="900" u="none" cap="none" strike="noStrike">
              <a:solidFill>
                <a:srgbClr val="009EE3"/>
              </a:solidFill>
              <a:latin typeface="Arial"/>
              <a:ea typeface="Arial"/>
              <a:cs typeface="Arial"/>
              <a:sym typeface="Arial"/>
            </a:endParaRPr>
          </a:p>
        </p:txBody>
      </p:sp>
      <p:cxnSp>
        <p:nvCxnSpPr>
          <p:cNvPr id="1062" name="Google Shape;1062;p81"/>
          <p:cNvCxnSpPr/>
          <p:nvPr/>
        </p:nvCxnSpPr>
        <p:spPr>
          <a:xfrm flipH="1" rot="10800000">
            <a:off x="6450439" y="2115927"/>
            <a:ext cx="935928" cy="802369"/>
          </a:xfrm>
          <a:prstGeom prst="straightConnector1">
            <a:avLst/>
          </a:prstGeom>
          <a:noFill/>
          <a:ln cap="flat" cmpd="sng" w="76200">
            <a:solidFill>
              <a:srgbClr val="D4B01A"/>
            </a:solidFill>
            <a:prstDash val="solid"/>
            <a:miter lim="800000"/>
            <a:headEnd len="sm" w="sm" type="none"/>
            <a:tailEnd len="med" w="med" type="triangle"/>
          </a:ln>
        </p:spPr>
      </p:cxnSp>
      <p:sp>
        <p:nvSpPr>
          <p:cNvPr id="1063" name="Google Shape;1063;p81"/>
          <p:cNvSpPr txBox="1"/>
          <p:nvPr/>
        </p:nvSpPr>
        <p:spPr>
          <a:xfrm>
            <a:off x="374012" y="143844"/>
            <a:ext cx="7208817" cy="7143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4400"/>
              <a:buFont typeface="Arial Narrow"/>
              <a:buNone/>
            </a:pPr>
            <a:r>
              <a:rPr b="1" i="0" lang="fr" sz="4400" u="none" cap="none" strike="noStrike">
                <a:solidFill>
                  <a:srgbClr val="00B0F0"/>
                </a:solidFill>
                <a:latin typeface="Arial Narrow"/>
                <a:ea typeface="Arial Narrow"/>
                <a:cs typeface="Arial Narrow"/>
                <a:sym typeface="Arial Narrow"/>
              </a:rPr>
              <a:t>Un exemple d’amélioration peu coûteuse en Indonésie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6"/>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sz="6600"/>
              <a:t>Première partie : Les technologies de traitement des déchets</a:t>
            </a:r>
            <a:endParaRPr sz="6600"/>
          </a:p>
        </p:txBody>
      </p:sp>
      <p:sp>
        <p:nvSpPr>
          <p:cNvPr id="359" name="Google Shape;359;p46"/>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360" name="Google Shape;360;p46"/>
          <p:cNvSpPr txBox="1"/>
          <p:nvPr/>
        </p:nvSpPr>
        <p:spPr>
          <a:xfrm>
            <a:off x="518288" y="3171554"/>
            <a:ext cx="5929313" cy="21082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La gestion des déchets, de la production à l’élimination finale</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Tri et réduction de la production de déchets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Collecte et stockage</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Les déchets dans le contexte de la COVID-19 </a:t>
            </a:r>
            <a:endParaRPr b="0" i="0" sz="1400" u="none" cap="none" strike="noStrike">
              <a:solidFill>
                <a:srgbClr val="000000"/>
              </a:solidFill>
              <a:latin typeface="Arial"/>
              <a:ea typeface="Arial"/>
              <a:cs typeface="Arial"/>
              <a:sym typeface="Arial"/>
            </a:endParaRPr>
          </a:p>
        </p:txBody>
      </p:sp>
      <p:pic>
        <p:nvPicPr>
          <p:cNvPr id="361" name="Google Shape;361;p46"/>
          <p:cNvPicPr preferRelativeResize="0"/>
          <p:nvPr/>
        </p:nvPicPr>
        <p:blipFill rotWithShape="1">
          <a:blip r:embed="rId3">
            <a:alphaModFix/>
          </a:blip>
          <a:srcRect b="0" l="0" r="0" t="0"/>
          <a:stretch/>
        </p:blipFill>
        <p:spPr>
          <a:xfrm>
            <a:off x="6767513" y="3429000"/>
            <a:ext cx="4691839" cy="28268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82"/>
          <p:cNvSpPr txBox="1"/>
          <p:nvPr>
            <p:ph idx="1" type="body"/>
          </p:nvPr>
        </p:nvSpPr>
        <p:spPr>
          <a:xfrm>
            <a:off x="839788" y="1400432"/>
            <a:ext cx="5076825" cy="4761053"/>
          </a:xfrm>
          <a:prstGeom prst="rect">
            <a:avLst/>
          </a:prstGeom>
          <a:noFill/>
          <a:ln>
            <a:noFill/>
          </a:ln>
        </p:spPr>
        <p:txBody>
          <a:bodyPr anchorCtr="0" anchor="t" bIns="45700" lIns="91425" spcFirstLastPara="1" rIns="91425" wrap="square" tIns="45700">
            <a:normAutofit fontScale="85000" lnSpcReduction="10000"/>
          </a:bodyPr>
          <a:lstStyle/>
          <a:p>
            <a:pPr indent="-310976" lvl="0" marL="310976" rtl="0" algn="l">
              <a:lnSpc>
                <a:spcPct val="90000"/>
              </a:lnSpc>
              <a:spcBef>
                <a:spcPts val="0"/>
              </a:spcBef>
              <a:spcAft>
                <a:spcPts val="0"/>
              </a:spcAft>
              <a:buClr>
                <a:srgbClr val="09164D"/>
              </a:buClr>
              <a:buSzPct val="117647"/>
              <a:buNone/>
            </a:pPr>
            <a:r>
              <a:rPr b="1" lang="fr" sz="2400">
                <a:solidFill>
                  <a:srgbClr val="09164D"/>
                </a:solidFill>
              </a:rPr>
              <a:t>Passer </a:t>
            </a:r>
            <a:r>
              <a:rPr lang="fr" sz="2400">
                <a:solidFill>
                  <a:srgbClr val="09164D"/>
                </a:solidFill>
              </a:rPr>
              <a:t>d’un système d’incinération à basse température à un système à haute température doté d’un dispositif de contrôle de la pollution de l’air </a:t>
            </a:r>
            <a:endParaRPr/>
          </a:p>
          <a:p>
            <a:pPr indent="-310976" lvl="0" marL="310976" rtl="0" algn="l">
              <a:lnSpc>
                <a:spcPct val="90000"/>
              </a:lnSpc>
              <a:spcBef>
                <a:spcPts val="1000"/>
              </a:spcBef>
              <a:spcAft>
                <a:spcPts val="0"/>
              </a:spcAft>
              <a:buClr>
                <a:srgbClr val="09164D"/>
              </a:buClr>
              <a:buSzPct val="117647"/>
              <a:buNone/>
            </a:pPr>
            <a:r>
              <a:rPr b="1" lang="fr" sz="2400">
                <a:solidFill>
                  <a:srgbClr val="09164D"/>
                </a:solidFill>
              </a:rPr>
              <a:t>Renoncer </a:t>
            </a:r>
            <a:r>
              <a:rPr lang="fr" sz="2400">
                <a:solidFill>
                  <a:srgbClr val="09164D"/>
                </a:solidFill>
              </a:rPr>
              <a:t>aux technologies à incinération au profit de technologies sans incinération </a:t>
            </a:r>
            <a:endParaRPr/>
          </a:p>
          <a:p>
            <a:pPr indent="-310976" lvl="0" marL="310976" rtl="0" algn="l">
              <a:lnSpc>
                <a:spcPct val="90000"/>
              </a:lnSpc>
              <a:spcBef>
                <a:spcPts val="1000"/>
              </a:spcBef>
              <a:spcAft>
                <a:spcPts val="0"/>
              </a:spcAft>
              <a:buClr>
                <a:srgbClr val="09164D"/>
              </a:buClr>
              <a:buSzPct val="117647"/>
              <a:buNone/>
            </a:pPr>
            <a:r>
              <a:rPr b="1" lang="fr" sz="2400">
                <a:solidFill>
                  <a:srgbClr val="09164D"/>
                </a:solidFill>
              </a:rPr>
              <a:t>Utiliser </a:t>
            </a:r>
            <a:r>
              <a:rPr lang="fr" sz="2400">
                <a:solidFill>
                  <a:srgbClr val="09164D"/>
                </a:solidFill>
              </a:rPr>
              <a:t>l’énergie solaire pour le fonctionnement des technologies de traitement des déchets </a:t>
            </a:r>
            <a:endParaRPr/>
          </a:p>
          <a:p>
            <a:pPr indent="-310976" lvl="0" marL="310976" rtl="0" algn="l">
              <a:lnSpc>
                <a:spcPct val="90000"/>
              </a:lnSpc>
              <a:spcBef>
                <a:spcPts val="1000"/>
              </a:spcBef>
              <a:spcAft>
                <a:spcPts val="0"/>
              </a:spcAft>
              <a:buClr>
                <a:srgbClr val="09164D"/>
              </a:buClr>
              <a:buSzPct val="117647"/>
              <a:buNone/>
            </a:pPr>
            <a:r>
              <a:rPr b="1" lang="fr" sz="2400">
                <a:solidFill>
                  <a:srgbClr val="09164D"/>
                </a:solidFill>
              </a:rPr>
              <a:t>Adopter</a:t>
            </a:r>
            <a:r>
              <a:rPr lang="fr" sz="2400">
                <a:solidFill>
                  <a:srgbClr val="09164D"/>
                </a:solidFill>
              </a:rPr>
              <a:t> un dispositif de traitement centralisé et un système de logistique inverse</a:t>
            </a:r>
            <a:endParaRPr/>
          </a:p>
          <a:p>
            <a:pPr indent="-310976" lvl="0" marL="310976" rtl="0" algn="l">
              <a:lnSpc>
                <a:spcPct val="90000"/>
              </a:lnSpc>
              <a:spcBef>
                <a:spcPts val="1000"/>
              </a:spcBef>
              <a:spcAft>
                <a:spcPts val="0"/>
              </a:spcAft>
              <a:buClr>
                <a:srgbClr val="09164D"/>
              </a:buClr>
              <a:buSzPct val="117647"/>
              <a:buNone/>
            </a:pPr>
            <a:r>
              <a:rPr lang="fr" sz="2400">
                <a:solidFill>
                  <a:srgbClr val="09164D"/>
                </a:solidFill>
              </a:rPr>
              <a:t>Acheter des </a:t>
            </a:r>
            <a:r>
              <a:rPr b="1" lang="fr" sz="2400">
                <a:solidFill>
                  <a:srgbClr val="09164D"/>
                </a:solidFill>
              </a:rPr>
              <a:t>matériaux d’origine biologique/renouvelables</a:t>
            </a:r>
            <a:r>
              <a:rPr lang="fr" sz="2400">
                <a:solidFill>
                  <a:srgbClr val="09164D"/>
                </a:solidFill>
              </a:rPr>
              <a:t> et des EPI réutilisables en toute sécurité et dotés d’un emballage plus écologique </a:t>
            </a:r>
            <a:endParaRPr/>
          </a:p>
          <a:p>
            <a:pPr indent="-310976" lvl="0" marL="310976" rtl="0" algn="l">
              <a:lnSpc>
                <a:spcPct val="90000"/>
              </a:lnSpc>
              <a:spcBef>
                <a:spcPts val="1000"/>
              </a:spcBef>
              <a:spcAft>
                <a:spcPts val="0"/>
              </a:spcAft>
              <a:buClr>
                <a:schemeClr val="dk1"/>
              </a:buClr>
              <a:buSzPct val="117647"/>
              <a:buNone/>
            </a:pPr>
            <a:r>
              <a:t/>
            </a:r>
            <a:endParaRPr sz="2400">
              <a:solidFill>
                <a:srgbClr val="09164D"/>
              </a:solidFill>
            </a:endParaRPr>
          </a:p>
          <a:p>
            <a:pPr indent="-310976" lvl="0" marL="310976" rtl="0" algn="l">
              <a:lnSpc>
                <a:spcPct val="90000"/>
              </a:lnSpc>
              <a:spcBef>
                <a:spcPts val="1000"/>
              </a:spcBef>
              <a:spcAft>
                <a:spcPts val="0"/>
              </a:spcAft>
              <a:buClr>
                <a:schemeClr val="dk1"/>
              </a:buClr>
              <a:buSzPct val="117647"/>
              <a:buNone/>
            </a:pPr>
            <a:r>
              <a:t/>
            </a:r>
            <a:endParaRPr sz="2400">
              <a:solidFill>
                <a:srgbClr val="09164D"/>
              </a:solidFill>
            </a:endParaRPr>
          </a:p>
        </p:txBody>
      </p:sp>
      <p:sp>
        <p:nvSpPr>
          <p:cNvPr id="1072" name="Google Shape;1072;p82"/>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Améliorations à long terme </a:t>
            </a:r>
            <a:endParaRPr/>
          </a:p>
        </p:txBody>
      </p:sp>
      <p:pic>
        <p:nvPicPr>
          <p:cNvPr descr="A picture containing outdoor, sky, ground, building&#10;&#10;Description automatically generated" id="1073" name="Google Shape;1073;p82"/>
          <p:cNvPicPr preferRelativeResize="0"/>
          <p:nvPr/>
        </p:nvPicPr>
        <p:blipFill rotWithShape="1">
          <a:blip r:embed="rId3">
            <a:alphaModFix/>
          </a:blip>
          <a:srcRect b="0" l="0" r="0" t="0"/>
          <a:stretch/>
        </p:blipFill>
        <p:spPr>
          <a:xfrm>
            <a:off x="7223745" y="3028055"/>
            <a:ext cx="4718617" cy="2725826"/>
          </a:xfrm>
          <a:prstGeom prst="rect">
            <a:avLst/>
          </a:prstGeom>
          <a:noFill/>
          <a:ln>
            <a:noFill/>
          </a:ln>
          <a:effectLst>
            <a:outerShdw blurRad="292100" rotWithShape="0" algn="tl" dir="2700000" dist="139700">
              <a:srgbClr val="333333">
                <a:alpha val="64313"/>
              </a:srgbClr>
            </a:outerShdw>
          </a:effectLst>
        </p:spPr>
      </p:pic>
      <p:sp>
        <p:nvSpPr>
          <p:cNvPr id="1074" name="Google Shape;1074;p82"/>
          <p:cNvSpPr txBox="1"/>
          <p:nvPr/>
        </p:nvSpPr>
        <p:spPr>
          <a:xfrm>
            <a:off x="7575104" y="6049801"/>
            <a:ext cx="4367258" cy="3155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51"/>
              <a:buFont typeface="Arial"/>
              <a:buNone/>
            </a:pPr>
            <a:r>
              <a:rPr b="0" i="1" lang="fr" sz="1451" u="none" cap="none" strike="noStrike">
                <a:solidFill>
                  <a:schemeClr val="lt1"/>
                </a:solidFill>
                <a:latin typeface="Arial Narrow"/>
                <a:ea typeface="Arial Narrow"/>
                <a:cs typeface="Arial Narrow"/>
                <a:sym typeface="Arial Narrow"/>
              </a:rPr>
              <a:t>Un bâtiment consacré au traitement des déchets et doté d’un autoclave, au Ghana.</a:t>
            </a:r>
            <a:endParaRPr b="0" i="0" sz="1400" u="none" cap="none" strike="noStrike">
              <a:solidFill>
                <a:srgbClr val="000000"/>
              </a:solidFill>
              <a:latin typeface="Arial"/>
              <a:ea typeface="Arial"/>
              <a:cs typeface="Arial"/>
              <a:sym typeface="Arial"/>
            </a:endParaRPr>
          </a:p>
        </p:txBody>
      </p:sp>
      <p:sp>
        <p:nvSpPr>
          <p:cNvPr id="1075" name="Google Shape;1075;p8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pic>
        <p:nvPicPr>
          <p:cNvPr descr="A close up of a piece of paper&#10;&#10;Description generated with very high confidence" id="1083" name="Google Shape;1083;p83"/>
          <p:cNvPicPr preferRelativeResize="0"/>
          <p:nvPr/>
        </p:nvPicPr>
        <p:blipFill rotWithShape="1">
          <a:blip r:embed="rId3">
            <a:alphaModFix/>
          </a:blip>
          <a:srcRect b="0" l="0" r="0" t="0"/>
          <a:stretch/>
        </p:blipFill>
        <p:spPr>
          <a:xfrm rot="5400000">
            <a:off x="7420064" y="2045426"/>
            <a:ext cx="4889419" cy="3599432"/>
          </a:xfrm>
          <a:prstGeom prst="rect">
            <a:avLst/>
          </a:prstGeom>
          <a:noFill/>
          <a:ln>
            <a:noFill/>
          </a:ln>
          <a:effectLst>
            <a:outerShdw blurRad="292100" rotWithShape="0" algn="tl" dir="2700000" dist="139700">
              <a:srgbClr val="333333">
                <a:alpha val="64313"/>
              </a:srgbClr>
            </a:outerShdw>
          </a:effectLst>
        </p:spPr>
      </p:pic>
      <p:sp>
        <p:nvSpPr>
          <p:cNvPr id="1084" name="Google Shape;1084;p83"/>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Favoriser une gestion des déchets plus durable</a:t>
            </a:r>
            <a:endParaRPr/>
          </a:p>
        </p:txBody>
      </p:sp>
      <p:sp>
        <p:nvSpPr>
          <p:cNvPr id="1085" name="Google Shape;1085;p83"/>
          <p:cNvSpPr txBox="1"/>
          <p:nvPr/>
        </p:nvSpPr>
        <p:spPr>
          <a:xfrm>
            <a:off x="438300" y="3553645"/>
            <a:ext cx="5851742" cy="2986684"/>
          </a:xfrm>
          <a:prstGeom prst="rect">
            <a:avLst/>
          </a:prstGeom>
          <a:noFill/>
          <a:ln cap="flat" cmpd="sng" w="9525">
            <a:solidFill>
              <a:schemeClr val="dk1"/>
            </a:solidFill>
            <a:prstDash val="solid"/>
            <a:round/>
            <a:headEnd len="sm" w="sm" type="none"/>
            <a:tailEnd len="sm" w="sm" type="none"/>
          </a:ln>
        </p:spPr>
        <p:txBody>
          <a:bodyPr anchorCtr="0" anchor="t" bIns="0" lIns="16325" spcFirstLastPara="1" rIns="16325" wrap="square" tIns="0">
            <a:noAutofit/>
          </a:bodyPr>
          <a:lstStyle/>
          <a:p>
            <a:pPr indent="0" lvl="0" marL="0" marR="0" rtl="0" algn="l">
              <a:lnSpc>
                <a:spcPct val="110000"/>
              </a:lnSpc>
              <a:spcBef>
                <a:spcPts val="0"/>
              </a:spcBef>
              <a:spcAft>
                <a:spcPts val="0"/>
              </a:spcAft>
              <a:buClr>
                <a:schemeClr val="dk1"/>
              </a:buClr>
              <a:buSzPts val="1600"/>
              <a:buFont typeface="Arial"/>
              <a:buNone/>
            </a:pPr>
            <a:r>
              <a:rPr b="1" i="0" lang="fr" sz="1800" u="none" cap="none" strike="noStrike">
                <a:solidFill>
                  <a:srgbClr val="09164D"/>
                </a:solidFill>
                <a:latin typeface="Arial"/>
                <a:ea typeface="Arial"/>
                <a:cs typeface="Arial"/>
                <a:sym typeface="Arial"/>
              </a:rPr>
              <a:t>Au niveau des établissements et des districts </a:t>
            </a:r>
            <a:endParaRPr b="0" i="0" sz="1200" u="none" cap="none" strike="noStrike">
              <a:solidFill>
                <a:srgbClr val="000000"/>
              </a:solidFill>
              <a:latin typeface="Arial"/>
              <a:ea typeface="Arial"/>
              <a:cs typeface="Arial"/>
              <a:sym typeface="Arial"/>
            </a:endParaRPr>
          </a:p>
          <a:p>
            <a:pPr indent="-401638" lvl="0" marL="512763" marR="0" rtl="0" algn="l">
              <a:lnSpc>
                <a:spcPct val="100000"/>
              </a:lnSpc>
              <a:spcBef>
                <a:spcPts val="1000"/>
              </a:spcBef>
              <a:spcAft>
                <a:spcPts val="0"/>
              </a:spcAft>
              <a:buClr>
                <a:schemeClr val="dk1"/>
              </a:buClr>
              <a:buSzPts val="2000"/>
              <a:buFont typeface="Arial"/>
              <a:buChar char="•"/>
            </a:pPr>
            <a:r>
              <a:rPr b="0" i="0" lang="fr" sz="1800" u="none" cap="none" strike="noStrike">
                <a:solidFill>
                  <a:srgbClr val="09164D"/>
                </a:solidFill>
                <a:latin typeface="Arial"/>
                <a:ea typeface="Arial"/>
                <a:cs typeface="Arial"/>
                <a:sym typeface="Arial"/>
              </a:rPr>
              <a:t>Un budget approprié est mis à disposition des parties prenantes. </a:t>
            </a:r>
            <a:endParaRPr b="0" i="0" sz="1200" u="none" cap="none" strike="noStrike">
              <a:solidFill>
                <a:srgbClr val="000000"/>
              </a:solidFill>
              <a:latin typeface="Arial"/>
              <a:ea typeface="Arial"/>
              <a:cs typeface="Arial"/>
              <a:sym typeface="Arial"/>
            </a:endParaRPr>
          </a:p>
          <a:p>
            <a:pPr indent="-401638" lvl="0" marL="512763" marR="0" rtl="0" algn="l">
              <a:lnSpc>
                <a:spcPct val="100000"/>
              </a:lnSpc>
              <a:spcBef>
                <a:spcPts val="1000"/>
              </a:spcBef>
              <a:spcAft>
                <a:spcPts val="0"/>
              </a:spcAft>
              <a:buClr>
                <a:schemeClr val="dk1"/>
              </a:buClr>
              <a:buSzPts val="2000"/>
              <a:buFont typeface="Arial"/>
              <a:buChar char="•"/>
            </a:pPr>
            <a:r>
              <a:rPr b="0" i="0" lang="fr" sz="1800" u="none" cap="none" strike="noStrike">
                <a:solidFill>
                  <a:srgbClr val="09164D"/>
                </a:solidFill>
                <a:latin typeface="Arial"/>
                <a:ea typeface="Arial"/>
                <a:cs typeface="Arial"/>
                <a:sym typeface="Arial"/>
              </a:rPr>
              <a:t>La formation du personnel à la gestion des déchets biomédicaux fait partie intégrante de la culture institutionnelle des districts et des établissements. </a:t>
            </a:r>
            <a:endParaRPr b="0" i="0" sz="1200" u="none" cap="none" strike="noStrike">
              <a:solidFill>
                <a:srgbClr val="000000"/>
              </a:solidFill>
              <a:latin typeface="Arial"/>
              <a:ea typeface="Arial"/>
              <a:cs typeface="Arial"/>
              <a:sym typeface="Arial"/>
            </a:endParaRPr>
          </a:p>
          <a:p>
            <a:pPr indent="-401638" lvl="0" marL="512763" marR="0" rtl="0" algn="l">
              <a:lnSpc>
                <a:spcPct val="100000"/>
              </a:lnSpc>
              <a:spcBef>
                <a:spcPts val="1000"/>
              </a:spcBef>
              <a:spcAft>
                <a:spcPts val="0"/>
              </a:spcAft>
              <a:buClr>
                <a:schemeClr val="dk1"/>
              </a:buClr>
              <a:buSzPts val="2000"/>
              <a:buFont typeface="Arial"/>
              <a:buChar char="•"/>
            </a:pPr>
            <a:r>
              <a:rPr b="0" i="0" lang="fr" sz="1800" u="none" cap="none" strike="noStrike">
                <a:solidFill>
                  <a:srgbClr val="09164D"/>
                </a:solidFill>
                <a:latin typeface="Arial"/>
                <a:ea typeface="Arial"/>
                <a:cs typeface="Arial"/>
                <a:sym typeface="Arial"/>
              </a:rPr>
              <a:t>Les équipements et les infrastructures sont entretenus et réparés de manière régulière.</a:t>
            </a:r>
            <a:endParaRPr b="0" i="0" sz="1200" u="none" cap="none" strike="noStrike">
              <a:solidFill>
                <a:srgbClr val="000000"/>
              </a:solidFill>
              <a:latin typeface="Arial"/>
              <a:ea typeface="Arial"/>
              <a:cs typeface="Arial"/>
              <a:sym typeface="Arial"/>
            </a:endParaRPr>
          </a:p>
          <a:p>
            <a:pPr indent="-401638" lvl="0" marL="512763" marR="0" rtl="0" algn="l">
              <a:lnSpc>
                <a:spcPct val="100000"/>
              </a:lnSpc>
              <a:spcBef>
                <a:spcPts val="1000"/>
              </a:spcBef>
              <a:spcAft>
                <a:spcPts val="0"/>
              </a:spcAft>
              <a:buClr>
                <a:schemeClr val="dk1"/>
              </a:buClr>
              <a:buSzPts val="2000"/>
              <a:buFont typeface="Arial"/>
              <a:buChar char="•"/>
            </a:pPr>
            <a:r>
              <a:rPr b="0" i="0" lang="fr" sz="1800" u="none" cap="none" strike="noStrike">
                <a:solidFill>
                  <a:srgbClr val="09164D"/>
                </a:solidFill>
                <a:latin typeface="Arial"/>
                <a:ea typeface="Arial"/>
                <a:cs typeface="Arial"/>
                <a:sym typeface="Arial"/>
              </a:rPr>
              <a:t>Le personnel bénéficie d’un suivi et d’un mentorat en continu. </a:t>
            </a:r>
            <a:endParaRPr b="0" i="0" sz="1200" u="none" cap="none" strike="noStrike">
              <a:solidFill>
                <a:srgbClr val="000000"/>
              </a:solidFill>
              <a:latin typeface="Arial"/>
              <a:ea typeface="Arial"/>
              <a:cs typeface="Arial"/>
              <a:sym typeface="Arial"/>
            </a:endParaRPr>
          </a:p>
        </p:txBody>
      </p:sp>
      <p:sp>
        <p:nvSpPr>
          <p:cNvPr id="1086" name="Google Shape;1086;p8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
        <p:nvSpPr>
          <p:cNvPr id="1087" name="Google Shape;1087;p83"/>
          <p:cNvSpPr txBox="1"/>
          <p:nvPr>
            <p:ph idx="1" type="body"/>
          </p:nvPr>
        </p:nvSpPr>
        <p:spPr>
          <a:xfrm>
            <a:off x="482904" y="1086031"/>
            <a:ext cx="5851741" cy="234297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164D"/>
              </a:buClr>
              <a:buSzPts val="2000"/>
              <a:buNone/>
            </a:pPr>
            <a:r>
              <a:rPr b="1" lang="fr" sz="1800">
                <a:solidFill>
                  <a:srgbClr val="09164D"/>
                </a:solidFill>
              </a:rPr>
              <a:t>Au niveau national</a:t>
            </a:r>
            <a:endParaRPr sz="1800"/>
          </a:p>
          <a:p>
            <a:pPr indent="-457135" lvl="0" marL="457135" rtl="0" algn="l">
              <a:lnSpc>
                <a:spcPct val="90000"/>
              </a:lnSpc>
              <a:spcBef>
                <a:spcPts val="1000"/>
              </a:spcBef>
              <a:spcAft>
                <a:spcPts val="0"/>
              </a:spcAft>
              <a:buClr>
                <a:srgbClr val="09164D"/>
              </a:buClr>
              <a:buSzPts val="2000"/>
              <a:buFont typeface="Arial"/>
              <a:buChar char="•"/>
            </a:pPr>
            <a:r>
              <a:rPr lang="fr" sz="1800">
                <a:solidFill>
                  <a:srgbClr val="09164D"/>
                </a:solidFill>
              </a:rPr>
              <a:t>Tous les acteurs concernés disposent d’un cadre juridique, de règles et d’orientations normalisées, et en connaissent le contenu.</a:t>
            </a:r>
            <a:endParaRPr sz="1800"/>
          </a:p>
          <a:p>
            <a:pPr indent="-457135" lvl="0" marL="457135" rtl="0" algn="l">
              <a:lnSpc>
                <a:spcPct val="90000"/>
              </a:lnSpc>
              <a:spcBef>
                <a:spcPts val="1000"/>
              </a:spcBef>
              <a:spcAft>
                <a:spcPts val="0"/>
              </a:spcAft>
              <a:buClr>
                <a:srgbClr val="09164D"/>
              </a:buClr>
              <a:buSzPts val="2000"/>
              <a:buFont typeface="Arial"/>
              <a:buChar char="•"/>
            </a:pPr>
            <a:r>
              <a:rPr lang="fr" sz="1800">
                <a:solidFill>
                  <a:srgbClr val="09164D"/>
                </a:solidFill>
              </a:rPr>
              <a:t>Les parties prenantes comprennent l’importance d’une bonne gestion des déchets pour la santé et l’environnement.</a:t>
            </a:r>
            <a:endParaRPr sz="1800"/>
          </a:p>
          <a:p>
            <a:pPr indent="0" lvl="0" marL="0" rtl="0" algn="l">
              <a:lnSpc>
                <a:spcPct val="90000"/>
              </a:lnSpc>
              <a:spcBef>
                <a:spcPts val="1000"/>
              </a:spcBef>
              <a:spcAft>
                <a:spcPts val="0"/>
              </a:spcAft>
              <a:buClr>
                <a:schemeClr val="dk1"/>
              </a:buClr>
              <a:buSzPts val="2000"/>
              <a:buNone/>
            </a:pPr>
            <a:r>
              <a:t/>
            </a:r>
            <a:endParaRPr b="1" sz="1800">
              <a:solidFill>
                <a:srgbClr val="09164D"/>
              </a:solidFill>
            </a:endParaRPr>
          </a:p>
          <a:p>
            <a:pPr indent="0" lvl="0" marL="0" rtl="0" algn="l">
              <a:lnSpc>
                <a:spcPct val="90000"/>
              </a:lnSpc>
              <a:spcBef>
                <a:spcPts val="1000"/>
              </a:spcBef>
              <a:spcAft>
                <a:spcPts val="0"/>
              </a:spcAft>
              <a:buClr>
                <a:schemeClr val="dk1"/>
              </a:buClr>
              <a:buSzPts val="2000"/>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84"/>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Principaux points à retenir</a:t>
            </a:r>
            <a:endParaRPr>
              <a:highlight>
                <a:srgbClr val="FFFF00"/>
              </a:highlight>
            </a:endParaRPr>
          </a:p>
        </p:txBody>
      </p:sp>
      <p:sp>
        <p:nvSpPr>
          <p:cNvPr id="1094" name="Google Shape;1094;p84"/>
          <p:cNvSpPr txBox="1"/>
          <p:nvPr>
            <p:ph idx="1" type="subTitle"/>
          </p:nvPr>
        </p:nvSpPr>
        <p:spPr>
          <a:xfrm>
            <a:off x="838200" y="2810378"/>
            <a:ext cx="10515600" cy="3728534"/>
          </a:xfrm>
          <a:prstGeom prst="rect">
            <a:avLst/>
          </a:prstGeom>
          <a:noFill/>
          <a:ln>
            <a:noFill/>
          </a:ln>
        </p:spPr>
        <p:txBody>
          <a:bodyPr anchorCtr="0" anchor="t" bIns="45700" lIns="91425" spcFirstLastPara="1" rIns="91425" wrap="square" tIns="45700">
            <a:normAutofit fontScale="92500" lnSpcReduction="10000"/>
          </a:bodyPr>
          <a:lstStyle/>
          <a:p>
            <a:pPr indent="-310976" lvl="0" marL="310976" rtl="0" algn="l">
              <a:lnSpc>
                <a:spcPct val="90000"/>
              </a:lnSpc>
              <a:spcBef>
                <a:spcPts val="0"/>
              </a:spcBef>
              <a:spcAft>
                <a:spcPts val="0"/>
              </a:spcAft>
              <a:buClr>
                <a:schemeClr val="lt1"/>
              </a:buClr>
              <a:buSzPct val="108108"/>
              <a:buAutoNum type="arabicPeriod"/>
            </a:pPr>
            <a:r>
              <a:rPr b="0" lang="fr" sz="2177">
                <a:solidFill>
                  <a:schemeClr val="lt1"/>
                </a:solidFill>
              </a:rPr>
              <a:t>Les déchets dangereux et non dangereux doivent être séparés les uns des autres à la source. </a:t>
            </a:r>
            <a:endParaRPr/>
          </a:p>
          <a:p>
            <a:pPr indent="-310976" lvl="0" marL="310976" rtl="0" algn="l">
              <a:lnSpc>
                <a:spcPct val="90000"/>
              </a:lnSpc>
              <a:spcBef>
                <a:spcPts val="1000"/>
              </a:spcBef>
              <a:spcAft>
                <a:spcPts val="0"/>
              </a:spcAft>
              <a:buClr>
                <a:schemeClr val="lt1"/>
              </a:buClr>
              <a:buSzPct val="108108"/>
              <a:buAutoNum type="arabicPeriod"/>
            </a:pPr>
            <a:r>
              <a:rPr b="0" lang="fr" sz="2177">
                <a:solidFill>
                  <a:schemeClr val="lt1"/>
                </a:solidFill>
              </a:rPr>
              <a:t>Utiliser des boîtes de récupération pour les objets coupants – ne jamais reboucher ou réutiliser une aiguille.</a:t>
            </a:r>
            <a:endParaRPr/>
          </a:p>
          <a:p>
            <a:pPr indent="-310976" lvl="0" marL="310976" rtl="0" algn="l">
              <a:lnSpc>
                <a:spcPct val="90000"/>
              </a:lnSpc>
              <a:spcBef>
                <a:spcPts val="1000"/>
              </a:spcBef>
              <a:spcAft>
                <a:spcPts val="0"/>
              </a:spcAft>
              <a:buClr>
                <a:schemeClr val="lt1"/>
              </a:buClr>
              <a:buSzPct val="108108"/>
              <a:buAutoNum type="arabicPeriod"/>
            </a:pPr>
            <a:r>
              <a:rPr b="0" lang="fr" sz="2177">
                <a:solidFill>
                  <a:schemeClr val="lt1"/>
                </a:solidFill>
              </a:rPr>
              <a:t>Maintenir les déchets infectieux et coupants à bonne distance des patients et du public.</a:t>
            </a:r>
            <a:endParaRPr/>
          </a:p>
          <a:p>
            <a:pPr indent="-310976" lvl="0" marL="310976" rtl="0" algn="l">
              <a:lnSpc>
                <a:spcPct val="90000"/>
              </a:lnSpc>
              <a:spcBef>
                <a:spcPts val="1000"/>
              </a:spcBef>
              <a:spcAft>
                <a:spcPts val="0"/>
              </a:spcAft>
              <a:buClr>
                <a:schemeClr val="lt1"/>
              </a:buClr>
              <a:buSzPct val="108108"/>
              <a:buAutoNum type="arabicPeriod"/>
            </a:pPr>
            <a:r>
              <a:rPr b="0" lang="fr" sz="2177">
                <a:solidFill>
                  <a:schemeClr val="lt1"/>
                </a:solidFill>
              </a:rPr>
              <a:t>Traiter les déchets infectieux et coupants avant de les éliminer, de préférence en ayant recours à des technologies respectueuses de l’environnement telles que l’autoclavage.</a:t>
            </a:r>
            <a:endParaRPr/>
          </a:p>
          <a:p>
            <a:pPr indent="-310976" lvl="0" marL="310976" rtl="0" algn="l">
              <a:lnSpc>
                <a:spcPct val="90000"/>
              </a:lnSpc>
              <a:spcBef>
                <a:spcPts val="1000"/>
              </a:spcBef>
              <a:spcAft>
                <a:spcPts val="0"/>
              </a:spcAft>
              <a:buClr>
                <a:schemeClr val="lt1"/>
              </a:buClr>
              <a:buSzPct val="108108"/>
              <a:buAutoNum type="arabicPeriod"/>
            </a:pPr>
            <a:r>
              <a:rPr b="0" lang="fr" sz="2177">
                <a:solidFill>
                  <a:schemeClr val="lt1"/>
                </a:solidFill>
              </a:rPr>
              <a:t>Lorsque les ressources sont limitées, préparer un plan d’amélioration progressive des systèmes de gestion des déchets. </a:t>
            </a:r>
            <a:endParaRPr/>
          </a:p>
          <a:p>
            <a:pPr indent="-310976" lvl="0" marL="310976" rtl="0" algn="l">
              <a:lnSpc>
                <a:spcPct val="90000"/>
              </a:lnSpc>
              <a:spcBef>
                <a:spcPts val="1000"/>
              </a:spcBef>
              <a:spcAft>
                <a:spcPts val="0"/>
              </a:spcAft>
              <a:buClr>
                <a:schemeClr val="lt1"/>
              </a:buClr>
              <a:buSzPct val="108108"/>
              <a:buAutoNum type="arabicPeriod"/>
            </a:pPr>
            <a:r>
              <a:rPr b="0" lang="fr" sz="2177">
                <a:solidFill>
                  <a:schemeClr val="lt1"/>
                </a:solidFill>
              </a:rPr>
              <a:t>Dans la mesure du possible, ajuster les systèmes de gestion des déchets afin de limiter leur impact sur le climat.</a:t>
            </a:r>
            <a:endParaRPr/>
          </a:p>
        </p:txBody>
      </p:sp>
      <p:sp>
        <p:nvSpPr>
          <p:cNvPr id="1095" name="Google Shape;1095;p84"/>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8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graphicFrame>
        <p:nvGraphicFramePr>
          <p:cNvPr id="1104" name="Google Shape;1104;p85"/>
          <p:cNvGraphicFramePr/>
          <p:nvPr/>
        </p:nvGraphicFramePr>
        <p:xfrm>
          <a:off x="323385" y="1452742"/>
          <a:ext cx="3000000" cy="3000000"/>
        </p:xfrm>
        <a:graphic>
          <a:graphicData uri="http://schemas.openxmlformats.org/drawingml/2006/table">
            <a:tbl>
              <a:tblPr bandRow="1" firstCol="1" firstRow="1">
                <a:noFill/>
                <a:tableStyleId>{40E0B9D6-89AD-46C6-93C0-6B95056980C5}</a:tableStyleId>
              </a:tblPr>
              <a:tblGrid>
                <a:gridCol w="620525"/>
                <a:gridCol w="9152725"/>
                <a:gridCol w="1628875"/>
              </a:tblGrid>
              <a:tr h="552875">
                <a:tc>
                  <a:txBody>
                    <a:bodyPr/>
                    <a:lstStyle/>
                    <a:p>
                      <a:pPr indent="0" lvl="0" marL="0" marR="0" rtl="0" algn="ctr">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1</a:t>
                      </a:r>
                      <a:endParaRPr i="1" sz="1600" u="none" cap="none" strike="noStrike">
                        <a:solidFill>
                          <a:srgbClr val="09164D"/>
                        </a:solidFill>
                        <a:latin typeface="Arial Narrow"/>
                        <a:ea typeface="Arial Narrow"/>
                        <a:cs typeface="Arial Narrow"/>
                        <a:sym typeface="Arial Narrow"/>
                      </a:endParaRPr>
                    </a:p>
                  </a:txBody>
                  <a:tcPr marT="0" marB="0" marR="62200" marL="62200">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fr" sz="1600" u="none" cap="none" strike="noStrike">
                          <a:solidFill>
                            <a:srgbClr val="09164D"/>
                          </a:solidFill>
                          <a:latin typeface="Arial Narrow"/>
                          <a:ea typeface="Arial Narrow"/>
                          <a:cs typeface="Arial Narrow"/>
                          <a:sym typeface="Arial Narrow"/>
                        </a:rPr>
                        <a:t>Des conteneurs fonctionnels sont installés à proximité immédiate de toutes les unités produisant des déchets pour la collecte des déchets non infectieux (ordinaires), des déchets infectieux et des déchets coupants. </a:t>
                      </a:r>
                      <a:endParaRPr b="1" i="1" sz="1600" u="none" cap="none" strike="noStrike">
                        <a:solidFill>
                          <a:srgbClr val="09164D"/>
                        </a:solidFill>
                        <a:latin typeface="Arial Narrow"/>
                        <a:ea typeface="Arial Narrow"/>
                        <a:cs typeface="Arial Narrow"/>
                        <a:sym typeface="Arial Narrow"/>
                      </a:endParaRPr>
                    </a:p>
                  </a:txBody>
                  <a:tcPr marT="0" marB="0" marR="62200" marL="62200">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Tri</a:t>
                      </a:r>
                      <a:endParaRPr i="1" sz="1600" u="none" cap="none" strike="noStrike">
                        <a:solidFill>
                          <a:srgbClr val="09164D"/>
                        </a:solidFill>
                        <a:latin typeface="Arial Narrow"/>
                        <a:ea typeface="Arial Narrow"/>
                        <a:cs typeface="Arial Narrow"/>
                        <a:sym typeface="Arial Narrow"/>
                      </a:endParaRPr>
                    </a:p>
                  </a:txBody>
                  <a:tcPr marT="0" marB="0" marR="62200" marL="62200">
                    <a:lnB cap="flat" cmpd="sng" w="12700">
                      <a:solidFill>
                        <a:schemeClr val="dk1"/>
                      </a:solidFill>
                      <a:prstDash val="solid"/>
                      <a:round/>
                      <a:headEnd len="sm" w="sm" type="none"/>
                      <a:tailEnd len="sm" w="sm" type="none"/>
                    </a:lnB>
                  </a:tcPr>
                </a:tc>
              </a:tr>
              <a:tr h="276425">
                <a:tc>
                  <a:txBody>
                    <a:bodyPr/>
                    <a:lstStyle/>
                    <a:p>
                      <a:pPr indent="0" lvl="0" marL="0" marR="0" rtl="0" algn="ctr">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2</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fr" sz="1600" u="none" cap="none" strike="noStrike">
                          <a:solidFill>
                            <a:srgbClr val="09164D"/>
                          </a:solidFill>
                          <a:latin typeface="Arial Narrow"/>
                          <a:ea typeface="Arial Narrow"/>
                          <a:cs typeface="Arial Narrow"/>
                          <a:sym typeface="Arial Narrow"/>
                        </a:rPr>
                        <a:t>Les déchets sont triés correctement dans toutes les unités produisant des déchets.</a:t>
                      </a:r>
                      <a:endParaRPr b="1"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Tri</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76425">
                <a:tc>
                  <a:txBody>
                    <a:bodyPr/>
                    <a:lstStyle/>
                    <a:p>
                      <a:pPr indent="0" lvl="0" marL="0" marR="0" rtl="0" algn="ctr">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3</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fr" sz="1600" u="none" cap="none" strike="noStrike">
                          <a:solidFill>
                            <a:srgbClr val="09164D"/>
                          </a:solidFill>
                          <a:latin typeface="Arial Narrow"/>
                          <a:ea typeface="Arial Narrow"/>
                          <a:cs typeface="Arial Narrow"/>
                          <a:sym typeface="Arial Narrow"/>
                        </a:rPr>
                        <a:t>Les consignes de tri sont affichées clairement dans toutes les unités produisant des déchets. </a:t>
                      </a:r>
                      <a:endParaRPr b="1"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Tri</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4</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fr" sz="1600" u="none" cap="none" strike="noStrike">
                          <a:solidFill>
                            <a:srgbClr val="09164D"/>
                          </a:solidFill>
                          <a:latin typeface="Arial Narrow"/>
                          <a:ea typeface="Arial Narrow"/>
                          <a:cs typeface="Arial Narrow"/>
                          <a:sym typeface="Arial Narrow"/>
                        </a:rPr>
                        <a:t>Des équipements de protection appropriés et le matériel nécessaire à l’hygiène des mains sont mis à la disposition de tous les membres du personnel chargés de manipuler, de traiter et d’éliminer les déchets. </a:t>
                      </a:r>
                      <a:endParaRPr b="1"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Personnel</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5</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fr" sz="1600" u="none" cap="none" strike="noStrike">
                          <a:solidFill>
                            <a:srgbClr val="09164D"/>
                          </a:solidFill>
                          <a:latin typeface="Arial Narrow"/>
                          <a:ea typeface="Arial Narrow"/>
                          <a:cs typeface="Arial Narrow"/>
                          <a:sym typeface="Arial Narrow"/>
                        </a:rPr>
                        <a:t>Des consignes sont affichées et des formations organisées afin de promouvoir et de surveiller l’utilisation raisonnée des EPI.</a:t>
                      </a:r>
                      <a:endParaRPr b="1"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Réduction du volume de déchets</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6</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fr" sz="1600" u="none" cap="none" strike="noStrike">
                          <a:solidFill>
                            <a:srgbClr val="09164D"/>
                          </a:solidFill>
                          <a:latin typeface="Arial Narrow"/>
                          <a:ea typeface="Arial Narrow"/>
                          <a:cs typeface="Arial Narrow"/>
                          <a:sym typeface="Arial Narrow"/>
                        </a:rPr>
                        <a:t>Des stratégies sont mises en place au sein de chaque service afin de réduire la quantité de déchets, notamment grâce à l’achat de produits utilisant moins d’emballage ou un emballage plus durable. </a:t>
                      </a:r>
                      <a:endParaRPr b="1"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Réduction du volume de déchets </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7</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[Uniquement pour les établissements bénéficiant d’un site de recyclage à proximité] </a:t>
                      </a:r>
                      <a:br>
                        <a:rPr lang="fr" sz="1600" u="none" cap="none" strike="noStrike">
                          <a:solidFill>
                            <a:srgbClr val="09164D"/>
                          </a:solidFill>
                          <a:latin typeface="Arial Narrow"/>
                          <a:ea typeface="Arial Narrow"/>
                          <a:cs typeface="Arial Narrow"/>
                          <a:sym typeface="Arial Narrow"/>
                        </a:rPr>
                      </a:br>
                      <a:r>
                        <a:rPr lang="fr" sz="1600" u="none" cap="none" strike="noStrike">
                          <a:solidFill>
                            <a:srgbClr val="09164D"/>
                          </a:solidFill>
                          <a:latin typeface="Arial Narrow"/>
                          <a:ea typeface="Arial Narrow"/>
                          <a:cs typeface="Arial Narrow"/>
                          <a:sym typeface="Arial Narrow"/>
                        </a:rPr>
                        <a:t>Les déchets recyclables non dangereux sont triés et transportés vers le site de recyclage municipal.</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Réduction du volume de déchets </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8</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L’établissement dispose d’une zone sécurisée dévolue au stockage des déchets et dotée d’une clôture et d’une capacité suffisante pour séparer les déchets coupants, les déchets infectieux et les déchets non infectieux. </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Stockage </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9</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La durée de stockage des déchets infectieux avant traitement/élimination ne dépasse pas la limite en vigueur (déterminée par le climat local). </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Stockage </a:t>
                      </a:r>
                      <a:endParaRPr i="1" sz="16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tcPr>
                </a:tc>
              </a:tr>
            </a:tbl>
          </a:graphicData>
        </a:graphic>
      </p:graphicFrame>
      <p:sp>
        <p:nvSpPr>
          <p:cNvPr id="1105" name="Google Shape;1105;p85"/>
          <p:cNvSpPr txBox="1"/>
          <p:nvPr/>
        </p:nvSpPr>
        <p:spPr>
          <a:xfrm>
            <a:off x="9617685" y="599126"/>
            <a:ext cx="2088679" cy="371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14"/>
              <a:buFont typeface="Arial"/>
              <a:buNone/>
            </a:pPr>
            <a:r>
              <a:rPr b="0" i="0" lang="fr" sz="1814"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106" name="Google Shape;1106;p85"/>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Les indicateurs WASH FIT de gestion des déchets </a:t>
            </a:r>
            <a:endParaRPr/>
          </a:p>
        </p:txBody>
      </p:sp>
      <p:sp>
        <p:nvSpPr>
          <p:cNvPr id="1107" name="Google Shape;1107;p85"/>
          <p:cNvSpPr txBox="1"/>
          <p:nvPr/>
        </p:nvSpPr>
        <p:spPr>
          <a:xfrm>
            <a:off x="6660445" y="6073117"/>
            <a:ext cx="5045920" cy="650651"/>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14"/>
              <a:buFont typeface="Arial"/>
              <a:buNone/>
            </a:pPr>
            <a:r>
              <a:rPr b="0" i="0" lang="fr" sz="1814" u="none" cap="none" strike="noStrike">
                <a:solidFill>
                  <a:schemeClr val="lt1"/>
                </a:solidFill>
                <a:latin typeface="Arial Narrow"/>
                <a:ea typeface="Arial Narrow"/>
                <a:cs typeface="Arial Narrow"/>
                <a:sym typeface="Arial Narrow"/>
              </a:rPr>
              <a:t>Les indicateurs en caractères gras sont considérés comme « essentiels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86"/>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Les indicateurs WASH FIT de gestion des déchets </a:t>
            </a:r>
            <a:endParaRPr/>
          </a:p>
        </p:txBody>
      </p:sp>
      <p:graphicFrame>
        <p:nvGraphicFramePr>
          <p:cNvPr id="1116" name="Google Shape;1116;p86"/>
          <p:cNvGraphicFramePr/>
          <p:nvPr/>
        </p:nvGraphicFramePr>
        <p:xfrm>
          <a:off x="360024" y="1564870"/>
          <a:ext cx="3000000" cy="3000000"/>
        </p:xfrm>
        <a:graphic>
          <a:graphicData uri="http://schemas.openxmlformats.org/drawingml/2006/table">
            <a:tbl>
              <a:tblPr bandRow="1" firstCol="1" firstRow="1">
                <a:noFill/>
                <a:tableStyleId>{40E0B9D6-89AD-46C6-93C0-6B95056980C5}</a:tableStyleId>
              </a:tblPr>
              <a:tblGrid>
                <a:gridCol w="545075"/>
                <a:gridCol w="9827350"/>
                <a:gridCol w="1099525"/>
              </a:tblGrid>
              <a:tr h="1105750">
                <a:tc>
                  <a:txBody>
                    <a:bodyPr/>
                    <a:lstStyle/>
                    <a:p>
                      <a:pPr indent="0" lvl="0" marL="0" marR="0" rtl="0" algn="ctr">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10</a:t>
                      </a:r>
                      <a:endParaRPr i="1" sz="1800" u="none" cap="none" strike="noStrike">
                        <a:solidFill>
                          <a:srgbClr val="09164D"/>
                        </a:solidFill>
                        <a:latin typeface="Arial Narrow"/>
                        <a:ea typeface="Arial Narrow"/>
                        <a:cs typeface="Arial Narrow"/>
                        <a:sym typeface="Arial Narrow"/>
                      </a:endParaRPr>
                    </a:p>
                  </a:txBody>
                  <a:tcPr marT="0" marB="0" marR="62200" marL="62200">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[Uniquement pour les établissements dotés d’un dispositif de traitement sur place] </a:t>
                      </a:r>
                      <a:br>
                        <a:rPr lang="fr" sz="1800" u="none" cap="none" strike="noStrike">
                          <a:solidFill>
                            <a:srgbClr val="09164D"/>
                          </a:solidFill>
                          <a:latin typeface="Arial Narrow"/>
                          <a:ea typeface="Arial Narrow"/>
                          <a:cs typeface="Arial Narrow"/>
                          <a:sym typeface="Arial Narrow"/>
                        </a:rPr>
                      </a:br>
                      <a:r>
                        <a:rPr lang="fr" sz="1800" u="none" cap="none" strike="noStrike">
                          <a:solidFill>
                            <a:srgbClr val="09164D"/>
                          </a:solidFill>
                          <a:latin typeface="Arial Narrow"/>
                          <a:ea typeface="Arial Narrow"/>
                          <a:cs typeface="Arial Narrow"/>
                          <a:sym typeface="Arial Narrow"/>
                        </a:rPr>
                        <a:t>La technologie utilisée pour le traitement des déchets infectieux et des déchets coupants (incinérateur ou technologie de substitution) est conforme aux normes de construction, bien entretenue, fonctionnelle et d’une capacité adaptée au volume de déchets produits.</a:t>
                      </a:r>
                      <a:endParaRPr i="1" sz="1800" u="none" cap="none" strike="noStrike">
                        <a:solidFill>
                          <a:srgbClr val="09164D"/>
                        </a:solidFill>
                        <a:latin typeface="Arial Narrow"/>
                        <a:ea typeface="Arial Narrow"/>
                        <a:cs typeface="Arial Narrow"/>
                        <a:sym typeface="Arial Narrow"/>
                      </a:endParaRPr>
                    </a:p>
                  </a:txBody>
                  <a:tcPr marT="0" marB="0" marR="62200" marL="62200">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fr" sz="1500" u="none" cap="none" strike="noStrike">
                          <a:solidFill>
                            <a:srgbClr val="09164D"/>
                          </a:solidFill>
                          <a:latin typeface="Arial Narrow"/>
                          <a:ea typeface="Arial Narrow"/>
                          <a:cs typeface="Arial Narrow"/>
                          <a:sym typeface="Arial Narrow"/>
                        </a:rPr>
                        <a:t>Traitement </a:t>
                      </a:r>
                      <a:endParaRPr i="1" sz="1500" u="none" cap="none" strike="noStrike">
                        <a:solidFill>
                          <a:srgbClr val="09164D"/>
                        </a:solidFill>
                        <a:latin typeface="Arial Narrow"/>
                        <a:ea typeface="Arial Narrow"/>
                        <a:cs typeface="Arial Narrow"/>
                        <a:sym typeface="Arial Narrow"/>
                      </a:endParaRPr>
                    </a:p>
                  </a:txBody>
                  <a:tcPr marT="0" marB="0" marR="62200" marL="62200">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11</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[Uniquement pour les établissements dotés d’un dispositif de traitement sur place] </a:t>
                      </a:r>
                      <a:br>
                        <a:rPr lang="fr" sz="1800" u="none" cap="none" strike="noStrike">
                          <a:solidFill>
                            <a:srgbClr val="09164D"/>
                          </a:solidFill>
                          <a:latin typeface="Arial Narrow"/>
                          <a:ea typeface="Arial Narrow"/>
                          <a:cs typeface="Arial Narrow"/>
                          <a:sym typeface="Arial Narrow"/>
                        </a:rPr>
                      </a:br>
                      <a:r>
                        <a:rPr lang="fr" sz="1800" u="none" cap="none" strike="noStrike">
                          <a:solidFill>
                            <a:srgbClr val="09164D"/>
                          </a:solidFill>
                          <a:latin typeface="Arial Narrow"/>
                          <a:ea typeface="Arial Narrow"/>
                          <a:cs typeface="Arial Narrow"/>
                          <a:sym typeface="Arial Narrow"/>
                        </a:rPr>
                        <a:t>L’approvisionnement en énergie/en carburant est suffisant pour faire fonctionner l’incinérateur ou la technologie de substitution de traitement choisie par l’établissement. </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fr" sz="1500" u="none" cap="none" strike="noStrike">
                          <a:solidFill>
                            <a:srgbClr val="09164D"/>
                          </a:solidFill>
                          <a:latin typeface="Arial Narrow"/>
                          <a:ea typeface="Arial Narrow"/>
                          <a:cs typeface="Arial Narrow"/>
                          <a:sym typeface="Arial Narrow"/>
                        </a:rPr>
                        <a:t>Traitement</a:t>
                      </a:r>
                      <a:endParaRPr i="1" sz="15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12</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Les déchets traités hors site sont collectés de manière sûre et régulière, puis transportés vers une usine de traitement adaptée et agréée.</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fr" sz="1500" u="none" cap="none" strike="noStrike">
                          <a:solidFill>
                            <a:srgbClr val="09164D"/>
                          </a:solidFill>
                          <a:latin typeface="Arial Narrow"/>
                          <a:ea typeface="Arial Narrow"/>
                          <a:cs typeface="Arial Narrow"/>
                          <a:sym typeface="Arial Narrow"/>
                        </a:rPr>
                        <a:t>Traitement</a:t>
                      </a:r>
                      <a:endParaRPr i="1" sz="15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13</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Une fosse d’enfouissement/décharge clôturée ou un service municipal d’enlèvement des ordures fonctionnel est disponible pour l’enlèvement des déchets non infectieux (non dangereux/ordinaires).</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fr" sz="1500" u="none" cap="none" strike="noStrike">
                          <a:solidFill>
                            <a:srgbClr val="09164D"/>
                          </a:solidFill>
                          <a:latin typeface="Arial Narrow"/>
                          <a:ea typeface="Arial Narrow"/>
                          <a:cs typeface="Arial Narrow"/>
                          <a:sym typeface="Arial Narrow"/>
                        </a:rPr>
                        <a:t>Élimination</a:t>
                      </a:r>
                      <a:endParaRPr i="1" sz="15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29300">
                <a:tc>
                  <a:txBody>
                    <a:bodyPr/>
                    <a:lstStyle/>
                    <a:p>
                      <a:pPr indent="0" lvl="0" marL="0" marR="0" rtl="0" algn="ctr">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14</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[Uniquement pour les établissements dotés d’un dispositif de traitement et d’élimination sur place, et pour les zones inondables]</a:t>
                      </a:r>
                      <a:br>
                        <a:rPr lang="fr" sz="1800" u="none" cap="none" strike="noStrike">
                          <a:solidFill>
                            <a:srgbClr val="09164D"/>
                          </a:solidFill>
                          <a:latin typeface="Arial Narrow"/>
                          <a:ea typeface="Arial Narrow"/>
                          <a:cs typeface="Arial Narrow"/>
                          <a:sym typeface="Arial Narrow"/>
                        </a:rPr>
                      </a:br>
                      <a:r>
                        <a:rPr lang="fr" sz="1800" u="none" cap="none" strike="noStrike">
                          <a:solidFill>
                            <a:srgbClr val="09164D"/>
                          </a:solidFill>
                          <a:latin typeface="Arial Narrow"/>
                          <a:ea typeface="Arial Narrow"/>
                          <a:cs typeface="Arial Narrow"/>
                          <a:sym typeface="Arial Narrow"/>
                        </a:rPr>
                        <a:t>Les fosses à déchets sont conçues pour résister aux phénomènes climatiques et aux situations d’urgence (inondations, etc.) et/ou l’établissement dispose d’un site de secours pour le stockage des déchets.</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500"/>
                        <a:buFont typeface="Arial"/>
                        <a:buNone/>
                      </a:pPr>
                      <a:r>
                        <a:rPr lang="fr" sz="1500" u="none" cap="none" strike="noStrike">
                          <a:solidFill>
                            <a:srgbClr val="09164D"/>
                          </a:solidFill>
                          <a:latin typeface="Arial Narrow"/>
                          <a:ea typeface="Arial Narrow"/>
                          <a:cs typeface="Arial Narrow"/>
                          <a:sym typeface="Arial Narrow"/>
                        </a:rPr>
                        <a:t>Élimination</a:t>
                      </a:r>
                      <a:endParaRPr i="1" sz="15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tcPr>
                </a:tc>
              </a:tr>
            </a:tbl>
          </a:graphicData>
        </a:graphic>
      </p:graphicFrame>
      <p:sp>
        <p:nvSpPr>
          <p:cNvPr id="1117" name="Google Shape;1117;p86"/>
          <p:cNvSpPr txBox="1"/>
          <p:nvPr/>
        </p:nvSpPr>
        <p:spPr>
          <a:xfrm>
            <a:off x="9617685" y="599126"/>
            <a:ext cx="2088679" cy="371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14"/>
              <a:buFont typeface="Arial"/>
              <a:buNone/>
            </a:pPr>
            <a:r>
              <a:rPr b="0" i="0" lang="fr" sz="1814"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118" name="Google Shape;1118;p86"/>
          <p:cNvSpPr txBox="1"/>
          <p:nvPr/>
        </p:nvSpPr>
        <p:spPr>
          <a:xfrm>
            <a:off x="8015111" y="6073118"/>
            <a:ext cx="3691253" cy="650651"/>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14"/>
              <a:buFont typeface="Arial"/>
              <a:buNone/>
            </a:pPr>
            <a:r>
              <a:rPr b="0" i="0" lang="fr" sz="1814" u="none" cap="none" strike="noStrike">
                <a:solidFill>
                  <a:schemeClr val="lt1"/>
                </a:solidFill>
                <a:latin typeface="Arial Narrow"/>
                <a:ea typeface="Arial Narrow"/>
                <a:cs typeface="Arial Narrow"/>
                <a:sym typeface="Arial Narrow"/>
              </a:rPr>
              <a:t>Les indicateurs en caractères gras sont considérés comme « essentiels ».</a:t>
            </a:r>
            <a:endParaRPr b="0" i="0" sz="1400" u="none" cap="none" strike="noStrike">
              <a:solidFill>
                <a:srgbClr val="000000"/>
              </a:solidFill>
              <a:latin typeface="Arial"/>
              <a:ea typeface="Arial"/>
              <a:cs typeface="Arial"/>
              <a:sym typeface="Arial"/>
            </a:endParaRPr>
          </a:p>
        </p:txBody>
      </p:sp>
      <p:sp>
        <p:nvSpPr>
          <p:cNvPr id="1119" name="Google Shape;1119;p8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chemeClr val="dk1"/>
                </a:solidFill>
              </a:rPr>
              <a:t>‹#›</a:t>
            </a:fld>
            <a:endParaRPr>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87"/>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Les indicateurs WASH FIT de gestion des déchets </a:t>
            </a:r>
            <a:endParaRPr/>
          </a:p>
        </p:txBody>
      </p:sp>
      <p:sp>
        <p:nvSpPr>
          <p:cNvPr id="1128" name="Google Shape;1128;p8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graphicFrame>
        <p:nvGraphicFramePr>
          <p:cNvPr id="1129" name="Google Shape;1129;p87"/>
          <p:cNvGraphicFramePr/>
          <p:nvPr/>
        </p:nvGraphicFramePr>
        <p:xfrm>
          <a:off x="360024" y="1589998"/>
          <a:ext cx="3000000" cy="3000000"/>
        </p:xfrm>
        <a:graphic>
          <a:graphicData uri="http://schemas.openxmlformats.org/drawingml/2006/table">
            <a:tbl>
              <a:tblPr bandRow="1" firstCol="1" firstRow="1">
                <a:noFill/>
                <a:tableStyleId>{40E0B9D6-89AD-46C6-93C0-6B95056980C5}</a:tableStyleId>
              </a:tblPr>
              <a:tblGrid>
                <a:gridCol w="545075"/>
                <a:gridCol w="9604700"/>
                <a:gridCol w="1322175"/>
              </a:tblGrid>
              <a:tr h="552875">
                <a:tc>
                  <a:txBody>
                    <a:bodyPr/>
                    <a:lstStyle/>
                    <a:p>
                      <a:pPr indent="0" lvl="0" marL="0" marR="0" rtl="0" algn="ctr">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15</a:t>
                      </a:r>
                      <a:endParaRPr i="1" sz="1800" u="none" cap="none" strike="noStrike">
                        <a:solidFill>
                          <a:srgbClr val="09164D"/>
                        </a:solidFill>
                        <a:latin typeface="Arial Narrow"/>
                        <a:ea typeface="Arial Narrow"/>
                        <a:cs typeface="Arial Narrow"/>
                        <a:sym typeface="Arial Narrow"/>
                      </a:endParaRPr>
                    </a:p>
                  </a:txBody>
                  <a:tcPr marT="0" marB="0" marR="62200" marL="62200">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[Uniquement pour les établissements dotés d’un dispositif de traitement sur place et ayant recours à l’incinération]</a:t>
                      </a:r>
                      <a:br>
                        <a:rPr lang="fr" sz="1800" u="none" cap="none" strike="noStrike">
                          <a:solidFill>
                            <a:srgbClr val="09164D"/>
                          </a:solidFill>
                          <a:latin typeface="Arial Narrow"/>
                          <a:ea typeface="Arial Narrow"/>
                          <a:cs typeface="Arial Narrow"/>
                          <a:sym typeface="Arial Narrow"/>
                        </a:rPr>
                      </a:br>
                      <a:r>
                        <a:rPr lang="fr" sz="1800" u="none" cap="none" strike="noStrike">
                          <a:solidFill>
                            <a:srgbClr val="09164D"/>
                          </a:solidFill>
                          <a:latin typeface="Arial Narrow"/>
                          <a:ea typeface="Arial Narrow"/>
                          <a:cs typeface="Arial Narrow"/>
                          <a:sym typeface="Arial Narrow"/>
                        </a:rPr>
                        <a:t>Les cendres d’incinération sont éliminées dans des fosses spéciales. </a:t>
                      </a:r>
                      <a:endParaRPr i="1" sz="1800" u="none" cap="none" strike="noStrike">
                        <a:solidFill>
                          <a:srgbClr val="09164D"/>
                        </a:solidFill>
                        <a:latin typeface="Arial Narrow"/>
                        <a:ea typeface="Arial Narrow"/>
                        <a:cs typeface="Arial Narrow"/>
                        <a:sym typeface="Arial Narrow"/>
                      </a:endParaRPr>
                    </a:p>
                  </a:txBody>
                  <a:tcPr marT="0" marB="0" marR="62200" marL="62200">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fr" sz="1500" u="none" cap="none" strike="noStrike">
                          <a:solidFill>
                            <a:srgbClr val="09164D"/>
                          </a:solidFill>
                          <a:latin typeface="Arial Narrow"/>
                          <a:ea typeface="Arial Narrow"/>
                          <a:cs typeface="Arial Narrow"/>
                          <a:sym typeface="Arial Narrow"/>
                        </a:rPr>
                        <a:t>Élimination</a:t>
                      </a:r>
                      <a:endParaRPr i="1" sz="1500" u="none" cap="none" strike="noStrike">
                        <a:solidFill>
                          <a:srgbClr val="09164D"/>
                        </a:solidFill>
                        <a:latin typeface="Arial Narrow"/>
                        <a:ea typeface="Arial Narrow"/>
                        <a:cs typeface="Arial Narrow"/>
                        <a:sym typeface="Arial Narrow"/>
                      </a:endParaRPr>
                    </a:p>
                  </a:txBody>
                  <a:tcPr marT="0" marB="0" marR="62200" marL="62200">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16</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Les déchets anatomiques et pathologiques sont stockés dans une fosse destinée aux déchets pathologiques, incinérés dans un four crématoire ou inhumés dans un cimetière. </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fr" sz="1500" u="none" cap="none" strike="noStrike">
                          <a:solidFill>
                            <a:srgbClr val="09164D"/>
                          </a:solidFill>
                          <a:latin typeface="Arial Narrow"/>
                          <a:ea typeface="Arial Narrow"/>
                          <a:cs typeface="Arial Narrow"/>
                          <a:sym typeface="Arial Narrow"/>
                        </a:rPr>
                        <a:t>Élimination</a:t>
                      </a:r>
                      <a:endParaRPr i="1" sz="15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29300">
                <a:tc>
                  <a:txBody>
                    <a:bodyPr/>
                    <a:lstStyle/>
                    <a:p>
                      <a:pPr indent="0" lvl="0" marL="0" marR="0" rtl="0" algn="ctr">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17</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Les déchets pharmaceutiques sont traités et éliminés en toute sécurité dans un établissement centralisé (hors site), renvoyés au fabricant ou incinérés par des entreprises dotées de fours à haute température. </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fr" sz="1500" u="none" cap="none" strike="noStrike">
                          <a:solidFill>
                            <a:srgbClr val="09164D"/>
                          </a:solidFill>
                          <a:latin typeface="Arial Narrow"/>
                          <a:ea typeface="Arial Narrow"/>
                          <a:cs typeface="Arial Narrow"/>
                          <a:sym typeface="Arial Narrow"/>
                        </a:rPr>
                        <a:t>Déchets pharmaceutiques </a:t>
                      </a:r>
                      <a:endParaRPr i="1" sz="15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18</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Un membre du personnel reçoit une formation appropriée lui permettant de prendre en charge et de superviser la gestion des déchets biomédicaux dans le respect des normes professionnelles en vigueur.</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fr" sz="1500" u="none" cap="none" strike="noStrike">
                          <a:solidFill>
                            <a:srgbClr val="09164D"/>
                          </a:solidFill>
                          <a:latin typeface="Arial Narrow"/>
                          <a:ea typeface="Arial Narrow"/>
                          <a:cs typeface="Arial Narrow"/>
                          <a:sym typeface="Arial Narrow"/>
                        </a:rPr>
                        <a:t>Personnel</a:t>
                      </a:r>
                      <a:endParaRPr i="1" sz="15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19</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Les agents de santé et les membres du personnel chargés de manipuler ou d’éliminer les déchets sont vaccinés contre l’hépatite B (et sont à jour des vaccins recommandés dans les directives nationales). </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fr" sz="1500" u="none" cap="none" strike="noStrike">
                          <a:solidFill>
                            <a:srgbClr val="09164D"/>
                          </a:solidFill>
                          <a:latin typeface="Arial Narrow"/>
                          <a:ea typeface="Arial Narrow"/>
                          <a:cs typeface="Arial Narrow"/>
                          <a:sym typeface="Arial Narrow"/>
                        </a:rPr>
                        <a:t>Personnel</a:t>
                      </a:r>
                      <a:endParaRPr i="1" sz="15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875">
                <a:tc>
                  <a:txBody>
                    <a:bodyPr/>
                    <a:lstStyle/>
                    <a:p>
                      <a:pPr indent="0" lvl="0" marL="0" marR="0" rtl="0" algn="ctr">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20</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rPr lang="fr" sz="1800" u="none" cap="none" strike="noStrike">
                          <a:solidFill>
                            <a:srgbClr val="09164D"/>
                          </a:solidFill>
                          <a:latin typeface="Arial Narrow"/>
                          <a:ea typeface="Arial Narrow"/>
                          <a:cs typeface="Arial Narrow"/>
                          <a:sym typeface="Arial Narrow"/>
                        </a:rPr>
                        <a:t>[En cas d’augmentation de la demande liée à une épidémie ou à un phénomène climatique]</a:t>
                      </a:r>
                      <a:br>
                        <a:rPr lang="fr" sz="1800" u="none" cap="none" strike="noStrike">
                          <a:solidFill>
                            <a:srgbClr val="09164D"/>
                          </a:solidFill>
                          <a:latin typeface="Arial Narrow"/>
                          <a:ea typeface="Arial Narrow"/>
                          <a:cs typeface="Arial Narrow"/>
                          <a:sym typeface="Arial Narrow"/>
                        </a:rPr>
                      </a:br>
                      <a:r>
                        <a:rPr lang="fr" sz="1800" u="none" cap="none" strike="noStrike">
                          <a:solidFill>
                            <a:srgbClr val="09164D"/>
                          </a:solidFill>
                          <a:latin typeface="Arial Narrow"/>
                          <a:ea typeface="Arial Narrow"/>
                          <a:cs typeface="Arial Narrow"/>
                          <a:sym typeface="Arial Narrow"/>
                        </a:rPr>
                        <a:t>Des stratégies sont mises en place pour gérer le volume de déchets supplémentaire en cas d’augmentation de la demande.</a:t>
                      </a:r>
                      <a:endParaRPr i="1" sz="18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500"/>
                        <a:buFont typeface="Arial"/>
                        <a:buNone/>
                      </a:pPr>
                      <a:r>
                        <a:rPr lang="fr" sz="1500" u="none" cap="none" strike="noStrike">
                          <a:solidFill>
                            <a:srgbClr val="09164D"/>
                          </a:solidFill>
                          <a:latin typeface="Arial Narrow"/>
                          <a:ea typeface="Arial Narrow"/>
                          <a:cs typeface="Arial Narrow"/>
                          <a:sym typeface="Arial Narrow"/>
                        </a:rPr>
                        <a:t>Préparation aux situations d’urgence </a:t>
                      </a:r>
                      <a:endParaRPr i="1" sz="1500" u="none" cap="none" strike="noStrike">
                        <a:solidFill>
                          <a:srgbClr val="09164D"/>
                        </a:solidFill>
                        <a:latin typeface="Arial Narrow"/>
                        <a:ea typeface="Arial Narrow"/>
                        <a:cs typeface="Arial Narrow"/>
                        <a:sym typeface="Arial Narrow"/>
                      </a:endParaRPr>
                    </a:p>
                  </a:txBody>
                  <a:tcPr marT="0" marB="0" marR="62200" marL="62200">
                    <a:lnT cap="flat" cmpd="sng" w="12700">
                      <a:solidFill>
                        <a:schemeClr val="dk1"/>
                      </a:solidFill>
                      <a:prstDash val="solid"/>
                      <a:round/>
                      <a:headEnd len="sm" w="sm" type="none"/>
                      <a:tailEnd len="sm" w="sm" type="none"/>
                    </a:lnT>
                  </a:tcPr>
                </a:tc>
              </a:tr>
            </a:tbl>
          </a:graphicData>
        </a:graphic>
      </p:graphicFrame>
      <p:sp>
        <p:nvSpPr>
          <p:cNvPr id="1130" name="Google Shape;1130;p87"/>
          <p:cNvSpPr txBox="1"/>
          <p:nvPr/>
        </p:nvSpPr>
        <p:spPr>
          <a:xfrm>
            <a:off x="9617685" y="599126"/>
            <a:ext cx="2088679" cy="371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14"/>
              <a:buFont typeface="Arial"/>
              <a:buNone/>
            </a:pPr>
            <a:r>
              <a:rPr b="0" i="0" lang="fr" sz="1814"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131" name="Google Shape;1131;p87"/>
          <p:cNvSpPr txBox="1"/>
          <p:nvPr/>
        </p:nvSpPr>
        <p:spPr>
          <a:xfrm>
            <a:off x="7281333" y="6073118"/>
            <a:ext cx="4425031" cy="649774"/>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14"/>
              <a:buFont typeface="Arial"/>
              <a:buNone/>
            </a:pPr>
            <a:r>
              <a:rPr b="0" i="0" lang="fr" sz="1814" u="none" cap="none" strike="noStrike">
                <a:solidFill>
                  <a:schemeClr val="lt1"/>
                </a:solidFill>
                <a:latin typeface="Arial Narrow"/>
                <a:ea typeface="Arial Narrow"/>
                <a:cs typeface="Arial Narrow"/>
                <a:sym typeface="Arial Narrow"/>
              </a:rPr>
              <a:t>Les indicateurs en caractères gras sont considérés comme « essentiels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88"/>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Lectures complémentaires </a:t>
            </a:r>
            <a:endParaRPr/>
          </a:p>
        </p:txBody>
      </p:sp>
      <p:sp>
        <p:nvSpPr>
          <p:cNvPr id="1140" name="Google Shape;1140;p88"/>
          <p:cNvSpPr txBox="1"/>
          <p:nvPr>
            <p:ph idx="1" type="body"/>
          </p:nvPr>
        </p:nvSpPr>
        <p:spPr>
          <a:xfrm>
            <a:off x="838200" y="1123667"/>
            <a:ext cx="10762129" cy="497346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300"/>
              <a:buNone/>
            </a:pPr>
            <a:r>
              <a:rPr lang="fr" sz="1050"/>
              <a:t>Programme des Nations Unies pour l’environnement (PNUE), </a:t>
            </a:r>
            <a:r>
              <a:rPr i="1" lang="fr" sz="1050"/>
              <a:t>Technical guidelines on the environmentally sound management of biomedical and healthcare waste</a:t>
            </a:r>
            <a:r>
              <a:rPr lang="fr" sz="1050" u="sng">
                <a:solidFill>
                  <a:schemeClr val="hlink"/>
                </a:solidFill>
                <a:hlinkClick r:id="rId3"/>
              </a:rPr>
              <a:t>, 2003. Disponible à l’adresse suivante : http://archive.basel.int/pub/techguid/tech-biomedical.pdf.</a:t>
            </a:r>
            <a:r>
              <a:rPr lang="fr" sz="1050"/>
              <a:t>  </a:t>
            </a:r>
            <a:endParaRPr sz="1400"/>
          </a:p>
          <a:p>
            <a:pPr indent="0" lvl="0" marL="0" rtl="0" algn="l">
              <a:lnSpc>
                <a:spcPct val="90000"/>
              </a:lnSpc>
              <a:spcBef>
                <a:spcPts val="453"/>
              </a:spcBef>
              <a:spcAft>
                <a:spcPts val="0"/>
              </a:spcAft>
              <a:buClr>
                <a:schemeClr val="dk1"/>
              </a:buClr>
              <a:buSzPts val="1300"/>
              <a:buNone/>
            </a:pPr>
            <a:r>
              <a:rPr lang="fr" sz="1050"/>
              <a:t>PNUE, </a:t>
            </a:r>
            <a:r>
              <a:rPr i="1" lang="fr" sz="1050"/>
              <a:t>Directives sur les meilleures techniques disponibles et les meilleures pratiques environnementales en liaison avec l’article 5 et l’annexe C de la convention de Stockholm sur les polluants organiques persistants</a:t>
            </a:r>
            <a:r>
              <a:rPr lang="fr" sz="1050" u="sng">
                <a:solidFill>
                  <a:schemeClr val="hlink"/>
                </a:solidFill>
                <a:hlinkClick r:id="rId4"/>
              </a:rPr>
              <a:t>, 2007. Disponible à l’adresse suivante : http://chm.pops.int/Implementation/BATandBEP/BATBEPGuidelinesArticle5/tabid/187/Default.aspx.</a:t>
            </a:r>
            <a:r>
              <a:rPr lang="fr" sz="1050"/>
              <a:t>  </a:t>
            </a:r>
            <a:endParaRPr sz="1400"/>
          </a:p>
          <a:p>
            <a:pPr indent="0" lvl="0" marL="0" rtl="0" algn="l">
              <a:lnSpc>
                <a:spcPct val="90000"/>
              </a:lnSpc>
              <a:spcBef>
                <a:spcPts val="1453"/>
              </a:spcBef>
              <a:spcAft>
                <a:spcPts val="0"/>
              </a:spcAft>
              <a:buClr>
                <a:schemeClr val="dk1"/>
              </a:buClr>
              <a:buSzPts val="1300"/>
              <a:buFont typeface="Arial"/>
              <a:buNone/>
            </a:pPr>
            <a:r>
              <a:rPr lang="fr" sz="1050"/>
              <a:t>OMS,</a:t>
            </a:r>
            <a:r>
              <a:rPr i="1" lang="fr" sz="1050"/>
              <a:t> « Aide-memoire for a strategy to protect health workers from infection with bloodborne viruses », 2003. Disponible à l’adresse suivante :</a:t>
            </a:r>
            <a:r>
              <a:rPr lang="fr" sz="1050" u="sng">
                <a:solidFill>
                  <a:schemeClr val="hlink"/>
                </a:solidFill>
                <a:hlinkClick r:id="rId5"/>
              </a:rPr>
              <a:t> https://apps.who.int/iris/handle/10665/68354.</a:t>
            </a:r>
            <a:r>
              <a:rPr lang="fr" sz="1050"/>
              <a:t> </a:t>
            </a:r>
            <a:endParaRPr sz="1400"/>
          </a:p>
          <a:p>
            <a:pPr indent="0" lvl="0" marL="0" rtl="0" algn="l">
              <a:lnSpc>
                <a:spcPct val="90000"/>
              </a:lnSpc>
              <a:spcBef>
                <a:spcPts val="0"/>
              </a:spcBef>
              <a:spcAft>
                <a:spcPts val="0"/>
              </a:spcAft>
              <a:buClr>
                <a:schemeClr val="dk1"/>
              </a:buClr>
              <a:buSzPts val="1300"/>
              <a:buNone/>
            </a:pPr>
            <a:r>
              <a:rPr lang="fr" sz="1050"/>
              <a:t>OMS, </a:t>
            </a:r>
            <a:r>
              <a:rPr i="1" lang="fr" sz="1050"/>
              <a:t>Safe management of wastes from health care activities,</a:t>
            </a:r>
            <a:r>
              <a:rPr lang="fr" sz="1050"/>
              <a:t> deuxième édition, 2014. Disponible à l’adresse suivante :</a:t>
            </a:r>
            <a:r>
              <a:rPr lang="fr" sz="1050">
                <a:solidFill>
                  <a:srgbClr val="000000"/>
                </a:solidFill>
              </a:rPr>
              <a:t> </a:t>
            </a:r>
            <a:r>
              <a:rPr lang="fr" sz="1050" u="sng">
                <a:solidFill>
                  <a:schemeClr val="hlink"/>
                </a:solidFill>
                <a:hlinkClick r:id="rId6"/>
              </a:rPr>
              <a:t>https://www.who.int/publications/i/item/9789241548564.</a:t>
            </a:r>
            <a:r>
              <a:rPr lang="fr" sz="1050" u="sng"/>
              <a:t>   </a:t>
            </a:r>
            <a:endParaRPr sz="1050"/>
          </a:p>
          <a:p>
            <a:pPr indent="0" lvl="0" marL="0" rtl="0" algn="l">
              <a:lnSpc>
                <a:spcPct val="90000"/>
              </a:lnSpc>
              <a:spcBef>
                <a:spcPts val="453"/>
              </a:spcBef>
              <a:spcAft>
                <a:spcPts val="0"/>
              </a:spcAft>
              <a:buClr>
                <a:schemeClr val="dk1"/>
              </a:buClr>
              <a:buSzPts val="1300"/>
              <a:buNone/>
            </a:pPr>
            <a:r>
              <a:rPr lang="fr" sz="1050"/>
              <a:t>OMS, </a:t>
            </a:r>
            <a:r>
              <a:rPr i="1" lang="fr" sz="1050"/>
              <a:t>La gestion sécurisée des déchets médicaux (Déchets d’activités de soins) – Résumé</a:t>
            </a:r>
            <a:r>
              <a:rPr lang="fr" sz="1050" u="sng">
                <a:solidFill>
                  <a:schemeClr val="hlink"/>
                </a:solidFill>
                <a:hlinkClick r:id="rId7"/>
              </a:rPr>
              <a:t>, 2017. Disponible à l’adresse suivante : https://apps.who.int/iris/handle/10665/272385.</a:t>
            </a:r>
            <a:r>
              <a:rPr lang="fr" sz="1050" u="sng"/>
              <a:t>  </a:t>
            </a:r>
            <a:endParaRPr sz="1050" u="sng"/>
          </a:p>
          <a:p>
            <a:pPr indent="0" lvl="0" marL="0" rtl="0" algn="l">
              <a:lnSpc>
                <a:spcPct val="90000"/>
              </a:lnSpc>
              <a:spcBef>
                <a:spcPts val="453"/>
              </a:spcBef>
              <a:spcAft>
                <a:spcPts val="0"/>
              </a:spcAft>
              <a:buClr>
                <a:schemeClr val="dk1"/>
              </a:buClr>
              <a:buSzPts val="1300"/>
              <a:buNone/>
            </a:pPr>
            <a:r>
              <a:rPr lang="fr" sz="1050"/>
              <a:t>OMS, </a:t>
            </a:r>
            <a:r>
              <a:rPr i="1" lang="fr" sz="1050"/>
              <a:t>Aperçu des technologies pour le traitement de déchets infectieux et de déchets piquants/coupants/tranchants provenant des établissements de santé</a:t>
            </a:r>
            <a:r>
              <a:rPr lang="fr" sz="1050"/>
              <a:t>, 2019. Disponible à l’adresse suivante : </a:t>
            </a:r>
            <a:r>
              <a:rPr lang="fr" sz="1050" u="sng">
                <a:solidFill>
                  <a:schemeClr val="hlink"/>
                </a:solidFill>
                <a:hlinkClick r:id="rId8"/>
              </a:rPr>
              <a:t>https://apps.who.int/iris/handle/10665/330920.</a:t>
            </a:r>
            <a:r>
              <a:rPr lang="fr" sz="1050" u="sng"/>
              <a:t> </a:t>
            </a:r>
            <a:endParaRPr sz="1400"/>
          </a:p>
          <a:p>
            <a:pPr indent="0" lvl="0" marL="0" rtl="0" algn="l">
              <a:lnSpc>
                <a:spcPct val="90000"/>
              </a:lnSpc>
              <a:spcBef>
                <a:spcPts val="453"/>
              </a:spcBef>
              <a:spcAft>
                <a:spcPts val="0"/>
              </a:spcAft>
              <a:buClr>
                <a:schemeClr val="dk1"/>
              </a:buClr>
              <a:buSzPts val="1300"/>
              <a:buNone/>
            </a:pPr>
            <a:r>
              <a:rPr lang="fr" sz="1050"/>
              <a:t>Programme des Nations Unies pour le développement (PNUD), OMS, Health Care Without Harm, Fonds pour l’environnement mondial, site Internet Green Healthcare Waste : </a:t>
            </a:r>
            <a:r>
              <a:rPr lang="fr" sz="1050" u="sng">
                <a:solidFill>
                  <a:schemeClr val="hlink"/>
                </a:solidFill>
                <a:hlinkClick r:id="rId9"/>
              </a:rPr>
              <a:t>https://greenhealthcarewaste.org/.</a:t>
            </a:r>
            <a:r>
              <a:rPr lang="fr" sz="1050"/>
              <a:t> </a:t>
            </a:r>
            <a:endParaRPr sz="1400"/>
          </a:p>
          <a:p>
            <a:pPr indent="0" lvl="0" marL="0" rtl="0" algn="l">
              <a:lnSpc>
                <a:spcPct val="90000"/>
              </a:lnSpc>
              <a:spcBef>
                <a:spcPts val="1453"/>
              </a:spcBef>
              <a:spcAft>
                <a:spcPts val="0"/>
              </a:spcAft>
              <a:buClr>
                <a:schemeClr val="dk1"/>
              </a:buClr>
              <a:buSzPts val="1300"/>
              <a:buFont typeface="Arial"/>
              <a:buNone/>
            </a:pPr>
            <a:r>
              <a:rPr lang="fr" sz="1050"/>
              <a:t>OMS, </a:t>
            </a:r>
            <a:r>
              <a:rPr i="1" lang="fr" sz="1050"/>
              <a:t>« Eau, assainissement, hygiène et gestion des déchets en rapport avec le SARS-CoV-2, le virus responsable de la COVID-2019 », 2020. OMS, « Eau, assainissement, hygiène et gestion des déchets en rapport avec le SARS-CoV-2, le virus responsable de la COVID-19 – Orientations provisoires », 2020. Disponible à l’adresse suivante : </a:t>
            </a:r>
            <a:r>
              <a:rPr i="1" lang="fr" sz="1050" u="sng">
                <a:solidFill>
                  <a:schemeClr val="hlink"/>
                </a:solidFill>
                <a:hlinkClick r:id="rId10"/>
              </a:rPr>
              <a:t>https://www.who.int/fr/publications/i/item/WHO-2019-nCoV-IPC-WASH-2020.4.</a:t>
            </a:r>
            <a:r>
              <a:rPr i="1" lang="fr" sz="1050"/>
              <a:t> </a:t>
            </a:r>
            <a:endParaRPr sz="1400"/>
          </a:p>
          <a:p>
            <a:pPr indent="0" lvl="0" marL="0" rtl="0" algn="l">
              <a:lnSpc>
                <a:spcPct val="90000"/>
              </a:lnSpc>
              <a:spcBef>
                <a:spcPts val="1000"/>
              </a:spcBef>
              <a:spcAft>
                <a:spcPts val="0"/>
              </a:spcAft>
              <a:buClr>
                <a:schemeClr val="dk1"/>
              </a:buClr>
              <a:buSzPts val="1300"/>
              <a:buFont typeface="Arial"/>
              <a:buNone/>
            </a:pPr>
            <a:r>
              <a:rPr lang="fr" sz="1050"/>
              <a:t>OMS, Fiche d’information sur les déchets liés aux soins de santé, 2018. Disponible à l’adresse suivante : </a:t>
            </a:r>
            <a:r>
              <a:rPr lang="fr" sz="1050" u="sng">
                <a:solidFill>
                  <a:schemeClr val="hlink"/>
                </a:solidFill>
                <a:hlinkClick r:id="rId11"/>
              </a:rPr>
              <a:t>https://www.who.int/fr/news-room/fact-sheets/detail/health-care-waste.</a:t>
            </a:r>
            <a:r>
              <a:rPr lang="fr" sz="1050"/>
              <a:t> </a:t>
            </a:r>
            <a:endParaRPr sz="1400"/>
          </a:p>
          <a:p>
            <a:pPr indent="0" lvl="0" marL="0" rtl="0" algn="l">
              <a:lnSpc>
                <a:spcPct val="90000"/>
              </a:lnSpc>
              <a:spcBef>
                <a:spcPts val="1000"/>
              </a:spcBef>
              <a:spcAft>
                <a:spcPts val="0"/>
              </a:spcAft>
              <a:buClr>
                <a:schemeClr val="dk1"/>
              </a:buClr>
              <a:buSzPts val="1300"/>
              <a:buFont typeface="Arial"/>
              <a:buNone/>
            </a:pPr>
            <a:r>
              <a:rPr lang="fr" sz="1050"/>
              <a:t>OMS, Global analysis of health care waste in the context of COVID-19</a:t>
            </a:r>
            <a:r>
              <a:rPr lang="fr" sz="1050" u="sng">
                <a:solidFill>
                  <a:schemeClr val="hlink"/>
                </a:solidFill>
                <a:hlinkClick r:id="rId12"/>
              </a:rPr>
              <a:t>, 2022. Disponible à l’adresse suivante : https://www.who.int/publications/i/item/9789240039612.</a:t>
            </a:r>
            <a:r>
              <a:rPr lang="fr" sz="1050"/>
              <a:t> </a:t>
            </a:r>
            <a:endParaRPr sz="1400"/>
          </a:p>
          <a:p>
            <a:pPr indent="0" lvl="0" marL="0" rtl="0" algn="l">
              <a:lnSpc>
                <a:spcPct val="90000"/>
              </a:lnSpc>
              <a:spcBef>
                <a:spcPts val="1000"/>
              </a:spcBef>
              <a:spcAft>
                <a:spcPts val="0"/>
              </a:spcAft>
              <a:buClr>
                <a:schemeClr val="dk1"/>
              </a:buClr>
              <a:buSzPts val="1300"/>
              <a:buFont typeface="Arial"/>
              <a:buNone/>
            </a:pPr>
            <a:r>
              <a:rPr lang="fr" sz="1050"/>
              <a:t>PNUE, Compendium of Technologies for Treatment/Destruction of Healthcare Waste</a:t>
            </a:r>
            <a:r>
              <a:rPr lang="fr" sz="1050" u="sng">
                <a:solidFill>
                  <a:schemeClr val="hlink"/>
                </a:solidFill>
                <a:hlinkClick r:id="rId13"/>
              </a:rPr>
              <a:t>, 2012. Disponible à l’adresse suivante : https://wedocs.unep.org/bitstream/handle/20.500.11822/8628/IETC_Compendium_Technologies_Treatment_Destruction_Healthcare_Waste.pdf?sequence=3&amp;isAllowed=y.</a:t>
            </a:r>
            <a:r>
              <a:rPr lang="fr" sz="1050"/>
              <a:t> </a:t>
            </a:r>
            <a:endParaRPr sz="1400"/>
          </a:p>
          <a:p>
            <a:pPr indent="0" lvl="0" marL="0" rtl="0" algn="l">
              <a:lnSpc>
                <a:spcPct val="90000"/>
              </a:lnSpc>
              <a:spcBef>
                <a:spcPts val="1000"/>
              </a:spcBef>
              <a:spcAft>
                <a:spcPts val="0"/>
              </a:spcAft>
              <a:buClr>
                <a:srgbClr val="020202"/>
              </a:buClr>
              <a:buSzPts val="1300"/>
              <a:buFont typeface="Arial"/>
              <a:buNone/>
            </a:pPr>
            <a:r>
              <a:rPr lang="fr" sz="1050" u="sng">
                <a:solidFill>
                  <a:schemeClr val="hlink"/>
                </a:solidFill>
                <a:hlinkClick r:id="rId14"/>
              </a:rPr>
              <a:t>Agence des États-Unis pour le développement international/PATH, Small scale autoclaves to managed medical waste, 2008. Disponible à l’adresse suivante : https://pdf.usaid.gov/pdf_docs/Pnado504.pdf.</a:t>
            </a:r>
            <a:r>
              <a:rPr lang="fr" sz="1050">
                <a:solidFill>
                  <a:srgbClr val="002060"/>
                </a:solidFill>
              </a:rPr>
              <a:t> </a:t>
            </a:r>
            <a:endParaRPr sz="1400"/>
          </a:p>
          <a:p>
            <a:pPr indent="0" lvl="0" marL="0" rtl="0" algn="l">
              <a:lnSpc>
                <a:spcPct val="90000"/>
              </a:lnSpc>
              <a:spcBef>
                <a:spcPts val="0"/>
              </a:spcBef>
              <a:spcAft>
                <a:spcPts val="0"/>
              </a:spcAft>
              <a:buClr>
                <a:schemeClr val="dk1"/>
              </a:buClr>
              <a:buSzPts val="1300"/>
              <a:buNone/>
            </a:pPr>
            <a:r>
              <a:t/>
            </a:r>
            <a:endParaRPr sz="1050"/>
          </a:p>
        </p:txBody>
      </p:sp>
      <p:sp>
        <p:nvSpPr>
          <p:cNvPr id="1141" name="Google Shape;1141;p88"/>
          <p:cNvSpPr txBox="1"/>
          <p:nvPr/>
        </p:nvSpPr>
        <p:spPr>
          <a:xfrm>
            <a:off x="211872" y="6141300"/>
            <a:ext cx="11980127" cy="706347"/>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95"/>
              <a:buFont typeface="Arial"/>
              <a:buNone/>
            </a:pPr>
            <a:r>
              <a:rPr b="0" i="0" lang="fr" sz="1995" u="none" cap="none" strike="noStrike">
                <a:solidFill>
                  <a:schemeClr val="lt1"/>
                </a:solidFill>
                <a:latin typeface="Arial Narrow"/>
                <a:ea typeface="Arial Narrow"/>
                <a:cs typeface="Arial Narrow"/>
                <a:sym typeface="Arial Narrow"/>
              </a:rPr>
              <a:t>Liste complète des lectures conseillées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95"/>
              <a:buFont typeface="Arial"/>
              <a:buNone/>
            </a:pPr>
            <a:r>
              <a:rPr b="0" i="0" lang="fr" sz="1995" u="sng" cap="none" strike="noStrike">
                <a:solidFill>
                  <a:schemeClr val="hlink"/>
                </a:solidFill>
                <a:latin typeface="Arial Narrow"/>
                <a:ea typeface="Arial Narrow"/>
                <a:cs typeface="Arial Narrow"/>
                <a:sym typeface="Arial Narrow"/>
                <a:hlinkClick r:id="rId15"/>
              </a:rPr>
              <a:t>https://washinhcf.org/resource/summary-of-all-who-and-related-resources-on-wash-in-hcf/</a:t>
            </a:r>
            <a:r>
              <a:rPr b="0" i="0" lang="fr" sz="1995" u="none" cap="none" strike="noStrike">
                <a:solidFill>
                  <a:schemeClr val="lt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sp>
        <p:nvSpPr>
          <p:cNvPr id="1142" name="Google Shape;1142;p8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89"/>
          <p:cNvSpPr txBox="1"/>
          <p:nvPr>
            <p:ph type="ctrTitle"/>
          </p:nvPr>
        </p:nvSpPr>
        <p:spPr>
          <a:xfrm>
            <a:off x="838200" y="987928"/>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Diapositives complémentaires </a:t>
            </a:r>
            <a:endParaRPr/>
          </a:p>
        </p:txBody>
      </p:sp>
      <p:sp>
        <p:nvSpPr>
          <p:cNvPr id="1149" name="Google Shape;1149;p89"/>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90"/>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Font typeface="Arial Narrow"/>
              <a:buNone/>
            </a:pPr>
            <a:r>
              <a:rPr lang="fr">
                <a:solidFill>
                  <a:srgbClr val="00B0F0"/>
                </a:solidFill>
              </a:rPr>
              <a:t>Exemples de différents types de déchets</a:t>
            </a:r>
            <a:endParaRPr>
              <a:solidFill>
                <a:srgbClr val="00B0F0"/>
              </a:solidFill>
            </a:endParaRPr>
          </a:p>
        </p:txBody>
      </p:sp>
      <p:graphicFrame>
        <p:nvGraphicFramePr>
          <p:cNvPr id="1158" name="Google Shape;1158;p90"/>
          <p:cNvGraphicFramePr/>
          <p:nvPr/>
        </p:nvGraphicFramePr>
        <p:xfrm>
          <a:off x="838200" y="1079500"/>
          <a:ext cx="3000000" cy="3000000"/>
        </p:xfrm>
        <a:graphic>
          <a:graphicData uri="http://schemas.openxmlformats.org/drawingml/2006/table">
            <a:tbl>
              <a:tblPr>
                <a:noFill/>
                <a:tableStyleId>{40CB9070-8E44-4BD2-A45D-87F34D4019C3}</a:tableStyleId>
              </a:tblPr>
              <a:tblGrid>
                <a:gridCol w="2180550"/>
                <a:gridCol w="8508350"/>
              </a:tblGrid>
              <a:tr h="468825">
                <a:tc>
                  <a:txBody>
                    <a:bodyPr/>
                    <a:lstStyle/>
                    <a:p>
                      <a:pPr indent="0" lvl="0" marL="0" marR="0" rtl="0" algn="ctr">
                        <a:lnSpc>
                          <a:spcPct val="100000"/>
                        </a:lnSpc>
                        <a:spcBef>
                          <a:spcPts val="0"/>
                        </a:spcBef>
                        <a:spcAft>
                          <a:spcPts val="0"/>
                        </a:spcAft>
                        <a:buClr>
                          <a:schemeClr val="lt1"/>
                        </a:buClr>
                        <a:buSzPts val="1800"/>
                        <a:buFont typeface="Arial"/>
                        <a:buNone/>
                      </a:pPr>
                      <a:r>
                        <a:rPr b="1" i="0" lang="fr" sz="1800" u="none" cap="none" strike="noStrike">
                          <a:solidFill>
                            <a:schemeClr val="lt1"/>
                          </a:solidFill>
                          <a:latin typeface="Arial"/>
                          <a:ea typeface="Arial"/>
                          <a:cs typeface="Arial"/>
                          <a:sym typeface="Arial"/>
                        </a:rPr>
                        <a:t>Catégorie</a:t>
                      </a:r>
                      <a:endParaRPr sz="1400" u="none" cap="none" strike="noStrike"/>
                    </a:p>
                  </a:txBody>
                  <a:tcPr marT="45725" marB="45725" marR="91425" marL="9142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chemeClr val="lt1"/>
                        </a:buClr>
                        <a:buSzPts val="1800"/>
                        <a:buFont typeface="Arial"/>
                        <a:buNone/>
                      </a:pPr>
                      <a:r>
                        <a:rPr b="1" i="0" lang="fr" sz="1800" u="none" cap="none" strike="noStrike">
                          <a:solidFill>
                            <a:schemeClr val="lt1"/>
                          </a:solidFill>
                          <a:latin typeface="Arial"/>
                          <a:ea typeface="Arial"/>
                          <a:cs typeface="Arial"/>
                          <a:sym typeface="Arial"/>
                        </a:rPr>
                        <a:t>Exemples</a:t>
                      </a:r>
                      <a:endParaRPr sz="1400" u="none" cap="none" strike="noStrike"/>
                    </a:p>
                  </a:txBody>
                  <a:tcPr marT="45725" marB="45725" marR="91425" marL="9142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dk1"/>
                    </a:solidFill>
                  </a:tcPr>
                </a:tc>
              </a:tr>
            </a:tbl>
          </a:graphicData>
        </a:graphic>
      </p:graphicFrame>
      <p:graphicFrame>
        <p:nvGraphicFramePr>
          <p:cNvPr id="1159" name="Google Shape;1159;p90"/>
          <p:cNvGraphicFramePr/>
          <p:nvPr/>
        </p:nvGraphicFramePr>
        <p:xfrm>
          <a:off x="838202" y="1548318"/>
          <a:ext cx="3000000" cy="3000000"/>
        </p:xfrm>
        <a:graphic>
          <a:graphicData uri="http://schemas.openxmlformats.org/drawingml/2006/table">
            <a:tbl>
              <a:tblPr>
                <a:noFill/>
                <a:tableStyleId>{40CB9070-8E44-4BD2-A45D-87F34D4019C3}</a:tableStyleId>
              </a:tblPr>
              <a:tblGrid>
                <a:gridCol w="2180825"/>
                <a:gridCol w="8484350"/>
              </a:tblGrid>
              <a:tr h="708275">
                <a:tc>
                  <a:txBody>
                    <a:bodyPr/>
                    <a:lstStyle/>
                    <a:p>
                      <a:pPr indent="0" lvl="0" marL="0" marR="0" rtl="0" algn="r">
                        <a:lnSpc>
                          <a:spcPct val="100000"/>
                        </a:lnSpc>
                        <a:spcBef>
                          <a:spcPts val="0"/>
                        </a:spcBef>
                        <a:spcAft>
                          <a:spcPts val="0"/>
                        </a:spcAft>
                        <a:buClr>
                          <a:srgbClr val="000000"/>
                        </a:buClr>
                        <a:buSzPts val="1600"/>
                        <a:buFont typeface="Arial"/>
                        <a:buNone/>
                      </a:pPr>
                      <a:r>
                        <a:rPr b="1" lang="fr" sz="1600" u="none" cap="none" strike="noStrike">
                          <a:solidFill>
                            <a:srgbClr val="09164D"/>
                          </a:solidFill>
                          <a:latin typeface="Arial"/>
                          <a:ea typeface="Arial"/>
                          <a:cs typeface="Arial"/>
                          <a:sym typeface="Arial"/>
                        </a:rPr>
                        <a:t>Déchets coupants</a:t>
                      </a:r>
                      <a:endParaRPr b="1" sz="1600" u="none" cap="none" strike="noStrike">
                        <a:solidFill>
                          <a:srgbClr val="09164D"/>
                        </a:solidFill>
                        <a:latin typeface="Arial"/>
                        <a:ea typeface="Arial"/>
                        <a:cs typeface="Arial"/>
                        <a:sym typeface="Arial"/>
                      </a:endParaRPr>
                    </a:p>
                  </a:txBody>
                  <a:tcPr marT="0" marB="0" marR="68575" marL="685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c>
                  <a:txBody>
                    <a:bodyPr/>
                    <a:lstStyle/>
                    <a:p>
                      <a:pPr indent="-54610" lvl="0" marL="54610" marR="0" rtl="0" algn="l">
                        <a:lnSpc>
                          <a:spcPct val="100000"/>
                        </a:lnSpc>
                        <a:spcBef>
                          <a:spcPts val="0"/>
                        </a:spcBef>
                        <a:spcAft>
                          <a:spcPts val="0"/>
                        </a:spcAft>
                        <a:buClr>
                          <a:srgbClr val="000000"/>
                        </a:buClr>
                        <a:buSzPts val="1400"/>
                        <a:buFont typeface="Arial"/>
                        <a:buNone/>
                      </a:pPr>
                      <a:r>
                        <a:rPr lang="fr" sz="1400" u="none" cap="none" strike="noStrike">
                          <a:solidFill>
                            <a:srgbClr val="09164D"/>
                          </a:solidFill>
                          <a:latin typeface="Arial"/>
                          <a:ea typeface="Arial"/>
                          <a:cs typeface="Arial"/>
                          <a:sym typeface="Arial"/>
                        </a:rPr>
                        <a:t>Déchets pointus et tranchants usagés ou non (aiguilles hypodermiques, intraveineuses ou d’autres types ; seringues autobloquantes ; seringues avec aiguille attachée ; kits de perfusion ; scalpels ; pipettes ; bistouris ; lames ; bris de verre)</a:t>
                      </a:r>
                      <a:endParaRPr sz="1400" u="none" cap="none" strike="noStrike">
                        <a:solidFill>
                          <a:srgbClr val="09164D"/>
                        </a:solidFill>
                        <a:latin typeface="Arial"/>
                        <a:ea typeface="Arial"/>
                        <a:cs typeface="Arial"/>
                        <a:sym typeface="Arial"/>
                      </a:endParaRPr>
                    </a:p>
                  </a:txBody>
                  <a:tcPr marT="0" marB="0" marR="68575" marL="685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r>
            </a:tbl>
          </a:graphicData>
        </a:graphic>
      </p:graphicFrame>
      <p:graphicFrame>
        <p:nvGraphicFramePr>
          <p:cNvPr id="1160" name="Google Shape;1160;p90"/>
          <p:cNvGraphicFramePr/>
          <p:nvPr/>
        </p:nvGraphicFramePr>
        <p:xfrm>
          <a:off x="838201" y="2225656"/>
          <a:ext cx="3000000" cy="3000000"/>
        </p:xfrm>
        <a:graphic>
          <a:graphicData uri="http://schemas.openxmlformats.org/drawingml/2006/table">
            <a:tbl>
              <a:tblPr>
                <a:noFill/>
                <a:tableStyleId>{40CB9070-8E44-4BD2-A45D-87F34D4019C3}</a:tableStyleId>
              </a:tblPr>
              <a:tblGrid>
                <a:gridCol w="2298400"/>
                <a:gridCol w="8366775"/>
              </a:tblGrid>
              <a:tr h="821650">
                <a:tc>
                  <a:txBody>
                    <a:bodyPr/>
                    <a:lstStyle/>
                    <a:p>
                      <a:pPr indent="0" lvl="0" marL="0" marR="0" rtl="0" algn="r">
                        <a:lnSpc>
                          <a:spcPct val="100000"/>
                        </a:lnSpc>
                        <a:spcBef>
                          <a:spcPts val="0"/>
                        </a:spcBef>
                        <a:spcAft>
                          <a:spcPts val="0"/>
                        </a:spcAft>
                        <a:buClr>
                          <a:srgbClr val="000000"/>
                        </a:buClr>
                        <a:buSzPts val="1600"/>
                        <a:buFont typeface="Arial"/>
                        <a:buNone/>
                      </a:pPr>
                      <a:r>
                        <a:rPr b="1" lang="fr" sz="1600" u="none" cap="none" strike="noStrike">
                          <a:solidFill>
                            <a:srgbClr val="09164D"/>
                          </a:solidFill>
                          <a:latin typeface="Arial"/>
                          <a:ea typeface="Arial"/>
                          <a:cs typeface="Arial"/>
                          <a:sym typeface="Arial"/>
                        </a:rPr>
                        <a:t>Déchets infectieux</a:t>
                      </a:r>
                      <a:endParaRPr b="1" sz="1600" u="none" cap="none" strike="noStrike">
                        <a:solidFill>
                          <a:srgbClr val="09164D"/>
                        </a:solidFill>
                        <a:latin typeface="Arial"/>
                        <a:ea typeface="Arial"/>
                        <a:cs typeface="Arial"/>
                        <a:sym typeface="Arial"/>
                      </a:endParaRPr>
                    </a:p>
                  </a:txBody>
                  <a:tcPr marT="0" marB="0" marR="68575" marL="685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c>
                  <a:txBody>
                    <a:bodyPr/>
                    <a:lstStyle/>
                    <a:p>
                      <a:pPr indent="-54610" lvl="0" marL="54610" marR="0" rtl="0" algn="l">
                        <a:lnSpc>
                          <a:spcPct val="100000"/>
                        </a:lnSpc>
                        <a:spcBef>
                          <a:spcPts val="0"/>
                        </a:spcBef>
                        <a:spcAft>
                          <a:spcPts val="0"/>
                        </a:spcAft>
                        <a:buClr>
                          <a:srgbClr val="000000"/>
                        </a:buClr>
                        <a:buSzPts val="1400"/>
                        <a:buFont typeface="Arial"/>
                        <a:buNone/>
                      </a:pPr>
                      <a:r>
                        <a:rPr lang="fr" sz="1400" u="none" cap="none" strike="noStrike">
                          <a:solidFill>
                            <a:srgbClr val="09164D"/>
                          </a:solidFill>
                          <a:latin typeface="Arial"/>
                          <a:ea typeface="Arial"/>
                          <a:cs typeface="Arial"/>
                          <a:sym typeface="Arial"/>
                        </a:rPr>
                        <a:t>Déchets suspectés de contenir des agents pathogènes et présentant un risque de transmissions des maladies </a:t>
                      </a:r>
                      <a:endParaRPr sz="1400" u="none" cap="none" strike="noStrike"/>
                    </a:p>
                    <a:p>
                      <a:pPr indent="-54610" lvl="0" marL="54610" marR="0" rtl="0" algn="l">
                        <a:lnSpc>
                          <a:spcPct val="100000"/>
                        </a:lnSpc>
                        <a:spcBef>
                          <a:spcPts val="360"/>
                        </a:spcBef>
                        <a:spcAft>
                          <a:spcPts val="0"/>
                        </a:spcAft>
                        <a:buClr>
                          <a:srgbClr val="000000"/>
                        </a:buClr>
                        <a:buSzPts val="1400"/>
                        <a:buFont typeface="Arial"/>
                        <a:buNone/>
                      </a:pPr>
                      <a:r>
                        <a:rPr lang="fr" sz="1400" u="none" cap="none" strike="noStrike">
                          <a:solidFill>
                            <a:srgbClr val="09164D"/>
                          </a:solidFill>
                          <a:latin typeface="Arial"/>
                          <a:ea typeface="Arial"/>
                          <a:cs typeface="Arial"/>
                          <a:sym typeface="Arial"/>
                        </a:rPr>
                        <a:t>(déchets contaminés par du sang ou d’autres liquides organiques ; cultures et stocks microbiologiques utilisés en laboratoire)</a:t>
                      </a:r>
                      <a:endParaRPr sz="1400" u="none" cap="none" strike="noStrike">
                        <a:solidFill>
                          <a:srgbClr val="09164D"/>
                        </a:solidFill>
                        <a:latin typeface="Arial"/>
                        <a:ea typeface="Arial"/>
                        <a:cs typeface="Arial"/>
                        <a:sym typeface="Arial"/>
                      </a:endParaRPr>
                    </a:p>
                  </a:txBody>
                  <a:tcPr marT="0" marB="0" marR="68575" marL="685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r>
            </a:tbl>
          </a:graphicData>
        </a:graphic>
      </p:graphicFrame>
      <p:graphicFrame>
        <p:nvGraphicFramePr>
          <p:cNvPr id="1161" name="Google Shape;1161;p90"/>
          <p:cNvGraphicFramePr/>
          <p:nvPr/>
        </p:nvGraphicFramePr>
        <p:xfrm>
          <a:off x="838201" y="3051206"/>
          <a:ext cx="3000000" cy="3000000"/>
        </p:xfrm>
        <a:graphic>
          <a:graphicData uri="http://schemas.openxmlformats.org/drawingml/2006/table">
            <a:tbl>
              <a:tblPr>
                <a:noFill/>
                <a:tableStyleId>{40CB9070-8E44-4BD2-A45D-87F34D4019C3}</a:tableStyleId>
              </a:tblPr>
              <a:tblGrid>
                <a:gridCol w="2298400"/>
                <a:gridCol w="8366775"/>
              </a:tblGrid>
              <a:tr h="487650">
                <a:tc>
                  <a:txBody>
                    <a:bodyPr/>
                    <a:lstStyle/>
                    <a:p>
                      <a:pPr indent="0" lvl="0" marL="0" marR="0" rtl="0" algn="r">
                        <a:lnSpc>
                          <a:spcPct val="100000"/>
                        </a:lnSpc>
                        <a:spcBef>
                          <a:spcPts val="0"/>
                        </a:spcBef>
                        <a:spcAft>
                          <a:spcPts val="0"/>
                        </a:spcAft>
                        <a:buClr>
                          <a:srgbClr val="000000"/>
                        </a:buClr>
                        <a:buSzPts val="1600"/>
                        <a:buFont typeface="Arial"/>
                        <a:buNone/>
                      </a:pPr>
                      <a:r>
                        <a:rPr b="1" lang="fr" sz="1600" u="none" cap="none" strike="noStrike">
                          <a:solidFill>
                            <a:srgbClr val="09164D"/>
                          </a:solidFill>
                          <a:latin typeface="Arial"/>
                          <a:ea typeface="Arial"/>
                          <a:cs typeface="Arial"/>
                          <a:sym typeface="Arial"/>
                        </a:rPr>
                        <a:t>Déchets pathologiques</a:t>
                      </a:r>
                      <a:endParaRPr b="1" sz="1600" u="none" cap="none" strike="noStrike">
                        <a:solidFill>
                          <a:srgbClr val="09164D"/>
                        </a:solidFill>
                        <a:latin typeface="Arial"/>
                        <a:ea typeface="Arial"/>
                        <a:cs typeface="Arial"/>
                        <a:sym typeface="Arial"/>
                      </a:endParaRPr>
                    </a:p>
                  </a:txBody>
                  <a:tcPr marT="0" marB="0" marR="68575" marL="685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c>
                  <a:txBody>
                    <a:bodyPr/>
                    <a:lstStyle/>
                    <a:p>
                      <a:pPr indent="-54610" lvl="0" marL="54610" marR="0" rtl="0" algn="l">
                        <a:lnSpc>
                          <a:spcPct val="100000"/>
                        </a:lnSpc>
                        <a:spcBef>
                          <a:spcPts val="0"/>
                        </a:spcBef>
                        <a:spcAft>
                          <a:spcPts val="0"/>
                        </a:spcAft>
                        <a:buClr>
                          <a:srgbClr val="000000"/>
                        </a:buClr>
                        <a:buSzPts val="1400"/>
                        <a:buFont typeface="Arial"/>
                        <a:buNone/>
                      </a:pPr>
                      <a:r>
                        <a:rPr lang="fr" sz="1400" u="none" cap="none" strike="noStrike">
                          <a:solidFill>
                            <a:srgbClr val="09164D"/>
                          </a:solidFill>
                          <a:latin typeface="Arial"/>
                          <a:ea typeface="Arial"/>
                          <a:cs typeface="Arial"/>
                          <a:sym typeface="Arial"/>
                        </a:rPr>
                        <a:t>Tissus, organes et liquides humains ; placentas ; parties du corps ; produits sanguins non utilisés</a:t>
                      </a:r>
                      <a:endParaRPr sz="1400" u="none" cap="none" strike="noStrike">
                        <a:solidFill>
                          <a:srgbClr val="09164D"/>
                        </a:solidFill>
                        <a:latin typeface="Arial"/>
                        <a:ea typeface="Arial"/>
                        <a:cs typeface="Arial"/>
                        <a:sym typeface="Arial"/>
                      </a:endParaRPr>
                    </a:p>
                  </a:txBody>
                  <a:tcPr marT="0" marB="0" marR="68575" marL="685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r>
            </a:tbl>
          </a:graphicData>
        </a:graphic>
      </p:graphicFrame>
      <p:graphicFrame>
        <p:nvGraphicFramePr>
          <p:cNvPr id="1162" name="Google Shape;1162;p90"/>
          <p:cNvGraphicFramePr/>
          <p:nvPr/>
        </p:nvGraphicFramePr>
        <p:xfrm>
          <a:off x="838201" y="3548793"/>
          <a:ext cx="3000000" cy="3000000"/>
        </p:xfrm>
        <a:graphic>
          <a:graphicData uri="http://schemas.openxmlformats.org/drawingml/2006/table">
            <a:tbl>
              <a:tblPr>
                <a:noFill/>
                <a:tableStyleId>{40CB9070-8E44-4BD2-A45D-87F34D4019C3}</a:tableStyleId>
              </a:tblPr>
              <a:tblGrid>
                <a:gridCol w="2298400"/>
                <a:gridCol w="8366775"/>
              </a:tblGrid>
              <a:tr h="954950">
                <a:tc>
                  <a:txBody>
                    <a:bodyPr/>
                    <a:lstStyle/>
                    <a:p>
                      <a:pPr indent="0" lvl="0" marL="0" marR="0" rtl="0" algn="r">
                        <a:lnSpc>
                          <a:spcPct val="100000"/>
                        </a:lnSpc>
                        <a:spcBef>
                          <a:spcPts val="0"/>
                        </a:spcBef>
                        <a:spcAft>
                          <a:spcPts val="0"/>
                        </a:spcAft>
                        <a:buClr>
                          <a:srgbClr val="000000"/>
                        </a:buClr>
                        <a:buSzPts val="1600"/>
                        <a:buFont typeface="Arial"/>
                        <a:buNone/>
                      </a:pPr>
                      <a:r>
                        <a:rPr b="1" lang="fr" sz="1600" u="none" cap="none" strike="noStrike">
                          <a:solidFill>
                            <a:srgbClr val="09164D"/>
                          </a:solidFill>
                          <a:latin typeface="Arial"/>
                          <a:ea typeface="Arial"/>
                          <a:cs typeface="Arial"/>
                          <a:sym typeface="Arial"/>
                        </a:rPr>
                        <a:t>Déchets pharmaceutiques, </a:t>
                      </a:r>
                      <a:br>
                        <a:rPr b="1" lang="fr" sz="1600" u="none" cap="none" strike="noStrike">
                          <a:solidFill>
                            <a:srgbClr val="09164D"/>
                          </a:solidFill>
                          <a:latin typeface="Arial"/>
                          <a:ea typeface="Arial"/>
                          <a:cs typeface="Arial"/>
                          <a:sym typeface="Arial"/>
                        </a:rPr>
                      </a:br>
                      <a:r>
                        <a:rPr b="1" lang="fr" sz="1600" u="none" cap="none" strike="noStrike">
                          <a:solidFill>
                            <a:srgbClr val="09164D"/>
                          </a:solidFill>
                          <a:latin typeface="Arial"/>
                          <a:ea typeface="Arial"/>
                          <a:cs typeface="Arial"/>
                          <a:sym typeface="Arial"/>
                        </a:rPr>
                        <a:t>cytotoxiques</a:t>
                      </a:r>
                      <a:endParaRPr b="1" sz="1600" u="none" cap="none" strike="noStrike">
                        <a:solidFill>
                          <a:srgbClr val="09164D"/>
                        </a:solidFill>
                        <a:latin typeface="Arial"/>
                        <a:ea typeface="Arial"/>
                        <a:cs typeface="Arial"/>
                        <a:sym typeface="Arial"/>
                      </a:endParaRPr>
                    </a:p>
                  </a:txBody>
                  <a:tcPr marT="0" marB="0" marR="68575" marL="685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c>
                  <a:txBody>
                    <a:bodyPr/>
                    <a:lstStyle/>
                    <a:p>
                      <a:pPr indent="-54610" lvl="0" marL="54610" marR="0" rtl="0" algn="l">
                        <a:lnSpc>
                          <a:spcPct val="100000"/>
                        </a:lnSpc>
                        <a:spcBef>
                          <a:spcPts val="0"/>
                        </a:spcBef>
                        <a:spcAft>
                          <a:spcPts val="0"/>
                        </a:spcAft>
                        <a:buClr>
                          <a:srgbClr val="000000"/>
                        </a:buClr>
                        <a:buSzPts val="1400"/>
                        <a:buFont typeface="Arial"/>
                        <a:buNone/>
                      </a:pPr>
                      <a:r>
                        <a:rPr lang="fr" sz="1400" u="none" cap="none" strike="noStrike">
                          <a:solidFill>
                            <a:srgbClr val="09164D"/>
                          </a:solidFill>
                          <a:latin typeface="Arial"/>
                          <a:ea typeface="Arial"/>
                          <a:cs typeface="Arial"/>
                          <a:sym typeface="Arial"/>
                        </a:rPr>
                        <a:t>Produits pharmaceutiques périmés ou devenus inutiles ; articles contaminés par des produits pharmaceutiques ou contenant des produits pharmaceutiques</a:t>
                      </a:r>
                      <a:endParaRPr sz="1400" u="none" cap="none" strike="noStrike">
                        <a:solidFill>
                          <a:srgbClr val="09164D"/>
                        </a:solidFill>
                        <a:latin typeface="Arial"/>
                        <a:ea typeface="Arial"/>
                        <a:cs typeface="Arial"/>
                        <a:sym typeface="Arial"/>
                      </a:endParaRPr>
                    </a:p>
                    <a:p>
                      <a:pPr indent="-54610" lvl="0" marL="54610" marR="0" rtl="0" algn="l">
                        <a:lnSpc>
                          <a:spcPct val="100000"/>
                        </a:lnSpc>
                        <a:spcBef>
                          <a:spcPts val="0"/>
                        </a:spcBef>
                        <a:spcAft>
                          <a:spcPts val="0"/>
                        </a:spcAft>
                        <a:buClr>
                          <a:srgbClr val="000000"/>
                        </a:buClr>
                        <a:buSzPts val="1400"/>
                        <a:buFont typeface="Arial"/>
                        <a:buNone/>
                      </a:pPr>
                      <a:r>
                        <a:rPr lang="fr" sz="1400" u="none" cap="none" strike="noStrike">
                          <a:solidFill>
                            <a:srgbClr val="09164D"/>
                          </a:solidFill>
                          <a:latin typeface="Arial"/>
                          <a:ea typeface="Arial"/>
                          <a:cs typeface="Arial"/>
                          <a:sym typeface="Arial"/>
                        </a:rPr>
                        <a:t>Déchets cytotoxiques contenant des substances aux propriétés génotoxiques, p. ex., les déchets contenant des médicaments cytostatiques (souvent utilisés pour traiter le cancer) ; produits chimiques génotoxiques</a:t>
                      </a:r>
                      <a:endParaRPr sz="1400" u="none" cap="none" strike="noStrike">
                        <a:solidFill>
                          <a:srgbClr val="09164D"/>
                        </a:solidFill>
                        <a:latin typeface="Arial"/>
                        <a:ea typeface="Arial"/>
                        <a:cs typeface="Arial"/>
                        <a:sym typeface="Arial"/>
                      </a:endParaRPr>
                    </a:p>
                  </a:txBody>
                  <a:tcPr marT="0" marB="0" marR="68575" marL="685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r>
            </a:tbl>
          </a:graphicData>
        </a:graphic>
      </p:graphicFrame>
      <p:graphicFrame>
        <p:nvGraphicFramePr>
          <p:cNvPr id="1163" name="Google Shape;1163;p90"/>
          <p:cNvGraphicFramePr/>
          <p:nvPr/>
        </p:nvGraphicFramePr>
        <p:xfrm>
          <a:off x="838200" y="4515254"/>
          <a:ext cx="3000000" cy="3000000"/>
        </p:xfrm>
        <a:graphic>
          <a:graphicData uri="http://schemas.openxmlformats.org/drawingml/2006/table">
            <a:tbl>
              <a:tblPr>
                <a:noFill/>
                <a:tableStyleId>{40CB9070-8E44-4BD2-A45D-87F34D4019C3}</a:tableStyleId>
              </a:tblPr>
              <a:tblGrid>
                <a:gridCol w="2298400"/>
                <a:gridCol w="8366775"/>
              </a:tblGrid>
              <a:tr h="743200">
                <a:tc>
                  <a:txBody>
                    <a:bodyPr/>
                    <a:lstStyle/>
                    <a:p>
                      <a:pPr indent="0" lvl="0" marL="0" marR="0" rtl="0" algn="r">
                        <a:lnSpc>
                          <a:spcPct val="100000"/>
                        </a:lnSpc>
                        <a:spcBef>
                          <a:spcPts val="0"/>
                        </a:spcBef>
                        <a:spcAft>
                          <a:spcPts val="0"/>
                        </a:spcAft>
                        <a:buClr>
                          <a:srgbClr val="000000"/>
                        </a:buClr>
                        <a:buSzPts val="1600"/>
                        <a:buFont typeface="Arial"/>
                        <a:buNone/>
                      </a:pPr>
                      <a:r>
                        <a:rPr b="1" lang="fr" sz="1600" u="none" cap="none" strike="noStrike">
                          <a:solidFill>
                            <a:srgbClr val="09164D"/>
                          </a:solidFill>
                          <a:latin typeface="Arial"/>
                          <a:ea typeface="Arial"/>
                          <a:cs typeface="Arial"/>
                          <a:sym typeface="Arial"/>
                        </a:rPr>
                        <a:t>Déchets chimiques</a:t>
                      </a:r>
                      <a:endParaRPr b="1" sz="1600" u="none" cap="none" strike="noStrike">
                        <a:solidFill>
                          <a:srgbClr val="09164D"/>
                        </a:solidFill>
                        <a:latin typeface="Arial"/>
                        <a:ea typeface="Arial"/>
                        <a:cs typeface="Arial"/>
                        <a:sym typeface="Arial"/>
                      </a:endParaRPr>
                    </a:p>
                  </a:txBody>
                  <a:tcPr marT="0" marB="0" marR="68575" marL="685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c>
                  <a:txBody>
                    <a:bodyPr/>
                    <a:lstStyle/>
                    <a:p>
                      <a:pPr indent="-54610" lvl="0" marL="54610" marR="0" rtl="0" algn="l">
                        <a:lnSpc>
                          <a:spcPct val="100000"/>
                        </a:lnSpc>
                        <a:spcBef>
                          <a:spcPts val="0"/>
                        </a:spcBef>
                        <a:spcAft>
                          <a:spcPts val="0"/>
                        </a:spcAft>
                        <a:buClr>
                          <a:srgbClr val="000000"/>
                        </a:buClr>
                        <a:buSzPts val="1400"/>
                        <a:buFont typeface="Arial"/>
                        <a:buNone/>
                      </a:pPr>
                      <a:r>
                        <a:rPr lang="fr" sz="1400" u="none" cap="none" strike="noStrike">
                          <a:solidFill>
                            <a:srgbClr val="09164D"/>
                          </a:solidFill>
                          <a:latin typeface="Arial"/>
                          <a:ea typeface="Arial"/>
                          <a:cs typeface="Arial"/>
                          <a:sym typeface="Arial"/>
                        </a:rPr>
                        <a:t>Déchets contenant des substances chimiques </a:t>
                      </a:r>
                      <a:br>
                        <a:rPr lang="fr" sz="1400" u="none" cap="none" strike="noStrike">
                          <a:solidFill>
                            <a:srgbClr val="09164D"/>
                          </a:solidFill>
                          <a:latin typeface="Arial"/>
                          <a:ea typeface="Arial"/>
                          <a:cs typeface="Arial"/>
                          <a:sym typeface="Arial"/>
                        </a:rPr>
                      </a:br>
                      <a:r>
                        <a:rPr lang="fr" sz="1400" u="none" cap="none" strike="noStrike">
                          <a:solidFill>
                            <a:srgbClr val="09164D"/>
                          </a:solidFill>
                          <a:latin typeface="Arial"/>
                          <a:ea typeface="Arial"/>
                          <a:cs typeface="Arial"/>
                          <a:sym typeface="Arial"/>
                        </a:rPr>
                        <a:t>(réactifs utilisés en laboratoire ; solutions de développement de clichés ; désinfectants périmés ou devenus inutiles ; solvants ; déchets à haute teneur en métaux lourds tels que les batteries ; thermomètres et manomètres de mesure de la pression sanguine hors d’usage)</a:t>
                      </a:r>
                      <a:endParaRPr sz="1400" u="none" cap="none" strike="noStrike">
                        <a:solidFill>
                          <a:srgbClr val="09164D"/>
                        </a:solidFill>
                        <a:latin typeface="Arial"/>
                        <a:ea typeface="Arial"/>
                        <a:cs typeface="Arial"/>
                        <a:sym typeface="Arial"/>
                      </a:endParaRPr>
                    </a:p>
                  </a:txBody>
                  <a:tcPr marT="0" marB="0" marR="68575" marL="685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D0D8E8"/>
                    </a:solidFill>
                  </a:tcPr>
                </a:tc>
              </a:tr>
            </a:tbl>
          </a:graphicData>
        </a:graphic>
      </p:graphicFrame>
      <p:graphicFrame>
        <p:nvGraphicFramePr>
          <p:cNvPr id="1164" name="Google Shape;1164;p90"/>
          <p:cNvGraphicFramePr/>
          <p:nvPr/>
        </p:nvGraphicFramePr>
        <p:xfrm>
          <a:off x="838199" y="5368651"/>
          <a:ext cx="3000000" cy="3000000"/>
        </p:xfrm>
        <a:graphic>
          <a:graphicData uri="http://schemas.openxmlformats.org/drawingml/2006/table">
            <a:tbl>
              <a:tblPr>
                <a:noFill/>
                <a:tableStyleId>{40CB9070-8E44-4BD2-A45D-87F34D4019C3}</a:tableStyleId>
              </a:tblPr>
              <a:tblGrid>
                <a:gridCol w="2298400"/>
                <a:gridCol w="8366775"/>
              </a:tblGrid>
              <a:tr h="853400">
                <a:tc>
                  <a:txBody>
                    <a:bodyPr/>
                    <a:lstStyle/>
                    <a:p>
                      <a:pPr indent="0" lvl="0" marL="0" marR="0" rtl="0" algn="r">
                        <a:lnSpc>
                          <a:spcPct val="100000"/>
                        </a:lnSpc>
                        <a:spcBef>
                          <a:spcPts val="0"/>
                        </a:spcBef>
                        <a:spcAft>
                          <a:spcPts val="0"/>
                        </a:spcAft>
                        <a:buClr>
                          <a:srgbClr val="000000"/>
                        </a:buClr>
                        <a:buSzPts val="1600"/>
                        <a:buFont typeface="Arial"/>
                        <a:buNone/>
                      </a:pPr>
                      <a:r>
                        <a:rPr b="1" lang="fr" sz="1600" u="none" cap="none" strike="noStrike">
                          <a:solidFill>
                            <a:srgbClr val="09164D"/>
                          </a:solidFill>
                          <a:latin typeface="Arial"/>
                          <a:ea typeface="Arial"/>
                          <a:cs typeface="Arial"/>
                          <a:sym typeface="Arial"/>
                        </a:rPr>
                        <a:t>Déchets radioactifs</a:t>
                      </a:r>
                      <a:endParaRPr b="1" sz="1600" u="none" cap="none" strike="noStrike">
                        <a:solidFill>
                          <a:srgbClr val="09164D"/>
                        </a:solidFill>
                        <a:latin typeface="Arial"/>
                        <a:ea typeface="Arial"/>
                        <a:cs typeface="Arial"/>
                        <a:sym typeface="Arial"/>
                      </a:endParaRPr>
                    </a:p>
                  </a:txBody>
                  <a:tcPr marT="0" marB="0" marR="68575" marL="685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c>
                  <a:txBody>
                    <a:bodyPr/>
                    <a:lstStyle/>
                    <a:p>
                      <a:pPr indent="-54610" lvl="0" marL="54610" marR="0" rtl="0" algn="l">
                        <a:lnSpc>
                          <a:spcPct val="100000"/>
                        </a:lnSpc>
                        <a:spcBef>
                          <a:spcPts val="0"/>
                        </a:spcBef>
                        <a:spcAft>
                          <a:spcPts val="0"/>
                        </a:spcAft>
                        <a:buClr>
                          <a:srgbClr val="000000"/>
                        </a:buClr>
                        <a:buSzPts val="1400"/>
                        <a:buFont typeface="Arial"/>
                        <a:buNone/>
                      </a:pPr>
                      <a:r>
                        <a:rPr lang="fr" sz="1400" u="none" cap="none" strike="noStrike">
                          <a:solidFill>
                            <a:srgbClr val="09164D"/>
                          </a:solidFill>
                          <a:latin typeface="Arial"/>
                          <a:ea typeface="Arial"/>
                          <a:cs typeface="Arial"/>
                          <a:sym typeface="Arial"/>
                        </a:rPr>
                        <a:t>Déchets contenant des substances radioactives </a:t>
                      </a:r>
                      <a:br>
                        <a:rPr lang="fr" sz="1400" u="none" cap="none" strike="noStrike">
                          <a:solidFill>
                            <a:srgbClr val="09164D"/>
                          </a:solidFill>
                          <a:latin typeface="Arial"/>
                          <a:ea typeface="Arial"/>
                          <a:cs typeface="Arial"/>
                          <a:sym typeface="Arial"/>
                        </a:rPr>
                      </a:br>
                      <a:r>
                        <a:rPr lang="fr" sz="1400" u="none" cap="none" strike="noStrike">
                          <a:solidFill>
                            <a:srgbClr val="09164D"/>
                          </a:solidFill>
                          <a:latin typeface="Arial"/>
                          <a:ea typeface="Arial"/>
                          <a:cs typeface="Arial"/>
                          <a:sym typeface="Arial"/>
                        </a:rPr>
                        <a:t>(liquides non utilisés provenant de soins de radiothérapie ou de laboratoires de recherche, articles en verre, emballages ou papier absorbant contaminés ; urines et excréments des patients traités ou testés avec des radionucléides non scellés ; sources scellées)</a:t>
                      </a:r>
                      <a:endParaRPr sz="1400" u="none" cap="none" strike="noStrike">
                        <a:solidFill>
                          <a:srgbClr val="09164D"/>
                        </a:solidFill>
                        <a:latin typeface="Arial"/>
                        <a:ea typeface="Arial"/>
                        <a:cs typeface="Arial"/>
                        <a:sym typeface="Arial"/>
                      </a:endParaRPr>
                    </a:p>
                  </a:txBody>
                  <a:tcPr marT="0" marB="0" marR="68575" marL="68575" anchor="ctr">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DF4"/>
                    </a:solidFill>
                  </a:tcPr>
                </a:tc>
              </a:tr>
            </a:tbl>
          </a:graphicData>
        </a:graphic>
      </p:graphicFrame>
      <p:sp>
        <p:nvSpPr>
          <p:cNvPr id="1165" name="Google Shape;1165;p9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91"/>
          <p:cNvSpPr txBox="1"/>
          <p:nvPr>
            <p:ph type="title"/>
          </p:nvPr>
        </p:nvSpPr>
        <p:spPr>
          <a:xfrm>
            <a:off x="913084" y="99307"/>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Font typeface="Arial Narrow"/>
              <a:buNone/>
            </a:pPr>
            <a:r>
              <a:rPr lang="fr">
                <a:solidFill>
                  <a:srgbClr val="00B0F0"/>
                </a:solidFill>
              </a:rPr>
              <a:t>Poubelles et contenants – Directives complémentaires </a:t>
            </a:r>
            <a:endParaRPr/>
          </a:p>
        </p:txBody>
      </p:sp>
      <p:graphicFrame>
        <p:nvGraphicFramePr>
          <p:cNvPr id="1174" name="Google Shape;1174;p91"/>
          <p:cNvGraphicFramePr/>
          <p:nvPr/>
        </p:nvGraphicFramePr>
        <p:xfrm>
          <a:off x="450380" y="815699"/>
          <a:ext cx="3000000" cy="3000000"/>
        </p:xfrm>
        <a:graphic>
          <a:graphicData uri="http://schemas.openxmlformats.org/drawingml/2006/table">
            <a:tbl>
              <a:tblPr>
                <a:noFill/>
                <a:tableStyleId>{40CB9070-8E44-4BD2-A45D-87F34D4019C3}</a:tableStyleId>
              </a:tblPr>
              <a:tblGrid>
                <a:gridCol w="2407025"/>
                <a:gridCol w="2085225"/>
                <a:gridCol w="3616975"/>
                <a:gridCol w="3298375"/>
              </a:tblGrid>
              <a:tr h="585525">
                <a:tc>
                  <a:txBody>
                    <a:bodyPr/>
                    <a:lstStyle/>
                    <a:p>
                      <a:pPr indent="0" lvl="0" marL="0" marR="0" rtl="0" algn="l">
                        <a:lnSpc>
                          <a:spcPct val="107000"/>
                        </a:lnSpc>
                        <a:spcBef>
                          <a:spcPts val="0"/>
                        </a:spcBef>
                        <a:spcAft>
                          <a:spcPts val="0"/>
                        </a:spcAft>
                        <a:buClr>
                          <a:srgbClr val="000000"/>
                        </a:buClr>
                        <a:buSzPts val="1600"/>
                        <a:buFont typeface="Arial"/>
                        <a:buNone/>
                      </a:pPr>
                      <a:r>
                        <a:rPr b="1" lang="fr" sz="1600" u="none" cap="none" strike="noStrike">
                          <a:solidFill>
                            <a:schemeClr val="lt1"/>
                          </a:solidFill>
                          <a:latin typeface="Arial Narrow"/>
                          <a:ea typeface="Arial Narrow"/>
                          <a:cs typeface="Arial Narrow"/>
                          <a:sym typeface="Arial Narrow"/>
                        </a:rPr>
                        <a:t>Catégories de déchets </a:t>
                      </a:r>
                      <a:endParaRPr b="1" sz="1600" u="none" cap="none" strike="noStrike">
                        <a:solidFill>
                          <a:schemeClr val="lt1"/>
                        </a:solidFill>
                        <a:latin typeface="Arial Narrow"/>
                        <a:ea typeface="Arial Narrow"/>
                        <a:cs typeface="Arial Narrow"/>
                        <a:sym typeface="Arial Narrow"/>
                      </a:endParaRPr>
                    </a:p>
                  </a:txBody>
                  <a:tcPr marT="0" marB="0" marR="68575" marL="68575" anchor="ctr">
                    <a:solidFill>
                      <a:schemeClr val="dk1"/>
                    </a:solidFill>
                  </a:tcPr>
                </a:tc>
                <a:tc>
                  <a:txBody>
                    <a:bodyPr/>
                    <a:lstStyle/>
                    <a:p>
                      <a:pPr indent="0" lvl="0" marL="0" marR="0" rtl="0" algn="l">
                        <a:lnSpc>
                          <a:spcPct val="107000"/>
                        </a:lnSpc>
                        <a:spcBef>
                          <a:spcPts val="0"/>
                        </a:spcBef>
                        <a:spcAft>
                          <a:spcPts val="0"/>
                        </a:spcAft>
                        <a:buClr>
                          <a:srgbClr val="000000"/>
                        </a:buClr>
                        <a:buSzPts val="1600"/>
                        <a:buFont typeface="Arial"/>
                        <a:buNone/>
                      </a:pPr>
                      <a:r>
                        <a:rPr b="1" lang="fr" sz="1600" u="none" cap="none" strike="noStrike">
                          <a:solidFill>
                            <a:schemeClr val="lt1"/>
                          </a:solidFill>
                          <a:latin typeface="Arial Narrow"/>
                          <a:ea typeface="Arial Narrow"/>
                          <a:cs typeface="Arial Narrow"/>
                          <a:sym typeface="Arial Narrow"/>
                        </a:rPr>
                        <a:t>Couleur et symboles</a:t>
                      </a:r>
                      <a:endParaRPr b="1" sz="1600" u="none" cap="none" strike="noStrike">
                        <a:solidFill>
                          <a:schemeClr val="lt1"/>
                        </a:solidFill>
                        <a:latin typeface="Arial Narrow"/>
                        <a:ea typeface="Arial Narrow"/>
                        <a:cs typeface="Arial Narrow"/>
                        <a:sym typeface="Arial Narrow"/>
                      </a:endParaRPr>
                    </a:p>
                  </a:txBody>
                  <a:tcPr marT="0" marB="0" marR="68575" marL="68575" anchor="ctr">
                    <a:solidFill>
                      <a:schemeClr val="dk1"/>
                    </a:solidFill>
                  </a:tcPr>
                </a:tc>
                <a:tc>
                  <a:txBody>
                    <a:bodyPr/>
                    <a:lstStyle/>
                    <a:p>
                      <a:pPr indent="0" lvl="0" marL="0" marR="0" rtl="0" algn="l">
                        <a:lnSpc>
                          <a:spcPct val="107000"/>
                        </a:lnSpc>
                        <a:spcBef>
                          <a:spcPts val="0"/>
                        </a:spcBef>
                        <a:spcAft>
                          <a:spcPts val="0"/>
                        </a:spcAft>
                        <a:buClr>
                          <a:srgbClr val="000000"/>
                        </a:buClr>
                        <a:buSzPts val="1600"/>
                        <a:buFont typeface="Arial"/>
                        <a:buNone/>
                      </a:pPr>
                      <a:r>
                        <a:rPr b="1" lang="fr" sz="1600" u="none" cap="none" strike="noStrike">
                          <a:solidFill>
                            <a:schemeClr val="lt1"/>
                          </a:solidFill>
                          <a:latin typeface="Arial Narrow"/>
                          <a:ea typeface="Arial Narrow"/>
                          <a:cs typeface="Arial Narrow"/>
                          <a:sym typeface="Arial Narrow"/>
                        </a:rPr>
                        <a:t>Type de contenant</a:t>
                      </a:r>
                      <a:endParaRPr b="1" sz="1600" u="none" cap="none" strike="noStrike">
                        <a:solidFill>
                          <a:schemeClr val="lt1"/>
                        </a:solidFill>
                        <a:latin typeface="Arial Narrow"/>
                        <a:ea typeface="Arial Narrow"/>
                        <a:cs typeface="Arial Narrow"/>
                        <a:sym typeface="Arial Narrow"/>
                      </a:endParaRPr>
                    </a:p>
                  </a:txBody>
                  <a:tcPr marT="0" marB="0" marR="68575" marL="68575" anchor="ctr">
                    <a:solidFill>
                      <a:schemeClr val="dk1"/>
                    </a:solidFill>
                  </a:tcPr>
                </a:tc>
                <a:tc>
                  <a:txBody>
                    <a:bodyPr/>
                    <a:lstStyle/>
                    <a:p>
                      <a:pPr indent="0" lvl="0" marL="0" marR="0" rtl="0" algn="l">
                        <a:lnSpc>
                          <a:spcPct val="107000"/>
                        </a:lnSpc>
                        <a:spcBef>
                          <a:spcPts val="0"/>
                        </a:spcBef>
                        <a:spcAft>
                          <a:spcPts val="0"/>
                        </a:spcAft>
                        <a:buClr>
                          <a:srgbClr val="000000"/>
                        </a:buClr>
                        <a:buSzPts val="1600"/>
                        <a:buFont typeface="Arial"/>
                        <a:buNone/>
                      </a:pPr>
                      <a:r>
                        <a:rPr b="1" lang="fr" sz="1600" u="none" cap="none" strike="noStrike">
                          <a:solidFill>
                            <a:schemeClr val="lt1"/>
                          </a:solidFill>
                          <a:latin typeface="Arial Narrow"/>
                          <a:ea typeface="Arial Narrow"/>
                          <a:cs typeface="Arial Narrow"/>
                          <a:sym typeface="Arial Narrow"/>
                        </a:rPr>
                        <a:t>Fréquence d’enlèvement</a:t>
                      </a:r>
                      <a:endParaRPr b="1" sz="1600" u="none" cap="none" strike="noStrike">
                        <a:solidFill>
                          <a:schemeClr val="lt1"/>
                        </a:solidFill>
                        <a:latin typeface="Arial Narrow"/>
                        <a:ea typeface="Arial Narrow"/>
                        <a:cs typeface="Arial Narrow"/>
                        <a:sym typeface="Arial Narrow"/>
                      </a:endParaRPr>
                    </a:p>
                  </a:txBody>
                  <a:tcPr marT="0" marB="0" marR="68575" marL="68575" anchor="ctr">
                    <a:solidFill>
                      <a:schemeClr val="dk1"/>
                    </a:solidFill>
                  </a:tcPr>
                </a:tc>
              </a:tr>
              <a:tr h="918350">
                <a:tc>
                  <a:txBody>
                    <a:bodyPr/>
                    <a:lstStyle/>
                    <a:p>
                      <a:pPr indent="0" lvl="0" marL="0" marR="0" rtl="0" algn="l">
                        <a:lnSpc>
                          <a:spcPct val="107000"/>
                        </a:lnSpc>
                        <a:spcBef>
                          <a:spcPts val="0"/>
                        </a:spcBef>
                        <a:spcAft>
                          <a:spcPts val="0"/>
                        </a:spcAft>
                        <a:buClr>
                          <a:srgbClr val="000000"/>
                        </a:buClr>
                        <a:buSzPts val="1600"/>
                        <a:buFont typeface="Arial"/>
                        <a:buNone/>
                      </a:pPr>
                      <a:r>
                        <a:rPr b="0" lang="fr" sz="1600" u="none" cap="none" strike="noStrike">
                          <a:solidFill>
                            <a:srgbClr val="09164D"/>
                          </a:solidFill>
                          <a:latin typeface="Arial Narrow"/>
                          <a:ea typeface="Arial Narrow"/>
                          <a:cs typeface="Arial Narrow"/>
                          <a:sym typeface="Arial Narrow"/>
                        </a:rPr>
                        <a:t>Déchets infectieux</a:t>
                      </a:r>
                      <a:endParaRPr b="0" sz="1600" u="none" cap="none" strike="noStrike">
                        <a:solidFill>
                          <a:srgbClr val="09164D"/>
                        </a:solidFill>
                        <a:latin typeface="Arial Narrow"/>
                        <a:ea typeface="Arial Narrow"/>
                        <a:cs typeface="Arial Narrow"/>
                        <a:sym typeface="Arial Narrow"/>
                      </a:endParaRPr>
                    </a:p>
                  </a:txBody>
                  <a:tcPr marT="0" marB="0" marR="68575" marL="68575" anchor="ctr"/>
                </a:tc>
                <a:tc>
                  <a:txBody>
                    <a:bodyPr/>
                    <a:lstStyle/>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solidFill>
                          <a:srgbClr val="09164D"/>
                        </a:solidFill>
                        <a:latin typeface="Arial Narrow"/>
                        <a:ea typeface="Arial Narrow"/>
                        <a:cs typeface="Arial Narrow"/>
                        <a:sym typeface="Arial Narrow"/>
                      </a:endParaRPr>
                    </a:p>
                  </a:txBody>
                  <a:tcPr marT="0" marB="0" marR="68575" marL="68575">
                    <a:solidFill>
                      <a:srgbClr val="FFFF00"/>
                    </a:solidFill>
                  </a:tcPr>
                </a:tc>
                <a:tc>
                  <a:txBody>
                    <a:bodyPr/>
                    <a:lstStyle/>
                    <a:p>
                      <a:pPr indent="0" lvl="0" marL="0" marR="0" rtl="0" algn="l">
                        <a:lnSpc>
                          <a:spcPct val="107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Sac en plastique solide et étanche placé dans un bac à déchets (les sacs utilisés pour les déchets hautement infectieux doivent être compatibles avec l’autoclavage)</a:t>
                      </a:r>
                      <a:endParaRPr sz="1600" u="none" cap="none" strike="noStrike">
                        <a:solidFill>
                          <a:srgbClr val="09164D"/>
                        </a:solidFill>
                        <a:latin typeface="Arial Narrow"/>
                        <a:ea typeface="Arial Narrow"/>
                        <a:cs typeface="Arial Narrow"/>
                        <a:sym typeface="Arial Narrow"/>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Lorsque le sac est rempli aux trois quarts ou une fois par jour au minimum</a:t>
                      </a:r>
                      <a:endParaRPr sz="1600" u="none" cap="none" strike="noStrike">
                        <a:solidFill>
                          <a:srgbClr val="09164D"/>
                        </a:solidFill>
                        <a:latin typeface="Arial Narrow"/>
                        <a:ea typeface="Arial Narrow"/>
                        <a:cs typeface="Arial Narrow"/>
                        <a:sym typeface="Arial Narrow"/>
                      </a:endParaRPr>
                    </a:p>
                  </a:txBody>
                  <a:tcPr marT="0" marB="0" marR="68575" marL="68575" anchor="ctr"/>
                </a:tc>
              </a:tr>
              <a:tr h="699375">
                <a:tc>
                  <a:txBody>
                    <a:bodyPr/>
                    <a:lstStyle/>
                    <a:p>
                      <a:pPr indent="0" lvl="0" marL="0" marR="0" rtl="0" algn="just">
                        <a:lnSpc>
                          <a:spcPct val="107000"/>
                        </a:lnSpc>
                        <a:spcBef>
                          <a:spcPts val="0"/>
                        </a:spcBef>
                        <a:spcAft>
                          <a:spcPts val="0"/>
                        </a:spcAft>
                        <a:buClr>
                          <a:srgbClr val="000000"/>
                        </a:buClr>
                        <a:buSzPts val="1600"/>
                        <a:buFont typeface="Arial"/>
                        <a:buNone/>
                      </a:pPr>
                      <a:r>
                        <a:rPr b="0" lang="fr" sz="1600" u="none" cap="none" strike="noStrike">
                          <a:solidFill>
                            <a:srgbClr val="09164D"/>
                          </a:solidFill>
                          <a:latin typeface="Arial Narrow"/>
                          <a:ea typeface="Arial Narrow"/>
                          <a:cs typeface="Arial Narrow"/>
                          <a:sym typeface="Arial Narrow"/>
                        </a:rPr>
                        <a:t>Déchets coupants</a:t>
                      </a:r>
                      <a:endParaRPr b="0" sz="1600" u="none" cap="none" strike="noStrike">
                        <a:solidFill>
                          <a:srgbClr val="09164D"/>
                        </a:solidFill>
                        <a:latin typeface="Arial Narrow"/>
                        <a:ea typeface="Arial Narrow"/>
                        <a:cs typeface="Arial Narrow"/>
                        <a:sym typeface="Arial Narrow"/>
                      </a:endParaRPr>
                    </a:p>
                  </a:txBody>
                  <a:tcPr marT="0" marB="0" marR="68575" marL="68575" anchor="ctr"/>
                </a:tc>
                <a:tc>
                  <a:txBody>
                    <a:bodyPr/>
                    <a:lstStyle/>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solidFill>
                          <a:srgbClr val="09164D"/>
                        </a:solidFill>
                        <a:latin typeface="Arial Narrow"/>
                        <a:ea typeface="Arial Narrow"/>
                        <a:cs typeface="Arial Narrow"/>
                        <a:sym typeface="Arial Narrow"/>
                      </a:endParaRPr>
                    </a:p>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solidFill>
                          <a:srgbClr val="09164D"/>
                        </a:solidFill>
                        <a:latin typeface="Arial Narrow"/>
                        <a:ea typeface="Arial Narrow"/>
                        <a:cs typeface="Arial Narrow"/>
                        <a:sym typeface="Arial Narrow"/>
                      </a:endParaRPr>
                    </a:p>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solidFill>
                          <a:srgbClr val="09164D"/>
                        </a:solidFill>
                        <a:latin typeface="Arial Narrow"/>
                        <a:ea typeface="Arial Narrow"/>
                        <a:cs typeface="Arial Narrow"/>
                        <a:sym typeface="Arial Narrow"/>
                      </a:endParaRPr>
                    </a:p>
                  </a:txBody>
                  <a:tcPr marT="0" marB="0" marR="68575" marL="68575">
                    <a:solidFill>
                      <a:srgbClr val="FFFF00"/>
                    </a:solidFill>
                  </a:tcPr>
                </a:tc>
                <a:tc>
                  <a:txBody>
                    <a:bodyPr/>
                    <a:lstStyle/>
                    <a:p>
                      <a:pPr indent="0" lvl="0" marL="0" marR="0" rtl="0" algn="l">
                        <a:lnSpc>
                          <a:spcPct val="107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Contenant non perforable</a:t>
                      </a:r>
                      <a:endParaRPr sz="1600" u="none" cap="none" strike="noStrike">
                        <a:solidFill>
                          <a:srgbClr val="09164D"/>
                        </a:solidFill>
                        <a:latin typeface="Arial Narrow"/>
                        <a:ea typeface="Arial Narrow"/>
                        <a:cs typeface="Arial Narrow"/>
                        <a:sym typeface="Arial Narrow"/>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Lorsque le contenant est rempli jusqu’à la ligne ou aux trois quarts</a:t>
                      </a:r>
                      <a:endParaRPr sz="1600" u="none" cap="none" strike="noStrike">
                        <a:solidFill>
                          <a:srgbClr val="09164D"/>
                        </a:solidFill>
                        <a:latin typeface="Arial Narrow"/>
                        <a:ea typeface="Arial Narrow"/>
                        <a:cs typeface="Arial Narrow"/>
                        <a:sym typeface="Arial Narrow"/>
                      </a:endParaRPr>
                    </a:p>
                  </a:txBody>
                  <a:tcPr marT="0" marB="0" marR="68575" marL="68575" anchor="ctr"/>
                </a:tc>
              </a:tr>
              <a:tr h="723275">
                <a:tc>
                  <a:txBody>
                    <a:bodyPr/>
                    <a:lstStyle/>
                    <a:p>
                      <a:pPr indent="0" lvl="0" marL="0" marR="0" rtl="0" algn="just">
                        <a:lnSpc>
                          <a:spcPct val="107000"/>
                        </a:lnSpc>
                        <a:spcBef>
                          <a:spcPts val="0"/>
                        </a:spcBef>
                        <a:spcAft>
                          <a:spcPts val="0"/>
                        </a:spcAft>
                        <a:buClr>
                          <a:srgbClr val="000000"/>
                        </a:buClr>
                        <a:buSzPts val="1600"/>
                        <a:buFont typeface="Arial"/>
                        <a:buNone/>
                      </a:pPr>
                      <a:r>
                        <a:rPr b="0" lang="fr" sz="1600" u="none" cap="none" strike="noStrike">
                          <a:solidFill>
                            <a:srgbClr val="09164D"/>
                          </a:solidFill>
                          <a:latin typeface="Arial Narrow"/>
                          <a:ea typeface="Arial Narrow"/>
                          <a:cs typeface="Arial Narrow"/>
                          <a:sym typeface="Arial Narrow"/>
                        </a:rPr>
                        <a:t>Déchets pathologiques</a:t>
                      </a:r>
                      <a:endParaRPr b="0" sz="1600" u="none" cap="none" strike="noStrike">
                        <a:solidFill>
                          <a:srgbClr val="09164D"/>
                        </a:solidFill>
                        <a:latin typeface="Arial Narrow"/>
                        <a:ea typeface="Arial Narrow"/>
                        <a:cs typeface="Arial Narrow"/>
                        <a:sym typeface="Arial Narrow"/>
                      </a:endParaRPr>
                    </a:p>
                  </a:txBody>
                  <a:tcPr marT="0" marB="0" marR="68575" marL="68575" anchor="ctr"/>
                </a:tc>
                <a:tc>
                  <a:txBody>
                    <a:bodyPr/>
                    <a:lstStyle/>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solidFill>
                          <a:srgbClr val="09164D"/>
                        </a:solidFill>
                        <a:latin typeface="Arial Narrow"/>
                        <a:ea typeface="Arial Narrow"/>
                        <a:cs typeface="Arial Narrow"/>
                        <a:sym typeface="Arial Narrow"/>
                      </a:endParaRPr>
                    </a:p>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solidFill>
                          <a:srgbClr val="09164D"/>
                        </a:solidFill>
                        <a:latin typeface="Arial Narrow"/>
                        <a:ea typeface="Arial Narrow"/>
                        <a:cs typeface="Arial Narrow"/>
                        <a:sym typeface="Arial Narrow"/>
                      </a:endParaRPr>
                    </a:p>
                  </a:txBody>
                  <a:tcPr marT="0" marB="0" marR="68575" marL="68575">
                    <a:solidFill>
                      <a:srgbClr val="FFFF00"/>
                    </a:solidFill>
                  </a:tcPr>
                </a:tc>
                <a:tc>
                  <a:txBody>
                    <a:bodyPr/>
                    <a:lstStyle/>
                    <a:p>
                      <a:pPr indent="0" lvl="0" marL="0" marR="0" rtl="0" algn="l">
                        <a:lnSpc>
                          <a:spcPct val="107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Sac en plastique solide et étanche placé dans un bac à déchets</a:t>
                      </a:r>
                      <a:endParaRPr sz="1600" u="none" cap="none" strike="noStrike">
                        <a:solidFill>
                          <a:srgbClr val="09164D"/>
                        </a:solidFill>
                        <a:latin typeface="Arial Narrow"/>
                        <a:ea typeface="Arial Narrow"/>
                        <a:cs typeface="Arial Narrow"/>
                        <a:sym typeface="Arial Narrow"/>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Lorsque le sac est rempli aux trois quarts ou une fois par jour au minimum</a:t>
                      </a:r>
                      <a:endParaRPr sz="1600" u="none" cap="none" strike="noStrike">
                        <a:solidFill>
                          <a:srgbClr val="09164D"/>
                        </a:solidFill>
                        <a:latin typeface="Arial Narrow"/>
                        <a:ea typeface="Arial Narrow"/>
                        <a:cs typeface="Arial Narrow"/>
                        <a:sym typeface="Arial Narrow"/>
                      </a:endParaRPr>
                    </a:p>
                  </a:txBody>
                  <a:tcPr marT="0" marB="0" marR="68575" marL="68575" anchor="ctr"/>
                </a:tc>
              </a:tr>
              <a:tr h="776875">
                <a:tc>
                  <a:txBody>
                    <a:bodyPr/>
                    <a:lstStyle/>
                    <a:p>
                      <a:pPr indent="0" lvl="0" marL="0" marR="0" rtl="0" algn="l">
                        <a:lnSpc>
                          <a:spcPct val="107000"/>
                        </a:lnSpc>
                        <a:spcBef>
                          <a:spcPts val="0"/>
                        </a:spcBef>
                        <a:spcAft>
                          <a:spcPts val="0"/>
                        </a:spcAft>
                        <a:buClr>
                          <a:srgbClr val="000000"/>
                        </a:buClr>
                        <a:buSzPts val="1600"/>
                        <a:buFont typeface="Arial"/>
                        <a:buNone/>
                      </a:pPr>
                      <a:r>
                        <a:rPr b="0" lang="fr" sz="1600" u="none" cap="none" strike="noStrike">
                          <a:solidFill>
                            <a:srgbClr val="09164D"/>
                          </a:solidFill>
                          <a:latin typeface="Arial Narrow"/>
                          <a:ea typeface="Arial Narrow"/>
                          <a:cs typeface="Arial Narrow"/>
                          <a:sym typeface="Arial Narrow"/>
                        </a:rPr>
                        <a:t>Déchets chimiques et pharmaceutiques</a:t>
                      </a:r>
                      <a:endParaRPr b="0" sz="1600" u="none" cap="none" strike="noStrike">
                        <a:solidFill>
                          <a:srgbClr val="09164D"/>
                        </a:solidFill>
                        <a:latin typeface="Arial Narrow"/>
                        <a:ea typeface="Arial Narrow"/>
                        <a:cs typeface="Arial Narrow"/>
                        <a:sym typeface="Arial Narrow"/>
                      </a:endParaRPr>
                    </a:p>
                  </a:txBody>
                  <a:tcPr marT="0" marB="0" marR="68575" marL="68575" anchor="ctr"/>
                </a:tc>
                <a:tc>
                  <a:txBody>
                    <a:bodyPr/>
                    <a:lstStyle/>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solidFill>
                          <a:srgbClr val="09164D"/>
                        </a:solidFill>
                        <a:latin typeface="Arial Narrow"/>
                        <a:ea typeface="Arial Narrow"/>
                        <a:cs typeface="Arial Narrow"/>
                        <a:sym typeface="Arial Narrow"/>
                      </a:endParaRPr>
                    </a:p>
                  </a:txBody>
                  <a:tcPr marT="0" marB="0" marR="68575" marL="68575">
                    <a:solidFill>
                      <a:srgbClr val="CC6600"/>
                    </a:solidFill>
                  </a:tcPr>
                </a:tc>
                <a:tc>
                  <a:txBody>
                    <a:bodyPr/>
                    <a:lstStyle/>
                    <a:p>
                      <a:pPr indent="0" lvl="0" marL="0" marR="0" rtl="0" algn="l">
                        <a:lnSpc>
                          <a:spcPct val="107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Sac en plastique ou contenant rigide</a:t>
                      </a:r>
                      <a:endParaRPr sz="1600" u="none" cap="none" strike="noStrike">
                        <a:solidFill>
                          <a:srgbClr val="09164D"/>
                        </a:solidFill>
                        <a:latin typeface="Arial Narrow"/>
                        <a:ea typeface="Arial Narrow"/>
                        <a:cs typeface="Arial Narrow"/>
                        <a:sym typeface="Arial Narrow"/>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Sur demande</a:t>
                      </a:r>
                      <a:endParaRPr sz="1600" u="none" cap="none" strike="noStrike">
                        <a:solidFill>
                          <a:srgbClr val="09164D"/>
                        </a:solidFill>
                        <a:latin typeface="Arial Narrow"/>
                        <a:ea typeface="Arial Narrow"/>
                        <a:cs typeface="Arial Narrow"/>
                        <a:sym typeface="Arial Narrow"/>
                      </a:endParaRPr>
                    </a:p>
                  </a:txBody>
                  <a:tcPr marT="0" marB="0" marR="68575" marL="68575" anchor="ctr"/>
                </a:tc>
              </a:tr>
              <a:tr h="701100">
                <a:tc>
                  <a:txBody>
                    <a:bodyPr/>
                    <a:lstStyle/>
                    <a:p>
                      <a:pPr indent="0" lvl="0" marL="0" marR="0" rtl="0" algn="just">
                        <a:lnSpc>
                          <a:spcPct val="107000"/>
                        </a:lnSpc>
                        <a:spcBef>
                          <a:spcPts val="0"/>
                        </a:spcBef>
                        <a:spcAft>
                          <a:spcPts val="0"/>
                        </a:spcAft>
                        <a:buClr>
                          <a:srgbClr val="000000"/>
                        </a:buClr>
                        <a:buSzPts val="1600"/>
                        <a:buFont typeface="Arial"/>
                        <a:buNone/>
                      </a:pPr>
                      <a:r>
                        <a:rPr b="0" lang="fr" sz="1600" u="none" cap="none" strike="noStrike">
                          <a:solidFill>
                            <a:srgbClr val="09164D"/>
                          </a:solidFill>
                          <a:latin typeface="Arial Narrow"/>
                          <a:ea typeface="Arial Narrow"/>
                          <a:cs typeface="Arial Narrow"/>
                          <a:sym typeface="Arial Narrow"/>
                        </a:rPr>
                        <a:t>Les déchets radioactifs</a:t>
                      </a:r>
                      <a:endParaRPr b="0" sz="1600" u="none" cap="none" strike="noStrike">
                        <a:solidFill>
                          <a:srgbClr val="09164D"/>
                        </a:solidFill>
                        <a:latin typeface="Arial Narrow"/>
                        <a:ea typeface="Arial Narrow"/>
                        <a:cs typeface="Arial Narrow"/>
                        <a:sym typeface="Arial Narrow"/>
                      </a:endParaRPr>
                    </a:p>
                  </a:txBody>
                  <a:tcPr marT="0" marB="0" marR="68575" marL="68575" anchor="ctr"/>
                </a:tc>
                <a:tc>
                  <a:txBody>
                    <a:bodyPr/>
                    <a:lstStyle/>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solidFill>
                          <a:srgbClr val="09164D"/>
                        </a:solidFill>
                        <a:latin typeface="Arial Narrow"/>
                        <a:ea typeface="Arial Narrow"/>
                        <a:cs typeface="Arial Narrow"/>
                        <a:sym typeface="Arial Narrow"/>
                      </a:endParaRPr>
                    </a:p>
                  </a:txBody>
                  <a:tcPr marT="0" marB="0" marR="68575" marL="68575"/>
                </a:tc>
                <a:tc>
                  <a:txBody>
                    <a:bodyPr/>
                    <a:lstStyle/>
                    <a:p>
                      <a:pPr indent="0" lvl="0" marL="0" marR="0" rtl="0" algn="l">
                        <a:lnSpc>
                          <a:spcPct val="107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Boîte en plomb</a:t>
                      </a:r>
                      <a:endParaRPr sz="1600" u="none" cap="none" strike="noStrike">
                        <a:solidFill>
                          <a:srgbClr val="09164D"/>
                        </a:solidFill>
                        <a:latin typeface="Arial Narrow"/>
                        <a:ea typeface="Arial Narrow"/>
                        <a:cs typeface="Arial Narrow"/>
                        <a:sym typeface="Arial Narrow"/>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Sur demande</a:t>
                      </a:r>
                      <a:endParaRPr sz="1600" u="none" cap="none" strike="noStrike">
                        <a:solidFill>
                          <a:srgbClr val="09164D"/>
                        </a:solidFill>
                        <a:latin typeface="Arial Narrow"/>
                        <a:ea typeface="Arial Narrow"/>
                        <a:cs typeface="Arial Narrow"/>
                        <a:sym typeface="Arial Narrow"/>
                      </a:endParaRPr>
                    </a:p>
                  </a:txBody>
                  <a:tcPr marT="0" marB="0" marR="68575" marL="68575" anchor="ctr"/>
                </a:tc>
              </a:tr>
              <a:tr h="632000">
                <a:tc>
                  <a:txBody>
                    <a:bodyPr/>
                    <a:lstStyle/>
                    <a:p>
                      <a:pPr indent="0" lvl="0" marL="0" marR="0" rtl="0" algn="l">
                        <a:lnSpc>
                          <a:spcPct val="107000"/>
                        </a:lnSpc>
                        <a:spcBef>
                          <a:spcPts val="0"/>
                        </a:spcBef>
                        <a:spcAft>
                          <a:spcPts val="0"/>
                        </a:spcAft>
                        <a:buClr>
                          <a:srgbClr val="000000"/>
                        </a:buClr>
                        <a:buSzPts val="1600"/>
                        <a:buFont typeface="Arial"/>
                        <a:buNone/>
                      </a:pPr>
                      <a:r>
                        <a:rPr b="0" lang="fr" sz="1600" u="none" cap="none" strike="noStrike">
                          <a:solidFill>
                            <a:srgbClr val="09164D"/>
                          </a:solidFill>
                          <a:latin typeface="Arial Narrow"/>
                          <a:ea typeface="Arial Narrow"/>
                          <a:cs typeface="Arial Narrow"/>
                          <a:sym typeface="Arial Narrow"/>
                        </a:rPr>
                        <a:t>Déchets biomédicaux ordinaires</a:t>
                      </a:r>
                      <a:endParaRPr b="0" sz="1600" u="none" cap="none" strike="noStrike">
                        <a:solidFill>
                          <a:srgbClr val="09164D"/>
                        </a:solidFill>
                        <a:latin typeface="Arial Narrow"/>
                        <a:ea typeface="Arial Narrow"/>
                        <a:cs typeface="Arial Narrow"/>
                        <a:sym typeface="Arial Narrow"/>
                      </a:endParaRPr>
                    </a:p>
                  </a:txBody>
                  <a:tcPr marT="0" marB="0" marR="68575" marL="68575" anchor="ctr"/>
                </a:tc>
                <a:tc>
                  <a:txBody>
                    <a:bodyPr/>
                    <a:lstStyle/>
                    <a:p>
                      <a:pPr indent="0" lvl="0" marL="0" marR="0" rtl="0" algn="just">
                        <a:lnSpc>
                          <a:spcPct val="107000"/>
                        </a:lnSpc>
                        <a:spcBef>
                          <a:spcPts val="0"/>
                        </a:spcBef>
                        <a:spcAft>
                          <a:spcPts val="0"/>
                        </a:spcAft>
                        <a:buClr>
                          <a:srgbClr val="000000"/>
                        </a:buClr>
                        <a:buSzPts val="1600"/>
                        <a:buFont typeface="Arial"/>
                        <a:buNone/>
                      </a:pPr>
                      <a:r>
                        <a:rPr lang="fr" sz="1600" u="none" cap="none" strike="noStrike">
                          <a:solidFill>
                            <a:schemeClr val="lt1"/>
                          </a:solidFill>
                          <a:latin typeface="Arial Narrow"/>
                          <a:ea typeface="Arial Narrow"/>
                          <a:cs typeface="Arial Narrow"/>
                          <a:sym typeface="Arial Narrow"/>
                        </a:rPr>
                        <a:t>Sac de couleur noire ou grise</a:t>
                      </a:r>
                      <a:endParaRPr sz="1600" u="none" cap="none" strike="noStrike">
                        <a:solidFill>
                          <a:schemeClr val="lt1"/>
                        </a:solidFill>
                        <a:latin typeface="Arial Narrow"/>
                        <a:ea typeface="Arial Narrow"/>
                        <a:cs typeface="Arial Narrow"/>
                        <a:sym typeface="Arial Narrow"/>
                      </a:endParaRPr>
                    </a:p>
                  </a:txBody>
                  <a:tcPr marT="0" marB="0" marR="68575" marL="68575" anchor="ctr">
                    <a:solidFill>
                      <a:schemeClr val="dk1"/>
                    </a:solidFill>
                  </a:tcPr>
                </a:tc>
                <a:tc>
                  <a:txBody>
                    <a:bodyPr/>
                    <a:lstStyle/>
                    <a:p>
                      <a:pPr indent="0" lvl="0" marL="0" marR="0" rtl="0" algn="l">
                        <a:lnSpc>
                          <a:spcPct val="107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Sac en plastique placé dans un bac à déchets ou contenant désinfecté après chaque utilisation</a:t>
                      </a:r>
                      <a:endParaRPr sz="1600" u="none" cap="none" strike="noStrike">
                        <a:solidFill>
                          <a:srgbClr val="09164D"/>
                        </a:solidFill>
                        <a:latin typeface="Arial Narrow"/>
                        <a:ea typeface="Arial Narrow"/>
                        <a:cs typeface="Arial Narrow"/>
                        <a:sym typeface="Arial Narrow"/>
                      </a:endParaRPr>
                    </a:p>
                  </a:txBody>
                  <a:tcPr marT="0" marB="0" marR="68575" marL="68575" anchor="ctr"/>
                </a:tc>
                <a:tc>
                  <a:txBody>
                    <a:bodyPr/>
                    <a:lstStyle/>
                    <a:p>
                      <a:pPr indent="0" lvl="0" marL="0" marR="0" rtl="0" algn="l">
                        <a:lnSpc>
                          <a:spcPct val="107000"/>
                        </a:lnSpc>
                        <a:spcBef>
                          <a:spcPts val="0"/>
                        </a:spcBef>
                        <a:spcAft>
                          <a:spcPts val="0"/>
                        </a:spcAft>
                        <a:buClr>
                          <a:srgbClr val="000000"/>
                        </a:buClr>
                        <a:buSzPts val="1600"/>
                        <a:buFont typeface="Arial"/>
                        <a:buNone/>
                      </a:pPr>
                      <a:r>
                        <a:rPr lang="fr" sz="1600" u="none" cap="none" strike="noStrike">
                          <a:solidFill>
                            <a:srgbClr val="09164D"/>
                          </a:solidFill>
                          <a:latin typeface="Arial Narrow"/>
                          <a:ea typeface="Arial Narrow"/>
                          <a:cs typeface="Arial Narrow"/>
                          <a:sym typeface="Arial Narrow"/>
                        </a:rPr>
                        <a:t>Lorsque le sac est rempli aux trois quarts ou une fois par jour au minimum</a:t>
                      </a:r>
                      <a:endParaRPr sz="1600" u="none" cap="none" strike="noStrike">
                        <a:solidFill>
                          <a:srgbClr val="09164D"/>
                        </a:solidFill>
                        <a:latin typeface="Arial Narrow"/>
                        <a:ea typeface="Arial Narrow"/>
                        <a:cs typeface="Arial Narrow"/>
                        <a:sym typeface="Arial Narrow"/>
                      </a:endParaRPr>
                    </a:p>
                  </a:txBody>
                  <a:tcPr marT="0" marB="0" marR="68575" marL="68575" anchor="ctr"/>
                </a:tc>
              </a:tr>
            </a:tbl>
          </a:graphicData>
        </a:graphic>
      </p:graphicFrame>
      <p:pic>
        <p:nvPicPr>
          <p:cNvPr id="1175" name="Google Shape;1175;p91"/>
          <p:cNvPicPr preferRelativeResize="0"/>
          <p:nvPr/>
        </p:nvPicPr>
        <p:blipFill rotWithShape="1">
          <a:blip r:embed="rId3">
            <a:alphaModFix/>
          </a:blip>
          <a:srcRect b="0" l="0" r="0" t="0"/>
          <a:stretch/>
        </p:blipFill>
        <p:spPr>
          <a:xfrm>
            <a:off x="3494243" y="1731551"/>
            <a:ext cx="586237" cy="535903"/>
          </a:xfrm>
          <a:prstGeom prst="rect">
            <a:avLst/>
          </a:prstGeom>
          <a:noFill/>
          <a:ln>
            <a:noFill/>
          </a:ln>
        </p:spPr>
      </p:pic>
      <p:pic>
        <p:nvPicPr>
          <p:cNvPr descr="A picture containing object&#10;&#10;Description automatically generated" id="1176" name="Google Shape;1176;p91"/>
          <p:cNvPicPr preferRelativeResize="0"/>
          <p:nvPr/>
        </p:nvPicPr>
        <p:blipFill rotWithShape="1">
          <a:blip r:embed="rId4">
            <a:alphaModFix/>
          </a:blip>
          <a:srcRect b="0" l="0" r="0" t="0"/>
          <a:stretch/>
        </p:blipFill>
        <p:spPr>
          <a:xfrm>
            <a:off x="3298803" y="4844698"/>
            <a:ext cx="946709" cy="899895"/>
          </a:xfrm>
          <a:prstGeom prst="rect">
            <a:avLst/>
          </a:prstGeom>
          <a:noFill/>
          <a:ln>
            <a:noFill/>
          </a:ln>
        </p:spPr>
      </p:pic>
      <p:pic>
        <p:nvPicPr>
          <p:cNvPr id="1177" name="Google Shape;1177;p91"/>
          <p:cNvPicPr preferRelativeResize="0"/>
          <p:nvPr/>
        </p:nvPicPr>
        <p:blipFill rotWithShape="1">
          <a:blip r:embed="rId5">
            <a:alphaModFix/>
          </a:blip>
          <a:srcRect b="0" l="0" r="0" t="0"/>
          <a:stretch/>
        </p:blipFill>
        <p:spPr>
          <a:xfrm>
            <a:off x="3435463" y="4265300"/>
            <a:ext cx="645018" cy="555850"/>
          </a:xfrm>
          <a:prstGeom prst="rect">
            <a:avLst/>
          </a:prstGeom>
          <a:noFill/>
          <a:ln>
            <a:noFill/>
          </a:ln>
        </p:spPr>
      </p:pic>
      <p:pic>
        <p:nvPicPr>
          <p:cNvPr id="1178" name="Google Shape;1178;p91"/>
          <p:cNvPicPr preferRelativeResize="0"/>
          <p:nvPr/>
        </p:nvPicPr>
        <p:blipFill rotWithShape="1">
          <a:blip r:embed="rId3">
            <a:alphaModFix/>
          </a:blip>
          <a:srcRect b="0" l="0" r="0" t="0"/>
          <a:stretch/>
        </p:blipFill>
        <p:spPr>
          <a:xfrm>
            <a:off x="3494242" y="2731464"/>
            <a:ext cx="586237" cy="535903"/>
          </a:xfrm>
          <a:prstGeom prst="rect">
            <a:avLst/>
          </a:prstGeom>
          <a:noFill/>
          <a:ln>
            <a:noFill/>
          </a:ln>
        </p:spPr>
      </p:pic>
      <p:pic>
        <p:nvPicPr>
          <p:cNvPr id="1179" name="Google Shape;1179;p91"/>
          <p:cNvPicPr preferRelativeResize="0"/>
          <p:nvPr/>
        </p:nvPicPr>
        <p:blipFill rotWithShape="1">
          <a:blip r:embed="rId3">
            <a:alphaModFix/>
          </a:blip>
          <a:srcRect b="0" l="0" r="0" t="0"/>
          <a:stretch/>
        </p:blipFill>
        <p:spPr>
          <a:xfrm>
            <a:off x="3494244" y="3498382"/>
            <a:ext cx="586237" cy="535903"/>
          </a:xfrm>
          <a:prstGeom prst="rect">
            <a:avLst/>
          </a:prstGeom>
          <a:noFill/>
          <a:ln>
            <a:noFill/>
          </a:ln>
        </p:spPr>
      </p:pic>
      <p:sp>
        <p:nvSpPr>
          <p:cNvPr id="1180" name="Google Shape;1180;p9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7"/>
          <p:cNvSpPr txBox="1"/>
          <p:nvPr>
            <p:ph type="title"/>
          </p:nvPr>
        </p:nvSpPr>
        <p:spPr>
          <a:xfrm>
            <a:off x="322348" y="900113"/>
            <a:ext cx="10515600" cy="714375"/>
          </a:xfrm>
          <a:prstGeom prst="rect">
            <a:avLst/>
          </a:prstGeom>
          <a:noFill/>
          <a:ln>
            <a:noFill/>
          </a:ln>
        </p:spPr>
        <p:txBody>
          <a:bodyPr anchorCtr="0" anchor="b" bIns="46775" lIns="89975" spcFirstLastPara="1" rIns="89975" wrap="square" tIns="46775">
            <a:normAutofit/>
          </a:bodyPr>
          <a:lstStyle/>
          <a:p>
            <a:pPr indent="0" lvl="0" marL="0" rtl="0" algn="ctr">
              <a:lnSpc>
                <a:spcPct val="90000"/>
              </a:lnSpc>
              <a:spcBef>
                <a:spcPts val="0"/>
              </a:spcBef>
              <a:spcAft>
                <a:spcPts val="0"/>
              </a:spcAft>
              <a:buClr>
                <a:schemeClr val="dk2"/>
              </a:buClr>
              <a:buSzPts val="4400"/>
              <a:buFont typeface="Arial Narrow"/>
              <a:buNone/>
            </a:pPr>
            <a:r>
              <a:rPr lang="fr"/>
              <a:t>Quels dangers cette image illustre-t-elle ?</a:t>
            </a:r>
            <a:endParaRPr/>
          </a:p>
        </p:txBody>
      </p:sp>
      <p:pic>
        <p:nvPicPr>
          <p:cNvPr id="368" name="Google Shape;368;p47"/>
          <p:cNvPicPr preferRelativeResize="0"/>
          <p:nvPr/>
        </p:nvPicPr>
        <p:blipFill rotWithShape="1">
          <a:blip r:embed="rId3">
            <a:alphaModFix/>
          </a:blip>
          <a:srcRect b="0" l="0" r="0" t="0"/>
          <a:stretch/>
        </p:blipFill>
        <p:spPr>
          <a:xfrm>
            <a:off x="480001" y="1807707"/>
            <a:ext cx="11232001" cy="4236977"/>
          </a:xfrm>
          <a:prstGeom prst="rect">
            <a:avLst/>
          </a:prstGeom>
          <a:solidFill>
            <a:srgbClr val="FFFFFF"/>
          </a:solidFill>
          <a:ln>
            <a:noFill/>
          </a:ln>
        </p:spPr>
      </p:pic>
      <p:sp>
        <p:nvSpPr>
          <p:cNvPr id="369" name="Google Shape;369;p4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370" name="Google Shape;370;p47"/>
          <p:cNvPicPr preferRelativeResize="0"/>
          <p:nvPr/>
        </p:nvPicPr>
        <p:blipFill rotWithShape="1">
          <a:blip r:embed="rId4">
            <a:alphaModFix/>
          </a:blip>
          <a:srcRect b="0" l="0" r="0" t="0"/>
          <a:stretch/>
        </p:blipFill>
        <p:spPr>
          <a:xfrm>
            <a:off x="9604896" y="302988"/>
            <a:ext cx="1092696" cy="952952"/>
          </a:xfrm>
          <a:prstGeom prst="rect">
            <a:avLst/>
          </a:prstGeom>
          <a:noFill/>
          <a:ln>
            <a:noFill/>
          </a:ln>
        </p:spPr>
      </p:pic>
      <p:grpSp>
        <p:nvGrpSpPr>
          <p:cNvPr id="371" name="Google Shape;371;p47"/>
          <p:cNvGrpSpPr/>
          <p:nvPr/>
        </p:nvGrpSpPr>
        <p:grpSpPr>
          <a:xfrm>
            <a:off x="10597577" y="194001"/>
            <a:ext cx="1390965" cy="1420487"/>
            <a:chOff x="10475415" y="275913"/>
            <a:chExt cx="1458677" cy="1556719"/>
          </a:xfrm>
        </p:grpSpPr>
        <p:pic>
          <p:nvPicPr>
            <p:cNvPr id="372" name="Google Shape;372;p47"/>
            <p:cNvPicPr preferRelativeResize="0"/>
            <p:nvPr/>
          </p:nvPicPr>
          <p:blipFill rotWithShape="1">
            <a:blip r:embed="rId5">
              <a:alphaModFix/>
            </a:blip>
            <a:srcRect b="0" l="0" r="0" t="0"/>
            <a:stretch/>
          </p:blipFill>
          <p:spPr>
            <a:xfrm>
              <a:off x="10727487" y="275913"/>
              <a:ext cx="1030462" cy="1030462"/>
            </a:xfrm>
            <a:prstGeom prst="rect">
              <a:avLst/>
            </a:prstGeom>
            <a:noFill/>
            <a:ln>
              <a:noFill/>
            </a:ln>
          </p:spPr>
        </p:pic>
        <p:sp>
          <p:nvSpPr>
            <p:cNvPr id="373" name="Google Shape;373;p47"/>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2060"/>
                </a:buClr>
                <a:buSzPts val="2800"/>
                <a:buFont typeface="Arial"/>
                <a:buNone/>
              </a:pPr>
              <a:r>
                <a:rPr b="0" i="0" lang="fr" sz="2800" u="none" cap="none" strike="noStrike">
                  <a:solidFill>
                    <a:srgbClr val="002060"/>
                  </a:solidFill>
                  <a:latin typeface="Arial"/>
                  <a:ea typeface="Arial"/>
                  <a:cs typeface="Arial"/>
                  <a:sym typeface="Arial"/>
                </a:rPr>
                <a:t>2 min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pic>
        <p:nvPicPr>
          <p:cNvPr id="1188" name="Google Shape;1188;p92"/>
          <p:cNvPicPr preferRelativeResize="0"/>
          <p:nvPr/>
        </p:nvPicPr>
        <p:blipFill rotWithShape="1">
          <a:blip r:embed="rId3">
            <a:alphaModFix/>
          </a:blip>
          <a:srcRect b="0" l="0" r="0" t="0"/>
          <a:stretch/>
        </p:blipFill>
        <p:spPr>
          <a:xfrm>
            <a:off x="3111054" y="1873956"/>
            <a:ext cx="8076726" cy="4938934"/>
          </a:xfrm>
          <a:prstGeom prst="rect">
            <a:avLst/>
          </a:prstGeom>
          <a:noFill/>
          <a:ln>
            <a:noFill/>
          </a:ln>
        </p:spPr>
      </p:pic>
      <p:sp>
        <p:nvSpPr>
          <p:cNvPr id="1189" name="Google Shape;1189;p92"/>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Font typeface="Arial Narrow"/>
              <a:buNone/>
            </a:pPr>
            <a:r>
              <a:rPr lang="fr" sz="4000">
                <a:solidFill>
                  <a:srgbClr val="00B0F0"/>
                </a:solidFill>
              </a:rPr>
              <a:t>Comparaison des différentes technologies de traitement</a:t>
            </a:r>
            <a:endParaRPr sz="4000"/>
          </a:p>
        </p:txBody>
      </p:sp>
      <p:sp>
        <p:nvSpPr>
          <p:cNvPr id="1190" name="Google Shape;1190;p92"/>
          <p:cNvSpPr txBox="1"/>
          <p:nvPr/>
        </p:nvSpPr>
        <p:spPr>
          <a:xfrm>
            <a:off x="1930997" y="1400026"/>
            <a:ext cx="7742663"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fr" sz="1600" u="none" cap="none" strike="noStrike">
                <a:solidFill>
                  <a:schemeClr val="dk1"/>
                </a:solidFill>
                <a:latin typeface="Arial"/>
                <a:ea typeface="Arial"/>
                <a:cs typeface="Arial"/>
                <a:sym typeface="Arial"/>
              </a:rPr>
              <a:t>(respectueuses des principes de la Convention de Stockholm et de la Convention de Bâle)</a:t>
            </a:r>
            <a:endParaRPr b="0" i="0" sz="1200" u="none" cap="none" strike="noStrike">
              <a:solidFill>
                <a:srgbClr val="000000"/>
              </a:solidFill>
              <a:latin typeface="Arial"/>
              <a:ea typeface="Arial"/>
              <a:cs typeface="Arial"/>
              <a:sym typeface="Arial"/>
            </a:endParaRPr>
          </a:p>
        </p:txBody>
      </p:sp>
      <p:grpSp>
        <p:nvGrpSpPr>
          <p:cNvPr id="1191" name="Google Shape;1191;p92"/>
          <p:cNvGrpSpPr/>
          <p:nvPr/>
        </p:nvGrpSpPr>
        <p:grpSpPr>
          <a:xfrm>
            <a:off x="656870" y="2370055"/>
            <a:ext cx="3091041" cy="2537658"/>
            <a:chOff x="656870" y="2370055"/>
            <a:chExt cx="2787535" cy="2537658"/>
          </a:xfrm>
        </p:grpSpPr>
        <p:grpSp>
          <p:nvGrpSpPr>
            <p:cNvPr id="1192" name="Google Shape;1192;p92"/>
            <p:cNvGrpSpPr/>
            <p:nvPr/>
          </p:nvGrpSpPr>
          <p:grpSpPr>
            <a:xfrm>
              <a:off x="763642" y="2957874"/>
              <a:ext cx="2680763" cy="1881990"/>
              <a:chOff x="212029" y="1898640"/>
              <a:chExt cx="2680763" cy="1881990"/>
            </a:xfrm>
          </p:grpSpPr>
          <p:sp>
            <p:nvSpPr>
              <p:cNvPr id="1193" name="Google Shape;1193;p92"/>
              <p:cNvSpPr/>
              <p:nvPr/>
            </p:nvSpPr>
            <p:spPr>
              <a:xfrm>
                <a:off x="247867" y="2083244"/>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194" name="Google Shape;1194;p92"/>
              <p:cNvSpPr txBox="1"/>
              <p:nvPr/>
            </p:nvSpPr>
            <p:spPr>
              <a:xfrm>
                <a:off x="1379384" y="1898640"/>
                <a:ext cx="1513408" cy="188199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fr" sz="2000" u="none" cap="none" strike="noStrike">
                    <a:solidFill>
                      <a:schemeClr val="dk1"/>
                    </a:solidFill>
                    <a:latin typeface="Calibri"/>
                    <a:ea typeface="Calibri"/>
                    <a:cs typeface="Calibri"/>
                    <a:sym typeface="Calibri"/>
                  </a:rPr>
                  <a:t>Faible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rPr b="0" i="0" lang="fr" sz="2000" u="none" cap="none" strike="noStrike">
                    <a:solidFill>
                      <a:schemeClr val="dk1"/>
                    </a:solidFill>
                    <a:latin typeface="Calibri"/>
                    <a:ea typeface="Calibri"/>
                    <a:cs typeface="Calibri"/>
                    <a:sym typeface="Calibri"/>
                  </a:rPr>
                  <a:t>Moyen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rPr b="0" i="0" lang="fr" sz="2000" u="none" cap="none" strike="noStrike">
                    <a:solidFill>
                      <a:schemeClr val="dk1"/>
                    </a:solidFill>
                    <a:latin typeface="Calibri"/>
                    <a:ea typeface="Calibri"/>
                    <a:cs typeface="Calibri"/>
                    <a:sym typeface="Calibri"/>
                  </a:rPr>
                  <a:t>Élevé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rPr b="0" i="0" lang="fr" sz="2000" u="none" cap="none" strike="noStrike">
                    <a:solidFill>
                      <a:schemeClr val="dk1"/>
                    </a:solidFill>
                    <a:latin typeface="Calibri"/>
                    <a:ea typeface="Calibri"/>
                    <a:cs typeface="Calibri"/>
                    <a:sym typeface="Calibri"/>
                  </a:rPr>
                  <a:t>Très élevé </a:t>
                </a:r>
                <a:endParaRPr b="0" i="0" sz="1400" u="none" cap="none" strike="noStrike">
                  <a:solidFill>
                    <a:srgbClr val="000000"/>
                  </a:solidFill>
                  <a:latin typeface="Arial"/>
                  <a:ea typeface="Arial"/>
                  <a:cs typeface="Arial"/>
                  <a:sym typeface="Arial"/>
                </a:endParaRPr>
              </a:p>
            </p:txBody>
          </p:sp>
          <p:sp>
            <p:nvSpPr>
              <p:cNvPr id="1195" name="Google Shape;1195;p92"/>
              <p:cNvSpPr/>
              <p:nvPr/>
            </p:nvSpPr>
            <p:spPr>
              <a:xfrm>
                <a:off x="521987" y="2512940"/>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196" name="Google Shape;1196;p92"/>
              <p:cNvSpPr/>
              <p:nvPr/>
            </p:nvSpPr>
            <p:spPr>
              <a:xfrm>
                <a:off x="232575" y="2512940"/>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197" name="Google Shape;1197;p92"/>
              <p:cNvSpPr/>
              <p:nvPr/>
            </p:nvSpPr>
            <p:spPr>
              <a:xfrm>
                <a:off x="514567" y="2991202"/>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198" name="Google Shape;1198;p92"/>
              <p:cNvSpPr/>
              <p:nvPr/>
            </p:nvSpPr>
            <p:spPr>
              <a:xfrm>
                <a:off x="505348" y="3448013"/>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199" name="Google Shape;1199;p92"/>
              <p:cNvSpPr/>
              <p:nvPr/>
            </p:nvSpPr>
            <p:spPr>
              <a:xfrm>
                <a:off x="232575" y="3001853"/>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00" name="Google Shape;1200;p92"/>
              <p:cNvSpPr/>
              <p:nvPr/>
            </p:nvSpPr>
            <p:spPr>
              <a:xfrm>
                <a:off x="212029" y="3444249"/>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01" name="Google Shape;1201;p92"/>
              <p:cNvSpPr/>
              <p:nvPr/>
            </p:nvSpPr>
            <p:spPr>
              <a:xfrm>
                <a:off x="807063" y="3001853"/>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02" name="Google Shape;1202;p92"/>
              <p:cNvSpPr/>
              <p:nvPr/>
            </p:nvSpPr>
            <p:spPr>
              <a:xfrm>
                <a:off x="807063" y="3442589"/>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03" name="Google Shape;1203;p92"/>
              <p:cNvSpPr/>
              <p:nvPr/>
            </p:nvSpPr>
            <p:spPr>
              <a:xfrm>
                <a:off x="1137538" y="3442589"/>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grpSp>
        <p:sp>
          <p:nvSpPr>
            <p:cNvPr id="1204" name="Google Shape;1204;p92"/>
            <p:cNvSpPr txBox="1"/>
            <p:nvPr/>
          </p:nvSpPr>
          <p:spPr>
            <a:xfrm>
              <a:off x="656870" y="2890024"/>
              <a:ext cx="2312894" cy="2017689"/>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9164D"/>
                </a:solidFill>
                <a:latin typeface="Arial"/>
                <a:ea typeface="Arial"/>
                <a:cs typeface="Arial"/>
                <a:sym typeface="Arial"/>
              </a:endParaRPr>
            </a:p>
          </p:txBody>
        </p:sp>
        <p:sp>
          <p:nvSpPr>
            <p:cNvPr id="1205" name="Google Shape;1205;p92"/>
            <p:cNvSpPr txBox="1"/>
            <p:nvPr/>
          </p:nvSpPr>
          <p:spPr>
            <a:xfrm>
              <a:off x="1154066" y="2370055"/>
              <a:ext cx="17301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fr" sz="2400" u="none" cap="none" strike="noStrike">
                  <a:solidFill>
                    <a:srgbClr val="09164D"/>
                  </a:solidFill>
                  <a:latin typeface="Arial"/>
                  <a:ea typeface="Arial"/>
                  <a:cs typeface="Arial"/>
                  <a:sym typeface="Arial"/>
                </a:rPr>
                <a:t>Légende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grpSp>
        <p:nvGrpSpPr>
          <p:cNvPr id="1211" name="Google Shape;1211;p93"/>
          <p:cNvGrpSpPr/>
          <p:nvPr/>
        </p:nvGrpSpPr>
        <p:grpSpPr>
          <a:xfrm>
            <a:off x="619092" y="5556916"/>
            <a:ext cx="11233149" cy="702071"/>
            <a:chOff x="0" y="259357"/>
            <a:chExt cx="11233149" cy="702071"/>
          </a:xfrm>
        </p:grpSpPr>
        <p:sp>
          <p:nvSpPr>
            <p:cNvPr id="1212" name="Google Shape;1212;p93"/>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93"/>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Réduction de la production</a:t>
              </a:r>
              <a:endParaRPr b="0" i="0" sz="1600" u="none" cap="none" strike="noStrike">
                <a:solidFill>
                  <a:schemeClr val="lt1"/>
                </a:solidFill>
                <a:latin typeface="Arial Narrow"/>
                <a:ea typeface="Arial Narrow"/>
                <a:cs typeface="Arial Narrow"/>
                <a:sym typeface="Arial Narrow"/>
              </a:endParaRPr>
            </a:p>
          </p:txBody>
        </p:sp>
        <p:sp>
          <p:nvSpPr>
            <p:cNvPr id="1214" name="Google Shape;1214;p93"/>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93"/>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Tri</a:t>
              </a:r>
              <a:endParaRPr b="0" i="0" sz="1400" u="none" cap="none" strike="noStrike">
                <a:solidFill>
                  <a:srgbClr val="000000"/>
                </a:solidFill>
                <a:latin typeface="Arial"/>
                <a:ea typeface="Arial"/>
                <a:cs typeface="Arial"/>
                <a:sym typeface="Arial"/>
              </a:endParaRPr>
            </a:p>
          </p:txBody>
        </p:sp>
        <p:sp>
          <p:nvSpPr>
            <p:cNvPr id="1216" name="Google Shape;1216;p93"/>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93"/>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Collecte</a:t>
              </a:r>
              <a:endParaRPr b="0" i="0" sz="1400" u="none" cap="none" strike="noStrike">
                <a:solidFill>
                  <a:srgbClr val="000000"/>
                </a:solidFill>
                <a:latin typeface="Arial"/>
                <a:ea typeface="Arial"/>
                <a:cs typeface="Arial"/>
                <a:sym typeface="Arial"/>
              </a:endParaRPr>
            </a:p>
          </p:txBody>
        </p:sp>
        <p:sp>
          <p:nvSpPr>
            <p:cNvPr id="1218" name="Google Shape;1218;p93"/>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93"/>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Transport</a:t>
              </a:r>
              <a:endParaRPr b="0" i="0" sz="1400" u="none" cap="none" strike="noStrike">
                <a:solidFill>
                  <a:srgbClr val="000000"/>
                </a:solidFill>
                <a:latin typeface="Arial"/>
                <a:ea typeface="Arial"/>
                <a:cs typeface="Arial"/>
                <a:sym typeface="Arial"/>
              </a:endParaRPr>
            </a:p>
          </p:txBody>
        </p:sp>
        <p:sp>
          <p:nvSpPr>
            <p:cNvPr id="1220" name="Google Shape;1220;p93"/>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93"/>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Stockage</a:t>
              </a:r>
              <a:endParaRPr b="0" i="0" sz="1400" u="none" cap="none" strike="noStrike">
                <a:solidFill>
                  <a:srgbClr val="000000"/>
                </a:solidFill>
                <a:latin typeface="Arial"/>
                <a:ea typeface="Arial"/>
                <a:cs typeface="Arial"/>
                <a:sym typeface="Arial"/>
              </a:endParaRPr>
            </a:p>
          </p:txBody>
        </p:sp>
        <p:sp>
          <p:nvSpPr>
            <p:cNvPr id="1222" name="Google Shape;1222;p93"/>
            <p:cNvSpPr/>
            <p:nvPr/>
          </p:nvSpPr>
          <p:spPr>
            <a:xfrm>
              <a:off x="7898308"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93"/>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Traitement</a:t>
              </a:r>
              <a:endParaRPr b="0" i="0" sz="1400" u="none" cap="none" strike="noStrike">
                <a:solidFill>
                  <a:srgbClr val="000000"/>
                </a:solidFill>
                <a:latin typeface="Arial"/>
                <a:ea typeface="Arial"/>
                <a:cs typeface="Arial"/>
                <a:sym typeface="Arial"/>
              </a:endParaRPr>
            </a:p>
          </p:txBody>
        </p:sp>
        <p:sp>
          <p:nvSpPr>
            <p:cNvPr id="1224" name="Google Shape;1224;p93"/>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93"/>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Élimination finale</a:t>
              </a:r>
              <a:endParaRPr b="0" i="0" sz="1400" u="none" cap="none" strike="noStrike">
                <a:solidFill>
                  <a:srgbClr val="000000"/>
                </a:solidFill>
                <a:latin typeface="Arial"/>
                <a:ea typeface="Arial"/>
                <a:cs typeface="Arial"/>
                <a:sym typeface="Arial"/>
              </a:endParaRPr>
            </a:p>
          </p:txBody>
        </p:sp>
      </p:grpSp>
      <p:sp>
        <p:nvSpPr>
          <p:cNvPr id="1226" name="Google Shape;1226;p93"/>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Font typeface="Arial Narrow"/>
              <a:buNone/>
            </a:pPr>
            <a:r>
              <a:rPr lang="fr" sz="3600">
                <a:solidFill>
                  <a:srgbClr val="00B0F0"/>
                </a:solidFill>
              </a:rPr>
              <a:t>Technologies de substitution de traitement des déchets utilisées dans les environnements à faibles ressources </a:t>
            </a:r>
            <a:endParaRPr sz="3600"/>
          </a:p>
        </p:txBody>
      </p:sp>
      <p:pic>
        <p:nvPicPr>
          <p:cNvPr id="1227" name="Google Shape;1227;p93"/>
          <p:cNvPicPr preferRelativeResize="0"/>
          <p:nvPr/>
        </p:nvPicPr>
        <p:blipFill rotWithShape="1">
          <a:blip r:embed="rId3">
            <a:alphaModFix/>
          </a:blip>
          <a:srcRect b="0" l="0" r="0" t="0"/>
          <a:stretch/>
        </p:blipFill>
        <p:spPr>
          <a:xfrm>
            <a:off x="2465855" y="1826183"/>
            <a:ext cx="9514116" cy="3449156"/>
          </a:xfrm>
          <a:prstGeom prst="rect">
            <a:avLst/>
          </a:prstGeom>
          <a:noFill/>
          <a:ln>
            <a:noFill/>
          </a:ln>
        </p:spPr>
      </p:pic>
      <p:grpSp>
        <p:nvGrpSpPr>
          <p:cNvPr id="1228" name="Google Shape;1228;p93"/>
          <p:cNvGrpSpPr/>
          <p:nvPr/>
        </p:nvGrpSpPr>
        <p:grpSpPr>
          <a:xfrm>
            <a:off x="212029" y="1898640"/>
            <a:ext cx="2680763" cy="1881990"/>
            <a:chOff x="212029" y="1898640"/>
            <a:chExt cx="2680763" cy="1881990"/>
          </a:xfrm>
        </p:grpSpPr>
        <p:sp>
          <p:nvSpPr>
            <p:cNvPr id="1229" name="Google Shape;1229;p93"/>
            <p:cNvSpPr/>
            <p:nvPr/>
          </p:nvSpPr>
          <p:spPr>
            <a:xfrm>
              <a:off x="247867" y="2083244"/>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30" name="Google Shape;1230;p93"/>
            <p:cNvSpPr txBox="1"/>
            <p:nvPr/>
          </p:nvSpPr>
          <p:spPr>
            <a:xfrm>
              <a:off x="1379384" y="1898640"/>
              <a:ext cx="1513408" cy="188199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fr" sz="2000" u="none" cap="none" strike="noStrike">
                  <a:solidFill>
                    <a:schemeClr val="dk1"/>
                  </a:solidFill>
                  <a:latin typeface="Calibri"/>
                  <a:ea typeface="Calibri"/>
                  <a:cs typeface="Calibri"/>
                  <a:sym typeface="Calibri"/>
                </a:rPr>
                <a:t>Faible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rPr b="0" i="0" lang="fr" sz="2000" u="none" cap="none" strike="noStrike">
                  <a:solidFill>
                    <a:schemeClr val="dk1"/>
                  </a:solidFill>
                  <a:latin typeface="Calibri"/>
                  <a:ea typeface="Calibri"/>
                  <a:cs typeface="Calibri"/>
                  <a:sym typeface="Calibri"/>
                </a:rPr>
                <a:t>Moyen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rPr b="0" i="0" lang="fr" sz="2000" u="none" cap="none" strike="noStrike">
                  <a:solidFill>
                    <a:schemeClr val="dk1"/>
                  </a:solidFill>
                  <a:latin typeface="Calibri"/>
                  <a:ea typeface="Calibri"/>
                  <a:cs typeface="Calibri"/>
                  <a:sym typeface="Calibri"/>
                </a:rPr>
                <a:t>Élevé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000"/>
                <a:buFont typeface="Arial"/>
                <a:buNone/>
              </a:pPr>
              <a:r>
                <a:rPr b="0" i="0" lang="fr" sz="2000" u="none" cap="none" strike="noStrike">
                  <a:solidFill>
                    <a:schemeClr val="dk1"/>
                  </a:solidFill>
                  <a:latin typeface="Calibri"/>
                  <a:ea typeface="Calibri"/>
                  <a:cs typeface="Calibri"/>
                  <a:sym typeface="Calibri"/>
                </a:rPr>
                <a:t>Très élevé </a:t>
              </a:r>
              <a:endParaRPr b="0" i="0" sz="1400" u="none" cap="none" strike="noStrike">
                <a:solidFill>
                  <a:srgbClr val="000000"/>
                </a:solidFill>
                <a:latin typeface="Arial"/>
                <a:ea typeface="Arial"/>
                <a:cs typeface="Arial"/>
                <a:sym typeface="Arial"/>
              </a:endParaRPr>
            </a:p>
          </p:txBody>
        </p:sp>
        <p:sp>
          <p:nvSpPr>
            <p:cNvPr id="1231" name="Google Shape;1231;p93"/>
            <p:cNvSpPr/>
            <p:nvPr/>
          </p:nvSpPr>
          <p:spPr>
            <a:xfrm>
              <a:off x="521987" y="2512940"/>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32" name="Google Shape;1232;p93"/>
            <p:cNvSpPr/>
            <p:nvPr/>
          </p:nvSpPr>
          <p:spPr>
            <a:xfrm>
              <a:off x="232575" y="2512940"/>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33" name="Google Shape;1233;p93"/>
            <p:cNvSpPr/>
            <p:nvPr/>
          </p:nvSpPr>
          <p:spPr>
            <a:xfrm>
              <a:off x="514567" y="2991202"/>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34" name="Google Shape;1234;p93"/>
            <p:cNvSpPr/>
            <p:nvPr/>
          </p:nvSpPr>
          <p:spPr>
            <a:xfrm>
              <a:off x="505348" y="3448013"/>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35" name="Google Shape;1235;p93"/>
            <p:cNvSpPr/>
            <p:nvPr/>
          </p:nvSpPr>
          <p:spPr>
            <a:xfrm>
              <a:off x="232575" y="3001853"/>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36" name="Google Shape;1236;p93"/>
            <p:cNvSpPr/>
            <p:nvPr/>
          </p:nvSpPr>
          <p:spPr>
            <a:xfrm>
              <a:off x="212029" y="3444249"/>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37" name="Google Shape;1237;p93"/>
            <p:cNvSpPr/>
            <p:nvPr/>
          </p:nvSpPr>
          <p:spPr>
            <a:xfrm>
              <a:off x="807063" y="3001853"/>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38" name="Google Shape;1238;p93"/>
            <p:cNvSpPr/>
            <p:nvPr/>
          </p:nvSpPr>
          <p:spPr>
            <a:xfrm>
              <a:off x="807063" y="3442589"/>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39" name="Google Shape;1239;p93"/>
            <p:cNvSpPr/>
            <p:nvPr/>
          </p:nvSpPr>
          <p:spPr>
            <a:xfrm>
              <a:off x="1137538" y="3442589"/>
              <a:ext cx="194210" cy="216344"/>
            </a:xfrm>
            <a:prstGeom prst="ellipse">
              <a:avLst/>
            </a:prstGeom>
            <a:solidFill>
              <a:srgbClr val="354EA2"/>
            </a:solidFill>
            <a:ln cap="flat" cmpd="sng" w="9525">
              <a:solidFill>
                <a:srgbClr val="354E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grpSp>
      <p:sp>
        <p:nvSpPr>
          <p:cNvPr id="1240" name="Google Shape;1240;p9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grpSp>
        <p:nvGrpSpPr>
          <p:cNvPr id="1248" name="Google Shape;1248;p94"/>
          <p:cNvGrpSpPr/>
          <p:nvPr/>
        </p:nvGrpSpPr>
        <p:grpSpPr>
          <a:xfrm>
            <a:off x="602166" y="5571901"/>
            <a:ext cx="11233149" cy="702071"/>
            <a:chOff x="0" y="259357"/>
            <a:chExt cx="11233149" cy="702071"/>
          </a:xfrm>
        </p:grpSpPr>
        <p:sp>
          <p:nvSpPr>
            <p:cNvPr id="1249" name="Google Shape;1249;p94"/>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50" name="Google Shape;1250;p94"/>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Réduction de la production</a:t>
              </a:r>
              <a:endParaRPr b="0" i="0" sz="1200" u="none" cap="none" strike="noStrike">
                <a:solidFill>
                  <a:schemeClr val="lt1"/>
                </a:solidFill>
                <a:latin typeface="Arial Narrow"/>
                <a:ea typeface="Arial Narrow"/>
                <a:cs typeface="Arial Narrow"/>
                <a:sym typeface="Arial Narrow"/>
              </a:endParaRPr>
            </a:p>
          </p:txBody>
        </p:sp>
        <p:sp>
          <p:nvSpPr>
            <p:cNvPr id="1251" name="Google Shape;1251;p94"/>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52" name="Google Shape;1252;p94"/>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Tri</a:t>
              </a:r>
              <a:endParaRPr b="0" i="0" sz="1100" u="none" cap="none" strike="noStrike">
                <a:solidFill>
                  <a:srgbClr val="000000"/>
                </a:solidFill>
                <a:latin typeface="Arial"/>
                <a:ea typeface="Arial"/>
                <a:cs typeface="Arial"/>
                <a:sym typeface="Arial"/>
              </a:endParaRPr>
            </a:p>
          </p:txBody>
        </p:sp>
        <p:sp>
          <p:nvSpPr>
            <p:cNvPr id="1253" name="Google Shape;1253;p94"/>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54" name="Google Shape;1254;p94"/>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Collecte</a:t>
              </a:r>
              <a:endParaRPr b="0" i="0" sz="1100" u="none" cap="none" strike="noStrike">
                <a:solidFill>
                  <a:srgbClr val="000000"/>
                </a:solidFill>
                <a:latin typeface="Arial"/>
                <a:ea typeface="Arial"/>
                <a:cs typeface="Arial"/>
                <a:sym typeface="Arial"/>
              </a:endParaRPr>
            </a:p>
          </p:txBody>
        </p:sp>
        <p:sp>
          <p:nvSpPr>
            <p:cNvPr id="1255" name="Google Shape;1255;p94"/>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56" name="Google Shape;1256;p94"/>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Transport</a:t>
              </a:r>
              <a:endParaRPr b="0" i="0" sz="1100" u="none" cap="none" strike="noStrike">
                <a:solidFill>
                  <a:srgbClr val="000000"/>
                </a:solidFill>
                <a:latin typeface="Arial"/>
                <a:ea typeface="Arial"/>
                <a:cs typeface="Arial"/>
                <a:sym typeface="Arial"/>
              </a:endParaRPr>
            </a:p>
          </p:txBody>
        </p:sp>
        <p:sp>
          <p:nvSpPr>
            <p:cNvPr id="1257" name="Google Shape;1257;p94"/>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58" name="Google Shape;1258;p94"/>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Stockage</a:t>
              </a:r>
              <a:endParaRPr b="0" i="0" sz="1100" u="none" cap="none" strike="noStrike">
                <a:solidFill>
                  <a:srgbClr val="000000"/>
                </a:solidFill>
                <a:latin typeface="Arial"/>
                <a:ea typeface="Arial"/>
                <a:cs typeface="Arial"/>
                <a:sym typeface="Arial"/>
              </a:endParaRPr>
            </a:p>
          </p:txBody>
        </p:sp>
        <p:sp>
          <p:nvSpPr>
            <p:cNvPr id="1259" name="Google Shape;1259;p94"/>
            <p:cNvSpPr/>
            <p:nvPr/>
          </p:nvSpPr>
          <p:spPr>
            <a:xfrm>
              <a:off x="7898308"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60" name="Google Shape;1260;p94"/>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Traitement</a:t>
              </a:r>
              <a:endParaRPr b="0" i="0" sz="1100" u="none" cap="none" strike="noStrike">
                <a:solidFill>
                  <a:srgbClr val="000000"/>
                </a:solidFill>
                <a:latin typeface="Arial"/>
                <a:ea typeface="Arial"/>
                <a:cs typeface="Arial"/>
                <a:sym typeface="Arial"/>
              </a:endParaRPr>
            </a:p>
          </p:txBody>
        </p:sp>
        <p:sp>
          <p:nvSpPr>
            <p:cNvPr id="1261" name="Google Shape;1261;p94"/>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62" name="Google Shape;1262;p94"/>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Élimination finale</a:t>
              </a:r>
              <a:endParaRPr b="0" i="0" sz="1100" u="none" cap="none" strike="noStrike">
                <a:solidFill>
                  <a:srgbClr val="000000"/>
                </a:solidFill>
                <a:latin typeface="Arial"/>
                <a:ea typeface="Arial"/>
                <a:cs typeface="Arial"/>
                <a:sym typeface="Arial"/>
              </a:endParaRPr>
            </a:p>
          </p:txBody>
        </p:sp>
      </p:grpSp>
      <p:sp>
        <p:nvSpPr>
          <p:cNvPr id="1263" name="Google Shape;1263;p94"/>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000"/>
              <a:buFont typeface="Arial Narrow"/>
              <a:buNone/>
            </a:pPr>
            <a:r>
              <a:rPr lang="fr" sz="3200">
                <a:solidFill>
                  <a:srgbClr val="00B0F0"/>
                </a:solidFill>
              </a:rPr>
              <a:t>Quelle doit être la capacité de la technologie de traitement adoptée ?</a:t>
            </a:r>
            <a:endParaRPr sz="3600">
              <a:solidFill>
                <a:srgbClr val="00B0F0"/>
              </a:solidFill>
            </a:endParaRPr>
          </a:p>
        </p:txBody>
      </p:sp>
      <p:sp>
        <p:nvSpPr>
          <p:cNvPr id="1264" name="Google Shape;1264;p94"/>
          <p:cNvSpPr txBox="1"/>
          <p:nvPr>
            <p:ph idx="1" type="body"/>
          </p:nvPr>
        </p:nvSpPr>
        <p:spPr>
          <a:xfrm>
            <a:off x="838200" y="1926770"/>
            <a:ext cx="4648200" cy="44309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fr"/>
              <a:t>MILIEU HOSPITALIER</a:t>
            </a:r>
            <a:endParaRPr sz="1600"/>
          </a:p>
          <a:p>
            <a:pPr indent="0" lvl="0" marL="0" rtl="0" algn="l">
              <a:lnSpc>
                <a:spcPct val="90000"/>
              </a:lnSpc>
              <a:spcBef>
                <a:spcPts val="1000"/>
              </a:spcBef>
              <a:spcAft>
                <a:spcPts val="0"/>
              </a:spcAft>
              <a:buClr>
                <a:schemeClr val="dk1"/>
              </a:buClr>
              <a:buSzPts val="2000"/>
              <a:buNone/>
            </a:pPr>
            <a:r>
              <a:t/>
            </a:r>
            <a:endParaRPr sz="1600"/>
          </a:p>
          <a:p>
            <a:pPr indent="0" lvl="0" marL="0" rtl="0" algn="l">
              <a:lnSpc>
                <a:spcPct val="90000"/>
              </a:lnSpc>
              <a:spcBef>
                <a:spcPts val="1000"/>
              </a:spcBef>
              <a:spcAft>
                <a:spcPts val="0"/>
              </a:spcAft>
              <a:buClr>
                <a:schemeClr val="dk1"/>
              </a:buClr>
              <a:buSzPts val="2000"/>
              <a:buNone/>
            </a:pPr>
            <a:r>
              <a:rPr lang="fr" sz="1600"/>
              <a:t>Taux de production de déchets par jour et par lit</a:t>
            </a:r>
            <a:r>
              <a:rPr b="1" lang="fr" sz="1600">
                <a:solidFill>
                  <a:srgbClr val="D4B01A"/>
                </a:solidFill>
              </a:rPr>
              <a:t> x nombre de lits x taux d’</a:t>
            </a:r>
            <a:r>
              <a:rPr lang="fr" sz="1600"/>
              <a:t>occupation des lits</a:t>
            </a:r>
            <a:endParaRPr sz="1600"/>
          </a:p>
          <a:p>
            <a:pPr indent="0" lvl="0" marL="0" rtl="0" algn="l">
              <a:lnSpc>
                <a:spcPct val="90000"/>
              </a:lnSpc>
              <a:spcBef>
                <a:spcPts val="1000"/>
              </a:spcBef>
              <a:spcAft>
                <a:spcPts val="0"/>
              </a:spcAft>
              <a:buClr>
                <a:schemeClr val="dk1"/>
              </a:buClr>
              <a:buSzPts val="2000"/>
              <a:buNone/>
            </a:pPr>
            <a:r>
              <a:t/>
            </a:r>
            <a:endParaRPr sz="1600"/>
          </a:p>
          <a:p>
            <a:pPr indent="0" lvl="0" marL="0" rtl="0" algn="l">
              <a:lnSpc>
                <a:spcPct val="90000"/>
              </a:lnSpc>
              <a:spcBef>
                <a:spcPts val="1000"/>
              </a:spcBef>
              <a:spcAft>
                <a:spcPts val="0"/>
              </a:spcAft>
              <a:buClr>
                <a:schemeClr val="dk1"/>
              </a:buClr>
              <a:buSzPts val="2000"/>
              <a:buFont typeface="Arial"/>
              <a:buNone/>
            </a:pPr>
            <a:r>
              <a:t/>
            </a:r>
            <a:endParaRPr sz="1600"/>
          </a:p>
        </p:txBody>
      </p:sp>
      <p:sp>
        <p:nvSpPr>
          <p:cNvPr id="1265" name="Google Shape;1265;p94"/>
          <p:cNvSpPr txBox="1"/>
          <p:nvPr>
            <p:ph idx="2" type="body"/>
          </p:nvPr>
        </p:nvSpPr>
        <p:spPr>
          <a:xfrm>
            <a:off x="6261198" y="1926770"/>
            <a:ext cx="5092602" cy="44311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fr"/>
              <a:t>DISPENSAIRE/CENTRE DE SANTÉ</a:t>
            </a:r>
            <a:endParaRPr sz="1600"/>
          </a:p>
          <a:p>
            <a:pPr indent="0" lvl="0" marL="0" rtl="0" algn="l">
              <a:lnSpc>
                <a:spcPct val="90000"/>
              </a:lnSpc>
              <a:spcBef>
                <a:spcPts val="1000"/>
              </a:spcBef>
              <a:spcAft>
                <a:spcPts val="0"/>
              </a:spcAft>
              <a:buClr>
                <a:schemeClr val="dk1"/>
              </a:buClr>
              <a:buSzPts val="2000"/>
              <a:buNone/>
            </a:pPr>
            <a:r>
              <a:t/>
            </a:r>
            <a:endParaRPr sz="1600"/>
          </a:p>
          <a:p>
            <a:pPr indent="0" lvl="0" marL="0" rtl="0" algn="l">
              <a:lnSpc>
                <a:spcPct val="90000"/>
              </a:lnSpc>
              <a:spcBef>
                <a:spcPts val="1000"/>
              </a:spcBef>
              <a:spcAft>
                <a:spcPts val="0"/>
              </a:spcAft>
              <a:buClr>
                <a:schemeClr val="dk1"/>
              </a:buClr>
              <a:buSzPts val="2000"/>
              <a:buNone/>
            </a:pPr>
            <a:r>
              <a:rPr lang="fr" sz="1600"/>
              <a:t>Taux de production de déchets par jour</a:t>
            </a:r>
            <a:r>
              <a:rPr lang="fr" sz="1600">
                <a:solidFill>
                  <a:srgbClr val="FF00FF"/>
                </a:solidFill>
              </a:rPr>
              <a:t> </a:t>
            </a:r>
            <a:r>
              <a:rPr lang="fr" sz="1600"/>
              <a:t>x </a:t>
            </a:r>
            <a:r>
              <a:rPr b="1" lang="fr" sz="1600">
                <a:solidFill>
                  <a:srgbClr val="D4B01A"/>
                </a:solidFill>
              </a:rPr>
              <a:t>nombre moyen de patients</a:t>
            </a:r>
            <a:r>
              <a:rPr lang="fr" sz="1600"/>
              <a:t> par jour</a:t>
            </a:r>
            <a:endParaRPr sz="1600"/>
          </a:p>
          <a:p>
            <a:pPr indent="0" lvl="0" marL="0" rtl="0" algn="l">
              <a:lnSpc>
                <a:spcPct val="90000"/>
              </a:lnSpc>
              <a:spcBef>
                <a:spcPts val="1000"/>
              </a:spcBef>
              <a:spcAft>
                <a:spcPts val="0"/>
              </a:spcAft>
              <a:buClr>
                <a:schemeClr val="dk1"/>
              </a:buClr>
              <a:buSzPts val="2000"/>
              <a:buNone/>
            </a:pPr>
            <a:r>
              <a:t/>
            </a:r>
            <a:endParaRPr sz="1600"/>
          </a:p>
        </p:txBody>
      </p:sp>
      <p:sp>
        <p:nvSpPr>
          <p:cNvPr id="1266" name="Google Shape;1266;p9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
        <p:nvSpPr>
          <p:cNvPr id="1267" name="Google Shape;1267;p94"/>
          <p:cNvSpPr txBox="1"/>
          <p:nvPr/>
        </p:nvSpPr>
        <p:spPr>
          <a:xfrm>
            <a:off x="1070693" y="3944570"/>
            <a:ext cx="9312931" cy="1384954"/>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Narrow"/>
                <a:ea typeface="Arial Narrow"/>
                <a:cs typeface="Arial Narrow"/>
                <a:sym typeface="Arial Narrow"/>
              </a:rPr>
              <a:t>Question : </a:t>
            </a:r>
            <a:endParaRPr b="0" i="0" sz="1600"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600"/>
              <a:buFont typeface="Arial"/>
              <a:buNone/>
            </a:pPr>
            <a:r>
              <a:rPr b="0" i="0" lang="fr" sz="1600" u="none" cap="none" strike="noStrike">
                <a:solidFill>
                  <a:schemeClr val="lt1"/>
                </a:solidFill>
                <a:latin typeface="Arial Narrow"/>
                <a:ea typeface="Arial Narrow"/>
                <a:cs typeface="Arial Narrow"/>
                <a:sym typeface="Arial Narrow"/>
              </a:rPr>
              <a:t>Dans un hôpital de 100 lits avec un taux d’occupation des lits de 100 %, 0,5 kg de déchets infectieux produits par jour et par lit,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fr" sz="1600" u="none" cap="none" strike="noStrike">
                <a:solidFill>
                  <a:schemeClr val="lt1"/>
                </a:solidFill>
                <a:latin typeface="Arial Narrow"/>
                <a:ea typeface="Arial Narrow"/>
                <a:cs typeface="Arial Narrow"/>
                <a:sym typeface="Arial Narrow"/>
              </a:rPr>
              <a:t>un cycle d’exécution d’une heure et cinq heures de traitement des déchets par jour, </a:t>
            </a:r>
            <a:endParaRPr b="0" i="0" sz="1600"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600"/>
              <a:buFont typeface="Arial"/>
              <a:buNone/>
            </a:pPr>
            <a:r>
              <a:rPr b="0" i="0" lang="fr" sz="1600" u="none" cap="none" strike="noStrike">
                <a:solidFill>
                  <a:schemeClr val="lt1"/>
                </a:solidFill>
                <a:latin typeface="Arial Narrow"/>
                <a:ea typeface="Arial Narrow"/>
                <a:cs typeface="Arial Narrow"/>
                <a:sym typeface="Arial Narrow"/>
              </a:rPr>
              <a:t>quelle doit être la capacité de la technologie de traitement adoptée (en kg/h) ?</a:t>
            </a:r>
            <a:endParaRPr b="0" i="0" sz="2000" u="none" cap="none" strike="noStrike">
              <a:solidFill>
                <a:schemeClr val="lt1"/>
              </a:solidFill>
              <a:latin typeface="Arial Narrow"/>
              <a:ea typeface="Arial Narrow"/>
              <a:cs typeface="Arial Narrow"/>
              <a:sym typeface="Arial Narrow"/>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95"/>
          <p:cNvSpPr txBox="1"/>
          <p:nvPr>
            <p:ph idx="1" type="body"/>
          </p:nvPr>
        </p:nvSpPr>
        <p:spPr>
          <a:xfrm>
            <a:off x="839788" y="1400432"/>
            <a:ext cx="5076825" cy="476105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400"/>
              <a:buFont typeface="Arial"/>
              <a:buChar char="•"/>
            </a:pPr>
            <a:r>
              <a:rPr lang="fr" sz="1800"/>
              <a:t>Pour le traitement des déchets organiques (nourriture, etc.) et pathologiques</a:t>
            </a:r>
            <a:endParaRPr sz="1600"/>
          </a:p>
          <a:p>
            <a:pPr indent="-342900" lvl="0" marL="342900" rtl="0" algn="l">
              <a:lnSpc>
                <a:spcPct val="90000"/>
              </a:lnSpc>
              <a:spcBef>
                <a:spcPts val="1000"/>
              </a:spcBef>
              <a:spcAft>
                <a:spcPts val="0"/>
              </a:spcAft>
              <a:buClr>
                <a:schemeClr val="dk1"/>
              </a:buClr>
              <a:buSzPts val="2400"/>
              <a:buFont typeface="Arial"/>
              <a:buChar char="•"/>
            </a:pPr>
            <a:r>
              <a:rPr lang="fr" sz="1800"/>
              <a:t>Un système à deux chambres permet d’augmenter la durée de rétention des déchets et les agents pathogènes meurent naturellement</a:t>
            </a:r>
            <a:endParaRPr sz="1600"/>
          </a:p>
          <a:p>
            <a:pPr indent="-342900" lvl="0" marL="342900" rtl="0" algn="l">
              <a:lnSpc>
                <a:spcPct val="90000"/>
              </a:lnSpc>
              <a:spcBef>
                <a:spcPts val="1000"/>
              </a:spcBef>
              <a:spcAft>
                <a:spcPts val="0"/>
              </a:spcAft>
              <a:buClr>
                <a:schemeClr val="dk1"/>
              </a:buClr>
              <a:buSzPts val="2400"/>
              <a:buFont typeface="Arial"/>
              <a:buChar char="•"/>
            </a:pPr>
            <a:r>
              <a:rPr lang="fr" sz="1800"/>
              <a:t>Les déchets digérés sont déversés dans les égouts sans autre traitement</a:t>
            </a:r>
            <a:endParaRPr sz="1600"/>
          </a:p>
          <a:p>
            <a:pPr indent="-342900" lvl="0" marL="342900" rtl="0" algn="l">
              <a:lnSpc>
                <a:spcPct val="90000"/>
              </a:lnSpc>
              <a:spcBef>
                <a:spcPts val="1000"/>
              </a:spcBef>
              <a:spcAft>
                <a:spcPts val="0"/>
              </a:spcAft>
              <a:buClr>
                <a:schemeClr val="dk1"/>
              </a:buClr>
              <a:buSzPts val="2400"/>
              <a:buFont typeface="Arial"/>
              <a:buChar char="•"/>
            </a:pPr>
            <a:r>
              <a:rPr lang="fr" sz="1800"/>
              <a:t>Le biogaz produit peut servir de combustible pour la cuisson ou le chauffage de l’eau</a:t>
            </a:r>
            <a:endParaRPr sz="1600"/>
          </a:p>
        </p:txBody>
      </p:sp>
      <p:sp>
        <p:nvSpPr>
          <p:cNvPr id="1276" name="Google Shape;1276;p95"/>
          <p:cNvSpPr txBox="1"/>
          <p:nvPr>
            <p:ph idx="3" type="body"/>
          </p:nvPr>
        </p:nvSpPr>
        <p:spPr>
          <a:xfrm>
            <a:off x="153988" y="310124"/>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sz="3600"/>
              <a:t>Digestion anaérobie</a:t>
            </a:r>
            <a:endParaRPr sz="3600"/>
          </a:p>
        </p:txBody>
      </p:sp>
      <p:pic>
        <p:nvPicPr>
          <p:cNvPr descr="C:\Users\Deogratias.Mkembela\AppData\Local\Microsoft\Windows\INetCache\Content.Word\8J0A9346.jpg" id="1277" name="Google Shape;1277;p95"/>
          <p:cNvPicPr preferRelativeResize="0"/>
          <p:nvPr/>
        </p:nvPicPr>
        <p:blipFill rotWithShape="1">
          <a:blip r:embed="rId3">
            <a:alphaModFix/>
          </a:blip>
          <a:srcRect b="0" l="0" r="0" t="0"/>
          <a:stretch/>
        </p:blipFill>
        <p:spPr>
          <a:xfrm>
            <a:off x="7347856" y="462844"/>
            <a:ext cx="4337529" cy="3086516"/>
          </a:xfrm>
          <a:prstGeom prst="rect">
            <a:avLst/>
          </a:prstGeom>
          <a:noFill/>
          <a:ln>
            <a:noFill/>
          </a:ln>
        </p:spPr>
      </p:pic>
      <p:pic>
        <p:nvPicPr>
          <p:cNvPr descr="kitli.jpg" id="1278" name="Google Shape;1278;p95"/>
          <p:cNvPicPr preferRelativeResize="0"/>
          <p:nvPr/>
        </p:nvPicPr>
        <p:blipFill rotWithShape="1">
          <a:blip r:embed="rId4">
            <a:alphaModFix/>
          </a:blip>
          <a:srcRect b="0" l="0" r="0" t="0"/>
          <a:stretch/>
        </p:blipFill>
        <p:spPr>
          <a:xfrm>
            <a:off x="7031676" y="3917160"/>
            <a:ext cx="4969888" cy="2146202"/>
          </a:xfrm>
          <a:prstGeom prst="rect">
            <a:avLst/>
          </a:prstGeom>
          <a:noFill/>
          <a:ln>
            <a:noFill/>
          </a:ln>
        </p:spPr>
      </p:pic>
      <p:grpSp>
        <p:nvGrpSpPr>
          <p:cNvPr id="1279" name="Google Shape;1279;p95"/>
          <p:cNvGrpSpPr/>
          <p:nvPr/>
        </p:nvGrpSpPr>
        <p:grpSpPr>
          <a:xfrm>
            <a:off x="602166" y="6083462"/>
            <a:ext cx="11233149" cy="702071"/>
            <a:chOff x="0" y="259357"/>
            <a:chExt cx="11233149" cy="702071"/>
          </a:xfrm>
        </p:grpSpPr>
        <p:sp>
          <p:nvSpPr>
            <p:cNvPr id="1280" name="Google Shape;1280;p95"/>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81" name="Google Shape;1281;p95"/>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Réduction de la production</a:t>
              </a:r>
              <a:endParaRPr b="0" i="0" sz="1200" u="none" cap="none" strike="noStrike">
                <a:solidFill>
                  <a:schemeClr val="lt1"/>
                </a:solidFill>
                <a:latin typeface="Arial Narrow"/>
                <a:ea typeface="Arial Narrow"/>
                <a:cs typeface="Arial Narrow"/>
                <a:sym typeface="Arial Narrow"/>
              </a:endParaRPr>
            </a:p>
          </p:txBody>
        </p:sp>
        <p:sp>
          <p:nvSpPr>
            <p:cNvPr id="1282" name="Google Shape;1282;p95"/>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83" name="Google Shape;1283;p95"/>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Tri</a:t>
              </a:r>
              <a:endParaRPr b="0" i="0" sz="1100" u="none" cap="none" strike="noStrike">
                <a:solidFill>
                  <a:srgbClr val="000000"/>
                </a:solidFill>
                <a:latin typeface="Arial"/>
                <a:ea typeface="Arial"/>
                <a:cs typeface="Arial"/>
                <a:sym typeface="Arial"/>
              </a:endParaRPr>
            </a:p>
          </p:txBody>
        </p:sp>
        <p:sp>
          <p:nvSpPr>
            <p:cNvPr id="1284" name="Google Shape;1284;p95"/>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85" name="Google Shape;1285;p95"/>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Collecte</a:t>
              </a:r>
              <a:endParaRPr b="0" i="0" sz="1100" u="none" cap="none" strike="noStrike">
                <a:solidFill>
                  <a:srgbClr val="000000"/>
                </a:solidFill>
                <a:latin typeface="Arial"/>
                <a:ea typeface="Arial"/>
                <a:cs typeface="Arial"/>
                <a:sym typeface="Arial"/>
              </a:endParaRPr>
            </a:p>
          </p:txBody>
        </p:sp>
        <p:sp>
          <p:nvSpPr>
            <p:cNvPr id="1286" name="Google Shape;1286;p95"/>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87" name="Google Shape;1287;p95"/>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Transport</a:t>
              </a:r>
              <a:endParaRPr b="0" i="0" sz="1100" u="none" cap="none" strike="noStrike">
                <a:solidFill>
                  <a:srgbClr val="000000"/>
                </a:solidFill>
                <a:latin typeface="Arial"/>
                <a:ea typeface="Arial"/>
                <a:cs typeface="Arial"/>
                <a:sym typeface="Arial"/>
              </a:endParaRPr>
            </a:p>
          </p:txBody>
        </p:sp>
        <p:sp>
          <p:nvSpPr>
            <p:cNvPr id="1288" name="Google Shape;1288;p95"/>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89" name="Google Shape;1289;p95"/>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Stockage</a:t>
              </a:r>
              <a:endParaRPr b="0" i="0" sz="1100" u="none" cap="none" strike="noStrike">
                <a:solidFill>
                  <a:srgbClr val="000000"/>
                </a:solidFill>
                <a:latin typeface="Arial"/>
                <a:ea typeface="Arial"/>
                <a:cs typeface="Arial"/>
                <a:sym typeface="Arial"/>
              </a:endParaRPr>
            </a:p>
          </p:txBody>
        </p:sp>
        <p:sp>
          <p:nvSpPr>
            <p:cNvPr id="1290" name="Google Shape;1290;p95"/>
            <p:cNvSpPr/>
            <p:nvPr/>
          </p:nvSpPr>
          <p:spPr>
            <a:xfrm>
              <a:off x="7898308"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91" name="Google Shape;1291;p95"/>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Traitement</a:t>
              </a:r>
              <a:endParaRPr b="0" i="0" sz="1100" u="none" cap="none" strike="noStrike">
                <a:solidFill>
                  <a:srgbClr val="000000"/>
                </a:solidFill>
                <a:latin typeface="Arial"/>
                <a:ea typeface="Arial"/>
                <a:cs typeface="Arial"/>
                <a:sym typeface="Arial"/>
              </a:endParaRPr>
            </a:p>
          </p:txBody>
        </p:sp>
        <p:sp>
          <p:nvSpPr>
            <p:cNvPr id="1292" name="Google Shape;1292;p95"/>
            <p:cNvSpPr/>
            <p:nvPr/>
          </p:nvSpPr>
          <p:spPr>
            <a:xfrm>
              <a:off x="9477970"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93" name="Google Shape;1293;p95"/>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Élimination finale</a:t>
              </a:r>
              <a:endParaRPr b="0" i="0" sz="1100" u="none" cap="none" strike="noStrike">
                <a:solidFill>
                  <a:srgbClr val="000000"/>
                </a:solidFill>
                <a:latin typeface="Arial"/>
                <a:ea typeface="Arial"/>
                <a:cs typeface="Arial"/>
                <a:sym typeface="Aria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pic>
        <p:nvPicPr>
          <p:cNvPr id="1299" name="Google Shape;1299;p96"/>
          <p:cNvPicPr preferRelativeResize="0"/>
          <p:nvPr/>
        </p:nvPicPr>
        <p:blipFill rotWithShape="1">
          <a:blip r:embed="rId3">
            <a:alphaModFix/>
          </a:blip>
          <a:srcRect b="0" l="0" r="0" t="0"/>
          <a:stretch/>
        </p:blipFill>
        <p:spPr>
          <a:xfrm>
            <a:off x="407026" y="1792009"/>
            <a:ext cx="5807089" cy="3035255"/>
          </a:xfrm>
          <a:prstGeom prst="rect">
            <a:avLst/>
          </a:prstGeom>
          <a:noFill/>
          <a:ln>
            <a:noFill/>
          </a:ln>
        </p:spPr>
      </p:pic>
      <p:pic>
        <p:nvPicPr>
          <p:cNvPr id="1300" name="Google Shape;1300;p96"/>
          <p:cNvPicPr preferRelativeResize="0"/>
          <p:nvPr/>
        </p:nvPicPr>
        <p:blipFill rotWithShape="1">
          <a:blip r:embed="rId4">
            <a:alphaModFix/>
          </a:blip>
          <a:srcRect b="0" l="0" r="0" t="0"/>
          <a:stretch/>
        </p:blipFill>
        <p:spPr>
          <a:xfrm>
            <a:off x="5841531" y="3537588"/>
            <a:ext cx="6350469" cy="2459281"/>
          </a:xfrm>
          <a:prstGeom prst="rect">
            <a:avLst/>
          </a:prstGeom>
          <a:noFill/>
          <a:ln>
            <a:noFill/>
          </a:ln>
        </p:spPr>
      </p:pic>
      <p:sp>
        <p:nvSpPr>
          <p:cNvPr id="1301" name="Google Shape;1301;p96"/>
          <p:cNvSpPr txBox="1"/>
          <p:nvPr/>
        </p:nvSpPr>
        <p:spPr>
          <a:xfrm>
            <a:off x="1554827" y="2176067"/>
            <a:ext cx="2646736" cy="37151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chemeClr val="lt1"/>
                </a:solidFill>
                <a:latin typeface="Arial"/>
                <a:ea typeface="Arial"/>
                <a:cs typeface="Arial"/>
                <a:sym typeface="Arial"/>
              </a:rPr>
              <a:t>Vue en coupe </a:t>
            </a:r>
            <a:endParaRPr b="0" i="0" sz="1200" u="none" cap="none" strike="noStrike">
              <a:solidFill>
                <a:srgbClr val="000000"/>
              </a:solidFill>
              <a:latin typeface="Arial"/>
              <a:ea typeface="Arial"/>
              <a:cs typeface="Arial"/>
              <a:sym typeface="Arial"/>
            </a:endParaRPr>
          </a:p>
        </p:txBody>
      </p:sp>
      <p:sp>
        <p:nvSpPr>
          <p:cNvPr id="1302" name="Google Shape;1302;p96"/>
          <p:cNvSpPr txBox="1"/>
          <p:nvPr/>
        </p:nvSpPr>
        <p:spPr>
          <a:xfrm>
            <a:off x="10427500" y="3222456"/>
            <a:ext cx="1407816" cy="64629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chemeClr val="lt1"/>
                </a:solidFill>
                <a:latin typeface="Arial"/>
                <a:ea typeface="Arial"/>
                <a:cs typeface="Arial"/>
                <a:sym typeface="Arial"/>
              </a:rPr>
              <a:t>Vue aérienne </a:t>
            </a:r>
            <a:endParaRPr b="0" i="0" sz="1200" u="none" cap="none" strike="noStrike">
              <a:solidFill>
                <a:srgbClr val="000000"/>
              </a:solidFill>
              <a:latin typeface="Arial"/>
              <a:ea typeface="Arial"/>
              <a:cs typeface="Arial"/>
              <a:sym typeface="Arial"/>
            </a:endParaRPr>
          </a:p>
        </p:txBody>
      </p:sp>
      <p:grpSp>
        <p:nvGrpSpPr>
          <p:cNvPr id="1303" name="Google Shape;1303;p96"/>
          <p:cNvGrpSpPr/>
          <p:nvPr/>
        </p:nvGrpSpPr>
        <p:grpSpPr>
          <a:xfrm>
            <a:off x="602166" y="6083462"/>
            <a:ext cx="11233149" cy="702071"/>
            <a:chOff x="0" y="259357"/>
            <a:chExt cx="11233149" cy="702071"/>
          </a:xfrm>
        </p:grpSpPr>
        <p:sp>
          <p:nvSpPr>
            <p:cNvPr id="1304" name="Google Shape;1304;p96"/>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05" name="Google Shape;1305;p96"/>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Réduction de la production</a:t>
              </a:r>
              <a:endParaRPr b="0" i="0" sz="1400" u="none" cap="none" strike="noStrike">
                <a:solidFill>
                  <a:schemeClr val="lt1"/>
                </a:solidFill>
                <a:latin typeface="Arial Narrow"/>
                <a:ea typeface="Arial Narrow"/>
                <a:cs typeface="Arial Narrow"/>
                <a:sym typeface="Arial Narrow"/>
              </a:endParaRPr>
            </a:p>
          </p:txBody>
        </p:sp>
        <p:sp>
          <p:nvSpPr>
            <p:cNvPr id="1306" name="Google Shape;1306;p96"/>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07" name="Google Shape;1307;p96"/>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Tri</a:t>
              </a:r>
              <a:endParaRPr b="0" i="0" sz="1200" u="none" cap="none" strike="noStrike">
                <a:solidFill>
                  <a:srgbClr val="000000"/>
                </a:solidFill>
                <a:latin typeface="Arial"/>
                <a:ea typeface="Arial"/>
                <a:cs typeface="Arial"/>
                <a:sym typeface="Arial"/>
              </a:endParaRPr>
            </a:p>
          </p:txBody>
        </p:sp>
        <p:sp>
          <p:nvSpPr>
            <p:cNvPr id="1308" name="Google Shape;1308;p96"/>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09" name="Google Shape;1309;p96"/>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Collecte</a:t>
              </a:r>
              <a:endParaRPr b="0" i="0" sz="1200" u="none" cap="none" strike="noStrike">
                <a:solidFill>
                  <a:srgbClr val="000000"/>
                </a:solidFill>
                <a:latin typeface="Arial"/>
                <a:ea typeface="Arial"/>
                <a:cs typeface="Arial"/>
                <a:sym typeface="Arial"/>
              </a:endParaRPr>
            </a:p>
          </p:txBody>
        </p:sp>
        <p:sp>
          <p:nvSpPr>
            <p:cNvPr id="1310" name="Google Shape;1310;p96"/>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11" name="Google Shape;1311;p96"/>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Transport</a:t>
              </a:r>
              <a:endParaRPr b="0" i="0" sz="1200" u="none" cap="none" strike="noStrike">
                <a:solidFill>
                  <a:srgbClr val="000000"/>
                </a:solidFill>
                <a:latin typeface="Arial"/>
                <a:ea typeface="Arial"/>
                <a:cs typeface="Arial"/>
                <a:sym typeface="Arial"/>
              </a:endParaRPr>
            </a:p>
          </p:txBody>
        </p:sp>
        <p:sp>
          <p:nvSpPr>
            <p:cNvPr id="1312" name="Google Shape;1312;p96"/>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13" name="Google Shape;1313;p96"/>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Stockage</a:t>
              </a:r>
              <a:endParaRPr b="0" i="0" sz="1200" u="none" cap="none" strike="noStrike">
                <a:solidFill>
                  <a:srgbClr val="000000"/>
                </a:solidFill>
                <a:latin typeface="Arial"/>
                <a:ea typeface="Arial"/>
                <a:cs typeface="Arial"/>
                <a:sym typeface="Arial"/>
              </a:endParaRPr>
            </a:p>
          </p:txBody>
        </p:sp>
        <p:sp>
          <p:nvSpPr>
            <p:cNvPr id="1314" name="Google Shape;1314;p96"/>
            <p:cNvSpPr/>
            <p:nvPr/>
          </p:nvSpPr>
          <p:spPr>
            <a:xfrm>
              <a:off x="7898308"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15" name="Google Shape;1315;p96"/>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Traitement</a:t>
              </a:r>
              <a:endParaRPr b="0" i="0" sz="1200" u="none" cap="none" strike="noStrike">
                <a:solidFill>
                  <a:srgbClr val="000000"/>
                </a:solidFill>
                <a:latin typeface="Arial"/>
                <a:ea typeface="Arial"/>
                <a:cs typeface="Arial"/>
                <a:sym typeface="Arial"/>
              </a:endParaRPr>
            </a:p>
          </p:txBody>
        </p:sp>
        <p:sp>
          <p:nvSpPr>
            <p:cNvPr id="1316" name="Google Shape;1316;p96"/>
            <p:cNvSpPr/>
            <p:nvPr/>
          </p:nvSpPr>
          <p:spPr>
            <a:xfrm>
              <a:off x="9477970"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17" name="Google Shape;1317;p96"/>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Élimination finale</a:t>
              </a:r>
              <a:endParaRPr b="0" i="0" sz="1200" u="none" cap="none" strike="noStrike">
                <a:solidFill>
                  <a:srgbClr val="000000"/>
                </a:solidFill>
                <a:latin typeface="Arial"/>
                <a:ea typeface="Arial"/>
                <a:cs typeface="Arial"/>
                <a:sym typeface="Arial"/>
              </a:endParaRPr>
            </a:p>
          </p:txBody>
        </p:sp>
      </p:grpSp>
      <p:sp>
        <p:nvSpPr>
          <p:cNvPr id="1318" name="Google Shape;1318;p96"/>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4400"/>
              <a:t>Élimination des déchets ordinaires : directives pour la mise en place de fosses protégées dans les environnements à faibles ressources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97"/>
          <p:cNvSpPr txBox="1"/>
          <p:nvPr>
            <p:ph type="title"/>
          </p:nvPr>
        </p:nvSpPr>
        <p:spPr>
          <a:xfrm>
            <a:off x="838200" y="365125"/>
            <a:ext cx="10515600" cy="714375"/>
          </a:xfrm>
          <a:prstGeom prst="rect">
            <a:avLst/>
          </a:prstGeom>
          <a:noFill/>
          <a:ln>
            <a:noFill/>
          </a:ln>
        </p:spPr>
        <p:txBody>
          <a:bodyPr anchorCtr="0" anchor="ctr" bIns="46775" lIns="89975" spcFirstLastPara="1" rIns="89975" wrap="square" tIns="46775">
            <a:noAutofit/>
          </a:bodyPr>
          <a:lstStyle/>
          <a:p>
            <a:pPr indent="0" lvl="0" marL="0" rtl="0" algn="ctr">
              <a:lnSpc>
                <a:spcPct val="90000"/>
              </a:lnSpc>
              <a:spcBef>
                <a:spcPts val="0"/>
              </a:spcBef>
              <a:spcAft>
                <a:spcPts val="0"/>
              </a:spcAft>
              <a:buClr>
                <a:schemeClr val="dk2"/>
              </a:buClr>
              <a:buSzPts val="4400"/>
              <a:buFont typeface="Arial Narrow"/>
              <a:buNone/>
            </a:pPr>
            <a:r>
              <a:rPr lang="fr"/>
              <a:t>Solutions de dernier recours dans les situations d’urgence</a:t>
            </a:r>
            <a:endParaRPr/>
          </a:p>
        </p:txBody>
      </p:sp>
      <p:sp>
        <p:nvSpPr>
          <p:cNvPr id="1327" name="Google Shape;1327;p97"/>
          <p:cNvSpPr txBox="1"/>
          <p:nvPr>
            <p:ph idx="1" type="body"/>
          </p:nvPr>
        </p:nvSpPr>
        <p:spPr>
          <a:xfrm>
            <a:off x="838200" y="1384300"/>
            <a:ext cx="5092602" cy="497346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90F23"/>
              </a:buClr>
              <a:buSzPts val="2177"/>
              <a:buNone/>
            </a:pPr>
            <a:r>
              <a:rPr b="1" lang="fr">
                <a:solidFill>
                  <a:srgbClr val="09164D"/>
                </a:solidFill>
              </a:rPr>
              <a:t>Encapsulation </a:t>
            </a:r>
            <a:endParaRPr sz="1800"/>
          </a:p>
          <a:p>
            <a:pPr indent="-310976" lvl="0" marL="310976" rtl="0" algn="l">
              <a:lnSpc>
                <a:spcPct val="90000"/>
              </a:lnSpc>
              <a:spcBef>
                <a:spcPts val="2200"/>
              </a:spcBef>
              <a:spcAft>
                <a:spcPts val="0"/>
              </a:spcAft>
              <a:buClr>
                <a:srgbClr val="390F23"/>
              </a:buClr>
              <a:buSzPts val="1814"/>
              <a:buNone/>
            </a:pPr>
            <a:r>
              <a:rPr lang="fr" sz="1800">
                <a:solidFill>
                  <a:srgbClr val="09164D"/>
                </a:solidFill>
              </a:rPr>
              <a:t>Les matières dangereuses sont emballées dans des contenants imperméables et non réactifs. </a:t>
            </a:r>
            <a:endParaRPr sz="1800"/>
          </a:p>
          <a:p>
            <a:pPr indent="-310976" lvl="0" marL="310976" rtl="0" algn="l">
              <a:lnSpc>
                <a:spcPct val="90000"/>
              </a:lnSpc>
              <a:spcBef>
                <a:spcPts val="2200"/>
              </a:spcBef>
              <a:spcAft>
                <a:spcPts val="0"/>
              </a:spcAft>
              <a:buClr>
                <a:srgbClr val="390F23"/>
              </a:buClr>
              <a:buSzPts val="1814"/>
              <a:buNone/>
            </a:pPr>
            <a:r>
              <a:rPr lang="fr" sz="1800">
                <a:solidFill>
                  <a:srgbClr val="09164D"/>
                </a:solidFill>
              </a:rPr>
              <a:t>Ces contenants sont scellés avec du béton, du plastique ou de l’acier avant d’être inhumés ou stockés. </a:t>
            </a:r>
            <a:endParaRPr sz="1800"/>
          </a:p>
          <a:p>
            <a:pPr indent="-310976" lvl="0" marL="310976" rtl="0" algn="l">
              <a:lnSpc>
                <a:spcPct val="90000"/>
              </a:lnSpc>
              <a:spcBef>
                <a:spcPts val="2200"/>
              </a:spcBef>
              <a:spcAft>
                <a:spcPts val="0"/>
              </a:spcAft>
              <a:buClr>
                <a:srgbClr val="390F23"/>
              </a:buClr>
              <a:buSzPts val="1814"/>
              <a:buNone/>
            </a:pPr>
            <a:r>
              <a:rPr lang="fr" sz="1800">
                <a:solidFill>
                  <a:srgbClr val="09164D"/>
                </a:solidFill>
              </a:rPr>
              <a:t>Ce procédé est utilisé pour l’élimination des vaccins et des médicaments périmés.</a:t>
            </a:r>
            <a:endParaRPr sz="1800"/>
          </a:p>
          <a:p>
            <a:pPr indent="0" lvl="0" marL="0" rtl="0" algn="l">
              <a:lnSpc>
                <a:spcPct val="90000"/>
              </a:lnSpc>
              <a:spcBef>
                <a:spcPts val="2200"/>
              </a:spcBef>
              <a:spcAft>
                <a:spcPts val="0"/>
              </a:spcAft>
              <a:buClr>
                <a:schemeClr val="dk1"/>
              </a:buClr>
              <a:buSzPts val="2000"/>
              <a:buFont typeface="Arial"/>
              <a:buNone/>
            </a:pPr>
            <a:r>
              <a:t/>
            </a:r>
            <a:endParaRPr sz="1800">
              <a:solidFill>
                <a:srgbClr val="09164D"/>
              </a:solidFill>
            </a:endParaRPr>
          </a:p>
        </p:txBody>
      </p:sp>
      <p:sp>
        <p:nvSpPr>
          <p:cNvPr id="1328" name="Google Shape;1328;p97"/>
          <p:cNvSpPr txBox="1"/>
          <p:nvPr>
            <p:ph idx="2" type="body"/>
          </p:nvPr>
        </p:nvSpPr>
        <p:spPr>
          <a:xfrm>
            <a:off x="6261198" y="1384300"/>
            <a:ext cx="5092602" cy="49736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9164D"/>
              </a:buClr>
              <a:buSzPts val="2177"/>
              <a:buNone/>
            </a:pPr>
            <a:r>
              <a:rPr b="1" lang="fr">
                <a:solidFill>
                  <a:srgbClr val="09164D"/>
                </a:solidFill>
              </a:rPr>
              <a:t>Brûlage à ciel ouvert (dans une fosse)</a:t>
            </a:r>
            <a:endParaRPr>
              <a:solidFill>
                <a:srgbClr val="09164D"/>
              </a:solidFill>
            </a:endParaRPr>
          </a:p>
          <a:p>
            <a:pPr indent="-457135" lvl="1" marL="857128" rtl="0" algn="l">
              <a:lnSpc>
                <a:spcPct val="90000"/>
              </a:lnSpc>
              <a:spcBef>
                <a:spcPts val="500"/>
              </a:spcBef>
              <a:spcAft>
                <a:spcPts val="0"/>
              </a:spcAft>
              <a:buClr>
                <a:srgbClr val="09164D"/>
              </a:buClr>
              <a:buSzPts val="1814"/>
              <a:buChar char="•"/>
            </a:pPr>
            <a:r>
              <a:rPr lang="fr" sz="1800" u="sng">
                <a:solidFill>
                  <a:srgbClr val="09164D"/>
                </a:solidFill>
                <a:latin typeface="Arial"/>
                <a:ea typeface="Arial"/>
                <a:cs typeface="Arial"/>
                <a:sym typeface="Arial"/>
              </a:rPr>
              <a:t>À n’utiliser qu’en cas d’urgence</a:t>
            </a:r>
            <a:r>
              <a:rPr lang="fr" sz="1800">
                <a:solidFill>
                  <a:srgbClr val="09164D"/>
                </a:solidFill>
                <a:latin typeface="Arial"/>
                <a:ea typeface="Arial"/>
                <a:cs typeface="Arial"/>
                <a:sym typeface="Arial"/>
              </a:rPr>
              <a:t>, en l’absence d’incinérateurs/d’autoclaves. </a:t>
            </a:r>
            <a:endParaRPr sz="2000"/>
          </a:p>
          <a:p>
            <a:pPr indent="-457135" lvl="1" marL="857128" rtl="0" algn="l">
              <a:lnSpc>
                <a:spcPct val="90000"/>
              </a:lnSpc>
              <a:spcBef>
                <a:spcPts val="500"/>
              </a:spcBef>
              <a:spcAft>
                <a:spcPts val="0"/>
              </a:spcAft>
              <a:buClr>
                <a:srgbClr val="09164D"/>
              </a:buClr>
              <a:buSzPts val="1814"/>
              <a:buChar char="•"/>
            </a:pPr>
            <a:r>
              <a:rPr lang="fr" sz="1800">
                <a:solidFill>
                  <a:srgbClr val="09164D"/>
                </a:solidFill>
                <a:latin typeface="Arial"/>
                <a:ea typeface="Arial"/>
                <a:cs typeface="Arial"/>
                <a:sym typeface="Arial"/>
              </a:rPr>
              <a:t>Ce procédé entraîne des risques pour la santé, notamment à travers l’émission d’importantes fumées polluantes. </a:t>
            </a:r>
            <a:endParaRPr sz="2000"/>
          </a:p>
          <a:p>
            <a:pPr indent="0" lvl="0" marL="0" rtl="0" algn="l">
              <a:lnSpc>
                <a:spcPct val="90000"/>
              </a:lnSpc>
              <a:spcBef>
                <a:spcPts val="1000"/>
              </a:spcBef>
              <a:spcAft>
                <a:spcPts val="0"/>
              </a:spcAft>
              <a:buClr>
                <a:schemeClr val="dk1"/>
              </a:buClr>
              <a:buSzPts val="2177"/>
              <a:buNone/>
            </a:pPr>
            <a:r>
              <a:t/>
            </a:r>
            <a:endParaRPr>
              <a:solidFill>
                <a:srgbClr val="09164D"/>
              </a:solidFill>
            </a:endParaRPr>
          </a:p>
        </p:txBody>
      </p:sp>
      <p:grpSp>
        <p:nvGrpSpPr>
          <p:cNvPr id="1329" name="Google Shape;1329;p97"/>
          <p:cNvGrpSpPr/>
          <p:nvPr/>
        </p:nvGrpSpPr>
        <p:grpSpPr>
          <a:xfrm>
            <a:off x="644623" y="5396336"/>
            <a:ext cx="11233149" cy="702071"/>
            <a:chOff x="0" y="259357"/>
            <a:chExt cx="11233149" cy="702071"/>
          </a:xfrm>
        </p:grpSpPr>
        <p:sp>
          <p:nvSpPr>
            <p:cNvPr id="1330" name="Google Shape;1330;p97"/>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31" name="Google Shape;1331;p97"/>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Réduction de la production</a:t>
              </a:r>
              <a:endParaRPr b="0" i="0" sz="1400" u="none" cap="none" strike="noStrike">
                <a:solidFill>
                  <a:schemeClr val="lt1"/>
                </a:solidFill>
                <a:latin typeface="Arial Narrow"/>
                <a:ea typeface="Arial Narrow"/>
                <a:cs typeface="Arial Narrow"/>
                <a:sym typeface="Arial Narrow"/>
              </a:endParaRPr>
            </a:p>
          </p:txBody>
        </p:sp>
        <p:sp>
          <p:nvSpPr>
            <p:cNvPr id="1332" name="Google Shape;1332;p97"/>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33" name="Google Shape;1333;p97"/>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Tri</a:t>
              </a:r>
              <a:endParaRPr b="0" i="0" sz="1200" u="none" cap="none" strike="noStrike">
                <a:solidFill>
                  <a:srgbClr val="000000"/>
                </a:solidFill>
                <a:latin typeface="Arial"/>
                <a:ea typeface="Arial"/>
                <a:cs typeface="Arial"/>
                <a:sym typeface="Arial"/>
              </a:endParaRPr>
            </a:p>
          </p:txBody>
        </p:sp>
        <p:sp>
          <p:nvSpPr>
            <p:cNvPr id="1334" name="Google Shape;1334;p97"/>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35" name="Google Shape;1335;p97"/>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Collecte</a:t>
              </a:r>
              <a:endParaRPr b="0" i="0" sz="1200" u="none" cap="none" strike="noStrike">
                <a:solidFill>
                  <a:srgbClr val="000000"/>
                </a:solidFill>
                <a:latin typeface="Arial"/>
                <a:ea typeface="Arial"/>
                <a:cs typeface="Arial"/>
                <a:sym typeface="Arial"/>
              </a:endParaRPr>
            </a:p>
          </p:txBody>
        </p:sp>
        <p:sp>
          <p:nvSpPr>
            <p:cNvPr id="1336" name="Google Shape;1336;p97"/>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37" name="Google Shape;1337;p97"/>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Transport</a:t>
              </a:r>
              <a:endParaRPr b="0" i="0" sz="1200" u="none" cap="none" strike="noStrike">
                <a:solidFill>
                  <a:srgbClr val="000000"/>
                </a:solidFill>
                <a:latin typeface="Arial"/>
                <a:ea typeface="Arial"/>
                <a:cs typeface="Arial"/>
                <a:sym typeface="Arial"/>
              </a:endParaRPr>
            </a:p>
          </p:txBody>
        </p:sp>
        <p:sp>
          <p:nvSpPr>
            <p:cNvPr id="1338" name="Google Shape;1338;p97"/>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39" name="Google Shape;1339;p97"/>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Stockage</a:t>
              </a:r>
              <a:endParaRPr b="0" i="0" sz="1200" u="none" cap="none" strike="noStrike">
                <a:solidFill>
                  <a:srgbClr val="000000"/>
                </a:solidFill>
                <a:latin typeface="Arial"/>
                <a:ea typeface="Arial"/>
                <a:cs typeface="Arial"/>
                <a:sym typeface="Arial"/>
              </a:endParaRPr>
            </a:p>
          </p:txBody>
        </p:sp>
        <p:sp>
          <p:nvSpPr>
            <p:cNvPr id="1340" name="Google Shape;1340;p97"/>
            <p:cNvSpPr/>
            <p:nvPr/>
          </p:nvSpPr>
          <p:spPr>
            <a:xfrm>
              <a:off x="7898308"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41" name="Google Shape;1341;p97"/>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Traitement</a:t>
              </a:r>
              <a:endParaRPr b="0" i="0" sz="1200" u="none" cap="none" strike="noStrike">
                <a:solidFill>
                  <a:srgbClr val="000000"/>
                </a:solidFill>
                <a:latin typeface="Arial"/>
                <a:ea typeface="Arial"/>
                <a:cs typeface="Arial"/>
                <a:sym typeface="Arial"/>
              </a:endParaRPr>
            </a:p>
          </p:txBody>
        </p:sp>
        <p:sp>
          <p:nvSpPr>
            <p:cNvPr id="1342" name="Google Shape;1342;p97"/>
            <p:cNvSpPr/>
            <p:nvPr/>
          </p:nvSpPr>
          <p:spPr>
            <a:xfrm>
              <a:off x="9477970" y="259357"/>
              <a:ext cx="1755179" cy="702071"/>
            </a:xfrm>
            <a:prstGeom prst="chevron">
              <a:avLst>
                <a:gd fmla="val 5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43" name="Google Shape;1343;p97"/>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400" u="none" cap="none" strike="noStrike">
                  <a:solidFill>
                    <a:schemeClr val="lt1"/>
                  </a:solidFill>
                  <a:latin typeface="Arial Narrow"/>
                  <a:ea typeface="Arial Narrow"/>
                  <a:cs typeface="Arial Narrow"/>
                  <a:sym typeface="Arial Narrow"/>
                </a:rPr>
                <a:t>Élimination finale</a:t>
              </a:r>
              <a:endParaRPr b="0" i="0" sz="1200" u="none" cap="none" strike="noStrike">
                <a:solidFill>
                  <a:srgbClr val="000000"/>
                </a:solidFill>
                <a:latin typeface="Arial"/>
                <a:ea typeface="Arial"/>
                <a:cs typeface="Arial"/>
                <a:sym typeface="Arial"/>
              </a:endParaRPr>
            </a:p>
          </p:txBody>
        </p:sp>
      </p:grpSp>
      <p:sp>
        <p:nvSpPr>
          <p:cNvPr id="1344" name="Google Shape;1344;p9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98"/>
          <p:cNvSpPr txBox="1"/>
          <p:nvPr>
            <p:ph type="title"/>
          </p:nvPr>
        </p:nvSpPr>
        <p:spPr>
          <a:xfrm>
            <a:off x="838200" y="365125"/>
            <a:ext cx="10515600" cy="714375"/>
          </a:xfrm>
          <a:prstGeom prst="rect">
            <a:avLst/>
          </a:prstGeom>
          <a:noFill/>
          <a:ln>
            <a:noFill/>
          </a:ln>
        </p:spPr>
        <p:txBody>
          <a:bodyPr anchorCtr="0" anchor="ctr" bIns="46775" lIns="89975" spcFirstLastPara="1" rIns="89975" wrap="square" tIns="46775">
            <a:noAutofit/>
          </a:bodyPr>
          <a:lstStyle/>
          <a:p>
            <a:pPr indent="0" lvl="0" marL="0" rtl="0" algn="ctr">
              <a:lnSpc>
                <a:spcPct val="90000"/>
              </a:lnSpc>
              <a:spcBef>
                <a:spcPts val="0"/>
              </a:spcBef>
              <a:spcAft>
                <a:spcPts val="0"/>
              </a:spcAft>
              <a:buClr>
                <a:schemeClr val="dk2"/>
              </a:buClr>
              <a:buSzPts val="4400"/>
              <a:buFont typeface="Arial Narrow"/>
              <a:buNone/>
            </a:pPr>
            <a:r>
              <a:rPr lang="fr"/>
              <a:t>Documentation</a:t>
            </a:r>
            <a:endParaRPr/>
          </a:p>
        </p:txBody>
      </p:sp>
      <p:sp>
        <p:nvSpPr>
          <p:cNvPr id="1353" name="Google Shape;1353;p98"/>
          <p:cNvSpPr txBox="1"/>
          <p:nvPr>
            <p:ph idx="1" type="body"/>
          </p:nvPr>
        </p:nvSpPr>
        <p:spPr>
          <a:xfrm>
            <a:off x="838199" y="1384300"/>
            <a:ext cx="10514013" cy="4973466"/>
          </a:xfrm>
          <a:prstGeom prst="rect">
            <a:avLst/>
          </a:prstGeom>
          <a:noFill/>
          <a:ln>
            <a:noFill/>
          </a:ln>
        </p:spPr>
        <p:txBody>
          <a:bodyPr anchorCtr="0" anchor="t" bIns="45700" lIns="91425" spcFirstLastPara="1" rIns="91425" wrap="square" tIns="45700">
            <a:normAutofit/>
          </a:bodyPr>
          <a:lstStyle/>
          <a:p>
            <a:pPr indent="-342898" lvl="1" marL="742893" rtl="0" algn="l">
              <a:lnSpc>
                <a:spcPct val="90000"/>
              </a:lnSpc>
              <a:spcBef>
                <a:spcPts val="0"/>
              </a:spcBef>
              <a:spcAft>
                <a:spcPts val="0"/>
              </a:spcAft>
              <a:buClr>
                <a:schemeClr val="dk1"/>
              </a:buClr>
              <a:buSzPts val="2400"/>
              <a:buFont typeface="Arial"/>
              <a:buChar char="•"/>
            </a:pPr>
            <a:r>
              <a:rPr lang="fr" sz="2400">
                <a:latin typeface="Arial"/>
                <a:ea typeface="Arial"/>
                <a:cs typeface="Arial"/>
                <a:sym typeface="Arial"/>
              </a:rPr>
              <a:t>Procédures opérationnelles normalisées/protocoles (pour le tri, la collecte, le transport, le stockage, le traitement, l’élimination, le déversement, etc.). Ces documents précisent :</a:t>
            </a:r>
            <a:endParaRPr/>
          </a:p>
          <a:p>
            <a:pPr indent="-457135" lvl="2" marL="1257120" rtl="0" algn="l">
              <a:lnSpc>
                <a:spcPct val="90000"/>
              </a:lnSpc>
              <a:spcBef>
                <a:spcPts val="0"/>
              </a:spcBef>
              <a:spcAft>
                <a:spcPts val="0"/>
              </a:spcAft>
              <a:buClr>
                <a:schemeClr val="dk1"/>
              </a:buClr>
              <a:buSzPts val="2400"/>
              <a:buFont typeface="Arial"/>
              <a:buChar char="•"/>
            </a:pPr>
            <a:r>
              <a:rPr lang="fr" sz="2400">
                <a:latin typeface="Arial"/>
                <a:ea typeface="Arial"/>
                <a:cs typeface="Arial"/>
                <a:sym typeface="Arial"/>
              </a:rPr>
              <a:t>Les risques</a:t>
            </a:r>
            <a:endParaRPr/>
          </a:p>
          <a:p>
            <a:pPr indent="-457135" lvl="2" marL="1257120" rtl="0" algn="l">
              <a:lnSpc>
                <a:spcPct val="90000"/>
              </a:lnSpc>
              <a:spcBef>
                <a:spcPts val="0"/>
              </a:spcBef>
              <a:spcAft>
                <a:spcPts val="0"/>
              </a:spcAft>
              <a:buClr>
                <a:schemeClr val="dk1"/>
              </a:buClr>
              <a:buSzPts val="2400"/>
              <a:buFont typeface="Arial"/>
              <a:buChar char="•"/>
            </a:pPr>
            <a:r>
              <a:rPr lang="fr" sz="2400">
                <a:latin typeface="Arial"/>
                <a:ea typeface="Arial"/>
                <a:cs typeface="Arial"/>
                <a:sym typeface="Arial"/>
              </a:rPr>
              <a:t>La personne responsable, la personne à contacter en cas d’urgence</a:t>
            </a:r>
            <a:endParaRPr/>
          </a:p>
          <a:p>
            <a:pPr indent="-457135" lvl="2" marL="1257120" rtl="0" algn="l">
              <a:lnSpc>
                <a:spcPct val="90000"/>
              </a:lnSpc>
              <a:spcBef>
                <a:spcPts val="0"/>
              </a:spcBef>
              <a:spcAft>
                <a:spcPts val="0"/>
              </a:spcAft>
              <a:buClr>
                <a:schemeClr val="dk1"/>
              </a:buClr>
              <a:buSzPts val="2400"/>
              <a:buFont typeface="Arial"/>
              <a:buChar char="•"/>
            </a:pPr>
            <a:r>
              <a:rPr lang="fr" sz="2400">
                <a:latin typeface="Arial"/>
                <a:ea typeface="Arial"/>
                <a:cs typeface="Arial"/>
                <a:sym typeface="Arial"/>
              </a:rPr>
              <a:t>La procédure à respecter étape par étape, les choses à faire et à éviter</a:t>
            </a:r>
            <a:endParaRPr/>
          </a:p>
          <a:p>
            <a:pPr indent="-342898" lvl="1" marL="742893" rtl="0" algn="l">
              <a:lnSpc>
                <a:spcPct val="90000"/>
              </a:lnSpc>
              <a:spcBef>
                <a:spcPts val="500"/>
              </a:spcBef>
              <a:spcAft>
                <a:spcPts val="0"/>
              </a:spcAft>
              <a:buClr>
                <a:schemeClr val="dk1"/>
              </a:buClr>
              <a:buSzPts val="2400"/>
              <a:buFont typeface="Arial"/>
              <a:buChar char="•"/>
            </a:pPr>
            <a:r>
              <a:rPr lang="fr" sz="2400">
                <a:latin typeface="Arial"/>
                <a:ea typeface="Arial"/>
                <a:cs typeface="Arial"/>
                <a:sym typeface="Arial"/>
              </a:rPr>
              <a:t>Rapports d’incident (incidents liés aux déchets coupants, etc.)</a:t>
            </a:r>
            <a:endParaRPr/>
          </a:p>
          <a:p>
            <a:pPr indent="-342898" lvl="1" marL="742893" rtl="0" algn="l">
              <a:lnSpc>
                <a:spcPct val="90000"/>
              </a:lnSpc>
              <a:spcBef>
                <a:spcPts val="500"/>
              </a:spcBef>
              <a:spcAft>
                <a:spcPts val="0"/>
              </a:spcAft>
              <a:buClr>
                <a:schemeClr val="dk1"/>
              </a:buClr>
              <a:buSzPts val="2400"/>
              <a:buFont typeface="Arial"/>
              <a:buChar char="•"/>
            </a:pPr>
            <a:r>
              <a:rPr lang="fr" sz="2400">
                <a:latin typeface="Arial"/>
                <a:ea typeface="Arial"/>
                <a:cs typeface="Arial"/>
                <a:sym typeface="Arial"/>
              </a:rPr>
              <a:t>Registre des déchets produits (quantité/poids [en kg])</a:t>
            </a:r>
            <a:endParaRPr/>
          </a:p>
        </p:txBody>
      </p:sp>
      <p:pic>
        <p:nvPicPr>
          <p:cNvPr descr="Klemmbrett" id="1354" name="Google Shape;1354;p98"/>
          <p:cNvPicPr preferRelativeResize="0"/>
          <p:nvPr/>
        </p:nvPicPr>
        <p:blipFill rotWithShape="1">
          <a:blip r:embed="rId3">
            <a:alphaModFix/>
          </a:blip>
          <a:srcRect b="0" l="0" r="0" t="0"/>
          <a:stretch/>
        </p:blipFill>
        <p:spPr>
          <a:xfrm>
            <a:off x="8128212" y="330215"/>
            <a:ext cx="914352" cy="914352"/>
          </a:xfrm>
          <a:prstGeom prst="rect">
            <a:avLst/>
          </a:prstGeom>
          <a:noFill/>
          <a:ln>
            <a:noFill/>
          </a:ln>
        </p:spPr>
      </p:pic>
      <p:pic>
        <p:nvPicPr>
          <p:cNvPr descr="Bleistift" id="1355" name="Google Shape;1355;p98"/>
          <p:cNvPicPr preferRelativeResize="0"/>
          <p:nvPr/>
        </p:nvPicPr>
        <p:blipFill rotWithShape="1">
          <a:blip r:embed="rId4">
            <a:alphaModFix/>
          </a:blip>
          <a:srcRect b="0" l="0" r="0" t="0"/>
          <a:stretch/>
        </p:blipFill>
        <p:spPr>
          <a:xfrm>
            <a:off x="8808273" y="241327"/>
            <a:ext cx="914352" cy="914352"/>
          </a:xfrm>
          <a:prstGeom prst="rect">
            <a:avLst/>
          </a:prstGeom>
          <a:noFill/>
          <a:ln>
            <a:noFill/>
          </a:ln>
        </p:spPr>
      </p:pic>
      <p:grpSp>
        <p:nvGrpSpPr>
          <p:cNvPr id="1356" name="Google Shape;1356;p98"/>
          <p:cNvGrpSpPr/>
          <p:nvPr/>
        </p:nvGrpSpPr>
        <p:grpSpPr>
          <a:xfrm>
            <a:off x="602166" y="5410657"/>
            <a:ext cx="11233149" cy="702071"/>
            <a:chOff x="0" y="259357"/>
            <a:chExt cx="11233149" cy="702071"/>
          </a:xfrm>
        </p:grpSpPr>
        <p:sp>
          <p:nvSpPr>
            <p:cNvPr id="1357" name="Google Shape;1357;p98"/>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98"/>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Réduction de la production</a:t>
              </a:r>
              <a:endParaRPr b="0" i="0" sz="1600" u="none" cap="none" strike="noStrike">
                <a:solidFill>
                  <a:schemeClr val="lt1"/>
                </a:solidFill>
                <a:latin typeface="Arial Narrow"/>
                <a:ea typeface="Arial Narrow"/>
                <a:cs typeface="Arial Narrow"/>
                <a:sym typeface="Arial Narrow"/>
              </a:endParaRPr>
            </a:p>
          </p:txBody>
        </p:sp>
        <p:sp>
          <p:nvSpPr>
            <p:cNvPr id="1359" name="Google Shape;1359;p98"/>
            <p:cNvSpPr/>
            <p:nvPr/>
          </p:nvSpPr>
          <p:spPr>
            <a:xfrm>
              <a:off x="1579661"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98"/>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Tri</a:t>
              </a:r>
              <a:endParaRPr b="0" i="0" sz="1400" u="none" cap="none" strike="noStrike">
                <a:solidFill>
                  <a:srgbClr val="000000"/>
                </a:solidFill>
                <a:latin typeface="Arial"/>
                <a:ea typeface="Arial"/>
                <a:cs typeface="Arial"/>
                <a:sym typeface="Arial"/>
              </a:endParaRPr>
            </a:p>
          </p:txBody>
        </p:sp>
        <p:sp>
          <p:nvSpPr>
            <p:cNvPr id="1361" name="Google Shape;1361;p98"/>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98"/>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Collecte</a:t>
              </a:r>
              <a:endParaRPr b="0" i="0" sz="1400" u="none" cap="none" strike="noStrike">
                <a:solidFill>
                  <a:srgbClr val="000000"/>
                </a:solidFill>
                <a:latin typeface="Arial"/>
                <a:ea typeface="Arial"/>
                <a:cs typeface="Arial"/>
                <a:sym typeface="Arial"/>
              </a:endParaRPr>
            </a:p>
          </p:txBody>
        </p:sp>
        <p:sp>
          <p:nvSpPr>
            <p:cNvPr id="1363" name="Google Shape;1363;p98"/>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98"/>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Transport</a:t>
              </a:r>
              <a:endParaRPr b="0" i="0" sz="1400" u="none" cap="none" strike="noStrike">
                <a:solidFill>
                  <a:srgbClr val="000000"/>
                </a:solidFill>
                <a:latin typeface="Arial"/>
                <a:ea typeface="Arial"/>
                <a:cs typeface="Arial"/>
                <a:sym typeface="Arial"/>
              </a:endParaRPr>
            </a:p>
          </p:txBody>
        </p:sp>
        <p:sp>
          <p:nvSpPr>
            <p:cNvPr id="1365" name="Google Shape;1365;p98"/>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98"/>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Stockage</a:t>
              </a:r>
              <a:endParaRPr b="0" i="0" sz="1400" u="none" cap="none" strike="noStrike">
                <a:solidFill>
                  <a:srgbClr val="000000"/>
                </a:solidFill>
                <a:latin typeface="Arial"/>
                <a:ea typeface="Arial"/>
                <a:cs typeface="Arial"/>
                <a:sym typeface="Arial"/>
              </a:endParaRPr>
            </a:p>
          </p:txBody>
        </p:sp>
        <p:sp>
          <p:nvSpPr>
            <p:cNvPr id="1367" name="Google Shape;1367;p98"/>
            <p:cNvSpPr/>
            <p:nvPr/>
          </p:nvSpPr>
          <p:spPr>
            <a:xfrm>
              <a:off x="7898308"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98"/>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Traitement</a:t>
              </a:r>
              <a:endParaRPr b="0" i="0" sz="1400" u="none" cap="none" strike="noStrike">
                <a:solidFill>
                  <a:srgbClr val="000000"/>
                </a:solidFill>
                <a:latin typeface="Arial"/>
                <a:ea typeface="Arial"/>
                <a:cs typeface="Arial"/>
                <a:sym typeface="Arial"/>
              </a:endParaRPr>
            </a:p>
          </p:txBody>
        </p:sp>
        <p:sp>
          <p:nvSpPr>
            <p:cNvPr id="1369" name="Google Shape;1369;p98"/>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98"/>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600" u="none" cap="none" strike="noStrike">
                  <a:solidFill>
                    <a:schemeClr val="lt1"/>
                  </a:solidFill>
                  <a:latin typeface="Arial Narrow"/>
                  <a:ea typeface="Arial Narrow"/>
                  <a:cs typeface="Arial Narrow"/>
                  <a:sym typeface="Arial Narrow"/>
                </a:rPr>
                <a:t>Élimination finale</a:t>
              </a:r>
              <a:endParaRPr b="0" i="0" sz="1400" u="none" cap="none" strike="noStrike">
                <a:solidFill>
                  <a:srgbClr val="000000"/>
                </a:solidFill>
                <a:latin typeface="Arial"/>
                <a:ea typeface="Arial"/>
                <a:cs typeface="Arial"/>
                <a:sym typeface="Arial"/>
              </a:endParaRPr>
            </a:p>
          </p:txBody>
        </p:sp>
      </p:grpSp>
      <p:sp>
        <p:nvSpPr>
          <p:cNvPr id="1371" name="Google Shape;1371;p9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8" name="Shape 1378"/>
        <p:cNvGrpSpPr/>
        <p:nvPr/>
      </p:nvGrpSpPr>
      <p:grpSpPr>
        <a:xfrm>
          <a:off x="0" y="0"/>
          <a:ext cx="0" cy="0"/>
          <a:chOff x="0" y="0"/>
          <a:chExt cx="0" cy="0"/>
        </a:xfrm>
      </p:grpSpPr>
      <p:sp>
        <p:nvSpPr>
          <p:cNvPr id="1379" name="Google Shape;1379;p99"/>
          <p:cNvSpPr txBox="1"/>
          <p:nvPr>
            <p:ph idx="1" type="body"/>
          </p:nvPr>
        </p:nvSpPr>
        <p:spPr>
          <a:xfrm>
            <a:off x="0" y="1771519"/>
            <a:ext cx="12192000" cy="9144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fr" sz="2400"/>
              <a:t>L’économie circulaire a pour objectif de réduire l’impact négatif des matériaux et des produits tout au long de leur cycle de vie, grâce au remplacement des matières premières par des matière secondaires telles que les matières recyclées. </a:t>
            </a:r>
            <a:endParaRPr sz="2400"/>
          </a:p>
        </p:txBody>
      </p:sp>
      <p:sp>
        <p:nvSpPr>
          <p:cNvPr id="1380" name="Google Shape;1380;p99"/>
          <p:cNvSpPr txBox="1"/>
          <p:nvPr>
            <p:ph idx="3" type="body"/>
          </p:nvPr>
        </p:nvSpPr>
        <p:spPr>
          <a:xfrm>
            <a:off x="312234" y="253948"/>
            <a:ext cx="11180183" cy="62640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b="1" lang="fr" sz="3600">
                <a:solidFill>
                  <a:schemeClr val="dk2"/>
                </a:solidFill>
                <a:latin typeface="Arial Narrow"/>
                <a:ea typeface="Arial Narrow"/>
                <a:cs typeface="Arial Narrow"/>
                <a:sym typeface="Arial Narrow"/>
              </a:rPr>
              <a:t>Passer d’une économie linéaire à une économie circulaire :</a:t>
            </a:r>
            <a:endParaRPr sz="1600"/>
          </a:p>
          <a:p>
            <a:pPr indent="0" lvl="0" marL="0" rtl="0" algn="ctr">
              <a:lnSpc>
                <a:spcPct val="90000"/>
              </a:lnSpc>
              <a:spcBef>
                <a:spcPts val="1000"/>
              </a:spcBef>
              <a:spcAft>
                <a:spcPts val="0"/>
              </a:spcAft>
              <a:buClr>
                <a:schemeClr val="dk2"/>
              </a:buClr>
              <a:buSzPts val="4400"/>
              <a:buNone/>
            </a:pPr>
            <a:r>
              <a:rPr b="1" lang="fr" sz="3600">
                <a:solidFill>
                  <a:schemeClr val="dk2"/>
                </a:solidFill>
                <a:latin typeface="Arial Narrow"/>
                <a:ea typeface="Arial Narrow"/>
                <a:cs typeface="Arial Narrow"/>
                <a:sym typeface="Arial Narrow"/>
              </a:rPr>
              <a:t>Un objectif à long terme </a:t>
            </a:r>
            <a:endParaRPr sz="1600"/>
          </a:p>
        </p:txBody>
      </p:sp>
      <p:pic>
        <p:nvPicPr>
          <p:cNvPr id="1381" name="Google Shape;1381;p99"/>
          <p:cNvPicPr preferRelativeResize="0"/>
          <p:nvPr/>
        </p:nvPicPr>
        <p:blipFill rotWithShape="1">
          <a:blip r:embed="rId3">
            <a:alphaModFix/>
          </a:blip>
          <a:srcRect b="0" l="0" r="0" t="0"/>
          <a:stretch/>
        </p:blipFill>
        <p:spPr>
          <a:xfrm>
            <a:off x="2496368" y="3421882"/>
            <a:ext cx="3373101" cy="3182170"/>
          </a:xfrm>
          <a:prstGeom prst="rect">
            <a:avLst/>
          </a:prstGeom>
          <a:noFill/>
          <a:ln>
            <a:noFill/>
          </a:ln>
          <a:effectLst>
            <a:outerShdw blurRad="292100" rotWithShape="0" algn="tl" dir="2700000" dist="139700">
              <a:srgbClr val="333333">
                <a:alpha val="64313"/>
              </a:srgbClr>
            </a:outerShdw>
          </a:effectLst>
        </p:spPr>
      </p:pic>
      <p:pic>
        <p:nvPicPr>
          <p:cNvPr id="1382" name="Google Shape;1382;p99"/>
          <p:cNvPicPr preferRelativeResize="0"/>
          <p:nvPr/>
        </p:nvPicPr>
        <p:blipFill rotWithShape="1">
          <a:blip r:embed="rId4">
            <a:alphaModFix/>
          </a:blip>
          <a:srcRect b="0" l="0" r="0" t="0"/>
          <a:stretch/>
        </p:blipFill>
        <p:spPr>
          <a:xfrm>
            <a:off x="383837" y="3322857"/>
            <a:ext cx="2016881" cy="3281195"/>
          </a:xfrm>
          <a:prstGeom prst="rect">
            <a:avLst/>
          </a:prstGeom>
          <a:noFill/>
          <a:ln>
            <a:noFill/>
          </a:ln>
          <a:effectLst>
            <a:outerShdw blurRad="292100" rotWithShape="0" algn="tl" dir="2700000" dist="139700">
              <a:srgbClr val="333333">
                <a:alpha val="64313"/>
              </a:srgbClr>
            </a:outerShdw>
          </a:effectLst>
        </p:spPr>
      </p:pic>
      <p:pic>
        <p:nvPicPr>
          <p:cNvPr id="1383" name="Google Shape;1383;p99"/>
          <p:cNvPicPr preferRelativeResize="0"/>
          <p:nvPr/>
        </p:nvPicPr>
        <p:blipFill rotWithShape="1">
          <a:blip r:embed="rId5">
            <a:alphaModFix/>
          </a:blip>
          <a:srcRect b="0" l="1547" r="5450" t="0"/>
          <a:stretch/>
        </p:blipFill>
        <p:spPr>
          <a:xfrm>
            <a:off x="6291313" y="4283071"/>
            <a:ext cx="5802051" cy="1956713"/>
          </a:xfrm>
          <a:prstGeom prst="rect">
            <a:avLst/>
          </a:prstGeom>
          <a:noFill/>
          <a:ln>
            <a:noFill/>
          </a:ln>
        </p:spPr>
      </p:pic>
      <p:sp>
        <p:nvSpPr>
          <p:cNvPr id="1384" name="Google Shape;1384;p99"/>
          <p:cNvSpPr txBox="1"/>
          <p:nvPr/>
        </p:nvSpPr>
        <p:spPr>
          <a:xfrm>
            <a:off x="6096000" y="6239784"/>
            <a:ext cx="6095999" cy="65065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14"/>
              <a:buFont typeface="Arial"/>
              <a:buNone/>
            </a:pPr>
            <a:r>
              <a:rPr b="0" i="0" lang="fr" sz="1814" u="none" cap="none" strike="noStrike">
                <a:solidFill>
                  <a:schemeClr val="lt1"/>
                </a:solidFill>
                <a:latin typeface="Calibri"/>
                <a:ea typeface="Calibri"/>
                <a:cs typeface="Calibri"/>
                <a:sym typeface="Calibri"/>
              </a:rPr>
              <a:t>Exemple : Quatre étapes clés pour la gestion des déchets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14"/>
              <a:buFont typeface="Arial"/>
              <a:buNone/>
            </a:pPr>
            <a:r>
              <a:rPr b="0" i="0" lang="fr" sz="1814" u="none" cap="none" strike="noStrike">
                <a:solidFill>
                  <a:schemeClr val="lt1"/>
                </a:solidFill>
                <a:latin typeface="Calibri"/>
                <a:ea typeface="Calibri"/>
                <a:cs typeface="Calibri"/>
                <a:sym typeface="Calibri"/>
              </a:rPr>
              <a:t> plastiques issus des EPI </a:t>
            </a:r>
            <a:endParaRPr b="0" i="0" sz="1814" u="none" cap="none" strike="noStrike">
              <a:solidFill>
                <a:schemeClr val="lt1"/>
              </a:solidFill>
              <a:latin typeface="Calibri"/>
              <a:ea typeface="Calibri"/>
              <a:cs typeface="Calibri"/>
              <a:sym typeface="Calibri"/>
            </a:endParaRPr>
          </a:p>
        </p:txBody>
      </p:sp>
      <p:sp>
        <p:nvSpPr>
          <p:cNvPr id="1385" name="Google Shape;1385;p99"/>
          <p:cNvSpPr txBox="1"/>
          <p:nvPr/>
        </p:nvSpPr>
        <p:spPr>
          <a:xfrm>
            <a:off x="3414508" y="5467350"/>
            <a:ext cx="1972722" cy="2388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52"/>
              <a:buFont typeface="Arial"/>
              <a:buNone/>
            </a:pPr>
            <a:r>
              <a:rPr b="0" i="0" lang="fr" sz="952" u="none" cap="none" strike="noStrike">
                <a:solidFill>
                  <a:schemeClr val="dk1"/>
                </a:solidFill>
                <a:latin typeface="Calibri"/>
                <a:ea typeface="Calibri"/>
                <a:cs typeface="Calibri"/>
                <a:sym typeface="Calibri"/>
              </a:rPr>
              <a:t>Source : SFI</a:t>
            </a:r>
            <a:endParaRPr b="0" i="0" sz="1400" u="none" cap="none" strike="noStrike">
              <a:solidFill>
                <a:srgbClr val="000000"/>
              </a:solidFill>
              <a:latin typeface="Arial"/>
              <a:ea typeface="Arial"/>
              <a:cs typeface="Arial"/>
              <a:sym typeface="Arial"/>
            </a:endParaRPr>
          </a:p>
        </p:txBody>
      </p:sp>
      <p:sp>
        <p:nvSpPr>
          <p:cNvPr id="1386" name="Google Shape;1386;p9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1387" name="Google Shape;1387;p99"/>
          <p:cNvSpPr txBox="1"/>
          <p:nvPr/>
        </p:nvSpPr>
        <p:spPr>
          <a:xfrm>
            <a:off x="903737" y="2823637"/>
            <a:ext cx="10571138"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chemeClr val="dk2"/>
                </a:solidFill>
                <a:latin typeface="Arial"/>
                <a:ea typeface="Arial"/>
                <a:cs typeface="Arial"/>
                <a:sym typeface="Arial"/>
              </a:rPr>
              <a:t>Exemple : L’utilisation de papier recyclé pour l’emballage des produits pharmaceutiques</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100"/>
          <p:cNvSpPr txBox="1"/>
          <p:nvPr>
            <p:ph idx="1" type="body"/>
          </p:nvPr>
        </p:nvSpPr>
        <p:spPr>
          <a:xfrm>
            <a:off x="839788" y="1161534"/>
            <a:ext cx="5076825" cy="499955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8108"/>
              <a:buNone/>
            </a:pPr>
            <a:r>
              <a:rPr b="1" lang="fr" sz="2400">
                <a:latin typeface="Arial"/>
                <a:ea typeface="Arial"/>
                <a:cs typeface="Arial"/>
                <a:sym typeface="Arial"/>
              </a:rPr>
              <a:t>Colombie (lutte contre la COVID-19)</a:t>
            </a:r>
            <a:endParaRPr b="1" sz="1800">
              <a:latin typeface="Arial"/>
              <a:ea typeface="Arial"/>
              <a:cs typeface="Arial"/>
              <a:sym typeface="Arial"/>
            </a:endParaRPr>
          </a:p>
          <a:p>
            <a:pPr indent="-285750" lvl="0" marL="285750" rtl="0" algn="l">
              <a:lnSpc>
                <a:spcPct val="90000"/>
              </a:lnSpc>
              <a:spcBef>
                <a:spcPts val="2200"/>
              </a:spcBef>
              <a:spcAft>
                <a:spcPts val="0"/>
              </a:spcAft>
              <a:buClr>
                <a:schemeClr val="dk1"/>
              </a:buClr>
              <a:buSzPct val="108108"/>
              <a:buFont typeface="Arial"/>
              <a:buChar char="•"/>
            </a:pPr>
            <a:r>
              <a:rPr lang="fr">
                <a:latin typeface="Arial"/>
                <a:ea typeface="Arial"/>
                <a:cs typeface="Arial"/>
                <a:sym typeface="Arial"/>
              </a:rPr>
              <a:t>Mise en œuvre d’une politique d’achats durables – prise en compte de l’impact économique et socioenvironnemental des biens consommables + réduction de l’utilisation de plastique</a:t>
            </a:r>
            <a:endParaRPr/>
          </a:p>
          <a:p>
            <a:pPr indent="-285750" lvl="0" marL="285750" rtl="0" algn="l">
              <a:lnSpc>
                <a:spcPct val="90000"/>
              </a:lnSpc>
              <a:spcBef>
                <a:spcPts val="2200"/>
              </a:spcBef>
              <a:spcAft>
                <a:spcPts val="0"/>
              </a:spcAft>
              <a:buClr>
                <a:schemeClr val="dk1"/>
              </a:buClr>
              <a:buSzPct val="108108"/>
              <a:buFont typeface="Arial"/>
              <a:buChar char="•"/>
            </a:pPr>
            <a:r>
              <a:rPr lang="fr"/>
              <a:t>Extension de l’amplitude horaire des technologies autoclaves et à micro-ondes disponibles afin de traiter un volume plus important de déchets infectieux </a:t>
            </a:r>
            <a:endParaRPr/>
          </a:p>
          <a:p>
            <a:pPr indent="-285750" lvl="0" marL="285750" rtl="0" algn="l">
              <a:lnSpc>
                <a:spcPct val="90000"/>
              </a:lnSpc>
              <a:spcBef>
                <a:spcPts val="2200"/>
              </a:spcBef>
              <a:spcAft>
                <a:spcPts val="0"/>
              </a:spcAft>
              <a:buClr>
                <a:schemeClr val="dk1"/>
              </a:buClr>
              <a:buSzPct val="108108"/>
              <a:buFont typeface="Arial"/>
              <a:buChar char="•"/>
            </a:pPr>
            <a:r>
              <a:rPr lang="fr">
                <a:latin typeface="Arial"/>
                <a:ea typeface="Arial"/>
                <a:cs typeface="Arial"/>
                <a:sym typeface="Arial"/>
              </a:rPr>
              <a:t>Renforcement de la formation relative à l’utilisation des EPI et à la gestion sans danger des déchets</a:t>
            </a:r>
            <a:endParaRPr/>
          </a:p>
          <a:p>
            <a:pPr indent="-285750" lvl="0" marL="285750" rtl="0" algn="l">
              <a:lnSpc>
                <a:spcPct val="90000"/>
              </a:lnSpc>
              <a:spcBef>
                <a:spcPts val="2200"/>
              </a:spcBef>
              <a:spcAft>
                <a:spcPts val="0"/>
              </a:spcAft>
              <a:buClr>
                <a:schemeClr val="dk1"/>
              </a:buClr>
              <a:buSzPct val="108108"/>
              <a:buFont typeface="Arial"/>
              <a:buChar char="•"/>
            </a:pPr>
            <a:r>
              <a:rPr lang="fr">
                <a:latin typeface="Arial"/>
                <a:ea typeface="Arial"/>
                <a:cs typeface="Arial"/>
                <a:sym typeface="Arial"/>
              </a:rPr>
              <a:t>Intégration de produits et de pratiques de nettoyage plus durables au sein des directives nationales.</a:t>
            </a:r>
            <a:endParaRPr/>
          </a:p>
          <a:p>
            <a:pPr indent="0" lvl="0" marL="0" rtl="0" algn="l">
              <a:lnSpc>
                <a:spcPct val="90000"/>
              </a:lnSpc>
              <a:spcBef>
                <a:spcPts val="2200"/>
              </a:spcBef>
              <a:spcAft>
                <a:spcPts val="0"/>
              </a:spcAft>
              <a:buClr>
                <a:schemeClr val="dk1"/>
              </a:buClr>
              <a:buSzPct val="108108"/>
              <a:buNone/>
            </a:pPr>
            <a:r>
              <a:t/>
            </a:r>
            <a:endParaRPr/>
          </a:p>
        </p:txBody>
      </p:sp>
      <p:sp>
        <p:nvSpPr>
          <p:cNvPr id="1394" name="Google Shape;1394;p10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fr" sz="1200">
                <a:solidFill>
                  <a:srgbClr val="898A9B"/>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395" name="Google Shape;1395;p100"/>
          <p:cNvSpPr txBox="1"/>
          <p:nvPr>
            <p:ph idx="3" type="body"/>
          </p:nvPr>
        </p:nvSpPr>
        <p:spPr>
          <a:xfrm>
            <a:off x="6729300" y="1098614"/>
            <a:ext cx="5076825" cy="577335"/>
          </a:xfrm>
          <a:prstGeom prst="rect">
            <a:avLst/>
          </a:prstGeom>
          <a:solidFill>
            <a:schemeClr val="dk2"/>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lang="fr"/>
              <a:t>Synthèse des principaux thèmes illustrés par les études de cas : OMS</a:t>
            </a:r>
            <a:endParaRPr/>
          </a:p>
        </p:txBody>
      </p:sp>
      <p:sp>
        <p:nvSpPr>
          <p:cNvPr id="1396" name="Google Shape;1396;p100"/>
          <p:cNvSpPr txBox="1"/>
          <p:nvPr/>
        </p:nvSpPr>
        <p:spPr>
          <a:xfrm>
            <a:off x="569914" y="-293953"/>
            <a:ext cx="11410950" cy="1747681"/>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chemeClr val="dk2"/>
              </a:buClr>
              <a:buSzPts val="4400"/>
              <a:buFont typeface="Arial Narrow"/>
              <a:buNone/>
            </a:pPr>
            <a:r>
              <a:rPr b="1" i="0" lang="fr" sz="4400" u="none" cap="none" strike="noStrike">
                <a:solidFill>
                  <a:schemeClr val="dk2"/>
                </a:solidFill>
                <a:latin typeface="Arial Narrow"/>
                <a:ea typeface="Arial Narrow"/>
                <a:cs typeface="Arial Narrow"/>
                <a:sym typeface="Arial Narrow"/>
              </a:rPr>
              <a:t>Études de cas nationales – Un changement est possible</a:t>
            </a:r>
            <a:endParaRPr b="0" i="0" sz="1400" u="none" cap="none" strike="noStrike">
              <a:solidFill>
                <a:srgbClr val="000000"/>
              </a:solidFill>
              <a:latin typeface="Arial"/>
              <a:ea typeface="Arial"/>
              <a:cs typeface="Arial"/>
              <a:sym typeface="Arial"/>
            </a:endParaRPr>
          </a:p>
        </p:txBody>
      </p:sp>
      <p:pic>
        <p:nvPicPr>
          <p:cNvPr id="1397" name="Google Shape;1397;p100"/>
          <p:cNvPicPr preferRelativeResize="0"/>
          <p:nvPr/>
        </p:nvPicPr>
        <p:blipFill rotWithShape="1">
          <a:blip r:embed="rId3">
            <a:alphaModFix/>
          </a:blip>
          <a:srcRect b="0" l="0" r="0" t="0"/>
          <a:stretch/>
        </p:blipFill>
        <p:spPr>
          <a:xfrm>
            <a:off x="6936081" y="1964550"/>
            <a:ext cx="4235193" cy="3371574"/>
          </a:xfrm>
          <a:prstGeom prst="rect">
            <a:avLst/>
          </a:prstGeom>
          <a:noFill/>
          <a:ln>
            <a:noFill/>
          </a:ln>
        </p:spPr>
      </p:pic>
      <p:sp>
        <p:nvSpPr>
          <p:cNvPr id="1398" name="Google Shape;1398;p100"/>
          <p:cNvSpPr txBox="1"/>
          <p:nvPr/>
        </p:nvSpPr>
        <p:spPr>
          <a:xfrm>
            <a:off x="6936081" y="5419394"/>
            <a:ext cx="432536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9164D"/>
                </a:solidFill>
                <a:latin typeface="Arial"/>
                <a:ea typeface="Arial"/>
                <a:cs typeface="Arial"/>
                <a:sym typeface="Arial"/>
              </a:rPr>
              <a:t>Source : OMS, Global analysis of health care waste in the context of COVID-19: Case-studies.</a:t>
            </a:r>
            <a:endParaRPr b="0" i="0" sz="1200" u="none" cap="none" strike="noStrike">
              <a:solidFill>
                <a:srgbClr val="0916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fr" sz="1200" u="sng" cap="none" strike="noStrike">
                <a:solidFill>
                  <a:schemeClr val="hlink"/>
                </a:solidFill>
                <a:latin typeface="Arial"/>
                <a:ea typeface="Arial"/>
                <a:cs typeface="Arial"/>
                <a:sym typeface="Arial"/>
                <a:hlinkClick r:id="rId4"/>
              </a:rPr>
              <a:t>Disponible à l’adresse suivante : https://washinhcf.org/wp-content/uploads/2021/12/WHO_2021_Global-Analysis-of-health-care-waste-in-the-context-of-COVID-19_case-studies.pdf.</a:t>
            </a:r>
            <a:r>
              <a:rPr b="0" i="0" lang="fr" sz="1200" u="none" cap="none" strike="noStrike">
                <a:solidFill>
                  <a:srgbClr val="09164D"/>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101"/>
          <p:cNvSpPr txBox="1"/>
          <p:nvPr>
            <p:ph idx="1" type="body"/>
          </p:nvPr>
        </p:nvSpPr>
        <p:spPr>
          <a:xfrm>
            <a:off x="776061" y="1596714"/>
            <a:ext cx="5076825" cy="4761053"/>
          </a:xfrm>
          <a:prstGeom prst="rect">
            <a:avLst/>
          </a:prstGeom>
          <a:noFill/>
          <a:ln>
            <a:noFill/>
          </a:ln>
        </p:spPr>
        <p:txBody>
          <a:bodyPr anchorCtr="0" anchor="t" bIns="45700" lIns="91425" spcFirstLastPara="1" rIns="91425" wrap="square" tIns="45700">
            <a:normAutofit/>
          </a:bodyPr>
          <a:lstStyle/>
          <a:p>
            <a:pPr indent="-310976" lvl="0" marL="310976" rtl="0" algn="l">
              <a:lnSpc>
                <a:spcPct val="90000"/>
              </a:lnSpc>
              <a:spcBef>
                <a:spcPts val="0"/>
              </a:spcBef>
              <a:spcAft>
                <a:spcPts val="0"/>
              </a:spcAft>
              <a:buClr>
                <a:schemeClr val="dk1"/>
              </a:buClr>
              <a:buSzPts val="2000"/>
              <a:buNone/>
            </a:pPr>
            <a:r>
              <a:rPr lang="fr" sz="1400"/>
              <a:t>Dans la ville d’Accra, une entreprise privée a mis en place une plateforme de traitement centralisée permettant la collecte et le traitement par </a:t>
            </a:r>
            <a:r>
              <a:rPr b="1" lang="fr" sz="1400"/>
              <a:t>autoclavage des déchets infectieux et des déchets coupants produits par les établissements de santé.</a:t>
            </a:r>
            <a:endParaRPr sz="1400"/>
          </a:p>
          <a:p>
            <a:pPr indent="0" lvl="0" marL="0" rtl="0" algn="l">
              <a:lnSpc>
                <a:spcPct val="90000"/>
              </a:lnSpc>
              <a:spcBef>
                <a:spcPts val="1000"/>
              </a:spcBef>
              <a:spcAft>
                <a:spcPts val="0"/>
              </a:spcAft>
              <a:buClr>
                <a:schemeClr val="dk1"/>
              </a:buClr>
              <a:buSzPts val="2000"/>
              <a:buNone/>
            </a:pPr>
            <a:r>
              <a:rPr lang="fr" sz="1400"/>
              <a:t>La plateforme est active dans la région du Grand Accra, au Ghana </a:t>
            </a:r>
            <a:endParaRPr sz="1400"/>
          </a:p>
          <a:p>
            <a:pPr indent="0" lvl="1" marL="457200" rtl="0" algn="l">
              <a:lnSpc>
                <a:spcPct val="90000"/>
              </a:lnSpc>
              <a:spcBef>
                <a:spcPts val="500"/>
              </a:spcBef>
              <a:spcAft>
                <a:spcPts val="0"/>
              </a:spcAft>
              <a:buClr>
                <a:schemeClr val="dk1"/>
              </a:buClr>
              <a:buSzPts val="2000"/>
              <a:buNone/>
            </a:pPr>
            <a:r>
              <a:rPr lang="fr" sz="1400">
                <a:solidFill>
                  <a:schemeClr val="dk1"/>
                </a:solidFill>
                <a:latin typeface="Arial"/>
                <a:ea typeface="Arial"/>
                <a:cs typeface="Arial"/>
                <a:sym typeface="Arial"/>
              </a:rPr>
              <a:t>(4 millions d’habitants – forte densité de population).</a:t>
            </a:r>
            <a:endParaRPr sz="1400"/>
          </a:p>
          <a:p>
            <a:pPr indent="0" lvl="0" marL="0" rtl="0" algn="l">
              <a:lnSpc>
                <a:spcPct val="90000"/>
              </a:lnSpc>
              <a:spcBef>
                <a:spcPts val="1000"/>
              </a:spcBef>
              <a:spcAft>
                <a:spcPts val="0"/>
              </a:spcAft>
              <a:buClr>
                <a:schemeClr val="dk1"/>
              </a:buClr>
              <a:buSzPts val="2000"/>
              <a:buNone/>
            </a:pPr>
            <a:r>
              <a:rPr lang="fr" sz="1400"/>
              <a:t>Les établissements de santé qui traitaient jusque-là leurs déchets en les brûlant ou en les transportant vers une décharge utilisent désormais cette solution de traitement centralisée et respectueuse de l’environnement.</a:t>
            </a:r>
            <a:endParaRPr sz="1400"/>
          </a:p>
          <a:p>
            <a:pPr indent="0" lvl="0" marL="0" rtl="0" algn="l">
              <a:lnSpc>
                <a:spcPct val="90000"/>
              </a:lnSpc>
              <a:spcBef>
                <a:spcPts val="1000"/>
              </a:spcBef>
              <a:spcAft>
                <a:spcPts val="0"/>
              </a:spcAft>
              <a:buClr>
                <a:schemeClr val="dk1"/>
              </a:buClr>
              <a:buSzPts val="2000"/>
              <a:buNone/>
            </a:pPr>
            <a:r>
              <a:rPr lang="fr" sz="1400"/>
              <a:t>Coûts d’investissement : Environ 1 million de dollars É.-U. </a:t>
            </a:r>
            <a:endParaRPr sz="1400"/>
          </a:p>
          <a:p>
            <a:pPr indent="-310976" lvl="0" marL="310976" rtl="0" algn="l">
              <a:lnSpc>
                <a:spcPct val="90000"/>
              </a:lnSpc>
              <a:spcBef>
                <a:spcPts val="1000"/>
              </a:spcBef>
              <a:spcAft>
                <a:spcPts val="0"/>
              </a:spcAft>
              <a:buClr>
                <a:schemeClr val="dk1"/>
              </a:buClr>
              <a:buSzPts val="2000"/>
              <a:buNone/>
            </a:pPr>
            <a:r>
              <a:rPr lang="fr" sz="1400"/>
              <a:t>Coût du service : Environ 1 dollar É.-U./kg</a:t>
            </a:r>
            <a:endParaRPr sz="1400"/>
          </a:p>
        </p:txBody>
      </p:sp>
      <p:sp>
        <p:nvSpPr>
          <p:cNvPr id="1407" name="Google Shape;1407;p101"/>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sz="3200"/>
              <a:t>Implication du secteur privé dans le traitement centralisé des déchets au Ghana</a:t>
            </a:r>
            <a:endParaRPr sz="3200"/>
          </a:p>
        </p:txBody>
      </p:sp>
      <p:pic>
        <p:nvPicPr>
          <p:cNvPr descr="Figure 3- Zoompak operational staff preparing the waste for steam sterilization (Feeding the autoclave with medical waste)" id="1408" name="Google Shape;1408;p101"/>
          <p:cNvPicPr preferRelativeResize="0"/>
          <p:nvPr/>
        </p:nvPicPr>
        <p:blipFill rotWithShape="1">
          <a:blip r:embed="rId3">
            <a:alphaModFix/>
          </a:blip>
          <a:srcRect b="0" l="0" r="0" t="0"/>
          <a:stretch/>
        </p:blipFill>
        <p:spPr>
          <a:xfrm>
            <a:off x="8120743" y="4201604"/>
            <a:ext cx="3769023" cy="2482225"/>
          </a:xfrm>
          <a:prstGeom prst="rect">
            <a:avLst/>
          </a:prstGeom>
          <a:noFill/>
          <a:ln>
            <a:noFill/>
          </a:ln>
          <a:effectLst>
            <a:outerShdw blurRad="292100" rotWithShape="0" algn="tl" dir="2700000" dist="139700">
              <a:srgbClr val="333333">
                <a:alpha val="64313"/>
              </a:srgbClr>
            </a:outerShdw>
          </a:effectLst>
        </p:spPr>
      </p:pic>
      <p:pic>
        <p:nvPicPr>
          <p:cNvPr id="1409" name="Google Shape;1409;p101"/>
          <p:cNvPicPr preferRelativeResize="0"/>
          <p:nvPr/>
        </p:nvPicPr>
        <p:blipFill rotWithShape="1">
          <a:blip r:embed="rId4">
            <a:alphaModFix/>
          </a:blip>
          <a:srcRect b="0" l="0" r="0" t="0"/>
          <a:stretch/>
        </p:blipFill>
        <p:spPr>
          <a:xfrm>
            <a:off x="6683828" y="1807030"/>
            <a:ext cx="3341915" cy="2204272"/>
          </a:xfrm>
          <a:prstGeom prst="rect">
            <a:avLst/>
          </a:prstGeom>
          <a:noFill/>
          <a:ln>
            <a:noFill/>
          </a:ln>
          <a:effectLst>
            <a:outerShdw blurRad="292100" rotWithShape="0" algn="tl" dir="2700000" dist="139700">
              <a:srgbClr val="333333">
                <a:alpha val="64313"/>
              </a:srgbClr>
            </a:outerShdw>
          </a:effectLst>
        </p:spPr>
      </p:pic>
      <p:sp>
        <p:nvSpPr>
          <p:cNvPr id="1410" name="Google Shape;1410;p101"/>
          <p:cNvSpPr txBox="1"/>
          <p:nvPr/>
        </p:nvSpPr>
        <p:spPr>
          <a:xfrm>
            <a:off x="781277" y="5738620"/>
            <a:ext cx="5399314"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fr" sz="1600" u="none" cap="none" strike="noStrike">
                <a:solidFill>
                  <a:schemeClr val="dk1"/>
                </a:solidFill>
                <a:latin typeface="Arial"/>
                <a:ea typeface="Arial"/>
                <a:cs typeface="Arial"/>
                <a:sym typeface="Arial"/>
              </a:rPr>
              <a:t>Condition préalable : Les autorités locales ont mis au point et </a:t>
            </a:r>
            <a:r>
              <a:rPr b="1" i="1" lang="fr" sz="1600" u="none" cap="none" strike="noStrike">
                <a:solidFill>
                  <a:schemeClr val="dk1"/>
                </a:solidFill>
                <a:latin typeface="Arial"/>
                <a:ea typeface="Arial"/>
                <a:cs typeface="Arial"/>
                <a:sym typeface="Arial"/>
              </a:rPr>
              <a:t>font appliquer</a:t>
            </a:r>
            <a:r>
              <a:rPr b="0" i="0" lang="fr" sz="1600" u="none" cap="none" strike="noStrike">
                <a:solidFill>
                  <a:schemeClr val="dk1"/>
                </a:solidFill>
                <a:latin typeface="Arial"/>
                <a:ea typeface="Arial"/>
                <a:cs typeface="Arial"/>
                <a:sym typeface="Arial"/>
              </a:rPr>
              <a:t> un cadre juridique relatif à la gestion des déchets biomédicaux.</a:t>
            </a:r>
            <a:endParaRPr b="0" i="0" sz="1050" u="none" cap="none" strike="noStrike">
              <a:solidFill>
                <a:srgbClr val="000000"/>
              </a:solidFill>
              <a:latin typeface="Arial"/>
              <a:ea typeface="Arial"/>
              <a:cs typeface="Arial"/>
              <a:sym typeface="Arial"/>
            </a:endParaRPr>
          </a:p>
        </p:txBody>
      </p:sp>
      <p:sp>
        <p:nvSpPr>
          <p:cNvPr id="1411" name="Google Shape;1411;p10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chemeClr val="dk1"/>
                </a:solidFill>
              </a:rPr>
              <a:t>‹#›</a:t>
            </a:fld>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8"/>
          <p:cNvSpPr txBox="1"/>
          <p:nvPr>
            <p:ph idx="1" type="body"/>
          </p:nvPr>
        </p:nvSpPr>
        <p:spPr>
          <a:xfrm>
            <a:off x="839788" y="1940312"/>
            <a:ext cx="5076825" cy="422117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Clr>
                <a:srgbClr val="09164D"/>
              </a:buClr>
              <a:buSzPts val="2400"/>
              <a:buFont typeface="Arial"/>
              <a:buChar char="•"/>
            </a:pPr>
            <a:r>
              <a:rPr lang="fr" sz="2400">
                <a:solidFill>
                  <a:srgbClr val="09164D"/>
                </a:solidFill>
              </a:rPr>
              <a:t>Agents de santé victimes de piqûres d’aiguille (hépatite B et C) ;</a:t>
            </a:r>
            <a:endParaRPr/>
          </a:p>
          <a:p>
            <a:pPr indent="-342900" lvl="0" marL="342900" rtl="0" algn="l">
              <a:lnSpc>
                <a:spcPct val="90000"/>
              </a:lnSpc>
              <a:spcBef>
                <a:spcPts val="1000"/>
              </a:spcBef>
              <a:spcAft>
                <a:spcPts val="0"/>
              </a:spcAft>
              <a:buClr>
                <a:srgbClr val="09164D"/>
              </a:buClr>
              <a:buSzPts val="2400"/>
              <a:buFont typeface="Arial"/>
              <a:buChar char="•"/>
            </a:pPr>
            <a:r>
              <a:rPr lang="fr" sz="2400">
                <a:solidFill>
                  <a:srgbClr val="09164D"/>
                </a:solidFill>
              </a:rPr>
              <a:t>Propagation de maladies infectieuses (p. ex., les infections résistant aux antimicrobiens)</a:t>
            </a:r>
            <a:endParaRPr/>
          </a:p>
          <a:p>
            <a:pPr indent="-342900" lvl="0" marL="342900" rtl="0" algn="l">
              <a:lnSpc>
                <a:spcPct val="90000"/>
              </a:lnSpc>
              <a:spcBef>
                <a:spcPts val="1000"/>
              </a:spcBef>
              <a:spcAft>
                <a:spcPts val="0"/>
              </a:spcAft>
              <a:buClr>
                <a:srgbClr val="09164D"/>
              </a:buClr>
              <a:buSzPts val="2400"/>
              <a:buFont typeface="Arial"/>
              <a:buChar char="•"/>
            </a:pPr>
            <a:r>
              <a:rPr lang="fr" sz="2400">
                <a:solidFill>
                  <a:srgbClr val="09164D"/>
                </a:solidFill>
              </a:rPr>
              <a:t>Inhalation de substances polluantes (dioxines et furannes)</a:t>
            </a:r>
            <a:endParaRPr/>
          </a:p>
          <a:p>
            <a:pPr indent="-342900" lvl="0" marL="342900" rtl="0" algn="l">
              <a:lnSpc>
                <a:spcPct val="90000"/>
              </a:lnSpc>
              <a:spcBef>
                <a:spcPts val="1000"/>
              </a:spcBef>
              <a:spcAft>
                <a:spcPts val="0"/>
              </a:spcAft>
              <a:buClr>
                <a:srgbClr val="09164D"/>
              </a:buClr>
              <a:buSzPts val="2400"/>
              <a:buFont typeface="Arial"/>
              <a:buChar char="•"/>
            </a:pPr>
            <a:r>
              <a:rPr lang="fr" sz="2400">
                <a:solidFill>
                  <a:srgbClr val="09164D"/>
                </a:solidFill>
              </a:rPr>
              <a:t>Exposition à des produits chimiques, notamment des métaux lourds tels que le mercure </a:t>
            </a:r>
            <a:endParaRPr/>
          </a:p>
          <a:p>
            <a:pPr indent="-310976" lvl="0" marL="310976" rtl="0" algn="l">
              <a:lnSpc>
                <a:spcPct val="90000"/>
              </a:lnSpc>
              <a:spcBef>
                <a:spcPts val="1000"/>
              </a:spcBef>
              <a:spcAft>
                <a:spcPts val="0"/>
              </a:spcAft>
              <a:buClr>
                <a:schemeClr val="dk1"/>
              </a:buClr>
              <a:buSzPts val="2400"/>
              <a:buNone/>
            </a:pPr>
            <a:r>
              <a:t/>
            </a:r>
            <a:endParaRPr sz="2400">
              <a:solidFill>
                <a:srgbClr val="09164D"/>
              </a:solidFill>
            </a:endParaRPr>
          </a:p>
        </p:txBody>
      </p:sp>
      <p:pic>
        <p:nvPicPr>
          <p:cNvPr descr="DSCF1159" id="380" name="Google Shape;380;p48"/>
          <p:cNvPicPr preferRelativeResize="0"/>
          <p:nvPr/>
        </p:nvPicPr>
        <p:blipFill rotWithShape="1">
          <a:blip r:embed="rId3">
            <a:alphaModFix/>
          </a:blip>
          <a:srcRect b="0" l="0" r="0" t="0"/>
          <a:stretch/>
        </p:blipFill>
        <p:spPr>
          <a:xfrm>
            <a:off x="8311750" y="1198321"/>
            <a:ext cx="3442202" cy="2951157"/>
          </a:xfrm>
          <a:prstGeom prst="rect">
            <a:avLst/>
          </a:prstGeom>
          <a:noFill/>
          <a:ln>
            <a:noFill/>
          </a:ln>
          <a:effectLst>
            <a:outerShdw blurRad="292100" rotWithShape="0" algn="tl" dir="2700000" dist="139700">
              <a:srgbClr val="333333">
                <a:alpha val="64313"/>
              </a:srgbClr>
            </a:outerShdw>
          </a:effectLst>
        </p:spPr>
      </p:pic>
      <p:pic>
        <p:nvPicPr>
          <p:cNvPr descr="CIMG0531" id="381" name="Google Shape;381;p48"/>
          <p:cNvPicPr preferRelativeResize="0"/>
          <p:nvPr/>
        </p:nvPicPr>
        <p:blipFill rotWithShape="1">
          <a:blip r:embed="rId4">
            <a:alphaModFix/>
          </a:blip>
          <a:srcRect b="0" l="0" r="0" t="0"/>
          <a:stretch/>
        </p:blipFill>
        <p:spPr>
          <a:xfrm>
            <a:off x="6677148" y="4327643"/>
            <a:ext cx="3269204" cy="2452298"/>
          </a:xfrm>
          <a:prstGeom prst="rect">
            <a:avLst/>
          </a:prstGeom>
          <a:noFill/>
          <a:ln>
            <a:noFill/>
          </a:ln>
          <a:effectLst>
            <a:outerShdw blurRad="292100" rotWithShape="0" algn="tl" dir="2700000" dist="139700">
              <a:srgbClr val="333333">
                <a:alpha val="64313"/>
              </a:srgbClr>
            </a:outerShdw>
          </a:effectLst>
        </p:spPr>
      </p:pic>
      <p:sp>
        <p:nvSpPr>
          <p:cNvPr id="382" name="Google Shape;382;p48"/>
          <p:cNvSpPr txBox="1"/>
          <p:nvPr/>
        </p:nvSpPr>
        <p:spPr>
          <a:xfrm>
            <a:off x="434898" y="78059"/>
            <a:ext cx="11396546"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fr" sz="4400" u="none" cap="none" strike="noStrike">
                <a:solidFill>
                  <a:schemeClr val="dk2"/>
                </a:solidFill>
                <a:latin typeface="Arial Narrow"/>
                <a:ea typeface="Arial Narrow"/>
                <a:cs typeface="Arial Narrow"/>
                <a:sym typeface="Arial Narrow"/>
              </a:rPr>
              <a:t>Les conséquences d’une mauvaise gestion des déchets sur la santé </a:t>
            </a:r>
            <a:endParaRPr b="0" i="0" sz="1400" u="none" cap="none" strike="noStrike">
              <a:solidFill>
                <a:srgbClr val="000000"/>
              </a:solidFill>
              <a:latin typeface="Arial"/>
              <a:ea typeface="Arial"/>
              <a:cs typeface="Arial"/>
              <a:sym typeface="Arial"/>
            </a:endParaRPr>
          </a:p>
        </p:txBody>
      </p:sp>
      <p:sp>
        <p:nvSpPr>
          <p:cNvPr id="383" name="Google Shape;383;p4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9"/>
          <p:cNvSpPr txBox="1"/>
          <p:nvPr/>
        </p:nvSpPr>
        <p:spPr>
          <a:xfrm>
            <a:off x="479999" y="367781"/>
            <a:ext cx="8160000" cy="719962"/>
          </a:xfrm>
          <a:prstGeom prst="rect">
            <a:avLst/>
          </a:prstGeom>
          <a:noFill/>
          <a:ln>
            <a:noFill/>
          </a:ln>
        </p:spPr>
        <p:txBody>
          <a:bodyPr anchorCtr="0" anchor="b" bIns="0" lIns="16325" spcFirstLastPara="1" rIns="326500" wrap="square" tIns="0">
            <a:normAutofit/>
          </a:bodyPr>
          <a:lstStyle/>
          <a:p>
            <a:pPr indent="0" lvl="0" marL="0" marR="0" rtl="0" algn="l">
              <a:lnSpc>
                <a:spcPct val="90000"/>
              </a:lnSpc>
              <a:spcBef>
                <a:spcPts val="0"/>
              </a:spcBef>
              <a:spcAft>
                <a:spcPts val="0"/>
              </a:spcAft>
              <a:buClr>
                <a:srgbClr val="0092CC"/>
              </a:buClr>
              <a:buSzPts val="2358"/>
              <a:buFont typeface="Calibri"/>
              <a:buNone/>
            </a:pPr>
            <a:r>
              <a:rPr b="1" i="0" lang="fr" sz="2358" u="none" cap="none" strike="noStrike">
                <a:solidFill>
                  <a:srgbClr val="0092CC"/>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92" name="Google Shape;392;p49"/>
          <p:cNvSpPr txBox="1"/>
          <p:nvPr>
            <p:ph type="title"/>
          </p:nvPr>
        </p:nvSpPr>
        <p:spPr>
          <a:xfrm>
            <a:off x="838200" y="1325180"/>
            <a:ext cx="4102100" cy="22626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Narrow"/>
              <a:buNone/>
            </a:pPr>
            <a:r>
              <a:rPr lang="fr" sz="4000"/>
              <a:t>Connaissances générales</a:t>
            </a:r>
            <a:endParaRPr sz="4000"/>
          </a:p>
        </p:txBody>
      </p:sp>
      <p:sp>
        <p:nvSpPr>
          <p:cNvPr id="393" name="Google Shape;393;p49"/>
          <p:cNvSpPr txBox="1"/>
          <p:nvPr>
            <p:ph idx="2" type="body"/>
          </p:nvPr>
        </p:nvSpPr>
        <p:spPr>
          <a:xfrm>
            <a:off x="5422899" y="1851102"/>
            <a:ext cx="5929313" cy="4371898"/>
          </a:xfrm>
          <a:prstGeom prst="rect">
            <a:avLst/>
          </a:prstGeom>
          <a:noFill/>
          <a:ln>
            <a:noFill/>
          </a:ln>
        </p:spPr>
        <p:txBody>
          <a:bodyPr anchorCtr="0" anchor="t" bIns="45700" lIns="91425" spcFirstLastPara="1" rIns="91425" wrap="square" tIns="45700">
            <a:noAutofit/>
          </a:bodyPr>
          <a:lstStyle/>
          <a:p>
            <a:pPr indent="-466464" lvl="0" marL="466464" rtl="0" algn="l">
              <a:lnSpc>
                <a:spcPct val="90000"/>
              </a:lnSpc>
              <a:spcBef>
                <a:spcPts val="0"/>
              </a:spcBef>
              <a:spcAft>
                <a:spcPts val="0"/>
              </a:spcAft>
              <a:buClr>
                <a:schemeClr val="dk1"/>
              </a:buClr>
              <a:buSzPts val="2400"/>
              <a:buFont typeface="Calibri"/>
              <a:buAutoNum type="arabicPeriod"/>
            </a:pPr>
            <a:r>
              <a:rPr lang="fr"/>
              <a:t>En moyenne, quel pourcentage des déchets produits par les établissements de santé relève des déchets</a:t>
            </a:r>
            <a:r>
              <a:rPr b="1" lang="fr">
                <a:solidFill>
                  <a:srgbClr val="D4B01A"/>
                </a:solidFill>
              </a:rPr>
              <a:t> non dangereux </a:t>
            </a:r>
            <a:r>
              <a:rPr lang="fr"/>
              <a:t>ou des déchets biomédicaux dits « ordinaires » ? </a:t>
            </a:r>
            <a:endParaRPr sz="1800"/>
          </a:p>
          <a:p>
            <a:pPr indent="-466464" lvl="0" marL="466464" rtl="0" algn="l">
              <a:lnSpc>
                <a:spcPct val="90000"/>
              </a:lnSpc>
              <a:spcBef>
                <a:spcPts val="1000"/>
              </a:spcBef>
              <a:spcAft>
                <a:spcPts val="0"/>
              </a:spcAft>
              <a:buClr>
                <a:schemeClr val="dk1"/>
              </a:buClr>
              <a:buSzPts val="2400"/>
              <a:buFont typeface="Calibri"/>
              <a:buAutoNum type="arabicPeriod"/>
            </a:pPr>
            <a:r>
              <a:rPr lang="fr"/>
              <a:t>Quel pourcentage de déchets biomédicaux peut être considéré comme </a:t>
            </a:r>
            <a:r>
              <a:rPr b="1" lang="fr">
                <a:solidFill>
                  <a:srgbClr val="D4B01A"/>
                </a:solidFill>
              </a:rPr>
              <a:t>dangereux</a:t>
            </a:r>
            <a:r>
              <a:rPr lang="fr"/>
              <a:t> ? </a:t>
            </a:r>
            <a:endParaRPr sz="1800"/>
          </a:p>
          <a:p>
            <a:pPr indent="-466464" lvl="0" marL="466464" rtl="0" algn="l">
              <a:lnSpc>
                <a:spcPct val="90000"/>
              </a:lnSpc>
              <a:spcBef>
                <a:spcPts val="1000"/>
              </a:spcBef>
              <a:spcAft>
                <a:spcPts val="0"/>
              </a:spcAft>
              <a:buClr>
                <a:schemeClr val="dk1"/>
              </a:buClr>
              <a:buSzPts val="2400"/>
              <a:buFont typeface="Calibri"/>
              <a:buAutoNum type="arabicPeriod"/>
            </a:pPr>
            <a:r>
              <a:rPr lang="fr"/>
              <a:t>Dans les pays les moins avancés, quelle est la proportion d’établissements de santé </a:t>
            </a:r>
            <a:r>
              <a:rPr b="1" lang="fr">
                <a:solidFill>
                  <a:srgbClr val="D4B01A"/>
                </a:solidFill>
              </a:rPr>
              <a:t>dépourvus de services élémentaires de gestion des déchets</a:t>
            </a:r>
            <a:r>
              <a:rPr lang="fr"/>
              <a:t> ? </a:t>
            </a:r>
            <a:endParaRPr sz="1800"/>
          </a:p>
          <a:p>
            <a:pPr indent="0" lvl="0" marL="0" rtl="0" algn="l">
              <a:lnSpc>
                <a:spcPct val="90000"/>
              </a:lnSpc>
              <a:spcBef>
                <a:spcPts val="1000"/>
              </a:spcBef>
              <a:spcAft>
                <a:spcPts val="0"/>
              </a:spcAft>
              <a:buClr>
                <a:schemeClr val="dk1"/>
              </a:buClr>
              <a:buSzPts val="2400"/>
              <a:buFont typeface="Arial"/>
              <a:buNone/>
            </a:pPr>
            <a:r>
              <a:t/>
            </a:r>
            <a:endParaRPr/>
          </a:p>
        </p:txBody>
      </p:sp>
      <p:sp>
        <p:nvSpPr>
          <p:cNvPr id="394" name="Google Shape;394;p49"/>
          <p:cNvSpPr txBox="1"/>
          <p:nvPr>
            <p:ph idx="3" type="body"/>
          </p:nvPr>
        </p:nvSpPr>
        <p:spPr>
          <a:xfrm>
            <a:off x="839788" y="495300"/>
            <a:ext cx="4116387" cy="702362"/>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lt2"/>
              </a:buClr>
              <a:buSzPct val="118918"/>
              <a:buNone/>
            </a:pPr>
            <a:r>
              <a:rPr lang="fr" sz="4000"/>
              <a:t>QUESTIONNAIRE</a:t>
            </a:r>
            <a:endParaRPr sz="1200"/>
          </a:p>
        </p:txBody>
      </p:sp>
      <p:pic>
        <p:nvPicPr>
          <p:cNvPr id="395" name="Google Shape;395;p49"/>
          <p:cNvPicPr preferRelativeResize="0"/>
          <p:nvPr/>
        </p:nvPicPr>
        <p:blipFill rotWithShape="1">
          <a:blip r:embed="rId3">
            <a:alphaModFix/>
          </a:blip>
          <a:srcRect b="0" l="0" r="0" t="0"/>
          <a:stretch/>
        </p:blipFill>
        <p:spPr>
          <a:xfrm>
            <a:off x="1257456" y="3043586"/>
            <a:ext cx="2536075" cy="3392742"/>
          </a:xfrm>
          <a:prstGeom prst="rect">
            <a:avLst/>
          </a:prstGeom>
          <a:noFill/>
          <a:ln>
            <a:noFill/>
          </a:ln>
          <a:effectLst>
            <a:outerShdw blurRad="292100" rotWithShape="0" algn="tl" dir="2700000" dist="139700">
              <a:srgbClr val="333333">
                <a:alpha val="64313"/>
              </a:srgbClr>
            </a:outerShdw>
          </a:effectLst>
        </p:spPr>
      </p:pic>
      <p:grpSp>
        <p:nvGrpSpPr>
          <p:cNvPr id="396" name="Google Shape;396;p49"/>
          <p:cNvGrpSpPr/>
          <p:nvPr/>
        </p:nvGrpSpPr>
        <p:grpSpPr>
          <a:xfrm>
            <a:off x="10529941" y="194001"/>
            <a:ext cx="1458601" cy="1556638"/>
            <a:chOff x="10475415" y="275913"/>
            <a:chExt cx="1458677" cy="1556719"/>
          </a:xfrm>
        </p:grpSpPr>
        <p:pic>
          <p:nvPicPr>
            <p:cNvPr id="397" name="Google Shape;397;p49"/>
            <p:cNvPicPr preferRelativeResize="0"/>
            <p:nvPr/>
          </p:nvPicPr>
          <p:blipFill rotWithShape="1">
            <a:blip r:embed="rId4">
              <a:alphaModFix/>
            </a:blip>
            <a:srcRect b="0" l="0" r="0" t="0"/>
            <a:stretch/>
          </p:blipFill>
          <p:spPr>
            <a:xfrm>
              <a:off x="10727487" y="275913"/>
              <a:ext cx="1030462" cy="1030462"/>
            </a:xfrm>
            <a:prstGeom prst="rect">
              <a:avLst/>
            </a:prstGeom>
            <a:noFill/>
            <a:ln>
              <a:noFill/>
            </a:ln>
          </p:spPr>
        </p:pic>
        <p:sp>
          <p:nvSpPr>
            <p:cNvPr id="398" name="Google Shape;398;p49"/>
            <p:cNvSpPr txBox="1"/>
            <p:nvPr/>
          </p:nvSpPr>
          <p:spPr>
            <a:xfrm>
              <a:off x="10475415" y="1279626"/>
              <a:ext cx="1458677" cy="553006"/>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2060"/>
                </a:buClr>
                <a:buSzPts val="2800"/>
                <a:buFont typeface="Arial"/>
                <a:buNone/>
              </a:pPr>
              <a:r>
                <a:rPr b="0" i="0" lang="fr" sz="2800" u="none" cap="none" strike="noStrike">
                  <a:solidFill>
                    <a:srgbClr val="002060"/>
                  </a:solidFill>
                  <a:latin typeface="Arial"/>
                  <a:ea typeface="Arial"/>
                  <a:cs typeface="Arial"/>
                  <a:sym typeface="Arial"/>
                </a:rPr>
                <a:t>2 min</a:t>
              </a:r>
              <a:endParaRPr b="0" i="0" sz="1400" u="none" cap="none" strike="noStrike">
                <a:solidFill>
                  <a:srgbClr val="000000"/>
                </a:solidFill>
                <a:latin typeface="Arial"/>
                <a:ea typeface="Arial"/>
                <a:cs typeface="Arial"/>
                <a:sym typeface="Arial"/>
              </a:endParaRPr>
            </a:p>
          </p:txBody>
        </p:sp>
      </p:grpSp>
      <p:sp>
        <p:nvSpPr>
          <p:cNvPr id="399" name="Google Shape;399;p4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400" name="Google Shape;400;p49"/>
          <p:cNvPicPr preferRelativeResize="0"/>
          <p:nvPr/>
        </p:nvPicPr>
        <p:blipFill rotWithShape="1">
          <a:blip r:embed="rId5">
            <a:alphaModFix/>
          </a:blip>
          <a:srcRect b="0" l="0" r="0" t="0"/>
          <a:stretch/>
        </p:blipFill>
        <p:spPr>
          <a:xfrm>
            <a:off x="9563275" y="371443"/>
            <a:ext cx="1092696" cy="9529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50"/>
          <p:cNvPicPr preferRelativeResize="0"/>
          <p:nvPr/>
        </p:nvPicPr>
        <p:blipFill rotWithShape="1">
          <a:blip r:embed="rId3">
            <a:alphaModFix/>
          </a:blip>
          <a:srcRect b="0" l="0" r="0" t="0"/>
          <a:stretch/>
        </p:blipFill>
        <p:spPr>
          <a:xfrm>
            <a:off x="299103" y="3763771"/>
            <a:ext cx="6105414" cy="2983970"/>
          </a:xfrm>
          <a:prstGeom prst="rect">
            <a:avLst/>
          </a:prstGeom>
          <a:noFill/>
          <a:ln>
            <a:noFill/>
          </a:ln>
        </p:spPr>
      </p:pic>
      <p:sp>
        <p:nvSpPr>
          <p:cNvPr id="409" name="Google Shape;409;p50"/>
          <p:cNvSpPr txBox="1"/>
          <p:nvPr>
            <p:ph type="title"/>
          </p:nvPr>
        </p:nvSpPr>
        <p:spPr>
          <a:xfrm>
            <a:off x="838200" y="853698"/>
            <a:ext cx="4102100" cy="2734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Narrow"/>
              <a:buNone/>
            </a:pPr>
            <a:r>
              <a:rPr lang="fr"/>
              <a:t>Réponses</a:t>
            </a:r>
            <a:endParaRPr/>
          </a:p>
        </p:txBody>
      </p:sp>
      <p:sp>
        <p:nvSpPr>
          <p:cNvPr id="410" name="Google Shape;410;p50"/>
          <p:cNvSpPr txBox="1"/>
          <p:nvPr>
            <p:ph idx="2" type="body"/>
          </p:nvPr>
        </p:nvSpPr>
        <p:spPr>
          <a:xfrm>
            <a:off x="6096000" y="1020041"/>
            <a:ext cx="5929313" cy="49969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fr" sz="1800"/>
              <a:t>1. </a:t>
            </a:r>
            <a:r>
              <a:rPr b="1" lang="fr" sz="1800">
                <a:solidFill>
                  <a:srgbClr val="D4B01A"/>
                </a:solidFill>
              </a:rPr>
              <a:t>75 à 90 %</a:t>
            </a:r>
            <a:r>
              <a:rPr lang="fr" sz="1800">
                <a:solidFill>
                  <a:srgbClr val="09164D"/>
                </a:solidFill>
              </a:rPr>
              <a:t> des déchets produits sont de même nature que des déchets ménagers.</a:t>
            </a:r>
            <a:endParaRPr sz="1800"/>
          </a:p>
          <a:p>
            <a:pPr indent="0" lvl="0" marL="0" rtl="0" algn="l">
              <a:lnSpc>
                <a:spcPct val="90000"/>
              </a:lnSpc>
              <a:spcBef>
                <a:spcPts val="453"/>
              </a:spcBef>
              <a:spcAft>
                <a:spcPts val="0"/>
              </a:spcAft>
              <a:buClr>
                <a:srgbClr val="09164D"/>
              </a:buClr>
              <a:buSzPts val="2000"/>
              <a:buNone/>
            </a:pPr>
            <a:r>
              <a:rPr lang="fr" sz="1800">
                <a:solidFill>
                  <a:srgbClr val="09164D"/>
                </a:solidFill>
              </a:rPr>
              <a:t>	🡪 C’est ce que l’on qualifie généralement de déchets « </a:t>
            </a:r>
            <a:r>
              <a:rPr b="1" lang="fr" sz="1800">
                <a:solidFill>
                  <a:srgbClr val="D4B01A"/>
                </a:solidFill>
              </a:rPr>
              <a:t>non dangereux</a:t>
            </a:r>
            <a:r>
              <a:rPr lang="fr" sz="1800">
                <a:solidFill>
                  <a:srgbClr val="09164D"/>
                </a:solidFill>
              </a:rPr>
              <a:t> » ou 	de déchets biomédicaux « </a:t>
            </a:r>
            <a:r>
              <a:rPr b="1" lang="fr" sz="1800">
                <a:solidFill>
                  <a:srgbClr val="D4B01A"/>
                </a:solidFill>
              </a:rPr>
              <a:t>ordinaires</a:t>
            </a:r>
            <a:r>
              <a:rPr lang="fr" sz="1800">
                <a:solidFill>
                  <a:srgbClr val="09164D"/>
                </a:solidFill>
              </a:rPr>
              <a:t> ».</a:t>
            </a:r>
            <a:endParaRPr sz="1800"/>
          </a:p>
          <a:p>
            <a:pPr indent="0" lvl="0" marL="0" rtl="0" algn="l">
              <a:lnSpc>
                <a:spcPct val="90000"/>
              </a:lnSpc>
              <a:spcBef>
                <a:spcPts val="453"/>
              </a:spcBef>
              <a:spcAft>
                <a:spcPts val="0"/>
              </a:spcAft>
              <a:buClr>
                <a:srgbClr val="09164D"/>
              </a:buClr>
              <a:buSzPts val="2000"/>
              <a:buNone/>
            </a:pPr>
            <a:r>
              <a:rPr lang="fr" sz="1800">
                <a:solidFill>
                  <a:srgbClr val="09164D"/>
                </a:solidFill>
              </a:rPr>
              <a:t>	🡪 Ces déchets ne présentent aucun danger d’ordre biologique, 	chimique ou radioactif. </a:t>
            </a:r>
            <a:endParaRPr sz="1800"/>
          </a:p>
          <a:p>
            <a:pPr indent="0" lvl="0" marL="0" rtl="0" algn="l">
              <a:lnSpc>
                <a:spcPct val="90000"/>
              </a:lnSpc>
              <a:spcBef>
                <a:spcPts val="453"/>
              </a:spcBef>
              <a:spcAft>
                <a:spcPts val="0"/>
              </a:spcAft>
              <a:buClr>
                <a:schemeClr val="dk1"/>
              </a:buClr>
              <a:buSzPts val="2000"/>
              <a:buNone/>
            </a:pPr>
            <a:r>
              <a:t/>
            </a:r>
            <a:endParaRPr sz="1800">
              <a:solidFill>
                <a:srgbClr val="09164D"/>
              </a:solidFill>
            </a:endParaRPr>
          </a:p>
          <a:p>
            <a:pPr indent="0" lvl="0" marL="0" rtl="0" algn="l">
              <a:lnSpc>
                <a:spcPct val="90000"/>
              </a:lnSpc>
              <a:spcBef>
                <a:spcPts val="453"/>
              </a:spcBef>
              <a:spcAft>
                <a:spcPts val="0"/>
              </a:spcAft>
              <a:buClr>
                <a:srgbClr val="09164D"/>
              </a:buClr>
              <a:buSzPts val="2000"/>
              <a:buNone/>
            </a:pPr>
            <a:r>
              <a:rPr lang="fr" sz="1800">
                <a:solidFill>
                  <a:srgbClr val="09164D"/>
                </a:solidFill>
              </a:rPr>
              <a:t>2. </a:t>
            </a:r>
            <a:r>
              <a:rPr b="1" lang="fr" sz="1800">
                <a:solidFill>
                  <a:srgbClr val="D4B01A"/>
                </a:solidFill>
              </a:rPr>
              <a:t>10 à 25 %</a:t>
            </a:r>
            <a:r>
              <a:rPr lang="fr" sz="1800">
                <a:solidFill>
                  <a:srgbClr val="09164D"/>
                </a:solidFill>
              </a:rPr>
              <a:t> des déchets biomédicaux peuvent être considérés comme « </a:t>
            </a:r>
            <a:r>
              <a:rPr b="1" lang="fr" sz="1800">
                <a:solidFill>
                  <a:srgbClr val="D4B01A"/>
                </a:solidFill>
              </a:rPr>
              <a:t>dangereux</a:t>
            </a:r>
            <a:r>
              <a:rPr lang="fr" sz="1800">
                <a:solidFill>
                  <a:srgbClr val="09164D"/>
                </a:solidFill>
              </a:rPr>
              <a:t> ». </a:t>
            </a:r>
            <a:endParaRPr sz="1800"/>
          </a:p>
          <a:p>
            <a:pPr indent="0" lvl="0" marL="0" rtl="0" algn="l">
              <a:lnSpc>
                <a:spcPct val="90000"/>
              </a:lnSpc>
              <a:spcBef>
                <a:spcPts val="453"/>
              </a:spcBef>
              <a:spcAft>
                <a:spcPts val="0"/>
              </a:spcAft>
              <a:buClr>
                <a:srgbClr val="09164D"/>
              </a:buClr>
              <a:buSzPts val="2000"/>
              <a:buNone/>
            </a:pPr>
            <a:r>
              <a:rPr lang="fr" sz="1800">
                <a:solidFill>
                  <a:srgbClr val="09164D"/>
                </a:solidFill>
              </a:rPr>
              <a:t>	🡪 Ces déchets peuvent présenter une grande diversité de risques 	environnementaux et sanitaires. </a:t>
            </a:r>
            <a:endParaRPr sz="1800"/>
          </a:p>
          <a:p>
            <a:pPr indent="0" lvl="0" marL="0" rtl="0" algn="l">
              <a:lnSpc>
                <a:spcPct val="90000"/>
              </a:lnSpc>
              <a:spcBef>
                <a:spcPts val="453"/>
              </a:spcBef>
              <a:spcAft>
                <a:spcPts val="0"/>
              </a:spcAft>
              <a:buClr>
                <a:schemeClr val="dk1"/>
              </a:buClr>
              <a:buSzPts val="2000"/>
              <a:buNone/>
            </a:pPr>
            <a:r>
              <a:t/>
            </a:r>
            <a:endParaRPr sz="1800">
              <a:solidFill>
                <a:srgbClr val="09164D"/>
              </a:solidFill>
            </a:endParaRPr>
          </a:p>
          <a:p>
            <a:pPr indent="0" lvl="0" marL="0" rtl="0" algn="l">
              <a:lnSpc>
                <a:spcPct val="90000"/>
              </a:lnSpc>
              <a:spcBef>
                <a:spcPts val="453"/>
              </a:spcBef>
              <a:spcAft>
                <a:spcPts val="0"/>
              </a:spcAft>
              <a:buClr>
                <a:srgbClr val="09164D"/>
              </a:buClr>
              <a:buSzPts val="2000"/>
              <a:buNone/>
            </a:pPr>
            <a:r>
              <a:rPr lang="fr" sz="1800">
                <a:solidFill>
                  <a:srgbClr val="09164D"/>
                </a:solidFill>
              </a:rPr>
              <a:t>3. Dans les pays les moins avancés,</a:t>
            </a:r>
            <a:r>
              <a:rPr b="1" lang="fr" sz="1800">
                <a:solidFill>
                  <a:srgbClr val="D4B01A"/>
                </a:solidFill>
              </a:rPr>
              <a:t> sept établissements de santé sur dix</a:t>
            </a:r>
            <a:r>
              <a:rPr lang="fr" sz="1800">
                <a:solidFill>
                  <a:srgbClr val="09164D"/>
                </a:solidFill>
              </a:rPr>
              <a:t> sont dépourvus de services élémentaires de gestion des déchets.</a:t>
            </a:r>
            <a:endParaRPr sz="1800">
              <a:solidFill>
                <a:srgbClr val="09164D"/>
              </a:solidFill>
            </a:endParaRPr>
          </a:p>
          <a:p>
            <a:pPr indent="0" lvl="0" marL="0" rtl="0" algn="l">
              <a:lnSpc>
                <a:spcPct val="90000"/>
              </a:lnSpc>
              <a:spcBef>
                <a:spcPts val="1453"/>
              </a:spcBef>
              <a:spcAft>
                <a:spcPts val="0"/>
              </a:spcAft>
              <a:buClr>
                <a:schemeClr val="dk1"/>
              </a:buClr>
              <a:buSzPts val="2000"/>
              <a:buFont typeface="Arial"/>
              <a:buNone/>
            </a:pPr>
            <a:r>
              <a:t/>
            </a:r>
            <a:endParaRPr sz="1800"/>
          </a:p>
        </p:txBody>
      </p:sp>
      <p:sp>
        <p:nvSpPr>
          <p:cNvPr id="411" name="Google Shape;411;p50"/>
          <p:cNvSpPr txBox="1"/>
          <p:nvPr/>
        </p:nvSpPr>
        <p:spPr>
          <a:xfrm>
            <a:off x="3813639" y="3655243"/>
            <a:ext cx="8305364" cy="2119980"/>
          </a:xfrm>
          <a:prstGeom prst="rect">
            <a:avLst/>
          </a:prstGeom>
          <a:noFill/>
          <a:ln>
            <a:noFill/>
          </a:ln>
        </p:spPr>
        <p:txBody>
          <a:bodyPr anchorCtr="0" anchor="t" bIns="0" lIns="16325" spcFirstLastPara="1" rIns="16325" wrap="square" tIns="0">
            <a:noAutofit/>
          </a:bodyPr>
          <a:lstStyle/>
          <a:p>
            <a:pPr indent="0" lvl="0" marL="0" marR="0" rtl="0" algn="l">
              <a:lnSpc>
                <a:spcPct val="110000"/>
              </a:lnSpc>
              <a:spcBef>
                <a:spcPts val="0"/>
              </a:spcBef>
              <a:spcAft>
                <a:spcPts val="0"/>
              </a:spcAft>
              <a:buClr>
                <a:schemeClr val="dk1"/>
              </a:buClr>
              <a:buSzPts val="1742"/>
              <a:buFont typeface="Calibri"/>
              <a:buNone/>
            </a:pPr>
            <a:r>
              <a:t/>
            </a:r>
            <a:endParaRPr b="0" i="0" sz="2177" u="none" cap="none" strike="noStrike">
              <a:solidFill>
                <a:srgbClr val="09164D"/>
              </a:solidFill>
              <a:latin typeface="Calibri"/>
              <a:ea typeface="Calibri"/>
              <a:cs typeface="Calibri"/>
              <a:sym typeface="Calibri"/>
            </a:endParaRPr>
          </a:p>
        </p:txBody>
      </p:sp>
      <p:sp>
        <p:nvSpPr>
          <p:cNvPr id="412" name="Google Shape;412;p5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1"/>
          <p:cNvSpPr txBox="1"/>
          <p:nvPr>
            <p:ph type="title"/>
          </p:nvPr>
        </p:nvSpPr>
        <p:spPr>
          <a:xfrm>
            <a:off x="-221595" y="169321"/>
            <a:ext cx="12277493"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Mesures à prendre pour réduire la production et améliorer la gestion des déchets</a:t>
            </a:r>
            <a:endParaRPr/>
          </a:p>
        </p:txBody>
      </p:sp>
      <p:grpSp>
        <p:nvGrpSpPr>
          <p:cNvPr id="421" name="Google Shape;421;p51"/>
          <p:cNvGrpSpPr/>
          <p:nvPr/>
        </p:nvGrpSpPr>
        <p:grpSpPr>
          <a:xfrm>
            <a:off x="958850" y="3635970"/>
            <a:ext cx="11233149" cy="702071"/>
            <a:chOff x="0" y="259357"/>
            <a:chExt cx="11233149" cy="702071"/>
          </a:xfrm>
        </p:grpSpPr>
        <p:sp>
          <p:nvSpPr>
            <p:cNvPr id="422" name="Google Shape;422;p51"/>
            <p:cNvSpPr/>
            <p:nvPr/>
          </p:nvSpPr>
          <p:spPr>
            <a:xfrm>
              <a:off x="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23" name="Google Shape;423;p51"/>
            <p:cNvSpPr txBox="1"/>
            <p:nvPr/>
          </p:nvSpPr>
          <p:spPr>
            <a:xfrm>
              <a:off x="35103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Production/</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Réduction de la production</a:t>
              </a:r>
              <a:endParaRPr b="0" i="0" sz="1200" u="none" cap="none" strike="noStrike">
                <a:solidFill>
                  <a:schemeClr val="lt1"/>
                </a:solidFill>
                <a:latin typeface="Arial Narrow"/>
                <a:ea typeface="Arial Narrow"/>
                <a:cs typeface="Arial Narrow"/>
                <a:sym typeface="Arial Narrow"/>
              </a:endParaRPr>
            </a:p>
          </p:txBody>
        </p:sp>
        <p:sp>
          <p:nvSpPr>
            <p:cNvPr id="424" name="Google Shape;424;p51"/>
            <p:cNvSpPr/>
            <p:nvPr/>
          </p:nvSpPr>
          <p:spPr>
            <a:xfrm>
              <a:off x="1579661" y="259357"/>
              <a:ext cx="1755179" cy="702071"/>
            </a:xfrm>
            <a:prstGeom prst="chevron">
              <a:avLst>
                <a:gd fmla="val 50000" name="adj"/>
              </a:avLst>
            </a:prstGeom>
            <a:solidFill>
              <a:srgbClr val="C29F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25" name="Google Shape;425;p51"/>
            <p:cNvSpPr txBox="1"/>
            <p:nvPr/>
          </p:nvSpPr>
          <p:spPr>
            <a:xfrm>
              <a:off x="1930697"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Tri</a:t>
              </a:r>
              <a:endParaRPr b="0" i="0" sz="1100" u="none" cap="none" strike="noStrike">
                <a:solidFill>
                  <a:srgbClr val="000000"/>
                </a:solidFill>
                <a:latin typeface="Arial"/>
                <a:ea typeface="Arial"/>
                <a:cs typeface="Arial"/>
                <a:sym typeface="Arial"/>
              </a:endParaRPr>
            </a:p>
          </p:txBody>
        </p:sp>
        <p:sp>
          <p:nvSpPr>
            <p:cNvPr id="426" name="Google Shape;426;p51"/>
            <p:cNvSpPr/>
            <p:nvPr/>
          </p:nvSpPr>
          <p:spPr>
            <a:xfrm>
              <a:off x="3159323"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27" name="Google Shape;427;p51"/>
            <p:cNvSpPr txBox="1"/>
            <p:nvPr/>
          </p:nvSpPr>
          <p:spPr>
            <a:xfrm>
              <a:off x="3510359"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Collecte</a:t>
              </a:r>
              <a:endParaRPr b="0" i="0" sz="1100" u="none" cap="none" strike="noStrike">
                <a:solidFill>
                  <a:srgbClr val="000000"/>
                </a:solidFill>
                <a:latin typeface="Arial"/>
                <a:ea typeface="Arial"/>
                <a:cs typeface="Arial"/>
                <a:sym typeface="Arial"/>
              </a:endParaRPr>
            </a:p>
          </p:txBody>
        </p:sp>
        <p:sp>
          <p:nvSpPr>
            <p:cNvPr id="428" name="Google Shape;428;p51"/>
            <p:cNvSpPr/>
            <p:nvPr/>
          </p:nvSpPr>
          <p:spPr>
            <a:xfrm>
              <a:off x="4738985"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29" name="Google Shape;429;p51"/>
            <p:cNvSpPr txBox="1"/>
            <p:nvPr/>
          </p:nvSpPr>
          <p:spPr>
            <a:xfrm>
              <a:off x="5090021"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Transport</a:t>
              </a:r>
              <a:endParaRPr b="0" i="0" sz="1100" u="none" cap="none" strike="noStrike">
                <a:solidFill>
                  <a:srgbClr val="000000"/>
                </a:solidFill>
                <a:latin typeface="Arial"/>
                <a:ea typeface="Arial"/>
                <a:cs typeface="Arial"/>
                <a:sym typeface="Arial"/>
              </a:endParaRPr>
            </a:p>
          </p:txBody>
        </p:sp>
        <p:sp>
          <p:nvSpPr>
            <p:cNvPr id="430" name="Google Shape;430;p51"/>
            <p:cNvSpPr/>
            <p:nvPr/>
          </p:nvSpPr>
          <p:spPr>
            <a:xfrm>
              <a:off x="6318646"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1" name="Google Shape;431;p51"/>
            <p:cNvSpPr txBox="1"/>
            <p:nvPr/>
          </p:nvSpPr>
          <p:spPr>
            <a:xfrm>
              <a:off x="6669682"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Stockage</a:t>
              </a:r>
              <a:endParaRPr b="0" i="0" sz="1100" u="none" cap="none" strike="noStrike">
                <a:solidFill>
                  <a:srgbClr val="000000"/>
                </a:solidFill>
                <a:latin typeface="Arial"/>
                <a:ea typeface="Arial"/>
                <a:cs typeface="Arial"/>
                <a:sym typeface="Arial"/>
              </a:endParaRPr>
            </a:p>
          </p:txBody>
        </p:sp>
        <p:sp>
          <p:nvSpPr>
            <p:cNvPr id="432" name="Google Shape;432;p51"/>
            <p:cNvSpPr/>
            <p:nvPr/>
          </p:nvSpPr>
          <p:spPr>
            <a:xfrm>
              <a:off x="7898308"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3" name="Google Shape;433;p51"/>
            <p:cNvSpPr txBox="1"/>
            <p:nvPr/>
          </p:nvSpPr>
          <p:spPr>
            <a:xfrm>
              <a:off x="8249344"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Traitement</a:t>
              </a:r>
              <a:endParaRPr b="0" i="0" sz="1100" u="none" cap="none" strike="noStrike">
                <a:solidFill>
                  <a:srgbClr val="000000"/>
                </a:solidFill>
                <a:latin typeface="Arial"/>
                <a:ea typeface="Arial"/>
                <a:cs typeface="Arial"/>
                <a:sym typeface="Arial"/>
              </a:endParaRPr>
            </a:p>
          </p:txBody>
        </p:sp>
        <p:sp>
          <p:nvSpPr>
            <p:cNvPr id="434" name="Google Shape;434;p51"/>
            <p:cNvSpPr/>
            <p:nvPr/>
          </p:nvSpPr>
          <p:spPr>
            <a:xfrm>
              <a:off x="9477970" y="259357"/>
              <a:ext cx="1755179" cy="702071"/>
            </a:xfrm>
            <a:prstGeom prst="chevron">
              <a:avLst>
                <a:gd fmla="val 50000" name="adj"/>
              </a:avLst>
            </a:prstGeom>
            <a:solidFill>
              <a:srgbClr val="D4B01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5" name="Google Shape;435;p51"/>
            <p:cNvSpPr txBox="1"/>
            <p:nvPr/>
          </p:nvSpPr>
          <p:spPr>
            <a:xfrm>
              <a:off x="9829006" y="259357"/>
              <a:ext cx="1053108" cy="70207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Arial Narrow"/>
                <a:buNone/>
              </a:pPr>
              <a:r>
                <a:rPr b="0" i="0" lang="fr" sz="1200" u="none" cap="none" strike="noStrike">
                  <a:solidFill>
                    <a:schemeClr val="lt1"/>
                  </a:solidFill>
                  <a:latin typeface="Arial Narrow"/>
                  <a:ea typeface="Arial Narrow"/>
                  <a:cs typeface="Arial Narrow"/>
                  <a:sym typeface="Arial Narrow"/>
                </a:rPr>
                <a:t>Élimination finale</a:t>
              </a:r>
              <a:endParaRPr b="0" i="0" sz="1100" u="none" cap="none" strike="noStrike">
                <a:solidFill>
                  <a:srgbClr val="000000"/>
                </a:solidFill>
                <a:latin typeface="Arial"/>
                <a:ea typeface="Arial"/>
                <a:cs typeface="Arial"/>
                <a:sym typeface="Arial"/>
              </a:endParaRPr>
            </a:p>
          </p:txBody>
        </p:sp>
      </p:grpSp>
      <p:pic>
        <p:nvPicPr>
          <p:cNvPr descr="A picture containing text, indoor, container, bin&#10;&#10;Description automatically generated" id="436" name="Google Shape;436;p51"/>
          <p:cNvPicPr preferRelativeResize="0"/>
          <p:nvPr/>
        </p:nvPicPr>
        <p:blipFill rotWithShape="1">
          <a:blip r:embed="rId3">
            <a:alphaModFix/>
          </a:blip>
          <a:srcRect b="0" l="0" r="0" t="0"/>
          <a:stretch/>
        </p:blipFill>
        <p:spPr>
          <a:xfrm>
            <a:off x="2041560" y="4850249"/>
            <a:ext cx="2789594" cy="1859729"/>
          </a:xfrm>
          <a:prstGeom prst="rect">
            <a:avLst/>
          </a:prstGeom>
          <a:noFill/>
          <a:ln>
            <a:noFill/>
          </a:ln>
        </p:spPr>
      </p:pic>
      <p:pic>
        <p:nvPicPr>
          <p:cNvPr descr="A picture containing indoor, wall, tiled, kitchen appliance&#10;&#10;Description automatically generated" id="437" name="Google Shape;437;p51"/>
          <p:cNvPicPr preferRelativeResize="0"/>
          <p:nvPr/>
        </p:nvPicPr>
        <p:blipFill rotWithShape="1">
          <a:blip r:embed="rId4">
            <a:alphaModFix/>
          </a:blip>
          <a:srcRect b="0" l="0" r="0" t="0"/>
          <a:stretch/>
        </p:blipFill>
        <p:spPr>
          <a:xfrm rot="5400000">
            <a:off x="9627851" y="4755216"/>
            <a:ext cx="2323697" cy="1706140"/>
          </a:xfrm>
          <a:prstGeom prst="rect">
            <a:avLst/>
          </a:prstGeom>
          <a:noFill/>
          <a:ln>
            <a:noFill/>
          </a:ln>
        </p:spPr>
      </p:pic>
      <p:pic>
        <p:nvPicPr>
          <p:cNvPr descr="A picture containing grass, outdoor, building, green&#10;&#10;Description automatically generated" id="438" name="Google Shape;438;p51"/>
          <p:cNvPicPr preferRelativeResize="0"/>
          <p:nvPr/>
        </p:nvPicPr>
        <p:blipFill rotWithShape="1">
          <a:blip r:embed="rId5">
            <a:alphaModFix/>
          </a:blip>
          <a:srcRect b="0" l="0" r="0" t="0"/>
          <a:stretch/>
        </p:blipFill>
        <p:spPr>
          <a:xfrm>
            <a:off x="9179283" y="1249716"/>
            <a:ext cx="2832650" cy="1883411"/>
          </a:xfrm>
          <a:prstGeom prst="rect">
            <a:avLst/>
          </a:prstGeom>
          <a:noFill/>
          <a:ln>
            <a:noFill/>
          </a:ln>
        </p:spPr>
      </p:pic>
      <p:pic>
        <p:nvPicPr>
          <p:cNvPr descr="Module 2: The Healthcare Waste Management System" id="439" name="Google Shape;439;p51"/>
          <p:cNvPicPr preferRelativeResize="0"/>
          <p:nvPr/>
        </p:nvPicPr>
        <p:blipFill rotWithShape="1">
          <a:blip r:embed="rId6">
            <a:alphaModFix/>
          </a:blip>
          <a:srcRect b="0" l="0" r="0" t="0"/>
          <a:stretch/>
        </p:blipFill>
        <p:spPr>
          <a:xfrm>
            <a:off x="6096001" y="1340083"/>
            <a:ext cx="1909139" cy="1969610"/>
          </a:xfrm>
          <a:prstGeom prst="rect">
            <a:avLst/>
          </a:prstGeom>
          <a:noFill/>
          <a:ln>
            <a:noFill/>
          </a:ln>
        </p:spPr>
      </p:pic>
      <p:pic>
        <p:nvPicPr>
          <p:cNvPr descr="Safe management of wastes from health-care activities" id="440" name="Google Shape;440;p51"/>
          <p:cNvPicPr preferRelativeResize="0"/>
          <p:nvPr/>
        </p:nvPicPr>
        <p:blipFill rotWithShape="1">
          <a:blip r:embed="rId7">
            <a:alphaModFix/>
          </a:blip>
          <a:srcRect b="0" l="0" r="0" t="0"/>
          <a:stretch/>
        </p:blipFill>
        <p:spPr>
          <a:xfrm>
            <a:off x="6308179" y="4867914"/>
            <a:ext cx="2844623" cy="1824399"/>
          </a:xfrm>
          <a:prstGeom prst="rect">
            <a:avLst/>
          </a:prstGeom>
          <a:noFill/>
          <a:ln>
            <a:noFill/>
          </a:ln>
        </p:spPr>
      </p:pic>
      <p:cxnSp>
        <p:nvCxnSpPr>
          <p:cNvPr id="441" name="Google Shape;441;p51"/>
          <p:cNvCxnSpPr>
            <a:endCxn id="436" idx="0"/>
          </p:cNvCxnSpPr>
          <p:nvPr/>
        </p:nvCxnSpPr>
        <p:spPr>
          <a:xfrm>
            <a:off x="2808757" y="4307849"/>
            <a:ext cx="627600" cy="542400"/>
          </a:xfrm>
          <a:prstGeom prst="straightConnector1">
            <a:avLst/>
          </a:prstGeom>
          <a:noFill/>
          <a:ln cap="flat" cmpd="sng" w="57150">
            <a:solidFill>
              <a:schemeClr val="dk2"/>
            </a:solidFill>
            <a:prstDash val="solid"/>
            <a:miter lim="800000"/>
            <a:headEnd len="sm" w="sm" type="none"/>
            <a:tailEnd len="med" w="med" type="triangle"/>
          </a:ln>
        </p:spPr>
      </p:cxnSp>
      <p:cxnSp>
        <p:nvCxnSpPr>
          <p:cNvPr id="442" name="Google Shape;442;p51"/>
          <p:cNvCxnSpPr/>
          <p:nvPr/>
        </p:nvCxnSpPr>
        <p:spPr>
          <a:xfrm flipH="1" rot="10800000">
            <a:off x="6057663" y="3178471"/>
            <a:ext cx="537401" cy="532450"/>
          </a:xfrm>
          <a:prstGeom prst="straightConnector1">
            <a:avLst/>
          </a:prstGeom>
          <a:noFill/>
          <a:ln cap="flat" cmpd="sng" w="57150">
            <a:solidFill>
              <a:schemeClr val="dk2"/>
            </a:solidFill>
            <a:prstDash val="solid"/>
            <a:miter lim="800000"/>
            <a:headEnd len="sm" w="sm" type="none"/>
            <a:tailEnd len="med" w="med" type="triangle"/>
          </a:ln>
        </p:spPr>
      </p:cxnSp>
      <p:cxnSp>
        <p:nvCxnSpPr>
          <p:cNvPr id="443" name="Google Shape;443;p51"/>
          <p:cNvCxnSpPr/>
          <p:nvPr/>
        </p:nvCxnSpPr>
        <p:spPr>
          <a:xfrm>
            <a:off x="7496596" y="4307982"/>
            <a:ext cx="627663" cy="542267"/>
          </a:xfrm>
          <a:prstGeom prst="straightConnector1">
            <a:avLst/>
          </a:prstGeom>
          <a:noFill/>
          <a:ln cap="flat" cmpd="sng" w="57150">
            <a:solidFill>
              <a:schemeClr val="dk2"/>
            </a:solidFill>
            <a:prstDash val="solid"/>
            <a:miter lim="800000"/>
            <a:headEnd len="sm" w="sm" type="none"/>
            <a:tailEnd len="med" w="med" type="triangle"/>
          </a:ln>
        </p:spPr>
      </p:cxnSp>
      <p:cxnSp>
        <p:nvCxnSpPr>
          <p:cNvPr id="444" name="Google Shape;444;p51"/>
          <p:cNvCxnSpPr/>
          <p:nvPr/>
        </p:nvCxnSpPr>
        <p:spPr>
          <a:xfrm>
            <a:off x="9184619" y="4307982"/>
            <a:ext cx="627663" cy="542267"/>
          </a:xfrm>
          <a:prstGeom prst="straightConnector1">
            <a:avLst/>
          </a:prstGeom>
          <a:noFill/>
          <a:ln cap="flat" cmpd="sng" w="57150">
            <a:solidFill>
              <a:schemeClr val="dk2"/>
            </a:solidFill>
            <a:prstDash val="solid"/>
            <a:miter lim="800000"/>
            <a:headEnd len="sm" w="sm" type="none"/>
            <a:tailEnd len="med" w="med" type="triangle"/>
          </a:ln>
        </p:spPr>
      </p:cxnSp>
      <p:cxnSp>
        <p:nvCxnSpPr>
          <p:cNvPr id="445" name="Google Shape;445;p51"/>
          <p:cNvCxnSpPr/>
          <p:nvPr/>
        </p:nvCxnSpPr>
        <p:spPr>
          <a:xfrm flipH="1" rot="10800000">
            <a:off x="10613506" y="3133127"/>
            <a:ext cx="524581" cy="523963"/>
          </a:xfrm>
          <a:prstGeom prst="straightConnector1">
            <a:avLst/>
          </a:prstGeom>
          <a:noFill/>
          <a:ln cap="flat" cmpd="sng" w="57150">
            <a:solidFill>
              <a:schemeClr val="dk2"/>
            </a:solidFill>
            <a:prstDash val="solid"/>
            <a:miter lim="800000"/>
            <a:headEnd len="sm" w="sm" type="none"/>
            <a:tailEnd len="med" w="med" type="triangle"/>
          </a:ln>
        </p:spPr>
      </p:cxnSp>
      <p:pic>
        <p:nvPicPr>
          <p:cNvPr id="446" name="Google Shape;446;p51"/>
          <p:cNvPicPr preferRelativeResize="0"/>
          <p:nvPr/>
        </p:nvPicPr>
        <p:blipFill rotWithShape="1">
          <a:blip r:embed="rId8">
            <a:alphaModFix/>
          </a:blip>
          <a:srcRect b="0" l="0" r="0" t="0"/>
          <a:stretch/>
        </p:blipFill>
        <p:spPr>
          <a:xfrm>
            <a:off x="3199428" y="1615606"/>
            <a:ext cx="1592389" cy="1517521"/>
          </a:xfrm>
          <a:prstGeom prst="rect">
            <a:avLst/>
          </a:prstGeom>
          <a:noFill/>
          <a:ln>
            <a:noFill/>
          </a:ln>
        </p:spPr>
      </p:pic>
      <p:cxnSp>
        <p:nvCxnSpPr>
          <p:cNvPr id="447" name="Google Shape;447;p51"/>
          <p:cNvCxnSpPr/>
          <p:nvPr/>
        </p:nvCxnSpPr>
        <p:spPr>
          <a:xfrm rot="10800000">
            <a:off x="4285141" y="3032605"/>
            <a:ext cx="362446" cy="598061"/>
          </a:xfrm>
          <a:prstGeom prst="straightConnector1">
            <a:avLst/>
          </a:prstGeom>
          <a:noFill/>
          <a:ln cap="flat" cmpd="sng" w="57150">
            <a:solidFill>
              <a:schemeClr val="dk2"/>
            </a:solidFill>
            <a:prstDash val="solid"/>
            <a:miter lim="800000"/>
            <a:headEnd len="sm" w="sm" type="none"/>
            <a:tailEnd len="med" w="med" type="triangle"/>
          </a:ln>
        </p:spPr>
      </p:cxnSp>
      <p:sp>
        <p:nvSpPr>
          <p:cNvPr id="448" name="Google Shape;448;p5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