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59" r:id="rId2"/>
    <p:sldId id="309" r:id="rId3"/>
    <p:sldId id="288" r:id="rId4"/>
    <p:sldId id="293" r:id="rId5"/>
    <p:sldId id="349" r:id="rId6"/>
    <p:sldId id="353" r:id="rId7"/>
    <p:sldId id="355" r:id="rId8"/>
    <p:sldId id="357" r:id="rId9"/>
    <p:sldId id="299" r:id="rId10"/>
    <p:sldId id="345" r:id="rId11"/>
    <p:sldId id="314" r:id="rId12"/>
    <p:sldId id="315" r:id="rId13"/>
    <p:sldId id="316" r:id="rId14"/>
    <p:sldId id="346" r:id="rId15"/>
    <p:sldId id="342" r:id="rId16"/>
    <p:sldId id="358" r:id="rId17"/>
    <p:sldId id="341" r:id="rId18"/>
    <p:sldId id="34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144" userDrawn="1">
          <p15:clr>
            <a:srgbClr val="A4A3A4"/>
          </p15:clr>
        </p15:guide>
        <p15:guide id="3" orient="horz" pos="4176" userDrawn="1">
          <p15:clr>
            <a:srgbClr val="A4A3A4"/>
          </p15:clr>
        </p15:guide>
        <p15:guide id="4" pos="7536" userDrawn="1">
          <p15:clr>
            <a:srgbClr val="A4A3A4"/>
          </p15:clr>
        </p15:guide>
        <p15:guide id="5" pos="4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D59"/>
    <a:srgbClr val="EF414A"/>
    <a:srgbClr val="FED02F"/>
    <a:srgbClr val="00205C"/>
    <a:srgbClr val="80BC00"/>
    <a:srgbClr val="DCE2CF"/>
    <a:srgbClr val="000000"/>
    <a:srgbClr val="C7E18F"/>
    <a:srgbClr val="F4A81D"/>
    <a:srgbClr val="CBD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5E77D-008E-F375-88A3-1F134E6999E6}" v="1" dt="2025-02-13T08:30:41.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84371" autoAdjust="0"/>
  </p:normalViewPr>
  <p:slideViewPr>
    <p:cSldViewPr snapToGrid="0">
      <p:cViewPr varScale="1">
        <p:scale>
          <a:sx n="43" d="100"/>
          <a:sy n="43" d="100"/>
        </p:scale>
        <p:origin x="60" y="438"/>
      </p:cViewPr>
      <p:guideLst>
        <p:guide orient="horz" pos="144"/>
        <p:guide pos="144"/>
        <p:guide orient="horz" pos="4176"/>
        <p:guide pos="7536"/>
        <p:guide pos="4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NOVA, Daria" userId="4ea9d722-ee59-4008-8ffa-67d4ef1e9103" providerId="ADAL" clId="{4E0746B6-8C90-4305-9755-C240FC3EDD3A}"/>
    <pc:docChg chg="undo custSel modSld">
      <pc:chgData name="ARONOVA, Daria" userId="4ea9d722-ee59-4008-8ffa-67d4ef1e9103" providerId="ADAL" clId="{4E0746B6-8C90-4305-9755-C240FC3EDD3A}" dt="2025-01-17T15:00:53.424" v="13"/>
      <pc:docMkLst>
        <pc:docMk/>
      </pc:docMkLst>
      <pc:sldChg chg="modSp mod">
        <pc:chgData name="ARONOVA, Daria" userId="4ea9d722-ee59-4008-8ffa-67d4ef1e9103" providerId="ADAL" clId="{4E0746B6-8C90-4305-9755-C240FC3EDD3A}" dt="2025-01-17T14:52:05.277" v="11" actId="1076"/>
        <pc:sldMkLst>
          <pc:docMk/>
          <pc:sldMk cId="2068436386" sldId="314"/>
        </pc:sldMkLst>
        <pc:spChg chg="mod">
          <ac:chgData name="ARONOVA, Daria" userId="4ea9d722-ee59-4008-8ffa-67d4ef1e9103" providerId="ADAL" clId="{4E0746B6-8C90-4305-9755-C240FC3EDD3A}" dt="2025-01-17T14:52:05.277" v="11" actId="1076"/>
          <ac:spMkLst>
            <pc:docMk/>
            <pc:sldMk cId="2068436386" sldId="314"/>
            <ac:spMk id="58" creationId="{EA6DB270-F0E9-CF97-58AA-543240317C6A}"/>
          </ac:spMkLst>
        </pc:spChg>
      </pc:sldChg>
      <pc:sldChg chg="modSp modAnim">
        <pc:chgData name="ARONOVA, Daria" userId="4ea9d722-ee59-4008-8ffa-67d4ef1e9103" providerId="ADAL" clId="{4E0746B6-8C90-4305-9755-C240FC3EDD3A}" dt="2025-01-17T15:00:53.424" v="13"/>
        <pc:sldMkLst>
          <pc:docMk/>
          <pc:sldMk cId="1079035443" sldId="316"/>
        </pc:sldMkLst>
        <pc:spChg chg="mod">
          <ac:chgData name="ARONOVA, Daria" userId="4ea9d722-ee59-4008-8ffa-67d4ef1e9103" providerId="ADAL" clId="{4E0746B6-8C90-4305-9755-C240FC3EDD3A}" dt="2025-01-17T15:00:00.588" v="12"/>
          <ac:spMkLst>
            <pc:docMk/>
            <pc:sldMk cId="1079035443" sldId="316"/>
            <ac:spMk id="5" creationId="{53F28153-E47E-FF48-128D-1E72E1BAFF36}"/>
          </ac:spMkLst>
        </pc:spChg>
      </pc:sldChg>
      <pc:sldChg chg="modSp mod">
        <pc:chgData name="ARONOVA, Daria" userId="4ea9d722-ee59-4008-8ffa-67d4ef1e9103" providerId="ADAL" clId="{4E0746B6-8C90-4305-9755-C240FC3EDD3A}" dt="2025-01-17T14:50:47.574" v="10" actId="1076"/>
        <pc:sldMkLst>
          <pc:docMk/>
          <pc:sldMk cId="1398116625" sldId="345"/>
        </pc:sldMkLst>
        <pc:spChg chg="mod">
          <ac:chgData name="ARONOVA, Daria" userId="4ea9d722-ee59-4008-8ffa-67d4ef1e9103" providerId="ADAL" clId="{4E0746B6-8C90-4305-9755-C240FC3EDD3A}" dt="2025-01-17T14:45:52.787" v="4" actId="1076"/>
          <ac:spMkLst>
            <pc:docMk/>
            <pc:sldMk cId="1398116625" sldId="345"/>
            <ac:spMk id="40" creationId="{798553BE-FBFB-4E39-B702-0A2FBE123125}"/>
          </ac:spMkLst>
        </pc:spChg>
        <pc:spChg chg="mod">
          <ac:chgData name="ARONOVA, Daria" userId="4ea9d722-ee59-4008-8ffa-67d4ef1e9103" providerId="ADAL" clId="{4E0746B6-8C90-4305-9755-C240FC3EDD3A}" dt="2025-01-17T14:45:48.947" v="2" actId="1076"/>
          <ac:spMkLst>
            <pc:docMk/>
            <pc:sldMk cId="1398116625" sldId="345"/>
            <ac:spMk id="42" creationId="{4CC9F8FE-1822-4296-961F-E12CF8DE8F81}"/>
          </ac:spMkLst>
        </pc:spChg>
        <pc:grpChg chg="mod">
          <ac:chgData name="ARONOVA, Daria" userId="4ea9d722-ee59-4008-8ffa-67d4ef1e9103" providerId="ADAL" clId="{4E0746B6-8C90-4305-9755-C240FC3EDD3A}" dt="2025-01-17T14:50:46.472" v="8" actId="1076"/>
          <ac:grpSpMkLst>
            <pc:docMk/>
            <pc:sldMk cId="1398116625" sldId="345"/>
            <ac:grpSpMk id="3" creationId="{2F4C18F4-DE0F-4DF1-8F58-5B8E4581784F}"/>
          </ac:grpSpMkLst>
        </pc:grpChg>
        <pc:grpChg chg="mod">
          <ac:chgData name="ARONOVA, Daria" userId="4ea9d722-ee59-4008-8ffa-67d4ef1e9103" providerId="ADAL" clId="{4E0746B6-8C90-4305-9755-C240FC3EDD3A}" dt="2025-01-17T14:50:47.242" v="9" actId="1076"/>
          <ac:grpSpMkLst>
            <pc:docMk/>
            <pc:sldMk cId="1398116625" sldId="345"/>
            <ac:grpSpMk id="4" creationId="{7ECEE956-F22A-44D8-A37D-E0DAD8811587}"/>
          </ac:grpSpMkLst>
        </pc:grpChg>
        <pc:grpChg chg="mod">
          <ac:chgData name="ARONOVA, Daria" userId="4ea9d722-ee59-4008-8ffa-67d4ef1e9103" providerId="ADAL" clId="{4E0746B6-8C90-4305-9755-C240FC3EDD3A}" dt="2025-01-17T14:50:47.574" v="10" actId="1076"/>
          <ac:grpSpMkLst>
            <pc:docMk/>
            <pc:sldMk cId="1398116625" sldId="345"/>
            <ac:grpSpMk id="10" creationId="{0EB2D8CF-A5BA-4468-81AD-A77930F0DC37}"/>
          </ac:grpSpMkLst>
        </pc:grpChg>
      </pc:sldChg>
      <pc:sldChg chg="modSp">
        <pc:chgData name="ARONOVA, Daria" userId="4ea9d722-ee59-4008-8ffa-67d4ef1e9103" providerId="ADAL" clId="{4E0746B6-8C90-4305-9755-C240FC3EDD3A}" dt="2025-01-17T14:28:49.406" v="0" actId="1076"/>
        <pc:sldMkLst>
          <pc:docMk/>
          <pc:sldMk cId="1396796500" sldId="353"/>
        </pc:sldMkLst>
        <pc:grpChg chg="mod">
          <ac:chgData name="ARONOVA, Daria" userId="4ea9d722-ee59-4008-8ffa-67d4ef1e9103" providerId="ADAL" clId="{4E0746B6-8C90-4305-9755-C240FC3EDD3A}" dt="2025-01-17T14:28:49.406" v="0" actId="1076"/>
          <ac:grpSpMkLst>
            <pc:docMk/>
            <pc:sldMk cId="1396796500" sldId="353"/>
            <ac:grpSpMk id="6" creationId="{121CF94D-4740-9E20-3D24-38E10459C51B}"/>
          </ac:grpSpMkLst>
        </pc:grpChg>
        <pc:picChg chg="mod">
          <ac:chgData name="ARONOVA, Daria" userId="4ea9d722-ee59-4008-8ffa-67d4ef1e9103" providerId="ADAL" clId="{4E0746B6-8C90-4305-9755-C240FC3EDD3A}" dt="2025-01-17T14:28:49.406" v="0" actId="1076"/>
          <ac:picMkLst>
            <pc:docMk/>
            <pc:sldMk cId="1396796500" sldId="353"/>
            <ac:picMk id="9" creationId="{D084EC4E-CCE1-3D4B-02ED-5718D24414E5}"/>
          </ac:picMkLst>
        </pc:picChg>
        <pc:picChg chg="mod">
          <ac:chgData name="ARONOVA, Daria" userId="4ea9d722-ee59-4008-8ffa-67d4ef1e9103" providerId="ADAL" clId="{4E0746B6-8C90-4305-9755-C240FC3EDD3A}" dt="2025-01-17T14:28:49.406" v="0" actId="1076"/>
          <ac:picMkLst>
            <pc:docMk/>
            <pc:sldMk cId="1396796500" sldId="353"/>
            <ac:picMk id="10" creationId="{918257AC-B4CD-F404-740A-585900E52B0C}"/>
          </ac:picMkLst>
        </pc:picChg>
      </pc:sldChg>
    </pc:docChg>
  </pc:docChgLst>
  <pc:docChgLst>
    <pc:chgData name="ABDALLA, Nadia" userId="S::abdallan@who.int::eba3b4ba-6436-44bd-b513-05fdc02c3189" providerId="AD" clId="Web-{9CC5E77D-008E-F375-88A3-1F134E6999E6}"/>
    <pc:docChg chg="modSld">
      <pc:chgData name="ABDALLA, Nadia" userId="S::abdallan@who.int::eba3b4ba-6436-44bd-b513-05fdc02c3189" providerId="AD" clId="Web-{9CC5E77D-008E-F375-88A3-1F134E6999E6}" dt="2025-02-13T08:30:41.615" v="0" actId="1076"/>
      <pc:docMkLst>
        <pc:docMk/>
      </pc:docMkLst>
      <pc:sldChg chg="modSp">
        <pc:chgData name="ABDALLA, Nadia" userId="S::abdallan@who.int::eba3b4ba-6436-44bd-b513-05fdc02c3189" providerId="AD" clId="Web-{9CC5E77D-008E-F375-88A3-1F134E6999E6}" dt="2025-02-13T08:30:41.615" v="0" actId="1076"/>
        <pc:sldMkLst>
          <pc:docMk/>
          <pc:sldMk cId="1398116625" sldId="345"/>
        </pc:sldMkLst>
        <pc:grpChg chg="mod">
          <ac:chgData name="ABDALLA, Nadia" userId="S::abdallan@who.int::eba3b4ba-6436-44bd-b513-05fdc02c3189" providerId="AD" clId="Web-{9CC5E77D-008E-F375-88A3-1F134E6999E6}" dt="2025-02-13T08:30:41.615" v="0" actId="1076"/>
          <ac:grpSpMkLst>
            <pc:docMk/>
            <pc:sldMk cId="1398116625" sldId="345"/>
            <ac:grpSpMk id="22" creationId="{16D90584-1FF7-4A2F-8D9E-464C87907767}"/>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4D07-4849-48D9-B298-E3C25AFFCA99}"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B899-AFE7-4BDE-875B-18BFC5E545B0}" type="slidenum">
              <a:rPr lang="en-US" smtClean="0"/>
              <a:t>‹#›</a:t>
            </a:fld>
            <a:endParaRPr lang="en-US"/>
          </a:p>
        </p:txBody>
      </p:sp>
    </p:spTree>
    <p:extLst>
      <p:ext uri="{BB962C8B-B14F-4D97-AF65-F5344CB8AC3E}">
        <p14:creationId xmlns:p14="http://schemas.microsoft.com/office/powerpoint/2010/main" val="378706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Hello. I am Faustina Gomez, a technical officer on Climate Change and Health in WHO’s South-east Asia Regional Office. Welcome to Module 3 of our course, Undertake an assessment of the facility.​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3361635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Strategies for adaptation include aligning indicators with national standards on WASH, waste and energy, modifying scoring criteria to suit different facility levels, adding new indicators for additional areas of interest, such as indicators from the WHO IPCAF – the Infection Prevention and control assessment framework - and reducing the number of indicators for smaller facilities. Some facilities may wish to only focus on one of the 7 domains to start with or only the essential indicators. </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Calibri" panose="020F0502020204030204" pitchFamily="34" charset="0"/>
                <a:ea typeface="PMingLiU" panose="02020500000000000000" pitchFamily="18" charset="-120"/>
              </a:rPr>
              <a:t>Guidance on adaptation, including translations and local terminology, is available in the WASH FIT Guide, Annex 2, which you can download from the reference section of this module.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233643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a:t>
            </a:r>
            <a:r>
              <a:rPr lang="en-GB" dirty="0"/>
              <a:t> </a:t>
            </a:r>
            <a:r>
              <a:rPr lang="en-GB" sz="1800" dirty="0">
                <a:solidFill>
                  <a:srgbClr val="000000"/>
                </a:solidFill>
                <a:effectLst/>
                <a:latin typeface="Calibri" panose="020F0502020204030204" pitchFamily="34" charset="0"/>
                <a:ea typeface="PMingLiU" panose="02020500000000000000" pitchFamily="18" charset="-120"/>
              </a:rPr>
              <a:t>Let's take a look at an example from Mali with an approach to simplifying the WASH FIT assessment for smaller facilities, particularly those in rural areas with extremely limited resources and capacity. Recognizing that the full set of over 90 indicators was overwhelming for these smaller facilities which have limited staff, resources and indeed patients, the number of indicators was reduced by half. This made the assessment more manageable and relevant to the facilities' specific context. Additionally, to aid understanding and implementation, locally drawn illustrations were used, effectively communicating what needed to be done in a clear and culturally resonant manner, especially useful for those with limited literacy.​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27300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You can also start the WASH FIT process in one ward or department, particularly those with clear needs and motivated staff, before expanding to the full facility. This can help identify poor-performing wards. These more targeted assessments will help you to allocate resources more efficiently.​</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Calibri" panose="020F0502020204030204" pitchFamily="34" charset="0"/>
                <a:ea typeface="PMingLiU" panose="02020500000000000000" pitchFamily="18" charset="-120"/>
              </a:rPr>
              <a:t>Take care to note that </a:t>
            </a:r>
            <a:r>
              <a:rPr lang="en-GB" sz="1800" dirty="0">
                <a:solidFill>
                  <a:srgbClr val="000000"/>
                </a:solidFill>
                <a:effectLst/>
                <a:latin typeface="Calibri" panose="020F0502020204030204" pitchFamily="34" charset="0"/>
                <a:ea typeface="PMingLiU" panose="02020500000000000000" pitchFamily="18" charset="-120"/>
              </a:rPr>
              <a:t>you should assess certain indicators repeatedly (e.g., once for each area) and find the average. As well, </a:t>
            </a:r>
            <a:r>
              <a:rPr lang="en-US" sz="1800" dirty="0">
                <a:solidFill>
                  <a:srgbClr val="000000"/>
                </a:solidFill>
                <a:effectLst/>
                <a:latin typeface="Calibri" panose="020F0502020204030204" pitchFamily="34" charset="0"/>
                <a:ea typeface="PMingLiU" panose="02020500000000000000" pitchFamily="18" charset="-120"/>
              </a:rPr>
              <a:t>specific departments or wards may require tailored indicators specific to their needs.​</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Calibri" panose="020F0502020204030204" pitchFamily="34" charset="0"/>
                <a:ea typeface="PMingLiU" panose="02020500000000000000" pitchFamily="18" charset="-120"/>
              </a:rPr>
              <a:t>For hospitals and larger facilities, labor, delivery, and neonatal departments are often provide significant opportunities to improve quality of care, especially given the critical role of hygiene during child delivery. In general, hospitals and bigger facilities include more indicators.</a:t>
            </a:r>
            <a:endParaRPr lang="en-US"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3935230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effectLst/>
                <a:latin typeface="Calibri" panose="020F0502020204030204" pitchFamily="34" charset="0"/>
                <a:ea typeface="Times New Roman" panose="02020603050405020304" pitchFamily="18" charset="0"/>
              </a:rPr>
              <a:t>How do we pay particular attention to the needs of vulnerable groups in the WASH FIT assessment? ​</a:t>
            </a:r>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The WASH FIT assessment requires you check the availability of gender-specific facilities and infrastructure, including solutions for toilets and menstrual hygiene management, or MHM, the accessibility of drinking water, toilets and showers, including access paths, and gets you to think about how people with disabilities use and will benefit from the facility. Special attention should be given to critical areas such as delivery rooms, neonatal care units, and postnatal care rooms. Engaging in conversations with healthcare workers and facility management is crucial to identify and address any discriminatory attitudes or practices. It's important to acknowledge that power imbalances may prevent some staff from openly discussing issues. </a:t>
            </a:r>
          </a:p>
          <a:p>
            <a:endParaRPr lang="en-GB" sz="1800" dirty="0">
              <a:effectLst/>
              <a:latin typeface="Calibri" panose="020F0502020204030204" pitchFamily="34" charset="0"/>
              <a:ea typeface="PMingLiU" panose="02020500000000000000" pitchFamily="18" charset="-120"/>
            </a:endParaRPr>
          </a:p>
          <a:p>
            <a:r>
              <a:rPr lang="en-GB" sz="1800" dirty="0">
                <a:effectLst/>
                <a:latin typeface="Calibri" panose="020F0502020204030204" pitchFamily="34" charset="0"/>
                <a:ea typeface="PMingLiU" panose="02020500000000000000" pitchFamily="18" charset="-120"/>
              </a:rPr>
              <a:t>For a deeper understanding of these topics, refer to Module 12 of this course on Gender Equality, Disability, and Social Inclusion, or GEDSI, or take the </a:t>
            </a:r>
            <a:r>
              <a:rPr lang="en-GB" sz="1800" dirty="0" err="1">
                <a:effectLst/>
                <a:latin typeface="Calibri" panose="020F0502020204030204" pitchFamily="34" charset="0"/>
                <a:ea typeface="PMingLiU" panose="02020500000000000000" pitchFamily="18" charset="-120"/>
              </a:rPr>
              <a:t>OpenWHO</a:t>
            </a:r>
            <a:r>
              <a:rPr lang="en-GB" sz="1800" dirty="0">
                <a:effectLst/>
                <a:latin typeface="Calibri" panose="020F0502020204030204" pitchFamily="34" charset="0"/>
                <a:ea typeface="PMingLiU" panose="02020500000000000000" pitchFamily="18" charset="-120"/>
              </a:rPr>
              <a:t> course 'Mainstreaming of gender equality, disability and social inclusion in WASH in Health Care Facilities. </a:t>
            </a:r>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13</a:t>
            </a:fld>
            <a:endParaRPr lang="en-US"/>
          </a:p>
        </p:txBody>
      </p:sp>
    </p:spTree>
    <p:extLst>
      <p:ext uri="{BB962C8B-B14F-4D97-AF65-F5344CB8AC3E}">
        <p14:creationId xmlns:p14="http://schemas.microsoft.com/office/powerpoint/2010/main" val="429341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200" dirty="0">
                <a:effectLst/>
                <a:latin typeface="Calibri" panose="020F0502020204030204" pitchFamily="34" charset="0"/>
                <a:ea typeface="Times New Roman" panose="02020603050405020304" pitchFamily="18" charset="0"/>
              </a:rPr>
              <a:t>How do we pay particular attention to the needs of vulnerable groups in the WASH FIT assessment? ​</a:t>
            </a:r>
            <a:endParaRPr lang="en-US"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PMingLiU" panose="02020500000000000000" pitchFamily="18" charset="-120"/>
              </a:rPr>
              <a:t>The WASH FIT assessment requires you check the availability of gender-specific facilities and infrastructure, including solutions for toilets and menstrual hygiene management, or MHM, the accessibility of drinking water, toilets and showers, including access paths, and gets you to think about how people with disabilities use and will benefit from the facility. Special attention should be given to critical areas such as delivery rooms, neonatal care units, and postnatal care rooms. Engaging in conversations with healthcare workers and facility management is crucial to identify and address any discriminatory attitudes or practices. It's important to acknowledge that power imbalances may prevent some staff from openly discussing issues. </a:t>
            </a:r>
          </a:p>
          <a:p>
            <a:endParaRPr lang="en-GB" sz="1200" dirty="0">
              <a:effectLst/>
              <a:latin typeface="Calibri" panose="020F0502020204030204" pitchFamily="34" charset="0"/>
              <a:ea typeface="PMingLiU" panose="02020500000000000000" pitchFamily="18" charset="-120"/>
            </a:endParaRPr>
          </a:p>
          <a:p>
            <a:r>
              <a:rPr lang="en-GB" sz="1200" dirty="0">
                <a:effectLst/>
                <a:latin typeface="Calibri" panose="020F0502020204030204" pitchFamily="34" charset="0"/>
                <a:ea typeface="PMingLiU" panose="02020500000000000000" pitchFamily="18" charset="-120"/>
              </a:rPr>
              <a:t>For a deeper understanding of these topics, refer to Module 12 of this course on Gender Equality, Disability, and Social Inclusion, or GEDSI, or take the </a:t>
            </a:r>
            <a:r>
              <a:rPr lang="en-GB" sz="1200" dirty="0" err="1">
                <a:effectLst/>
                <a:latin typeface="Calibri" panose="020F0502020204030204" pitchFamily="34" charset="0"/>
                <a:ea typeface="PMingLiU" panose="02020500000000000000" pitchFamily="18" charset="-120"/>
              </a:rPr>
              <a:t>OpenWHO</a:t>
            </a:r>
            <a:r>
              <a:rPr lang="en-GB" sz="1200" dirty="0">
                <a:effectLst/>
                <a:latin typeface="Calibri" panose="020F0502020204030204" pitchFamily="34" charset="0"/>
                <a:ea typeface="PMingLiU" panose="02020500000000000000" pitchFamily="18" charset="-120"/>
              </a:rPr>
              <a:t> course 'Mainstreaming of gender equality, disability and social inclusion in WASH in Health Care Facilities. </a:t>
            </a:r>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14</a:t>
            </a:fld>
            <a:endParaRPr lang="en-US"/>
          </a:p>
        </p:txBody>
      </p:sp>
    </p:spTree>
    <p:extLst>
      <p:ext uri="{BB962C8B-B14F-4D97-AF65-F5344CB8AC3E}">
        <p14:creationId xmlns:p14="http://schemas.microsoft.com/office/powerpoint/2010/main" val="397739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effectLst/>
                <a:latin typeface="Calibri" panose="020F0502020204030204" pitchFamily="34" charset="0"/>
                <a:ea typeface="Times New Roman" panose="02020603050405020304" pitchFamily="18" charset="0"/>
              </a:rPr>
              <a:t>The WASH FIT facility score offers a broad overview of a facility's overall condition. ​</a:t>
            </a:r>
            <a:r>
              <a:rPr lang="en-US" sz="1800" b="1" dirty="0">
                <a:effectLst/>
                <a:latin typeface="Calibri" panose="020F0502020204030204" pitchFamily="34" charset="0"/>
                <a:ea typeface="Times New Roman" panose="02020603050405020304" pitchFamily="18" charset="0"/>
              </a:rPr>
              <a:t>The score can </a:t>
            </a:r>
            <a:r>
              <a:rPr lang="en-US" sz="1800" dirty="0">
                <a:effectLst/>
                <a:latin typeface="Calibri" panose="020F0502020204030204" pitchFamily="34" charset="0"/>
                <a:ea typeface="Times New Roman" panose="02020603050405020304" pitchFamily="18" charset="0"/>
              </a:rPr>
              <a:t>be calculated for the whole facility, for a particular ward (in a bigger facility) or a domain (for example water or sanitation). </a:t>
            </a:r>
            <a:r>
              <a:rPr lang="en-US" sz="1800" b="1" dirty="0">
                <a:effectLst/>
                <a:latin typeface="Calibri" panose="020F0502020204030204" pitchFamily="34" charset="0"/>
                <a:ea typeface="Times New Roman" panose="02020603050405020304" pitchFamily="18" charset="0"/>
              </a:rPr>
              <a:t>The score also </a:t>
            </a:r>
            <a:r>
              <a:rPr lang="en-US" sz="1800" dirty="0">
                <a:effectLst/>
                <a:latin typeface="Calibri" panose="020F0502020204030204" pitchFamily="34" charset="0"/>
                <a:ea typeface="Times New Roman" panose="02020603050405020304" pitchFamily="18" charset="0"/>
              </a:rPr>
              <a:t>facilitates progress tracking </a:t>
            </a:r>
            <a:r>
              <a:rPr lang="en-US" sz="1800" b="1" dirty="0">
                <a:effectLst/>
                <a:latin typeface="Calibri" panose="020F0502020204030204" pitchFamily="34" charset="0"/>
                <a:ea typeface="Times New Roman" panose="02020603050405020304" pitchFamily="18" charset="0"/>
              </a:rPr>
              <a:t>and enables </a:t>
            </a:r>
            <a:r>
              <a:rPr lang="en-US" sz="1800" dirty="0">
                <a:effectLst/>
                <a:latin typeface="Calibri" panose="020F0502020204030204" pitchFamily="34" charset="0"/>
                <a:ea typeface="Times New Roman" panose="02020603050405020304" pitchFamily="18" charset="0"/>
              </a:rPr>
              <a:t>comparisons between different facilities. ​</a:t>
            </a:r>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While the score can be a useful tool for tracking progress over time, it's important to note that the score is a relatively crude measure as all indicators carry the same weighting. This means an overall increase in the score might not reflect improvements across all indicators. A critical indicator which has a large impact (for example availability of an improved water supply) may get worse while the overall score remains the same or improves.​</a:t>
            </a:r>
            <a:endParaRPr lang="en-US"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PMingLiU" panose="02020500000000000000" pitchFamily="18" charset="-120"/>
              </a:rPr>
              <a:t>The significance of the score and the determination of cutoff points for evaluation should be tailored to specific needs and agreed upon either at the national level or by the facility's WASH FIT team. </a:t>
            </a:r>
            <a:endParaRPr lang="en-US"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1598851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effectLst/>
                <a:latin typeface="Calibri" panose="020F0502020204030204" pitchFamily="34" charset="0"/>
                <a:ea typeface="Times New Roman" panose="02020603050405020304" pitchFamily="18" charset="0"/>
              </a:rPr>
              <a:t>For facilities scoring </a:t>
            </a:r>
            <a:r>
              <a:rPr lang="en-US" sz="1800" b="1" dirty="0">
                <a:effectLst/>
                <a:latin typeface="Calibri" panose="020F0502020204030204" pitchFamily="34" charset="0"/>
                <a:ea typeface="Times New Roman" panose="02020603050405020304" pitchFamily="18" charset="0"/>
              </a:rPr>
              <a:t>above</a:t>
            </a:r>
            <a:r>
              <a:rPr lang="en-US" sz="1800" dirty="0">
                <a:effectLst/>
                <a:latin typeface="Calibri" panose="020F0502020204030204" pitchFamily="34" charset="0"/>
                <a:ea typeface="Times New Roman" panose="02020603050405020304" pitchFamily="18" charset="0"/>
              </a:rPr>
              <a:t> 75%, performance is good, but improvements are still needed. Scores </a:t>
            </a:r>
            <a:r>
              <a:rPr lang="en-US" sz="1800" b="1" dirty="0">
                <a:effectLst/>
                <a:latin typeface="Calibri" panose="020F0502020204030204" pitchFamily="34" charset="0"/>
                <a:ea typeface="Times New Roman" panose="02020603050405020304" pitchFamily="18" charset="0"/>
              </a:rPr>
              <a:t>between</a:t>
            </a:r>
            <a:r>
              <a:rPr lang="en-US" sz="1800" dirty="0">
                <a:effectLst/>
                <a:latin typeface="Calibri" panose="020F0502020204030204" pitchFamily="34" charset="0"/>
                <a:ea typeface="Times New Roman" panose="02020603050405020304" pitchFamily="18" charset="0"/>
              </a:rPr>
              <a:t> 67-75% indicate average performance with additional efforts required. Scores </a:t>
            </a:r>
            <a:r>
              <a:rPr lang="en-US" sz="1800" b="1" dirty="0">
                <a:effectLst/>
                <a:latin typeface="Calibri" panose="020F0502020204030204" pitchFamily="34" charset="0"/>
                <a:ea typeface="Times New Roman" panose="02020603050405020304" pitchFamily="18" charset="0"/>
              </a:rPr>
              <a:t>below</a:t>
            </a:r>
            <a:r>
              <a:rPr lang="en-US" sz="1800" dirty="0">
                <a:effectLst/>
                <a:latin typeface="Calibri" panose="020F0502020204030204" pitchFamily="34" charset="0"/>
                <a:ea typeface="Times New Roman" panose="02020603050405020304" pitchFamily="18" charset="0"/>
              </a:rPr>
              <a:t> 67% reflect poor quality of care, necessitating major improvements.</a:t>
            </a:r>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38902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dirty="0">
                <a:effectLst/>
                <a:latin typeface="Calibri" panose="020F0502020204030204" pitchFamily="34" charset="0"/>
                <a:ea typeface="PMingLiU" panose="02020500000000000000" pitchFamily="18" charset="-120"/>
              </a:rPr>
              <a:t>Let’s look at an example from Kenya. There, the WASH FIT score was used to conduct a comparative analysis across 16 district hospitals. This analysis focused on the percentage of indicators scoring 0, 1, or 2 within four key domains, which the chart on the screen shows. The results highlighted water as the highest scoring domain, providing valuable insights for government officials and policymakers to benchmark facility performance. Such data visualization not only facilitates comparison between facilities but also motivates staff towards consistent improvement by clearly illustrating areas of strength and those requiring attention. ​More complicated data visualization can be done using online software, such as </a:t>
            </a:r>
            <a:r>
              <a:rPr lang="en-GB" sz="1800" dirty="0" err="1">
                <a:effectLst/>
                <a:latin typeface="Calibri" panose="020F0502020204030204" pitchFamily="34" charset="0"/>
                <a:ea typeface="PMingLiU" panose="02020500000000000000" pitchFamily="18" charset="-120"/>
              </a:rPr>
              <a:t>PowerBI</a:t>
            </a:r>
            <a:r>
              <a:rPr lang="en-GB" sz="1800" dirty="0">
                <a:effectLst/>
                <a:latin typeface="Calibri" panose="020F0502020204030204" pitchFamily="34" charset="0"/>
                <a:ea typeface="PMingLiU" panose="02020500000000000000" pitchFamily="18" charset="-120"/>
              </a:rPr>
              <a:t>. </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237646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effectLst/>
                <a:latin typeface="Calibri" panose="020F0502020204030204" pitchFamily="34" charset="0"/>
                <a:ea typeface="Times New Roman" panose="02020603050405020304" pitchFamily="18" charset="0"/>
              </a:rPr>
              <a:t>Thank you for reaching the end of this module. Key points include:</a:t>
            </a: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process begins with a comprehensive assessment of the facility, guiding all subsequent phases.</a:t>
            </a: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A facility's performance is evaluated through a WASH FIT score, offering an overall picture.</a:t>
            </a: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assessment identifies where gaps and challenges lie.</a:t>
            </a: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Sharing the assessment results with relevant stakeholders is crucial.</a:t>
            </a:r>
          </a:p>
          <a:p>
            <a:pPr marL="285750" marR="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It's recommended to repeat the assessment and monitoring process every 6-12 months for continuous improvement.</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Please explore the reference section of this module to access links to all the resources mentioned.</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sz="1800" dirty="0">
                <a:solidFill>
                  <a:srgbClr val="000000"/>
                </a:solidFill>
                <a:effectLst/>
                <a:latin typeface="Calibri" panose="020F0502020204030204" pitchFamily="34" charset="0"/>
                <a:ea typeface="PMingLiU" panose="02020500000000000000" pitchFamily="18" charset="-120"/>
              </a:rPr>
              <a:t>In this module, you'll learn to conduct thorough evaluations, and adapt and align assessments with different contexts, national standards and local needs. We'll introduce efficient data collection methods with tools like Excel and Kobo Toolbox. Additionally, we'll cover integrating gender, equality, and disability considerations. Our goal is to prepare you for inclusive and effective evaluations of a health care facility’s WASH services. </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373629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As a reminder, we are working our way through the WASH FIT cycle and are now onto the second step, undertake an assessment of the facility. </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5516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GB" sz="1800" dirty="0">
                <a:solidFill>
                  <a:srgbClr val="000000"/>
                </a:solidFill>
                <a:effectLst/>
                <a:latin typeface="Calibri" panose="020F0502020204030204" pitchFamily="34" charset="0"/>
                <a:ea typeface="PMingLiU" panose="02020500000000000000" pitchFamily="18" charset="-120"/>
              </a:rPr>
              <a:t>In Step 2 of the WASH FIT improvement cycle, we conduct a detailed assessment of the facility. Before doing so, you must adapt the assessment form to the facility’s unique context and needs and align it with national standards.​ An assessment should be conducted at baseline, then every 6-12 months. ​This allows you to compare assessments and see progress over time.</a:t>
            </a:r>
            <a:endParaRPr lang="en-US" dirty="0"/>
          </a:p>
        </p:txBody>
      </p:sp>
      <p:sp>
        <p:nvSpPr>
          <p:cNvPr id="4" name="Slide Number Placeholder 3"/>
          <p:cNvSpPr>
            <a:spLocks noGrp="1"/>
          </p:cNvSpPr>
          <p:nvPr>
            <p:ph type="sldNum" sz="quarter" idx="5"/>
          </p:nvPr>
        </p:nvSpPr>
        <p:spPr/>
        <p:txBody>
          <a:bodyPr/>
          <a:lstStyle/>
          <a:p>
            <a:fld id="{EE6FB899-AFE7-4BDE-875B-18BFC5E545B0}" type="slidenum">
              <a:rPr lang="en-US" smtClean="0"/>
              <a:t>4</a:t>
            </a:fld>
            <a:endParaRPr lang="en-US"/>
          </a:p>
        </p:txBody>
      </p:sp>
    </p:spTree>
    <p:extLst>
      <p:ext uri="{BB962C8B-B14F-4D97-AF65-F5344CB8AC3E}">
        <p14:creationId xmlns:p14="http://schemas.microsoft.com/office/powerpoint/2010/main" val="97616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Key tasks of this step include customizing the form, regularly conducting assessments to establish a baseline, and tracking progress over time. We use tools like a customizable assessment form in Excel for data collection and analysis, and Kobo Toolbox for online assessments. These tools make data collection, analysis, and storage more efficient and time saving.</a:t>
            </a:r>
          </a:p>
        </p:txBody>
      </p:sp>
      <p:sp>
        <p:nvSpPr>
          <p:cNvPr id="4" name="Slide Number Placeholder 3"/>
          <p:cNvSpPr>
            <a:spLocks noGrp="1"/>
          </p:cNvSpPr>
          <p:nvPr>
            <p:ph type="sldNum" sz="quarter" idx="5"/>
          </p:nvPr>
        </p:nvSpPr>
        <p:spPr/>
        <p:txBody>
          <a:bodyPr/>
          <a:lstStyle/>
          <a:p>
            <a:fld id="{EE6FB899-AFE7-4BDE-875B-18BFC5E545B0}" type="slidenum">
              <a:rPr lang="en-US" smtClean="0"/>
              <a:t>5</a:t>
            </a:fld>
            <a:endParaRPr lang="en-US"/>
          </a:p>
        </p:txBody>
      </p:sp>
    </p:spTree>
    <p:extLst>
      <p:ext uri="{BB962C8B-B14F-4D97-AF65-F5344CB8AC3E}">
        <p14:creationId xmlns:p14="http://schemas.microsoft.com/office/powerpoint/2010/main" val="265952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US" sz="1800" dirty="0">
                <a:solidFill>
                  <a:srgbClr val="000000"/>
                </a:solidFill>
                <a:effectLst/>
                <a:latin typeface="Calibri" panose="020F0502020204030204" pitchFamily="34" charset="0"/>
                <a:ea typeface="PMingLiU" panose="02020500000000000000" pitchFamily="18" charset="-120"/>
              </a:rPr>
              <a:t>The assessment form serves as a comprehensive tool for evaluating adherence to WASH standards, encompassing over 90 indicators across seven domains. As a reminder these are: water, sanitation, health care waste, hand hygiene, environmental cleaning and energy, environment &amp; </a:t>
            </a:r>
            <a:r>
              <a:rPr lang="en-US" sz="1800" dirty="0">
                <a:solidFill>
                  <a:schemeClr val="bg1"/>
                </a:solidFill>
                <a:latin typeface="Atkinson Hyperlegible" pitchFamily="2" charset="0"/>
                <a:ea typeface="SimSun"/>
                <a:cs typeface="Arial"/>
              </a:rPr>
              <a:t>Facility management</a:t>
            </a:r>
            <a:r>
              <a:rPr lang="en-US" sz="1800" dirty="0">
                <a:solidFill>
                  <a:srgbClr val="000000"/>
                </a:solidFill>
                <a:effectLst/>
                <a:latin typeface="Calibri" panose="020F0502020204030204" pitchFamily="34" charset="0"/>
                <a:ea typeface="PMingLiU" panose="02020500000000000000" pitchFamily="18" charset="-120"/>
              </a:rPr>
              <a:t>. The form can be used in Excel and Kobo Toolbox. Guidance on using Kobo Toolbox is available in the reference section of this module, including a video.​</a:t>
            </a:r>
          </a:p>
        </p:txBody>
      </p:sp>
      <p:sp>
        <p:nvSpPr>
          <p:cNvPr id="4" name="Slide Number Placeholder 3"/>
          <p:cNvSpPr>
            <a:spLocks noGrp="1"/>
          </p:cNvSpPr>
          <p:nvPr>
            <p:ph type="sldNum" sz="quarter" idx="5"/>
          </p:nvPr>
        </p:nvSpPr>
        <p:spPr/>
        <p:txBody>
          <a:bodyPr/>
          <a:lstStyle/>
          <a:p>
            <a:fld id="{07D41EA3-1EB6-4AA7-96FA-6C6066CC3C28}" type="slidenum">
              <a:rPr lang="en-US" smtClean="0"/>
              <a:t>6</a:t>
            </a:fld>
            <a:endParaRPr lang="en-US"/>
          </a:p>
        </p:txBody>
      </p:sp>
    </p:spTree>
    <p:extLst>
      <p:ext uri="{BB962C8B-B14F-4D97-AF65-F5344CB8AC3E}">
        <p14:creationId xmlns:p14="http://schemas.microsoft.com/office/powerpoint/2010/main" val="1217371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US" sz="1800" dirty="0">
                <a:solidFill>
                  <a:srgbClr val="000000"/>
                </a:solidFill>
                <a:effectLst/>
                <a:latin typeface="Calibri" panose="020F0502020204030204" pitchFamily="34" charset="0"/>
                <a:ea typeface="PMingLiU" panose="02020500000000000000" pitchFamily="18" charset="-120"/>
              </a:rPr>
              <a:t>It's important to note that not all indicators will apply universally, as their relevance varies depending on the facility type and service level</a:t>
            </a:r>
            <a:r>
              <a:rPr lang="en-US" sz="1800" b="1" dirty="0">
                <a:solidFill>
                  <a:srgbClr val="000000"/>
                </a:solidFill>
                <a:effectLst/>
                <a:latin typeface="Calibri" panose="020F0502020204030204" pitchFamily="34" charset="0"/>
                <a:ea typeface="PMingLiU" panose="02020500000000000000" pitchFamily="18" charset="-120"/>
              </a:rPr>
              <a:t>. </a:t>
            </a:r>
            <a:r>
              <a:rPr lang="en-US" sz="1800" b="0" dirty="0">
                <a:solidFill>
                  <a:srgbClr val="000000"/>
                </a:solidFill>
                <a:effectLst/>
                <a:latin typeface="Calibri" panose="020F0502020204030204" pitchFamily="34" charset="0"/>
                <a:ea typeface="PMingLiU" panose="02020500000000000000" pitchFamily="18" charset="-120"/>
              </a:rPr>
              <a:t>Indicators are categorized </a:t>
            </a:r>
            <a:r>
              <a:rPr lang="en-US" sz="1800" dirty="0">
                <a:solidFill>
                  <a:srgbClr val="000000"/>
                </a:solidFill>
                <a:effectLst/>
                <a:latin typeface="Calibri" panose="020F0502020204030204" pitchFamily="34" charset="0"/>
                <a:ea typeface="PMingLiU" panose="02020500000000000000" pitchFamily="18" charset="-120"/>
              </a:rPr>
              <a:t>as </a:t>
            </a:r>
            <a:r>
              <a:rPr lang="en-US" sz="1800" b="0" dirty="0">
                <a:solidFill>
                  <a:srgbClr val="000000"/>
                </a:solidFill>
                <a:effectLst/>
                <a:latin typeface="Calibri" panose="020F0502020204030204" pitchFamily="34" charset="0"/>
                <a:ea typeface="PMingLiU" panose="02020500000000000000" pitchFamily="18" charset="-120"/>
              </a:rPr>
              <a:t>essential or advanced. Indicators that are “essential” should be calculated by all facilities, regardless of their size or location. </a:t>
            </a:r>
          </a:p>
          <a:p>
            <a:pPr marL="0" marR="0"/>
            <a:endParaRPr lang="en-US" sz="1800" dirty="0">
              <a:solidFill>
                <a:srgbClr val="000000"/>
              </a:solidFill>
              <a:effectLst/>
              <a:latin typeface="Calibri" panose="020F0502020204030204" pitchFamily="34" charset="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effectLst/>
                <a:latin typeface="Calibri" panose="020F0502020204030204" pitchFamily="34" charset="0"/>
                <a:ea typeface="PMingLiU" panose="02020500000000000000" pitchFamily="18" charset="-120"/>
              </a:rPr>
              <a:t>These data can be used to calculate service levels which can contribute to JMP national service level estimates. Not all indicators will need to be measured at each assessment, meaning subsequent assessments will be quicker than the initial, in depth assessment. </a:t>
            </a:r>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250579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200" dirty="0">
                <a:solidFill>
                  <a:srgbClr val="000000"/>
                </a:solidFill>
                <a:effectLst/>
                <a:latin typeface="Calibri" panose="020F0502020204030204" pitchFamily="34" charset="0"/>
                <a:ea typeface="PMingLiU" panose="02020500000000000000" pitchFamily="18" charset="-120"/>
              </a:rPr>
              <a:t>Indicators are scored according to three levels: meeting minimum standards, partially meeting standards, or not meeting standards, shown here in green, yellow and red. These contribute to the facility’s overall score, measured as a percentage. The idea is that facilities should make incremental improvements to work their way up to meeting minimum standards. ​Alternative scoring systems can be used if preferred. </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Calibri" panose="020F0502020204030204" pitchFamily="34" charset="0"/>
                <a:ea typeface="PMingLiU" panose="02020500000000000000" pitchFamily="18" charset="-120"/>
              </a:rPr>
              <a:t>An example of how indicators are scored is shown here, this one on waste segregation.</a:t>
            </a:r>
            <a:endParaRPr lang="en-US" dirty="0">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335993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Adapting the WASH FIT assessment tool begins at the national level under the leadership of the Ministry of Health. This ensures alignment with national standards and applicability across various facility types and service levels. The Ministry will approve the final, adapted version with the expectation that all facilities and partners use a standardized form. If you are starting to use WASH FIT, check with the Ministry of Health or WHO and UNICEF colleagues whether there is already a nationally approved version of the tool that you should be using.</a:t>
            </a:r>
          </a:p>
          <a:p>
            <a:pPr marL="0" marR="0"/>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143170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7C43-2177-A815-2A85-5AA135E0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737E6-674D-A818-F941-11D0F4CA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5DA85-983F-1D16-89EC-A8EB4F62FA1C}"/>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5" name="Footer Placeholder 4">
            <a:extLst>
              <a:ext uri="{FF2B5EF4-FFF2-40B4-BE49-F238E27FC236}">
                <a16:creationId xmlns:a16="http://schemas.microsoft.com/office/drawing/2014/main" id="{6FFF1418-D5CD-831F-A8E2-24FC3824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EC5A-2AC8-3D9E-FD43-205FF051A421}"/>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44671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286F-3518-BF20-6559-BDAAE19BE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74960-2B34-26BD-8A31-2AB80CC5A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E00A8-7B84-C3E7-F067-F68B8FA7B7F3}"/>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5" name="Footer Placeholder 4">
            <a:extLst>
              <a:ext uri="{FF2B5EF4-FFF2-40B4-BE49-F238E27FC236}">
                <a16:creationId xmlns:a16="http://schemas.microsoft.com/office/drawing/2014/main" id="{62C3DDCC-7C3E-B315-287E-DF39D187E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C001-EB77-39DD-E0DB-563E7535C23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644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F892D-C2D0-CC51-8B59-DC890B842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AFB5-595C-179A-976B-4D5F23EDF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5D2A-C263-4B95-3E65-F87427D45F14}"/>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5" name="Footer Placeholder 4">
            <a:extLst>
              <a:ext uri="{FF2B5EF4-FFF2-40B4-BE49-F238E27FC236}">
                <a16:creationId xmlns:a16="http://schemas.microsoft.com/office/drawing/2014/main" id="{73059887-7773-40B4-9467-0F21ADF6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3E96-BC4B-6E48-FDFD-F3BFC5B0515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28589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5406-1653-6E9E-3C19-79D4DFE42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3DE0-32CA-D2FE-5E28-9B25FBF1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DF3D-DAD0-CD4C-2B03-87AA9B319036}"/>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5" name="Footer Placeholder 4">
            <a:extLst>
              <a:ext uri="{FF2B5EF4-FFF2-40B4-BE49-F238E27FC236}">
                <a16:creationId xmlns:a16="http://schemas.microsoft.com/office/drawing/2014/main" id="{EE0A9579-21E4-89CF-9E26-E7318329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ECF3-42A4-A5AC-FEE5-BADA0C295D16}"/>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025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540B-9D4C-017B-B96E-68BE8186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A4EF-A9B8-31E9-5DF0-601AD4A9D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9D5D2-4A48-853F-A95B-ADF200EE6683}"/>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5" name="Footer Placeholder 4">
            <a:extLst>
              <a:ext uri="{FF2B5EF4-FFF2-40B4-BE49-F238E27FC236}">
                <a16:creationId xmlns:a16="http://schemas.microsoft.com/office/drawing/2014/main" id="{790200F0-48DB-B375-7D5C-D9672D1E9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45AD-1105-1F9A-A94F-61FAE4B13489}"/>
              </a:ext>
            </a:extLst>
          </p:cNvPr>
          <p:cNvSpPr>
            <a:spLocks noGrp="1"/>
          </p:cNvSpPr>
          <p:nvPr>
            <p:ph type="sldNum" sz="quarter" idx="12"/>
          </p:nvPr>
        </p:nvSpPr>
        <p:spPr/>
        <p:txBody>
          <a:bodyPr/>
          <a:lstStyle/>
          <a:p>
            <a:fld id="{5713460F-FABA-4EFE-8495-5D5CA08DD59E}" type="slidenum">
              <a:rPr lang="en-US" smtClean="0"/>
              <a:t>‹#›</a:t>
            </a:fld>
            <a:endParaRPr lang="en-US"/>
          </a:p>
        </p:txBody>
      </p:sp>
      <p:sp>
        <p:nvSpPr>
          <p:cNvPr id="7" name="Rectangle: Top Corners Rounded 6">
            <a:extLst>
              <a:ext uri="{FF2B5EF4-FFF2-40B4-BE49-F238E27FC236}">
                <a16:creationId xmlns:a16="http://schemas.microsoft.com/office/drawing/2014/main" id="{352A16EB-2CEE-38BF-6BD9-C22EDE5DED3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26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0F62-BF65-5F27-B237-C1C287E39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1A65D-4F04-8D84-BECF-0CDA2BEFD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D605B-5216-D77E-54DE-6AE47C0AA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4DFEF4-4B4C-975D-0726-54B1C8229169}"/>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6" name="Footer Placeholder 5">
            <a:extLst>
              <a:ext uri="{FF2B5EF4-FFF2-40B4-BE49-F238E27FC236}">
                <a16:creationId xmlns:a16="http://schemas.microsoft.com/office/drawing/2014/main" id="{706C0234-9A13-ACE3-CEFF-A71668365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0CBF-1912-62A3-BBA9-AE07034B1E7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3485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768-3292-0B9C-265F-A7B2C5996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ABD22-5EC2-5A8B-2789-B441D5ABD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4E08B-A56E-0961-B541-CDA3F576D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C3339-6238-89DE-7516-C865F9F20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CB331-F3A3-A444-B741-AC25005D3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9C76A-9B67-2451-935D-96C3EB43ADA2}"/>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8" name="Footer Placeholder 7">
            <a:extLst>
              <a:ext uri="{FF2B5EF4-FFF2-40B4-BE49-F238E27FC236}">
                <a16:creationId xmlns:a16="http://schemas.microsoft.com/office/drawing/2014/main" id="{7CACB60D-6C38-8265-FCE0-244A26BA8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DFF90-1A0B-66F7-0EB0-8EA58B835727}"/>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92195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805-4463-638B-D42B-76F1AF7C89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A68C9-E96D-DD3D-F97F-AAE94C69D006}"/>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4" name="Footer Placeholder 3">
            <a:extLst>
              <a:ext uri="{FF2B5EF4-FFF2-40B4-BE49-F238E27FC236}">
                <a16:creationId xmlns:a16="http://schemas.microsoft.com/office/drawing/2014/main" id="{D0D7E647-9912-B992-8FDE-35293B76B8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73C0D-FAC9-4DF6-5BB3-182B11318F7E}"/>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85969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18061-877E-F613-CB45-6564E53265B4}"/>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3" name="Footer Placeholder 2">
            <a:extLst>
              <a:ext uri="{FF2B5EF4-FFF2-40B4-BE49-F238E27FC236}">
                <a16:creationId xmlns:a16="http://schemas.microsoft.com/office/drawing/2014/main" id="{FE8F163F-5D7C-F016-B371-2EE0C7B44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A9A2C-5952-B139-985F-A4160E30763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73135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6458-FD33-378B-841B-2333862BC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08525-6F03-7B2D-8A8E-BCCE4AC5A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C146B-C795-ED51-3535-6C042B8AF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8B0AF-B411-AE3F-724A-099DFB995C83}"/>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6" name="Footer Placeholder 5">
            <a:extLst>
              <a:ext uri="{FF2B5EF4-FFF2-40B4-BE49-F238E27FC236}">
                <a16:creationId xmlns:a16="http://schemas.microsoft.com/office/drawing/2014/main" id="{D0DDCFCB-5677-E9B5-29DF-384450F36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0EBD6-6F56-6CC9-1F55-63A5BCF9698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0638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2E51-57F2-E963-28DE-AE66145DD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049A8-A892-DEE9-A83E-0CCA46A41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C4364-7E65-CA37-BDFF-9BF216DF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0E7D5-9AF4-DF48-87A7-0A9D2BC61559}"/>
              </a:ext>
            </a:extLst>
          </p:cNvPr>
          <p:cNvSpPr>
            <a:spLocks noGrp="1"/>
          </p:cNvSpPr>
          <p:nvPr>
            <p:ph type="dt" sz="half" idx="10"/>
          </p:nvPr>
        </p:nvSpPr>
        <p:spPr/>
        <p:txBody>
          <a:bodyPr/>
          <a:lstStyle/>
          <a:p>
            <a:fld id="{22065A83-94D1-4FD4-A258-ABA639729873}" type="datetimeFigureOut">
              <a:rPr lang="en-US" smtClean="0"/>
              <a:t>2/13/2025</a:t>
            </a:fld>
            <a:endParaRPr lang="en-US"/>
          </a:p>
        </p:txBody>
      </p:sp>
      <p:sp>
        <p:nvSpPr>
          <p:cNvPr id="6" name="Footer Placeholder 5">
            <a:extLst>
              <a:ext uri="{FF2B5EF4-FFF2-40B4-BE49-F238E27FC236}">
                <a16:creationId xmlns:a16="http://schemas.microsoft.com/office/drawing/2014/main" id="{343501D3-DA35-82CF-C019-82640FA52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B2AD5-BDF9-FFEC-92B4-FB78781FD9E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70387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C3494-6503-7CCE-0D3C-857BB9DE7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0BB44-DB04-2865-1351-FD908C86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B015-F19C-9790-3479-9473BB118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65A83-94D1-4FD4-A258-ABA639729873}" type="datetimeFigureOut">
              <a:rPr lang="en-US" smtClean="0"/>
              <a:t>2/13/2025</a:t>
            </a:fld>
            <a:endParaRPr lang="en-US"/>
          </a:p>
        </p:txBody>
      </p:sp>
      <p:sp>
        <p:nvSpPr>
          <p:cNvPr id="5" name="Footer Placeholder 4">
            <a:extLst>
              <a:ext uri="{FF2B5EF4-FFF2-40B4-BE49-F238E27FC236}">
                <a16:creationId xmlns:a16="http://schemas.microsoft.com/office/drawing/2014/main" id="{515FC783-1CE0-23A2-810F-867FB2A2A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E8DC51-68DA-75E9-A2B9-D6EE0A757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3460F-FABA-4EFE-8495-5D5CA08DD59E}" type="slidenum">
              <a:rPr lang="en-US" smtClean="0"/>
              <a:t>‹#›</a:t>
            </a:fld>
            <a:endParaRPr lang="en-US"/>
          </a:p>
        </p:txBody>
      </p:sp>
    </p:spTree>
    <p:extLst>
      <p:ext uri="{BB962C8B-B14F-4D97-AF65-F5344CB8AC3E}">
        <p14:creationId xmlns:p14="http://schemas.microsoft.com/office/powerpoint/2010/main" val="13972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3.xml"/><Relationship Id="rId7" Type="http://schemas.openxmlformats.org/officeDocument/2006/relationships/image" Target="../media/image16.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9.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png"/><Relationship Id="rId5" Type="http://schemas.openxmlformats.org/officeDocument/2006/relationships/image" Target="../media/image1.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svg"/><Relationship Id="rId11"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B7A83FA-1A6C-A70B-FBE8-A7B1F54A2242}"/>
              </a:ext>
            </a:extLst>
          </p:cNvPr>
          <p:cNvGrpSpPr/>
          <p:nvPr/>
        </p:nvGrpSpPr>
        <p:grpSpPr>
          <a:xfrm>
            <a:off x="0" y="0"/>
            <a:ext cx="12192000" cy="6858000"/>
            <a:chOff x="0" y="0"/>
            <a:chExt cx="12192000" cy="6858000"/>
          </a:xfrm>
        </p:grpSpPr>
        <p:pic>
          <p:nvPicPr>
            <p:cNvPr id="16" name="Picture 15" descr="A person and person looking at papers&#10;&#10;Description automatically generated">
              <a:extLst>
                <a:ext uri="{FF2B5EF4-FFF2-40B4-BE49-F238E27FC236}">
                  <a16:creationId xmlns:a16="http://schemas.microsoft.com/office/drawing/2014/main" id="{EF48DC91-8E6A-A753-1BBE-A309ECA09308}"/>
                </a:ext>
              </a:extLst>
            </p:cNvPr>
            <p:cNvPicPr>
              <a:picLocks noChangeAspect="1"/>
            </p:cNvPicPr>
            <p:nvPr/>
          </p:nvPicPr>
          <p:blipFill rotWithShape="1">
            <a:blip r:embed="rId5">
              <a:extLst>
                <a:ext uri="{28A0092B-C50C-407E-A947-70E740481C1C}">
                  <a14:useLocalDpi xmlns:a14="http://schemas.microsoft.com/office/drawing/2010/main" val="0"/>
                </a:ext>
              </a:extLst>
            </a:blip>
            <a:srcRect t="4932" b="3231"/>
            <a:stretch/>
          </p:blipFill>
          <p:spPr>
            <a:xfrm>
              <a:off x="0" y="0"/>
              <a:ext cx="12191164" cy="6858000"/>
            </a:xfrm>
            <a:prstGeom prst="rect">
              <a:avLst/>
            </a:prstGeom>
          </p:spPr>
        </p:pic>
        <p:sp>
          <p:nvSpPr>
            <p:cNvPr id="53" name="Rectangle 52">
              <a:extLst>
                <a:ext uri="{FF2B5EF4-FFF2-40B4-BE49-F238E27FC236}">
                  <a16:creationId xmlns:a16="http://schemas.microsoft.com/office/drawing/2014/main" id="{378F6664-6E8A-7067-74D2-BD9E5CAEDE12}"/>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a:extLst>
              <a:ext uri="{FF2B5EF4-FFF2-40B4-BE49-F238E27FC236}">
                <a16:creationId xmlns:a16="http://schemas.microsoft.com/office/drawing/2014/main" id="{8EFC2ABB-AC59-4C34-9A56-7FFC513D1E5B}"/>
              </a:ext>
            </a:extLst>
          </p:cNvPr>
          <p:cNvSpPr/>
          <p:nvPr/>
        </p:nvSpPr>
        <p:spPr>
          <a:xfrm>
            <a:off x="0" y="6606000"/>
            <a:ext cx="146304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sp>
        <p:nvSpPr>
          <p:cNvPr id="18" name="TextBox 17">
            <a:extLst>
              <a:ext uri="{FF2B5EF4-FFF2-40B4-BE49-F238E27FC236}">
                <a16:creationId xmlns:a16="http://schemas.microsoft.com/office/drawing/2014/main" id="{868C14E2-FBCB-FFA3-B5B5-44B131D2E87F}"/>
              </a:ext>
            </a:extLst>
          </p:cNvPr>
          <p:cNvSpPr txBox="1"/>
          <p:nvPr/>
        </p:nvSpPr>
        <p:spPr>
          <a:xfrm>
            <a:off x="350910" y="3396941"/>
            <a:ext cx="5872090" cy="1200329"/>
          </a:xfrm>
          <a:prstGeom prst="rect">
            <a:avLst/>
          </a:prstGeom>
          <a:noFill/>
        </p:spPr>
        <p:txBody>
          <a:bodyPr wrap="square">
            <a:spAutoFit/>
          </a:bodyPr>
          <a:lstStyle/>
          <a:p>
            <a:r>
              <a:rPr lang="en-US" sz="3000" dirty="0">
                <a:solidFill>
                  <a:schemeClr val="bg1"/>
                </a:solidFill>
                <a:latin typeface="Atkinson Hyperlegible" pitchFamily="2" charset="0"/>
              </a:rPr>
              <a:t>Undertake an </a:t>
            </a:r>
            <a:r>
              <a:rPr lang="en-US" sz="3600" b="1" dirty="0">
                <a:solidFill>
                  <a:schemeClr val="bg1"/>
                </a:solidFill>
                <a:latin typeface="Atkinson Hyperlegible" pitchFamily="2" charset="0"/>
              </a:rPr>
              <a:t>assessment</a:t>
            </a:r>
            <a:r>
              <a:rPr lang="en-US" sz="3000" dirty="0">
                <a:solidFill>
                  <a:schemeClr val="bg1"/>
                </a:solidFill>
                <a:latin typeface="Atkinson Hyperlegible" pitchFamily="2" charset="0"/>
              </a:rPr>
              <a:t> of the </a:t>
            </a:r>
            <a:r>
              <a:rPr lang="en-US" sz="3600" b="1" dirty="0">
                <a:solidFill>
                  <a:schemeClr val="bg1"/>
                </a:solidFill>
                <a:latin typeface="Atkinson Hyperlegible" pitchFamily="2" charset="0"/>
              </a:rPr>
              <a:t>facility</a:t>
            </a:r>
            <a:r>
              <a:rPr lang="en-US" sz="3000" b="1" dirty="0">
                <a:solidFill>
                  <a:schemeClr val="bg1"/>
                </a:solidFill>
                <a:latin typeface="Atkinson Hyperlegible" pitchFamily="2" charset="0"/>
              </a:rPr>
              <a:t> </a:t>
            </a:r>
            <a:r>
              <a:rPr lang="en-GB" sz="3000" dirty="0">
                <a:solidFill>
                  <a:schemeClr val="bg1"/>
                </a:solidFill>
                <a:latin typeface="Atkinson Hyperlegible" pitchFamily="2" charset="0"/>
              </a:rPr>
              <a:t>(Step 2)</a:t>
            </a:r>
            <a:endParaRPr lang="en-US" sz="3600" dirty="0">
              <a:solidFill>
                <a:schemeClr val="bg1"/>
              </a:solidFill>
              <a:latin typeface="Atkinson Hyperlegible" pitchFamily="2" charset="0"/>
            </a:endParaRPr>
          </a:p>
        </p:txBody>
      </p:sp>
      <p:sp>
        <p:nvSpPr>
          <p:cNvPr id="57" name="TextBox 56">
            <a:extLst>
              <a:ext uri="{FF2B5EF4-FFF2-40B4-BE49-F238E27FC236}">
                <a16:creationId xmlns:a16="http://schemas.microsoft.com/office/drawing/2014/main" id="{092FD6F2-D501-A917-9F06-6743EC7AC13F}"/>
              </a:ext>
            </a:extLst>
          </p:cNvPr>
          <p:cNvSpPr txBox="1"/>
          <p:nvPr/>
        </p:nvSpPr>
        <p:spPr>
          <a:xfrm>
            <a:off x="350910" y="2660607"/>
            <a:ext cx="2690191" cy="646331"/>
          </a:xfrm>
          <a:prstGeom prst="rect">
            <a:avLst/>
          </a:prstGeom>
          <a:noFill/>
        </p:spPr>
        <p:txBody>
          <a:bodyPr wrap="square">
            <a:spAutoFit/>
          </a:bodyPr>
          <a:lstStyle/>
          <a:p>
            <a:r>
              <a:rPr lang="en-GB" sz="3600" b="1" dirty="0">
                <a:solidFill>
                  <a:schemeClr val="bg1"/>
                </a:solidFill>
                <a:latin typeface="Atkinson Hyperlegible" pitchFamily="2" charset="0"/>
              </a:rPr>
              <a:t>Module 3 </a:t>
            </a:r>
            <a:endParaRPr lang="en-US" sz="3600" b="1" dirty="0">
              <a:solidFill>
                <a:schemeClr val="bg1"/>
              </a:solidFill>
              <a:latin typeface="Atkinson Hyperlegible" pitchFamily="2" charset="0"/>
            </a:endParaRPr>
          </a:p>
        </p:txBody>
      </p:sp>
      <p:sp>
        <p:nvSpPr>
          <p:cNvPr id="103" name="Freeform: Shape 102">
            <a:extLst>
              <a:ext uri="{FF2B5EF4-FFF2-40B4-BE49-F238E27FC236}">
                <a16:creationId xmlns:a16="http://schemas.microsoft.com/office/drawing/2014/main" id="{CEC38106-27E7-5327-F032-A64FC2E960FF}"/>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C44FE30-753F-4D3D-8845-6480DA218B06}"/>
              </a:ext>
            </a:extLst>
          </p:cNvPr>
          <p:cNvGrpSpPr/>
          <p:nvPr/>
        </p:nvGrpSpPr>
        <p:grpSpPr>
          <a:xfrm>
            <a:off x="7234929" y="408891"/>
            <a:ext cx="3748193" cy="3683881"/>
            <a:chOff x="7234929" y="408891"/>
            <a:chExt cx="3748193" cy="3683881"/>
          </a:xfrm>
        </p:grpSpPr>
        <p:grpSp>
          <p:nvGrpSpPr>
            <p:cNvPr id="6" name="Group 5">
              <a:extLst>
                <a:ext uri="{FF2B5EF4-FFF2-40B4-BE49-F238E27FC236}">
                  <a16:creationId xmlns:a16="http://schemas.microsoft.com/office/drawing/2014/main" id="{3E157E42-E78C-3B95-9C17-1E538A55F553}"/>
                </a:ext>
              </a:extLst>
            </p:cNvPr>
            <p:cNvGrpSpPr/>
            <p:nvPr/>
          </p:nvGrpSpPr>
          <p:grpSpPr>
            <a:xfrm>
              <a:off x="7234929" y="408891"/>
              <a:ext cx="3659370" cy="3671626"/>
              <a:chOff x="3963213" y="758067"/>
              <a:chExt cx="4599975" cy="4615381"/>
            </a:xfrm>
          </p:grpSpPr>
          <p:sp>
            <p:nvSpPr>
              <p:cNvPr id="68" name="Block Arc 67">
                <a:extLst>
                  <a:ext uri="{FF2B5EF4-FFF2-40B4-BE49-F238E27FC236}">
                    <a16:creationId xmlns:a16="http://schemas.microsoft.com/office/drawing/2014/main" id="{7BEFB3FD-500D-648C-3D82-90C9A0FC2242}"/>
                  </a:ext>
                </a:extLst>
              </p:cNvPr>
              <p:cNvSpPr/>
              <p:nvPr/>
            </p:nvSpPr>
            <p:spPr>
              <a:xfrm rot="16200000">
                <a:off x="3963213" y="773473"/>
                <a:ext cx="4599975" cy="4599975"/>
              </a:xfrm>
              <a:prstGeom prst="blockArc">
                <a:avLst/>
              </a:prstGeom>
              <a:gradFill flip="none" rotWithShape="1">
                <a:gsLst>
                  <a:gs pos="79000">
                    <a:srgbClr val="27AAE1">
                      <a:alpha val="0"/>
                    </a:srgbClr>
                  </a:gs>
                  <a:gs pos="0">
                    <a:srgbClr val="27AAE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a:extLst>
                  <a:ext uri="{FF2B5EF4-FFF2-40B4-BE49-F238E27FC236}">
                    <a16:creationId xmlns:a16="http://schemas.microsoft.com/office/drawing/2014/main" id="{D334B1FE-E6E4-F44E-61F6-3A92F465F001}"/>
                  </a:ext>
                </a:extLst>
              </p:cNvPr>
              <p:cNvSpPr/>
              <p:nvPr/>
            </p:nvSpPr>
            <p:spPr>
              <a:xfrm>
                <a:off x="5788078" y="758067"/>
                <a:ext cx="1173554" cy="1173554"/>
              </a:xfrm>
              <a:prstGeom prst="ellipse">
                <a:avLst/>
              </a:prstGeom>
              <a:solidFill>
                <a:srgbClr val="1D86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8368BD3F-3A42-4A5C-8C34-8D47674EE993}"/>
                </a:ext>
              </a:extLst>
            </p:cNvPr>
            <p:cNvGrpSpPr/>
            <p:nvPr/>
          </p:nvGrpSpPr>
          <p:grpSpPr>
            <a:xfrm>
              <a:off x="7323752" y="421145"/>
              <a:ext cx="3659370" cy="3671627"/>
              <a:chOff x="7323752" y="421145"/>
              <a:chExt cx="3659370" cy="3671627"/>
            </a:xfrm>
          </p:grpSpPr>
          <p:grpSp>
            <p:nvGrpSpPr>
              <p:cNvPr id="7" name="Group 6">
                <a:extLst>
                  <a:ext uri="{FF2B5EF4-FFF2-40B4-BE49-F238E27FC236}">
                    <a16:creationId xmlns:a16="http://schemas.microsoft.com/office/drawing/2014/main" id="{EA9C5591-0EE5-2467-645C-FBE708384B09}"/>
                  </a:ext>
                </a:extLst>
              </p:cNvPr>
              <p:cNvGrpSpPr/>
              <p:nvPr/>
            </p:nvGrpSpPr>
            <p:grpSpPr>
              <a:xfrm rot="10800000">
                <a:off x="7323752" y="421145"/>
                <a:ext cx="3659370" cy="3671627"/>
                <a:chOff x="3963213" y="758067"/>
                <a:chExt cx="4599975" cy="4615382"/>
              </a:xfrm>
            </p:grpSpPr>
            <p:sp>
              <p:nvSpPr>
                <p:cNvPr id="66" name="Block Arc 65">
                  <a:extLst>
                    <a:ext uri="{FF2B5EF4-FFF2-40B4-BE49-F238E27FC236}">
                      <a16:creationId xmlns:a16="http://schemas.microsoft.com/office/drawing/2014/main" id="{E5DA2D71-9483-BFDB-F25A-108131DE1D20}"/>
                    </a:ext>
                  </a:extLst>
                </p:cNvPr>
                <p:cNvSpPr/>
                <p:nvPr/>
              </p:nvSpPr>
              <p:spPr>
                <a:xfrm rot="16200000">
                  <a:off x="3963213" y="773474"/>
                  <a:ext cx="4599975" cy="4599975"/>
                </a:xfrm>
                <a:prstGeom prst="blockArc">
                  <a:avLst/>
                </a:prstGeom>
                <a:gradFill flip="none" rotWithShape="1">
                  <a:gsLst>
                    <a:gs pos="79000">
                      <a:srgbClr val="67BC6B">
                        <a:alpha val="0"/>
                      </a:srgbClr>
                    </a:gs>
                    <a:gs pos="0">
                      <a:srgbClr val="67BC6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A114A272-F344-5AD9-E072-1460921F2A96}"/>
                    </a:ext>
                  </a:extLst>
                </p:cNvPr>
                <p:cNvSpPr/>
                <p:nvPr/>
              </p:nvSpPr>
              <p:spPr>
                <a:xfrm>
                  <a:off x="5788078" y="758067"/>
                  <a:ext cx="1173554" cy="1173554"/>
                </a:xfrm>
                <a:prstGeom prst="ellipse">
                  <a:avLst/>
                </a:prstGeom>
                <a:solidFill>
                  <a:srgbClr val="4D9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C1B7AA1-0952-48FC-B49A-99E78799CC94}"/>
                  </a:ext>
                </a:extLst>
              </p:cNvPr>
              <p:cNvGrpSpPr/>
              <p:nvPr/>
            </p:nvGrpSpPr>
            <p:grpSpPr>
              <a:xfrm>
                <a:off x="8377505" y="1519311"/>
                <a:ext cx="1463040" cy="1463040"/>
                <a:chOff x="8377505" y="1519311"/>
                <a:chExt cx="1463040" cy="1463040"/>
              </a:xfrm>
            </p:grpSpPr>
            <p:sp>
              <p:nvSpPr>
                <p:cNvPr id="59" name="Oval 58">
                  <a:extLst>
                    <a:ext uri="{FF2B5EF4-FFF2-40B4-BE49-F238E27FC236}">
                      <a16:creationId xmlns:a16="http://schemas.microsoft.com/office/drawing/2014/main" id="{E12457A0-FC02-44E7-B343-586576B0AEA9}"/>
                    </a:ext>
                  </a:extLst>
                </p:cNvPr>
                <p:cNvSpPr>
                  <a:spLocks noChangeAspect="1"/>
                </p:cNvSpPr>
                <p:nvPr/>
              </p:nvSpPr>
              <p:spPr>
                <a:xfrm>
                  <a:off x="8377505" y="1519311"/>
                  <a:ext cx="1463040" cy="1463040"/>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4CCD97CF-719A-9B87-D85C-F630F7F6060F}"/>
                    </a:ext>
                  </a:extLst>
                </p:cNvPr>
                <p:cNvGrpSpPr/>
                <p:nvPr/>
              </p:nvGrpSpPr>
              <p:grpSpPr>
                <a:xfrm>
                  <a:off x="8777208" y="1816670"/>
                  <a:ext cx="663634" cy="868322"/>
                  <a:chOff x="6895290" y="3537349"/>
                  <a:chExt cx="270467" cy="353888"/>
                </a:xfrm>
                <a:solidFill>
                  <a:schemeClr val="bg1"/>
                </a:solidFill>
              </p:grpSpPr>
              <p:sp>
                <p:nvSpPr>
                  <p:cNvPr id="4" name="Google Shape;8853;p66">
                    <a:extLst>
                      <a:ext uri="{FF2B5EF4-FFF2-40B4-BE49-F238E27FC236}">
                        <a16:creationId xmlns:a16="http://schemas.microsoft.com/office/drawing/2014/main" id="{A77F309E-6858-1CE1-A273-0CF33F471115}"/>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854;p66">
                    <a:extLst>
                      <a:ext uri="{FF2B5EF4-FFF2-40B4-BE49-F238E27FC236}">
                        <a16:creationId xmlns:a16="http://schemas.microsoft.com/office/drawing/2014/main" id="{2332DDF7-6E0C-CF9C-789E-897C74B167D7}"/>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855;p66">
                    <a:extLst>
                      <a:ext uri="{FF2B5EF4-FFF2-40B4-BE49-F238E27FC236}">
                        <a16:creationId xmlns:a16="http://schemas.microsoft.com/office/drawing/2014/main" id="{58AB99B8-F4D9-58A2-DCB3-C15F3CE8B80A}"/>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856;p66">
                    <a:extLst>
                      <a:ext uri="{FF2B5EF4-FFF2-40B4-BE49-F238E27FC236}">
                        <a16:creationId xmlns:a16="http://schemas.microsoft.com/office/drawing/2014/main" id="{F0EC2398-1E97-32FB-58D9-18DDA826E966}"/>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857;p66">
                    <a:extLst>
                      <a:ext uri="{FF2B5EF4-FFF2-40B4-BE49-F238E27FC236}">
                        <a16:creationId xmlns:a16="http://schemas.microsoft.com/office/drawing/2014/main" id="{8FDC8120-9FA7-4228-1293-7BB4435CF055}"/>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5" name="Group 4">
            <a:extLst>
              <a:ext uri="{FF2B5EF4-FFF2-40B4-BE49-F238E27FC236}">
                <a16:creationId xmlns:a16="http://schemas.microsoft.com/office/drawing/2014/main" id="{A1BC4501-3B06-A4D4-16BF-1AD56BF3E8E3}"/>
              </a:ext>
            </a:extLst>
          </p:cNvPr>
          <p:cNvGrpSpPr/>
          <p:nvPr/>
        </p:nvGrpSpPr>
        <p:grpSpPr>
          <a:xfrm>
            <a:off x="0" y="0"/>
            <a:ext cx="4483596" cy="1876962"/>
            <a:chOff x="0" y="0"/>
            <a:chExt cx="4483596" cy="1876962"/>
          </a:xfrm>
        </p:grpSpPr>
        <p:sp>
          <p:nvSpPr>
            <p:cNvPr id="8" name="Freeform: Shape 7">
              <a:extLst>
                <a:ext uri="{FF2B5EF4-FFF2-40B4-BE49-F238E27FC236}">
                  <a16:creationId xmlns:a16="http://schemas.microsoft.com/office/drawing/2014/main" id="{49560B48-3DAD-91EC-03D4-64B95955306C}"/>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logo for a health care facility&#10;&#10;Description automatically generated">
              <a:extLst>
                <a:ext uri="{FF2B5EF4-FFF2-40B4-BE49-F238E27FC236}">
                  <a16:creationId xmlns:a16="http://schemas.microsoft.com/office/drawing/2014/main" id="{E1E03ADB-E79A-D1A0-2973-837A9832B3EC}"/>
                </a:ext>
              </a:extLst>
            </p:cNvPr>
            <p:cNvPicPr>
              <a:picLocks noChangeAspect="1"/>
            </p:cNvPicPr>
            <p:nvPr/>
          </p:nvPicPr>
          <p:blipFill rotWithShape="1">
            <a:blip r:embed="rId6">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4" name="Picture 13">
              <a:extLst>
                <a:ext uri="{FF2B5EF4-FFF2-40B4-BE49-F238E27FC236}">
                  <a16:creationId xmlns:a16="http://schemas.microsoft.com/office/drawing/2014/main" id="{FA191482-C49C-E253-C918-88972DDEF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5" name="Group 14">
              <a:extLst>
                <a:ext uri="{FF2B5EF4-FFF2-40B4-BE49-F238E27FC236}">
                  <a16:creationId xmlns:a16="http://schemas.microsoft.com/office/drawing/2014/main" id="{592ADCFC-23B5-15AD-3055-1AD4B817BD53}"/>
                </a:ext>
              </a:extLst>
            </p:cNvPr>
            <p:cNvGrpSpPr>
              <a:grpSpLocks noChangeAspect="1"/>
            </p:cNvGrpSpPr>
            <p:nvPr/>
          </p:nvGrpSpPr>
          <p:grpSpPr>
            <a:xfrm>
              <a:off x="252273" y="239078"/>
              <a:ext cx="1653166" cy="502920"/>
              <a:chOff x="8675516" y="-1747131"/>
              <a:chExt cx="1964441" cy="597615"/>
            </a:xfrm>
            <a:solidFill>
              <a:srgbClr val="00AEEF"/>
            </a:solidFill>
          </p:grpSpPr>
          <p:sp>
            <p:nvSpPr>
              <p:cNvPr id="19" name="Freeform 5">
                <a:extLst>
                  <a:ext uri="{FF2B5EF4-FFF2-40B4-BE49-F238E27FC236}">
                    <a16:creationId xmlns:a16="http://schemas.microsoft.com/office/drawing/2014/main" id="{E0597F29-07F2-8520-D82D-5107DBB1197E}"/>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6">
                <a:extLst>
                  <a:ext uri="{FF2B5EF4-FFF2-40B4-BE49-F238E27FC236}">
                    <a16:creationId xmlns:a16="http://schemas.microsoft.com/office/drawing/2014/main" id="{FC07A6A6-F269-0004-23C1-E9CC210DE5EB}"/>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7">
                <a:extLst>
                  <a:ext uri="{FF2B5EF4-FFF2-40B4-BE49-F238E27FC236}">
                    <a16:creationId xmlns:a16="http://schemas.microsoft.com/office/drawing/2014/main" id="{94EC1618-D010-826E-ED43-C8B62176377A}"/>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8">
                <a:extLst>
                  <a:ext uri="{FF2B5EF4-FFF2-40B4-BE49-F238E27FC236}">
                    <a16:creationId xmlns:a16="http://schemas.microsoft.com/office/drawing/2014/main" id="{446FB47B-B886-EEEC-29AA-107D0CD62B3E}"/>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9">
                <a:extLst>
                  <a:ext uri="{FF2B5EF4-FFF2-40B4-BE49-F238E27FC236}">
                    <a16:creationId xmlns:a16="http://schemas.microsoft.com/office/drawing/2014/main" id="{4F8BAF78-936F-EF1A-CC79-1DB401995D69}"/>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10">
                <a:extLst>
                  <a:ext uri="{FF2B5EF4-FFF2-40B4-BE49-F238E27FC236}">
                    <a16:creationId xmlns:a16="http://schemas.microsoft.com/office/drawing/2014/main" id="{62520CA3-47F4-03D4-ABB1-8EA2A2EB5A74}"/>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11">
                <a:extLst>
                  <a:ext uri="{FF2B5EF4-FFF2-40B4-BE49-F238E27FC236}">
                    <a16:creationId xmlns:a16="http://schemas.microsoft.com/office/drawing/2014/main" id="{B2A8E589-6460-57A5-CB91-9876AD02CC9C}"/>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12">
                <a:extLst>
                  <a:ext uri="{FF2B5EF4-FFF2-40B4-BE49-F238E27FC236}">
                    <a16:creationId xmlns:a16="http://schemas.microsoft.com/office/drawing/2014/main" id="{8FC5132A-A077-3AE0-2B6D-A2990FA0D437}"/>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13">
                <a:extLst>
                  <a:ext uri="{FF2B5EF4-FFF2-40B4-BE49-F238E27FC236}">
                    <a16:creationId xmlns:a16="http://schemas.microsoft.com/office/drawing/2014/main" id="{6ABBFDFF-D25A-E043-1E0F-A8483ECC7936}"/>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14">
                <a:extLst>
                  <a:ext uri="{FF2B5EF4-FFF2-40B4-BE49-F238E27FC236}">
                    <a16:creationId xmlns:a16="http://schemas.microsoft.com/office/drawing/2014/main" id="{0628C6A7-751F-6B0B-104C-E01BC5670946}"/>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15">
                <a:extLst>
                  <a:ext uri="{FF2B5EF4-FFF2-40B4-BE49-F238E27FC236}">
                    <a16:creationId xmlns:a16="http://schemas.microsoft.com/office/drawing/2014/main" id="{F6B2C53A-E261-883A-80B5-BDE48DA554ED}"/>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Rectangle 16">
                <a:extLst>
                  <a:ext uri="{FF2B5EF4-FFF2-40B4-BE49-F238E27FC236}">
                    <a16:creationId xmlns:a16="http://schemas.microsoft.com/office/drawing/2014/main" id="{67D8C988-9528-5342-ED33-3C21B56D22E2}"/>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17">
                <a:extLst>
                  <a:ext uri="{FF2B5EF4-FFF2-40B4-BE49-F238E27FC236}">
                    <a16:creationId xmlns:a16="http://schemas.microsoft.com/office/drawing/2014/main" id="{DC6C4D98-B9F0-76D5-035B-6BDD207A0128}"/>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18">
                <a:extLst>
                  <a:ext uri="{FF2B5EF4-FFF2-40B4-BE49-F238E27FC236}">
                    <a16:creationId xmlns:a16="http://schemas.microsoft.com/office/drawing/2014/main" id="{446E5A56-3CA0-DE31-8D7A-CAB7962AD9B5}"/>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19">
                <a:extLst>
                  <a:ext uri="{FF2B5EF4-FFF2-40B4-BE49-F238E27FC236}">
                    <a16:creationId xmlns:a16="http://schemas.microsoft.com/office/drawing/2014/main" id="{A5F48386-1F92-F006-33AC-3ECE6B60156C}"/>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20">
                <a:extLst>
                  <a:ext uri="{FF2B5EF4-FFF2-40B4-BE49-F238E27FC236}">
                    <a16:creationId xmlns:a16="http://schemas.microsoft.com/office/drawing/2014/main" id="{F12ADB25-E59D-4D88-53A6-272601426600}"/>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Rectangle 21">
                <a:extLst>
                  <a:ext uri="{FF2B5EF4-FFF2-40B4-BE49-F238E27FC236}">
                    <a16:creationId xmlns:a16="http://schemas.microsoft.com/office/drawing/2014/main" id="{5D02F6CD-22D6-320A-E18B-D10C12C98A55}"/>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22">
                <a:extLst>
                  <a:ext uri="{FF2B5EF4-FFF2-40B4-BE49-F238E27FC236}">
                    <a16:creationId xmlns:a16="http://schemas.microsoft.com/office/drawing/2014/main" id="{59EBB9D8-8CDB-B43B-97E7-AF82306146AA}"/>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23">
                <a:extLst>
                  <a:ext uri="{FF2B5EF4-FFF2-40B4-BE49-F238E27FC236}">
                    <a16:creationId xmlns:a16="http://schemas.microsoft.com/office/drawing/2014/main" id="{8F4E2F93-198F-F6B9-7BE8-6CB972B7919F}"/>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24">
                <a:extLst>
                  <a:ext uri="{FF2B5EF4-FFF2-40B4-BE49-F238E27FC236}">
                    <a16:creationId xmlns:a16="http://schemas.microsoft.com/office/drawing/2014/main" id="{541BF9DF-B1EE-D8E0-9502-A154037A4856}"/>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25">
                <a:extLst>
                  <a:ext uri="{FF2B5EF4-FFF2-40B4-BE49-F238E27FC236}">
                    <a16:creationId xmlns:a16="http://schemas.microsoft.com/office/drawing/2014/main" id="{4E0C8FFC-64FE-DEC9-6EF7-1F47ABCC45E8}"/>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4" name="Freeform 26">
                <a:extLst>
                  <a:ext uri="{FF2B5EF4-FFF2-40B4-BE49-F238E27FC236}">
                    <a16:creationId xmlns:a16="http://schemas.microsoft.com/office/drawing/2014/main" id="{2EFC27F4-E893-A17B-53BD-DAAD9E768BAB}"/>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5" name="Freeform 27">
                <a:extLst>
                  <a:ext uri="{FF2B5EF4-FFF2-40B4-BE49-F238E27FC236}">
                    <a16:creationId xmlns:a16="http://schemas.microsoft.com/office/drawing/2014/main" id="{18ECEAB7-D1C8-7045-4C78-685FFA134C42}"/>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28">
                <a:extLst>
                  <a:ext uri="{FF2B5EF4-FFF2-40B4-BE49-F238E27FC236}">
                    <a16:creationId xmlns:a16="http://schemas.microsoft.com/office/drawing/2014/main" id="{2F4CAFF9-8DC7-8B7E-E7E4-56BC54CDC111}"/>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29">
                <a:extLst>
                  <a:ext uri="{FF2B5EF4-FFF2-40B4-BE49-F238E27FC236}">
                    <a16:creationId xmlns:a16="http://schemas.microsoft.com/office/drawing/2014/main" id="{FA710234-008B-82FB-2F4E-3FC4EA4A56F5}"/>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30">
                <a:extLst>
                  <a:ext uri="{FF2B5EF4-FFF2-40B4-BE49-F238E27FC236}">
                    <a16:creationId xmlns:a16="http://schemas.microsoft.com/office/drawing/2014/main" id="{5E7C3706-B596-934C-3D7E-802A6582A18E}"/>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31">
                <a:extLst>
                  <a:ext uri="{FF2B5EF4-FFF2-40B4-BE49-F238E27FC236}">
                    <a16:creationId xmlns:a16="http://schemas.microsoft.com/office/drawing/2014/main" id="{49D35711-8298-F413-B099-18AD6300527B}"/>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32">
                <a:extLst>
                  <a:ext uri="{FF2B5EF4-FFF2-40B4-BE49-F238E27FC236}">
                    <a16:creationId xmlns:a16="http://schemas.microsoft.com/office/drawing/2014/main" id="{98127C7D-A998-0455-78BA-B2F13EE572C8}"/>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33">
                <a:extLst>
                  <a:ext uri="{FF2B5EF4-FFF2-40B4-BE49-F238E27FC236}">
                    <a16:creationId xmlns:a16="http://schemas.microsoft.com/office/drawing/2014/main" id="{DB2C7AA9-9814-FA8B-93D3-A1A3489B751E}"/>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34">
                <a:extLst>
                  <a:ext uri="{FF2B5EF4-FFF2-40B4-BE49-F238E27FC236}">
                    <a16:creationId xmlns:a16="http://schemas.microsoft.com/office/drawing/2014/main" id="{583BE73A-BB2B-0AF2-256D-F285A6CEE914}"/>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35">
                <a:extLst>
                  <a:ext uri="{FF2B5EF4-FFF2-40B4-BE49-F238E27FC236}">
                    <a16:creationId xmlns:a16="http://schemas.microsoft.com/office/drawing/2014/main" id="{7EDCBDEA-E81E-27D9-0E48-09601860F743}"/>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55" name="01_New">
            <a:hlinkClick r:id="" action="ppaction://media"/>
            <a:extLst>
              <a:ext uri="{FF2B5EF4-FFF2-40B4-BE49-F238E27FC236}">
                <a16:creationId xmlns:a16="http://schemas.microsoft.com/office/drawing/2014/main" id="{62DAA42B-9DFB-D83F-E8F6-8FE8C5BA70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69" y="6941819"/>
            <a:ext cx="609600" cy="609600"/>
          </a:xfrm>
          <a:prstGeom prst="rect">
            <a:avLst/>
          </a:prstGeom>
        </p:spPr>
      </p:pic>
    </p:spTree>
    <p:extLst>
      <p:ext uri="{BB962C8B-B14F-4D97-AF65-F5344CB8AC3E}">
        <p14:creationId xmlns:p14="http://schemas.microsoft.com/office/powerpoint/2010/main" val="3639414560"/>
      </p:ext>
    </p:extLst>
  </p:cSld>
  <p:clrMapOvr>
    <a:masterClrMapping/>
  </p:clrMapOvr>
  <mc:AlternateContent xmlns:mc="http://schemas.openxmlformats.org/markup-compatibility/2006" xmlns:p14="http://schemas.microsoft.com/office/powerpoint/2010/main">
    <mc:Choice Requires="p14">
      <p:transition spd="slow" p14:dur="2000" advClick="0" advTm="12650"/>
    </mc:Choice>
    <mc:Fallback xmlns="">
      <p:transition spd="slow" advClick="0" advTm="1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48" fill="hold"/>
                                        <p:tgtEl>
                                          <p:spTgt spid="55"/>
                                        </p:tgtEl>
                                      </p:cBhvr>
                                    </p:cmd>
                                  </p:childTnLst>
                                </p:cTn>
                              </p:par>
                              <p:par>
                                <p:cTn id="7" presetID="14" presetClass="entr" presetSubtype="1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randombar(horizontal)">
                                      <p:cBhvr>
                                        <p:cTn id="9" dur="500"/>
                                        <p:tgtEl>
                                          <p:spTgt spid="17"/>
                                        </p:tgtEl>
                                      </p:cBhvr>
                                    </p:animEffect>
                                  </p:childTnLst>
                                </p:cTn>
                              </p:par>
                              <p:par>
                                <p:cTn id="10" presetID="2" presetClass="entr" presetSubtype="8"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100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500"/>
                                        <p:tgtEl>
                                          <p:spTgt spid="103"/>
                                        </p:tgtEl>
                                      </p:cBhvr>
                                    </p:animEffect>
                                  </p:childTnLst>
                                </p:cTn>
                              </p:par>
                              <p:par>
                                <p:cTn id="17" presetID="31" presetClass="entr" presetSubtype="0" fill="hold"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90"/>
                                          </p:val>
                                        </p:tav>
                                        <p:tav tm="100000">
                                          <p:val>
                                            <p:fltVal val="0"/>
                                          </p:val>
                                        </p:tav>
                                      </p:tavLst>
                                    </p:anim>
                                    <p:animEffect transition="in" filter="fade">
                                      <p:cBhvr>
                                        <p:cTn id="22" dur="500"/>
                                        <p:tgtEl>
                                          <p:spTgt spid="12"/>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par>
                                <p:cTn id="26" presetID="22" presetClass="entr" presetSubtype="8" fill="hold" grpId="0" nodeType="withEffect">
                                  <p:stCondLst>
                                    <p:cond delay="225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left)">
                                      <p:cBhvr>
                                        <p:cTn id="28" dur="500"/>
                                        <p:tgtEl>
                                          <p:spTgt spid="18">
                                            <p:txEl>
                                              <p:pRg st="0" end="0"/>
                                            </p:txEl>
                                          </p:spTgt>
                                        </p:tgtEl>
                                      </p:cBhvr>
                                    </p:animEffect>
                                  </p:childTnLst>
                                </p:cTn>
                              </p:par>
                              <p:par>
                                <p:cTn id="29" presetID="2" presetClass="exit" presetSubtype="2" fill="hold" grpId="1" nodeType="withEffect">
                                  <p:stCondLst>
                                    <p:cond delay="12650"/>
                                  </p:stCondLst>
                                  <p:childTnLst>
                                    <p:anim calcmode="lin" valueType="num">
                                      <p:cBhvr additive="base">
                                        <p:cTn id="30" dur="500"/>
                                        <p:tgtEl>
                                          <p:spTgt spid="103"/>
                                        </p:tgtEl>
                                        <p:attrNameLst>
                                          <p:attrName>ppt_x</p:attrName>
                                        </p:attrNameLst>
                                      </p:cBhvr>
                                      <p:tavLst>
                                        <p:tav tm="0">
                                          <p:val>
                                            <p:strVal val="ppt_x"/>
                                          </p:val>
                                        </p:tav>
                                        <p:tav tm="100000">
                                          <p:val>
                                            <p:strVal val="1+ppt_w/2"/>
                                          </p:val>
                                        </p:tav>
                                      </p:tavLst>
                                    </p:anim>
                                    <p:anim calcmode="lin" valueType="num">
                                      <p:cBhvr additive="base">
                                        <p:cTn id="31" dur="500"/>
                                        <p:tgtEl>
                                          <p:spTgt spid="103"/>
                                        </p:tgtEl>
                                        <p:attrNameLst>
                                          <p:attrName>ppt_y</p:attrName>
                                        </p:attrNameLst>
                                      </p:cBhvr>
                                      <p:tavLst>
                                        <p:tav tm="0">
                                          <p:val>
                                            <p:strVal val="ppt_y"/>
                                          </p:val>
                                        </p:tav>
                                        <p:tav tm="100000">
                                          <p:val>
                                            <p:strVal val="ppt_y"/>
                                          </p:val>
                                        </p:tav>
                                      </p:tavLst>
                                    </p:anim>
                                    <p:set>
                                      <p:cBhvr>
                                        <p:cTn id="32" dur="1" fill="hold">
                                          <p:stCondLst>
                                            <p:cond delay="499"/>
                                          </p:stCondLst>
                                        </p:cTn>
                                        <p:tgtEl>
                                          <p:spTgt spid="103"/>
                                        </p:tgtEl>
                                        <p:attrNameLst>
                                          <p:attrName>style.visibility</p:attrName>
                                        </p:attrNameLst>
                                      </p:cBhvr>
                                      <p:to>
                                        <p:strVal val="hidden"/>
                                      </p:to>
                                    </p:set>
                                  </p:childTnLst>
                                </p:cTn>
                              </p:par>
                              <p:par>
                                <p:cTn id="33" presetID="2" presetClass="exit" presetSubtype="2" fill="hold" nodeType="withEffect">
                                  <p:stCondLst>
                                    <p:cond delay="12650"/>
                                  </p:stCondLst>
                                  <p:childTnLst>
                                    <p:anim calcmode="lin" valueType="num">
                                      <p:cBhvr additive="base">
                                        <p:cTn id="34" dur="500"/>
                                        <p:tgtEl>
                                          <p:spTgt spid="12"/>
                                        </p:tgtEl>
                                        <p:attrNameLst>
                                          <p:attrName>ppt_x</p:attrName>
                                        </p:attrNameLst>
                                      </p:cBhvr>
                                      <p:tavLst>
                                        <p:tav tm="0">
                                          <p:val>
                                            <p:strVal val="ppt_x"/>
                                          </p:val>
                                        </p:tav>
                                        <p:tav tm="100000">
                                          <p:val>
                                            <p:strVal val="1+ppt_w/2"/>
                                          </p:val>
                                        </p:tav>
                                      </p:tavLst>
                                    </p:anim>
                                    <p:anim calcmode="lin" valueType="num">
                                      <p:cBhvr additive="base">
                                        <p:cTn id="35" dur="500"/>
                                        <p:tgtEl>
                                          <p:spTgt spid="12"/>
                                        </p:tgtEl>
                                        <p:attrNameLst>
                                          <p:attrName>ppt_y</p:attrName>
                                        </p:attrNameLst>
                                      </p:cBhvr>
                                      <p:tavLst>
                                        <p:tav tm="0">
                                          <p:val>
                                            <p:strVal val="ppt_y"/>
                                          </p:val>
                                        </p:tav>
                                        <p:tav tm="100000">
                                          <p:val>
                                            <p:strVal val="ppt_y"/>
                                          </p:val>
                                        </p:tav>
                                      </p:tavLst>
                                    </p:anim>
                                    <p:set>
                                      <p:cBhvr>
                                        <p:cTn id="36" dur="1" fill="hold">
                                          <p:stCondLst>
                                            <p:cond delay="499"/>
                                          </p:stCondLst>
                                        </p:cTn>
                                        <p:tgtEl>
                                          <p:spTgt spid="12"/>
                                        </p:tgtEl>
                                        <p:attrNameLst>
                                          <p:attrName>style.visibility</p:attrName>
                                        </p:attrNameLst>
                                      </p:cBhvr>
                                      <p:to>
                                        <p:strVal val="hidden"/>
                                      </p:to>
                                    </p:set>
                                  </p:childTnLst>
                                </p:cTn>
                              </p:par>
                              <p:par>
                                <p:cTn id="37" presetID="2" presetClass="exit" presetSubtype="8" fill="hold" grpId="1" nodeType="withEffect">
                                  <p:stCondLst>
                                    <p:cond delay="12650"/>
                                  </p:stCondLst>
                                  <p:childTnLst>
                                    <p:anim calcmode="lin" valueType="num">
                                      <p:cBhvr additive="base">
                                        <p:cTn id="38" dur="500"/>
                                        <p:tgtEl>
                                          <p:spTgt spid="57"/>
                                        </p:tgtEl>
                                        <p:attrNameLst>
                                          <p:attrName>ppt_x</p:attrName>
                                        </p:attrNameLst>
                                      </p:cBhvr>
                                      <p:tavLst>
                                        <p:tav tm="0">
                                          <p:val>
                                            <p:strVal val="ppt_x"/>
                                          </p:val>
                                        </p:tav>
                                        <p:tav tm="100000">
                                          <p:val>
                                            <p:strVal val="0-ppt_w/2"/>
                                          </p:val>
                                        </p:tav>
                                      </p:tavLst>
                                    </p:anim>
                                    <p:anim calcmode="lin" valueType="num">
                                      <p:cBhvr additive="base">
                                        <p:cTn id="39" dur="500"/>
                                        <p:tgtEl>
                                          <p:spTgt spid="57"/>
                                        </p:tgtEl>
                                        <p:attrNameLst>
                                          <p:attrName>ppt_y</p:attrName>
                                        </p:attrNameLst>
                                      </p:cBhvr>
                                      <p:tavLst>
                                        <p:tav tm="0">
                                          <p:val>
                                            <p:strVal val="ppt_y"/>
                                          </p:val>
                                        </p:tav>
                                        <p:tav tm="100000">
                                          <p:val>
                                            <p:strVal val="ppt_y"/>
                                          </p:val>
                                        </p:tav>
                                      </p:tavLst>
                                    </p:anim>
                                    <p:set>
                                      <p:cBhvr>
                                        <p:cTn id="40" dur="1" fill="hold">
                                          <p:stCondLst>
                                            <p:cond delay="499"/>
                                          </p:stCondLst>
                                        </p:cTn>
                                        <p:tgtEl>
                                          <p:spTgt spid="57"/>
                                        </p:tgtEl>
                                        <p:attrNameLst>
                                          <p:attrName>style.visibility</p:attrName>
                                        </p:attrNameLst>
                                      </p:cBhvr>
                                      <p:to>
                                        <p:strVal val="hidden"/>
                                      </p:to>
                                    </p:set>
                                  </p:childTnLst>
                                </p:cTn>
                              </p:par>
                              <p:par>
                                <p:cTn id="41" presetID="2" presetClass="exit" presetSubtype="8" fill="hold" grpId="1" nodeType="withEffect">
                                  <p:stCondLst>
                                    <p:cond delay="12650"/>
                                  </p:stCondLst>
                                  <p:childTnLst>
                                    <p:anim calcmode="lin" valueType="num">
                                      <p:cBhvr additive="base">
                                        <p:cTn id="42" dur="500"/>
                                        <p:tgtEl>
                                          <p:spTgt spid="18">
                                            <p:txEl>
                                              <p:pRg st="0" end="0"/>
                                            </p:txEl>
                                          </p:spTgt>
                                        </p:tgtEl>
                                        <p:attrNameLst>
                                          <p:attrName>ppt_x</p:attrName>
                                        </p:attrNameLst>
                                      </p:cBhvr>
                                      <p:tavLst>
                                        <p:tav tm="0">
                                          <p:val>
                                            <p:strVal val="ppt_x"/>
                                          </p:val>
                                        </p:tav>
                                        <p:tav tm="100000">
                                          <p:val>
                                            <p:strVal val="0-ppt_w/2"/>
                                          </p:val>
                                        </p:tav>
                                      </p:tavLst>
                                    </p:anim>
                                    <p:anim calcmode="lin" valueType="num">
                                      <p:cBhvr additive="base">
                                        <p:cTn id="43" dur="500"/>
                                        <p:tgtEl>
                                          <p:spTgt spid="18">
                                            <p:txEl>
                                              <p:pRg st="0" end="0"/>
                                            </p:txEl>
                                          </p:spTgt>
                                        </p:tgtEl>
                                        <p:attrNameLst>
                                          <p:attrName>ppt_y</p:attrName>
                                        </p:attrNameLst>
                                      </p:cBhvr>
                                      <p:tavLst>
                                        <p:tav tm="0">
                                          <p:val>
                                            <p:strVal val="ppt_y"/>
                                          </p:val>
                                        </p:tav>
                                        <p:tav tm="100000">
                                          <p:val>
                                            <p:strVal val="ppt_y"/>
                                          </p:val>
                                        </p:tav>
                                      </p:tavLst>
                                    </p:anim>
                                    <p:set>
                                      <p:cBhvr>
                                        <p:cTn id="44" dur="1" fill="hold">
                                          <p:stCondLst>
                                            <p:cond delay="499"/>
                                          </p:stCondLst>
                                        </p:cTn>
                                        <p:tgtEl>
                                          <p:spTgt spid="18">
                                            <p:txEl>
                                              <p:pRg st="0" end="0"/>
                                            </p:txEl>
                                          </p:spTgt>
                                        </p:tgtEl>
                                        <p:attrNameLst>
                                          <p:attrName>style.visibility</p:attrName>
                                        </p:attrNameLst>
                                      </p:cBhvr>
                                      <p:to>
                                        <p:strVal val="hidden"/>
                                      </p:to>
                                    </p:set>
                                  </p:childTnLst>
                                </p:cTn>
                              </p:par>
                              <p:par>
                                <p:cTn id="45" presetID="10" presetClass="exit" presetSubtype="0" fill="hold" nodeType="withEffect">
                                  <p:stCondLst>
                                    <p:cond delay="1265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2" presetClass="exit" presetSubtype="9" fill="hold" nodeType="withEffect">
                                  <p:stCondLst>
                                    <p:cond delay="12650"/>
                                  </p:stCondLst>
                                  <p:childTnLst>
                                    <p:anim calcmode="lin" valueType="num">
                                      <p:cBhvr additive="base">
                                        <p:cTn id="49" dur="500"/>
                                        <p:tgtEl>
                                          <p:spTgt spid="5"/>
                                        </p:tgtEl>
                                        <p:attrNameLst>
                                          <p:attrName>ppt_x</p:attrName>
                                        </p:attrNameLst>
                                      </p:cBhvr>
                                      <p:tavLst>
                                        <p:tav tm="0">
                                          <p:val>
                                            <p:strVal val="ppt_x"/>
                                          </p:val>
                                        </p:tav>
                                        <p:tav tm="100000">
                                          <p:val>
                                            <p:strVal val="0-ppt_w/2"/>
                                          </p:val>
                                        </p:tav>
                                      </p:tavLst>
                                    </p:anim>
                                    <p:anim calcmode="lin" valueType="num">
                                      <p:cBhvr additive="base">
                                        <p:cTn id="50" dur="500"/>
                                        <p:tgtEl>
                                          <p:spTgt spid="5"/>
                                        </p:tgtEl>
                                        <p:attrNameLst>
                                          <p:attrName>ppt_y</p:attrName>
                                        </p:attrNameLst>
                                      </p:cBhvr>
                                      <p:tavLst>
                                        <p:tav tm="0">
                                          <p:val>
                                            <p:strVal val="ppt_y"/>
                                          </p:val>
                                        </p:tav>
                                        <p:tav tm="100000">
                                          <p:val>
                                            <p:strVal val="0-ppt_h/2"/>
                                          </p:val>
                                        </p:tav>
                                      </p:tavLst>
                                    </p:anim>
                                    <p:set>
                                      <p:cBhvr>
                                        <p:cTn id="5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55"/>
                </p:tgtEl>
              </p:cMediaNode>
            </p:audio>
          </p:childTnLst>
        </p:cTn>
      </p:par>
    </p:tnLst>
    <p:bldLst>
      <p:bldP spid="18" grpId="0" build="p"/>
      <p:bldP spid="18" grpId="1" build="p"/>
      <p:bldP spid="57" grpId="0"/>
      <p:bldP spid="57" grpId="1"/>
      <p:bldP spid="103" grpId="0" animBg="1"/>
      <p:bldP spid="10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18F2D9-B78D-42E4-9B5F-F7FB9D52F604}"/>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Adapt the assessment tool</a:t>
            </a:r>
          </a:p>
        </p:txBody>
      </p:sp>
      <p:grpSp>
        <p:nvGrpSpPr>
          <p:cNvPr id="15" name="Group 14">
            <a:extLst>
              <a:ext uri="{FF2B5EF4-FFF2-40B4-BE49-F238E27FC236}">
                <a16:creationId xmlns:a16="http://schemas.microsoft.com/office/drawing/2014/main" id="{E77FA6E6-192F-49AB-AE41-44F8E77C075F}"/>
              </a:ext>
            </a:extLst>
          </p:cNvPr>
          <p:cNvGrpSpPr/>
          <p:nvPr/>
        </p:nvGrpSpPr>
        <p:grpSpPr>
          <a:xfrm>
            <a:off x="240589" y="761295"/>
            <a:ext cx="3692392" cy="1828800"/>
            <a:chOff x="240589" y="761295"/>
            <a:chExt cx="3692392" cy="1828800"/>
          </a:xfrm>
        </p:grpSpPr>
        <p:sp>
          <p:nvSpPr>
            <p:cNvPr id="52" name="Rectangle: Diagonal Corners Rounded 51">
              <a:extLst>
                <a:ext uri="{FF2B5EF4-FFF2-40B4-BE49-F238E27FC236}">
                  <a16:creationId xmlns:a16="http://schemas.microsoft.com/office/drawing/2014/main" id="{26230AA4-E4F5-2A69-4BC1-FDE4765E7B7E}"/>
                </a:ext>
              </a:extLst>
            </p:cNvPr>
            <p:cNvSpPr/>
            <p:nvPr/>
          </p:nvSpPr>
          <p:spPr>
            <a:xfrm>
              <a:off x="240589" y="761295"/>
              <a:ext cx="3692392" cy="1828800"/>
            </a:xfrm>
            <a:prstGeom prst="round2DiagRect">
              <a:avLst>
                <a:gd name="adj1" fmla="val 42935"/>
                <a:gd name="adj2" fmla="val 0"/>
              </a:avLst>
            </a:prstGeom>
            <a:solidFill>
              <a:srgbClr val="80BC00">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34" name="Google Shape;403;p27">
              <a:extLst>
                <a:ext uri="{FF2B5EF4-FFF2-40B4-BE49-F238E27FC236}">
                  <a16:creationId xmlns:a16="http://schemas.microsoft.com/office/drawing/2014/main" id="{14FC8473-D4A3-CE93-D00D-71C2AA7B1A84}"/>
                </a:ext>
              </a:extLst>
            </p:cNvPr>
            <p:cNvSpPr txBox="1"/>
            <p:nvPr/>
          </p:nvSpPr>
          <p:spPr>
            <a:xfrm>
              <a:off x="861209" y="1294837"/>
              <a:ext cx="2451153" cy="761717"/>
            </a:xfrm>
            <a:prstGeom prst="rect">
              <a:avLst/>
            </a:prstGeom>
            <a:noFill/>
            <a:ln>
              <a:noFill/>
            </a:ln>
          </p:spPr>
          <p:txBody>
            <a:bodyPr spcFirstLastPara="1" wrap="square" lIns="68575" tIns="34275" rIns="68575" bIns="34275" anchor="t" anchorCtr="0">
              <a:spAutoFit/>
            </a:bodyPr>
            <a:lstStyle/>
            <a:p>
              <a:pPr algn="ctr">
                <a:spcBef>
                  <a:spcPts val="600"/>
                </a:spcBef>
                <a:buClr>
                  <a:schemeClr val="tx1"/>
                </a:buClr>
                <a:buSzPct val="110000"/>
              </a:pPr>
              <a:r>
                <a:rPr lang="en-US" sz="2000" dirty="0">
                  <a:latin typeface="Atkinson Hyperlegible" pitchFamily="2" charset="0"/>
                  <a:ea typeface="SimSun"/>
                  <a:cs typeface="Arial"/>
                </a:rPr>
                <a:t>Align indicators with national standards.</a:t>
              </a:r>
            </a:p>
          </p:txBody>
        </p:sp>
      </p:grpSp>
      <p:grpSp>
        <p:nvGrpSpPr>
          <p:cNvPr id="14" name="Group 13">
            <a:extLst>
              <a:ext uri="{FF2B5EF4-FFF2-40B4-BE49-F238E27FC236}">
                <a16:creationId xmlns:a16="http://schemas.microsoft.com/office/drawing/2014/main" id="{6A5E846F-8CE4-4187-9877-BFBB31D7419B}"/>
              </a:ext>
            </a:extLst>
          </p:cNvPr>
          <p:cNvGrpSpPr/>
          <p:nvPr/>
        </p:nvGrpSpPr>
        <p:grpSpPr>
          <a:xfrm>
            <a:off x="4095750" y="761295"/>
            <a:ext cx="4019550" cy="1828800"/>
            <a:chOff x="4095750" y="761295"/>
            <a:chExt cx="4019550" cy="1828800"/>
          </a:xfrm>
        </p:grpSpPr>
        <p:sp>
          <p:nvSpPr>
            <p:cNvPr id="54" name="Rectangle 53">
              <a:extLst>
                <a:ext uri="{FF2B5EF4-FFF2-40B4-BE49-F238E27FC236}">
                  <a16:creationId xmlns:a16="http://schemas.microsoft.com/office/drawing/2014/main" id="{CE86186F-D67E-A0C9-2555-973DDA311FEB}"/>
                </a:ext>
              </a:extLst>
            </p:cNvPr>
            <p:cNvSpPr/>
            <p:nvPr/>
          </p:nvSpPr>
          <p:spPr>
            <a:xfrm>
              <a:off x="4095750" y="761295"/>
              <a:ext cx="4019550" cy="1828800"/>
            </a:xfrm>
            <a:prstGeom prst="rect">
              <a:avLst/>
            </a:prstGeom>
            <a:solidFill>
              <a:srgbClr val="80BC00">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38" name="Google Shape;403;p27">
              <a:extLst>
                <a:ext uri="{FF2B5EF4-FFF2-40B4-BE49-F238E27FC236}">
                  <a16:creationId xmlns:a16="http://schemas.microsoft.com/office/drawing/2014/main" id="{0B1A4E27-9864-6309-7C4B-2AE4FEE109F2}"/>
                </a:ext>
              </a:extLst>
            </p:cNvPr>
            <p:cNvSpPr txBox="1"/>
            <p:nvPr/>
          </p:nvSpPr>
          <p:spPr>
            <a:xfrm>
              <a:off x="4520554" y="987060"/>
              <a:ext cx="3169942" cy="1377270"/>
            </a:xfrm>
            <a:prstGeom prst="rect">
              <a:avLst/>
            </a:prstGeom>
            <a:noFill/>
            <a:ln>
              <a:noFill/>
            </a:ln>
          </p:spPr>
          <p:txBody>
            <a:bodyPr spcFirstLastPara="1" wrap="square" lIns="68575" tIns="34275" rIns="68575" bIns="34275" anchor="t" anchorCtr="0">
              <a:spAutoFit/>
            </a:bodyPr>
            <a:lstStyle/>
            <a:p>
              <a:pPr algn="ctr">
                <a:spcBef>
                  <a:spcPts val="600"/>
                </a:spcBef>
                <a:buClr>
                  <a:schemeClr val="tx1"/>
                </a:buClr>
                <a:buSzPct val="110000"/>
              </a:pPr>
              <a:r>
                <a:rPr lang="en-US" sz="2000" dirty="0">
                  <a:latin typeface="Atkinson Hyperlegible" pitchFamily="2" charset="0"/>
                  <a:ea typeface="SimSun"/>
                  <a:cs typeface="Arial"/>
                </a:rPr>
                <a:t>Modify scoring criteria to suit different facility levels (make more achievable or more aspirational).</a:t>
              </a:r>
            </a:p>
          </p:txBody>
        </p:sp>
      </p:grpSp>
      <p:grpSp>
        <p:nvGrpSpPr>
          <p:cNvPr id="12" name="Group 11">
            <a:extLst>
              <a:ext uri="{FF2B5EF4-FFF2-40B4-BE49-F238E27FC236}">
                <a16:creationId xmlns:a16="http://schemas.microsoft.com/office/drawing/2014/main" id="{47690349-B047-4BA9-A4E7-9D1A1B0477C5}"/>
              </a:ext>
            </a:extLst>
          </p:cNvPr>
          <p:cNvGrpSpPr/>
          <p:nvPr/>
        </p:nvGrpSpPr>
        <p:grpSpPr>
          <a:xfrm>
            <a:off x="8275362" y="761295"/>
            <a:ext cx="3692392" cy="1828800"/>
            <a:chOff x="8275362" y="761295"/>
            <a:chExt cx="3692392" cy="1828800"/>
          </a:xfrm>
        </p:grpSpPr>
        <p:sp>
          <p:nvSpPr>
            <p:cNvPr id="56" name="Rectangle: Diagonal Corners Rounded 55">
              <a:extLst>
                <a:ext uri="{FF2B5EF4-FFF2-40B4-BE49-F238E27FC236}">
                  <a16:creationId xmlns:a16="http://schemas.microsoft.com/office/drawing/2014/main" id="{D351C526-A6E6-CF41-9A9F-7736C9324A8D}"/>
                </a:ext>
              </a:extLst>
            </p:cNvPr>
            <p:cNvSpPr/>
            <p:nvPr/>
          </p:nvSpPr>
          <p:spPr>
            <a:xfrm flipV="1">
              <a:off x="8275362" y="761295"/>
              <a:ext cx="3692392" cy="1828800"/>
            </a:xfrm>
            <a:prstGeom prst="round2DiagRect">
              <a:avLst>
                <a:gd name="adj1" fmla="val 41848"/>
                <a:gd name="adj2" fmla="val 0"/>
              </a:avLst>
            </a:prstGeom>
            <a:solidFill>
              <a:srgbClr val="80BC00">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1" name="Google Shape;403;p27">
              <a:extLst>
                <a:ext uri="{FF2B5EF4-FFF2-40B4-BE49-F238E27FC236}">
                  <a16:creationId xmlns:a16="http://schemas.microsoft.com/office/drawing/2014/main" id="{6BF963D3-A2C7-D1BA-4167-EDCAB07D09B5}"/>
                </a:ext>
              </a:extLst>
            </p:cNvPr>
            <p:cNvSpPr txBox="1"/>
            <p:nvPr/>
          </p:nvSpPr>
          <p:spPr>
            <a:xfrm>
              <a:off x="8539501" y="1140949"/>
              <a:ext cx="3164115" cy="1069493"/>
            </a:xfrm>
            <a:prstGeom prst="rect">
              <a:avLst/>
            </a:prstGeom>
            <a:noFill/>
            <a:ln>
              <a:noFill/>
            </a:ln>
          </p:spPr>
          <p:txBody>
            <a:bodyPr spcFirstLastPara="1" wrap="square" lIns="68575" tIns="34275" rIns="68575" bIns="34275" anchor="t" anchorCtr="0">
              <a:spAutoFit/>
            </a:bodyPr>
            <a:lstStyle/>
            <a:p>
              <a:pPr algn="ctr">
                <a:spcBef>
                  <a:spcPts val="600"/>
                </a:spcBef>
                <a:buClr>
                  <a:schemeClr val="tx1"/>
                </a:buClr>
                <a:buSzPct val="110000"/>
              </a:pPr>
              <a:r>
                <a:rPr lang="en-US" sz="2000" dirty="0">
                  <a:latin typeface="Atkinson Hyperlegible" pitchFamily="2" charset="0"/>
                  <a:ea typeface="SimSun"/>
                  <a:cs typeface="Arial"/>
                </a:rPr>
                <a:t>Add new indicators for other areas of interest and higher service levels.</a:t>
              </a:r>
            </a:p>
          </p:txBody>
        </p:sp>
      </p:grpSp>
      <p:grpSp>
        <p:nvGrpSpPr>
          <p:cNvPr id="3" name="Group 2">
            <a:extLst>
              <a:ext uri="{FF2B5EF4-FFF2-40B4-BE49-F238E27FC236}">
                <a16:creationId xmlns:a16="http://schemas.microsoft.com/office/drawing/2014/main" id="{2F4C18F4-DE0F-4DF1-8F58-5B8E4581784F}"/>
              </a:ext>
            </a:extLst>
          </p:cNvPr>
          <p:cNvGrpSpPr/>
          <p:nvPr/>
        </p:nvGrpSpPr>
        <p:grpSpPr>
          <a:xfrm>
            <a:off x="240589" y="2707574"/>
            <a:ext cx="3692392" cy="2011680"/>
            <a:chOff x="240589" y="2707574"/>
            <a:chExt cx="3692392" cy="2011680"/>
          </a:xfrm>
        </p:grpSpPr>
        <p:sp>
          <p:nvSpPr>
            <p:cNvPr id="43" name="Rectangle: Diagonal Corners Rounded 42">
              <a:extLst>
                <a:ext uri="{FF2B5EF4-FFF2-40B4-BE49-F238E27FC236}">
                  <a16:creationId xmlns:a16="http://schemas.microsoft.com/office/drawing/2014/main" id="{7B6949F7-0E88-9307-F71E-097ED15AD06F}"/>
                </a:ext>
              </a:extLst>
            </p:cNvPr>
            <p:cNvSpPr/>
            <p:nvPr/>
          </p:nvSpPr>
          <p:spPr>
            <a:xfrm flipV="1">
              <a:off x="240589" y="2707574"/>
              <a:ext cx="3692392" cy="2011680"/>
            </a:xfrm>
            <a:prstGeom prst="round2DiagRect">
              <a:avLst>
                <a:gd name="adj1" fmla="val 39624"/>
                <a:gd name="adj2" fmla="val 0"/>
              </a:avLst>
            </a:prstGeom>
            <a:solidFill>
              <a:srgbClr val="80BC00">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4" name="Google Shape;403;p27">
              <a:extLst>
                <a:ext uri="{FF2B5EF4-FFF2-40B4-BE49-F238E27FC236}">
                  <a16:creationId xmlns:a16="http://schemas.microsoft.com/office/drawing/2014/main" id="{061C1D9E-A2B0-4DA3-DB0B-468EBE063EE3}"/>
                </a:ext>
              </a:extLst>
            </p:cNvPr>
            <p:cNvSpPr txBox="1"/>
            <p:nvPr/>
          </p:nvSpPr>
          <p:spPr>
            <a:xfrm>
              <a:off x="419144" y="2870891"/>
              <a:ext cx="3335283" cy="1685046"/>
            </a:xfrm>
            <a:prstGeom prst="rect">
              <a:avLst/>
            </a:prstGeom>
            <a:noFill/>
            <a:ln>
              <a:noFill/>
            </a:ln>
          </p:spPr>
          <p:txBody>
            <a:bodyPr spcFirstLastPara="1" wrap="square" lIns="68575" tIns="34275" rIns="68575" bIns="34275" anchor="t" anchorCtr="0">
              <a:spAutoFit/>
            </a:bodyPr>
            <a:lstStyle/>
            <a:p>
              <a:pPr algn="ctr">
                <a:spcBef>
                  <a:spcPts val="600"/>
                </a:spcBef>
                <a:buClr>
                  <a:schemeClr val="tx1"/>
                </a:buClr>
                <a:buSzPct val="110000"/>
              </a:pPr>
              <a:r>
                <a:rPr lang="en-US" sz="2000" dirty="0">
                  <a:latin typeface="Atkinson Hyperlegible" pitchFamily="2" charset="0"/>
                  <a:ea typeface="SimSun"/>
                  <a:cs typeface="Arial"/>
                </a:rPr>
                <a:t>Reduce number of indicators for small facilities (remove those that are not relevant, e.g., in-patients, on-site waste treatment).</a:t>
              </a:r>
            </a:p>
          </p:txBody>
        </p:sp>
      </p:grpSp>
      <p:grpSp>
        <p:nvGrpSpPr>
          <p:cNvPr id="4" name="Group 3">
            <a:extLst>
              <a:ext uri="{FF2B5EF4-FFF2-40B4-BE49-F238E27FC236}">
                <a16:creationId xmlns:a16="http://schemas.microsoft.com/office/drawing/2014/main" id="{7ECEE956-F22A-44D8-A37D-E0DAD8811587}"/>
              </a:ext>
            </a:extLst>
          </p:cNvPr>
          <p:cNvGrpSpPr/>
          <p:nvPr/>
        </p:nvGrpSpPr>
        <p:grpSpPr>
          <a:xfrm>
            <a:off x="4095749" y="2707574"/>
            <a:ext cx="4019549" cy="2011680"/>
            <a:chOff x="4095749" y="2707574"/>
            <a:chExt cx="4019549" cy="2011680"/>
          </a:xfrm>
        </p:grpSpPr>
        <p:sp>
          <p:nvSpPr>
            <p:cNvPr id="53" name="Rectangle 52">
              <a:extLst>
                <a:ext uri="{FF2B5EF4-FFF2-40B4-BE49-F238E27FC236}">
                  <a16:creationId xmlns:a16="http://schemas.microsoft.com/office/drawing/2014/main" id="{449E808D-77C5-D47B-BC12-3D90DF4BE612}"/>
                </a:ext>
              </a:extLst>
            </p:cNvPr>
            <p:cNvSpPr/>
            <p:nvPr/>
          </p:nvSpPr>
          <p:spPr>
            <a:xfrm>
              <a:off x="4095749" y="2707574"/>
              <a:ext cx="4019549" cy="2011680"/>
            </a:xfrm>
            <a:prstGeom prst="rect">
              <a:avLst/>
            </a:prstGeom>
            <a:solidFill>
              <a:srgbClr val="80BC00">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47" name="Google Shape;403;p27">
              <a:extLst>
                <a:ext uri="{FF2B5EF4-FFF2-40B4-BE49-F238E27FC236}">
                  <a16:creationId xmlns:a16="http://schemas.microsoft.com/office/drawing/2014/main" id="{6A0FBAEC-0399-82C7-A3FA-0069FAF1064A}"/>
                </a:ext>
              </a:extLst>
            </p:cNvPr>
            <p:cNvSpPr txBox="1"/>
            <p:nvPr/>
          </p:nvSpPr>
          <p:spPr>
            <a:xfrm>
              <a:off x="4398502" y="3024779"/>
              <a:ext cx="3414042" cy="1377270"/>
            </a:xfrm>
            <a:prstGeom prst="rect">
              <a:avLst/>
            </a:prstGeom>
            <a:noFill/>
            <a:ln>
              <a:noFill/>
            </a:ln>
          </p:spPr>
          <p:txBody>
            <a:bodyPr spcFirstLastPara="1" wrap="square" lIns="68575" tIns="34275" rIns="68575" bIns="34275" anchor="t" anchorCtr="0">
              <a:spAutoFit/>
            </a:bodyPr>
            <a:lstStyle/>
            <a:p>
              <a:pPr algn="ctr">
                <a:spcBef>
                  <a:spcPts val="600"/>
                </a:spcBef>
                <a:buClr>
                  <a:schemeClr val="tx1"/>
                </a:buClr>
                <a:buSzPct val="110000"/>
              </a:pPr>
              <a:r>
                <a:rPr lang="en-US" sz="2000" dirty="0">
                  <a:latin typeface="Atkinson Hyperlegible" pitchFamily="2" charset="0"/>
                  <a:ea typeface="SimSun"/>
                  <a:cs typeface="Arial"/>
                </a:rPr>
                <a:t>Focus on a specific WASH domain, (e.g., water or health care waste or specific area within facility). </a:t>
              </a:r>
            </a:p>
          </p:txBody>
        </p:sp>
      </p:grpSp>
      <p:grpSp>
        <p:nvGrpSpPr>
          <p:cNvPr id="10" name="Group 9">
            <a:extLst>
              <a:ext uri="{FF2B5EF4-FFF2-40B4-BE49-F238E27FC236}">
                <a16:creationId xmlns:a16="http://schemas.microsoft.com/office/drawing/2014/main" id="{0EB2D8CF-A5BA-4468-81AD-A77930F0DC37}"/>
              </a:ext>
            </a:extLst>
          </p:cNvPr>
          <p:cNvGrpSpPr/>
          <p:nvPr/>
        </p:nvGrpSpPr>
        <p:grpSpPr>
          <a:xfrm>
            <a:off x="8275362" y="2707574"/>
            <a:ext cx="3692392" cy="2011680"/>
            <a:chOff x="8275362" y="2707574"/>
            <a:chExt cx="3692392" cy="2011680"/>
          </a:xfrm>
        </p:grpSpPr>
        <p:sp>
          <p:nvSpPr>
            <p:cNvPr id="55" name="Rectangle: Diagonal Corners Rounded 54">
              <a:extLst>
                <a:ext uri="{FF2B5EF4-FFF2-40B4-BE49-F238E27FC236}">
                  <a16:creationId xmlns:a16="http://schemas.microsoft.com/office/drawing/2014/main" id="{4DD5FA66-603E-D292-1ACA-E25DD6A4AF63}"/>
                </a:ext>
              </a:extLst>
            </p:cNvPr>
            <p:cNvSpPr/>
            <p:nvPr/>
          </p:nvSpPr>
          <p:spPr>
            <a:xfrm>
              <a:off x="8275362" y="2707574"/>
              <a:ext cx="3692392" cy="2011680"/>
            </a:xfrm>
            <a:prstGeom prst="round2DiagRect">
              <a:avLst>
                <a:gd name="adj1" fmla="val 37648"/>
                <a:gd name="adj2" fmla="val 0"/>
              </a:avLst>
            </a:prstGeom>
            <a:solidFill>
              <a:srgbClr val="80BC00">
                <a:alpha val="2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50" name="Google Shape;403;p27">
              <a:extLst>
                <a:ext uri="{FF2B5EF4-FFF2-40B4-BE49-F238E27FC236}">
                  <a16:creationId xmlns:a16="http://schemas.microsoft.com/office/drawing/2014/main" id="{938671C2-5A8B-23FB-E742-B322479907F8}"/>
                </a:ext>
              </a:extLst>
            </p:cNvPr>
            <p:cNvSpPr txBox="1"/>
            <p:nvPr/>
          </p:nvSpPr>
          <p:spPr>
            <a:xfrm>
              <a:off x="8659707" y="3178668"/>
              <a:ext cx="2923702" cy="1069493"/>
            </a:xfrm>
            <a:prstGeom prst="rect">
              <a:avLst/>
            </a:prstGeom>
            <a:noFill/>
            <a:ln>
              <a:noFill/>
            </a:ln>
          </p:spPr>
          <p:txBody>
            <a:bodyPr spcFirstLastPara="1" wrap="square" lIns="68575" tIns="34275" rIns="68575" bIns="34275" anchor="t" anchorCtr="0">
              <a:spAutoFit/>
            </a:bodyPr>
            <a:lstStyle/>
            <a:p>
              <a:pPr algn="ctr">
                <a:spcBef>
                  <a:spcPts val="600"/>
                </a:spcBef>
                <a:buClr>
                  <a:schemeClr val="tx1"/>
                </a:buClr>
                <a:buSzPct val="110000"/>
              </a:pPr>
              <a:r>
                <a:rPr lang="en-US" sz="2000" dirty="0">
                  <a:latin typeface="Atkinson Hyperlegible" pitchFamily="2" charset="0"/>
                  <a:ea typeface="SimSun"/>
                  <a:cs typeface="Arial"/>
                </a:rPr>
                <a:t>Use local terminology and translate to local language.</a:t>
              </a:r>
            </a:p>
          </p:txBody>
        </p:sp>
      </p:grpSp>
      <p:grpSp>
        <p:nvGrpSpPr>
          <p:cNvPr id="22" name="Group 21">
            <a:extLst>
              <a:ext uri="{FF2B5EF4-FFF2-40B4-BE49-F238E27FC236}">
                <a16:creationId xmlns:a16="http://schemas.microsoft.com/office/drawing/2014/main" id="{16D90584-1FF7-4A2F-8D9E-464C87907767}"/>
              </a:ext>
            </a:extLst>
          </p:cNvPr>
          <p:cNvGrpSpPr/>
          <p:nvPr/>
        </p:nvGrpSpPr>
        <p:grpSpPr>
          <a:xfrm>
            <a:off x="1813" y="4627063"/>
            <a:ext cx="11734802" cy="1758588"/>
            <a:chOff x="228599" y="2549706"/>
            <a:chExt cx="11734802" cy="1758588"/>
          </a:xfrm>
        </p:grpSpPr>
        <p:grpSp>
          <p:nvGrpSpPr>
            <p:cNvPr id="39" name="Group 38">
              <a:extLst>
                <a:ext uri="{FF2B5EF4-FFF2-40B4-BE49-F238E27FC236}">
                  <a16:creationId xmlns:a16="http://schemas.microsoft.com/office/drawing/2014/main" id="{350E3327-E36D-4007-B9F8-268505F12009}"/>
                </a:ext>
              </a:extLst>
            </p:cNvPr>
            <p:cNvGrpSpPr/>
            <p:nvPr/>
          </p:nvGrpSpPr>
          <p:grpSpPr>
            <a:xfrm>
              <a:off x="228599" y="2549706"/>
              <a:ext cx="5615885" cy="1758588"/>
              <a:chOff x="228599" y="4883260"/>
              <a:chExt cx="5615885" cy="1758588"/>
            </a:xfrm>
          </p:grpSpPr>
          <p:sp>
            <p:nvSpPr>
              <p:cNvPr id="40" name="Rectangle 39">
                <a:extLst>
                  <a:ext uri="{FF2B5EF4-FFF2-40B4-BE49-F238E27FC236}">
                    <a16:creationId xmlns:a16="http://schemas.microsoft.com/office/drawing/2014/main" id="{798553BE-FBFB-4E39-B702-0A2FBE123125}"/>
                  </a:ext>
                </a:extLst>
              </p:cNvPr>
              <p:cNvSpPr/>
              <p:nvPr/>
            </p:nvSpPr>
            <p:spPr>
              <a:xfrm>
                <a:off x="228599" y="5230179"/>
                <a:ext cx="5615885" cy="1411669"/>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CC9F8FE-1822-4296-961F-E12CF8DE8F81}"/>
                  </a:ext>
                </a:extLst>
              </p:cNvPr>
              <p:cNvSpPr txBox="1"/>
              <p:nvPr/>
            </p:nvSpPr>
            <p:spPr>
              <a:xfrm>
                <a:off x="1803899" y="5430488"/>
                <a:ext cx="3675931" cy="1107996"/>
              </a:xfrm>
              <a:prstGeom prst="rect">
                <a:avLst/>
              </a:prstGeom>
              <a:noFill/>
            </p:spPr>
            <p:txBody>
              <a:bodyPr wrap="square">
                <a:spAutoFit/>
              </a:bodyPr>
              <a:lstStyle/>
              <a:p>
                <a:pPr rtl="0"/>
                <a:r>
                  <a:rPr lang="en-US" sz="2200" b="1" dirty="0">
                    <a:latin typeface="Atkinson Hyperlegible" pitchFamily="2" charset="0"/>
                  </a:rPr>
                  <a:t>Refer to WASH FIT Guide:</a:t>
                </a:r>
              </a:p>
              <a:p>
                <a:pPr rtl="0"/>
                <a:r>
                  <a:rPr lang="en-US" sz="2200" dirty="0">
                    <a:latin typeface="Atkinson Hyperlegible" pitchFamily="2" charset="0"/>
                  </a:rPr>
                  <a:t>Annex 2 for further instructions</a:t>
                </a:r>
                <a:endParaRPr lang="en-US" sz="2200" dirty="0">
                  <a:highlight>
                    <a:srgbClr val="FFFF00"/>
                  </a:highlight>
                  <a:latin typeface="Atkinson Hyperlegible" pitchFamily="2" charset="0"/>
                </a:endParaRPr>
              </a:p>
            </p:txBody>
          </p:sp>
          <p:grpSp>
            <p:nvGrpSpPr>
              <p:cNvPr id="45" name="Group 44">
                <a:extLst>
                  <a:ext uri="{FF2B5EF4-FFF2-40B4-BE49-F238E27FC236}">
                    <a16:creationId xmlns:a16="http://schemas.microsoft.com/office/drawing/2014/main" id="{97335496-04BA-4D77-9C83-83ADD2DDB919}"/>
                  </a:ext>
                </a:extLst>
              </p:cNvPr>
              <p:cNvGrpSpPr/>
              <p:nvPr/>
            </p:nvGrpSpPr>
            <p:grpSpPr>
              <a:xfrm>
                <a:off x="429127" y="4883260"/>
                <a:ext cx="1104700" cy="1404639"/>
                <a:chOff x="429127" y="4565212"/>
                <a:chExt cx="1104700" cy="1404639"/>
              </a:xfrm>
            </p:grpSpPr>
            <p:sp>
              <p:nvSpPr>
                <p:cNvPr id="46" name="Rectangle 45">
                  <a:extLst>
                    <a:ext uri="{FF2B5EF4-FFF2-40B4-BE49-F238E27FC236}">
                      <a16:creationId xmlns:a16="http://schemas.microsoft.com/office/drawing/2014/main" id="{265AFBC4-11AF-4B35-A616-9D6A2D15C8ED}"/>
                    </a:ext>
                  </a:extLst>
                </p:cNvPr>
                <p:cNvSpPr/>
                <p:nvPr/>
              </p:nvSpPr>
              <p:spPr>
                <a:xfrm>
                  <a:off x="527757" y="4949254"/>
                  <a:ext cx="798352" cy="10205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7FFCF97-EDAD-4CA8-928E-D324AD1A6750}"/>
                    </a:ext>
                  </a:extLst>
                </p:cNvPr>
                <p:cNvSpPr/>
                <p:nvPr/>
              </p:nvSpPr>
              <p:spPr>
                <a:xfrm rot="21233522">
                  <a:off x="429127" y="4854560"/>
                  <a:ext cx="1104700" cy="1055269"/>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7B86E77C-8626-4CAB-8791-ED8D1B2FA76B}"/>
                    </a:ext>
                  </a:extLst>
                </p:cNvPr>
                <p:cNvGrpSpPr/>
                <p:nvPr/>
              </p:nvGrpSpPr>
              <p:grpSpPr>
                <a:xfrm>
                  <a:off x="809642" y="5123619"/>
                  <a:ext cx="457971" cy="555250"/>
                  <a:chOff x="35834638" y="-1614766"/>
                  <a:chExt cx="3990975" cy="4838700"/>
                </a:xfrm>
                <a:solidFill>
                  <a:schemeClr val="bg1"/>
                </a:solidFill>
              </p:grpSpPr>
              <p:sp>
                <p:nvSpPr>
                  <p:cNvPr id="63" name="Freeform 6">
                    <a:extLst>
                      <a:ext uri="{FF2B5EF4-FFF2-40B4-BE49-F238E27FC236}">
                        <a16:creationId xmlns:a16="http://schemas.microsoft.com/office/drawing/2014/main" id="{E6F7B9F6-98F3-46CD-8881-2637BF05683E}"/>
                      </a:ext>
                    </a:extLst>
                  </p:cNvPr>
                  <p:cNvSpPr>
                    <a:spLocks noEditPoints="1"/>
                  </p:cNvSpPr>
                  <p:nvPr/>
                </p:nvSpPr>
                <p:spPr bwMode="auto">
                  <a:xfrm>
                    <a:off x="35834638" y="-1614766"/>
                    <a:ext cx="3990975" cy="4838700"/>
                  </a:xfrm>
                  <a:custGeom>
                    <a:avLst/>
                    <a:gdLst>
                      <a:gd name="T0" fmla="*/ 2605 w 2639"/>
                      <a:gd name="T1" fmla="*/ 629 h 3200"/>
                      <a:gd name="T2" fmla="*/ 1990 w 2639"/>
                      <a:gd name="T3" fmla="*/ 14 h 3200"/>
                      <a:gd name="T4" fmla="*/ 370 w 2639"/>
                      <a:gd name="T5" fmla="*/ 0 h 3200"/>
                      <a:gd name="T6" fmla="*/ 140 w 2639"/>
                      <a:gd name="T7" fmla="*/ 230 h 3200"/>
                      <a:gd name="T8" fmla="*/ 87 w 2639"/>
                      <a:gd name="T9" fmla="*/ 636 h 3200"/>
                      <a:gd name="T10" fmla="*/ 0 w 2639"/>
                      <a:gd name="T11" fmla="*/ 824 h 3200"/>
                      <a:gd name="T12" fmla="*/ 140 w 2639"/>
                      <a:gd name="T13" fmla="*/ 911 h 3200"/>
                      <a:gd name="T14" fmla="*/ 87 w 2639"/>
                      <a:gd name="T15" fmla="*/ 1462 h 3200"/>
                      <a:gd name="T16" fmla="*/ 0 w 2639"/>
                      <a:gd name="T17" fmla="*/ 1650 h 3200"/>
                      <a:gd name="T18" fmla="*/ 140 w 2639"/>
                      <a:gd name="T19" fmla="*/ 1737 h 3200"/>
                      <a:gd name="T20" fmla="*/ 87 w 2639"/>
                      <a:gd name="T21" fmla="*/ 2289 h 3200"/>
                      <a:gd name="T22" fmla="*/ 0 w 2639"/>
                      <a:gd name="T23" fmla="*/ 2477 h 3200"/>
                      <a:gd name="T24" fmla="*/ 140 w 2639"/>
                      <a:gd name="T25" fmla="*/ 2564 h 3200"/>
                      <a:gd name="T26" fmla="*/ 207 w 2639"/>
                      <a:gd name="T27" fmla="*/ 3132 h 3200"/>
                      <a:gd name="T28" fmla="*/ 2409 w 2639"/>
                      <a:gd name="T29" fmla="*/ 3200 h 3200"/>
                      <a:gd name="T30" fmla="*/ 2639 w 2639"/>
                      <a:gd name="T31" fmla="*/ 2970 h 3200"/>
                      <a:gd name="T32" fmla="*/ 2625 w 2639"/>
                      <a:gd name="T33" fmla="*/ 649 h 3200"/>
                      <a:gd name="T34" fmla="*/ 2505 w 2639"/>
                      <a:gd name="T35" fmla="*/ 3065 h 3200"/>
                      <a:gd name="T36" fmla="*/ 370 w 2639"/>
                      <a:gd name="T37" fmla="*/ 3105 h 3200"/>
                      <a:gd name="T38" fmla="*/ 235 w 2639"/>
                      <a:gd name="T39" fmla="*/ 2970 h 3200"/>
                      <a:gd name="T40" fmla="*/ 485 w 2639"/>
                      <a:gd name="T41" fmla="*/ 2564 h 3200"/>
                      <a:gd name="T42" fmla="*/ 572 w 2639"/>
                      <a:gd name="T43" fmla="*/ 2376 h 3200"/>
                      <a:gd name="T44" fmla="*/ 235 w 2639"/>
                      <a:gd name="T45" fmla="*/ 2289 h 3200"/>
                      <a:gd name="T46" fmla="*/ 485 w 2639"/>
                      <a:gd name="T47" fmla="*/ 1737 h 3200"/>
                      <a:gd name="T48" fmla="*/ 572 w 2639"/>
                      <a:gd name="T49" fmla="*/ 1549 h 3200"/>
                      <a:gd name="T50" fmla="*/ 235 w 2639"/>
                      <a:gd name="T51" fmla="*/ 1462 h 3200"/>
                      <a:gd name="T52" fmla="*/ 485 w 2639"/>
                      <a:gd name="T53" fmla="*/ 911 h 3200"/>
                      <a:gd name="T54" fmla="*/ 572 w 2639"/>
                      <a:gd name="T55" fmla="*/ 723 h 3200"/>
                      <a:gd name="T56" fmla="*/ 235 w 2639"/>
                      <a:gd name="T57" fmla="*/ 636 h 3200"/>
                      <a:gd name="T58" fmla="*/ 274 w 2639"/>
                      <a:gd name="T59" fmla="*/ 134 h 3200"/>
                      <a:gd name="T60" fmla="*/ 1937 w 2639"/>
                      <a:gd name="T61" fmla="*/ 95 h 3200"/>
                      <a:gd name="T62" fmla="*/ 2544 w 2639"/>
                      <a:gd name="T63" fmla="*/ 702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9" h="3200">
                        <a:moveTo>
                          <a:pt x="2625" y="649"/>
                        </a:moveTo>
                        <a:cubicBezTo>
                          <a:pt x="2605" y="629"/>
                          <a:pt x="2605" y="629"/>
                          <a:pt x="2605" y="629"/>
                        </a:cubicBezTo>
                        <a:cubicBezTo>
                          <a:pt x="2010" y="34"/>
                          <a:pt x="2010" y="34"/>
                          <a:pt x="2010" y="34"/>
                        </a:cubicBezTo>
                        <a:cubicBezTo>
                          <a:pt x="1990" y="14"/>
                          <a:pt x="1990" y="14"/>
                          <a:pt x="1990" y="14"/>
                        </a:cubicBezTo>
                        <a:cubicBezTo>
                          <a:pt x="1981" y="5"/>
                          <a:pt x="1969" y="0"/>
                          <a:pt x="1956" y="0"/>
                        </a:cubicBezTo>
                        <a:cubicBezTo>
                          <a:pt x="370" y="0"/>
                          <a:pt x="370" y="0"/>
                          <a:pt x="370" y="0"/>
                        </a:cubicBezTo>
                        <a:cubicBezTo>
                          <a:pt x="307" y="0"/>
                          <a:pt x="249" y="26"/>
                          <a:pt x="207" y="67"/>
                        </a:cubicBezTo>
                        <a:cubicBezTo>
                          <a:pt x="166" y="109"/>
                          <a:pt x="140" y="166"/>
                          <a:pt x="140" y="230"/>
                        </a:cubicBezTo>
                        <a:cubicBezTo>
                          <a:pt x="140" y="636"/>
                          <a:pt x="140" y="636"/>
                          <a:pt x="140" y="636"/>
                        </a:cubicBezTo>
                        <a:cubicBezTo>
                          <a:pt x="87" y="636"/>
                          <a:pt x="87" y="636"/>
                          <a:pt x="87" y="636"/>
                        </a:cubicBezTo>
                        <a:cubicBezTo>
                          <a:pt x="39" y="636"/>
                          <a:pt x="0" y="675"/>
                          <a:pt x="0" y="723"/>
                        </a:cubicBezTo>
                        <a:cubicBezTo>
                          <a:pt x="0" y="824"/>
                          <a:pt x="0" y="824"/>
                          <a:pt x="0" y="824"/>
                        </a:cubicBezTo>
                        <a:cubicBezTo>
                          <a:pt x="0" y="872"/>
                          <a:pt x="39" y="911"/>
                          <a:pt x="87" y="911"/>
                        </a:cubicBezTo>
                        <a:cubicBezTo>
                          <a:pt x="140" y="911"/>
                          <a:pt x="140" y="911"/>
                          <a:pt x="140" y="911"/>
                        </a:cubicBezTo>
                        <a:cubicBezTo>
                          <a:pt x="140" y="1462"/>
                          <a:pt x="140" y="1462"/>
                          <a:pt x="140" y="1462"/>
                        </a:cubicBezTo>
                        <a:cubicBezTo>
                          <a:pt x="87" y="1462"/>
                          <a:pt x="87" y="1462"/>
                          <a:pt x="87" y="1462"/>
                        </a:cubicBezTo>
                        <a:cubicBezTo>
                          <a:pt x="39" y="1462"/>
                          <a:pt x="0" y="1501"/>
                          <a:pt x="0" y="1549"/>
                        </a:cubicBezTo>
                        <a:cubicBezTo>
                          <a:pt x="0" y="1650"/>
                          <a:pt x="0" y="1650"/>
                          <a:pt x="0" y="1650"/>
                        </a:cubicBezTo>
                        <a:cubicBezTo>
                          <a:pt x="0" y="1698"/>
                          <a:pt x="39" y="1737"/>
                          <a:pt x="87" y="1737"/>
                        </a:cubicBezTo>
                        <a:cubicBezTo>
                          <a:pt x="140" y="1737"/>
                          <a:pt x="140" y="1737"/>
                          <a:pt x="140" y="1737"/>
                        </a:cubicBezTo>
                        <a:cubicBezTo>
                          <a:pt x="140" y="2289"/>
                          <a:pt x="140" y="2289"/>
                          <a:pt x="140" y="2289"/>
                        </a:cubicBezTo>
                        <a:cubicBezTo>
                          <a:pt x="87" y="2289"/>
                          <a:pt x="87" y="2289"/>
                          <a:pt x="87" y="2289"/>
                        </a:cubicBezTo>
                        <a:cubicBezTo>
                          <a:pt x="39" y="2289"/>
                          <a:pt x="0" y="2328"/>
                          <a:pt x="0" y="2376"/>
                        </a:cubicBezTo>
                        <a:cubicBezTo>
                          <a:pt x="0" y="2477"/>
                          <a:pt x="0" y="2477"/>
                          <a:pt x="0" y="2477"/>
                        </a:cubicBezTo>
                        <a:cubicBezTo>
                          <a:pt x="0" y="2525"/>
                          <a:pt x="39" y="2564"/>
                          <a:pt x="87" y="2564"/>
                        </a:cubicBezTo>
                        <a:cubicBezTo>
                          <a:pt x="140" y="2564"/>
                          <a:pt x="140" y="2564"/>
                          <a:pt x="140" y="2564"/>
                        </a:cubicBezTo>
                        <a:cubicBezTo>
                          <a:pt x="140" y="2970"/>
                          <a:pt x="140" y="2970"/>
                          <a:pt x="140" y="2970"/>
                        </a:cubicBezTo>
                        <a:cubicBezTo>
                          <a:pt x="140" y="3033"/>
                          <a:pt x="166" y="3091"/>
                          <a:pt x="207" y="3132"/>
                        </a:cubicBezTo>
                        <a:cubicBezTo>
                          <a:pt x="249" y="3174"/>
                          <a:pt x="307" y="3200"/>
                          <a:pt x="370" y="3200"/>
                        </a:cubicBezTo>
                        <a:cubicBezTo>
                          <a:pt x="2409" y="3200"/>
                          <a:pt x="2409" y="3200"/>
                          <a:pt x="2409" y="3200"/>
                        </a:cubicBezTo>
                        <a:cubicBezTo>
                          <a:pt x="2473" y="3200"/>
                          <a:pt x="2530" y="3174"/>
                          <a:pt x="2572" y="3132"/>
                        </a:cubicBezTo>
                        <a:cubicBezTo>
                          <a:pt x="2614" y="3091"/>
                          <a:pt x="2639" y="3033"/>
                          <a:pt x="2639" y="2970"/>
                        </a:cubicBezTo>
                        <a:cubicBezTo>
                          <a:pt x="2639" y="683"/>
                          <a:pt x="2639" y="683"/>
                          <a:pt x="2639" y="683"/>
                        </a:cubicBezTo>
                        <a:cubicBezTo>
                          <a:pt x="2639" y="670"/>
                          <a:pt x="2634" y="658"/>
                          <a:pt x="2625" y="649"/>
                        </a:cubicBezTo>
                        <a:close/>
                        <a:moveTo>
                          <a:pt x="2544" y="2970"/>
                        </a:moveTo>
                        <a:cubicBezTo>
                          <a:pt x="2544" y="3007"/>
                          <a:pt x="2529" y="3041"/>
                          <a:pt x="2505" y="3065"/>
                        </a:cubicBezTo>
                        <a:cubicBezTo>
                          <a:pt x="2480" y="3090"/>
                          <a:pt x="2447" y="3105"/>
                          <a:pt x="2409" y="3105"/>
                        </a:cubicBezTo>
                        <a:cubicBezTo>
                          <a:pt x="370" y="3105"/>
                          <a:pt x="370" y="3105"/>
                          <a:pt x="370" y="3105"/>
                        </a:cubicBezTo>
                        <a:cubicBezTo>
                          <a:pt x="333" y="3105"/>
                          <a:pt x="299" y="3090"/>
                          <a:pt x="274" y="3065"/>
                        </a:cubicBezTo>
                        <a:cubicBezTo>
                          <a:pt x="250" y="3041"/>
                          <a:pt x="235" y="3007"/>
                          <a:pt x="235" y="2970"/>
                        </a:cubicBezTo>
                        <a:cubicBezTo>
                          <a:pt x="235" y="2564"/>
                          <a:pt x="235" y="2564"/>
                          <a:pt x="235" y="2564"/>
                        </a:cubicBezTo>
                        <a:cubicBezTo>
                          <a:pt x="485" y="2564"/>
                          <a:pt x="485" y="2564"/>
                          <a:pt x="485" y="2564"/>
                        </a:cubicBezTo>
                        <a:cubicBezTo>
                          <a:pt x="533" y="2564"/>
                          <a:pt x="572" y="2525"/>
                          <a:pt x="572" y="2477"/>
                        </a:cubicBezTo>
                        <a:cubicBezTo>
                          <a:pt x="572" y="2376"/>
                          <a:pt x="572" y="2376"/>
                          <a:pt x="572" y="2376"/>
                        </a:cubicBezTo>
                        <a:cubicBezTo>
                          <a:pt x="572" y="2328"/>
                          <a:pt x="533" y="2289"/>
                          <a:pt x="485" y="2289"/>
                        </a:cubicBezTo>
                        <a:cubicBezTo>
                          <a:pt x="235" y="2289"/>
                          <a:pt x="235" y="2289"/>
                          <a:pt x="235" y="2289"/>
                        </a:cubicBezTo>
                        <a:cubicBezTo>
                          <a:pt x="235" y="1737"/>
                          <a:pt x="235" y="1737"/>
                          <a:pt x="235" y="1737"/>
                        </a:cubicBezTo>
                        <a:cubicBezTo>
                          <a:pt x="485" y="1737"/>
                          <a:pt x="485" y="1737"/>
                          <a:pt x="485" y="1737"/>
                        </a:cubicBezTo>
                        <a:cubicBezTo>
                          <a:pt x="533" y="1737"/>
                          <a:pt x="572" y="1698"/>
                          <a:pt x="572" y="1650"/>
                        </a:cubicBezTo>
                        <a:cubicBezTo>
                          <a:pt x="572" y="1549"/>
                          <a:pt x="572" y="1549"/>
                          <a:pt x="572" y="1549"/>
                        </a:cubicBezTo>
                        <a:cubicBezTo>
                          <a:pt x="572" y="1501"/>
                          <a:pt x="533" y="1462"/>
                          <a:pt x="485" y="1462"/>
                        </a:cubicBezTo>
                        <a:cubicBezTo>
                          <a:pt x="235" y="1462"/>
                          <a:pt x="235" y="1462"/>
                          <a:pt x="235" y="1462"/>
                        </a:cubicBezTo>
                        <a:cubicBezTo>
                          <a:pt x="235" y="911"/>
                          <a:pt x="235" y="911"/>
                          <a:pt x="235" y="911"/>
                        </a:cubicBezTo>
                        <a:cubicBezTo>
                          <a:pt x="485" y="911"/>
                          <a:pt x="485" y="911"/>
                          <a:pt x="485" y="911"/>
                        </a:cubicBezTo>
                        <a:cubicBezTo>
                          <a:pt x="533" y="911"/>
                          <a:pt x="572" y="872"/>
                          <a:pt x="572" y="824"/>
                        </a:cubicBezTo>
                        <a:cubicBezTo>
                          <a:pt x="572" y="723"/>
                          <a:pt x="572" y="723"/>
                          <a:pt x="572" y="723"/>
                        </a:cubicBezTo>
                        <a:cubicBezTo>
                          <a:pt x="572" y="675"/>
                          <a:pt x="533" y="636"/>
                          <a:pt x="485" y="636"/>
                        </a:cubicBezTo>
                        <a:cubicBezTo>
                          <a:pt x="235" y="636"/>
                          <a:pt x="235" y="636"/>
                          <a:pt x="235" y="636"/>
                        </a:cubicBezTo>
                        <a:cubicBezTo>
                          <a:pt x="235" y="230"/>
                          <a:pt x="235" y="230"/>
                          <a:pt x="235" y="230"/>
                        </a:cubicBezTo>
                        <a:cubicBezTo>
                          <a:pt x="235" y="192"/>
                          <a:pt x="250" y="159"/>
                          <a:pt x="274" y="134"/>
                        </a:cubicBezTo>
                        <a:cubicBezTo>
                          <a:pt x="299" y="110"/>
                          <a:pt x="333" y="95"/>
                          <a:pt x="370" y="95"/>
                        </a:cubicBezTo>
                        <a:cubicBezTo>
                          <a:pt x="1937" y="95"/>
                          <a:pt x="1937" y="95"/>
                          <a:pt x="1937" y="95"/>
                        </a:cubicBezTo>
                        <a:cubicBezTo>
                          <a:pt x="1943" y="101"/>
                          <a:pt x="1943" y="101"/>
                          <a:pt x="1943" y="101"/>
                        </a:cubicBezTo>
                        <a:cubicBezTo>
                          <a:pt x="2544" y="702"/>
                          <a:pt x="2544" y="702"/>
                          <a:pt x="2544" y="702"/>
                        </a:cubicBezTo>
                        <a:lnTo>
                          <a:pt x="2544" y="29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
                    <a:extLst>
                      <a:ext uri="{FF2B5EF4-FFF2-40B4-BE49-F238E27FC236}">
                        <a16:creationId xmlns:a16="http://schemas.microsoft.com/office/drawing/2014/main" id="{72BD316E-0F8F-4155-B653-119ABD689E7F}"/>
                      </a:ext>
                    </a:extLst>
                  </p:cNvPr>
                  <p:cNvSpPr>
                    <a:spLocks noEditPoints="1"/>
                  </p:cNvSpPr>
                  <p:nvPr/>
                </p:nvSpPr>
                <p:spPr bwMode="auto">
                  <a:xfrm>
                    <a:off x="37474525" y="72747"/>
                    <a:ext cx="1463675" cy="1462088"/>
                  </a:xfrm>
                  <a:custGeom>
                    <a:avLst/>
                    <a:gdLst>
                      <a:gd name="T0" fmla="*/ 0 w 968"/>
                      <a:gd name="T1" fmla="*/ 484 h 967"/>
                      <a:gd name="T2" fmla="*/ 20 w 968"/>
                      <a:gd name="T3" fmla="*/ 618 h 967"/>
                      <a:gd name="T4" fmla="*/ 34 w 968"/>
                      <a:gd name="T5" fmla="*/ 661 h 967"/>
                      <a:gd name="T6" fmla="*/ 125 w 968"/>
                      <a:gd name="T7" fmla="*/ 807 h 967"/>
                      <a:gd name="T8" fmla="*/ 484 w 968"/>
                      <a:gd name="T9" fmla="*/ 967 h 967"/>
                      <a:gd name="T10" fmla="*/ 843 w 968"/>
                      <a:gd name="T11" fmla="*/ 807 h 967"/>
                      <a:gd name="T12" fmla="*/ 934 w 968"/>
                      <a:gd name="T13" fmla="*/ 661 h 967"/>
                      <a:gd name="T14" fmla="*/ 948 w 968"/>
                      <a:gd name="T15" fmla="*/ 618 h 967"/>
                      <a:gd name="T16" fmla="*/ 968 w 968"/>
                      <a:gd name="T17" fmla="*/ 484 h 967"/>
                      <a:gd name="T18" fmla="*/ 484 w 968"/>
                      <a:gd name="T19" fmla="*/ 0 h 967"/>
                      <a:gd name="T20" fmla="*/ 0 w 968"/>
                      <a:gd name="T21" fmla="*/ 484 h 967"/>
                      <a:gd name="T22" fmla="*/ 556 w 968"/>
                      <a:gd name="T23" fmla="*/ 761 h 967"/>
                      <a:gd name="T24" fmla="*/ 545 w 968"/>
                      <a:gd name="T25" fmla="*/ 798 h 967"/>
                      <a:gd name="T26" fmla="*/ 484 w 968"/>
                      <a:gd name="T27" fmla="*/ 833 h 967"/>
                      <a:gd name="T28" fmla="*/ 422 w 968"/>
                      <a:gd name="T29" fmla="*/ 798 h 967"/>
                      <a:gd name="T30" fmla="*/ 412 w 968"/>
                      <a:gd name="T31" fmla="*/ 761 h 967"/>
                      <a:gd name="T32" fmla="*/ 412 w 968"/>
                      <a:gd name="T33" fmla="*/ 442 h 967"/>
                      <a:gd name="T34" fmla="*/ 484 w 968"/>
                      <a:gd name="T35" fmla="*/ 370 h 967"/>
                      <a:gd name="T36" fmla="*/ 556 w 968"/>
                      <a:gd name="T37" fmla="*/ 442 h 967"/>
                      <a:gd name="T38" fmla="*/ 556 w 968"/>
                      <a:gd name="T39" fmla="*/ 761 h 967"/>
                      <a:gd name="T40" fmla="*/ 574 w 968"/>
                      <a:gd name="T41" fmla="*/ 225 h 967"/>
                      <a:gd name="T42" fmla="*/ 484 w 968"/>
                      <a:gd name="T43" fmla="*/ 315 h 967"/>
                      <a:gd name="T44" fmla="*/ 394 w 968"/>
                      <a:gd name="T45" fmla="*/ 225 h 967"/>
                      <a:gd name="T46" fmla="*/ 484 w 968"/>
                      <a:gd name="T47" fmla="*/ 134 h 967"/>
                      <a:gd name="T48" fmla="*/ 574 w 968"/>
                      <a:gd name="T49" fmla="*/ 22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8" h="967">
                        <a:moveTo>
                          <a:pt x="0" y="484"/>
                        </a:moveTo>
                        <a:cubicBezTo>
                          <a:pt x="0" y="529"/>
                          <a:pt x="7" y="574"/>
                          <a:pt x="20" y="618"/>
                        </a:cubicBezTo>
                        <a:cubicBezTo>
                          <a:pt x="24" y="632"/>
                          <a:pt x="29" y="647"/>
                          <a:pt x="34" y="661"/>
                        </a:cubicBezTo>
                        <a:cubicBezTo>
                          <a:pt x="55" y="714"/>
                          <a:pt x="86" y="764"/>
                          <a:pt x="125" y="807"/>
                        </a:cubicBezTo>
                        <a:cubicBezTo>
                          <a:pt x="217" y="909"/>
                          <a:pt x="348" y="967"/>
                          <a:pt x="484" y="967"/>
                        </a:cubicBezTo>
                        <a:cubicBezTo>
                          <a:pt x="620" y="967"/>
                          <a:pt x="751" y="909"/>
                          <a:pt x="843" y="807"/>
                        </a:cubicBezTo>
                        <a:cubicBezTo>
                          <a:pt x="882" y="764"/>
                          <a:pt x="912" y="715"/>
                          <a:pt x="934" y="661"/>
                        </a:cubicBezTo>
                        <a:cubicBezTo>
                          <a:pt x="939" y="647"/>
                          <a:pt x="944" y="632"/>
                          <a:pt x="948" y="618"/>
                        </a:cubicBezTo>
                        <a:cubicBezTo>
                          <a:pt x="961" y="574"/>
                          <a:pt x="968" y="529"/>
                          <a:pt x="968" y="484"/>
                        </a:cubicBezTo>
                        <a:cubicBezTo>
                          <a:pt x="968" y="217"/>
                          <a:pt x="751" y="0"/>
                          <a:pt x="484" y="0"/>
                        </a:cubicBezTo>
                        <a:cubicBezTo>
                          <a:pt x="217" y="0"/>
                          <a:pt x="0" y="217"/>
                          <a:pt x="0" y="484"/>
                        </a:cubicBezTo>
                        <a:close/>
                        <a:moveTo>
                          <a:pt x="556" y="761"/>
                        </a:moveTo>
                        <a:cubicBezTo>
                          <a:pt x="556" y="775"/>
                          <a:pt x="552" y="787"/>
                          <a:pt x="545" y="798"/>
                        </a:cubicBezTo>
                        <a:cubicBezTo>
                          <a:pt x="533" y="819"/>
                          <a:pt x="510" y="833"/>
                          <a:pt x="484" y="833"/>
                        </a:cubicBezTo>
                        <a:cubicBezTo>
                          <a:pt x="458" y="833"/>
                          <a:pt x="435" y="819"/>
                          <a:pt x="422" y="798"/>
                        </a:cubicBezTo>
                        <a:cubicBezTo>
                          <a:pt x="416" y="787"/>
                          <a:pt x="412" y="775"/>
                          <a:pt x="412" y="761"/>
                        </a:cubicBezTo>
                        <a:cubicBezTo>
                          <a:pt x="412" y="442"/>
                          <a:pt x="412" y="442"/>
                          <a:pt x="412" y="442"/>
                        </a:cubicBezTo>
                        <a:cubicBezTo>
                          <a:pt x="412" y="402"/>
                          <a:pt x="444" y="370"/>
                          <a:pt x="484" y="370"/>
                        </a:cubicBezTo>
                        <a:cubicBezTo>
                          <a:pt x="524" y="370"/>
                          <a:pt x="556" y="402"/>
                          <a:pt x="556" y="442"/>
                        </a:cubicBezTo>
                        <a:lnTo>
                          <a:pt x="556" y="761"/>
                        </a:lnTo>
                        <a:close/>
                        <a:moveTo>
                          <a:pt x="574" y="225"/>
                        </a:moveTo>
                        <a:cubicBezTo>
                          <a:pt x="574" y="274"/>
                          <a:pt x="534" y="315"/>
                          <a:pt x="484" y="315"/>
                        </a:cubicBezTo>
                        <a:cubicBezTo>
                          <a:pt x="434" y="315"/>
                          <a:pt x="394" y="274"/>
                          <a:pt x="394" y="225"/>
                        </a:cubicBezTo>
                        <a:cubicBezTo>
                          <a:pt x="394" y="175"/>
                          <a:pt x="434" y="134"/>
                          <a:pt x="484" y="134"/>
                        </a:cubicBezTo>
                        <a:cubicBezTo>
                          <a:pt x="534" y="134"/>
                          <a:pt x="574" y="175"/>
                          <a:pt x="574"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8">
                    <a:extLst>
                      <a:ext uri="{FF2B5EF4-FFF2-40B4-BE49-F238E27FC236}">
                        <a16:creationId xmlns:a16="http://schemas.microsoft.com/office/drawing/2014/main" id="{0199A2DF-016D-4C8B-B9F6-D840E084367F}"/>
                      </a:ext>
                    </a:extLst>
                  </p:cNvPr>
                  <p:cNvSpPr>
                    <a:spLocks noEditPoints="1"/>
                  </p:cNvSpPr>
                  <p:nvPr/>
                </p:nvSpPr>
                <p:spPr bwMode="auto">
                  <a:xfrm>
                    <a:off x="36847463" y="-1351241"/>
                    <a:ext cx="2714625" cy="4311650"/>
                  </a:xfrm>
                  <a:custGeom>
                    <a:avLst/>
                    <a:gdLst>
                      <a:gd name="T0" fmla="*/ 1201 w 1795"/>
                      <a:gd name="T1" fmla="*/ 425 h 2852"/>
                      <a:gd name="T2" fmla="*/ 1201 w 1795"/>
                      <a:gd name="T3" fmla="*/ 0 h 2852"/>
                      <a:gd name="T4" fmla="*/ 56 w 1795"/>
                      <a:gd name="T5" fmla="*/ 0 h 2852"/>
                      <a:gd name="T6" fmla="*/ 0 w 1795"/>
                      <a:gd name="T7" fmla="*/ 56 h 2852"/>
                      <a:gd name="T8" fmla="*/ 0 w 1795"/>
                      <a:gd name="T9" fmla="*/ 2796 h 2852"/>
                      <a:gd name="T10" fmla="*/ 56 w 1795"/>
                      <a:gd name="T11" fmla="*/ 2852 h 2852"/>
                      <a:gd name="T12" fmla="*/ 1739 w 1795"/>
                      <a:gd name="T13" fmla="*/ 2852 h 2852"/>
                      <a:gd name="T14" fmla="*/ 1795 w 1795"/>
                      <a:gd name="T15" fmla="*/ 2796 h 2852"/>
                      <a:gd name="T16" fmla="*/ 1795 w 1795"/>
                      <a:gd name="T17" fmla="*/ 595 h 2852"/>
                      <a:gd name="T18" fmla="*/ 1370 w 1795"/>
                      <a:gd name="T19" fmla="*/ 595 h 2852"/>
                      <a:gd name="T20" fmla="*/ 1201 w 1795"/>
                      <a:gd name="T21" fmla="*/ 425 h 2852"/>
                      <a:gd name="T22" fmla="*/ 1489 w 1795"/>
                      <a:gd name="T23" fmla="*/ 1426 h 2852"/>
                      <a:gd name="T24" fmla="*/ 1476 w 1795"/>
                      <a:gd name="T25" fmla="*/ 1553 h 2852"/>
                      <a:gd name="T26" fmla="*/ 1465 w 1795"/>
                      <a:gd name="T27" fmla="*/ 1594 h 2852"/>
                      <a:gd name="T28" fmla="*/ 1403 w 1795"/>
                      <a:gd name="T29" fmla="*/ 1733 h 2852"/>
                      <a:gd name="T30" fmla="*/ 898 w 1795"/>
                      <a:gd name="T31" fmla="*/ 2017 h 2852"/>
                      <a:gd name="T32" fmla="*/ 393 w 1795"/>
                      <a:gd name="T33" fmla="*/ 1733 h 2852"/>
                      <a:gd name="T34" fmla="*/ 331 w 1795"/>
                      <a:gd name="T35" fmla="*/ 1594 h 2852"/>
                      <a:gd name="T36" fmla="*/ 321 w 1795"/>
                      <a:gd name="T37" fmla="*/ 1553 h 2852"/>
                      <a:gd name="T38" fmla="*/ 306 w 1795"/>
                      <a:gd name="T39" fmla="*/ 1426 h 2852"/>
                      <a:gd name="T40" fmla="*/ 898 w 1795"/>
                      <a:gd name="T41" fmla="*/ 835 h 2852"/>
                      <a:gd name="T42" fmla="*/ 1489 w 1795"/>
                      <a:gd name="T43" fmla="*/ 1426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5" h="2852">
                        <a:moveTo>
                          <a:pt x="1201" y="425"/>
                        </a:moveTo>
                        <a:cubicBezTo>
                          <a:pt x="1201" y="0"/>
                          <a:pt x="1201" y="0"/>
                          <a:pt x="1201" y="0"/>
                        </a:cubicBezTo>
                        <a:cubicBezTo>
                          <a:pt x="56" y="0"/>
                          <a:pt x="56" y="0"/>
                          <a:pt x="56" y="0"/>
                        </a:cubicBezTo>
                        <a:cubicBezTo>
                          <a:pt x="25" y="0"/>
                          <a:pt x="0" y="25"/>
                          <a:pt x="0" y="56"/>
                        </a:cubicBezTo>
                        <a:cubicBezTo>
                          <a:pt x="0" y="2796"/>
                          <a:pt x="0" y="2796"/>
                          <a:pt x="0" y="2796"/>
                        </a:cubicBezTo>
                        <a:cubicBezTo>
                          <a:pt x="0" y="2827"/>
                          <a:pt x="25" y="2852"/>
                          <a:pt x="56" y="2852"/>
                        </a:cubicBezTo>
                        <a:cubicBezTo>
                          <a:pt x="1739" y="2852"/>
                          <a:pt x="1739" y="2852"/>
                          <a:pt x="1739" y="2852"/>
                        </a:cubicBezTo>
                        <a:cubicBezTo>
                          <a:pt x="1770" y="2852"/>
                          <a:pt x="1795" y="2827"/>
                          <a:pt x="1795" y="2796"/>
                        </a:cubicBezTo>
                        <a:cubicBezTo>
                          <a:pt x="1795" y="595"/>
                          <a:pt x="1795" y="595"/>
                          <a:pt x="1795" y="595"/>
                        </a:cubicBezTo>
                        <a:cubicBezTo>
                          <a:pt x="1370" y="595"/>
                          <a:pt x="1370" y="595"/>
                          <a:pt x="1370" y="595"/>
                        </a:cubicBezTo>
                        <a:cubicBezTo>
                          <a:pt x="1277" y="595"/>
                          <a:pt x="1201" y="518"/>
                          <a:pt x="1201" y="425"/>
                        </a:cubicBezTo>
                        <a:close/>
                        <a:moveTo>
                          <a:pt x="1489" y="1426"/>
                        </a:moveTo>
                        <a:cubicBezTo>
                          <a:pt x="1489" y="1469"/>
                          <a:pt x="1485" y="1512"/>
                          <a:pt x="1476" y="1553"/>
                        </a:cubicBezTo>
                        <a:cubicBezTo>
                          <a:pt x="1472" y="1567"/>
                          <a:pt x="1469" y="1580"/>
                          <a:pt x="1465" y="1594"/>
                        </a:cubicBezTo>
                        <a:cubicBezTo>
                          <a:pt x="1451" y="1643"/>
                          <a:pt x="1430" y="1689"/>
                          <a:pt x="1403" y="1733"/>
                        </a:cubicBezTo>
                        <a:cubicBezTo>
                          <a:pt x="1295" y="1911"/>
                          <a:pt x="1106" y="2017"/>
                          <a:pt x="898" y="2017"/>
                        </a:cubicBezTo>
                        <a:cubicBezTo>
                          <a:pt x="690" y="2017"/>
                          <a:pt x="501" y="1911"/>
                          <a:pt x="393" y="1733"/>
                        </a:cubicBezTo>
                        <a:cubicBezTo>
                          <a:pt x="366" y="1690"/>
                          <a:pt x="345" y="1643"/>
                          <a:pt x="331" y="1594"/>
                        </a:cubicBezTo>
                        <a:cubicBezTo>
                          <a:pt x="327" y="1580"/>
                          <a:pt x="324" y="1567"/>
                          <a:pt x="321" y="1553"/>
                        </a:cubicBezTo>
                        <a:cubicBezTo>
                          <a:pt x="311" y="1511"/>
                          <a:pt x="306" y="1468"/>
                          <a:pt x="306" y="1426"/>
                        </a:cubicBezTo>
                        <a:cubicBezTo>
                          <a:pt x="306" y="1100"/>
                          <a:pt x="572" y="835"/>
                          <a:pt x="898" y="835"/>
                        </a:cubicBezTo>
                        <a:cubicBezTo>
                          <a:pt x="1224" y="835"/>
                          <a:pt x="1489" y="1100"/>
                          <a:pt x="1489"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50">
                  <a:extLst>
                    <a:ext uri="{FF2B5EF4-FFF2-40B4-BE49-F238E27FC236}">
                      <a16:creationId xmlns:a16="http://schemas.microsoft.com/office/drawing/2014/main" id="{4877E395-6B79-486E-9040-6A4341710C26}"/>
                    </a:ext>
                  </a:extLst>
                </p:cNvPr>
                <p:cNvGrpSpPr>
                  <a:grpSpLocks noChangeAspect="1"/>
                </p:cNvGrpSpPr>
                <p:nvPr/>
              </p:nvGrpSpPr>
              <p:grpSpPr>
                <a:xfrm>
                  <a:off x="444844" y="4565212"/>
                  <a:ext cx="365760" cy="636185"/>
                  <a:chOff x="6447028" y="1182514"/>
                  <a:chExt cx="447711" cy="778727"/>
                </a:xfrm>
                <a:effectLst>
                  <a:outerShdw blurRad="50800" dist="38100" dir="2700000" algn="tl" rotWithShape="0">
                    <a:prstClr val="black">
                      <a:alpha val="40000"/>
                    </a:prstClr>
                  </a:outerShdw>
                </a:effectLst>
              </p:grpSpPr>
              <p:grpSp>
                <p:nvGrpSpPr>
                  <p:cNvPr id="57" name="Graphic 58">
                    <a:extLst>
                      <a:ext uri="{FF2B5EF4-FFF2-40B4-BE49-F238E27FC236}">
                        <a16:creationId xmlns:a16="http://schemas.microsoft.com/office/drawing/2014/main" id="{0B92F69F-7BC3-45FD-BFF7-EE99540388EE}"/>
                      </a:ext>
                    </a:extLst>
                  </p:cNvPr>
                  <p:cNvGrpSpPr/>
                  <p:nvPr/>
                </p:nvGrpSpPr>
                <p:grpSpPr>
                  <a:xfrm>
                    <a:off x="6747376" y="1492004"/>
                    <a:ext cx="44637" cy="90601"/>
                    <a:chOff x="3475568" y="1427993"/>
                    <a:chExt cx="44637" cy="90601"/>
                  </a:xfrm>
                  <a:solidFill>
                    <a:srgbClr val="EF414A"/>
                  </a:solidFill>
                </p:grpSpPr>
                <p:sp>
                  <p:nvSpPr>
                    <p:cNvPr id="61" name="Freeform: Shape 60">
                      <a:extLst>
                        <a:ext uri="{FF2B5EF4-FFF2-40B4-BE49-F238E27FC236}">
                          <a16:creationId xmlns:a16="http://schemas.microsoft.com/office/drawing/2014/main" id="{BA1252EB-37F7-45EE-B738-0B9C96E3E990}"/>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7C10A61-EFCA-41DC-858B-7E1BCF85068F}"/>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58" name="Graphic 58">
                    <a:extLst>
                      <a:ext uri="{FF2B5EF4-FFF2-40B4-BE49-F238E27FC236}">
                        <a16:creationId xmlns:a16="http://schemas.microsoft.com/office/drawing/2014/main" id="{37D443F0-3AC4-4E23-A147-CFCAEAF4ABA6}"/>
                      </a:ext>
                    </a:extLst>
                  </p:cNvPr>
                  <p:cNvGrpSpPr/>
                  <p:nvPr/>
                </p:nvGrpSpPr>
                <p:grpSpPr>
                  <a:xfrm>
                    <a:off x="6447028" y="1182514"/>
                    <a:ext cx="447711" cy="778727"/>
                    <a:chOff x="3153789" y="1213623"/>
                    <a:chExt cx="447711" cy="778727"/>
                  </a:xfrm>
                  <a:solidFill>
                    <a:srgbClr val="EF414A"/>
                  </a:solidFill>
                </p:grpSpPr>
                <p:sp>
                  <p:nvSpPr>
                    <p:cNvPr id="59" name="Freeform: Shape 58">
                      <a:extLst>
                        <a:ext uri="{FF2B5EF4-FFF2-40B4-BE49-F238E27FC236}">
                          <a16:creationId xmlns:a16="http://schemas.microsoft.com/office/drawing/2014/main" id="{1B2D036B-F64B-4BCC-85C6-88B39B904088}"/>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98F3E4B-141A-473C-B0FE-B3AA39282718}"/>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grpSp>
        </p:grpSp>
        <p:grpSp>
          <p:nvGrpSpPr>
            <p:cNvPr id="66" name="Group 65">
              <a:extLst>
                <a:ext uri="{FF2B5EF4-FFF2-40B4-BE49-F238E27FC236}">
                  <a16:creationId xmlns:a16="http://schemas.microsoft.com/office/drawing/2014/main" id="{8ED77F37-7821-4D7D-AD19-C917EC0F5A79}"/>
                </a:ext>
              </a:extLst>
            </p:cNvPr>
            <p:cNvGrpSpPr/>
            <p:nvPr/>
          </p:nvGrpSpPr>
          <p:grpSpPr>
            <a:xfrm>
              <a:off x="5844485" y="2910533"/>
              <a:ext cx="6118916" cy="1383853"/>
              <a:chOff x="5844485" y="5244087"/>
              <a:chExt cx="6118916" cy="1383853"/>
            </a:xfrm>
          </p:grpSpPr>
          <p:sp>
            <p:nvSpPr>
              <p:cNvPr id="67" name="Rectangle 66">
                <a:extLst>
                  <a:ext uri="{FF2B5EF4-FFF2-40B4-BE49-F238E27FC236}">
                    <a16:creationId xmlns:a16="http://schemas.microsoft.com/office/drawing/2014/main" id="{600F9E36-8F4F-4F04-B4E2-B767027180AC}"/>
                  </a:ext>
                </a:extLst>
              </p:cNvPr>
              <p:cNvSpPr/>
              <p:nvPr/>
            </p:nvSpPr>
            <p:spPr>
              <a:xfrm>
                <a:off x="5844485" y="5244087"/>
                <a:ext cx="6118916" cy="1383853"/>
              </a:xfrm>
              <a:prstGeom prst="rect">
                <a:avLst/>
              </a:prstGeom>
              <a:noFill/>
              <a:ln w="12700">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4EDC2380-5696-4B5B-93E3-60607D9FD67F}"/>
                  </a:ext>
                </a:extLst>
              </p:cNvPr>
              <p:cNvSpPr txBox="1"/>
              <p:nvPr/>
            </p:nvSpPr>
            <p:spPr>
              <a:xfrm>
                <a:off x="5948575" y="5382015"/>
                <a:ext cx="5707842" cy="1107996"/>
              </a:xfrm>
              <a:prstGeom prst="rect">
                <a:avLst/>
              </a:prstGeom>
              <a:noFill/>
            </p:spPr>
            <p:txBody>
              <a:bodyPr wrap="square">
                <a:spAutoFit/>
              </a:bodyPr>
              <a:lstStyle/>
              <a:p>
                <a:pPr rtl="0"/>
                <a:r>
                  <a:rPr lang="en-US" sz="2200" dirty="0">
                    <a:latin typeface="Atkinson Hyperlegible" pitchFamily="2" charset="0"/>
                  </a:rPr>
                  <a:t>Adaptation usually happens at national level by Ministry of Health - all partners should be mandated to use the same version. </a:t>
                </a:r>
              </a:p>
            </p:txBody>
          </p:sp>
        </p:grpSp>
      </p:grpSp>
      <p:pic>
        <p:nvPicPr>
          <p:cNvPr id="5" name="09">
            <a:hlinkClick r:id="" action="ppaction://media"/>
            <a:extLst>
              <a:ext uri="{FF2B5EF4-FFF2-40B4-BE49-F238E27FC236}">
                <a16:creationId xmlns:a16="http://schemas.microsoft.com/office/drawing/2014/main" id="{001458C0-44C7-0878-0DCE-FAC33318D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9" y="6858000"/>
            <a:ext cx="609600" cy="609600"/>
          </a:xfrm>
          <a:prstGeom prst="rect">
            <a:avLst/>
          </a:prstGeom>
        </p:spPr>
      </p:pic>
    </p:spTree>
    <p:extLst>
      <p:ext uri="{BB962C8B-B14F-4D97-AF65-F5344CB8AC3E}">
        <p14:creationId xmlns:p14="http://schemas.microsoft.com/office/powerpoint/2010/main" val="1398116625"/>
      </p:ext>
    </p:extLst>
  </p:cSld>
  <p:clrMapOvr>
    <a:masterClrMapping/>
  </p:clrMapOvr>
  <mc:AlternateContent xmlns:mc="http://schemas.openxmlformats.org/markup-compatibility/2006" xmlns:p14="http://schemas.microsoft.com/office/powerpoint/2010/main">
    <mc:Choice Requires="p14">
      <p:transition spd="slow" p14:dur="2000" advClick="0" advTm="41380"/>
    </mc:Choice>
    <mc:Fallback xmlns="">
      <p:transition spd="slow" advClick="0" advTm="4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76" fill="hold"/>
                                        <p:tgtEl>
                                          <p:spTgt spid="5"/>
                                        </p:tgtEl>
                                      </p:cBhvr>
                                    </p:cmd>
                                  </p:childTnLst>
                                </p:cTn>
                              </p:par>
                              <p:par>
                                <p:cTn id="7" presetID="42" presetClass="path" presetSubtype="0" accel="50000" decel="50000" fill="hold" nodeType="withEffect">
                                  <p:stCondLst>
                                    <p:cond delay="250"/>
                                  </p:stCondLst>
                                  <p:childTnLst>
                                    <p:animMotion origin="layout" path="M 0 0 L 0 0.34051 " pathEditMode="relative" rAng="0" ptsTypes="AA">
                                      <p:cBhvr>
                                        <p:cTn id="8" dur="500" fill="hold"/>
                                        <p:tgtEl>
                                          <p:spTgt spid="22"/>
                                        </p:tgtEl>
                                        <p:attrNameLst>
                                          <p:attrName>ppt_x</p:attrName>
                                          <p:attrName>ppt_y</p:attrName>
                                        </p:attrNameLst>
                                      </p:cBhvr>
                                      <p:rCtr x="0" y="17014"/>
                                    </p:animMotion>
                                  </p:childTnLst>
                                </p:cTn>
                              </p:par>
                              <p:par>
                                <p:cTn id="9" presetID="53" presetClass="entr" presetSubtype="16" fill="hold"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53" presetClass="entr" presetSubtype="16" fill="hold" nodeType="withEffect">
                                  <p:stCondLst>
                                    <p:cond delay="725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53" presetClass="entr" presetSubtype="16" fill="hold" nodeType="withEffect">
                                  <p:stCondLst>
                                    <p:cond delay="110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nodeType="withEffect">
                                  <p:stCondLst>
                                    <p:cond delay="2050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2400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nodeType="withEffect">
                                  <p:stCondLst>
                                    <p:cond delay="315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2" presetClass="exit" presetSubtype="8" fill="hold" nodeType="withEffect">
                                  <p:stCondLst>
                                    <p:cond delay="41380"/>
                                  </p:stCondLst>
                                  <p:childTnLst>
                                    <p:anim calcmode="lin" valueType="num">
                                      <p:cBhvr additive="base">
                                        <p:cTn id="40" dur="500"/>
                                        <p:tgtEl>
                                          <p:spTgt spid="22"/>
                                        </p:tgtEl>
                                        <p:attrNameLst>
                                          <p:attrName>ppt_x</p:attrName>
                                        </p:attrNameLst>
                                      </p:cBhvr>
                                      <p:tavLst>
                                        <p:tav tm="0">
                                          <p:val>
                                            <p:strVal val="ppt_x"/>
                                          </p:val>
                                        </p:tav>
                                        <p:tav tm="100000">
                                          <p:val>
                                            <p:strVal val="0-ppt_w/2"/>
                                          </p:val>
                                        </p:tav>
                                      </p:tavLst>
                                    </p:anim>
                                    <p:anim calcmode="lin" valueType="num">
                                      <p:cBhvr additive="base">
                                        <p:cTn id="41" dur="500"/>
                                        <p:tgtEl>
                                          <p:spTgt spid="22"/>
                                        </p:tgtEl>
                                        <p:attrNameLst>
                                          <p:attrName>ppt_y</p:attrName>
                                        </p:attrNameLst>
                                      </p:cBhvr>
                                      <p:tavLst>
                                        <p:tav tm="0">
                                          <p:val>
                                            <p:strVal val="ppt_y"/>
                                          </p:val>
                                        </p:tav>
                                        <p:tav tm="100000">
                                          <p:val>
                                            <p:strVal val="ppt_y"/>
                                          </p:val>
                                        </p:tav>
                                      </p:tavLst>
                                    </p:anim>
                                    <p:set>
                                      <p:cBhvr>
                                        <p:cTn id="42" dur="1" fill="hold">
                                          <p:stCondLst>
                                            <p:cond delay="499"/>
                                          </p:stCondLst>
                                        </p:cTn>
                                        <p:tgtEl>
                                          <p:spTgt spid="22"/>
                                        </p:tgtEl>
                                        <p:attrNameLst>
                                          <p:attrName>style.visibility</p:attrName>
                                        </p:attrNameLst>
                                      </p:cBhvr>
                                      <p:to>
                                        <p:strVal val="hidden"/>
                                      </p:to>
                                    </p:set>
                                  </p:childTnLst>
                                </p:cTn>
                              </p:par>
                              <p:par>
                                <p:cTn id="43" presetID="2" presetClass="exit" presetSubtype="8" fill="hold" grpId="0" nodeType="withEffect">
                                  <p:stCondLst>
                                    <p:cond delay="41380"/>
                                  </p:stCondLst>
                                  <p:childTnLst>
                                    <p:anim calcmode="lin" valueType="num">
                                      <p:cBhvr additive="base">
                                        <p:cTn id="44" dur="500"/>
                                        <p:tgtEl>
                                          <p:spTgt spid="7"/>
                                        </p:tgtEl>
                                        <p:attrNameLst>
                                          <p:attrName>ppt_x</p:attrName>
                                        </p:attrNameLst>
                                      </p:cBhvr>
                                      <p:tavLst>
                                        <p:tav tm="0">
                                          <p:val>
                                            <p:strVal val="ppt_x"/>
                                          </p:val>
                                        </p:tav>
                                        <p:tav tm="100000">
                                          <p:val>
                                            <p:strVal val="0-ppt_w/2"/>
                                          </p:val>
                                        </p:tav>
                                      </p:tavLst>
                                    </p:anim>
                                    <p:anim calcmode="lin" valueType="num">
                                      <p:cBhvr additive="base">
                                        <p:cTn id="45" dur="500"/>
                                        <p:tgtEl>
                                          <p:spTgt spid="7"/>
                                        </p:tgtEl>
                                        <p:attrNameLst>
                                          <p:attrName>ppt_y</p:attrName>
                                        </p:attrNameLst>
                                      </p:cBhvr>
                                      <p:tavLst>
                                        <p:tav tm="0">
                                          <p:val>
                                            <p:strVal val="ppt_y"/>
                                          </p:val>
                                        </p:tav>
                                        <p:tav tm="100000">
                                          <p:val>
                                            <p:strVal val="ppt_y"/>
                                          </p:val>
                                        </p:tav>
                                      </p:tavLst>
                                    </p:anim>
                                    <p:set>
                                      <p:cBhvr>
                                        <p:cTn id="46" dur="1" fill="hold">
                                          <p:stCondLst>
                                            <p:cond delay="499"/>
                                          </p:stCondLst>
                                        </p:cTn>
                                        <p:tgtEl>
                                          <p:spTgt spid="7"/>
                                        </p:tgtEl>
                                        <p:attrNameLst>
                                          <p:attrName>style.visibility</p:attrName>
                                        </p:attrNameLst>
                                      </p:cBhvr>
                                      <p:to>
                                        <p:strVal val="hidden"/>
                                      </p:to>
                                    </p:set>
                                  </p:childTnLst>
                                </p:cTn>
                              </p:par>
                              <p:par>
                                <p:cTn id="47" presetID="2" presetClass="exit" presetSubtype="2" fill="hold" nodeType="withEffect">
                                  <p:stCondLst>
                                    <p:cond delay="41380"/>
                                  </p:stCondLst>
                                  <p:childTnLst>
                                    <p:anim calcmode="lin" valueType="num">
                                      <p:cBhvr additive="base">
                                        <p:cTn id="48" dur="500"/>
                                        <p:tgtEl>
                                          <p:spTgt spid="15"/>
                                        </p:tgtEl>
                                        <p:attrNameLst>
                                          <p:attrName>ppt_x</p:attrName>
                                        </p:attrNameLst>
                                      </p:cBhvr>
                                      <p:tavLst>
                                        <p:tav tm="0">
                                          <p:val>
                                            <p:strVal val="ppt_x"/>
                                          </p:val>
                                        </p:tav>
                                        <p:tav tm="100000">
                                          <p:val>
                                            <p:strVal val="1+ppt_w/2"/>
                                          </p:val>
                                        </p:tav>
                                      </p:tavLst>
                                    </p:anim>
                                    <p:anim calcmode="lin" valueType="num">
                                      <p:cBhvr additive="base">
                                        <p:cTn id="49" dur="500"/>
                                        <p:tgtEl>
                                          <p:spTgt spid="15"/>
                                        </p:tgtEl>
                                        <p:attrNameLst>
                                          <p:attrName>ppt_y</p:attrName>
                                        </p:attrNameLst>
                                      </p:cBhvr>
                                      <p:tavLst>
                                        <p:tav tm="0">
                                          <p:val>
                                            <p:strVal val="ppt_y"/>
                                          </p:val>
                                        </p:tav>
                                        <p:tav tm="100000">
                                          <p:val>
                                            <p:strVal val="ppt_y"/>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2" fill="hold" nodeType="withEffect">
                                  <p:stCondLst>
                                    <p:cond delay="41380"/>
                                  </p:stCondLst>
                                  <p:childTnLst>
                                    <p:anim calcmode="lin" valueType="num">
                                      <p:cBhvr additive="base">
                                        <p:cTn id="52" dur="500"/>
                                        <p:tgtEl>
                                          <p:spTgt spid="14"/>
                                        </p:tgtEl>
                                        <p:attrNameLst>
                                          <p:attrName>ppt_x</p:attrName>
                                        </p:attrNameLst>
                                      </p:cBhvr>
                                      <p:tavLst>
                                        <p:tav tm="0">
                                          <p:val>
                                            <p:strVal val="ppt_x"/>
                                          </p:val>
                                        </p:tav>
                                        <p:tav tm="100000">
                                          <p:val>
                                            <p:strVal val="1+ppt_w/2"/>
                                          </p:val>
                                        </p:tav>
                                      </p:tavLst>
                                    </p:anim>
                                    <p:anim calcmode="lin" valueType="num">
                                      <p:cBhvr additive="base">
                                        <p:cTn id="53" dur="500"/>
                                        <p:tgtEl>
                                          <p:spTgt spid="14"/>
                                        </p:tgtEl>
                                        <p:attrNameLst>
                                          <p:attrName>ppt_y</p:attrName>
                                        </p:attrNameLst>
                                      </p:cBhvr>
                                      <p:tavLst>
                                        <p:tav tm="0">
                                          <p:val>
                                            <p:strVal val="ppt_y"/>
                                          </p:val>
                                        </p:tav>
                                        <p:tav tm="100000">
                                          <p:val>
                                            <p:strVal val="ppt_y"/>
                                          </p:val>
                                        </p:tav>
                                      </p:tavLst>
                                    </p:anim>
                                    <p:set>
                                      <p:cBhvr>
                                        <p:cTn id="54" dur="1" fill="hold">
                                          <p:stCondLst>
                                            <p:cond delay="499"/>
                                          </p:stCondLst>
                                        </p:cTn>
                                        <p:tgtEl>
                                          <p:spTgt spid="14"/>
                                        </p:tgtEl>
                                        <p:attrNameLst>
                                          <p:attrName>style.visibility</p:attrName>
                                        </p:attrNameLst>
                                      </p:cBhvr>
                                      <p:to>
                                        <p:strVal val="hidden"/>
                                      </p:to>
                                    </p:set>
                                  </p:childTnLst>
                                </p:cTn>
                              </p:par>
                              <p:par>
                                <p:cTn id="55" presetID="2" presetClass="exit" presetSubtype="2" fill="hold" nodeType="withEffect">
                                  <p:stCondLst>
                                    <p:cond delay="41380"/>
                                  </p:stCondLst>
                                  <p:childTnLst>
                                    <p:anim calcmode="lin" valueType="num">
                                      <p:cBhvr additive="base">
                                        <p:cTn id="56" dur="500"/>
                                        <p:tgtEl>
                                          <p:spTgt spid="12"/>
                                        </p:tgtEl>
                                        <p:attrNameLst>
                                          <p:attrName>ppt_x</p:attrName>
                                        </p:attrNameLst>
                                      </p:cBhvr>
                                      <p:tavLst>
                                        <p:tav tm="0">
                                          <p:val>
                                            <p:strVal val="ppt_x"/>
                                          </p:val>
                                        </p:tav>
                                        <p:tav tm="100000">
                                          <p:val>
                                            <p:strVal val="1+ppt_w/2"/>
                                          </p:val>
                                        </p:tav>
                                      </p:tavLst>
                                    </p:anim>
                                    <p:anim calcmode="lin" valueType="num">
                                      <p:cBhvr additive="base">
                                        <p:cTn id="57" dur="500"/>
                                        <p:tgtEl>
                                          <p:spTgt spid="12"/>
                                        </p:tgtEl>
                                        <p:attrNameLst>
                                          <p:attrName>ppt_y</p:attrName>
                                        </p:attrNameLst>
                                      </p:cBhvr>
                                      <p:tavLst>
                                        <p:tav tm="0">
                                          <p:val>
                                            <p:strVal val="ppt_y"/>
                                          </p:val>
                                        </p:tav>
                                        <p:tav tm="100000">
                                          <p:val>
                                            <p:strVal val="ppt_y"/>
                                          </p:val>
                                        </p:tav>
                                      </p:tavLst>
                                    </p:anim>
                                    <p:set>
                                      <p:cBhvr>
                                        <p:cTn id="58" dur="1" fill="hold">
                                          <p:stCondLst>
                                            <p:cond delay="499"/>
                                          </p:stCondLst>
                                        </p:cTn>
                                        <p:tgtEl>
                                          <p:spTgt spid="12"/>
                                        </p:tgtEl>
                                        <p:attrNameLst>
                                          <p:attrName>style.visibility</p:attrName>
                                        </p:attrNameLst>
                                      </p:cBhvr>
                                      <p:to>
                                        <p:strVal val="hidden"/>
                                      </p:to>
                                    </p:set>
                                  </p:childTnLst>
                                </p:cTn>
                              </p:par>
                              <p:par>
                                <p:cTn id="59" presetID="2" presetClass="exit" presetSubtype="2" fill="hold" nodeType="withEffect">
                                  <p:stCondLst>
                                    <p:cond delay="41380"/>
                                  </p:stCondLst>
                                  <p:childTnLst>
                                    <p:anim calcmode="lin" valueType="num">
                                      <p:cBhvr additive="base">
                                        <p:cTn id="60" dur="500"/>
                                        <p:tgtEl>
                                          <p:spTgt spid="3"/>
                                        </p:tgtEl>
                                        <p:attrNameLst>
                                          <p:attrName>ppt_x</p:attrName>
                                        </p:attrNameLst>
                                      </p:cBhvr>
                                      <p:tavLst>
                                        <p:tav tm="0">
                                          <p:val>
                                            <p:strVal val="ppt_x"/>
                                          </p:val>
                                        </p:tav>
                                        <p:tav tm="100000">
                                          <p:val>
                                            <p:strVal val="1+ppt_w/2"/>
                                          </p:val>
                                        </p:tav>
                                      </p:tavLst>
                                    </p:anim>
                                    <p:anim calcmode="lin" valueType="num">
                                      <p:cBhvr additive="base">
                                        <p:cTn id="61" dur="500"/>
                                        <p:tgtEl>
                                          <p:spTgt spid="3"/>
                                        </p:tgtEl>
                                        <p:attrNameLst>
                                          <p:attrName>ppt_y</p:attrName>
                                        </p:attrNameLst>
                                      </p:cBhvr>
                                      <p:tavLst>
                                        <p:tav tm="0">
                                          <p:val>
                                            <p:strVal val="ppt_y"/>
                                          </p:val>
                                        </p:tav>
                                        <p:tav tm="100000">
                                          <p:val>
                                            <p:strVal val="ppt_y"/>
                                          </p:val>
                                        </p:tav>
                                      </p:tavLst>
                                    </p:anim>
                                    <p:set>
                                      <p:cBhvr>
                                        <p:cTn id="62" dur="1" fill="hold">
                                          <p:stCondLst>
                                            <p:cond delay="499"/>
                                          </p:stCondLst>
                                        </p:cTn>
                                        <p:tgtEl>
                                          <p:spTgt spid="3"/>
                                        </p:tgtEl>
                                        <p:attrNameLst>
                                          <p:attrName>style.visibility</p:attrName>
                                        </p:attrNameLst>
                                      </p:cBhvr>
                                      <p:to>
                                        <p:strVal val="hidden"/>
                                      </p:to>
                                    </p:set>
                                  </p:childTnLst>
                                </p:cTn>
                              </p:par>
                              <p:par>
                                <p:cTn id="63" presetID="2" presetClass="exit" presetSubtype="2" fill="hold" nodeType="withEffect">
                                  <p:stCondLst>
                                    <p:cond delay="41380"/>
                                  </p:stCondLst>
                                  <p:childTnLst>
                                    <p:anim calcmode="lin" valueType="num">
                                      <p:cBhvr additive="base">
                                        <p:cTn id="64" dur="500"/>
                                        <p:tgtEl>
                                          <p:spTgt spid="4"/>
                                        </p:tgtEl>
                                        <p:attrNameLst>
                                          <p:attrName>ppt_x</p:attrName>
                                        </p:attrNameLst>
                                      </p:cBhvr>
                                      <p:tavLst>
                                        <p:tav tm="0">
                                          <p:val>
                                            <p:strVal val="ppt_x"/>
                                          </p:val>
                                        </p:tav>
                                        <p:tav tm="100000">
                                          <p:val>
                                            <p:strVal val="1+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par>
                                <p:cTn id="67" presetID="2" presetClass="exit" presetSubtype="2" fill="hold" nodeType="withEffect">
                                  <p:stCondLst>
                                    <p:cond delay="41380"/>
                                  </p:stCondLst>
                                  <p:childTnLst>
                                    <p:anim calcmode="lin" valueType="num">
                                      <p:cBhvr additive="base">
                                        <p:cTn id="68" dur="500"/>
                                        <p:tgtEl>
                                          <p:spTgt spid="10"/>
                                        </p:tgtEl>
                                        <p:attrNameLst>
                                          <p:attrName>ppt_x</p:attrName>
                                        </p:attrNameLst>
                                      </p:cBhvr>
                                      <p:tavLst>
                                        <p:tav tm="0">
                                          <p:val>
                                            <p:strVal val="ppt_x"/>
                                          </p:val>
                                        </p:tav>
                                        <p:tav tm="100000">
                                          <p:val>
                                            <p:strVal val="1+ppt_w/2"/>
                                          </p:val>
                                        </p:tav>
                                      </p:tavLst>
                                    </p:anim>
                                    <p:anim calcmode="lin" valueType="num">
                                      <p:cBhvr additive="base">
                                        <p:cTn id="69" dur="500"/>
                                        <p:tgtEl>
                                          <p:spTgt spid="10"/>
                                        </p:tgtEl>
                                        <p:attrNameLst>
                                          <p:attrName>ppt_y</p:attrName>
                                        </p:attrNameLst>
                                      </p:cBhvr>
                                      <p:tavLst>
                                        <p:tav tm="0">
                                          <p:val>
                                            <p:strVal val="ppt_y"/>
                                          </p:val>
                                        </p:tav>
                                        <p:tav tm="100000">
                                          <p:val>
                                            <p:strVal val="ppt_y"/>
                                          </p:val>
                                        </p:tav>
                                      </p:tavLst>
                                    </p:anim>
                                    <p:set>
                                      <p:cBhvr>
                                        <p:cTn id="7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18F2D9-B78D-42E4-9B5F-F7FB9D52F604}"/>
              </a:ext>
            </a:extLst>
          </p:cNvPr>
          <p:cNvSpPr txBox="1"/>
          <p:nvPr/>
        </p:nvSpPr>
        <p:spPr>
          <a:xfrm>
            <a:off x="126122" y="58241"/>
            <a:ext cx="7345458" cy="1077218"/>
          </a:xfrm>
          <a:prstGeom prst="rect">
            <a:avLst/>
          </a:prstGeom>
          <a:noFill/>
        </p:spPr>
        <p:txBody>
          <a:bodyPr wrap="square" rtlCol="0">
            <a:spAutoFit/>
          </a:bodyPr>
          <a:lstStyle/>
          <a:p>
            <a:r>
              <a:rPr lang="en-US" sz="3200" b="1" dirty="0">
                <a:solidFill>
                  <a:srgbClr val="80BC00"/>
                </a:solidFill>
                <a:latin typeface="Atkinson Hyperlegible" pitchFamily="2" charset="0"/>
              </a:rPr>
              <a:t>Simplifying the assessment for smaller facilities</a:t>
            </a:r>
          </a:p>
        </p:txBody>
      </p:sp>
      <p:grpSp>
        <p:nvGrpSpPr>
          <p:cNvPr id="9" name="Group 8">
            <a:extLst>
              <a:ext uri="{FF2B5EF4-FFF2-40B4-BE49-F238E27FC236}">
                <a16:creationId xmlns:a16="http://schemas.microsoft.com/office/drawing/2014/main" id="{095034E4-5B8F-44CE-B915-4B51F360FF10}"/>
              </a:ext>
            </a:extLst>
          </p:cNvPr>
          <p:cNvGrpSpPr/>
          <p:nvPr/>
        </p:nvGrpSpPr>
        <p:grpSpPr>
          <a:xfrm>
            <a:off x="8384342" y="-1"/>
            <a:ext cx="3807658" cy="6715125"/>
            <a:chOff x="8384342" y="-1"/>
            <a:chExt cx="3807658" cy="6715125"/>
          </a:xfrm>
        </p:grpSpPr>
        <p:sp>
          <p:nvSpPr>
            <p:cNvPr id="353" name="Rectangle 352">
              <a:extLst>
                <a:ext uri="{FF2B5EF4-FFF2-40B4-BE49-F238E27FC236}">
                  <a16:creationId xmlns:a16="http://schemas.microsoft.com/office/drawing/2014/main" id="{38454C8C-0AC4-6F09-70F6-01109121CD56}"/>
                </a:ext>
              </a:extLst>
            </p:cNvPr>
            <p:cNvSpPr/>
            <p:nvPr/>
          </p:nvSpPr>
          <p:spPr>
            <a:xfrm>
              <a:off x="8384342" y="-1"/>
              <a:ext cx="3807658" cy="67151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55E5342-7602-DC75-E922-31ED5F39FE0C}"/>
                </a:ext>
              </a:extLst>
            </p:cNvPr>
            <p:cNvGrpSpPr/>
            <p:nvPr/>
          </p:nvGrpSpPr>
          <p:grpSpPr>
            <a:xfrm>
              <a:off x="11532691" y="5836651"/>
              <a:ext cx="516156" cy="567771"/>
              <a:chOff x="5873584" y="4877490"/>
              <a:chExt cx="516156" cy="567771"/>
            </a:xfrm>
          </p:grpSpPr>
          <p:sp>
            <p:nvSpPr>
              <p:cNvPr id="10" name="Rectangle 9">
                <a:extLst>
                  <a:ext uri="{FF2B5EF4-FFF2-40B4-BE49-F238E27FC236}">
                    <a16:creationId xmlns:a16="http://schemas.microsoft.com/office/drawing/2014/main" id="{F145A994-E636-461D-6851-6DCDC69765A1}"/>
                  </a:ext>
                </a:extLst>
              </p:cNvPr>
              <p:cNvSpPr/>
              <p:nvPr/>
            </p:nvSpPr>
            <p:spPr>
              <a:xfrm flipH="1">
                <a:off x="6307444" y="4877490"/>
                <a:ext cx="82296" cy="567771"/>
              </a:xfrm>
              <a:prstGeom prst="rect">
                <a:avLst/>
              </a:prstGeom>
              <a:solidFill>
                <a:srgbClr val="80BC00"/>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8FAA76-3525-66D3-A575-3B7A75BE26EB}"/>
                  </a:ext>
                </a:extLst>
              </p:cNvPr>
              <p:cNvSpPr/>
              <p:nvPr/>
            </p:nvSpPr>
            <p:spPr>
              <a:xfrm rot="5400000" flipH="1">
                <a:off x="6090514" y="5146035"/>
                <a:ext cx="82296" cy="516155"/>
              </a:xfrm>
              <a:prstGeom prst="rect">
                <a:avLst/>
              </a:prstGeom>
              <a:solidFill>
                <a:srgbClr val="80BC00"/>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E861AE01-B163-E069-26DF-EF20CF81C9E4}"/>
                </a:ext>
              </a:extLst>
            </p:cNvPr>
            <p:cNvSpPr/>
            <p:nvPr/>
          </p:nvSpPr>
          <p:spPr>
            <a:xfrm>
              <a:off x="10801351" y="819648"/>
              <a:ext cx="1162050" cy="1057659"/>
            </a:xfrm>
            <a:prstGeom prst="rect">
              <a:avLst/>
            </a:prstGeom>
            <a:solidFill>
              <a:srgbClr val="80BC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EEC56C80-82B6-4B07-B628-9FCC32DDDA44}"/>
                </a:ext>
              </a:extLst>
            </p:cNvPr>
            <p:cNvGrpSpPr/>
            <p:nvPr/>
          </p:nvGrpSpPr>
          <p:grpSpPr>
            <a:xfrm>
              <a:off x="8648764" y="242391"/>
              <a:ext cx="3314636" cy="479967"/>
              <a:chOff x="8648764" y="242391"/>
              <a:chExt cx="3314636" cy="479967"/>
            </a:xfrm>
          </p:grpSpPr>
          <p:sp>
            <p:nvSpPr>
              <p:cNvPr id="8" name="Rectangle 7">
                <a:extLst>
                  <a:ext uri="{FF2B5EF4-FFF2-40B4-BE49-F238E27FC236}">
                    <a16:creationId xmlns:a16="http://schemas.microsoft.com/office/drawing/2014/main" id="{9E4C1519-D359-17CA-D808-34964F171875}"/>
                  </a:ext>
                </a:extLst>
              </p:cNvPr>
              <p:cNvSpPr/>
              <p:nvPr/>
            </p:nvSpPr>
            <p:spPr>
              <a:xfrm>
                <a:off x="8648764" y="242391"/>
                <a:ext cx="3314636" cy="479967"/>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 Placeholder 7">
                <a:extLst>
                  <a:ext uri="{FF2B5EF4-FFF2-40B4-BE49-F238E27FC236}">
                    <a16:creationId xmlns:a16="http://schemas.microsoft.com/office/drawing/2014/main" id="{F0552620-7951-A1DF-74F3-7FF5770A46CB}"/>
                  </a:ext>
                </a:extLst>
              </p:cNvPr>
              <p:cNvSpPr txBox="1">
                <a:spLocks/>
              </p:cNvSpPr>
              <p:nvPr/>
            </p:nvSpPr>
            <p:spPr>
              <a:xfrm>
                <a:off x="8790442" y="279285"/>
                <a:ext cx="3031281" cy="40617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Country example: Mali </a:t>
                </a:r>
              </a:p>
            </p:txBody>
          </p:sp>
        </p:grpSp>
        <p:pic>
          <p:nvPicPr>
            <p:cNvPr id="19" name="Picture 2" descr="Bendera Mali - Wikipedia Bahasa Melayu, ensiklopedia bebas">
              <a:extLst>
                <a:ext uri="{FF2B5EF4-FFF2-40B4-BE49-F238E27FC236}">
                  <a16:creationId xmlns:a16="http://schemas.microsoft.com/office/drawing/2014/main" id="{7AD7E3C6-139A-8732-292F-19F3193D4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764" y="819648"/>
              <a:ext cx="2142855" cy="105765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0" name="Picture 29" descr="Résultat de recherche d'images pour &quot;logo Mali&quot;">
              <a:extLst>
                <a:ext uri="{FF2B5EF4-FFF2-40B4-BE49-F238E27FC236}">
                  <a16:creationId xmlns:a16="http://schemas.microsoft.com/office/drawing/2014/main" id="{B271D909-5C9F-2155-C481-D52DEF8FF0F2}"/>
                </a:ext>
              </a:extLst>
            </p:cNvPr>
            <p:cNvPicPr/>
            <p:nvPr/>
          </p:nvPicPr>
          <p:blipFill rotWithShape="1">
            <a:blip r:embed="rId6" cstate="email">
              <a:extLst>
                <a:ext uri="{28A0092B-C50C-407E-A947-70E740481C1C}">
                  <a14:useLocalDpi xmlns:a14="http://schemas.microsoft.com/office/drawing/2010/main"/>
                </a:ext>
              </a:extLst>
            </a:blip>
            <a:srcRect l="4060" t="3145" r="4060" b="4235"/>
            <a:stretch/>
          </p:blipFill>
          <p:spPr bwMode="auto">
            <a:xfrm>
              <a:off x="10993703" y="959804"/>
              <a:ext cx="777346" cy="777346"/>
            </a:xfrm>
            <a:custGeom>
              <a:avLst/>
              <a:gdLst>
                <a:gd name="connsiteX0" fmla="*/ 546968 w 1093936"/>
                <a:gd name="connsiteY0" fmla="*/ 0 h 1093936"/>
                <a:gd name="connsiteX1" fmla="*/ 1093936 w 1093936"/>
                <a:gd name="connsiteY1" fmla="*/ 546968 h 1093936"/>
                <a:gd name="connsiteX2" fmla="*/ 546968 w 1093936"/>
                <a:gd name="connsiteY2" fmla="*/ 1093936 h 1093936"/>
                <a:gd name="connsiteX3" fmla="*/ 0 w 1093936"/>
                <a:gd name="connsiteY3" fmla="*/ 546968 h 1093936"/>
                <a:gd name="connsiteX4" fmla="*/ 546968 w 1093936"/>
                <a:gd name="connsiteY4" fmla="*/ 0 h 109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36" h="1093936">
                  <a:moveTo>
                    <a:pt x="546968" y="0"/>
                  </a:moveTo>
                  <a:cubicBezTo>
                    <a:pt x="849050" y="0"/>
                    <a:pt x="1093936" y="244886"/>
                    <a:pt x="1093936" y="546968"/>
                  </a:cubicBezTo>
                  <a:cubicBezTo>
                    <a:pt x="1093936" y="849050"/>
                    <a:pt x="849050" y="1093936"/>
                    <a:pt x="546968" y="1093936"/>
                  </a:cubicBezTo>
                  <a:cubicBezTo>
                    <a:pt x="244886" y="1093936"/>
                    <a:pt x="0" y="849050"/>
                    <a:pt x="0" y="546968"/>
                  </a:cubicBezTo>
                  <a:cubicBezTo>
                    <a:pt x="0" y="244886"/>
                    <a:pt x="244886" y="0"/>
                    <a:pt x="546968" y="0"/>
                  </a:cubicBezTo>
                  <a:close/>
                </a:path>
              </a:pathLst>
            </a:custGeom>
            <a:ln>
              <a:solidFill>
                <a:srgbClr val="00205C"/>
              </a:solidFill>
            </a:ln>
            <a:extLst>
              <a:ext uri="{53640926-AAD7-44D8-BBD7-CCE9431645EC}">
                <a14:shadowObscured xmlns:a14="http://schemas.microsoft.com/office/drawing/2010/main"/>
              </a:ext>
            </a:extLst>
          </p:spPr>
        </p:pic>
        <p:pic>
          <p:nvPicPr>
            <p:cNvPr id="14" name="Picture 13" descr="Several cardboard boxes with signs&#10;&#10;Description automatically generated with medium confidence">
              <a:extLst>
                <a:ext uri="{FF2B5EF4-FFF2-40B4-BE49-F238E27FC236}">
                  <a16:creationId xmlns:a16="http://schemas.microsoft.com/office/drawing/2014/main" id="{723E444D-7560-3FE2-F438-4C9E7F3AA5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4713" y="2200346"/>
              <a:ext cx="3338687" cy="1992763"/>
            </a:xfrm>
            <a:prstGeom prst="rect">
              <a:avLst/>
            </a:prstGeom>
            <a:ln w="6350">
              <a:solidFill>
                <a:srgbClr val="80BC00"/>
              </a:solidFill>
            </a:ln>
          </p:spPr>
        </p:pic>
        <p:pic>
          <p:nvPicPr>
            <p:cNvPr id="15" name="Picture 14">
              <a:extLst>
                <a:ext uri="{FF2B5EF4-FFF2-40B4-BE49-F238E27FC236}">
                  <a16:creationId xmlns:a16="http://schemas.microsoft.com/office/drawing/2014/main" id="{90930F71-2B21-24FD-5FD6-C8F8A4E38B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24713" y="4326593"/>
              <a:ext cx="3338686" cy="1992763"/>
            </a:xfrm>
            <a:prstGeom prst="rect">
              <a:avLst/>
            </a:prstGeom>
            <a:ln w="6350">
              <a:solidFill>
                <a:srgbClr val="80BC00"/>
              </a:solidFill>
            </a:ln>
          </p:spPr>
        </p:pic>
        <p:grpSp>
          <p:nvGrpSpPr>
            <p:cNvPr id="16" name="Group 15">
              <a:extLst>
                <a:ext uri="{FF2B5EF4-FFF2-40B4-BE49-F238E27FC236}">
                  <a16:creationId xmlns:a16="http://schemas.microsoft.com/office/drawing/2014/main" id="{8B64A958-0874-4F76-AC48-74C9F473FE3C}"/>
                </a:ext>
              </a:extLst>
            </p:cNvPr>
            <p:cNvGrpSpPr/>
            <p:nvPr/>
          </p:nvGrpSpPr>
          <p:grpSpPr>
            <a:xfrm flipH="1" flipV="1">
              <a:off x="8549782" y="2126217"/>
              <a:ext cx="516156" cy="567771"/>
              <a:chOff x="5873584" y="4877490"/>
              <a:chExt cx="516156" cy="567771"/>
            </a:xfrm>
          </p:grpSpPr>
          <p:sp>
            <p:nvSpPr>
              <p:cNvPr id="17" name="Rectangle 16">
                <a:extLst>
                  <a:ext uri="{FF2B5EF4-FFF2-40B4-BE49-F238E27FC236}">
                    <a16:creationId xmlns:a16="http://schemas.microsoft.com/office/drawing/2014/main" id="{6A464EB5-2027-BD84-EA1F-BDA8F271038F}"/>
                  </a:ext>
                </a:extLst>
              </p:cNvPr>
              <p:cNvSpPr/>
              <p:nvPr/>
            </p:nvSpPr>
            <p:spPr>
              <a:xfrm flipH="1">
                <a:off x="6307444" y="4877490"/>
                <a:ext cx="82296" cy="567771"/>
              </a:xfrm>
              <a:prstGeom prst="rect">
                <a:avLst/>
              </a:prstGeom>
              <a:solidFill>
                <a:srgbClr val="80BC00"/>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5170858-E0ED-9FD7-9336-CB56AA6321BA}"/>
                  </a:ext>
                </a:extLst>
              </p:cNvPr>
              <p:cNvSpPr/>
              <p:nvPr/>
            </p:nvSpPr>
            <p:spPr>
              <a:xfrm rot="5400000" flipH="1">
                <a:off x="6090514" y="5146035"/>
                <a:ext cx="82296" cy="516155"/>
              </a:xfrm>
              <a:prstGeom prst="rect">
                <a:avLst/>
              </a:prstGeom>
              <a:solidFill>
                <a:srgbClr val="80BC00"/>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38" name="Rectangle 337">
              <a:extLst>
                <a:ext uri="{FF2B5EF4-FFF2-40B4-BE49-F238E27FC236}">
                  <a16:creationId xmlns:a16="http://schemas.microsoft.com/office/drawing/2014/main" id="{87640364-9762-3EDE-8CE7-A88DAAB0BC0F}"/>
                </a:ext>
              </a:extLst>
            </p:cNvPr>
            <p:cNvSpPr/>
            <p:nvPr/>
          </p:nvSpPr>
          <p:spPr>
            <a:xfrm>
              <a:off x="8620003" y="6390427"/>
              <a:ext cx="2931055" cy="284235"/>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latin typeface="+mj-lt"/>
                </a:rPr>
                <a:t>Credit: </a:t>
              </a:r>
              <a:r>
                <a:rPr lang="en-US" sz="1050" dirty="0">
                  <a:solidFill>
                    <a:schemeClr val="tx1"/>
                  </a:solidFill>
                  <a:latin typeface="+mj-lt"/>
                  <a:cs typeface="Arial"/>
                </a:rPr>
                <a:t>WaterAid, </a:t>
              </a:r>
              <a:r>
                <a:rPr lang="en-US" sz="1050" dirty="0" err="1">
                  <a:solidFill>
                    <a:schemeClr val="tx1"/>
                  </a:solidFill>
                  <a:latin typeface="+mj-lt"/>
                  <a:cs typeface="Arial"/>
                </a:rPr>
                <a:t>OneDrop</a:t>
              </a:r>
              <a:r>
                <a:rPr lang="en-US" sz="1050" dirty="0">
                  <a:solidFill>
                    <a:schemeClr val="tx1"/>
                  </a:solidFill>
                  <a:latin typeface="+mj-lt"/>
                  <a:cs typeface="Arial"/>
                </a:rPr>
                <a:t>, Hilton Foundation </a:t>
              </a:r>
              <a:endParaRPr lang="en-US" sz="1050" dirty="0">
                <a:solidFill>
                  <a:schemeClr val="tx1"/>
                </a:solidFill>
                <a:latin typeface="+mj-lt"/>
              </a:endParaRPr>
            </a:p>
          </p:txBody>
        </p:sp>
      </p:grpSp>
      <p:grpSp>
        <p:nvGrpSpPr>
          <p:cNvPr id="24" name="Group 23">
            <a:extLst>
              <a:ext uri="{FF2B5EF4-FFF2-40B4-BE49-F238E27FC236}">
                <a16:creationId xmlns:a16="http://schemas.microsoft.com/office/drawing/2014/main" id="{7935573C-FF98-46FE-ACDE-0DEC2AA82180}"/>
              </a:ext>
            </a:extLst>
          </p:cNvPr>
          <p:cNvGrpSpPr/>
          <p:nvPr/>
        </p:nvGrpSpPr>
        <p:grpSpPr>
          <a:xfrm>
            <a:off x="5613507" y="1819446"/>
            <a:ext cx="2676808" cy="4900930"/>
            <a:chOff x="5613507" y="1819446"/>
            <a:chExt cx="2676808" cy="4900930"/>
          </a:xfrm>
        </p:grpSpPr>
        <p:cxnSp>
          <p:nvCxnSpPr>
            <p:cNvPr id="360" name="Straight Connector 359">
              <a:extLst>
                <a:ext uri="{FF2B5EF4-FFF2-40B4-BE49-F238E27FC236}">
                  <a16:creationId xmlns:a16="http://schemas.microsoft.com/office/drawing/2014/main" id="{0236164E-2ED6-D72E-EE5E-9A800683AA7B}"/>
                </a:ext>
              </a:extLst>
            </p:cNvPr>
            <p:cNvCxnSpPr>
              <a:cxnSpLocks/>
            </p:cNvCxnSpPr>
            <p:nvPr/>
          </p:nvCxnSpPr>
          <p:spPr>
            <a:xfrm>
              <a:off x="6951911" y="5574225"/>
              <a:ext cx="0" cy="1146151"/>
            </a:xfrm>
            <a:prstGeom prst="line">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cxnSp>
        <p:grpSp>
          <p:nvGrpSpPr>
            <p:cNvPr id="21" name="Group 20">
              <a:extLst>
                <a:ext uri="{FF2B5EF4-FFF2-40B4-BE49-F238E27FC236}">
                  <a16:creationId xmlns:a16="http://schemas.microsoft.com/office/drawing/2014/main" id="{829C67BD-F99E-4D11-BD17-BBF0A40B9F42}"/>
                </a:ext>
              </a:extLst>
            </p:cNvPr>
            <p:cNvGrpSpPr/>
            <p:nvPr/>
          </p:nvGrpSpPr>
          <p:grpSpPr>
            <a:xfrm>
              <a:off x="5613507" y="1819446"/>
              <a:ext cx="2676808" cy="3745331"/>
              <a:chOff x="5613507" y="1819446"/>
              <a:chExt cx="2676808" cy="3745331"/>
            </a:xfrm>
          </p:grpSpPr>
          <p:grpSp>
            <p:nvGrpSpPr>
              <p:cNvPr id="5" name="Group 4">
                <a:extLst>
                  <a:ext uri="{FF2B5EF4-FFF2-40B4-BE49-F238E27FC236}">
                    <a16:creationId xmlns:a16="http://schemas.microsoft.com/office/drawing/2014/main" id="{642FAA28-B761-429D-94FA-0D2F15FD2E00}"/>
                  </a:ext>
                </a:extLst>
              </p:cNvPr>
              <p:cNvGrpSpPr/>
              <p:nvPr/>
            </p:nvGrpSpPr>
            <p:grpSpPr>
              <a:xfrm>
                <a:off x="5665761" y="1819446"/>
                <a:ext cx="2567866" cy="3678229"/>
                <a:chOff x="5665761" y="1819446"/>
                <a:chExt cx="2567866" cy="3678229"/>
              </a:xfrm>
            </p:grpSpPr>
            <p:sp>
              <p:nvSpPr>
                <p:cNvPr id="337" name="Rectangle: Rounded Corners 336">
                  <a:extLst>
                    <a:ext uri="{FF2B5EF4-FFF2-40B4-BE49-F238E27FC236}">
                      <a16:creationId xmlns:a16="http://schemas.microsoft.com/office/drawing/2014/main" id="{5538A6DC-802E-63B9-2A83-EC4622D4B330}"/>
                    </a:ext>
                  </a:extLst>
                </p:cNvPr>
                <p:cNvSpPr/>
                <p:nvPr/>
              </p:nvSpPr>
              <p:spPr>
                <a:xfrm>
                  <a:off x="5665761" y="1819446"/>
                  <a:ext cx="2567866" cy="3678229"/>
                </a:xfrm>
                <a:prstGeom prst="roundRect">
                  <a:avLst>
                    <a:gd name="adj" fmla="val 8715"/>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Google Shape;320;p38">
                  <a:extLst>
                    <a:ext uri="{FF2B5EF4-FFF2-40B4-BE49-F238E27FC236}">
                      <a16:creationId xmlns:a16="http://schemas.microsoft.com/office/drawing/2014/main" id="{9302FBD2-E3E5-909B-9581-F0F4A5736272}"/>
                    </a:ext>
                  </a:extLst>
                </p:cNvPr>
                <p:cNvSpPr txBox="1">
                  <a:spLocks/>
                </p:cNvSpPr>
                <p:nvPr/>
              </p:nvSpPr>
              <p:spPr>
                <a:xfrm>
                  <a:off x="5942493" y="2531344"/>
                  <a:ext cx="2014403" cy="2254433"/>
                </a:xfrm>
                <a:prstGeom prst="rect">
                  <a:avLst/>
                </a:prstGeom>
              </p:spPr>
              <p:txBody>
                <a:bodyPr spcFirstLastPara="1" wrap="square" lIns="91425" tIns="91425" rIns="91425" bIns="91425"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300"/>
                    </a:spcAft>
                    <a:buNone/>
                  </a:pPr>
                  <a:r>
                    <a:rPr lang="en-US" sz="2200" dirty="0">
                      <a:latin typeface="Atkinson Hyperlegible" pitchFamily="2" charset="0"/>
                    </a:rPr>
                    <a:t>Used locally drawn illustrations to show necessary improvements.</a:t>
                  </a:r>
                </a:p>
              </p:txBody>
            </p:sp>
          </p:grpSp>
          <p:sp>
            <p:nvSpPr>
              <p:cNvPr id="344" name="Rectangle: Rounded Corners 338">
                <a:extLst>
                  <a:ext uri="{FF2B5EF4-FFF2-40B4-BE49-F238E27FC236}">
                    <a16:creationId xmlns:a16="http://schemas.microsoft.com/office/drawing/2014/main" id="{A4A09FC8-3449-C8ED-7DC2-0EF0B954B05D}"/>
                  </a:ext>
                </a:extLst>
              </p:cNvPr>
              <p:cNvSpPr/>
              <p:nvPr/>
            </p:nvSpPr>
            <p:spPr>
              <a:xfrm>
                <a:off x="5613507" y="5320973"/>
                <a:ext cx="2676808" cy="243804"/>
              </a:xfrm>
              <a:custGeom>
                <a:avLst/>
                <a:gdLst>
                  <a:gd name="connsiteX0" fmla="*/ 0 w 2676808"/>
                  <a:gd name="connsiteY0" fmla="*/ 243804 h 3805646"/>
                  <a:gd name="connsiteX1" fmla="*/ 243804 w 2676808"/>
                  <a:gd name="connsiteY1" fmla="*/ 0 h 3805646"/>
                  <a:gd name="connsiteX2" fmla="*/ 2433004 w 2676808"/>
                  <a:gd name="connsiteY2" fmla="*/ 0 h 3805646"/>
                  <a:gd name="connsiteX3" fmla="*/ 2676808 w 2676808"/>
                  <a:gd name="connsiteY3" fmla="*/ 243804 h 3805646"/>
                  <a:gd name="connsiteX4" fmla="*/ 2676808 w 2676808"/>
                  <a:gd name="connsiteY4" fmla="*/ 3561842 h 3805646"/>
                  <a:gd name="connsiteX5" fmla="*/ 2433004 w 2676808"/>
                  <a:gd name="connsiteY5" fmla="*/ 3805646 h 3805646"/>
                  <a:gd name="connsiteX6" fmla="*/ 243804 w 2676808"/>
                  <a:gd name="connsiteY6" fmla="*/ 3805646 h 3805646"/>
                  <a:gd name="connsiteX7" fmla="*/ 0 w 2676808"/>
                  <a:gd name="connsiteY7" fmla="*/ 3561842 h 3805646"/>
                  <a:gd name="connsiteX8" fmla="*/ 0 w 2676808"/>
                  <a:gd name="connsiteY8" fmla="*/ 243804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7" fmla="*/ 243804 w 2676808"/>
                  <a:gd name="connsiteY7" fmla="*/ 0 h 3805646"/>
                  <a:gd name="connsiteX8" fmla="*/ 2524444 w 2676808"/>
                  <a:gd name="connsiteY8" fmla="*/ 91440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7" fmla="*/ 243804 w 2676808"/>
                  <a:gd name="connsiteY7" fmla="*/ 0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0" fmla="*/ 2676808 w 2676808"/>
                  <a:gd name="connsiteY0" fmla="*/ 0 h 3561842"/>
                  <a:gd name="connsiteX1" fmla="*/ 2676808 w 2676808"/>
                  <a:gd name="connsiteY1" fmla="*/ 3318038 h 3561842"/>
                  <a:gd name="connsiteX2" fmla="*/ 2433004 w 2676808"/>
                  <a:gd name="connsiteY2" fmla="*/ 3561842 h 3561842"/>
                  <a:gd name="connsiteX3" fmla="*/ 243804 w 2676808"/>
                  <a:gd name="connsiteY3" fmla="*/ 3561842 h 3561842"/>
                  <a:gd name="connsiteX4" fmla="*/ 0 w 2676808"/>
                  <a:gd name="connsiteY4" fmla="*/ 3318038 h 3561842"/>
                  <a:gd name="connsiteX0" fmla="*/ 2676808 w 2676808"/>
                  <a:gd name="connsiteY0" fmla="*/ 0 h 243804"/>
                  <a:gd name="connsiteX1" fmla="*/ 2433004 w 2676808"/>
                  <a:gd name="connsiteY1" fmla="*/ 243804 h 243804"/>
                  <a:gd name="connsiteX2" fmla="*/ 243804 w 2676808"/>
                  <a:gd name="connsiteY2" fmla="*/ 243804 h 243804"/>
                  <a:gd name="connsiteX3" fmla="*/ 0 w 2676808"/>
                  <a:gd name="connsiteY3" fmla="*/ 0 h 243804"/>
                </a:gdLst>
                <a:ahLst/>
                <a:cxnLst>
                  <a:cxn ang="0">
                    <a:pos x="connsiteX0" y="connsiteY0"/>
                  </a:cxn>
                  <a:cxn ang="0">
                    <a:pos x="connsiteX1" y="connsiteY1"/>
                  </a:cxn>
                  <a:cxn ang="0">
                    <a:pos x="connsiteX2" y="connsiteY2"/>
                  </a:cxn>
                  <a:cxn ang="0">
                    <a:pos x="connsiteX3" y="connsiteY3"/>
                  </a:cxn>
                </a:cxnLst>
                <a:rect l="l" t="t" r="r" b="b"/>
                <a:pathLst>
                  <a:path w="2676808" h="243804">
                    <a:moveTo>
                      <a:pt x="2676808" y="0"/>
                    </a:moveTo>
                    <a:cubicBezTo>
                      <a:pt x="2676808" y="134649"/>
                      <a:pt x="2567653" y="243804"/>
                      <a:pt x="2433004" y="243804"/>
                    </a:cubicBezTo>
                    <a:lnTo>
                      <a:pt x="243804" y="243804"/>
                    </a:lnTo>
                    <a:cubicBezTo>
                      <a:pt x="109155" y="243804"/>
                      <a:pt x="0" y="134649"/>
                      <a:pt x="0" y="0"/>
                    </a:cubicBezTo>
                  </a:path>
                </a:pathLst>
              </a:cu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7" name="Oval 346">
              <a:extLst>
                <a:ext uri="{FF2B5EF4-FFF2-40B4-BE49-F238E27FC236}">
                  <a16:creationId xmlns:a16="http://schemas.microsoft.com/office/drawing/2014/main" id="{657CF562-BE2A-1D05-F4FB-EBD4D4CF4F69}"/>
                </a:ext>
              </a:extLst>
            </p:cNvPr>
            <p:cNvSpPr/>
            <p:nvPr/>
          </p:nvSpPr>
          <p:spPr>
            <a:xfrm>
              <a:off x="6862404" y="5484276"/>
              <a:ext cx="179015" cy="179015"/>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F3B3C66-ABFF-462F-93B0-2A4F8A181D98}"/>
              </a:ext>
            </a:extLst>
          </p:cNvPr>
          <p:cNvGrpSpPr/>
          <p:nvPr/>
        </p:nvGrpSpPr>
        <p:grpSpPr>
          <a:xfrm>
            <a:off x="2889283" y="1822840"/>
            <a:ext cx="2719703" cy="4897536"/>
            <a:chOff x="170895" y="1822840"/>
            <a:chExt cx="2719703" cy="4897536"/>
          </a:xfrm>
        </p:grpSpPr>
        <p:cxnSp>
          <p:nvCxnSpPr>
            <p:cNvPr id="358" name="Straight Connector 357">
              <a:extLst>
                <a:ext uri="{FF2B5EF4-FFF2-40B4-BE49-F238E27FC236}">
                  <a16:creationId xmlns:a16="http://schemas.microsoft.com/office/drawing/2014/main" id="{16B98738-F79E-968E-8048-4D75E3F62AF4}"/>
                </a:ext>
              </a:extLst>
            </p:cNvPr>
            <p:cNvCxnSpPr>
              <a:cxnSpLocks/>
            </p:cNvCxnSpPr>
            <p:nvPr/>
          </p:nvCxnSpPr>
          <p:spPr>
            <a:xfrm>
              <a:off x="1509299" y="5574225"/>
              <a:ext cx="0" cy="1146151"/>
            </a:xfrm>
            <a:prstGeom prst="line">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cxnSp>
        <p:grpSp>
          <p:nvGrpSpPr>
            <p:cNvPr id="13" name="Group 12">
              <a:extLst>
                <a:ext uri="{FF2B5EF4-FFF2-40B4-BE49-F238E27FC236}">
                  <a16:creationId xmlns:a16="http://schemas.microsoft.com/office/drawing/2014/main" id="{618E587B-FDF1-4F19-9ABA-7C621183272D}"/>
                </a:ext>
              </a:extLst>
            </p:cNvPr>
            <p:cNvGrpSpPr/>
            <p:nvPr/>
          </p:nvGrpSpPr>
          <p:grpSpPr>
            <a:xfrm>
              <a:off x="170895" y="1822840"/>
              <a:ext cx="2676808" cy="3741937"/>
              <a:chOff x="170895" y="1822840"/>
              <a:chExt cx="2676808" cy="3741937"/>
            </a:xfrm>
          </p:grpSpPr>
          <p:grpSp>
            <p:nvGrpSpPr>
              <p:cNvPr id="3" name="Group 2">
                <a:extLst>
                  <a:ext uri="{FF2B5EF4-FFF2-40B4-BE49-F238E27FC236}">
                    <a16:creationId xmlns:a16="http://schemas.microsoft.com/office/drawing/2014/main" id="{F71A814F-7354-4715-BF4E-1AFDB92FE2AF}"/>
                  </a:ext>
                </a:extLst>
              </p:cNvPr>
              <p:cNvGrpSpPr/>
              <p:nvPr/>
            </p:nvGrpSpPr>
            <p:grpSpPr>
              <a:xfrm>
                <a:off x="225366" y="1822840"/>
                <a:ext cx="2567866" cy="3678229"/>
                <a:chOff x="225366" y="1822840"/>
                <a:chExt cx="2567866" cy="3678229"/>
              </a:xfrm>
            </p:grpSpPr>
            <p:sp>
              <p:nvSpPr>
                <p:cNvPr id="335" name="Rectangle: Rounded Corners 334">
                  <a:extLst>
                    <a:ext uri="{FF2B5EF4-FFF2-40B4-BE49-F238E27FC236}">
                      <a16:creationId xmlns:a16="http://schemas.microsoft.com/office/drawing/2014/main" id="{E5D5AB22-6F32-3557-4DEB-D32FB7C4F974}"/>
                    </a:ext>
                  </a:extLst>
                </p:cNvPr>
                <p:cNvSpPr/>
                <p:nvPr/>
              </p:nvSpPr>
              <p:spPr>
                <a:xfrm>
                  <a:off x="225366" y="1822840"/>
                  <a:ext cx="2567866" cy="3678229"/>
                </a:xfrm>
                <a:prstGeom prst="roundRect">
                  <a:avLst>
                    <a:gd name="adj" fmla="val 8715"/>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320;p38">
                  <a:extLst>
                    <a:ext uri="{FF2B5EF4-FFF2-40B4-BE49-F238E27FC236}">
                      <a16:creationId xmlns:a16="http://schemas.microsoft.com/office/drawing/2014/main" id="{E68CEA20-037B-3F6F-7569-717A805C0E25}"/>
                    </a:ext>
                  </a:extLst>
                </p:cNvPr>
                <p:cNvSpPr txBox="1">
                  <a:spLocks/>
                </p:cNvSpPr>
                <p:nvPr/>
              </p:nvSpPr>
              <p:spPr>
                <a:xfrm>
                  <a:off x="343443" y="2534738"/>
                  <a:ext cx="2331713" cy="2254433"/>
                </a:xfrm>
                <a:prstGeom prst="rect">
                  <a:avLst/>
                </a:prstGeom>
              </p:spPr>
              <p:txBody>
                <a:bodyPr spcFirstLastPara="1" wrap="square" lIns="91425" tIns="91425" rIns="91425" bIns="91425"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300"/>
                    </a:spcAft>
                    <a:buNone/>
                  </a:pPr>
                  <a:r>
                    <a:rPr lang="en-US" sz="2200" dirty="0">
                      <a:latin typeface="Atkinson Hyperlegible" pitchFamily="2" charset="0"/>
                    </a:rPr>
                    <a:t>Target facilities: very small, PHCs in rural areas, extremely limited resources &amp; capacity. </a:t>
                  </a:r>
                </a:p>
              </p:txBody>
            </p:sp>
          </p:grpSp>
          <p:sp>
            <p:nvSpPr>
              <p:cNvPr id="339" name="Rectangle: Rounded Corners 338">
                <a:extLst>
                  <a:ext uri="{FF2B5EF4-FFF2-40B4-BE49-F238E27FC236}">
                    <a16:creationId xmlns:a16="http://schemas.microsoft.com/office/drawing/2014/main" id="{04D7C1B1-F2E1-7818-0A96-BCFADF4061A8}"/>
                  </a:ext>
                </a:extLst>
              </p:cNvPr>
              <p:cNvSpPr/>
              <p:nvPr/>
            </p:nvSpPr>
            <p:spPr>
              <a:xfrm>
                <a:off x="170895" y="5320973"/>
                <a:ext cx="2676808" cy="243804"/>
              </a:xfrm>
              <a:custGeom>
                <a:avLst/>
                <a:gdLst>
                  <a:gd name="connsiteX0" fmla="*/ 0 w 2676808"/>
                  <a:gd name="connsiteY0" fmla="*/ 243804 h 3805646"/>
                  <a:gd name="connsiteX1" fmla="*/ 243804 w 2676808"/>
                  <a:gd name="connsiteY1" fmla="*/ 0 h 3805646"/>
                  <a:gd name="connsiteX2" fmla="*/ 2433004 w 2676808"/>
                  <a:gd name="connsiteY2" fmla="*/ 0 h 3805646"/>
                  <a:gd name="connsiteX3" fmla="*/ 2676808 w 2676808"/>
                  <a:gd name="connsiteY3" fmla="*/ 243804 h 3805646"/>
                  <a:gd name="connsiteX4" fmla="*/ 2676808 w 2676808"/>
                  <a:gd name="connsiteY4" fmla="*/ 3561842 h 3805646"/>
                  <a:gd name="connsiteX5" fmla="*/ 2433004 w 2676808"/>
                  <a:gd name="connsiteY5" fmla="*/ 3805646 h 3805646"/>
                  <a:gd name="connsiteX6" fmla="*/ 243804 w 2676808"/>
                  <a:gd name="connsiteY6" fmla="*/ 3805646 h 3805646"/>
                  <a:gd name="connsiteX7" fmla="*/ 0 w 2676808"/>
                  <a:gd name="connsiteY7" fmla="*/ 3561842 h 3805646"/>
                  <a:gd name="connsiteX8" fmla="*/ 0 w 2676808"/>
                  <a:gd name="connsiteY8" fmla="*/ 243804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7" fmla="*/ 243804 w 2676808"/>
                  <a:gd name="connsiteY7" fmla="*/ 0 h 3805646"/>
                  <a:gd name="connsiteX8" fmla="*/ 2524444 w 2676808"/>
                  <a:gd name="connsiteY8" fmla="*/ 91440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7" fmla="*/ 243804 w 2676808"/>
                  <a:gd name="connsiteY7" fmla="*/ 0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0" fmla="*/ 2676808 w 2676808"/>
                  <a:gd name="connsiteY0" fmla="*/ 0 h 3561842"/>
                  <a:gd name="connsiteX1" fmla="*/ 2676808 w 2676808"/>
                  <a:gd name="connsiteY1" fmla="*/ 3318038 h 3561842"/>
                  <a:gd name="connsiteX2" fmla="*/ 2433004 w 2676808"/>
                  <a:gd name="connsiteY2" fmla="*/ 3561842 h 3561842"/>
                  <a:gd name="connsiteX3" fmla="*/ 243804 w 2676808"/>
                  <a:gd name="connsiteY3" fmla="*/ 3561842 h 3561842"/>
                  <a:gd name="connsiteX4" fmla="*/ 0 w 2676808"/>
                  <a:gd name="connsiteY4" fmla="*/ 3318038 h 3561842"/>
                  <a:gd name="connsiteX0" fmla="*/ 2676808 w 2676808"/>
                  <a:gd name="connsiteY0" fmla="*/ 0 h 243804"/>
                  <a:gd name="connsiteX1" fmla="*/ 2433004 w 2676808"/>
                  <a:gd name="connsiteY1" fmla="*/ 243804 h 243804"/>
                  <a:gd name="connsiteX2" fmla="*/ 243804 w 2676808"/>
                  <a:gd name="connsiteY2" fmla="*/ 243804 h 243804"/>
                  <a:gd name="connsiteX3" fmla="*/ 0 w 2676808"/>
                  <a:gd name="connsiteY3" fmla="*/ 0 h 243804"/>
                </a:gdLst>
                <a:ahLst/>
                <a:cxnLst>
                  <a:cxn ang="0">
                    <a:pos x="connsiteX0" y="connsiteY0"/>
                  </a:cxn>
                  <a:cxn ang="0">
                    <a:pos x="connsiteX1" y="connsiteY1"/>
                  </a:cxn>
                  <a:cxn ang="0">
                    <a:pos x="connsiteX2" y="connsiteY2"/>
                  </a:cxn>
                  <a:cxn ang="0">
                    <a:pos x="connsiteX3" y="connsiteY3"/>
                  </a:cxn>
                </a:cxnLst>
                <a:rect l="l" t="t" r="r" b="b"/>
                <a:pathLst>
                  <a:path w="2676808" h="243804">
                    <a:moveTo>
                      <a:pt x="2676808" y="0"/>
                    </a:moveTo>
                    <a:cubicBezTo>
                      <a:pt x="2676808" y="134649"/>
                      <a:pt x="2567653" y="243804"/>
                      <a:pt x="2433004" y="243804"/>
                    </a:cubicBezTo>
                    <a:lnTo>
                      <a:pt x="243804" y="243804"/>
                    </a:lnTo>
                    <a:cubicBezTo>
                      <a:pt x="109155" y="243804"/>
                      <a:pt x="0" y="134649"/>
                      <a:pt x="0" y="0"/>
                    </a:cubicBezTo>
                  </a:path>
                </a:pathLst>
              </a:cu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Oval 344">
              <a:extLst>
                <a:ext uri="{FF2B5EF4-FFF2-40B4-BE49-F238E27FC236}">
                  <a16:creationId xmlns:a16="http://schemas.microsoft.com/office/drawing/2014/main" id="{E481CCE8-F6C3-4B51-340B-D2D1C2C1C3AD}"/>
                </a:ext>
              </a:extLst>
            </p:cNvPr>
            <p:cNvSpPr/>
            <p:nvPr/>
          </p:nvSpPr>
          <p:spPr>
            <a:xfrm>
              <a:off x="1419792" y="5484276"/>
              <a:ext cx="179015" cy="179015"/>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5" name="Straight Connector 354">
              <a:extLst>
                <a:ext uri="{FF2B5EF4-FFF2-40B4-BE49-F238E27FC236}">
                  <a16:creationId xmlns:a16="http://schemas.microsoft.com/office/drawing/2014/main" id="{120FADE1-60BB-B728-4F16-BF6C793AAA89}"/>
                </a:ext>
              </a:extLst>
            </p:cNvPr>
            <p:cNvCxnSpPr>
              <a:cxnSpLocks/>
            </p:cNvCxnSpPr>
            <p:nvPr/>
          </p:nvCxnSpPr>
          <p:spPr>
            <a:xfrm>
              <a:off x="2846603" y="5325735"/>
              <a:ext cx="43995" cy="0"/>
            </a:xfrm>
            <a:prstGeom prst="line">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cxnSp>
      </p:grpSp>
      <p:grpSp>
        <p:nvGrpSpPr>
          <p:cNvPr id="23" name="Group 22">
            <a:extLst>
              <a:ext uri="{FF2B5EF4-FFF2-40B4-BE49-F238E27FC236}">
                <a16:creationId xmlns:a16="http://schemas.microsoft.com/office/drawing/2014/main" id="{4009E090-A3BF-4172-9B9C-080D4C743E57}"/>
              </a:ext>
            </a:extLst>
          </p:cNvPr>
          <p:cNvGrpSpPr/>
          <p:nvPr/>
        </p:nvGrpSpPr>
        <p:grpSpPr>
          <a:xfrm>
            <a:off x="400955" y="1819446"/>
            <a:ext cx="5208031" cy="4900930"/>
            <a:chOff x="400955" y="1819446"/>
            <a:chExt cx="5208031" cy="4900930"/>
          </a:xfrm>
        </p:grpSpPr>
        <p:cxnSp>
          <p:nvCxnSpPr>
            <p:cNvPr id="359" name="Straight Connector 358">
              <a:extLst>
                <a:ext uri="{FF2B5EF4-FFF2-40B4-BE49-F238E27FC236}">
                  <a16:creationId xmlns:a16="http://schemas.microsoft.com/office/drawing/2014/main" id="{4F115F95-AF67-1C85-CC66-56B5DB36A844}"/>
                </a:ext>
              </a:extLst>
            </p:cNvPr>
            <p:cNvCxnSpPr>
              <a:cxnSpLocks/>
            </p:cNvCxnSpPr>
            <p:nvPr/>
          </p:nvCxnSpPr>
          <p:spPr>
            <a:xfrm>
              <a:off x="4230097" y="5574225"/>
              <a:ext cx="0" cy="1146151"/>
            </a:xfrm>
            <a:prstGeom prst="line">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cxnSp>
        <p:grpSp>
          <p:nvGrpSpPr>
            <p:cNvPr id="20" name="Group 19">
              <a:extLst>
                <a:ext uri="{FF2B5EF4-FFF2-40B4-BE49-F238E27FC236}">
                  <a16:creationId xmlns:a16="http://schemas.microsoft.com/office/drawing/2014/main" id="{F64DC259-D8A4-490A-99B1-DF2477D5CA01}"/>
                </a:ext>
              </a:extLst>
            </p:cNvPr>
            <p:cNvGrpSpPr/>
            <p:nvPr/>
          </p:nvGrpSpPr>
          <p:grpSpPr>
            <a:xfrm>
              <a:off x="400955" y="1819446"/>
              <a:ext cx="5167546" cy="3745331"/>
              <a:chOff x="400955" y="1819446"/>
              <a:chExt cx="5167546" cy="3745331"/>
            </a:xfrm>
          </p:grpSpPr>
          <p:grpSp>
            <p:nvGrpSpPr>
              <p:cNvPr id="4" name="Group 3">
                <a:extLst>
                  <a:ext uri="{FF2B5EF4-FFF2-40B4-BE49-F238E27FC236}">
                    <a16:creationId xmlns:a16="http://schemas.microsoft.com/office/drawing/2014/main" id="{4EBD0D57-B1EE-458C-B08A-A731B0032E42}"/>
                  </a:ext>
                </a:extLst>
              </p:cNvPr>
              <p:cNvGrpSpPr/>
              <p:nvPr/>
            </p:nvGrpSpPr>
            <p:grpSpPr>
              <a:xfrm>
                <a:off x="400955" y="1819446"/>
                <a:ext cx="5114091" cy="3678229"/>
                <a:chOff x="400955" y="1819446"/>
                <a:chExt cx="5114091" cy="3678229"/>
              </a:xfrm>
            </p:grpSpPr>
            <p:sp>
              <p:nvSpPr>
                <p:cNvPr id="336" name="Rectangle: Rounded Corners 335">
                  <a:extLst>
                    <a:ext uri="{FF2B5EF4-FFF2-40B4-BE49-F238E27FC236}">
                      <a16:creationId xmlns:a16="http://schemas.microsoft.com/office/drawing/2014/main" id="{DF578D79-2984-50BC-16A7-2643A0CB83A9}"/>
                    </a:ext>
                  </a:extLst>
                </p:cNvPr>
                <p:cNvSpPr/>
                <p:nvPr/>
              </p:nvSpPr>
              <p:spPr>
                <a:xfrm>
                  <a:off x="2947180" y="1819446"/>
                  <a:ext cx="2567866" cy="3678229"/>
                </a:xfrm>
                <a:prstGeom prst="roundRect">
                  <a:avLst>
                    <a:gd name="adj" fmla="val 8715"/>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Google Shape;320;p38">
                  <a:extLst>
                    <a:ext uri="{FF2B5EF4-FFF2-40B4-BE49-F238E27FC236}">
                      <a16:creationId xmlns:a16="http://schemas.microsoft.com/office/drawing/2014/main" id="{EA6DB270-F0E9-CF97-58AA-543240317C6A}"/>
                    </a:ext>
                  </a:extLst>
                </p:cNvPr>
                <p:cNvSpPr txBox="1">
                  <a:spLocks/>
                </p:cNvSpPr>
                <p:nvPr/>
              </p:nvSpPr>
              <p:spPr>
                <a:xfrm>
                  <a:off x="400955" y="2749268"/>
                  <a:ext cx="2266068" cy="1577325"/>
                </a:xfrm>
                <a:prstGeom prst="rect">
                  <a:avLst/>
                </a:prstGeom>
              </p:spPr>
              <p:txBody>
                <a:bodyPr spcFirstLastPara="1" wrap="square" lIns="91425" tIns="91425" rIns="91425" bIns="91425" anchor="t" anchorCtr="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spcAft>
                      <a:spcPts val="300"/>
                    </a:spcAft>
                    <a:buNone/>
                  </a:pPr>
                  <a:r>
                    <a:rPr lang="en-US" sz="2200" dirty="0">
                      <a:latin typeface="Atkinson Hyperlegible" pitchFamily="2" charset="0"/>
                    </a:rPr>
                    <a:t>Reduced the number of indicators by half.</a:t>
                  </a:r>
                </a:p>
              </p:txBody>
            </p:sp>
          </p:grpSp>
          <p:sp>
            <p:nvSpPr>
              <p:cNvPr id="343" name="Rectangle: Rounded Corners 338">
                <a:extLst>
                  <a:ext uri="{FF2B5EF4-FFF2-40B4-BE49-F238E27FC236}">
                    <a16:creationId xmlns:a16="http://schemas.microsoft.com/office/drawing/2014/main" id="{05C5E520-D670-AD77-1629-9BA28F2BCBDA}"/>
                  </a:ext>
                </a:extLst>
              </p:cNvPr>
              <p:cNvSpPr/>
              <p:nvPr/>
            </p:nvSpPr>
            <p:spPr>
              <a:xfrm flipH="1">
                <a:off x="2891693" y="5320973"/>
                <a:ext cx="2676808" cy="243804"/>
              </a:xfrm>
              <a:custGeom>
                <a:avLst/>
                <a:gdLst>
                  <a:gd name="connsiteX0" fmla="*/ 0 w 2676808"/>
                  <a:gd name="connsiteY0" fmla="*/ 243804 h 3805646"/>
                  <a:gd name="connsiteX1" fmla="*/ 243804 w 2676808"/>
                  <a:gd name="connsiteY1" fmla="*/ 0 h 3805646"/>
                  <a:gd name="connsiteX2" fmla="*/ 2433004 w 2676808"/>
                  <a:gd name="connsiteY2" fmla="*/ 0 h 3805646"/>
                  <a:gd name="connsiteX3" fmla="*/ 2676808 w 2676808"/>
                  <a:gd name="connsiteY3" fmla="*/ 243804 h 3805646"/>
                  <a:gd name="connsiteX4" fmla="*/ 2676808 w 2676808"/>
                  <a:gd name="connsiteY4" fmla="*/ 3561842 h 3805646"/>
                  <a:gd name="connsiteX5" fmla="*/ 2433004 w 2676808"/>
                  <a:gd name="connsiteY5" fmla="*/ 3805646 h 3805646"/>
                  <a:gd name="connsiteX6" fmla="*/ 243804 w 2676808"/>
                  <a:gd name="connsiteY6" fmla="*/ 3805646 h 3805646"/>
                  <a:gd name="connsiteX7" fmla="*/ 0 w 2676808"/>
                  <a:gd name="connsiteY7" fmla="*/ 3561842 h 3805646"/>
                  <a:gd name="connsiteX8" fmla="*/ 0 w 2676808"/>
                  <a:gd name="connsiteY8" fmla="*/ 243804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7" fmla="*/ 243804 w 2676808"/>
                  <a:gd name="connsiteY7" fmla="*/ 0 h 3805646"/>
                  <a:gd name="connsiteX8" fmla="*/ 2524444 w 2676808"/>
                  <a:gd name="connsiteY8" fmla="*/ 91440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7" fmla="*/ 243804 w 2676808"/>
                  <a:gd name="connsiteY7" fmla="*/ 0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6" fmla="*/ 0 w 2676808"/>
                  <a:gd name="connsiteY6" fmla="*/ 243804 h 3805646"/>
                  <a:gd name="connsiteX0" fmla="*/ 2433004 w 2676808"/>
                  <a:gd name="connsiteY0" fmla="*/ 0 h 3805646"/>
                  <a:gd name="connsiteX1" fmla="*/ 2676808 w 2676808"/>
                  <a:gd name="connsiteY1" fmla="*/ 243804 h 3805646"/>
                  <a:gd name="connsiteX2" fmla="*/ 2676808 w 2676808"/>
                  <a:gd name="connsiteY2" fmla="*/ 3561842 h 3805646"/>
                  <a:gd name="connsiteX3" fmla="*/ 2433004 w 2676808"/>
                  <a:gd name="connsiteY3" fmla="*/ 3805646 h 3805646"/>
                  <a:gd name="connsiteX4" fmla="*/ 243804 w 2676808"/>
                  <a:gd name="connsiteY4" fmla="*/ 3805646 h 3805646"/>
                  <a:gd name="connsiteX5" fmla="*/ 0 w 2676808"/>
                  <a:gd name="connsiteY5" fmla="*/ 3561842 h 3805646"/>
                  <a:gd name="connsiteX0" fmla="*/ 2676808 w 2676808"/>
                  <a:gd name="connsiteY0" fmla="*/ 0 h 3561842"/>
                  <a:gd name="connsiteX1" fmla="*/ 2676808 w 2676808"/>
                  <a:gd name="connsiteY1" fmla="*/ 3318038 h 3561842"/>
                  <a:gd name="connsiteX2" fmla="*/ 2433004 w 2676808"/>
                  <a:gd name="connsiteY2" fmla="*/ 3561842 h 3561842"/>
                  <a:gd name="connsiteX3" fmla="*/ 243804 w 2676808"/>
                  <a:gd name="connsiteY3" fmla="*/ 3561842 h 3561842"/>
                  <a:gd name="connsiteX4" fmla="*/ 0 w 2676808"/>
                  <a:gd name="connsiteY4" fmla="*/ 3318038 h 3561842"/>
                  <a:gd name="connsiteX0" fmla="*/ 2676808 w 2676808"/>
                  <a:gd name="connsiteY0" fmla="*/ 0 h 243804"/>
                  <a:gd name="connsiteX1" fmla="*/ 2433004 w 2676808"/>
                  <a:gd name="connsiteY1" fmla="*/ 243804 h 243804"/>
                  <a:gd name="connsiteX2" fmla="*/ 243804 w 2676808"/>
                  <a:gd name="connsiteY2" fmla="*/ 243804 h 243804"/>
                  <a:gd name="connsiteX3" fmla="*/ 0 w 2676808"/>
                  <a:gd name="connsiteY3" fmla="*/ 0 h 243804"/>
                </a:gdLst>
                <a:ahLst/>
                <a:cxnLst>
                  <a:cxn ang="0">
                    <a:pos x="connsiteX0" y="connsiteY0"/>
                  </a:cxn>
                  <a:cxn ang="0">
                    <a:pos x="connsiteX1" y="connsiteY1"/>
                  </a:cxn>
                  <a:cxn ang="0">
                    <a:pos x="connsiteX2" y="connsiteY2"/>
                  </a:cxn>
                  <a:cxn ang="0">
                    <a:pos x="connsiteX3" y="connsiteY3"/>
                  </a:cxn>
                </a:cxnLst>
                <a:rect l="l" t="t" r="r" b="b"/>
                <a:pathLst>
                  <a:path w="2676808" h="243804">
                    <a:moveTo>
                      <a:pt x="2676808" y="0"/>
                    </a:moveTo>
                    <a:cubicBezTo>
                      <a:pt x="2676808" y="134649"/>
                      <a:pt x="2567653" y="243804"/>
                      <a:pt x="2433004" y="243804"/>
                    </a:cubicBezTo>
                    <a:lnTo>
                      <a:pt x="243804" y="243804"/>
                    </a:lnTo>
                    <a:cubicBezTo>
                      <a:pt x="109155" y="243804"/>
                      <a:pt x="0" y="134649"/>
                      <a:pt x="0" y="0"/>
                    </a:cubicBezTo>
                  </a:path>
                </a:pathLst>
              </a:cu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6" name="Oval 345">
              <a:extLst>
                <a:ext uri="{FF2B5EF4-FFF2-40B4-BE49-F238E27FC236}">
                  <a16:creationId xmlns:a16="http://schemas.microsoft.com/office/drawing/2014/main" id="{23FEABF9-22D7-148F-D6C7-FD2CDB17E1E3}"/>
                </a:ext>
              </a:extLst>
            </p:cNvPr>
            <p:cNvSpPr/>
            <p:nvPr/>
          </p:nvSpPr>
          <p:spPr>
            <a:xfrm>
              <a:off x="4140590" y="5484276"/>
              <a:ext cx="179015" cy="179015"/>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6" name="Straight Connector 355">
              <a:extLst>
                <a:ext uri="{FF2B5EF4-FFF2-40B4-BE49-F238E27FC236}">
                  <a16:creationId xmlns:a16="http://schemas.microsoft.com/office/drawing/2014/main" id="{C92CB241-00BD-4CBA-5ABA-F757CF6EE79A}"/>
                </a:ext>
              </a:extLst>
            </p:cNvPr>
            <p:cNvCxnSpPr>
              <a:cxnSpLocks/>
            </p:cNvCxnSpPr>
            <p:nvPr/>
          </p:nvCxnSpPr>
          <p:spPr>
            <a:xfrm>
              <a:off x="5564991" y="5325735"/>
              <a:ext cx="43995" cy="0"/>
            </a:xfrm>
            <a:prstGeom prst="line">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cxnSp>
      </p:grpSp>
      <p:pic>
        <p:nvPicPr>
          <p:cNvPr id="27" name="10">
            <a:hlinkClick r:id="" action="ppaction://media"/>
            <a:extLst>
              <a:ext uri="{FF2B5EF4-FFF2-40B4-BE49-F238E27FC236}">
                <a16:creationId xmlns:a16="http://schemas.microsoft.com/office/drawing/2014/main" id="{9DF0F947-22C4-2660-F883-D7169B5CC9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858000"/>
            <a:ext cx="609600" cy="609600"/>
          </a:xfrm>
          <a:prstGeom prst="rect">
            <a:avLst/>
          </a:prstGeom>
        </p:spPr>
      </p:pic>
    </p:spTree>
    <p:extLst>
      <p:ext uri="{BB962C8B-B14F-4D97-AF65-F5344CB8AC3E}">
        <p14:creationId xmlns:p14="http://schemas.microsoft.com/office/powerpoint/2010/main" val="2068436386"/>
      </p:ext>
    </p:extLst>
  </p:cSld>
  <p:clrMapOvr>
    <a:masterClrMapping/>
  </p:clrMapOvr>
  <mc:AlternateContent xmlns:mc="http://schemas.openxmlformats.org/markup-compatibility/2006" xmlns:p14="http://schemas.microsoft.com/office/powerpoint/2010/main">
    <mc:Choice Requires="p14">
      <p:transition spd="slow" p14:dur="2000" advClick="0" advTm="44880"/>
    </mc:Choice>
    <mc:Fallback xmlns="">
      <p:transition spd="slow" advClick="0" advTm="4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880" fill="hold"/>
                                        <p:tgtEl>
                                          <p:spTgt spid="27"/>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10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35" presetClass="path" presetSubtype="0" accel="50000" decel="50000" fill="hold" nodeType="withEffect">
                                  <p:stCondLst>
                                    <p:cond delay="21000"/>
                                  </p:stCondLst>
                                  <p:childTnLst>
                                    <p:animMotion origin="layout" path="M 2.5E-6 4.81481E-6 L -0.22136 4.81481E-6 " pathEditMode="relative" rAng="0" ptsTypes="AA">
                                      <p:cBhvr>
                                        <p:cTn id="20" dur="500" fill="hold"/>
                                        <p:tgtEl>
                                          <p:spTgt spid="22"/>
                                        </p:tgtEl>
                                        <p:attrNameLst>
                                          <p:attrName>ppt_x</p:attrName>
                                          <p:attrName>ppt_y</p:attrName>
                                        </p:attrNameLst>
                                      </p:cBhvr>
                                      <p:rCtr x="-11068" y="0"/>
                                    </p:animMotion>
                                  </p:childTnLst>
                                </p:cTn>
                              </p:par>
                              <p:par>
                                <p:cTn id="21" presetID="2" presetClass="entr" presetSubtype="4" fill="hold" nodeType="withEffect">
                                  <p:stCondLst>
                                    <p:cond delay="215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350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xit" presetSubtype="2" fill="hold" nodeType="withEffect">
                                  <p:stCondLst>
                                    <p:cond delay="44880"/>
                                  </p:stCondLst>
                                  <p:childTnLst>
                                    <p:anim calcmode="lin" valueType="num">
                                      <p:cBhvr additive="base">
                                        <p:cTn id="30" dur="500"/>
                                        <p:tgtEl>
                                          <p:spTgt spid="9"/>
                                        </p:tgtEl>
                                        <p:attrNameLst>
                                          <p:attrName>ppt_x</p:attrName>
                                        </p:attrNameLst>
                                      </p:cBhvr>
                                      <p:tavLst>
                                        <p:tav tm="0">
                                          <p:val>
                                            <p:strVal val="ppt_x"/>
                                          </p:val>
                                        </p:tav>
                                        <p:tav tm="100000">
                                          <p:val>
                                            <p:strVal val="1+ppt_w/2"/>
                                          </p:val>
                                        </p:tav>
                                      </p:tavLst>
                                    </p:anim>
                                    <p:anim calcmode="lin" valueType="num">
                                      <p:cBhvr additive="base">
                                        <p:cTn id="31" dur="500"/>
                                        <p:tgtEl>
                                          <p:spTgt spid="9"/>
                                        </p:tgtEl>
                                        <p:attrNameLst>
                                          <p:attrName>ppt_y</p:attrName>
                                        </p:attrNameLst>
                                      </p:cBhvr>
                                      <p:tavLst>
                                        <p:tav tm="0">
                                          <p:val>
                                            <p:strVal val="ppt_y"/>
                                          </p:val>
                                        </p:tav>
                                        <p:tav tm="100000">
                                          <p:val>
                                            <p:strVal val="ppt_y"/>
                                          </p:val>
                                        </p:tav>
                                      </p:tavLst>
                                    </p:anim>
                                    <p:set>
                                      <p:cBhvr>
                                        <p:cTn id="32" dur="1" fill="hold">
                                          <p:stCondLst>
                                            <p:cond delay="499"/>
                                          </p:stCondLst>
                                        </p:cTn>
                                        <p:tgtEl>
                                          <p:spTgt spid="9"/>
                                        </p:tgtEl>
                                        <p:attrNameLst>
                                          <p:attrName>style.visibility</p:attrName>
                                        </p:attrNameLst>
                                      </p:cBhvr>
                                      <p:to>
                                        <p:strVal val="hidden"/>
                                      </p:to>
                                    </p:set>
                                  </p:childTnLst>
                                </p:cTn>
                              </p:par>
                              <p:par>
                                <p:cTn id="33" presetID="2" presetClass="exit" presetSubtype="8" fill="hold" grpId="1" nodeType="withEffect">
                                  <p:stCondLst>
                                    <p:cond delay="44880"/>
                                  </p:stCondLst>
                                  <p:childTnLst>
                                    <p:anim calcmode="lin" valueType="num">
                                      <p:cBhvr additive="base">
                                        <p:cTn id="34" dur="500"/>
                                        <p:tgtEl>
                                          <p:spTgt spid="7"/>
                                        </p:tgtEl>
                                        <p:attrNameLst>
                                          <p:attrName>ppt_x</p:attrName>
                                        </p:attrNameLst>
                                      </p:cBhvr>
                                      <p:tavLst>
                                        <p:tav tm="0">
                                          <p:val>
                                            <p:strVal val="ppt_x"/>
                                          </p:val>
                                        </p:tav>
                                        <p:tav tm="100000">
                                          <p:val>
                                            <p:strVal val="0-ppt_w/2"/>
                                          </p:val>
                                        </p:tav>
                                      </p:tavLst>
                                    </p:anim>
                                    <p:anim calcmode="lin" valueType="num">
                                      <p:cBhvr additive="base">
                                        <p:cTn id="35" dur="500"/>
                                        <p:tgtEl>
                                          <p:spTgt spid="7"/>
                                        </p:tgtEl>
                                        <p:attrNameLst>
                                          <p:attrName>ppt_y</p:attrName>
                                        </p:attrNameLst>
                                      </p:cBhvr>
                                      <p:tavLst>
                                        <p:tav tm="0">
                                          <p:val>
                                            <p:strVal val="ppt_y"/>
                                          </p:val>
                                        </p:tav>
                                        <p:tav tm="100000">
                                          <p:val>
                                            <p:strVal val="ppt_y"/>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xit" presetSubtype="8" fill="hold" nodeType="withEffect">
                                  <p:stCondLst>
                                    <p:cond delay="44880"/>
                                  </p:stCondLst>
                                  <p:childTnLst>
                                    <p:anim calcmode="lin" valueType="num">
                                      <p:cBhvr additive="base">
                                        <p:cTn id="38" dur="500"/>
                                        <p:tgtEl>
                                          <p:spTgt spid="22"/>
                                        </p:tgtEl>
                                        <p:attrNameLst>
                                          <p:attrName>ppt_x</p:attrName>
                                        </p:attrNameLst>
                                      </p:cBhvr>
                                      <p:tavLst>
                                        <p:tav tm="0">
                                          <p:val>
                                            <p:strVal val="ppt_x"/>
                                          </p:val>
                                        </p:tav>
                                        <p:tav tm="100000">
                                          <p:val>
                                            <p:strVal val="0-ppt_w/2"/>
                                          </p:val>
                                        </p:tav>
                                      </p:tavLst>
                                    </p:anim>
                                    <p:anim calcmode="lin" valueType="num">
                                      <p:cBhvr additive="base">
                                        <p:cTn id="39" dur="500"/>
                                        <p:tgtEl>
                                          <p:spTgt spid="22"/>
                                        </p:tgtEl>
                                        <p:attrNameLst>
                                          <p:attrName>ppt_y</p:attrName>
                                        </p:attrNameLst>
                                      </p:cBhvr>
                                      <p:tavLst>
                                        <p:tav tm="0">
                                          <p:val>
                                            <p:strVal val="ppt_y"/>
                                          </p:val>
                                        </p:tav>
                                        <p:tav tm="100000">
                                          <p:val>
                                            <p:strVal val="ppt_y"/>
                                          </p:val>
                                        </p:tav>
                                      </p:tavLst>
                                    </p:anim>
                                    <p:set>
                                      <p:cBhvr>
                                        <p:cTn id="40" dur="1" fill="hold">
                                          <p:stCondLst>
                                            <p:cond delay="499"/>
                                          </p:stCondLst>
                                        </p:cTn>
                                        <p:tgtEl>
                                          <p:spTgt spid="22"/>
                                        </p:tgtEl>
                                        <p:attrNameLst>
                                          <p:attrName>style.visibility</p:attrName>
                                        </p:attrNameLst>
                                      </p:cBhvr>
                                      <p:to>
                                        <p:strVal val="hidden"/>
                                      </p:to>
                                    </p:set>
                                  </p:childTnLst>
                                </p:cTn>
                              </p:par>
                              <p:par>
                                <p:cTn id="41" presetID="2" presetClass="exit" presetSubtype="8" fill="hold" nodeType="withEffect">
                                  <p:stCondLst>
                                    <p:cond delay="44880"/>
                                  </p:stCondLst>
                                  <p:childTnLst>
                                    <p:anim calcmode="lin" valueType="num">
                                      <p:cBhvr additive="base">
                                        <p:cTn id="42" dur="500"/>
                                        <p:tgtEl>
                                          <p:spTgt spid="23"/>
                                        </p:tgtEl>
                                        <p:attrNameLst>
                                          <p:attrName>ppt_x</p:attrName>
                                        </p:attrNameLst>
                                      </p:cBhvr>
                                      <p:tavLst>
                                        <p:tav tm="0">
                                          <p:val>
                                            <p:strVal val="ppt_x"/>
                                          </p:val>
                                        </p:tav>
                                        <p:tav tm="100000">
                                          <p:val>
                                            <p:strVal val="0-ppt_w/2"/>
                                          </p:val>
                                        </p:tav>
                                      </p:tavLst>
                                    </p:anim>
                                    <p:anim calcmode="lin" valueType="num">
                                      <p:cBhvr additive="base">
                                        <p:cTn id="43" dur="500"/>
                                        <p:tgtEl>
                                          <p:spTgt spid="23"/>
                                        </p:tgtEl>
                                        <p:attrNameLst>
                                          <p:attrName>ppt_y</p:attrName>
                                        </p:attrNameLst>
                                      </p:cBhvr>
                                      <p:tavLst>
                                        <p:tav tm="0">
                                          <p:val>
                                            <p:strVal val="ppt_y"/>
                                          </p:val>
                                        </p:tav>
                                        <p:tav tm="100000">
                                          <p:val>
                                            <p:strVal val="ppt_y"/>
                                          </p:val>
                                        </p:tav>
                                      </p:tavLst>
                                    </p:anim>
                                    <p:set>
                                      <p:cBhvr>
                                        <p:cTn id="44" dur="1" fill="hold">
                                          <p:stCondLst>
                                            <p:cond delay="499"/>
                                          </p:stCondLst>
                                        </p:cTn>
                                        <p:tgtEl>
                                          <p:spTgt spid="23"/>
                                        </p:tgtEl>
                                        <p:attrNameLst>
                                          <p:attrName>style.visibility</p:attrName>
                                        </p:attrNameLst>
                                      </p:cBhvr>
                                      <p:to>
                                        <p:strVal val="hidden"/>
                                      </p:to>
                                    </p:set>
                                  </p:childTnLst>
                                </p:cTn>
                              </p:par>
                              <p:par>
                                <p:cTn id="45" presetID="2" presetClass="exit" presetSubtype="8" fill="hold" nodeType="withEffect">
                                  <p:stCondLst>
                                    <p:cond delay="44880"/>
                                  </p:stCondLst>
                                  <p:childTnLst>
                                    <p:anim calcmode="lin" valueType="num">
                                      <p:cBhvr additive="base">
                                        <p:cTn id="46" dur="500"/>
                                        <p:tgtEl>
                                          <p:spTgt spid="24"/>
                                        </p:tgtEl>
                                        <p:attrNameLst>
                                          <p:attrName>ppt_x</p:attrName>
                                        </p:attrNameLst>
                                      </p:cBhvr>
                                      <p:tavLst>
                                        <p:tav tm="0">
                                          <p:val>
                                            <p:strVal val="ppt_x"/>
                                          </p:val>
                                        </p:tav>
                                        <p:tav tm="100000">
                                          <p:val>
                                            <p:strVal val="0-ppt_w/2"/>
                                          </p:val>
                                        </p:tav>
                                      </p:tavLst>
                                    </p:anim>
                                    <p:anim calcmode="lin" valueType="num">
                                      <p:cBhvr additive="base">
                                        <p:cTn id="47" dur="500"/>
                                        <p:tgtEl>
                                          <p:spTgt spid="24"/>
                                        </p:tgtEl>
                                        <p:attrNameLst>
                                          <p:attrName>ppt_y</p:attrName>
                                        </p:attrNameLst>
                                      </p:cBhvr>
                                      <p:tavLst>
                                        <p:tav tm="0">
                                          <p:val>
                                            <p:strVal val="ppt_y"/>
                                          </p:val>
                                        </p:tav>
                                        <p:tav tm="100000">
                                          <p:val>
                                            <p:strVal val="ppt_y"/>
                                          </p:val>
                                        </p:tav>
                                      </p:tavLst>
                                    </p:anim>
                                    <p:set>
                                      <p:cBhvr>
                                        <p:cTn id="4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7"/>
                </p:tgtEl>
              </p:cMediaNode>
            </p:audio>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78E3EC7-C5FF-7E40-6670-2E3C65EAB418}"/>
              </a:ext>
            </a:extLst>
          </p:cNvPr>
          <p:cNvSpPr/>
          <p:nvPr/>
        </p:nvSpPr>
        <p:spPr>
          <a:xfrm>
            <a:off x="228599" y="863600"/>
            <a:ext cx="6629402" cy="5562600"/>
          </a:xfrm>
          <a:prstGeom prst="rect">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18F2D9-B78D-42E4-9B5F-F7FB9D52F604}"/>
              </a:ext>
            </a:extLst>
          </p:cNvPr>
          <p:cNvSpPr txBox="1"/>
          <p:nvPr/>
        </p:nvSpPr>
        <p:spPr>
          <a:xfrm>
            <a:off x="126122" y="58241"/>
            <a:ext cx="11837278" cy="584775"/>
          </a:xfrm>
          <a:prstGeom prst="rect">
            <a:avLst/>
          </a:prstGeom>
          <a:noFill/>
        </p:spPr>
        <p:txBody>
          <a:bodyPr wrap="square" rtlCol="0">
            <a:spAutoFit/>
          </a:bodyPr>
          <a:lstStyle/>
          <a:p>
            <a:r>
              <a:rPr lang="en-US" sz="3200" b="1" dirty="0">
                <a:solidFill>
                  <a:srgbClr val="80BC00"/>
                </a:solidFill>
                <a:latin typeface="Atkinson Hyperlegible" pitchFamily="2" charset="0"/>
              </a:rPr>
              <a:t>Hospitals &amp; bigger facilities </a:t>
            </a:r>
          </a:p>
        </p:txBody>
      </p:sp>
      <p:sp>
        <p:nvSpPr>
          <p:cNvPr id="8" name="TextBox 7">
            <a:extLst>
              <a:ext uri="{FF2B5EF4-FFF2-40B4-BE49-F238E27FC236}">
                <a16:creationId xmlns:a16="http://schemas.microsoft.com/office/drawing/2014/main" id="{94EDF4CB-CB15-D7CF-8C31-8F9DDD65D017}"/>
              </a:ext>
            </a:extLst>
          </p:cNvPr>
          <p:cNvSpPr txBox="1"/>
          <p:nvPr/>
        </p:nvSpPr>
        <p:spPr>
          <a:xfrm>
            <a:off x="371475" y="1104578"/>
            <a:ext cx="638800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latin typeface="Atkinson Hyperlegible" pitchFamily="2" charset="0"/>
                <a:cs typeface="Arial"/>
              </a:rPr>
              <a:t>Start WASH FIT in one ward or department.</a:t>
            </a:r>
            <a:endParaRPr lang="en-US" sz="2200" dirty="0">
              <a:latin typeface="Atkinson Hyperlegible" pitchFamily="2" charset="0"/>
            </a:endParaRPr>
          </a:p>
        </p:txBody>
      </p:sp>
      <p:pic>
        <p:nvPicPr>
          <p:cNvPr id="3" name="11">
            <a:hlinkClick r:id="" action="ppaction://media"/>
            <a:extLst>
              <a:ext uri="{FF2B5EF4-FFF2-40B4-BE49-F238E27FC236}">
                <a16:creationId xmlns:a16="http://schemas.microsoft.com/office/drawing/2014/main" id="{26B3DBD6-31E8-3FD1-FE85-7223D9C793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
        <p:nvSpPr>
          <p:cNvPr id="12" name="TextBox 11">
            <a:extLst>
              <a:ext uri="{FF2B5EF4-FFF2-40B4-BE49-F238E27FC236}">
                <a16:creationId xmlns:a16="http://schemas.microsoft.com/office/drawing/2014/main" id="{AAA7FE90-19F9-166A-BBAE-61CEF03AF6B5}"/>
              </a:ext>
            </a:extLst>
          </p:cNvPr>
          <p:cNvSpPr txBox="1"/>
          <p:nvPr/>
        </p:nvSpPr>
        <p:spPr>
          <a:xfrm>
            <a:off x="371475" y="1607483"/>
            <a:ext cx="63880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70205" lvl="1"/>
            <a:r>
              <a:rPr lang="en-US" sz="2200" b="1" dirty="0">
                <a:latin typeface="Atkinson Hyperlegible" pitchFamily="2" charset="0"/>
                <a:sym typeface="Wingdings" panose="05000000000000000000" pitchFamily="2" charset="2"/>
              </a:rPr>
              <a:t> </a:t>
            </a:r>
            <a:r>
              <a:rPr lang="en-US" sz="2200" b="1" dirty="0">
                <a:latin typeface="Atkinson Hyperlegible" pitchFamily="2" charset="0"/>
              </a:rPr>
              <a:t>Choose </a:t>
            </a:r>
            <a:r>
              <a:rPr lang="en-GB" sz="2200" b="1" dirty="0">
                <a:latin typeface="Atkinson Hyperlegible" pitchFamily="2" charset="0"/>
              </a:rPr>
              <a:t>departments</a:t>
            </a:r>
            <a:r>
              <a:rPr lang="en-US" sz="2200" b="1" dirty="0">
                <a:latin typeface="Atkinson Hyperlegible" pitchFamily="2" charset="0"/>
              </a:rPr>
              <a:t> with obvious needs + motivated staff. </a:t>
            </a:r>
            <a:endParaRPr lang="en-US" sz="2200" dirty="0">
              <a:latin typeface="Atkinson Hyperlegible" pitchFamily="2" charset="0"/>
            </a:endParaRPr>
          </a:p>
        </p:txBody>
      </p:sp>
      <p:sp>
        <p:nvSpPr>
          <p:cNvPr id="13" name="TextBox 12">
            <a:extLst>
              <a:ext uri="{FF2B5EF4-FFF2-40B4-BE49-F238E27FC236}">
                <a16:creationId xmlns:a16="http://schemas.microsoft.com/office/drawing/2014/main" id="{6A7B0371-F341-F008-083F-12BFF1536205}"/>
              </a:ext>
            </a:extLst>
          </p:cNvPr>
          <p:cNvSpPr txBox="1"/>
          <p:nvPr/>
        </p:nvSpPr>
        <p:spPr>
          <a:xfrm>
            <a:off x="371475" y="2448942"/>
            <a:ext cx="638800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70205" lvl="1"/>
            <a:r>
              <a:rPr lang="en-US" sz="2200" b="1" dirty="0">
                <a:latin typeface="Atkinson Hyperlegible" pitchFamily="2" charset="0"/>
                <a:sym typeface="Wingdings" panose="05000000000000000000" pitchFamily="2" charset="2"/>
              </a:rPr>
              <a:t> </a:t>
            </a:r>
            <a:r>
              <a:rPr lang="en-US" sz="2200" b="1" dirty="0">
                <a:latin typeface="Atkinson Hyperlegible" pitchFamily="2" charset="0"/>
              </a:rPr>
              <a:t>Helps identify poor performing wards. </a:t>
            </a:r>
          </a:p>
        </p:txBody>
      </p:sp>
      <p:sp>
        <p:nvSpPr>
          <p:cNvPr id="14" name="TextBox 13">
            <a:extLst>
              <a:ext uri="{FF2B5EF4-FFF2-40B4-BE49-F238E27FC236}">
                <a16:creationId xmlns:a16="http://schemas.microsoft.com/office/drawing/2014/main" id="{B0809226-E9C6-3ED7-151F-505AD70B350C}"/>
              </a:ext>
            </a:extLst>
          </p:cNvPr>
          <p:cNvSpPr txBox="1"/>
          <p:nvPr/>
        </p:nvSpPr>
        <p:spPr>
          <a:xfrm>
            <a:off x="371475" y="3793304"/>
            <a:ext cx="638800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latin typeface="Atkinson Hyperlegible" pitchFamily="2" charset="0"/>
                <a:cs typeface="Arial"/>
              </a:rPr>
              <a:t>Assess some indicators multiple times (e.g., once per area [or ward]) &amp; take an average of the score.</a:t>
            </a:r>
          </a:p>
        </p:txBody>
      </p:sp>
      <p:sp>
        <p:nvSpPr>
          <p:cNvPr id="15" name="TextBox 14">
            <a:extLst>
              <a:ext uri="{FF2B5EF4-FFF2-40B4-BE49-F238E27FC236}">
                <a16:creationId xmlns:a16="http://schemas.microsoft.com/office/drawing/2014/main" id="{C81E95B5-5136-7F19-D286-423517228CAA}"/>
              </a:ext>
            </a:extLst>
          </p:cNvPr>
          <p:cNvSpPr txBox="1"/>
          <p:nvPr/>
        </p:nvSpPr>
        <p:spPr>
          <a:xfrm>
            <a:off x="371475" y="4973317"/>
            <a:ext cx="63880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latin typeface="Atkinson Hyperlegible" pitchFamily="2" charset="0"/>
                <a:cs typeface="Arial"/>
              </a:rPr>
              <a:t>Specific departments or wards may require tailored indicators specific to their needs.</a:t>
            </a:r>
            <a:endParaRPr lang="en-US" sz="2200" dirty="0">
              <a:latin typeface="Atkinson Hyperlegible" pitchFamily="2" charset="0"/>
            </a:endParaRPr>
          </a:p>
        </p:txBody>
      </p:sp>
      <p:sp>
        <p:nvSpPr>
          <p:cNvPr id="2" name="TextBox 1">
            <a:extLst>
              <a:ext uri="{FF2B5EF4-FFF2-40B4-BE49-F238E27FC236}">
                <a16:creationId xmlns:a16="http://schemas.microsoft.com/office/drawing/2014/main" id="{24491A0B-24BC-6674-643A-3378F530DD75}"/>
              </a:ext>
            </a:extLst>
          </p:cNvPr>
          <p:cNvSpPr txBox="1"/>
          <p:nvPr/>
        </p:nvSpPr>
        <p:spPr>
          <a:xfrm>
            <a:off x="371475" y="2951846"/>
            <a:ext cx="63880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latin typeface="Atkinson Hyperlegible" pitchFamily="2" charset="0"/>
                <a:cs typeface="Arial"/>
              </a:rPr>
              <a:t>Targeted assessments help to allocate resources more efficiently.</a:t>
            </a:r>
            <a:endParaRPr lang="en-US" sz="2200" dirty="0">
              <a:latin typeface="Atkinson Hyperlegible" pitchFamily="2" charset="0"/>
            </a:endParaRPr>
          </a:p>
        </p:txBody>
      </p:sp>
      <p:sp>
        <p:nvSpPr>
          <p:cNvPr id="10" name="TextBox 9">
            <a:extLst>
              <a:ext uri="{FF2B5EF4-FFF2-40B4-BE49-F238E27FC236}">
                <a16:creationId xmlns:a16="http://schemas.microsoft.com/office/drawing/2014/main" id="{42DE1731-532C-BA62-F553-F7F5ADF99259}"/>
              </a:ext>
            </a:extLst>
          </p:cNvPr>
          <p:cNvSpPr txBox="1"/>
          <p:nvPr/>
        </p:nvSpPr>
        <p:spPr>
          <a:xfrm>
            <a:off x="371475" y="5814776"/>
            <a:ext cx="638800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dirty="0">
                <a:latin typeface="Atkinson Hyperlegible" pitchFamily="2" charset="0"/>
                <a:cs typeface="Arial"/>
              </a:rPr>
              <a:t>Include more indicators. </a:t>
            </a:r>
            <a:endParaRPr lang="en-US" sz="2200" dirty="0">
              <a:latin typeface="Atkinson Hyperlegible" pitchFamily="2" charset="0"/>
            </a:endParaRPr>
          </a:p>
        </p:txBody>
      </p:sp>
      <p:grpSp>
        <p:nvGrpSpPr>
          <p:cNvPr id="18" name="Group 17">
            <a:extLst>
              <a:ext uri="{FF2B5EF4-FFF2-40B4-BE49-F238E27FC236}">
                <a16:creationId xmlns:a16="http://schemas.microsoft.com/office/drawing/2014/main" id="{087B9D84-8A4C-6B14-6C79-417755C28CCD}"/>
              </a:ext>
            </a:extLst>
          </p:cNvPr>
          <p:cNvGrpSpPr/>
          <p:nvPr/>
        </p:nvGrpSpPr>
        <p:grpSpPr>
          <a:xfrm>
            <a:off x="6770917" y="776516"/>
            <a:ext cx="5286840" cy="5736767"/>
            <a:chOff x="6770917" y="776516"/>
            <a:chExt cx="5286840" cy="5736767"/>
          </a:xfrm>
        </p:grpSpPr>
        <p:sp>
          <p:nvSpPr>
            <p:cNvPr id="26" name="Rectangle 25">
              <a:extLst>
                <a:ext uri="{FF2B5EF4-FFF2-40B4-BE49-F238E27FC236}">
                  <a16:creationId xmlns:a16="http://schemas.microsoft.com/office/drawing/2014/main" id="{2BF9B779-DF28-F5CB-77A0-2E91F5DE80FF}"/>
                </a:ext>
              </a:extLst>
            </p:cNvPr>
            <p:cNvSpPr/>
            <p:nvPr/>
          </p:nvSpPr>
          <p:spPr>
            <a:xfrm flipH="1">
              <a:off x="6770917" y="776516"/>
              <a:ext cx="1014984" cy="1013062"/>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F7847B-1BB3-9B56-C4F5-4AB37C7E1472}"/>
                </a:ext>
              </a:extLst>
            </p:cNvPr>
            <p:cNvSpPr/>
            <p:nvPr/>
          </p:nvSpPr>
          <p:spPr>
            <a:xfrm flipH="1">
              <a:off x="11042773" y="5500221"/>
              <a:ext cx="1014984" cy="1013062"/>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1E801C6-3237-7BFD-C7F9-980788E8CAC6}"/>
                </a:ext>
              </a:extLst>
            </p:cNvPr>
            <p:cNvPicPr>
              <a:picLocks noChangeAspect="1"/>
            </p:cNvPicPr>
            <p:nvPr/>
          </p:nvPicPr>
          <p:blipFill>
            <a:blip r:embed="rId6">
              <a:extLst>
                <a:ext uri="{28A0092B-C50C-407E-A947-70E740481C1C}">
                  <a14:useLocalDpi xmlns:a14="http://schemas.microsoft.com/office/drawing/2010/main" val="0"/>
                </a:ext>
              </a:extLst>
            </a:blip>
            <a:srcRect l="15760" r="22899"/>
            <a:stretch>
              <a:fillRect/>
            </a:stretch>
          </p:blipFill>
          <p:spPr>
            <a:xfrm>
              <a:off x="6858001" y="863600"/>
              <a:ext cx="5112672" cy="5562599"/>
            </a:xfrm>
            <a:custGeom>
              <a:avLst/>
              <a:gdLst>
                <a:gd name="connsiteX0" fmla="*/ 0 w 5112672"/>
                <a:gd name="connsiteY0" fmla="*/ 0 h 5562599"/>
                <a:gd name="connsiteX1" fmla="*/ 5112672 w 5112672"/>
                <a:gd name="connsiteY1" fmla="*/ 0 h 5562599"/>
                <a:gd name="connsiteX2" fmla="*/ 5112672 w 5112672"/>
                <a:gd name="connsiteY2" fmla="*/ 5562599 h 5562599"/>
                <a:gd name="connsiteX3" fmla="*/ 0 w 5112672"/>
                <a:gd name="connsiteY3" fmla="*/ 5562599 h 5562599"/>
              </a:gdLst>
              <a:ahLst/>
              <a:cxnLst>
                <a:cxn ang="0">
                  <a:pos x="connsiteX0" y="connsiteY0"/>
                </a:cxn>
                <a:cxn ang="0">
                  <a:pos x="connsiteX1" y="connsiteY1"/>
                </a:cxn>
                <a:cxn ang="0">
                  <a:pos x="connsiteX2" y="connsiteY2"/>
                </a:cxn>
                <a:cxn ang="0">
                  <a:pos x="connsiteX3" y="connsiteY3"/>
                </a:cxn>
              </a:cxnLst>
              <a:rect l="l" t="t" r="r" b="b"/>
              <a:pathLst>
                <a:path w="5112672" h="5562599">
                  <a:moveTo>
                    <a:pt x="0" y="0"/>
                  </a:moveTo>
                  <a:lnTo>
                    <a:pt x="5112672" y="0"/>
                  </a:lnTo>
                  <a:lnTo>
                    <a:pt x="5112672" y="5562599"/>
                  </a:lnTo>
                  <a:lnTo>
                    <a:pt x="0" y="5562599"/>
                  </a:lnTo>
                  <a:close/>
                </a:path>
              </a:pathLst>
            </a:custGeom>
          </p:spPr>
        </p:pic>
        <p:sp>
          <p:nvSpPr>
            <p:cNvPr id="11" name="Rectangle 10">
              <a:extLst>
                <a:ext uri="{FF2B5EF4-FFF2-40B4-BE49-F238E27FC236}">
                  <a16:creationId xmlns:a16="http://schemas.microsoft.com/office/drawing/2014/main" id="{54717D34-87D9-E948-9B65-606E55802464}"/>
                </a:ext>
              </a:extLst>
            </p:cNvPr>
            <p:cNvSpPr/>
            <p:nvPr/>
          </p:nvSpPr>
          <p:spPr>
            <a:xfrm>
              <a:off x="10144245" y="6141964"/>
              <a:ext cx="1818213" cy="284235"/>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MCSP/Ali Khurshid </a:t>
              </a:r>
            </a:p>
          </p:txBody>
        </p:sp>
        <p:sp>
          <p:nvSpPr>
            <p:cNvPr id="20" name="Rectangle 19">
              <a:extLst>
                <a:ext uri="{FF2B5EF4-FFF2-40B4-BE49-F238E27FC236}">
                  <a16:creationId xmlns:a16="http://schemas.microsoft.com/office/drawing/2014/main" id="{F2DFAF6C-709B-A03C-F2AE-7555FC1E3F8D}"/>
                </a:ext>
              </a:extLst>
            </p:cNvPr>
            <p:cNvSpPr/>
            <p:nvPr/>
          </p:nvSpPr>
          <p:spPr>
            <a:xfrm>
              <a:off x="6846568" y="5505734"/>
              <a:ext cx="5115890" cy="604917"/>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600" i="1" dirty="0">
                  <a:solidFill>
                    <a:schemeClr val="tx1"/>
                  </a:solidFill>
                  <a:latin typeface="Atkinson Hyperlegible" pitchFamily="2" charset="0"/>
                  <a:cs typeface="Arial"/>
                </a:rPr>
                <a:t>Maternity services are often underserved – a good place to prioritize WASH FIT.</a:t>
              </a:r>
              <a:endParaRPr lang="en-US" sz="1600" i="1" dirty="0">
                <a:solidFill>
                  <a:schemeClr val="tx1"/>
                </a:solidFill>
                <a:latin typeface="Atkinson Hyperlegible" pitchFamily="2" charset="0"/>
                <a:cs typeface="Arial" panose="020B0604020202020204" pitchFamily="34" charset="0"/>
              </a:endParaRPr>
            </a:p>
          </p:txBody>
        </p:sp>
      </p:grpSp>
      <p:sp>
        <p:nvSpPr>
          <p:cNvPr id="5" name="Rectangle 4">
            <a:extLst>
              <a:ext uri="{FF2B5EF4-FFF2-40B4-BE49-F238E27FC236}">
                <a16:creationId xmlns:a16="http://schemas.microsoft.com/office/drawing/2014/main" id="{066FF73D-8FA1-4D5F-C738-895B89A09523}"/>
              </a:ext>
            </a:extLst>
          </p:cNvPr>
          <p:cNvSpPr/>
          <p:nvPr/>
        </p:nvSpPr>
        <p:spPr>
          <a:xfrm>
            <a:off x="6858001" y="5517020"/>
            <a:ext cx="5104456" cy="5780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100259"/>
      </p:ext>
    </p:extLst>
  </p:cSld>
  <p:clrMapOvr>
    <a:masterClrMapping/>
  </p:clrMapOvr>
  <mc:AlternateContent xmlns:mc="http://schemas.openxmlformats.org/markup-compatibility/2006" xmlns:p14="http://schemas.microsoft.com/office/powerpoint/2010/main">
    <mc:Choice Requires="p14">
      <p:transition spd="slow" p14:dur="2000" advClick="0" advTm="51100"/>
    </mc:Choice>
    <mc:Fallback xmlns="">
      <p:transition spd="slow" advClick="0" advTm="5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96"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100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2" presetClass="entr" presetSubtype="8" fill="hold" grpId="0" nodeType="withEffect">
                                  <p:stCondLst>
                                    <p:cond delay="425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105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1350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par>
                                <p:cTn id="26" presetID="22" presetClass="entr" presetSubtype="8" fill="hold" grpId="0" nodeType="withEffect">
                                  <p:stCondLst>
                                    <p:cond delay="1875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2625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10" presetClass="entr" presetSubtype="0" fill="hold" grpId="0" nodeType="withEffect">
                                  <p:stCondLst>
                                    <p:cond delay="27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childTnLst>
                                </p:cTn>
                              </p:par>
                              <p:par>
                                <p:cTn id="35" presetID="10" presetClass="exit" presetSubtype="0" fill="hold" grpId="1" nodeType="withEffect">
                                  <p:stCondLst>
                                    <p:cond delay="2775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ntr" presetSubtype="0" fill="hold" grpId="2" nodeType="withEffect">
                                  <p:stCondLst>
                                    <p:cond delay="28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750"/>
                                        <p:tgtEl>
                                          <p:spTgt spid="5"/>
                                        </p:tgtEl>
                                      </p:cBhvr>
                                    </p:animEffect>
                                  </p:childTnLst>
                                </p:cTn>
                              </p:par>
                              <p:par>
                                <p:cTn id="41" presetID="10" presetClass="exit" presetSubtype="0" fill="hold" grpId="3" nodeType="withEffect">
                                  <p:stCondLst>
                                    <p:cond delay="2900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22" presetClass="entr" presetSubtype="8" fill="hold" grpId="0" nodeType="withEffect">
                                  <p:stCondLst>
                                    <p:cond delay="4875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 presetClass="exit" presetSubtype="8" fill="hold" grpId="1" nodeType="withEffect">
                                  <p:stCondLst>
                                    <p:cond delay="51100"/>
                                  </p:stCondLst>
                                  <p:childTnLst>
                                    <p:anim calcmode="lin" valueType="num">
                                      <p:cBhvr additive="base">
                                        <p:cTn id="48" dur="500"/>
                                        <p:tgtEl>
                                          <p:spTgt spid="7"/>
                                        </p:tgtEl>
                                        <p:attrNameLst>
                                          <p:attrName>ppt_x</p:attrName>
                                        </p:attrNameLst>
                                      </p:cBhvr>
                                      <p:tavLst>
                                        <p:tav tm="0">
                                          <p:val>
                                            <p:strVal val="ppt_x"/>
                                          </p:val>
                                        </p:tav>
                                        <p:tav tm="100000">
                                          <p:val>
                                            <p:strVal val="0-ppt_w/2"/>
                                          </p:val>
                                        </p:tav>
                                      </p:tavLst>
                                    </p:anim>
                                    <p:anim calcmode="lin" valueType="num">
                                      <p:cBhvr additive="base">
                                        <p:cTn id="49" dur="500"/>
                                        <p:tgtEl>
                                          <p:spTgt spid="7"/>
                                        </p:tgtEl>
                                        <p:attrNameLst>
                                          <p:attrName>ppt_y</p:attrName>
                                        </p:attrNameLst>
                                      </p:cBhvr>
                                      <p:tavLst>
                                        <p:tav tm="0">
                                          <p:val>
                                            <p:strVal val="ppt_y"/>
                                          </p:val>
                                        </p:tav>
                                        <p:tav tm="100000">
                                          <p:val>
                                            <p:strVal val="ppt_y"/>
                                          </p:val>
                                        </p:tav>
                                      </p:tavLst>
                                    </p:anim>
                                    <p:set>
                                      <p:cBhvr>
                                        <p:cTn id="50" dur="1" fill="hold">
                                          <p:stCondLst>
                                            <p:cond delay="499"/>
                                          </p:stCondLst>
                                        </p:cTn>
                                        <p:tgtEl>
                                          <p:spTgt spid="7"/>
                                        </p:tgtEl>
                                        <p:attrNameLst>
                                          <p:attrName>style.visibility</p:attrName>
                                        </p:attrNameLst>
                                      </p:cBhvr>
                                      <p:to>
                                        <p:strVal val="hidden"/>
                                      </p:to>
                                    </p:set>
                                  </p:childTnLst>
                                </p:cTn>
                              </p:par>
                              <p:par>
                                <p:cTn id="51" presetID="2" presetClass="exit" presetSubtype="8" fill="hold" grpId="1" nodeType="withEffect">
                                  <p:stCondLst>
                                    <p:cond delay="51100"/>
                                  </p:stCondLst>
                                  <p:childTnLst>
                                    <p:anim calcmode="lin" valueType="num">
                                      <p:cBhvr additive="base">
                                        <p:cTn id="52" dur="500"/>
                                        <p:tgtEl>
                                          <p:spTgt spid="51"/>
                                        </p:tgtEl>
                                        <p:attrNameLst>
                                          <p:attrName>ppt_x</p:attrName>
                                        </p:attrNameLst>
                                      </p:cBhvr>
                                      <p:tavLst>
                                        <p:tav tm="0">
                                          <p:val>
                                            <p:strVal val="ppt_x"/>
                                          </p:val>
                                        </p:tav>
                                        <p:tav tm="100000">
                                          <p:val>
                                            <p:strVal val="0-ppt_w/2"/>
                                          </p:val>
                                        </p:tav>
                                      </p:tavLst>
                                    </p:anim>
                                    <p:anim calcmode="lin" valueType="num">
                                      <p:cBhvr additive="base">
                                        <p:cTn id="53" dur="500"/>
                                        <p:tgtEl>
                                          <p:spTgt spid="51"/>
                                        </p:tgtEl>
                                        <p:attrNameLst>
                                          <p:attrName>ppt_y</p:attrName>
                                        </p:attrNameLst>
                                      </p:cBhvr>
                                      <p:tavLst>
                                        <p:tav tm="0">
                                          <p:val>
                                            <p:strVal val="ppt_y"/>
                                          </p:val>
                                        </p:tav>
                                        <p:tav tm="100000">
                                          <p:val>
                                            <p:strVal val="ppt_y"/>
                                          </p:val>
                                        </p:tav>
                                      </p:tavLst>
                                    </p:anim>
                                    <p:set>
                                      <p:cBhvr>
                                        <p:cTn id="54" dur="1" fill="hold">
                                          <p:stCondLst>
                                            <p:cond delay="499"/>
                                          </p:stCondLst>
                                        </p:cTn>
                                        <p:tgtEl>
                                          <p:spTgt spid="51"/>
                                        </p:tgtEl>
                                        <p:attrNameLst>
                                          <p:attrName>style.visibility</p:attrName>
                                        </p:attrNameLst>
                                      </p:cBhvr>
                                      <p:to>
                                        <p:strVal val="hidden"/>
                                      </p:to>
                                    </p:set>
                                  </p:childTnLst>
                                </p:cTn>
                              </p:par>
                              <p:par>
                                <p:cTn id="55" presetID="2" presetClass="exit" presetSubtype="8" fill="hold" grpId="1" nodeType="withEffect">
                                  <p:stCondLst>
                                    <p:cond delay="51100"/>
                                  </p:stCondLst>
                                  <p:childTnLst>
                                    <p:anim calcmode="lin" valueType="num">
                                      <p:cBhvr additive="base">
                                        <p:cTn id="56" dur="500"/>
                                        <p:tgtEl>
                                          <p:spTgt spid="8">
                                            <p:txEl>
                                              <p:pRg st="0" end="0"/>
                                            </p:txEl>
                                          </p:spTgt>
                                        </p:tgtEl>
                                        <p:attrNameLst>
                                          <p:attrName>ppt_x</p:attrName>
                                        </p:attrNameLst>
                                      </p:cBhvr>
                                      <p:tavLst>
                                        <p:tav tm="0">
                                          <p:val>
                                            <p:strVal val="ppt_x"/>
                                          </p:val>
                                        </p:tav>
                                        <p:tav tm="100000">
                                          <p:val>
                                            <p:strVal val="0-ppt_w/2"/>
                                          </p:val>
                                        </p:tav>
                                      </p:tavLst>
                                    </p:anim>
                                    <p:anim calcmode="lin" valueType="num">
                                      <p:cBhvr additive="base">
                                        <p:cTn id="57" dur="500"/>
                                        <p:tgtEl>
                                          <p:spTgt spid="8">
                                            <p:txEl>
                                              <p:pRg st="0" end="0"/>
                                            </p:txEl>
                                          </p:spTgt>
                                        </p:tgtEl>
                                        <p:attrNameLst>
                                          <p:attrName>ppt_y</p:attrName>
                                        </p:attrNameLst>
                                      </p:cBhvr>
                                      <p:tavLst>
                                        <p:tav tm="0">
                                          <p:val>
                                            <p:strVal val="ppt_y"/>
                                          </p:val>
                                        </p:tav>
                                        <p:tav tm="100000">
                                          <p:val>
                                            <p:strVal val="ppt_y"/>
                                          </p:val>
                                        </p:tav>
                                      </p:tavLst>
                                    </p:anim>
                                    <p:set>
                                      <p:cBhvr>
                                        <p:cTn id="58" dur="1" fill="hold">
                                          <p:stCondLst>
                                            <p:cond delay="499"/>
                                          </p:stCondLst>
                                        </p:cTn>
                                        <p:tgtEl>
                                          <p:spTgt spid="8">
                                            <p:txEl>
                                              <p:pRg st="0" end="0"/>
                                            </p:txEl>
                                          </p:spTgt>
                                        </p:tgtEl>
                                        <p:attrNameLst>
                                          <p:attrName>style.visibility</p:attrName>
                                        </p:attrNameLst>
                                      </p:cBhvr>
                                      <p:to>
                                        <p:strVal val="hidden"/>
                                      </p:to>
                                    </p:set>
                                  </p:childTnLst>
                                </p:cTn>
                              </p:par>
                              <p:par>
                                <p:cTn id="59" presetID="2" presetClass="exit" presetSubtype="8" fill="hold" grpId="1" nodeType="withEffect">
                                  <p:stCondLst>
                                    <p:cond delay="51100"/>
                                  </p:stCondLst>
                                  <p:childTnLst>
                                    <p:anim calcmode="lin" valueType="num">
                                      <p:cBhvr additive="base">
                                        <p:cTn id="60" dur="500"/>
                                        <p:tgtEl>
                                          <p:spTgt spid="12"/>
                                        </p:tgtEl>
                                        <p:attrNameLst>
                                          <p:attrName>ppt_x</p:attrName>
                                        </p:attrNameLst>
                                      </p:cBhvr>
                                      <p:tavLst>
                                        <p:tav tm="0">
                                          <p:val>
                                            <p:strVal val="ppt_x"/>
                                          </p:val>
                                        </p:tav>
                                        <p:tav tm="100000">
                                          <p:val>
                                            <p:strVal val="0-ppt_w/2"/>
                                          </p:val>
                                        </p:tav>
                                      </p:tavLst>
                                    </p:anim>
                                    <p:anim calcmode="lin" valueType="num">
                                      <p:cBhvr additive="base">
                                        <p:cTn id="61" dur="500"/>
                                        <p:tgtEl>
                                          <p:spTgt spid="12"/>
                                        </p:tgtEl>
                                        <p:attrNameLst>
                                          <p:attrName>ppt_y</p:attrName>
                                        </p:attrNameLst>
                                      </p:cBhvr>
                                      <p:tavLst>
                                        <p:tav tm="0">
                                          <p:val>
                                            <p:strVal val="ppt_y"/>
                                          </p:val>
                                        </p:tav>
                                        <p:tav tm="100000">
                                          <p:val>
                                            <p:strVal val="ppt_y"/>
                                          </p:val>
                                        </p:tav>
                                      </p:tavLst>
                                    </p:anim>
                                    <p:set>
                                      <p:cBhvr>
                                        <p:cTn id="62" dur="1" fill="hold">
                                          <p:stCondLst>
                                            <p:cond delay="499"/>
                                          </p:stCondLst>
                                        </p:cTn>
                                        <p:tgtEl>
                                          <p:spTgt spid="12"/>
                                        </p:tgtEl>
                                        <p:attrNameLst>
                                          <p:attrName>style.visibility</p:attrName>
                                        </p:attrNameLst>
                                      </p:cBhvr>
                                      <p:to>
                                        <p:strVal val="hidden"/>
                                      </p:to>
                                    </p:set>
                                  </p:childTnLst>
                                </p:cTn>
                              </p:par>
                              <p:par>
                                <p:cTn id="63" presetID="2" presetClass="exit" presetSubtype="8" fill="hold" grpId="1" nodeType="withEffect">
                                  <p:stCondLst>
                                    <p:cond delay="51100"/>
                                  </p:stCondLst>
                                  <p:childTnLst>
                                    <p:anim calcmode="lin" valueType="num">
                                      <p:cBhvr additive="base">
                                        <p:cTn id="64" dur="500"/>
                                        <p:tgtEl>
                                          <p:spTgt spid="13"/>
                                        </p:tgtEl>
                                        <p:attrNameLst>
                                          <p:attrName>ppt_x</p:attrName>
                                        </p:attrNameLst>
                                      </p:cBhvr>
                                      <p:tavLst>
                                        <p:tav tm="0">
                                          <p:val>
                                            <p:strVal val="ppt_x"/>
                                          </p:val>
                                        </p:tav>
                                        <p:tav tm="100000">
                                          <p:val>
                                            <p:strVal val="0-ppt_w/2"/>
                                          </p:val>
                                        </p:tav>
                                      </p:tavLst>
                                    </p:anim>
                                    <p:anim calcmode="lin" valueType="num">
                                      <p:cBhvr additive="base">
                                        <p:cTn id="65" dur="500"/>
                                        <p:tgtEl>
                                          <p:spTgt spid="13"/>
                                        </p:tgtEl>
                                        <p:attrNameLst>
                                          <p:attrName>ppt_y</p:attrName>
                                        </p:attrNameLst>
                                      </p:cBhvr>
                                      <p:tavLst>
                                        <p:tav tm="0">
                                          <p:val>
                                            <p:strVal val="ppt_y"/>
                                          </p:val>
                                        </p:tav>
                                        <p:tav tm="100000">
                                          <p:val>
                                            <p:strVal val="ppt_y"/>
                                          </p:val>
                                        </p:tav>
                                      </p:tavLst>
                                    </p:anim>
                                    <p:set>
                                      <p:cBhvr>
                                        <p:cTn id="66" dur="1" fill="hold">
                                          <p:stCondLst>
                                            <p:cond delay="499"/>
                                          </p:stCondLst>
                                        </p:cTn>
                                        <p:tgtEl>
                                          <p:spTgt spid="13"/>
                                        </p:tgtEl>
                                        <p:attrNameLst>
                                          <p:attrName>style.visibility</p:attrName>
                                        </p:attrNameLst>
                                      </p:cBhvr>
                                      <p:to>
                                        <p:strVal val="hidden"/>
                                      </p:to>
                                    </p:set>
                                  </p:childTnLst>
                                </p:cTn>
                              </p:par>
                              <p:par>
                                <p:cTn id="67" presetID="2" presetClass="exit" presetSubtype="8" fill="hold" grpId="1" nodeType="withEffect">
                                  <p:stCondLst>
                                    <p:cond delay="51100"/>
                                  </p:stCondLst>
                                  <p:childTnLst>
                                    <p:anim calcmode="lin" valueType="num">
                                      <p:cBhvr additive="base">
                                        <p:cTn id="68" dur="500"/>
                                        <p:tgtEl>
                                          <p:spTgt spid="14"/>
                                        </p:tgtEl>
                                        <p:attrNameLst>
                                          <p:attrName>ppt_x</p:attrName>
                                        </p:attrNameLst>
                                      </p:cBhvr>
                                      <p:tavLst>
                                        <p:tav tm="0">
                                          <p:val>
                                            <p:strVal val="ppt_x"/>
                                          </p:val>
                                        </p:tav>
                                        <p:tav tm="100000">
                                          <p:val>
                                            <p:strVal val="0-ppt_w/2"/>
                                          </p:val>
                                        </p:tav>
                                      </p:tavLst>
                                    </p:anim>
                                    <p:anim calcmode="lin" valueType="num">
                                      <p:cBhvr additive="base">
                                        <p:cTn id="69" dur="500"/>
                                        <p:tgtEl>
                                          <p:spTgt spid="14"/>
                                        </p:tgtEl>
                                        <p:attrNameLst>
                                          <p:attrName>ppt_y</p:attrName>
                                        </p:attrNameLst>
                                      </p:cBhvr>
                                      <p:tavLst>
                                        <p:tav tm="0">
                                          <p:val>
                                            <p:strVal val="ppt_y"/>
                                          </p:val>
                                        </p:tav>
                                        <p:tav tm="100000">
                                          <p:val>
                                            <p:strVal val="ppt_y"/>
                                          </p:val>
                                        </p:tav>
                                      </p:tavLst>
                                    </p:anim>
                                    <p:set>
                                      <p:cBhvr>
                                        <p:cTn id="70" dur="1" fill="hold">
                                          <p:stCondLst>
                                            <p:cond delay="499"/>
                                          </p:stCondLst>
                                        </p:cTn>
                                        <p:tgtEl>
                                          <p:spTgt spid="14"/>
                                        </p:tgtEl>
                                        <p:attrNameLst>
                                          <p:attrName>style.visibility</p:attrName>
                                        </p:attrNameLst>
                                      </p:cBhvr>
                                      <p:to>
                                        <p:strVal val="hidden"/>
                                      </p:to>
                                    </p:set>
                                  </p:childTnLst>
                                </p:cTn>
                              </p:par>
                              <p:par>
                                <p:cTn id="71" presetID="2" presetClass="exit" presetSubtype="8" fill="hold" grpId="1" nodeType="withEffect">
                                  <p:stCondLst>
                                    <p:cond delay="51100"/>
                                  </p:stCondLst>
                                  <p:childTnLst>
                                    <p:anim calcmode="lin" valueType="num">
                                      <p:cBhvr additive="base">
                                        <p:cTn id="72" dur="500"/>
                                        <p:tgtEl>
                                          <p:spTgt spid="15"/>
                                        </p:tgtEl>
                                        <p:attrNameLst>
                                          <p:attrName>ppt_x</p:attrName>
                                        </p:attrNameLst>
                                      </p:cBhvr>
                                      <p:tavLst>
                                        <p:tav tm="0">
                                          <p:val>
                                            <p:strVal val="ppt_x"/>
                                          </p:val>
                                        </p:tav>
                                        <p:tav tm="100000">
                                          <p:val>
                                            <p:strVal val="0-ppt_w/2"/>
                                          </p:val>
                                        </p:tav>
                                      </p:tavLst>
                                    </p:anim>
                                    <p:anim calcmode="lin" valueType="num">
                                      <p:cBhvr additive="base">
                                        <p:cTn id="73" dur="500"/>
                                        <p:tgtEl>
                                          <p:spTgt spid="15"/>
                                        </p:tgtEl>
                                        <p:attrNameLst>
                                          <p:attrName>ppt_y</p:attrName>
                                        </p:attrNameLst>
                                      </p:cBhvr>
                                      <p:tavLst>
                                        <p:tav tm="0">
                                          <p:val>
                                            <p:strVal val="ppt_y"/>
                                          </p:val>
                                        </p:tav>
                                        <p:tav tm="100000">
                                          <p:val>
                                            <p:strVal val="ppt_y"/>
                                          </p:val>
                                        </p:tav>
                                      </p:tavLst>
                                    </p:anim>
                                    <p:set>
                                      <p:cBhvr>
                                        <p:cTn id="74" dur="1" fill="hold">
                                          <p:stCondLst>
                                            <p:cond delay="499"/>
                                          </p:stCondLst>
                                        </p:cTn>
                                        <p:tgtEl>
                                          <p:spTgt spid="15"/>
                                        </p:tgtEl>
                                        <p:attrNameLst>
                                          <p:attrName>style.visibility</p:attrName>
                                        </p:attrNameLst>
                                      </p:cBhvr>
                                      <p:to>
                                        <p:strVal val="hidden"/>
                                      </p:to>
                                    </p:set>
                                  </p:childTnLst>
                                </p:cTn>
                              </p:par>
                              <p:par>
                                <p:cTn id="75" presetID="2" presetClass="exit" presetSubtype="8" fill="hold" grpId="1" nodeType="withEffect">
                                  <p:stCondLst>
                                    <p:cond delay="51100"/>
                                  </p:stCondLst>
                                  <p:childTnLst>
                                    <p:anim calcmode="lin" valueType="num">
                                      <p:cBhvr additive="base">
                                        <p:cTn id="76" dur="500"/>
                                        <p:tgtEl>
                                          <p:spTgt spid="2">
                                            <p:txEl>
                                              <p:pRg st="0" end="0"/>
                                            </p:txEl>
                                          </p:spTgt>
                                        </p:tgtEl>
                                        <p:attrNameLst>
                                          <p:attrName>ppt_x</p:attrName>
                                        </p:attrNameLst>
                                      </p:cBhvr>
                                      <p:tavLst>
                                        <p:tav tm="0">
                                          <p:val>
                                            <p:strVal val="ppt_x"/>
                                          </p:val>
                                        </p:tav>
                                        <p:tav tm="100000">
                                          <p:val>
                                            <p:strVal val="0-ppt_w/2"/>
                                          </p:val>
                                        </p:tav>
                                      </p:tavLst>
                                    </p:anim>
                                    <p:anim calcmode="lin" valueType="num">
                                      <p:cBhvr additive="base">
                                        <p:cTn id="77" dur="500"/>
                                        <p:tgtEl>
                                          <p:spTgt spid="2">
                                            <p:txEl>
                                              <p:pRg st="0" end="0"/>
                                            </p:txEl>
                                          </p:spTgt>
                                        </p:tgtEl>
                                        <p:attrNameLst>
                                          <p:attrName>ppt_y</p:attrName>
                                        </p:attrNameLst>
                                      </p:cBhvr>
                                      <p:tavLst>
                                        <p:tav tm="0">
                                          <p:val>
                                            <p:strVal val="ppt_y"/>
                                          </p:val>
                                        </p:tav>
                                        <p:tav tm="100000">
                                          <p:val>
                                            <p:strVal val="ppt_y"/>
                                          </p:val>
                                        </p:tav>
                                      </p:tavLst>
                                    </p:anim>
                                    <p:set>
                                      <p:cBhvr>
                                        <p:cTn id="78" dur="1" fill="hold">
                                          <p:stCondLst>
                                            <p:cond delay="499"/>
                                          </p:stCondLst>
                                        </p:cTn>
                                        <p:tgtEl>
                                          <p:spTgt spid="2">
                                            <p:txEl>
                                              <p:pRg st="0" end="0"/>
                                            </p:txEl>
                                          </p:spTgt>
                                        </p:tgtEl>
                                        <p:attrNameLst>
                                          <p:attrName>style.visibility</p:attrName>
                                        </p:attrNameLst>
                                      </p:cBhvr>
                                      <p:to>
                                        <p:strVal val="hidden"/>
                                      </p:to>
                                    </p:set>
                                  </p:childTnLst>
                                </p:cTn>
                              </p:par>
                              <p:par>
                                <p:cTn id="79" presetID="2" presetClass="exit" presetSubtype="8" fill="hold" grpId="1" nodeType="withEffect">
                                  <p:stCondLst>
                                    <p:cond delay="51100"/>
                                  </p:stCondLst>
                                  <p:childTnLst>
                                    <p:anim calcmode="lin" valueType="num">
                                      <p:cBhvr additive="base">
                                        <p:cTn id="80" dur="500"/>
                                        <p:tgtEl>
                                          <p:spTgt spid="10"/>
                                        </p:tgtEl>
                                        <p:attrNameLst>
                                          <p:attrName>ppt_x</p:attrName>
                                        </p:attrNameLst>
                                      </p:cBhvr>
                                      <p:tavLst>
                                        <p:tav tm="0">
                                          <p:val>
                                            <p:strVal val="ppt_x"/>
                                          </p:val>
                                        </p:tav>
                                        <p:tav tm="100000">
                                          <p:val>
                                            <p:strVal val="0-ppt_w/2"/>
                                          </p:val>
                                        </p:tav>
                                      </p:tavLst>
                                    </p:anim>
                                    <p:anim calcmode="lin" valueType="num">
                                      <p:cBhvr additive="base">
                                        <p:cTn id="81" dur="500"/>
                                        <p:tgtEl>
                                          <p:spTgt spid="10"/>
                                        </p:tgtEl>
                                        <p:attrNameLst>
                                          <p:attrName>ppt_y</p:attrName>
                                        </p:attrNameLst>
                                      </p:cBhvr>
                                      <p:tavLst>
                                        <p:tav tm="0">
                                          <p:val>
                                            <p:strVal val="ppt_y"/>
                                          </p:val>
                                        </p:tav>
                                        <p:tav tm="100000">
                                          <p:val>
                                            <p:strVal val="ppt_y"/>
                                          </p:val>
                                        </p:tav>
                                      </p:tavLst>
                                    </p:anim>
                                    <p:set>
                                      <p:cBhvr>
                                        <p:cTn id="8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3"/>
                </p:tgtEl>
              </p:cMediaNode>
            </p:audio>
          </p:childTnLst>
        </p:cTn>
      </p:par>
    </p:tnLst>
    <p:bldLst>
      <p:bldP spid="51" grpId="0" animBg="1"/>
      <p:bldP spid="51" grpId="1" animBg="1"/>
      <p:bldP spid="7" grpId="0"/>
      <p:bldP spid="7" grpId="1"/>
      <p:bldP spid="8" grpId="0" uiExpand="1" build="p"/>
      <p:bldP spid="8" grpId="1" build="allAtOnce"/>
      <p:bldP spid="12" grpId="0"/>
      <p:bldP spid="12" grpId="1"/>
      <p:bldP spid="13" grpId="0"/>
      <p:bldP spid="13" grpId="1"/>
      <p:bldP spid="14" grpId="0"/>
      <p:bldP spid="14" grpId="1"/>
      <p:bldP spid="15" grpId="0"/>
      <p:bldP spid="15" grpId="1"/>
      <p:bldP spid="2" grpId="0" uiExpand="1" build="p"/>
      <p:bldP spid="2" grpId="1" build="allAtOnce"/>
      <p:bldP spid="10" grpId="0"/>
      <p:bldP spid="10" grpId="1"/>
      <p:bldP spid="5" grpId="0" animBg="1"/>
      <p:bldP spid="5" grpId="1" animBg="1"/>
      <p:bldP spid="5" grpId="2" animBg="1"/>
      <p:bldP spid="5"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6000B0-2FB2-4A78-A4B3-7598878DDA0D}"/>
              </a:ext>
            </a:extLst>
          </p:cNvPr>
          <p:cNvGrpSpPr/>
          <p:nvPr/>
        </p:nvGrpSpPr>
        <p:grpSpPr>
          <a:xfrm>
            <a:off x="0" y="769086"/>
            <a:ext cx="12192000" cy="5955806"/>
            <a:chOff x="0" y="769086"/>
            <a:chExt cx="12192000" cy="5955806"/>
          </a:xfrm>
        </p:grpSpPr>
        <p:pic>
          <p:nvPicPr>
            <p:cNvPr id="28" name="Picture 27">
              <a:extLst>
                <a:ext uri="{FF2B5EF4-FFF2-40B4-BE49-F238E27FC236}">
                  <a16:creationId xmlns:a16="http://schemas.microsoft.com/office/drawing/2014/main" id="{F55D5B5A-F94A-129D-1C4C-97B786EB5AF4}"/>
                </a:ext>
              </a:extLst>
            </p:cNvPr>
            <p:cNvPicPr>
              <a:picLocks noChangeAspect="1"/>
            </p:cNvPicPr>
            <p:nvPr/>
          </p:nvPicPr>
          <p:blipFill rotWithShape="1">
            <a:blip r:embed="rId5"/>
            <a:srcRect t="20078" r="15455" b="17971"/>
            <a:stretch/>
          </p:blipFill>
          <p:spPr>
            <a:xfrm>
              <a:off x="0" y="769086"/>
              <a:ext cx="12192000" cy="5955806"/>
            </a:xfrm>
            <a:prstGeom prst="rect">
              <a:avLst/>
            </a:prstGeom>
          </p:spPr>
        </p:pic>
        <p:sp>
          <p:nvSpPr>
            <p:cNvPr id="2" name="Rectangle 1">
              <a:extLst>
                <a:ext uri="{FF2B5EF4-FFF2-40B4-BE49-F238E27FC236}">
                  <a16:creationId xmlns:a16="http://schemas.microsoft.com/office/drawing/2014/main" id="{2115A3F7-D20F-0EEC-E400-0B357037FF59}"/>
                </a:ext>
              </a:extLst>
            </p:cNvPr>
            <p:cNvSpPr/>
            <p:nvPr/>
          </p:nvSpPr>
          <p:spPr>
            <a:xfrm>
              <a:off x="0" y="769086"/>
              <a:ext cx="12192000" cy="595580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4724AB24-0B1A-45DE-87E7-1C316654F613}"/>
              </a:ext>
            </a:extLst>
          </p:cNvPr>
          <p:cNvSpPr/>
          <p:nvPr/>
        </p:nvSpPr>
        <p:spPr>
          <a:xfrm>
            <a:off x="0" y="-5259"/>
            <a:ext cx="12192000" cy="774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18F2D9-B78D-42E4-9B5F-F7FB9D52F604}"/>
              </a:ext>
            </a:extLst>
          </p:cNvPr>
          <p:cNvSpPr txBox="1"/>
          <p:nvPr/>
        </p:nvSpPr>
        <p:spPr>
          <a:xfrm>
            <a:off x="126122" y="58241"/>
            <a:ext cx="11848164" cy="584775"/>
          </a:xfrm>
          <a:prstGeom prst="rect">
            <a:avLst/>
          </a:prstGeom>
          <a:noFill/>
        </p:spPr>
        <p:txBody>
          <a:bodyPr wrap="square" rtlCol="0">
            <a:spAutoFit/>
          </a:bodyPr>
          <a:lstStyle/>
          <a:p>
            <a:r>
              <a:rPr lang="en-US" sz="3200" b="1" dirty="0">
                <a:solidFill>
                  <a:srgbClr val="80BC00"/>
                </a:solidFill>
                <a:latin typeface="Atkinson Hyperlegible" pitchFamily="2" charset="0"/>
              </a:rPr>
              <a:t>Assessing gender, equality and disability inclusion</a:t>
            </a:r>
          </a:p>
        </p:txBody>
      </p:sp>
      <p:sp>
        <p:nvSpPr>
          <p:cNvPr id="11" name="Rectangle 10">
            <a:extLst>
              <a:ext uri="{FF2B5EF4-FFF2-40B4-BE49-F238E27FC236}">
                <a16:creationId xmlns:a16="http://schemas.microsoft.com/office/drawing/2014/main" id="{54717D34-87D9-E948-9B65-606E55802464}"/>
              </a:ext>
            </a:extLst>
          </p:cNvPr>
          <p:cNvSpPr/>
          <p:nvPr/>
        </p:nvSpPr>
        <p:spPr>
          <a:xfrm>
            <a:off x="10203181" y="6529533"/>
            <a:ext cx="1988819" cy="195359"/>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WHO/Sebastian </a:t>
            </a:r>
            <a:r>
              <a:rPr lang="en-US" sz="1050" dirty="0" err="1">
                <a:solidFill>
                  <a:srgbClr val="000000"/>
                </a:solidFill>
                <a:latin typeface="Atkinson Hyperlegible" pitchFamily="2" charset="0"/>
              </a:rPr>
              <a:t>Liste</a:t>
            </a:r>
            <a:endParaRPr lang="en-US" sz="1050" dirty="0">
              <a:solidFill>
                <a:srgbClr val="000000"/>
              </a:solidFill>
              <a:latin typeface="Atkinson Hyperlegible" pitchFamily="2" charset="0"/>
            </a:endParaRPr>
          </a:p>
        </p:txBody>
      </p:sp>
      <p:sp>
        <p:nvSpPr>
          <p:cNvPr id="23" name="Rectangle 22">
            <a:extLst>
              <a:ext uri="{FF2B5EF4-FFF2-40B4-BE49-F238E27FC236}">
                <a16:creationId xmlns:a16="http://schemas.microsoft.com/office/drawing/2014/main" id="{5357C770-EA18-8A21-D799-E0C48C52240C}"/>
              </a:ext>
            </a:extLst>
          </p:cNvPr>
          <p:cNvSpPr/>
          <p:nvPr/>
        </p:nvSpPr>
        <p:spPr>
          <a:xfrm flipH="1">
            <a:off x="-2" y="1165428"/>
            <a:ext cx="6486527" cy="5288831"/>
          </a:xfrm>
          <a:prstGeom prst="rect">
            <a:avLst/>
          </a:prstGeom>
          <a:solidFill>
            <a:srgbClr val="80BC0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3F28153-E47E-FF48-128D-1E72E1BAFF36}"/>
              </a:ext>
            </a:extLst>
          </p:cNvPr>
          <p:cNvSpPr txBox="1"/>
          <p:nvPr/>
        </p:nvSpPr>
        <p:spPr>
          <a:xfrm>
            <a:off x="273103" y="1983702"/>
            <a:ext cx="5639899" cy="3652282"/>
          </a:xfrm>
          <a:prstGeom prst="rect">
            <a:avLst/>
          </a:prstGeom>
          <a:noFill/>
        </p:spPr>
        <p:txBody>
          <a:bodyPr wrap="square">
            <a:spAutoFit/>
          </a:bodyPr>
          <a:lstStyle/>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Gender-specific facilities and infrastructure (e.g., toilets, menstrual hygiene management).</a:t>
            </a:r>
          </a:p>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Accessibility of services (e.g., drinking water, showers). </a:t>
            </a:r>
          </a:p>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Delivery rooms, neonatal care unit and postnatal care rooms.</a:t>
            </a:r>
          </a:p>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Discriminatory attitudes and practices.</a:t>
            </a:r>
          </a:p>
          <a:p>
            <a:pPr marL="283464" indent="-283464">
              <a:spcBef>
                <a:spcPts val="0"/>
              </a:spcBef>
              <a:spcAft>
                <a:spcPts val="600"/>
              </a:spcAft>
              <a:buSzPct val="110000"/>
              <a:buFont typeface="Arial" panose="020B0604020202020204" pitchFamily="34" charset="0"/>
              <a:buChar char="•"/>
            </a:pPr>
            <a:r>
              <a:rPr lang="en-US" sz="2200" dirty="0">
                <a:solidFill>
                  <a:schemeClr val="bg1"/>
                </a:solidFill>
                <a:latin typeface="+mj-lt"/>
                <a:ea typeface="SimSun"/>
                <a:cs typeface="Times New Roman"/>
              </a:rPr>
              <a:t>Power imbalances.</a:t>
            </a:r>
          </a:p>
        </p:txBody>
      </p:sp>
      <p:grpSp>
        <p:nvGrpSpPr>
          <p:cNvPr id="21" name="Group 20">
            <a:extLst>
              <a:ext uri="{FF2B5EF4-FFF2-40B4-BE49-F238E27FC236}">
                <a16:creationId xmlns:a16="http://schemas.microsoft.com/office/drawing/2014/main" id="{A04EB9B9-69C6-474B-A965-63930ACA25F5}"/>
              </a:ext>
            </a:extLst>
          </p:cNvPr>
          <p:cNvGrpSpPr/>
          <p:nvPr/>
        </p:nvGrpSpPr>
        <p:grpSpPr>
          <a:xfrm>
            <a:off x="5594576" y="4162425"/>
            <a:ext cx="1834146" cy="1834146"/>
            <a:chOff x="5356451" y="4162425"/>
            <a:chExt cx="1834146" cy="1834146"/>
          </a:xfrm>
        </p:grpSpPr>
        <p:sp>
          <p:nvSpPr>
            <p:cNvPr id="6" name="Oval 5">
              <a:extLst>
                <a:ext uri="{FF2B5EF4-FFF2-40B4-BE49-F238E27FC236}">
                  <a16:creationId xmlns:a16="http://schemas.microsoft.com/office/drawing/2014/main" id="{EC965EAD-7DF7-547E-B454-CD0FE5047422}"/>
                </a:ext>
              </a:extLst>
            </p:cNvPr>
            <p:cNvSpPr/>
            <p:nvPr/>
          </p:nvSpPr>
          <p:spPr>
            <a:xfrm flipH="1">
              <a:off x="5518485" y="4324459"/>
              <a:ext cx="1510078" cy="1510078"/>
            </a:xfrm>
            <a:prstGeom prst="ellipse">
              <a:avLst/>
            </a:prstGeom>
            <a:solidFill>
              <a:schemeClr val="bg1"/>
            </a:solidFill>
            <a:ln w="38100">
              <a:noFill/>
            </a:ln>
            <a:effectLst>
              <a:outerShdw blurRad="76200" dist="508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0D525A77-5C34-D734-BFB8-397BC79EC1F5}"/>
                </a:ext>
              </a:extLst>
            </p:cNvPr>
            <p:cNvGrpSpPr/>
            <p:nvPr/>
          </p:nvGrpSpPr>
          <p:grpSpPr>
            <a:xfrm>
              <a:off x="5802315" y="4713511"/>
              <a:ext cx="879891" cy="836188"/>
              <a:chOff x="9448967" y="1805252"/>
              <a:chExt cx="1369299" cy="1301287"/>
            </a:xfrm>
            <a:solidFill>
              <a:srgbClr val="80BC00"/>
            </a:solidFill>
          </p:grpSpPr>
          <p:grpSp>
            <p:nvGrpSpPr>
              <p:cNvPr id="10" name="Group 9">
                <a:extLst>
                  <a:ext uri="{FF2B5EF4-FFF2-40B4-BE49-F238E27FC236}">
                    <a16:creationId xmlns:a16="http://schemas.microsoft.com/office/drawing/2014/main" id="{2C99321B-CD20-48D0-D50B-3F02F20DB839}"/>
                  </a:ext>
                </a:extLst>
              </p:cNvPr>
              <p:cNvGrpSpPr/>
              <p:nvPr/>
            </p:nvGrpSpPr>
            <p:grpSpPr>
              <a:xfrm flipH="1">
                <a:off x="9448967" y="1863830"/>
                <a:ext cx="666580" cy="871382"/>
                <a:chOff x="37760275" y="-82550"/>
                <a:chExt cx="831850" cy="1087438"/>
              </a:xfrm>
              <a:grpFill/>
            </p:grpSpPr>
            <p:sp>
              <p:nvSpPr>
                <p:cNvPr id="12" name="Oval 46">
                  <a:extLst>
                    <a:ext uri="{FF2B5EF4-FFF2-40B4-BE49-F238E27FC236}">
                      <a16:creationId xmlns:a16="http://schemas.microsoft.com/office/drawing/2014/main" id="{9BEBD1C9-E6DB-C054-F655-AB62E8C294BC}"/>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7">
                  <a:extLst>
                    <a:ext uri="{FF2B5EF4-FFF2-40B4-BE49-F238E27FC236}">
                      <a16:creationId xmlns:a16="http://schemas.microsoft.com/office/drawing/2014/main" id="{4A609A86-7530-31DC-029C-B0DB0426B1DC}"/>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8">
                  <a:extLst>
                    <a:ext uri="{FF2B5EF4-FFF2-40B4-BE49-F238E27FC236}">
                      <a16:creationId xmlns:a16="http://schemas.microsoft.com/office/drawing/2014/main" id="{4B97F259-858C-8974-AC39-CAEC2EC94D6F}"/>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E706BB68-6BCE-D4ED-1DF2-1C10AE241FF3}"/>
                  </a:ext>
                </a:extLst>
              </p:cNvPr>
              <p:cNvGrpSpPr/>
              <p:nvPr/>
            </p:nvGrpSpPr>
            <p:grpSpPr>
              <a:xfrm flipH="1">
                <a:off x="10190543" y="1805252"/>
                <a:ext cx="627723" cy="669899"/>
                <a:chOff x="28949650" y="-877888"/>
                <a:chExt cx="3048000" cy="3252788"/>
              </a:xfrm>
              <a:grpFill/>
            </p:grpSpPr>
            <p:sp>
              <p:nvSpPr>
                <p:cNvPr id="16" name="Freeform 66">
                  <a:extLst>
                    <a:ext uri="{FF2B5EF4-FFF2-40B4-BE49-F238E27FC236}">
                      <a16:creationId xmlns:a16="http://schemas.microsoft.com/office/drawing/2014/main" id="{B0DFE75C-4BD1-608C-C223-3AADED557534}"/>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7">
                  <a:extLst>
                    <a:ext uri="{FF2B5EF4-FFF2-40B4-BE49-F238E27FC236}">
                      <a16:creationId xmlns:a16="http://schemas.microsoft.com/office/drawing/2014/main" id="{FFB303B4-75C3-B906-60B9-3448F8A52AEE}"/>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a:extLst>
                  <a:ext uri="{FF2B5EF4-FFF2-40B4-BE49-F238E27FC236}">
                    <a16:creationId xmlns:a16="http://schemas.microsoft.com/office/drawing/2014/main" id="{AB685BDD-0784-6495-BEA8-4E8CE7B9BE0E}"/>
                  </a:ext>
                </a:extLst>
              </p:cNvPr>
              <p:cNvGrpSpPr/>
              <p:nvPr/>
            </p:nvGrpSpPr>
            <p:grpSpPr>
              <a:xfrm flipH="1">
                <a:off x="10083675" y="2402472"/>
                <a:ext cx="414221" cy="704067"/>
                <a:chOff x="17599025" y="-147638"/>
                <a:chExt cx="2976563" cy="5059363"/>
              </a:xfrm>
              <a:grpFill/>
            </p:grpSpPr>
            <p:sp>
              <p:nvSpPr>
                <p:cNvPr id="19" name="Freeform 72">
                  <a:extLst>
                    <a:ext uri="{FF2B5EF4-FFF2-40B4-BE49-F238E27FC236}">
                      <a16:creationId xmlns:a16="http://schemas.microsoft.com/office/drawing/2014/main" id="{D4617416-1FDB-0722-7141-4C7188D4D644}"/>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3">
                  <a:extLst>
                    <a:ext uri="{FF2B5EF4-FFF2-40B4-BE49-F238E27FC236}">
                      <a16:creationId xmlns:a16="http://schemas.microsoft.com/office/drawing/2014/main" id="{77CD42EE-469C-BB9F-8937-812D1585F355}"/>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Oval 3">
              <a:extLst>
                <a:ext uri="{FF2B5EF4-FFF2-40B4-BE49-F238E27FC236}">
                  <a16:creationId xmlns:a16="http://schemas.microsoft.com/office/drawing/2014/main" id="{988D0951-1905-F5DC-3485-017A77C2C4D2}"/>
                </a:ext>
              </a:extLst>
            </p:cNvPr>
            <p:cNvSpPr/>
            <p:nvPr/>
          </p:nvSpPr>
          <p:spPr>
            <a:xfrm flipH="1">
              <a:off x="5356451" y="4162425"/>
              <a:ext cx="1834146" cy="1834146"/>
            </a:xfrm>
            <a:prstGeom prst="ellipse">
              <a:avLst/>
            </a:prstGeom>
            <a:solidFill>
              <a:schemeClr val="bg1">
                <a:alpha val="20000"/>
              </a:schemeClr>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Top Corners Rounded 21">
            <a:extLst>
              <a:ext uri="{FF2B5EF4-FFF2-40B4-BE49-F238E27FC236}">
                <a16:creationId xmlns:a16="http://schemas.microsoft.com/office/drawing/2014/main" id="{21D39107-13DD-45CA-A2DC-A0D255F0D768}"/>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12">
            <a:hlinkClick r:id="" action="ppaction://media"/>
            <a:extLst>
              <a:ext uri="{FF2B5EF4-FFF2-40B4-BE49-F238E27FC236}">
                <a16:creationId xmlns:a16="http://schemas.microsoft.com/office/drawing/2014/main" id="{117681F3-4900-9C74-2904-7749A1007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916833"/>
            <a:ext cx="609600" cy="609600"/>
          </a:xfrm>
          <a:prstGeom prst="rect">
            <a:avLst/>
          </a:prstGeom>
        </p:spPr>
      </p:pic>
    </p:spTree>
    <p:extLst>
      <p:ext uri="{BB962C8B-B14F-4D97-AF65-F5344CB8AC3E}">
        <p14:creationId xmlns:p14="http://schemas.microsoft.com/office/powerpoint/2010/main" val="1079035443"/>
      </p:ext>
    </p:extLst>
  </p:cSld>
  <p:clrMapOvr>
    <a:masterClrMapping/>
  </p:clrMapOvr>
  <mc:AlternateContent xmlns:mc="http://schemas.openxmlformats.org/markup-compatibility/2006" xmlns:p14="http://schemas.microsoft.com/office/powerpoint/2010/main">
    <mc:Choice Requires="p14">
      <p:transition spd="slow" p14:dur="2000" advClick="0" advTm="53900"/>
    </mc:Choice>
    <mc:Fallback xmlns="">
      <p:transition spd="slow" advClick="0" advTm="5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904" fill="hold"/>
                                        <p:tgtEl>
                                          <p:spTgt spid="26"/>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 presetClass="emph" presetSubtype="0" autoRev="1" fill="hold" nodeType="withEffect">
                                  <p:stCondLst>
                                    <p:cond delay="1500"/>
                                  </p:stCondLst>
                                  <p:childTnLst>
                                    <p:animScale>
                                      <p:cBhvr>
                                        <p:cTn id="19" dur="26000" fill="hold"/>
                                        <p:tgtEl>
                                          <p:spTgt spid="8"/>
                                        </p:tgtEl>
                                      </p:cBhvr>
                                      <p:by x="110000" y="110000"/>
                                    </p:animScale>
                                  </p:childTnLst>
                                </p:cTn>
                              </p:par>
                              <p:par>
                                <p:cTn id="20" presetID="22" presetClass="entr" presetSubtype="8" fill="hold" grpId="0" nodeType="withEffect">
                                  <p:stCondLst>
                                    <p:cond delay="850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53" presetClass="entr" presetSubtype="16" fill="hold" nodeType="withEffect">
                                  <p:stCondLst>
                                    <p:cond delay="900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22" presetClass="entr" presetSubtype="8" fill="hold" grpId="0" nodeType="withEffect">
                                  <p:stCondLst>
                                    <p:cond delay="950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par>
                                <p:cTn id="31" presetID="22" presetClass="entr" presetSubtype="8" fill="hold" grpId="0" nodeType="withEffect">
                                  <p:stCondLst>
                                    <p:cond delay="1825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par>
                                <p:cTn id="34" presetID="22" presetClass="entr" presetSubtype="8" fill="hold" grpId="0" nodeType="withEffect">
                                  <p:stCondLst>
                                    <p:cond delay="3250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left)">
                                      <p:cBhvr>
                                        <p:cTn id="36" dur="500"/>
                                        <p:tgtEl>
                                          <p:spTgt spid="5">
                                            <p:txEl>
                                              <p:pRg st="2" end="2"/>
                                            </p:txEl>
                                          </p:spTgt>
                                        </p:tgtEl>
                                      </p:cBhvr>
                                    </p:animEffect>
                                  </p:childTnLst>
                                </p:cTn>
                              </p:par>
                              <p:par>
                                <p:cTn id="37" presetID="22" presetClass="entr" presetSubtype="8" fill="hold" grpId="0" nodeType="withEffect">
                                  <p:stCondLst>
                                    <p:cond delay="4400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left)">
                                      <p:cBhvr>
                                        <p:cTn id="39" dur="500"/>
                                        <p:tgtEl>
                                          <p:spTgt spid="5">
                                            <p:txEl>
                                              <p:pRg st="3" end="3"/>
                                            </p:txEl>
                                          </p:spTgt>
                                        </p:tgtEl>
                                      </p:cBhvr>
                                    </p:animEffect>
                                  </p:childTnLst>
                                </p:cTn>
                              </p:par>
                              <p:par>
                                <p:cTn id="40" presetID="22" presetClass="entr" presetSubtype="8" fill="hold" grpId="0" nodeType="withEffect">
                                  <p:stCondLst>
                                    <p:cond delay="4950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left)">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6"/>
                </p:tgtEl>
              </p:cMediaNode>
            </p:audio>
          </p:childTnLst>
        </p:cTn>
      </p:par>
    </p:tnLst>
    <p:bldLst>
      <p:bldP spid="7" grpId="0"/>
      <p:bldP spid="11" grpId="0" animBg="1"/>
      <p:bldP spid="23" grpId="0" animBg="1"/>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6000B0-2FB2-4A78-A4B3-7598878DDA0D}"/>
              </a:ext>
            </a:extLst>
          </p:cNvPr>
          <p:cNvGrpSpPr/>
          <p:nvPr/>
        </p:nvGrpSpPr>
        <p:grpSpPr>
          <a:xfrm>
            <a:off x="0" y="769086"/>
            <a:ext cx="12192000" cy="5955806"/>
            <a:chOff x="0" y="769086"/>
            <a:chExt cx="12192000" cy="5955806"/>
          </a:xfrm>
        </p:grpSpPr>
        <p:pic>
          <p:nvPicPr>
            <p:cNvPr id="28" name="Picture 27">
              <a:extLst>
                <a:ext uri="{FF2B5EF4-FFF2-40B4-BE49-F238E27FC236}">
                  <a16:creationId xmlns:a16="http://schemas.microsoft.com/office/drawing/2014/main" id="{F55D5B5A-F94A-129D-1C4C-97B786EB5AF4}"/>
                </a:ext>
              </a:extLst>
            </p:cNvPr>
            <p:cNvPicPr>
              <a:picLocks noChangeAspect="1"/>
            </p:cNvPicPr>
            <p:nvPr/>
          </p:nvPicPr>
          <p:blipFill rotWithShape="1">
            <a:blip r:embed="rId5"/>
            <a:srcRect t="20078" r="15455" b="17971"/>
            <a:stretch/>
          </p:blipFill>
          <p:spPr>
            <a:xfrm>
              <a:off x="0" y="769086"/>
              <a:ext cx="12192000" cy="5955806"/>
            </a:xfrm>
            <a:prstGeom prst="rect">
              <a:avLst/>
            </a:prstGeom>
          </p:spPr>
        </p:pic>
        <p:sp>
          <p:nvSpPr>
            <p:cNvPr id="2" name="Rectangle 1">
              <a:extLst>
                <a:ext uri="{FF2B5EF4-FFF2-40B4-BE49-F238E27FC236}">
                  <a16:creationId xmlns:a16="http://schemas.microsoft.com/office/drawing/2014/main" id="{2115A3F7-D20F-0EEC-E400-0B357037FF59}"/>
                </a:ext>
              </a:extLst>
            </p:cNvPr>
            <p:cNvSpPr/>
            <p:nvPr/>
          </p:nvSpPr>
          <p:spPr>
            <a:xfrm>
              <a:off x="0" y="769086"/>
              <a:ext cx="12192000" cy="5955806"/>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A1E67711-E587-2405-4C74-079BFB89E5D5}"/>
              </a:ext>
            </a:extLst>
          </p:cNvPr>
          <p:cNvGrpSpPr/>
          <p:nvPr/>
        </p:nvGrpSpPr>
        <p:grpSpPr>
          <a:xfrm>
            <a:off x="-2" y="1165428"/>
            <a:ext cx="6486527" cy="5288831"/>
            <a:chOff x="-2" y="1165428"/>
            <a:chExt cx="6486527" cy="5288831"/>
          </a:xfrm>
        </p:grpSpPr>
        <p:sp>
          <p:nvSpPr>
            <p:cNvPr id="27" name="Rectangle 26">
              <a:extLst>
                <a:ext uri="{FF2B5EF4-FFF2-40B4-BE49-F238E27FC236}">
                  <a16:creationId xmlns:a16="http://schemas.microsoft.com/office/drawing/2014/main" id="{8364F4C8-7970-E772-02B6-A76813B1D1BF}"/>
                </a:ext>
              </a:extLst>
            </p:cNvPr>
            <p:cNvSpPr/>
            <p:nvPr/>
          </p:nvSpPr>
          <p:spPr>
            <a:xfrm flipH="1">
              <a:off x="-2" y="1165428"/>
              <a:ext cx="6486527" cy="5288831"/>
            </a:xfrm>
            <a:prstGeom prst="rect">
              <a:avLst/>
            </a:prstGeom>
            <a:solidFill>
              <a:srgbClr val="80BC0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C2A9C94-0159-9A27-1617-452D3868A7C4}"/>
                </a:ext>
              </a:extLst>
            </p:cNvPr>
            <p:cNvSpPr txBox="1"/>
            <p:nvPr/>
          </p:nvSpPr>
          <p:spPr>
            <a:xfrm>
              <a:off x="273103" y="1983702"/>
              <a:ext cx="5639899" cy="3652282"/>
            </a:xfrm>
            <a:prstGeom prst="rect">
              <a:avLst/>
            </a:prstGeom>
            <a:noFill/>
          </p:spPr>
          <p:txBody>
            <a:bodyPr wrap="square">
              <a:spAutoFit/>
            </a:bodyPr>
            <a:lstStyle/>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Gender-specific facilities and infrastructure (e.g., toilets, menstrual hygiene management).</a:t>
              </a:r>
            </a:p>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Accessibility of services (e.g., drinking water, showers). </a:t>
              </a:r>
            </a:p>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Delivery rooms, neonatal care unit and postnatal care rooms.</a:t>
              </a:r>
            </a:p>
            <a:p>
              <a:pPr marL="283464" indent="-283464">
                <a:spcBef>
                  <a:spcPts val="0"/>
                </a:spcBef>
                <a:spcAft>
                  <a:spcPts val="1000"/>
                </a:spcAft>
                <a:buSzPct val="110000"/>
                <a:buFont typeface="Arial" panose="020B0604020202020204" pitchFamily="34" charset="0"/>
                <a:buChar char="•"/>
              </a:pPr>
              <a:r>
                <a:rPr lang="en-US" sz="2200" dirty="0">
                  <a:solidFill>
                    <a:schemeClr val="bg1"/>
                  </a:solidFill>
                  <a:latin typeface="+mj-lt"/>
                  <a:ea typeface="SimSun"/>
                  <a:cs typeface="Times New Roman"/>
                </a:rPr>
                <a:t>Discriminatory attitudes and practices.</a:t>
              </a:r>
            </a:p>
            <a:p>
              <a:pPr marL="283464" indent="-283464">
                <a:spcBef>
                  <a:spcPts val="0"/>
                </a:spcBef>
                <a:spcAft>
                  <a:spcPts val="600"/>
                </a:spcAft>
                <a:buSzPct val="110000"/>
                <a:buFont typeface="Arial" panose="020B0604020202020204" pitchFamily="34" charset="0"/>
                <a:buChar char="•"/>
              </a:pPr>
              <a:r>
                <a:rPr lang="en-US" sz="2200" dirty="0">
                  <a:solidFill>
                    <a:schemeClr val="bg1"/>
                  </a:solidFill>
                  <a:latin typeface="+mj-lt"/>
                  <a:ea typeface="SimSun"/>
                  <a:cs typeface="Times New Roman"/>
                </a:rPr>
                <a:t>Power imbalances.</a:t>
              </a:r>
            </a:p>
          </p:txBody>
        </p:sp>
      </p:grpSp>
      <p:sp>
        <p:nvSpPr>
          <p:cNvPr id="3" name="Rectangle 2">
            <a:extLst>
              <a:ext uri="{FF2B5EF4-FFF2-40B4-BE49-F238E27FC236}">
                <a16:creationId xmlns:a16="http://schemas.microsoft.com/office/drawing/2014/main" id="{4724AB24-0B1A-45DE-87E7-1C316654F613}"/>
              </a:ext>
            </a:extLst>
          </p:cNvPr>
          <p:cNvSpPr/>
          <p:nvPr/>
        </p:nvSpPr>
        <p:spPr>
          <a:xfrm>
            <a:off x="0" y="-5259"/>
            <a:ext cx="12192000" cy="774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18F2D9-B78D-42E4-9B5F-F7FB9D52F604}"/>
              </a:ext>
            </a:extLst>
          </p:cNvPr>
          <p:cNvSpPr txBox="1"/>
          <p:nvPr/>
        </p:nvSpPr>
        <p:spPr>
          <a:xfrm>
            <a:off x="126122" y="58241"/>
            <a:ext cx="11848164" cy="584775"/>
          </a:xfrm>
          <a:prstGeom prst="rect">
            <a:avLst/>
          </a:prstGeom>
          <a:noFill/>
        </p:spPr>
        <p:txBody>
          <a:bodyPr wrap="square" rtlCol="0">
            <a:spAutoFit/>
          </a:bodyPr>
          <a:lstStyle/>
          <a:p>
            <a:r>
              <a:rPr lang="en-US" sz="3200" b="1" dirty="0">
                <a:solidFill>
                  <a:srgbClr val="80BC00"/>
                </a:solidFill>
                <a:latin typeface="Atkinson Hyperlegible" pitchFamily="2" charset="0"/>
              </a:rPr>
              <a:t>Assessing gender, equality and disability inclusion</a:t>
            </a:r>
          </a:p>
        </p:txBody>
      </p:sp>
      <p:sp>
        <p:nvSpPr>
          <p:cNvPr id="11" name="Rectangle 10">
            <a:extLst>
              <a:ext uri="{FF2B5EF4-FFF2-40B4-BE49-F238E27FC236}">
                <a16:creationId xmlns:a16="http://schemas.microsoft.com/office/drawing/2014/main" id="{54717D34-87D9-E948-9B65-606E55802464}"/>
              </a:ext>
            </a:extLst>
          </p:cNvPr>
          <p:cNvSpPr/>
          <p:nvPr/>
        </p:nvSpPr>
        <p:spPr>
          <a:xfrm>
            <a:off x="10203181" y="6529533"/>
            <a:ext cx="1988819" cy="195359"/>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WHO/Sebastian </a:t>
            </a:r>
            <a:r>
              <a:rPr lang="en-US" sz="1050" dirty="0" err="1">
                <a:solidFill>
                  <a:srgbClr val="000000"/>
                </a:solidFill>
                <a:latin typeface="Atkinson Hyperlegible" pitchFamily="2" charset="0"/>
              </a:rPr>
              <a:t>Liste</a:t>
            </a:r>
            <a:endParaRPr lang="en-US" sz="1050" dirty="0">
              <a:solidFill>
                <a:srgbClr val="000000"/>
              </a:solidFill>
              <a:latin typeface="Atkinson Hyperlegible" pitchFamily="2" charset="0"/>
            </a:endParaRPr>
          </a:p>
        </p:txBody>
      </p:sp>
      <p:sp>
        <p:nvSpPr>
          <p:cNvPr id="22" name="Rectangle: Top Corners Rounded 21">
            <a:extLst>
              <a:ext uri="{FF2B5EF4-FFF2-40B4-BE49-F238E27FC236}">
                <a16:creationId xmlns:a16="http://schemas.microsoft.com/office/drawing/2014/main" id="{21D39107-13DD-45CA-A2DC-A0D255F0D768}"/>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13">
            <a:hlinkClick r:id="" action="ppaction://media"/>
            <a:extLst>
              <a:ext uri="{FF2B5EF4-FFF2-40B4-BE49-F238E27FC236}">
                <a16:creationId xmlns:a16="http://schemas.microsoft.com/office/drawing/2014/main" id="{FB277C76-FCE9-2422-11A9-66B6369BD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900851"/>
            <a:ext cx="609600" cy="609600"/>
          </a:xfrm>
          <a:prstGeom prst="rect">
            <a:avLst/>
          </a:prstGeom>
        </p:spPr>
      </p:pic>
      <p:grpSp>
        <p:nvGrpSpPr>
          <p:cNvPr id="31" name="Group 30">
            <a:extLst>
              <a:ext uri="{FF2B5EF4-FFF2-40B4-BE49-F238E27FC236}">
                <a16:creationId xmlns:a16="http://schemas.microsoft.com/office/drawing/2014/main" id="{C81D9616-D15A-A612-A590-17051E67BA5A}"/>
              </a:ext>
            </a:extLst>
          </p:cNvPr>
          <p:cNvGrpSpPr/>
          <p:nvPr/>
        </p:nvGrpSpPr>
        <p:grpSpPr>
          <a:xfrm>
            <a:off x="5594576" y="4162425"/>
            <a:ext cx="1834146" cy="1834146"/>
            <a:chOff x="5356451" y="4162425"/>
            <a:chExt cx="1834146" cy="1834146"/>
          </a:xfrm>
        </p:grpSpPr>
        <p:sp>
          <p:nvSpPr>
            <p:cNvPr id="32" name="Oval 31">
              <a:extLst>
                <a:ext uri="{FF2B5EF4-FFF2-40B4-BE49-F238E27FC236}">
                  <a16:creationId xmlns:a16="http://schemas.microsoft.com/office/drawing/2014/main" id="{0A38C66A-C6F9-C1E0-8DA6-4B6669E1756D}"/>
                </a:ext>
              </a:extLst>
            </p:cNvPr>
            <p:cNvSpPr/>
            <p:nvPr/>
          </p:nvSpPr>
          <p:spPr>
            <a:xfrm flipH="1">
              <a:off x="5518485" y="4324459"/>
              <a:ext cx="1510078" cy="1510078"/>
            </a:xfrm>
            <a:prstGeom prst="ellipse">
              <a:avLst/>
            </a:prstGeom>
            <a:solidFill>
              <a:schemeClr val="bg1"/>
            </a:solidFill>
            <a:ln w="38100">
              <a:noFill/>
            </a:ln>
            <a:effectLst>
              <a:outerShdw blurRad="76200" dist="508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14E02BF-0B80-27EE-A86B-A013C5939300}"/>
                </a:ext>
              </a:extLst>
            </p:cNvPr>
            <p:cNvGrpSpPr/>
            <p:nvPr/>
          </p:nvGrpSpPr>
          <p:grpSpPr>
            <a:xfrm>
              <a:off x="5802315" y="4713511"/>
              <a:ext cx="879891" cy="836188"/>
              <a:chOff x="9448967" y="1805252"/>
              <a:chExt cx="1369299" cy="1301287"/>
            </a:xfrm>
            <a:solidFill>
              <a:srgbClr val="80BC00"/>
            </a:solidFill>
          </p:grpSpPr>
          <p:grpSp>
            <p:nvGrpSpPr>
              <p:cNvPr id="35" name="Group 34">
                <a:extLst>
                  <a:ext uri="{FF2B5EF4-FFF2-40B4-BE49-F238E27FC236}">
                    <a16:creationId xmlns:a16="http://schemas.microsoft.com/office/drawing/2014/main" id="{A932FAFA-85A7-0CB2-8F13-BD7FF6A0F985}"/>
                  </a:ext>
                </a:extLst>
              </p:cNvPr>
              <p:cNvGrpSpPr/>
              <p:nvPr/>
            </p:nvGrpSpPr>
            <p:grpSpPr>
              <a:xfrm flipH="1">
                <a:off x="9448967" y="1863830"/>
                <a:ext cx="666580" cy="871382"/>
                <a:chOff x="37760275" y="-82550"/>
                <a:chExt cx="831850" cy="1087438"/>
              </a:xfrm>
              <a:grpFill/>
            </p:grpSpPr>
            <p:sp>
              <p:nvSpPr>
                <p:cNvPr id="42" name="Oval 46">
                  <a:extLst>
                    <a:ext uri="{FF2B5EF4-FFF2-40B4-BE49-F238E27FC236}">
                      <a16:creationId xmlns:a16="http://schemas.microsoft.com/office/drawing/2014/main" id="{A859100B-A121-7BCA-85B6-A5C0E1B0B053}"/>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0D553623-0D3F-9F48-F68D-BA78296BBB44}"/>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48">
                  <a:extLst>
                    <a:ext uri="{FF2B5EF4-FFF2-40B4-BE49-F238E27FC236}">
                      <a16:creationId xmlns:a16="http://schemas.microsoft.com/office/drawing/2014/main" id="{B8740C7B-0029-45EC-4529-687A039FD3A9}"/>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0341DD5C-A24C-4D18-82BA-54CBB017A391}"/>
                  </a:ext>
                </a:extLst>
              </p:cNvPr>
              <p:cNvGrpSpPr/>
              <p:nvPr/>
            </p:nvGrpSpPr>
            <p:grpSpPr>
              <a:xfrm flipH="1">
                <a:off x="10190543" y="1805252"/>
                <a:ext cx="627723" cy="669899"/>
                <a:chOff x="28949650" y="-877888"/>
                <a:chExt cx="3048000" cy="3252788"/>
              </a:xfrm>
              <a:grpFill/>
            </p:grpSpPr>
            <p:sp>
              <p:nvSpPr>
                <p:cNvPr id="40" name="Freeform 66">
                  <a:extLst>
                    <a:ext uri="{FF2B5EF4-FFF2-40B4-BE49-F238E27FC236}">
                      <a16:creationId xmlns:a16="http://schemas.microsoft.com/office/drawing/2014/main" id="{8FCA73CC-427F-7894-9506-AC7DBACE6AB2}"/>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7">
                  <a:extLst>
                    <a:ext uri="{FF2B5EF4-FFF2-40B4-BE49-F238E27FC236}">
                      <a16:creationId xmlns:a16="http://schemas.microsoft.com/office/drawing/2014/main" id="{C2B81FD3-8E71-69F3-7EF8-55B34690EB13}"/>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D139456D-182E-9369-BAEF-62F22E476245}"/>
                  </a:ext>
                </a:extLst>
              </p:cNvPr>
              <p:cNvGrpSpPr/>
              <p:nvPr/>
            </p:nvGrpSpPr>
            <p:grpSpPr>
              <a:xfrm flipH="1">
                <a:off x="10083675" y="2402472"/>
                <a:ext cx="414221" cy="704067"/>
                <a:chOff x="17599025" y="-147638"/>
                <a:chExt cx="2976563" cy="5059363"/>
              </a:xfrm>
              <a:grpFill/>
            </p:grpSpPr>
            <p:sp>
              <p:nvSpPr>
                <p:cNvPr id="38" name="Freeform 72">
                  <a:extLst>
                    <a:ext uri="{FF2B5EF4-FFF2-40B4-BE49-F238E27FC236}">
                      <a16:creationId xmlns:a16="http://schemas.microsoft.com/office/drawing/2014/main" id="{D0C20B4E-088F-514F-CD9D-9CB9662527A2}"/>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3">
                  <a:extLst>
                    <a:ext uri="{FF2B5EF4-FFF2-40B4-BE49-F238E27FC236}">
                      <a16:creationId xmlns:a16="http://schemas.microsoft.com/office/drawing/2014/main" id="{F53D8029-D200-3EFF-4962-F31DA3C72912}"/>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4" name="Oval 33">
              <a:extLst>
                <a:ext uri="{FF2B5EF4-FFF2-40B4-BE49-F238E27FC236}">
                  <a16:creationId xmlns:a16="http://schemas.microsoft.com/office/drawing/2014/main" id="{050875DA-369B-BA56-C09B-A17F88CDE377}"/>
                </a:ext>
              </a:extLst>
            </p:cNvPr>
            <p:cNvSpPr/>
            <p:nvPr/>
          </p:nvSpPr>
          <p:spPr>
            <a:xfrm flipH="1">
              <a:off x="5356451" y="4162425"/>
              <a:ext cx="1834146" cy="1834146"/>
            </a:xfrm>
            <a:prstGeom prst="ellipse">
              <a:avLst/>
            </a:prstGeom>
            <a:solidFill>
              <a:schemeClr val="bg1">
                <a:alpha val="20000"/>
              </a:schemeClr>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0581446"/>
      </p:ext>
    </p:extLst>
  </p:cSld>
  <p:clrMapOvr>
    <a:masterClrMapping/>
  </p:clrMapOvr>
  <mc:AlternateContent xmlns:mc="http://schemas.openxmlformats.org/markup-compatibility/2006" xmlns:p14="http://schemas.microsoft.com/office/powerpoint/2010/main">
    <mc:Choice Requires="p14">
      <p:transition spd="slow" p14:dur="2000" advClick="0" advTm="15460"/>
    </mc:Choice>
    <mc:Fallback xmlns="">
      <p:transition spd="slow" advClick="0" advTm="15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56" fill="hold"/>
                                        <p:tgtEl>
                                          <p:spTgt spid="26"/>
                                        </p:tgtEl>
                                      </p:cBhvr>
                                    </p:cmd>
                                  </p:childTnLst>
                                </p:cTn>
                              </p:par>
                              <p:par>
                                <p:cTn id="7" presetID="6" presetClass="emph" presetSubtype="0" autoRev="1" fill="hold" nodeType="withEffect">
                                  <p:stCondLst>
                                    <p:cond delay="200"/>
                                  </p:stCondLst>
                                  <p:childTnLst>
                                    <p:animScale>
                                      <p:cBhvr>
                                        <p:cTn id="8" dur="7500" fill="hold"/>
                                        <p:tgtEl>
                                          <p:spTgt spid="8"/>
                                        </p:tgtEl>
                                      </p:cBhvr>
                                      <p:by x="110000" y="110000"/>
                                    </p:animScale>
                                  </p:childTnLst>
                                </p:cTn>
                              </p:par>
                              <p:par>
                                <p:cTn id="9" presetID="2" presetClass="exit" presetSubtype="8" fill="hold" grpId="0" nodeType="withEffect">
                                  <p:stCondLst>
                                    <p:cond delay="15460"/>
                                  </p:stCondLst>
                                  <p:childTnLst>
                                    <p:anim calcmode="lin" valueType="num">
                                      <p:cBhvr additive="base">
                                        <p:cTn id="10" dur="500"/>
                                        <p:tgtEl>
                                          <p:spTgt spid="7"/>
                                        </p:tgtEl>
                                        <p:attrNameLst>
                                          <p:attrName>ppt_x</p:attrName>
                                        </p:attrNameLst>
                                      </p:cBhvr>
                                      <p:tavLst>
                                        <p:tav tm="0">
                                          <p:val>
                                            <p:strVal val="ppt_x"/>
                                          </p:val>
                                        </p:tav>
                                        <p:tav tm="100000">
                                          <p:val>
                                            <p:strVal val="0-ppt_w/2"/>
                                          </p:val>
                                        </p:tav>
                                      </p:tavLst>
                                    </p:anim>
                                    <p:anim calcmode="lin" valueType="num">
                                      <p:cBhvr additive="base">
                                        <p:cTn id="11" dur="500"/>
                                        <p:tgtEl>
                                          <p:spTgt spid="7"/>
                                        </p:tgtEl>
                                        <p:attrNameLst>
                                          <p:attrName>ppt_y</p:attrName>
                                        </p:attrNameLst>
                                      </p:cBhvr>
                                      <p:tavLst>
                                        <p:tav tm="0">
                                          <p:val>
                                            <p:strVal val="ppt_y"/>
                                          </p:val>
                                        </p:tav>
                                        <p:tav tm="100000">
                                          <p:val>
                                            <p:strVal val="ppt_y"/>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xit" presetSubtype="2" fill="hold" nodeType="withEffect">
                                  <p:stCondLst>
                                    <p:cond delay="15460"/>
                                  </p:stCondLst>
                                  <p:childTnLst>
                                    <p:anim calcmode="lin" valueType="num">
                                      <p:cBhvr additive="base">
                                        <p:cTn id="14" dur="500"/>
                                        <p:tgtEl>
                                          <p:spTgt spid="8"/>
                                        </p:tgtEl>
                                        <p:attrNameLst>
                                          <p:attrName>ppt_x</p:attrName>
                                        </p:attrNameLst>
                                      </p:cBhvr>
                                      <p:tavLst>
                                        <p:tav tm="0">
                                          <p:val>
                                            <p:strVal val="ppt_x"/>
                                          </p:val>
                                        </p:tav>
                                        <p:tav tm="100000">
                                          <p:val>
                                            <p:strVal val="1+ppt_w/2"/>
                                          </p:val>
                                        </p:tav>
                                      </p:tavLst>
                                    </p:anim>
                                    <p:anim calcmode="lin" valueType="num">
                                      <p:cBhvr additive="base">
                                        <p:cTn id="15" dur="500"/>
                                        <p:tgtEl>
                                          <p:spTgt spid="8"/>
                                        </p:tgtEl>
                                        <p:attrNameLst>
                                          <p:attrName>ppt_y</p:attrName>
                                        </p:attrNameLst>
                                      </p:cBhvr>
                                      <p:tavLst>
                                        <p:tav tm="0">
                                          <p:val>
                                            <p:strVal val="ppt_y"/>
                                          </p:val>
                                        </p:tav>
                                        <p:tav tm="100000">
                                          <p:val>
                                            <p:strVal val="ppt_y"/>
                                          </p:val>
                                        </p:tav>
                                      </p:tavLst>
                                    </p:anim>
                                    <p:set>
                                      <p:cBhvr>
                                        <p:cTn id="16" dur="1" fill="hold">
                                          <p:stCondLst>
                                            <p:cond delay="499"/>
                                          </p:stCondLst>
                                        </p:cTn>
                                        <p:tgtEl>
                                          <p:spTgt spid="8"/>
                                        </p:tgtEl>
                                        <p:attrNameLst>
                                          <p:attrName>style.visibility</p:attrName>
                                        </p:attrNameLst>
                                      </p:cBhvr>
                                      <p:to>
                                        <p:strVal val="hidden"/>
                                      </p:to>
                                    </p:set>
                                  </p:childTnLst>
                                </p:cTn>
                              </p:par>
                              <p:par>
                                <p:cTn id="17" presetID="2" presetClass="exit" presetSubtype="2" fill="hold" grpId="0" nodeType="withEffect">
                                  <p:stCondLst>
                                    <p:cond delay="15460"/>
                                  </p:stCondLst>
                                  <p:childTnLst>
                                    <p:anim calcmode="lin" valueType="num">
                                      <p:cBhvr additive="base">
                                        <p:cTn id="18" dur="500"/>
                                        <p:tgtEl>
                                          <p:spTgt spid="11"/>
                                        </p:tgtEl>
                                        <p:attrNameLst>
                                          <p:attrName>ppt_x</p:attrName>
                                        </p:attrNameLst>
                                      </p:cBhvr>
                                      <p:tavLst>
                                        <p:tav tm="0">
                                          <p:val>
                                            <p:strVal val="ppt_x"/>
                                          </p:val>
                                        </p:tav>
                                        <p:tav tm="100000">
                                          <p:val>
                                            <p:strVal val="1+ppt_w/2"/>
                                          </p:val>
                                        </p:tav>
                                      </p:tavLst>
                                    </p:anim>
                                    <p:anim calcmode="lin" valueType="num">
                                      <p:cBhvr additive="base">
                                        <p:cTn id="19" dur="500"/>
                                        <p:tgtEl>
                                          <p:spTgt spid="11"/>
                                        </p:tgtEl>
                                        <p:attrNameLst>
                                          <p:attrName>ppt_y</p:attrName>
                                        </p:attrNameLst>
                                      </p:cBhvr>
                                      <p:tavLst>
                                        <p:tav tm="0">
                                          <p:val>
                                            <p:strVal val="ppt_y"/>
                                          </p:val>
                                        </p:tav>
                                        <p:tav tm="100000">
                                          <p:val>
                                            <p:strVal val="ppt_y"/>
                                          </p:val>
                                        </p:tav>
                                      </p:tavLst>
                                    </p:anim>
                                    <p:set>
                                      <p:cBhvr>
                                        <p:cTn id="20" dur="1" fill="hold">
                                          <p:stCondLst>
                                            <p:cond delay="499"/>
                                          </p:stCondLst>
                                        </p:cTn>
                                        <p:tgtEl>
                                          <p:spTgt spid="11"/>
                                        </p:tgtEl>
                                        <p:attrNameLst>
                                          <p:attrName>style.visibility</p:attrName>
                                        </p:attrNameLst>
                                      </p:cBhvr>
                                      <p:to>
                                        <p:strVal val="hidden"/>
                                      </p:to>
                                    </p:set>
                                  </p:childTnLst>
                                </p:cTn>
                              </p:par>
                              <p:par>
                                <p:cTn id="21" presetID="2" presetClass="exit" presetSubtype="8" fill="hold" nodeType="withEffect">
                                  <p:stCondLst>
                                    <p:cond delay="15460"/>
                                  </p:stCondLst>
                                  <p:childTnLst>
                                    <p:anim calcmode="lin" valueType="num">
                                      <p:cBhvr additive="base">
                                        <p:cTn id="22" dur="500"/>
                                        <p:tgtEl>
                                          <p:spTgt spid="30"/>
                                        </p:tgtEl>
                                        <p:attrNameLst>
                                          <p:attrName>ppt_x</p:attrName>
                                        </p:attrNameLst>
                                      </p:cBhvr>
                                      <p:tavLst>
                                        <p:tav tm="0">
                                          <p:val>
                                            <p:strVal val="ppt_x"/>
                                          </p:val>
                                        </p:tav>
                                        <p:tav tm="100000">
                                          <p:val>
                                            <p:strVal val="0-ppt_w/2"/>
                                          </p:val>
                                        </p:tav>
                                      </p:tavLst>
                                    </p:anim>
                                    <p:anim calcmode="lin" valueType="num">
                                      <p:cBhvr additive="base">
                                        <p:cTn id="23" dur="500"/>
                                        <p:tgtEl>
                                          <p:spTgt spid="30"/>
                                        </p:tgtEl>
                                        <p:attrNameLst>
                                          <p:attrName>ppt_y</p:attrName>
                                        </p:attrNameLst>
                                      </p:cBhvr>
                                      <p:tavLst>
                                        <p:tav tm="0">
                                          <p:val>
                                            <p:strVal val="ppt_y"/>
                                          </p:val>
                                        </p:tav>
                                        <p:tav tm="100000">
                                          <p:val>
                                            <p:strVal val="ppt_y"/>
                                          </p:val>
                                        </p:tav>
                                      </p:tavLst>
                                    </p:anim>
                                    <p:set>
                                      <p:cBhvr>
                                        <p:cTn id="24" dur="1" fill="hold">
                                          <p:stCondLst>
                                            <p:cond delay="499"/>
                                          </p:stCondLst>
                                        </p:cTn>
                                        <p:tgtEl>
                                          <p:spTgt spid="30"/>
                                        </p:tgtEl>
                                        <p:attrNameLst>
                                          <p:attrName>style.visibility</p:attrName>
                                        </p:attrNameLst>
                                      </p:cBhvr>
                                      <p:to>
                                        <p:strVal val="hidden"/>
                                      </p:to>
                                    </p:set>
                                  </p:childTnLst>
                                </p:cTn>
                              </p:par>
                              <p:par>
                                <p:cTn id="25" presetID="2" presetClass="exit" presetSubtype="8" fill="hold" nodeType="withEffect">
                                  <p:stCondLst>
                                    <p:cond delay="15460"/>
                                  </p:stCondLst>
                                  <p:childTnLst>
                                    <p:anim calcmode="lin" valueType="num">
                                      <p:cBhvr additive="base">
                                        <p:cTn id="26" dur="500"/>
                                        <p:tgtEl>
                                          <p:spTgt spid="31"/>
                                        </p:tgtEl>
                                        <p:attrNameLst>
                                          <p:attrName>ppt_x</p:attrName>
                                        </p:attrNameLst>
                                      </p:cBhvr>
                                      <p:tavLst>
                                        <p:tav tm="0">
                                          <p:val>
                                            <p:strVal val="ppt_x"/>
                                          </p:val>
                                        </p:tav>
                                        <p:tav tm="100000">
                                          <p:val>
                                            <p:strVal val="0-ppt_w/2"/>
                                          </p:val>
                                        </p:tav>
                                      </p:tavLst>
                                    </p:anim>
                                    <p:anim calcmode="lin" valueType="num">
                                      <p:cBhvr additive="base">
                                        <p:cTn id="27" dur="500"/>
                                        <p:tgtEl>
                                          <p:spTgt spid="31"/>
                                        </p:tgtEl>
                                        <p:attrNameLst>
                                          <p:attrName>ppt_y</p:attrName>
                                        </p:attrNameLst>
                                      </p:cBhvr>
                                      <p:tavLst>
                                        <p:tav tm="0">
                                          <p:val>
                                            <p:strVal val="ppt_y"/>
                                          </p:val>
                                        </p:tav>
                                        <p:tav tm="100000">
                                          <p:val>
                                            <p:strVal val="ppt_y"/>
                                          </p:val>
                                        </p:tav>
                                      </p:tavLst>
                                    </p:anim>
                                    <p:set>
                                      <p:cBhvr>
                                        <p:cTn id="2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6"/>
                </p:tgtEl>
              </p:cMediaNode>
            </p:audio>
          </p:childTnLst>
        </p:cTn>
      </p:par>
    </p:tnLst>
    <p:bldLst>
      <p:bldP spid="7"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18F2D9-B78D-42E4-9B5F-F7FB9D52F604}"/>
              </a:ext>
            </a:extLst>
          </p:cNvPr>
          <p:cNvSpPr txBox="1"/>
          <p:nvPr/>
        </p:nvSpPr>
        <p:spPr>
          <a:xfrm>
            <a:off x="126122" y="58241"/>
            <a:ext cx="12065878" cy="584775"/>
          </a:xfrm>
          <a:prstGeom prst="rect">
            <a:avLst/>
          </a:prstGeom>
          <a:noFill/>
        </p:spPr>
        <p:txBody>
          <a:bodyPr wrap="square" rtlCol="0">
            <a:spAutoFit/>
          </a:bodyPr>
          <a:lstStyle/>
          <a:p>
            <a:r>
              <a:rPr lang="en-US" sz="3200" b="1" dirty="0">
                <a:solidFill>
                  <a:srgbClr val="80BC00"/>
                </a:solidFill>
                <a:latin typeface="Atkinson Hyperlegible" pitchFamily="2" charset="0"/>
              </a:rPr>
              <a:t>WASH FIT facility score </a:t>
            </a:r>
          </a:p>
        </p:txBody>
      </p:sp>
      <p:grpSp>
        <p:nvGrpSpPr>
          <p:cNvPr id="2" name="Group 1">
            <a:extLst>
              <a:ext uri="{FF2B5EF4-FFF2-40B4-BE49-F238E27FC236}">
                <a16:creationId xmlns:a16="http://schemas.microsoft.com/office/drawing/2014/main" id="{0A06DA1C-B603-A88A-04A9-5A0ACBFE6DC6}"/>
              </a:ext>
            </a:extLst>
          </p:cNvPr>
          <p:cNvGrpSpPr/>
          <p:nvPr/>
        </p:nvGrpSpPr>
        <p:grpSpPr>
          <a:xfrm>
            <a:off x="241542" y="808370"/>
            <a:ext cx="4794596" cy="2149122"/>
            <a:chOff x="241542" y="871870"/>
            <a:chExt cx="4794596" cy="2149122"/>
          </a:xfrm>
        </p:grpSpPr>
        <p:sp>
          <p:nvSpPr>
            <p:cNvPr id="4" name="Rectangle: Top Corners Rounded 3">
              <a:extLst>
                <a:ext uri="{FF2B5EF4-FFF2-40B4-BE49-F238E27FC236}">
                  <a16:creationId xmlns:a16="http://schemas.microsoft.com/office/drawing/2014/main" id="{F1AB2C46-D593-7CD2-A910-8DE5DACEF42B}"/>
                </a:ext>
              </a:extLst>
            </p:cNvPr>
            <p:cNvSpPr/>
            <p:nvPr/>
          </p:nvSpPr>
          <p:spPr>
            <a:xfrm rot="16200000">
              <a:off x="1564279" y="-450867"/>
              <a:ext cx="2149122" cy="4794596"/>
            </a:xfrm>
            <a:prstGeom prst="round2SameRect">
              <a:avLst>
                <a:gd name="adj1" fmla="val 13214"/>
                <a:gd name="adj2" fmla="val 0"/>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CAEB967-799E-4CA0-94DB-A16CA50E137E}"/>
                </a:ext>
              </a:extLst>
            </p:cNvPr>
            <p:cNvSpPr txBox="1"/>
            <p:nvPr/>
          </p:nvSpPr>
          <p:spPr>
            <a:xfrm>
              <a:off x="529603" y="976934"/>
              <a:ext cx="41820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10515" indent="-310515">
                <a:spcAft>
                  <a:spcPts val="600"/>
                </a:spcAft>
                <a:buClr>
                  <a:srgbClr val="09164D"/>
                </a:buClr>
                <a:buFont typeface="Arial" panose="020B0604020202020204" pitchFamily="34" charset="0"/>
                <a:buChar char="•"/>
                <a:defRPr/>
              </a:pPr>
              <a:r>
                <a:rPr lang="en-US" sz="2200" dirty="0">
                  <a:latin typeface="+mj-lt"/>
                  <a:cs typeface="Arial"/>
                </a:rPr>
                <a:t>Can be calculated for whole facility or by ward or domain. </a:t>
              </a:r>
              <a:endParaRPr lang="en-US" sz="2200" dirty="0">
                <a:latin typeface="+mj-lt"/>
              </a:endParaRPr>
            </a:p>
            <a:p>
              <a:pPr marL="310515" indent="-310515">
                <a:spcAft>
                  <a:spcPts val="600"/>
                </a:spcAft>
                <a:buClr>
                  <a:srgbClr val="09164D"/>
                </a:buClr>
                <a:buFont typeface="Arial" panose="020B0604020202020204" pitchFamily="34" charset="0"/>
                <a:buChar char="•"/>
                <a:defRPr/>
              </a:pPr>
              <a:r>
                <a:rPr lang="en-US" sz="2200" dirty="0">
                  <a:latin typeface="+mj-lt"/>
                  <a:cs typeface="Arial"/>
                </a:rPr>
                <a:t>Track progress over time.</a:t>
              </a:r>
              <a:endParaRPr lang="en-US" sz="2200" dirty="0">
                <a:latin typeface="+mj-lt"/>
                <a:cs typeface="Arial" pitchFamily="34" charset="0"/>
              </a:endParaRPr>
            </a:p>
            <a:p>
              <a:pPr marL="310515" indent="-310515">
                <a:spcAft>
                  <a:spcPts val="600"/>
                </a:spcAft>
                <a:buClr>
                  <a:srgbClr val="09164D"/>
                </a:buClr>
                <a:buFont typeface="Arial" panose="020B0604020202020204" pitchFamily="34" charset="0"/>
                <a:buChar char="•"/>
                <a:defRPr/>
              </a:pPr>
              <a:r>
                <a:rPr lang="en-US" sz="2200" dirty="0">
                  <a:latin typeface="+mj-lt"/>
                  <a:cs typeface="Arial"/>
                </a:rPr>
                <a:t>Enables comparisons between facilities.</a:t>
              </a:r>
              <a:endParaRPr lang="en-US" sz="2200" dirty="0">
                <a:latin typeface="+mj-lt"/>
                <a:cs typeface="Arial" pitchFamily="34" charset="0"/>
              </a:endParaRPr>
            </a:p>
          </p:txBody>
        </p:sp>
      </p:grpSp>
      <p:grpSp>
        <p:nvGrpSpPr>
          <p:cNvPr id="12" name="Group 11">
            <a:extLst>
              <a:ext uri="{FF2B5EF4-FFF2-40B4-BE49-F238E27FC236}">
                <a16:creationId xmlns:a16="http://schemas.microsoft.com/office/drawing/2014/main" id="{50D86FFF-E0B6-4B41-A61B-5FD851ED24A4}"/>
              </a:ext>
            </a:extLst>
          </p:cNvPr>
          <p:cNvGrpSpPr/>
          <p:nvPr/>
        </p:nvGrpSpPr>
        <p:grpSpPr>
          <a:xfrm>
            <a:off x="5036137" y="808370"/>
            <a:ext cx="6927263" cy="2149122"/>
            <a:chOff x="5036137" y="871870"/>
            <a:chExt cx="6927263" cy="2149122"/>
          </a:xfrm>
        </p:grpSpPr>
        <p:sp>
          <p:nvSpPr>
            <p:cNvPr id="92" name="Rectangle: Top Corners Rounded 91">
              <a:extLst>
                <a:ext uri="{FF2B5EF4-FFF2-40B4-BE49-F238E27FC236}">
                  <a16:creationId xmlns:a16="http://schemas.microsoft.com/office/drawing/2014/main" id="{D3C6743E-8FA0-07A7-F980-E3A4DEA4F365}"/>
                </a:ext>
              </a:extLst>
            </p:cNvPr>
            <p:cNvSpPr/>
            <p:nvPr/>
          </p:nvSpPr>
          <p:spPr>
            <a:xfrm rot="5400000" flipH="1">
              <a:off x="7425208" y="-1517201"/>
              <a:ext cx="2149122" cy="6927263"/>
            </a:xfrm>
            <a:prstGeom prst="round2SameRect">
              <a:avLst>
                <a:gd name="adj1" fmla="val 15430"/>
                <a:gd name="adj2" fmla="val 0"/>
              </a:avLst>
            </a:prstGeom>
            <a:solidFill>
              <a:srgbClr val="A3CF47">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3BB8140B-F5EE-62C7-60E6-AEA920755460}"/>
                </a:ext>
              </a:extLst>
            </p:cNvPr>
            <p:cNvSpPr txBox="1"/>
            <p:nvPr/>
          </p:nvSpPr>
          <p:spPr>
            <a:xfrm>
              <a:off x="6047801" y="1272886"/>
              <a:ext cx="4903937" cy="523220"/>
            </a:xfrm>
            <a:prstGeom prst="rect">
              <a:avLst/>
            </a:prstGeom>
            <a:noFill/>
          </p:spPr>
          <p:txBody>
            <a:bodyPr wrap="square">
              <a:spAutoFit/>
            </a:bodyPr>
            <a:lstStyle/>
            <a:p>
              <a:pPr algn="ctr">
                <a:buFont typeface="Times New Roman" charset="0"/>
                <a:buNone/>
                <a:defRPr/>
              </a:pPr>
              <a:r>
                <a:rPr lang="en-US" sz="2800" b="1" dirty="0"/>
                <a:t>How to calculate the score? </a:t>
              </a:r>
            </a:p>
          </p:txBody>
        </p:sp>
        <p:sp>
          <p:nvSpPr>
            <p:cNvPr id="74" name="TextBox 73">
              <a:extLst>
                <a:ext uri="{FF2B5EF4-FFF2-40B4-BE49-F238E27FC236}">
                  <a16:creationId xmlns:a16="http://schemas.microsoft.com/office/drawing/2014/main" id="{9FB99EB3-C1F5-BF4D-B074-6BED59CF9743}"/>
                </a:ext>
              </a:extLst>
            </p:cNvPr>
            <p:cNvSpPr txBox="1"/>
            <p:nvPr/>
          </p:nvSpPr>
          <p:spPr>
            <a:xfrm>
              <a:off x="5215786" y="1807536"/>
              <a:ext cx="6567967" cy="846386"/>
            </a:xfrm>
            <a:prstGeom prst="rect">
              <a:avLst/>
            </a:prstGeom>
            <a:noFill/>
          </p:spPr>
          <p:txBody>
            <a:bodyPr wrap="square">
              <a:spAutoFit/>
            </a:bodyPr>
            <a:lstStyle/>
            <a:p>
              <a:pPr algn="ctr" rtl="0">
                <a:spcAft>
                  <a:spcPts val="600"/>
                </a:spcAft>
              </a:pPr>
              <a:r>
                <a:rPr lang="en-US" sz="2200" dirty="0">
                  <a:latin typeface="+mj-lt"/>
                  <a:cs typeface="Arial" panose="020B0604020202020204" pitchFamily="34" charset="0"/>
                </a:rPr>
                <a:t>Total score of all indicators assessed</a:t>
              </a:r>
            </a:p>
            <a:p>
              <a:pPr algn="ctr" rtl="0"/>
              <a:r>
                <a:rPr lang="en-US" sz="2200" dirty="0">
                  <a:latin typeface="+mj-lt"/>
                  <a:cs typeface="Arial" panose="020B0604020202020204" pitchFamily="34" charset="0"/>
                </a:rPr>
                <a:t>Max possible score </a:t>
              </a:r>
              <a:r>
                <a:rPr lang="en-US" sz="2200" i="1" dirty="0">
                  <a:latin typeface="+mj-lt"/>
                  <a:cs typeface="Arial" panose="020B0604020202020204" pitchFamily="34" charset="0"/>
                </a:rPr>
                <a:t>[no. of indicators assessed x 2]</a:t>
              </a:r>
            </a:p>
          </p:txBody>
        </p:sp>
        <p:cxnSp>
          <p:nvCxnSpPr>
            <p:cNvPr id="11" name="Straight Connector 10">
              <a:extLst>
                <a:ext uri="{FF2B5EF4-FFF2-40B4-BE49-F238E27FC236}">
                  <a16:creationId xmlns:a16="http://schemas.microsoft.com/office/drawing/2014/main" id="{DE1EB807-63FC-4F40-B4A5-175A8B07DE33}"/>
                </a:ext>
              </a:extLst>
            </p:cNvPr>
            <p:cNvCxnSpPr>
              <a:cxnSpLocks/>
            </p:cNvCxnSpPr>
            <p:nvPr/>
          </p:nvCxnSpPr>
          <p:spPr>
            <a:xfrm>
              <a:off x="5299369" y="2230729"/>
              <a:ext cx="64008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Rectangle: Top Corners Rounded 17">
            <a:extLst>
              <a:ext uri="{FF2B5EF4-FFF2-40B4-BE49-F238E27FC236}">
                <a16:creationId xmlns:a16="http://schemas.microsoft.com/office/drawing/2014/main" id="{9E5404CC-F308-13F1-DC4E-B54C958E99BF}"/>
              </a:ext>
            </a:extLst>
          </p:cNvPr>
          <p:cNvSpPr/>
          <p:nvPr/>
        </p:nvSpPr>
        <p:spPr>
          <a:xfrm rot="16200000">
            <a:off x="2274127" y="-983702"/>
            <a:ext cx="727010" cy="4564065"/>
          </a:xfrm>
          <a:prstGeom prst="round2SameRect">
            <a:avLst>
              <a:gd name="adj1" fmla="val 23107"/>
              <a:gd name="adj2" fmla="val 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DAE2DA5F-6368-F4BE-C4A0-6FEB8DC1A770}"/>
              </a:ext>
            </a:extLst>
          </p:cNvPr>
          <p:cNvSpPr/>
          <p:nvPr/>
        </p:nvSpPr>
        <p:spPr>
          <a:xfrm rot="16200000">
            <a:off x="2468055" y="-401536"/>
            <a:ext cx="339155" cy="4564065"/>
          </a:xfrm>
          <a:prstGeom prst="round2SameRect">
            <a:avLst>
              <a:gd name="adj1" fmla="val 23107"/>
              <a:gd name="adj2" fmla="val 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Top Corners Rounded 19">
            <a:extLst>
              <a:ext uri="{FF2B5EF4-FFF2-40B4-BE49-F238E27FC236}">
                <a16:creationId xmlns:a16="http://schemas.microsoft.com/office/drawing/2014/main" id="{11CBAFF6-62FD-192B-EFD6-2A92C7296233}"/>
              </a:ext>
            </a:extLst>
          </p:cNvPr>
          <p:cNvSpPr/>
          <p:nvPr/>
        </p:nvSpPr>
        <p:spPr>
          <a:xfrm rot="16200000">
            <a:off x="2274127" y="179399"/>
            <a:ext cx="727010" cy="4564065"/>
          </a:xfrm>
          <a:prstGeom prst="round2SameRect">
            <a:avLst>
              <a:gd name="adj1" fmla="val 23107"/>
              <a:gd name="adj2" fmla="val 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342CC3E-C4ED-B9CE-23D9-F70243EA110E}"/>
              </a:ext>
            </a:extLst>
          </p:cNvPr>
          <p:cNvGrpSpPr/>
          <p:nvPr/>
        </p:nvGrpSpPr>
        <p:grpSpPr>
          <a:xfrm>
            <a:off x="165341" y="3048000"/>
            <a:ext cx="11874259" cy="3581400"/>
            <a:chOff x="165341" y="3048000"/>
            <a:chExt cx="11874259" cy="3581400"/>
          </a:xfrm>
        </p:grpSpPr>
        <p:grpSp>
          <p:nvGrpSpPr>
            <p:cNvPr id="27" name="Group 26">
              <a:extLst>
                <a:ext uri="{FF2B5EF4-FFF2-40B4-BE49-F238E27FC236}">
                  <a16:creationId xmlns:a16="http://schemas.microsoft.com/office/drawing/2014/main" id="{381402AD-DDC1-925D-C0AE-7337EB1507C3}"/>
                </a:ext>
              </a:extLst>
            </p:cNvPr>
            <p:cNvGrpSpPr/>
            <p:nvPr/>
          </p:nvGrpSpPr>
          <p:grpSpPr>
            <a:xfrm>
              <a:off x="165341" y="3048000"/>
              <a:ext cx="11874259" cy="3581400"/>
              <a:chOff x="165341" y="3098800"/>
              <a:chExt cx="11874259" cy="3581400"/>
            </a:xfrm>
          </p:grpSpPr>
          <p:sp>
            <p:nvSpPr>
              <p:cNvPr id="26" name="Rectangle 25">
                <a:extLst>
                  <a:ext uri="{FF2B5EF4-FFF2-40B4-BE49-F238E27FC236}">
                    <a16:creationId xmlns:a16="http://schemas.microsoft.com/office/drawing/2014/main" id="{494F5B43-6F57-4621-228A-F47514010019}"/>
                  </a:ext>
                </a:extLst>
              </p:cNvPr>
              <p:cNvSpPr/>
              <p:nvPr/>
            </p:nvSpPr>
            <p:spPr>
              <a:xfrm>
                <a:off x="11490960" y="5948680"/>
                <a:ext cx="548640" cy="731520"/>
              </a:xfrm>
              <a:prstGeom prst="rect">
                <a:avLst/>
              </a:prstGeom>
              <a:solidFill>
                <a:srgbClr val="80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sp>
            <p:nvSpPr>
              <p:cNvPr id="25" name="Rectangle 24">
                <a:extLst>
                  <a:ext uri="{FF2B5EF4-FFF2-40B4-BE49-F238E27FC236}">
                    <a16:creationId xmlns:a16="http://schemas.microsoft.com/office/drawing/2014/main" id="{60B1C2CF-331E-9001-DC9F-23DA2B44C0FC}"/>
                  </a:ext>
                </a:extLst>
              </p:cNvPr>
              <p:cNvSpPr/>
              <p:nvPr/>
            </p:nvSpPr>
            <p:spPr>
              <a:xfrm>
                <a:off x="165341" y="3098800"/>
                <a:ext cx="548640" cy="731520"/>
              </a:xfrm>
              <a:prstGeom prst="rect">
                <a:avLst/>
              </a:prstGeom>
              <a:solidFill>
                <a:srgbClr val="80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pic>
            <p:nvPicPr>
              <p:cNvPr id="24" name="Picture 23" descr="A room with beds and a person lying on it&#10;&#10;Description automatically generated">
                <a:extLst>
                  <a:ext uri="{FF2B5EF4-FFF2-40B4-BE49-F238E27FC236}">
                    <a16:creationId xmlns:a16="http://schemas.microsoft.com/office/drawing/2014/main" id="{F8E5B10F-0236-20AB-44F3-71B19E2AAF8F}"/>
                  </a:ext>
                </a:extLst>
              </p:cNvPr>
              <p:cNvPicPr>
                <a:picLocks noChangeAspect="1"/>
              </p:cNvPicPr>
              <p:nvPr/>
            </p:nvPicPr>
            <p:blipFill>
              <a:blip r:embed="rId5">
                <a:extLst>
                  <a:ext uri="{28A0092B-C50C-407E-A947-70E740481C1C}">
                    <a14:useLocalDpi xmlns:a14="http://schemas.microsoft.com/office/drawing/2010/main" val="0"/>
                  </a:ext>
                </a:extLst>
              </a:blip>
              <a:srcRect l="967" t="45791" r="858" b="11130"/>
              <a:stretch>
                <a:fillRect/>
              </a:stretch>
            </p:blipFill>
            <p:spPr>
              <a:xfrm>
                <a:off x="241541" y="3175000"/>
                <a:ext cx="11721859" cy="3429000"/>
              </a:xfrm>
              <a:custGeom>
                <a:avLst/>
                <a:gdLst>
                  <a:gd name="connsiteX0" fmla="*/ 0 w 11721859"/>
                  <a:gd name="connsiteY0" fmla="*/ 0 h 3429000"/>
                  <a:gd name="connsiteX1" fmla="*/ 11721859 w 11721859"/>
                  <a:gd name="connsiteY1" fmla="*/ 0 h 3429000"/>
                  <a:gd name="connsiteX2" fmla="*/ 11721859 w 11721859"/>
                  <a:gd name="connsiteY2" fmla="*/ 3429000 h 3429000"/>
                  <a:gd name="connsiteX3" fmla="*/ 0 w 1172185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1721859" h="3429000">
                    <a:moveTo>
                      <a:pt x="0" y="0"/>
                    </a:moveTo>
                    <a:lnTo>
                      <a:pt x="11721859" y="0"/>
                    </a:lnTo>
                    <a:lnTo>
                      <a:pt x="11721859" y="3429000"/>
                    </a:lnTo>
                    <a:lnTo>
                      <a:pt x="0" y="3429000"/>
                    </a:lnTo>
                    <a:close/>
                  </a:path>
                </a:pathLst>
              </a:custGeom>
            </p:spPr>
          </p:pic>
        </p:grpSp>
        <p:sp>
          <p:nvSpPr>
            <p:cNvPr id="28" name="Rectangle 27">
              <a:extLst>
                <a:ext uri="{FF2B5EF4-FFF2-40B4-BE49-F238E27FC236}">
                  <a16:creationId xmlns:a16="http://schemas.microsoft.com/office/drawing/2014/main" id="{CFCD107E-3DF0-D618-E324-FE404A7C39E0}"/>
                </a:ext>
              </a:extLst>
            </p:cNvPr>
            <p:cNvSpPr/>
            <p:nvPr/>
          </p:nvSpPr>
          <p:spPr>
            <a:xfrm>
              <a:off x="241541" y="6357841"/>
              <a:ext cx="1442721" cy="195359"/>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6" name="14">
            <a:hlinkClick r:id="" action="ppaction://media"/>
            <a:extLst>
              <a:ext uri="{FF2B5EF4-FFF2-40B4-BE49-F238E27FC236}">
                <a16:creationId xmlns:a16="http://schemas.microsoft.com/office/drawing/2014/main" id="{35BAE13C-2AD4-5393-4B22-9FC28ADAA2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1989315407"/>
      </p:ext>
    </p:extLst>
  </p:cSld>
  <p:clrMapOvr>
    <a:masterClrMapping/>
  </p:clrMapOvr>
  <mc:AlternateContent xmlns:mc="http://schemas.openxmlformats.org/markup-compatibility/2006" xmlns:p14="http://schemas.microsoft.com/office/powerpoint/2010/main">
    <mc:Choice Requires="p14">
      <p:transition spd="slow" p14:dur="2000" advClick="0" advTm="57700"/>
    </mc:Choice>
    <mc:Fallback xmlns="">
      <p:transition spd="slow" advClick="0" advTm="5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696" fill="hold"/>
                                        <p:tgtEl>
                                          <p:spTgt spid="6"/>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25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125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62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xit" presetSubtype="0" fill="hold" grpId="1" nodeType="withEffect">
                                  <p:stCondLst>
                                    <p:cond delay="1350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ntr" presetSubtype="0" fill="hold" grpId="0" nodeType="withEffect">
                                  <p:stCondLst>
                                    <p:cond delay="16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xit" presetSubtype="0" fill="hold" grpId="1" nodeType="withEffect">
                                  <p:stCondLst>
                                    <p:cond delay="1975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ntr" presetSubtype="0" fill="hold" grpId="0" nodeType="withEffect">
                                  <p:stCondLst>
                                    <p:cond delay="14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xit" presetSubtype="0" fill="hold" grpId="1" nodeType="withEffect">
                                  <p:stCondLst>
                                    <p:cond delay="1975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2" presetClass="exit" presetSubtype="2" fill="hold" nodeType="withEffect">
                                  <p:stCondLst>
                                    <p:cond delay="57700"/>
                                  </p:stCondLst>
                                  <p:childTnLst>
                                    <p:anim calcmode="lin" valueType="num">
                                      <p:cBhvr additive="base">
                                        <p:cTn id="42" dur="500"/>
                                        <p:tgtEl>
                                          <p:spTgt spid="29"/>
                                        </p:tgtEl>
                                        <p:attrNameLst>
                                          <p:attrName>ppt_x</p:attrName>
                                        </p:attrNameLst>
                                      </p:cBhvr>
                                      <p:tavLst>
                                        <p:tav tm="0">
                                          <p:val>
                                            <p:strVal val="ppt_x"/>
                                          </p:val>
                                        </p:tav>
                                        <p:tav tm="100000">
                                          <p:val>
                                            <p:strVal val="1+ppt_w/2"/>
                                          </p:val>
                                        </p:tav>
                                      </p:tavLst>
                                    </p:anim>
                                    <p:anim calcmode="lin" valueType="num">
                                      <p:cBhvr additive="base">
                                        <p:cTn id="43" dur="500"/>
                                        <p:tgtEl>
                                          <p:spTgt spid="29"/>
                                        </p:tgtEl>
                                        <p:attrNameLst>
                                          <p:attrName>ppt_y</p:attrName>
                                        </p:attrNameLst>
                                      </p:cBhvr>
                                      <p:tavLst>
                                        <p:tav tm="0">
                                          <p:val>
                                            <p:strVal val="ppt_y"/>
                                          </p:val>
                                        </p:tav>
                                        <p:tav tm="100000">
                                          <p:val>
                                            <p:strVal val="ppt_y"/>
                                          </p:val>
                                        </p:tav>
                                      </p:tavLst>
                                    </p:anim>
                                    <p:set>
                                      <p:cBhvr>
                                        <p:cTn id="4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6"/>
                </p:tgtEl>
              </p:cMediaNode>
            </p:audio>
          </p:childTnLst>
        </p:cTn>
      </p:par>
    </p:tnLst>
    <p:bldLst>
      <p:bldP spid="7" grpId="0"/>
      <p:bldP spid="18" grpId="0" animBg="1"/>
      <p:bldP spid="18" grpId="1" animBg="1"/>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18F2D9-B78D-42E4-9B5F-F7FB9D52F604}"/>
              </a:ext>
            </a:extLst>
          </p:cNvPr>
          <p:cNvSpPr txBox="1"/>
          <p:nvPr/>
        </p:nvSpPr>
        <p:spPr>
          <a:xfrm>
            <a:off x="126122" y="58241"/>
            <a:ext cx="12065878" cy="584775"/>
          </a:xfrm>
          <a:prstGeom prst="rect">
            <a:avLst/>
          </a:prstGeom>
          <a:noFill/>
        </p:spPr>
        <p:txBody>
          <a:bodyPr wrap="square" rtlCol="0">
            <a:spAutoFit/>
          </a:bodyPr>
          <a:lstStyle/>
          <a:p>
            <a:r>
              <a:rPr lang="en-US" sz="3200" b="1" dirty="0">
                <a:solidFill>
                  <a:srgbClr val="80BC00"/>
                </a:solidFill>
                <a:latin typeface="Atkinson Hyperlegible" pitchFamily="2" charset="0"/>
              </a:rPr>
              <a:t>WASH FIT facility score </a:t>
            </a:r>
          </a:p>
        </p:txBody>
      </p:sp>
      <p:grpSp>
        <p:nvGrpSpPr>
          <p:cNvPr id="2" name="Group 1">
            <a:extLst>
              <a:ext uri="{FF2B5EF4-FFF2-40B4-BE49-F238E27FC236}">
                <a16:creationId xmlns:a16="http://schemas.microsoft.com/office/drawing/2014/main" id="{0A06DA1C-B603-A88A-04A9-5A0ACBFE6DC6}"/>
              </a:ext>
            </a:extLst>
          </p:cNvPr>
          <p:cNvGrpSpPr/>
          <p:nvPr/>
        </p:nvGrpSpPr>
        <p:grpSpPr>
          <a:xfrm>
            <a:off x="241542" y="808370"/>
            <a:ext cx="4794596" cy="2149122"/>
            <a:chOff x="241542" y="871870"/>
            <a:chExt cx="4794596" cy="2149122"/>
          </a:xfrm>
        </p:grpSpPr>
        <p:sp>
          <p:nvSpPr>
            <p:cNvPr id="4" name="Rectangle: Top Corners Rounded 3">
              <a:extLst>
                <a:ext uri="{FF2B5EF4-FFF2-40B4-BE49-F238E27FC236}">
                  <a16:creationId xmlns:a16="http://schemas.microsoft.com/office/drawing/2014/main" id="{F1AB2C46-D593-7CD2-A910-8DE5DACEF42B}"/>
                </a:ext>
              </a:extLst>
            </p:cNvPr>
            <p:cNvSpPr/>
            <p:nvPr/>
          </p:nvSpPr>
          <p:spPr>
            <a:xfrm rot="16200000">
              <a:off x="1564279" y="-450867"/>
              <a:ext cx="2149122" cy="4794596"/>
            </a:xfrm>
            <a:prstGeom prst="round2SameRect">
              <a:avLst>
                <a:gd name="adj1" fmla="val 13214"/>
                <a:gd name="adj2" fmla="val 0"/>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CAEB967-799E-4CA0-94DB-A16CA50E137E}"/>
                </a:ext>
              </a:extLst>
            </p:cNvPr>
            <p:cNvSpPr txBox="1"/>
            <p:nvPr/>
          </p:nvSpPr>
          <p:spPr>
            <a:xfrm>
              <a:off x="529603" y="976934"/>
              <a:ext cx="41820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10515" indent="-310515">
                <a:spcAft>
                  <a:spcPts val="600"/>
                </a:spcAft>
                <a:buClr>
                  <a:srgbClr val="09164D"/>
                </a:buClr>
                <a:buFont typeface="Arial" panose="020B0604020202020204" pitchFamily="34" charset="0"/>
                <a:buChar char="•"/>
                <a:defRPr/>
              </a:pPr>
              <a:r>
                <a:rPr lang="en-US" sz="2200" dirty="0">
                  <a:latin typeface="+mj-lt"/>
                  <a:cs typeface="Arial"/>
                </a:rPr>
                <a:t>Can be calculated for whole facility or by ward or domain. </a:t>
              </a:r>
              <a:endParaRPr lang="en-US" sz="2200" dirty="0">
                <a:latin typeface="+mj-lt"/>
              </a:endParaRPr>
            </a:p>
            <a:p>
              <a:pPr marL="310515" indent="-310515">
                <a:spcAft>
                  <a:spcPts val="600"/>
                </a:spcAft>
                <a:buClr>
                  <a:srgbClr val="09164D"/>
                </a:buClr>
                <a:buFont typeface="Arial" panose="020B0604020202020204" pitchFamily="34" charset="0"/>
                <a:buChar char="•"/>
                <a:defRPr/>
              </a:pPr>
              <a:r>
                <a:rPr lang="en-US" sz="2200" dirty="0">
                  <a:latin typeface="+mj-lt"/>
                  <a:cs typeface="Arial"/>
                </a:rPr>
                <a:t>Track progress over time.</a:t>
              </a:r>
              <a:endParaRPr lang="en-US" sz="2200" dirty="0">
                <a:latin typeface="+mj-lt"/>
                <a:cs typeface="Arial" pitchFamily="34" charset="0"/>
              </a:endParaRPr>
            </a:p>
            <a:p>
              <a:pPr marL="310515" indent="-310515">
                <a:spcAft>
                  <a:spcPts val="600"/>
                </a:spcAft>
                <a:buClr>
                  <a:srgbClr val="09164D"/>
                </a:buClr>
                <a:buFont typeface="Arial" panose="020B0604020202020204" pitchFamily="34" charset="0"/>
                <a:buChar char="•"/>
                <a:defRPr/>
              </a:pPr>
              <a:r>
                <a:rPr lang="en-US" sz="2200" dirty="0">
                  <a:latin typeface="+mj-lt"/>
                  <a:cs typeface="Arial"/>
                </a:rPr>
                <a:t>Enables comparisons between facilities.</a:t>
              </a:r>
              <a:endParaRPr lang="en-US" sz="2200" dirty="0">
                <a:latin typeface="+mj-lt"/>
                <a:cs typeface="Arial" pitchFamily="34" charset="0"/>
              </a:endParaRPr>
            </a:p>
          </p:txBody>
        </p:sp>
      </p:grpSp>
      <p:sp>
        <p:nvSpPr>
          <p:cNvPr id="3" name="TextBox 2">
            <a:extLst>
              <a:ext uri="{FF2B5EF4-FFF2-40B4-BE49-F238E27FC236}">
                <a16:creationId xmlns:a16="http://schemas.microsoft.com/office/drawing/2014/main" id="{A5583767-1660-F20A-6B17-9D4390ED23F9}"/>
              </a:ext>
            </a:extLst>
          </p:cNvPr>
          <p:cNvSpPr txBox="1"/>
          <p:nvPr/>
        </p:nvSpPr>
        <p:spPr>
          <a:xfrm>
            <a:off x="212733" y="3101572"/>
            <a:ext cx="41364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9164D"/>
              </a:buClr>
              <a:defRPr/>
            </a:pPr>
            <a:r>
              <a:rPr lang="en-US" sz="2400" b="1" dirty="0"/>
              <a:t>Suggested cut offs</a:t>
            </a:r>
            <a:endParaRPr lang="en-US" sz="2400" b="1" dirty="0">
              <a:latin typeface="+mj-lt"/>
              <a:cs typeface="Arial" pitchFamily="34" charset="0"/>
            </a:endParaRPr>
          </a:p>
        </p:txBody>
      </p:sp>
      <p:grpSp>
        <p:nvGrpSpPr>
          <p:cNvPr id="14" name="Group 13">
            <a:extLst>
              <a:ext uri="{FF2B5EF4-FFF2-40B4-BE49-F238E27FC236}">
                <a16:creationId xmlns:a16="http://schemas.microsoft.com/office/drawing/2014/main" id="{BF7726CE-817E-43AC-A255-AE50B7940476}"/>
              </a:ext>
            </a:extLst>
          </p:cNvPr>
          <p:cNvGrpSpPr/>
          <p:nvPr/>
        </p:nvGrpSpPr>
        <p:grpSpPr>
          <a:xfrm>
            <a:off x="241542" y="3706558"/>
            <a:ext cx="11721859" cy="822961"/>
            <a:chOff x="241542" y="3554158"/>
            <a:chExt cx="11721859" cy="822961"/>
          </a:xfrm>
        </p:grpSpPr>
        <p:sp>
          <p:nvSpPr>
            <p:cNvPr id="44" name="Rectangle 43">
              <a:extLst>
                <a:ext uri="{FF2B5EF4-FFF2-40B4-BE49-F238E27FC236}">
                  <a16:creationId xmlns:a16="http://schemas.microsoft.com/office/drawing/2014/main" id="{FDA6BE56-5B4E-5EC6-0CCC-A83419AC936D}"/>
                </a:ext>
              </a:extLst>
            </p:cNvPr>
            <p:cNvSpPr/>
            <p:nvPr/>
          </p:nvSpPr>
          <p:spPr>
            <a:xfrm rot="16200000">
              <a:off x="7442180" y="-144103"/>
              <a:ext cx="822960" cy="8219483"/>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tkinson Hyperlegible" pitchFamily="2" charset="0"/>
              </a:endParaRPr>
            </a:p>
          </p:txBody>
        </p:sp>
        <p:sp>
          <p:nvSpPr>
            <p:cNvPr id="43" name="Rectangle 42">
              <a:extLst>
                <a:ext uri="{FF2B5EF4-FFF2-40B4-BE49-F238E27FC236}">
                  <a16:creationId xmlns:a16="http://schemas.microsoft.com/office/drawing/2014/main" id="{1078199E-9FA3-444C-DAD1-E156F3A6E2E6}"/>
                </a:ext>
              </a:extLst>
            </p:cNvPr>
            <p:cNvSpPr/>
            <p:nvPr/>
          </p:nvSpPr>
          <p:spPr>
            <a:xfrm>
              <a:off x="1993222" y="3554158"/>
              <a:ext cx="1737360" cy="822960"/>
            </a:xfrm>
            <a:prstGeom prst="rect">
              <a:avLst/>
            </a:prstGeom>
            <a:solidFill>
              <a:srgbClr val="A3CF47">
                <a:alpha val="20000"/>
              </a:srgb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Rectangle: Top Corners Rounded 37">
              <a:extLst>
                <a:ext uri="{FF2B5EF4-FFF2-40B4-BE49-F238E27FC236}">
                  <a16:creationId xmlns:a16="http://schemas.microsoft.com/office/drawing/2014/main" id="{8B65D733-8296-7A64-B77F-499C92E8222B}"/>
                </a:ext>
              </a:extLst>
            </p:cNvPr>
            <p:cNvSpPr/>
            <p:nvPr/>
          </p:nvSpPr>
          <p:spPr>
            <a:xfrm rot="16200000">
              <a:off x="698742" y="3096958"/>
              <a:ext cx="822960" cy="1737360"/>
            </a:xfrm>
            <a:prstGeom prst="round2SameRect">
              <a:avLst/>
            </a:prstGeom>
            <a:solidFill>
              <a:srgbClr val="80BC00">
                <a:alpha val="70000"/>
              </a:srgb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Box 40">
              <a:extLst>
                <a:ext uri="{FF2B5EF4-FFF2-40B4-BE49-F238E27FC236}">
                  <a16:creationId xmlns:a16="http://schemas.microsoft.com/office/drawing/2014/main" id="{FF5413CB-EAE0-A930-F7EF-AC92BA4B6E4E}"/>
                </a:ext>
              </a:extLst>
            </p:cNvPr>
            <p:cNvSpPr txBox="1"/>
            <p:nvPr/>
          </p:nvSpPr>
          <p:spPr>
            <a:xfrm>
              <a:off x="445143" y="3734806"/>
              <a:ext cx="1333500" cy="461665"/>
            </a:xfrm>
            <a:prstGeom prst="rect">
              <a:avLst/>
            </a:prstGeom>
            <a:noFill/>
          </p:spPr>
          <p:txBody>
            <a:bodyPr wrap="square">
              <a:spAutoFit/>
            </a:bodyPr>
            <a:lstStyle/>
            <a:p>
              <a:pPr algn="ctr"/>
              <a:r>
                <a:rPr lang="en-US" sz="2400" b="1" dirty="0">
                  <a:latin typeface="Atkinson Hyperlegible" pitchFamily="2" charset="0"/>
                  <a:cs typeface="Arial" pitchFamily="34" charset="0"/>
                </a:rPr>
                <a:t>&gt; 75% </a:t>
              </a:r>
              <a:endParaRPr lang="en-US" sz="2400" b="1" dirty="0">
                <a:latin typeface="Atkinson Hyperlegible" pitchFamily="2" charset="0"/>
              </a:endParaRPr>
            </a:p>
          </p:txBody>
        </p:sp>
        <p:sp>
          <p:nvSpPr>
            <p:cNvPr id="56" name="TextBox 55">
              <a:extLst>
                <a:ext uri="{FF2B5EF4-FFF2-40B4-BE49-F238E27FC236}">
                  <a16:creationId xmlns:a16="http://schemas.microsoft.com/office/drawing/2014/main" id="{A171497E-E345-DE75-7922-8EA8E61B140E}"/>
                </a:ext>
              </a:extLst>
            </p:cNvPr>
            <p:cNvSpPr txBox="1"/>
            <p:nvPr/>
          </p:nvSpPr>
          <p:spPr>
            <a:xfrm>
              <a:off x="2195152" y="3734806"/>
              <a:ext cx="1333500" cy="461665"/>
            </a:xfrm>
            <a:prstGeom prst="rect">
              <a:avLst/>
            </a:prstGeom>
            <a:noFill/>
          </p:spPr>
          <p:txBody>
            <a:bodyPr wrap="square">
              <a:spAutoFit/>
            </a:bodyPr>
            <a:lstStyle/>
            <a:p>
              <a:pPr algn="ctr"/>
              <a:r>
                <a:rPr lang="en-US" sz="2400" b="1" dirty="0">
                  <a:latin typeface="Atkinson Hyperlegible" pitchFamily="2" charset="0"/>
                  <a:cs typeface="Arial" pitchFamily="34" charset="0"/>
                </a:rPr>
                <a:t>Good</a:t>
              </a:r>
              <a:endParaRPr lang="en-US" sz="2400" b="1" dirty="0">
                <a:latin typeface="Atkinson Hyperlegible" pitchFamily="2" charset="0"/>
              </a:endParaRPr>
            </a:p>
          </p:txBody>
        </p:sp>
        <p:sp>
          <p:nvSpPr>
            <p:cNvPr id="58" name="TextBox 57">
              <a:extLst>
                <a:ext uri="{FF2B5EF4-FFF2-40B4-BE49-F238E27FC236}">
                  <a16:creationId xmlns:a16="http://schemas.microsoft.com/office/drawing/2014/main" id="{55DA72D6-C840-EC5E-3E47-1220537886A3}"/>
                </a:ext>
              </a:extLst>
            </p:cNvPr>
            <p:cNvSpPr txBox="1"/>
            <p:nvPr/>
          </p:nvSpPr>
          <p:spPr>
            <a:xfrm>
              <a:off x="3887856" y="3611695"/>
              <a:ext cx="7223760" cy="707886"/>
            </a:xfrm>
            <a:prstGeom prst="rect">
              <a:avLst/>
            </a:prstGeom>
            <a:noFill/>
          </p:spPr>
          <p:txBody>
            <a:bodyPr wrap="square">
              <a:spAutoFit/>
            </a:bodyPr>
            <a:lstStyle/>
            <a:p>
              <a:pPr rtl="0">
                <a:defRPr/>
              </a:pPr>
              <a:r>
                <a:rPr lang="en-US" sz="2000" b="0" dirty="0">
                  <a:latin typeface="+mj-lt"/>
                  <a:cs typeface="Arial" pitchFamily="34" charset="0"/>
                </a:rPr>
                <a:t>Facility is doing well but continue making improvements to meet minimum standards.</a:t>
              </a:r>
            </a:p>
          </p:txBody>
        </p:sp>
        <p:sp>
          <p:nvSpPr>
            <p:cNvPr id="8" name="Isosceles Triangle 7">
              <a:extLst>
                <a:ext uri="{FF2B5EF4-FFF2-40B4-BE49-F238E27FC236}">
                  <a16:creationId xmlns:a16="http://schemas.microsoft.com/office/drawing/2014/main" id="{F203652C-49BC-A5AC-D4A3-17B0CEF72F77}"/>
                </a:ext>
              </a:extLst>
            </p:cNvPr>
            <p:cNvSpPr/>
            <p:nvPr/>
          </p:nvSpPr>
          <p:spPr>
            <a:xfrm rot="5400000">
              <a:off x="1963292" y="3887364"/>
              <a:ext cx="181597" cy="156549"/>
            </a:xfrm>
            <a:prstGeom prst="triangle">
              <a:avLst/>
            </a:prstGeom>
            <a:solidFill>
              <a:srgbClr val="A6D04C"/>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753DCE57-6964-47F6-9B74-3D93D2284901}"/>
              </a:ext>
            </a:extLst>
          </p:cNvPr>
          <p:cNvGrpSpPr/>
          <p:nvPr/>
        </p:nvGrpSpPr>
        <p:grpSpPr>
          <a:xfrm>
            <a:off x="241542" y="4706994"/>
            <a:ext cx="11721857" cy="822961"/>
            <a:chOff x="241542" y="4599044"/>
            <a:chExt cx="11721857" cy="822961"/>
          </a:xfrm>
        </p:grpSpPr>
        <p:sp>
          <p:nvSpPr>
            <p:cNvPr id="5" name="Rectangle: Top Corners Rounded 4">
              <a:extLst>
                <a:ext uri="{FF2B5EF4-FFF2-40B4-BE49-F238E27FC236}">
                  <a16:creationId xmlns:a16="http://schemas.microsoft.com/office/drawing/2014/main" id="{EA16F161-6C1E-D291-2D72-11954CEF3C37}"/>
                </a:ext>
              </a:extLst>
            </p:cNvPr>
            <p:cNvSpPr/>
            <p:nvPr/>
          </p:nvSpPr>
          <p:spPr>
            <a:xfrm rot="16200000">
              <a:off x="698742" y="4141844"/>
              <a:ext cx="822960" cy="1737360"/>
            </a:xfrm>
            <a:prstGeom prst="round2SameRect">
              <a:avLst/>
            </a:prstGeom>
            <a:solidFill>
              <a:srgbClr val="80BC00">
                <a:alpha val="70000"/>
              </a:srgb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Rectangle 44">
              <a:extLst>
                <a:ext uri="{FF2B5EF4-FFF2-40B4-BE49-F238E27FC236}">
                  <a16:creationId xmlns:a16="http://schemas.microsoft.com/office/drawing/2014/main" id="{E3162732-8105-BCDE-28B8-A871CAC4A563}"/>
                </a:ext>
              </a:extLst>
            </p:cNvPr>
            <p:cNvSpPr/>
            <p:nvPr/>
          </p:nvSpPr>
          <p:spPr>
            <a:xfrm rot="16200000">
              <a:off x="7442178" y="900784"/>
              <a:ext cx="822960" cy="8219482"/>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tkinson Hyperlegible" pitchFamily="2" charset="0"/>
              </a:endParaRPr>
            </a:p>
          </p:txBody>
        </p:sp>
        <p:sp>
          <p:nvSpPr>
            <p:cNvPr id="46" name="Rectangle 45">
              <a:extLst>
                <a:ext uri="{FF2B5EF4-FFF2-40B4-BE49-F238E27FC236}">
                  <a16:creationId xmlns:a16="http://schemas.microsoft.com/office/drawing/2014/main" id="{1513B344-E6A3-1992-AE45-CDD87EB9A2EC}"/>
                </a:ext>
              </a:extLst>
            </p:cNvPr>
            <p:cNvSpPr/>
            <p:nvPr/>
          </p:nvSpPr>
          <p:spPr>
            <a:xfrm>
              <a:off x="1993222" y="4599044"/>
              <a:ext cx="1737360" cy="822960"/>
            </a:xfrm>
            <a:prstGeom prst="rect">
              <a:avLst/>
            </a:prstGeom>
            <a:solidFill>
              <a:srgbClr val="A3CF47">
                <a:alpha val="20000"/>
              </a:srgb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TextBox 54">
              <a:extLst>
                <a:ext uri="{FF2B5EF4-FFF2-40B4-BE49-F238E27FC236}">
                  <a16:creationId xmlns:a16="http://schemas.microsoft.com/office/drawing/2014/main" id="{82B1C377-97F7-6614-D692-11CCB31B2008}"/>
                </a:ext>
              </a:extLst>
            </p:cNvPr>
            <p:cNvSpPr txBox="1"/>
            <p:nvPr/>
          </p:nvSpPr>
          <p:spPr>
            <a:xfrm>
              <a:off x="317389" y="4779692"/>
              <a:ext cx="1589009" cy="461665"/>
            </a:xfrm>
            <a:prstGeom prst="rect">
              <a:avLst/>
            </a:prstGeom>
            <a:noFill/>
          </p:spPr>
          <p:txBody>
            <a:bodyPr wrap="square">
              <a:spAutoFit/>
            </a:bodyPr>
            <a:lstStyle/>
            <a:p>
              <a:pPr algn="ctr"/>
              <a:r>
                <a:rPr lang="en-US" sz="2400" b="1" dirty="0">
                  <a:latin typeface="Atkinson Hyperlegible" pitchFamily="2" charset="0"/>
                  <a:cs typeface="Arial" pitchFamily="34" charset="0"/>
                </a:rPr>
                <a:t>67-75% </a:t>
              </a:r>
              <a:endParaRPr lang="en-US" sz="2400" b="1" dirty="0">
                <a:latin typeface="Atkinson Hyperlegible" pitchFamily="2" charset="0"/>
              </a:endParaRPr>
            </a:p>
          </p:txBody>
        </p:sp>
        <p:sp>
          <p:nvSpPr>
            <p:cNvPr id="59" name="TextBox 58">
              <a:extLst>
                <a:ext uri="{FF2B5EF4-FFF2-40B4-BE49-F238E27FC236}">
                  <a16:creationId xmlns:a16="http://schemas.microsoft.com/office/drawing/2014/main" id="{597B4D68-BF40-501F-48C4-3ECCE060DCCB}"/>
                </a:ext>
              </a:extLst>
            </p:cNvPr>
            <p:cNvSpPr txBox="1"/>
            <p:nvPr/>
          </p:nvSpPr>
          <p:spPr>
            <a:xfrm>
              <a:off x="3887856" y="4810469"/>
              <a:ext cx="7223760" cy="400110"/>
            </a:xfrm>
            <a:prstGeom prst="rect">
              <a:avLst/>
            </a:prstGeom>
            <a:noFill/>
          </p:spPr>
          <p:txBody>
            <a:bodyPr wrap="square">
              <a:spAutoFit/>
            </a:bodyPr>
            <a:lstStyle/>
            <a:p>
              <a:pPr rtl="0">
                <a:defRPr/>
              </a:pPr>
              <a:r>
                <a:rPr lang="en-US" sz="2000" b="0" dirty="0">
                  <a:latin typeface="+mj-lt"/>
                  <a:cs typeface="Arial" pitchFamily="34" charset="0"/>
                </a:rPr>
                <a:t>Additional efforts are needed and ongoing maintenance. </a:t>
              </a:r>
            </a:p>
          </p:txBody>
        </p:sp>
        <p:sp>
          <p:nvSpPr>
            <p:cNvPr id="60" name="TextBox 59">
              <a:extLst>
                <a:ext uri="{FF2B5EF4-FFF2-40B4-BE49-F238E27FC236}">
                  <a16:creationId xmlns:a16="http://schemas.microsoft.com/office/drawing/2014/main" id="{59FF787F-5F2D-A4EB-D79F-F0FB0D827BF4}"/>
                </a:ext>
              </a:extLst>
            </p:cNvPr>
            <p:cNvSpPr txBox="1"/>
            <p:nvPr/>
          </p:nvSpPr>
          <p:spPr>
            <a:xfrm>
              <a:off x="2062127" y="4779692"/>
              <a:ext cx="1599551" cy="461665"/>
            </a:xfrm>
            <a:prstGeom prst="rect">
              <a:avLst/>
            </a:prstGeom>
            <a:noFill/>
          </p:spPr>
          <p:txBody>
            <a:bodyPr wrap="square">
              <a:spAutoFit/>
            </a:bodyPr>
            <a:lstStyle/>
            <a:p>
              <a:pPr algn="ctr"/>
              <a:r>
                <a:rPr lang="en-US" sz="2400" b="1" dirty="0">
                  <a:latin typeface="Atkinson Hyperlegible" pitchFamily="2" charset="0"/>
                  <a:cs typeface="Arial" pitchFamily="34" charset="0"/>
                </a:rPr>
                <a:t>Average</a:t>
              </a:r>
              <a:endParaRPr lang="en-US" sz="2400" b="1" dirty="0">
                <a:latin typeface="Atkinson Hyperlegible" pitchFamily="2" charset="0"/>
              </a:endParaRPr>
            </a:p>
          </p:txBody>
        </p:sp>
        <p:sp>
          <p:nvSpPr>
            <p:cNvPr id="9" name="Isosceles Triangle 8">
              <a:extLst>
                <a:ext uri="{FF2B5EF4-FFF2-40B4-BE49-F238E27FC236}">
                  <a16:creationId xmlns:a16="http://schemas.microsoft.com/office/drawing/2014/main" id="{9800CD01-B210-EC28-90D5-3490956F4DA2}"/>
                </a:ext>
              </a:extLst>
            </p:cNvPr>
            <p:cNvSpPr/>
            <p:nvPr/>
          </p:nvSpPr>
          <p:spPr>
            <a:xfrm rot="5400000">
              <a:off x="1963292" y="4932250"/>
              <a:ext cx="181597" cy="156549"/>
            </a:xfrm>
            <a:prstGeom prst="triangle">
              <a:avLst/>
            </a:prstGeom>
            <a:solidFill>
              <a:srgbClr val="A6D04C"/>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95D788C6-9251-43B9-87EC-E693C75569D8}"/>
              </a:ext>
            </a:extLst>
          </p:cNvPr>
          <p:cNvGrpSpPr/>
          <p:nvPr/>
        </p:nvGrpSpPr>
        <p:grpSpPr>
          <a:xfrm>
            <a:off x="241542" y="5707429"/>
            <a:ext cx="11721858" cy="822961"/>
            <a:chOff x="241542" y="5643929"/>
            <a:chExt cx="11721858" cy="822961"/>
          </a:xfrm>
        </p:grpSpPr>
        <p:sp>
          <p:nvSpPr>
            <p:cNvPr id="6" name="Rectangle: Top Corners Rounded 5">
              <a:extLst>
                <a:ext uri="{FF2B5EF4-FFF2-40B4-BE49-F238E27FC236}">
                  <a16:creationId xmlns:a16="http://schemas.microsoft.com/office/drawing/2014/main" id="{D4F26431-18F2-2D23-AD1C-307CB8A0B1E8}"/>
                </a:ext>
              </a:extLst>
            </p:cNvPr>
            <p:cNvSpPr/>
            <p:nvPr/>
          </p:nvSpPr>
          <p:spPr>
            <a:xfrm rot="16200000">
              <a:off x="698742" y="5186729"/>
              <a:ext cx="822960" cy="1737360"/>
            </a:xfrm>
            <a:prstGeom prst="round2SameRect">
              <a:avLst/>
            </a:prstGeom>
            <a:solidFill>
              <a:srgbClr val="80BC00">
                <a:alpha val="70000"/>
              </a:srgb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Rectangle 47">
              <a:extLst>
                <a:ext uri="{FF2B5EF4-FFF2-40B4-BE49-F238E27FC236}">
                  <a16:creationId xmlns:a16="http://schemas.microsoft.com/office/drawing/2014/main" id="{54D3E373-8A36-902C-5FD0-E33B2417CC0B}"/>
                </a:ext>
              </a:extLst>
            </p:cNvPr>
            <p:cNvSpPr/>
            <p:nvPr/>
          </p:nvSpPr>
          <p:spPr>
            <a:xfrm rot="16200000">
              <a:off x="7442179" y="1945669"/>
              <a:ext cx="822960" cy="8219482"/>
            </a:xfrm>
            <a:prstGeom prst="rect">
              <a:avLst/>
            </a:prstGeom>
            <a:solidFill>
              <a:schemeClr val="bg1">
                <a:lumMod val="9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tkinson Hyperlegible" pitchFamily="2" charset="0"/>
              </a:endParaRPr>
            </a:p>
          </p:txBody>
        </p:sp>
        <p:sp>
          <p:nvSpPr>
            <p:cNvPr id="49" name="Rectangle 48">
              <a:extLst>
                <a:ext uri="{FF2B5EF4-FFF2-40B4-BE49-F238E27FC236}">
                  <a16:creationId xmlns:a16="http://schemas.microsoft.com/office/drawing/2014/main" id="{ED55E860-0512-03F0-9BF7-8E84B60F9C13}"/>
                </a:ext>
              </a:extLst>
            </p:cNvPr>
            <p:cNvSpPr/>
            <p:nvPr/>
          </p:nvSpPr>
          <p:spPr>
            <a:xfrm>
              <a:off x="1993222" y="5643929"/>
              <a:ext cx="1737360" cy="822960"/>
            </a:xfrm>
            <a:prstGeom prst="rect">
              <a:avLst/>
            </a:prstGeom>
            <a:solidFill>
              <a:srgbClr val="A3CF47">
                <a:alpha val="20000"/>
              </a:srgb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TextBox 60">
              <a:extLst>
                <a:ext uri="{FF2B5EF4-FFF2-40B4-BE49-F238E27FC236}">
                  <a16:creationId xmlns:a16="http://schemas.microsoft.com/office/drawing/2014/main" id="{CBE5240F-91B1-5DE8-F49C-5FEF58609AE9}"/>
                </a:ext>
              </a:extLst>
            </p:cNvPr>
            <p:cNvSpPr txBox="1"/>
            <p:nvPr/>
          </p:nvSpPr>
          <p:spPr>
            <a:xfrm>
              <a:off x="2341030" y="5824577"/>
              <a:ext cx="1041744" cy="461665"/>
            </a:xfrm>
            <a:prstGeom prst="rect">
              <a:avLst/>
            </a:prstGeom>
            <a:noFill/>
          </p:spPr>
          <p:txBody>
            <a:bodyPr wrap="square">
              <a:spAutoFit/>
            </a:bodyPr>
            <a:lstStyle/>
            <a:p>
              <a:pPr algn="ctr"/>
              <a:r>
                <a:rPr lang="en-US" sz="2400" b="1" dirty="0">
                  <a:latin typeface="Atkinson Hyperlegible" pitchFamily="2" charset="0"/>
                  <a:cs typeface="Arial" pitchFamily="34" charset="0"/>
                </a:rPr>
                <a:t>Poor</a:t>
              </a:r>
              <a:endParaRPr lang="en-US" sz="2400" b="1" dirty="0">
                <a:latin typeface="Atkinson Hyperlegible" pitchFamily="2" charset="0"/>
              </a:endParaRPr>
            </a:p>
          </p:txBody>
        </p:sp>
        <p:sp>
          <p:nvSpPr>
            <p:cNvPr id="62" name="TextBox 61">
              <a:extLst>
                <a:ext uri="{FF2B5EF4-FFF2-40B4-BE49-F238E27FC236}">
                  <a16:creationId xmlns:a16="http://schemas.microsoft.com/office/drawing/2014/main" id="{CBACB477-B98A-538E-9CC5-5F876DB69C4D}"/>
                </a:ext>
              </a:extLst>
            </p:cNvPr>
            <p:cNvSpPr txBox="1"/>
            <p:nvPr/>
          </p:nvSpPr>
          <p:spPr>
            <a:xfrm>
              <a:off x="445143" y="5824577"/>
              <a:ext cx="1333500" cy="461665"/>
            </a:xfrm>
            <a:prstGeom prst="rect">
              <a:avLst/>
            </a:prstGeom>
            <a:noFill/>
          </p:spPr>
          <p:txBody>
            <a:bodyPr wrap="square">
              <a:spAutoFit/>
            </a:bodyPr>
            <a:lstStyle/>
            <a:p>
              <a:pPr algn="ctr"/>
              <a:r>
                <a:rPr lang="en-US" sz="2400" b="1" dirty="0">
                  <a:latin typeface="Atkinson Hyperlegible" pitchFamily="2" charset="0"/>
                  <a:cs typeface="Arial" pitchFamily="34" charset="0"/>
                </a:rPr>
                <a:t>&lt; 67% </a:t>
              </a:r>
              <a:endParaRPr lang="en-US" sz="2400" b="1" dirty="0">
                <a:latin typeface="Atkinson Hyperlegible" pitchFamily="2" charset="0"/>
              </a:endParaRPr>
            </a:p>
          </p:txBody>
        </p:sp>
        <p:sp>
          <p:nvSpPr>
            <p:cNvPr id="63" name="TextBox 62">
              <a:extLst>
                <a:ext uri="{FF2B5EF4-FFF2-40B4-BE49-F238E27FC236}">
                  <a16:creationId xmlns:a16="http://schemas.microsoft.com/office/drawing/2014/main" id="{6B329F9B-12B4-5AF4-6F8D-7827AAAD13B5}"/>
                </a:ext>
              </a:extLst>
            </p:cNvPr>
            <p:cNvSpPr txBox="1"/>
            <p:nvPr/>
          </p:nvSpPr>
          <p:spPr>
            <a:xfrm>
              <a:off x="3887856" y="5701466"/>
              <a:ext cx="7223760" cy="707886"/>
            </a:xfrm>
            <a:prstGeom prst="rect">
              <a:avLst/>
            </a:prstGeom>
            <a:noFill/>
          </p:spPr>
          <p:txBody>
            <a:bodyPr wrap="square">
              <a:spAutoFit/>
            </a:bodyPr>
            <a:lstStyle/>
            <a:p>
              <a:pPr rtl="0">
                <a:defRPr/>
              </a:pPr>
              <a:r>
                <a:rPr lang="en-US" sz="2000" b="0" dirty="0">
                  <a:latin typeface="+mj-lt"/>
                  <a:cs typeface="Arial" pitchFamily="34" charset="0"/>
                </a:rPr>
                <a:t>Major efforts and resources needed for improvements, poor quality of care. </a:t>
              </a:r>
            </a:p>
          </p:txBody>
        </p:sp>
        <p:sp>
          <p:nvSpPr>
            <p:cNvPr id="10" name="Isosceles Triangle 9">
              <a:extLst>
                <a:ext uri="{FF2B5EF4-FFF2-40B4-BE49-F238E27FC236}">
                  <a16:creationId xmlns:a16="http://schemas.microsoft.com/office/drawing/2014/main" id="{C3D586FD-8092-65F3-84C9-B57B5F7A3904}"/>
                </a:ext>
              </a:extLst>
            </p:cNvPr>
            <p:cNvSpPr/>
            <p:nvPr/>
          </p:nvSpPr>
          <p:spPr>
            <a:xfrm rot="5400000">
              <a:off x="1963292" y="5977135"/>
              <a:ext cx="181597" cy="156549"/>
            </a:xfrm>
            <a:prstGeom prst="triangle">
              <a:avLst/>
            </a:prstGeom>
            <a:solidFill>
              <a:srgbClr val="A6D04C"/>
            </a:solidFill>
            <a:ln w="222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50D86FFF-E0B6-4B41-A61B-5FD851ED24A4}"/>
              </a:ext>
            </a:extLst>
          </p:cNvPr>
          <p:cNvGrpSpPr/>
          <p:nvPr/>
        </p:nvGrpSpPr>
        <p:grpSpPr>
          <a:xfrm>
            <a:off x="5036137" y="808370"/>
            <a:ext cx="6927263" cy="2149122"/>
            <a:chOff x="5036137" y="871870"/>
            <a:chExt cx="6927263" cy="2149122"/>
          </a:xfrm>
        </p:grpSpPr>
        <p:sp>
          <p:nvSpPr>
            <p:cNvPr id="92" name="Rectangle: Top Corners Rounded 91">
              <a:extLst>
                <a:ext uri="{FF2B5EF4-FFF2-40B4-BE49-F238E27FC236}">
                  <a16:creationId xmlns:a16="http://schemas.microsoft.com/office/drawing/2014/main" id="{D3C6743E-8FA0-07A7-F980-E3A4DEA4F365}"/>
                </a:ext>
              </a:extLst>
            </p:cNvPr>
            <p:cNvSpPr/>
            <p:nvPr/>
          </p:nvSpPr>
          <p:spPr>
            <a:xfrm rot="5400000" flipH="1">
              <a:off x="7425208" y="-1517201"/>
              <a:ext cx="2149122" cy="6927263"/>
            </a:xfrm>
            <a:prstGeom prst="round2SameRect">
              <a:avLst>
                <a:gd name="adj1" fmla="val 15430"/>
                <a:gd name="adj2" fmla="val 0"/>
              </a:avLst>
            </a:prstGeom>
            <a:solidFill>
              <a:srgbClr val="A3CF47">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3BB8140B-F5EE-62C7-60E6-AEA920755460}"/>
                </a:ext>
              </a:extLst>
            </p:cNvPr>
            <p:cNvSpPr txBox="1"/>
            <p:nvPr/>
          </p:nvSpPr>
          <p:spPr>
            <a:xfrm>
              <a:off x="6047801" y="1272886"/>
              <a:ext cx="4903937" cy="523220"/>
            </a:xfrm>
            <a:prstGeom prst="rect">
              <a:avLst/>
            </a:prstGeom>
            <a:noFill/>
          </p:spPr>
          <p:txBody>
            <a:bodyPr wrap="square">
              <a:spAutoFit/>
            </a:bodyPr>
            <a:lstStyle/>
            <a:p>
              <a:pPr algn="ctr">
                <a:buFont typeface="Times New Roman" charset="0"/>
                <a:buNone/>
                <a:defRPr/>
              </a:pPr>
              <a:r>
                <a:rPr lang="en-US" sz="2800" b="1" dirty="0"/>
                <a:t>How to calculate the score? </a:t>
              </a:r>
            </a:p>
          </p:txBody>
        </p:sp>
        <p:sp>
          <p:nvSpPr>
            <p:cNvPr id="74" name="TextBox 73">
              <a:extLst>
                <a:ext uri="{FF2B5EF4-FFF2-40B4-BE49-F238E27FC236}">
                  <a16:creationId xmlns:a16="http://schemas.microsoft.com/office/drawing/2014/main" id="{9FB99EB3-C1F5-BF4D-B074-6BED59CF9743}"/>
                </a:ext>
              </a:extLst>
            </p:cNvPr>
            <p:cNvSpPr txBox="1"/>
            <p:nvPr/>
          </p:nvSpPr>
          <p:spPr>
            <a:xfrm>
              <a:off x="5215786" y="1807536"/>
              <a:ext cx="6567967" cy="846386"/>
            </a:xfrm>
            <a:prstGeom prst="rect">
              <a:avLst/>
            </a:prstGeom>
            <a:noFill/>
          </p:spPr>
          <p:txBody>
            <a:bodyPr wrap="square">
              <a:spAutoFit/>
            </a:bodyPr>
            <a:lstStyle/>
            <a:p>
              <a:pPr algn="ctr" rtl="0">
                <a:spcAft>
                  <a:spcPts val="600"/>
                </a:spcAft>
              </a:pPr>
              <a:r>
                <a:rPr lang="en-US" sz="2200" dirty="0">
                  <a:latin typeface="+mj-lt"/>
                  <a:cs typeface="Arial" panose="020B0604020202020204" pitchFamily="34" charset="0"/>
                </a:rPr>
                <a:t>Total score of all indicators assessed</a:t>
              </a:r>
            </a:p>
            <a:p>
              <a:pPr algn="ctr" rtl="0"/>
              <a:r>
                <a:rPr lang="en-US" sz="2200" dirty="0">
                  <a:latin typeface="+mj-lt"/>
                  <a:cs typeface="Arial" panose="020B0604020202020204" pitchFamily="34" charset="0"/>
                </a:rPr>
                <a:t>Max possible score </a:t>
              </a:r>
              <a:r>
                <a:rPr lang="en-US" sz="2200" i="1" dirty="0">
                  <a:latin typeface="+mj-lt"/>
                  <a:cs typeface="Arial" panose="020B0604020202020204" pitchFamily="34" charset="0"/>
                </a:rPr>
                <a:t>[no. of indicators assessed x 2]</a:t>
              </a:r>
            </a:p>
          </p:txBody>
        </p:sp>
        <p:cxnSp>
          <p:nvCxnSpPr>
            <p:cNvPr id="11" name="Straight Connector 10">
              <a:extLst>
                <a:ext uri="{FF2B5EF4-FFF2-40B4-BE49-F238E27FC236}">
                  <a16:creationId xmlns:a16="http://schemas.microsoft.com/office/drawing/2014/main" id="{DE1EB807-63FC-4F40-B4A5-175A8B07DE33}"/>
                </a:ext>
              </a:extLst>
            </p:cNvPr>
            <p:cNvCxnSpPr>
              <a:cxnSpLocks/>
            </p:cNvCxnSpPr>
            <p:nvPr/>
          </p:nvCxnSpPr>
          <p:spPr>
            <a:xfrm>
              <a:off x="5299369" y="2230729"/>
              <a:ext cx="640080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3" name="14_1">
            <a:hlinkClick r:id="" action="ppaction://media"/>
            <a:extLst>
              <a:ext uri="{FF2B5EF4-FFF2-40B4-BE49-F238E27FC236}">
                <a16:creationId xmlns:a16="http://schemas.microsoft.com/office/drawing/2014/main" id="{AB4E2EF4-B995-FC05-8910-21088A8FC4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00" y="6858000"/>
            <a:ext cx="609600" cy="609600"/>
          </a:xfrm>
          <a:prstGeom prst="rect">
            <a:avLst/>
          </a:prstGeom>
        </p:spPr>
      </p:pic>
    </p:spTree>
    <p:extLst>
      <p:ext uri="{BB962C8B-B14F-4D97-AF65-F5344CB8AC3E}">
        <p14:creationId xmlns:p14="http://schemas.microsoft.com/office/powerpoint/2010/main" val="3261465189"/>
      </p:ext>
    </p:extLst>
  </p:cSld>
  <p:clrMapOvr>
    <a:masterClrMapping/>
  </p:clrMapOvr>
  <mc:AlternateContent xmlns:mc="http://schemas.openxmlformats.org/markup-compatibility/2006" xmlns:p14="http://schemas.microsoft.com/office/powerpoint/2010/main">
    <mc:Choice Requires="p14">
      <p:transition spd="slow" p14:dur="2000" advClick="0" advTm="19340"/>
    </mc:Choice>
    <mc:Fallback xmlns="">
      <p:transition spd="slow" advClick="0"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44" fill="hold"/>
                                        <p:tgtEl>
                                          <p:spTgt spid="13"/>
                                        </p:tgtEl>
                                      </p:cBhvr>
                                    </p:cmd>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2" presetClass="entr" presetSubtype="8" fill="hold"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6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1275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 presetClass="exit" presetSubtype="8" fill="hold" grpId="0" nodeType="withEffect">
                                  <p:stCondLst>
                                    <p:cond delay="19340"/>
                                  </p:stCondLst>
                                  <p:childTnLst>
                                    <p:anim calcmode="lin" valueType="num">
                                      <p:cBhvr additive="base">
                                        <p:cTn id="20" dur="500"/>
                                        <p:tgtEl>
                                          <p:spTgt spid="7"/>
                                        </p:tgtEl>
                                        <p:attrNameLst>
                                          <p:attrName>ppt_x</p:attrName>
                                        </p:attrNameLst>
                                      </p:cBhvr>
                                      <p:tavLst>
                                        <p:tav tm="0">
                                          <p:val>
                                            <p:strVal val="ppt_x"/>
                                          </p:val>
                                        </p:tav>
                                        <p:tav tm="100000">
                                          <p:val>
                                            <p:strVal val="0-ppt_w/2"/>
                                          </p:val>
                                        </p:tav>
                                      </p:tavLst>
                                    </p:anim>
                                    <p:anim calcmode="lin" valueType="num">
                                      <p:cBhvr additive="base">
                                        <p:cTn id="21" dur="500"/>
                                        <p:tgtEl>
                                          <p:spTgt spid="7"/>
                                        </p:tgtEl>
                                        <p:attrNameLst>
                                          <p:attrName>ppt_y</p:attrName>
                                        </p:attrNameLst>
                                      </p:cBhvr>
                                      <p:tavLst>
                                        <p:tav tm="0">
                                          <p:val>
                                            <p:strVal val="ppt_y"/>
                                          </p:val>
                                        </p:tav>
                                        <p:tav tm="100000">
                                          <p:val>
                                            <p:strVal val="ppt_y"/>
                                          </p:val>
                                        </p:tav>
                                      </p:tavLst>
                                    </p:anim>
                                    <p:set>
                                      <p:cBhvr>
                                        <p:cTn id="22" dur="1" fill="hold">
                                          <p:stCondLst>
                                            <p:cond delay="499"/>
                                          </p:stCondLst>
                                        </p:cTn>
                                        <p:tgtEl>
                                          <p:spTgt spid="7"/>
                                        </p:tgtEl>
                                        <p:attrNameLst>
                                          <p:attrName>style.visibility</p:attrName>
                                        </p:attrNameLst>
                                      </p:cBhvr>
                                      <p:to>
                                        <p:strVal val="hidden"/>
                                      </p:to>
                                    </p:set>
                                  </p:childTnLst>
                                </p:cTn>
                              </p:par>
                              <p:par>
                                <p:cTn id="23" presetID="2" presetClass="exit" presetSubtype="8" fill="hold" grpId="1" nodeType="withEffect">
                                  <p:stCondLst>
                                    <p:cond delay="19340"/>
                                  </p:stCondLst>
                                  <p:childTnLst>
                                    <p:anim calcmode="lin" valueType="num">
                                      <p:cBhvr additive="base">
                                        <p:cTn id="24" dur="500"/>
                                        <p:tgtEl>
                                          <p:spTgt spid="3"/>
                                        </p:tgtEl>
                                        <p:attrNameLst>
                                          <p:attrName>ppt_x</p:attrName>
                                        </p:attrNameLst>
                                      </p:cBhvr>
                                      <p:tavLst>
                                        <p:tav tm="0">
                                          <p:val>
                                            <p:strVal val="ppt_x"/>
                                          </p:val>
                                        </p:tav>
                                        <p:tav tm="100000">
                                          <p:val>
                                            <p:strVal val="0-ppt_w/2"/>
                                          </p:val>
                                        </p:tav>
                                      </p:tavLst>
                                    </p:anim>
                                    <p:anim calcmode="lin" valueType="num">
                                      <p:cBhvr additive="base">
                                        <p:cTn id="25" dur="500"/>
                                        <p:tgtEl>
                                          <p:spTgt spid="3"/>
                                        </p:tgtEl>
                                        <p:attrNameLst>
                                          <p:attrName>ppt_y</p:attrName>
                                        </p:attrNameLst>
                                      </p:cBhvr>
                                      <p:tavLst>
                                        <p:tav tm="0">
                                          <p:val>
                                            <p:strVal val="ppt_y"/>
                                          </p:val>
                                        </p:tav>
                                        <p:tav tm="100000">
                                          <p:val>
                                            <p:strVal val="ppt_y"/>
                                          </p:val>
                                        </p:tav>
                                      </p:tavLst>
                                    </p:anim>
                                    <p:set>
                                      <p:cBhvr>
                                        <p:cTn id="26" dur="1" fill="hold">
                                          <p:stCondLst>
                                            <p:cond delay="499"/>
                                          </p:stCondLst>
                                        </p:cTn>
                                        <p:tgtEl>
                                          <p:spTgt spid="3"/>
                                        </p:tgtEl>
                                        <p:attrNameLst>
                                          <p:attrName>style.visibility</p:attrName>
                                        </p:attrNameLst>
                                      </p:cBhvr>
                                      <p:to>
                                        <p:strVal val="hidden"/>
                                      </p:to>
                                    </p:set>
                                  </p:childTnLst>
                                </p:cTn>
                              </p:par>
                              <p:par>
                                <p:cTn id="27" presetID="2" presetClass="exit" presetSubtype="8" fill="hold" nodeType="withEffect">
                                  <p:stCondLst>
                                    <p:cond delay="19340"/>
                                  </p:stCondLst>
                                  <p:childTnLst>
                                    <p:anim calcmode="lin" valueType="num">
                                      <p:cBhvr additive="base">
                                        <p:cTn id="28" dur="500"/>
                                        <p:tgtEl>
                                          <p:spTgt spid="14"/>
                                        </p:tgtEl>
                                        <p:attrNameLst>
                                          <p:attrName>ppt_x</p:attrName>
                                        </p:attrNameLst>
                                      </p:cBhvr>
                                      <p:tavLst>
                                        <p:tav tm="0">
                                          <p:val>
                                            <p:strVal val="ppt_x"/>
                                          </p:val>
                                        </p:tav>
                                        <p:tav tm="100000">
                                          <p:val>
                                            <p:strVal val="0-ppt_w/2"/>
                                          </p:val>
                                        </p:tav>
                                      </p:tavLst>
                                    </p:anim>
                                    <p:anim calcmode="lin" valueType="num">
                                      <p:cBhvr additive="base">
                                        <p:cTn id="29" dur="500"/>
                                        <p:tgtEl>
                                          <p:spTgt spid="14"/>
                                        </p:tgtEl>
                                        <p:attrNameLst>
                                          <p:attrName>ppt_y</p:attrName>
                                        </p:attrNameLst>
                                      </p:cBhvr>
                                      <p:tavLst>
                                        <p:tav tm="0">
                                          <p:val>
                                            <p:strVal val="ppt_y"/>
                                          </p:val>
                                        </p:tav>
                                        <p:tav tm="100000">
                                          <p:val>
                                            <p:strVal val="ppt_y"/>
                                          </p:val>
                                        </p:tav>
                                      </p:tavLst>
                                    </p:anim>
                                    <p:set>
                                      <p:cBhvr>
                                        <p:cTn id="30" dur="1" fill="hold">
                                          <p:stCondLst>
                                            <p:cond delay="499"/>
                                          </p:stCondLst>
                                        </p:cTn>
                                        <p:tgtEl>
                                          <p:spTgt spid="14"/>
                                        </p:tgtEl>
                                        <p:attrNameLst>
                                          <p:attrName>style.visibility</p:attrName>
                                        </p:attrNameLst>
                                      </p:cBhvr>
                                      <p:to>
                                        <p:strVal val="hidden"/>
                                      </p:to>
                                    </p:set>
                                  </p:childTnLst>
                                </p:cTn>
                              </p:par>
                              <p:par>
                                <p:cTn id="31" presetID="2" presetClass="exit" presetSubtype="8" fill="hold" nodeType="withEffect">
                                  <p:stCondLst>
                                    <p:cond delay="19340"/>
                                  </p:stCondLst>
                                  <p:childTnLst>
                                    <p:anim calcmode="lin" valueType="num">
                                      <p:cBhvr additive="base">
                                        <p:cTn id="32" dur="500"/>
                                        <p:tgtEl>
                                          <p:spTgt spid="15"/>
                                        </p:tgtEl>
                                        <p:attrNameLst>
                                          <p:attrName>ppt_x</p:attrName>
                                        </p:attrNameLst>
                                      </p:cBhvr>
                                      <p:tavLst>
                                        <p:tav tm="0">
                                          <p:val>
                                            <p:strVal val="ppt_x"/>
                                          </p:val>
                                        </p:tav>
                                        <p:tav tm="100000">
                                          <p:val>
                                            <p:strVal val="0-ppt_w/2"/>
                                          </p:val>
                                        </p:tav>
                                      </p:tavLst>
                                    </p:anim>
                                    <p:anim calcmode="lin" valueType="num">
                                      <p:cBhvr additive="base">
                                        <p:cTn id="33" dur="500"/>
                                        <p:tgtEl>
                                          <p:spTgt spid="15"/>
                                        </p:tgtEl>
                                        <p:attrNameLst>
                                          <p:attrName>ppt_y</p:attrName>
                                        </p:attrNameLst>
                                      </p:cBhvr>
                                      <p:tavLst>
                                        <p:tav tm="0">
                                          <p:val>
                                            <p:strVal val="ppt_y"/>
                                          </p:val>
                                        </p:tav>
                                        <p:tav tm="100000">
                                          <p:val>
                                            <p:strVal val="ppt_y"/>
                                          </p:val>
                                        </p:tav>
                                      </p:tavLst>
                                    </p:anim>
                                    <p:set>
                                      <p:cBhvr>
                                        <p:cTn id="34" dur="1" fill="hold">
                                          <p:stCondLst>
                                            <p:cond delay="499"/>
                                          </p:stCondLst>
                                        </p:cTn>
                                        <p:tgtEl>
                                          <p:spTgt spid="15"/>
                                        </p:tgtEl>
                                        <p:attrNameLst>
                                          <p:attrName>style.visibility</p:attrName>
                                        </p:attrNameLst>
                                      </p:cBhvr>
                                      <p:to>
                                        <p:strVal val="hidden"/>
                                      </p:to>
                                    </p:set>
                                  </p:childTnLst>
                                </p:cTn>
                              </p:par>
                              <p:par>
                                <p:cTn id="35" presetID="2" presetClass="exit" presetSubtype="8" fill="hold" nodeType="withEffect">
                                  <p:stCondLst>
                                    <p:cond delay="19340"/>
                                  </p:stCondLst>
                                  <p:childTnLst>
                                    <p:anim calcmode="lin" valueType="num">
                                      <p:cBhvr additive="base">
                                        <p:cTn id="36" dur="500"/>
                                        <p:tgtEl>
                                          <p:spTgt spid="16"/>
                                        </p:tgtEl>
                                        <p:attrNameLst>
                                          <p:attrName>ppt_x</p:attrName>
                                        </p:attrNameLst>
                                      </p:cBhvr>
                                      <p:tavLst>
                                        <p:tav tm="0">
                                          <p:val>
                                            <p:strVal val="ppt_x"/>
                                          </p:val>
                                        </p:tav>
                                        <p:tav tm="100000">
                                          <p:val>
                                            <p:strVal val="0-ppt_w/2"/>
                                          </p:val>
                                        </p:tav>
                                      </p:tavLst>
                                    </p:anim>
                                    <p:anim calcmode="lin" valueType="num">
                                      <p:cBhvr additive="base">
                                        <p:cTn id="37" dur="500"/>
                                        <p:tgtEl>
                                          <p:spTgt spid="16"/>
                                        </p:tgtEl>
                                        <p:attrNameLst>
                                          <p:attrName>ppt_y</p:attrName>
                                        </p:attrNameLst>
                                      </p:cBhvr>
                                      <p:tavLst>
                                        <p:tav tm="0">
                                          <p:val>
                                            <p:strVal val="ppt_y"/>
                                          </p:val>
                                        </p:tav>
                                        <p:tav tm="100000">
                                          <p:val>
                                            <p:strVal val="ppt_y"/>
                                          </p:val>
                                        </p:tav>
                                      </p:tavLst>
                                    </p:anim>
                                    <p:set>
                                      <p:cBhvr>
                                        <p:cTn id="38" dur="1" fill="hold">
                                          <p:stCondLst>
                                            <p:cond delay="499"/>
                                          </p:stCondLst>
                                        </p:cTn>
                                        <p:tgtEl>
                                          <p:spTgt spid="16"/>
                                        </p:tgtEl>
                                        <p:attrNameLst>
                                          <p:attrName>style.visibility</p:attrName>
                                        </p:attrNameLst>
                                      </p:cBhvr>
                                      <p:to>
                                        <p:strVal val="hidden"/>
                                      </p:to>
                                    </p:set>
                                  </p:childTnLst>
                                </p:cTn>
                              </p:par>
                              <p:par>
                                <p:cTn id="39" presetID="2" presetClass="exit" presetSubtype="2" fill="hold" nodeType="withEffect">
                                  <p:stCondLst>
                                    <p:cond delay="19340"/>
                                  </p:stCondLst>
                                  <p:childTnLst>
                                    <p:anim calcmode="lin" valueType="num">
                                      <p:cBhvr additive="base">
                                        <p:cTn id="40" dur="500"/>
                                        <p:tgtEl>
                                          <p:spTgt spid="2"/>
                                        </p:tgtEl>
                                        <p:attrNameLst>
                                          <p:attrName>ppt_x</p:attrName>
                                        </p:attrNameLst>
                                      </p:cBhvr>
                                      <p:tavLst>
                                        <p:tav tm="0">
                                          <p:val>
                                            <p:strVal val="ppt_x"/>
                                          </p:val>
                                        </p:tav>
                                        <p:tav tm="100000">
                                          <p:val>
                                            <p:strVal val="1+ppt_w/2"/>
                                          </p:val>
                                        </p:tav>
                                      </p:tavLst>
                                    </p:anim>
                                    <p:anim calcmode="lin" valueType="num">
                                      <p:cBhvr additive="base">
                                        <p:cTn id="41" dur="500"/>
                                        <p:tgtEl>
                                          <p:spTgt spid="2"/>
                                        </p:tgtEl>
                                        <p:attrNameLst>
                                          <p:attrName>ppt_y</p:attrName>
                                        </p:attrNameLst>
                                      </p:cBhvr>
                                      <p:tavLst>
                                        <p:tav tm="0">
                                          <p:val>
                                            <p:strVal val="ppt_y"/>
                                          </p:val>
                                        </p:tav>
                                        <p:tav tm="100000">
                                          <p:val>
                                            <p:strVal val="ppt_y"/>
                                          </p:val>
                                        </p:tav>
                                      </p:tavLst>
                                    </p:anim>
                                    <p:set>
                                      <p:cBhvr>
                                        <p:cTn id="42" dur="1" fill="hold">
                                          <p:stCondLst>
                                            <p:cond delay="499"/>
                                          </p:stCondLst>
                                        </p:cTn>
                                        <p:tgtEl>
                                          <p:spTgt spid="2"/>
                                        </p:tgtEl>
                                        <p:attrNameLst>
                                          <p:attrName>style.visibility</p:attrName>
                                        </p:attrNameLst>
                                      </p:cBhvr>
                                      <p:to>
                                        <p:strVal val="hidden"/>
                                      </p:to>
                                    </p:set>
                                  </p:childTnLst>
                                </p:cTn>
                              </p:par>
                              <p:par>
                                <p:cTn id="43" presetID="2" presetClass="exit" presetSubtype="2" fill="hold" nodeType="withEffect">
                                  <p:stCondLst>
                                    <p:cond delay="19340"/>
                                  </p:stCondLst>
                                  <p:childTnLst>
                                    <p:anim calcmode="lin" valueType="num">
                                      <p:cBhvr additive="base">
                                        <p:cTn id="44" dur="500"/>
                                        <p:tgtEl>
                                          <p:spTgt spid="12"/>
                                        </p:tgtEl>
                                        <p:attrNameLst>
                                          <p:attrName>ppt_x</p:attrName>
                                        </p:attrNameLst>
                                      </p:cBhvr>
                                      <p:tavLst>
                                        <p:tav tm="0">
                                          <p:val>
                                            <p:strVal val="ppt_x"/>
                                          </p:val>
                                        </p:tav>
                                        <p:tav tm="100000">
                                          <p:val>
                                            <p:strVal val="1+ppt_w/2"/>
                                          </p:val>
                                        </p:tav>
                                      </p:tavLst>
                                    </p:anim>
                                    <p:anim calcmode="lin" valueType="num">
                                      <p:cBhvr additive="base">
                                        <p:cTn id="45" dur="500"/>
                                        <p:tgtEl>
                                          <p:spTgt spid="12"/>
                                        </p:tgtEl>
                                        <p:attrNameLst>
                                          <p:attrName>ppt_y</p:attrName>
                                        </p:attrNameLst>
                                      </p:cBhvr>
                                      <p:tavLst>
                                        <p:tav tm="0">
                                          <p:val>
                                            <p:strVal val="ppt_y"/>
                                          </p:val>
                                        </p:tav>
                                        <p:tav tm="100000">
                                          <p:val>
                                            <p:strVal val="ppt_y"/>
                                          </p:val>
                                        </p:tav>
                                      </p:tavLst>
                                    </p:anim>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7" grpId="0"/>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EEB772-B87F-46AB-9302-C11CDF959352}"/>
              </a:ext>
            </a:extLst>
          </p:cNvPr>
          <p:cNvGrpSpPr/>
          <p:nvPr/>
        </p:nvGrpSpPr>
        <p:grpSpPr>
          <a:xfrm>
            <a:off x="5754762" y="1666902"/>
            <a:ext cx="3065387" cy="1615851"/>
            <a:chOff x="5754762" y="1666902"/>
            <a:chExt cx="3065387" cy="1615851"/>
          </a:xfrm>
        </p:grpSpPr>
        <p:sp>
          <p:nvSpPr>
            <p:cNvPr id="28" name="Rectangle: Diagonal Corners Rounded 27">
              <a:extLst>
                <a:ext uri="{FF2B5EF4-FFF2-40B4-BE49-F238E27FC236}">
                  <a16:creationId xmlns:a16="http://schemas.microsoft.com/office/drawing/2014/main" id="{563D6541-6F99-D59D-6395-B3B03B2F402E}"/>
                </a:ext>
              </a:extLst>
            </p:cNvPr>
            <p:cNvSpPr/>
            <p:nvPr/>
          </p:nvSpPr>
          <p:spPr>
            <a:xfrm>
              <a:off x="5754762" y="1666902"/>
              <a:ext cx="3065387" cy="1615851"/>
            </a:xfrm>
            <a:prstGeom prst="round2DiagRect">
              <a:avLst>
                <a:gd name="adj1" fmla="val 26421"/>
                <a:gd name="adj2" fmla="val 0"/>
              </a:avLst>
            </a:prstGeom>
            <a:solidFill>
              <a:srgbClr val="80BC00">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87" name="Rectangle 86">
              <a:extLst>
                <a:ext uri="{FF2B5EF4-FFF2-40B4-BE49-F238E27FC236}">
                  <a16:creationId xmlns:a16="http://schemas.microsoft.com/office/drawing/2014/main" id="{98788C2F-A5A0-46B9-9306-6A6B4C96B95C}"/>
                </a:ext>
              </a:extLst>
            </p:cNvPr>
            <p:cNvSpPr/>
            <p:nvPr/>
          </p:nvSpPr>
          <p:spPr>
            <a:xfrm>
              <a:off x="6135345" y="1813108"/>
              <a:ext cx="2304220" cy="1323439"/>
            </a:xfrm>
            <a:prstGeom prst="rect">
              <a:avLst/>
            </a:prstGeom>
          </p:spPr>
          <p:txBody>
            <a:bodyPr wrap="square" lIns="91440" tIns="45720" rIns="91440" bIns="45720" anchor="t">
              <a:spAutoFit/>
            </a:bodyPr>
            <a:lstStyle/>
            <a:p>
              <a:pPr algn="ctr" defTabSz="945447">
                <a:spcBef>
                  <a:spcPts val="400"/>
                </a:spcBef>
                <a:spcAft>
                  <a:spcPts val="1200"/>
                </a:spcAft>
                <a:buClr>
                  <a:schemeClr val="tx1"/>
                </a:buClr>
                <a:buSzPct val="110000"/>
              </a:pPr>
              <a:r>
                <a:rPr lang="en-US" sz="2000" dirty="0">
                  <a:latin typeface="Atkinson Hyperlegible" pitchFamily="2" charset="0"/>
                  <a:cs typeface="Arial"/>
                </a:rPr>
                <a:t>% of indicators scoring 0, 1 or 2 across four domains.</a:t>
              </a:r>
            </a:p>
          </p:txBody>
        </p:sp>
      </p:grpSp>
      <p:grpSp>
        <p:nvGrpSpPr>
          <p:cNvPr id="10" name="Group 9">
            <a:extLst>
              <a:ext uri="{FF2B5EF4-FFF2-40B4-BE49-F238E27FC236}">
                <a16:creationId xmlns:a16="http://schemas.microsoft.com/office/drawing/2014/main" id="{2A8C18F3-04C0-4953-BE1D-B159708BCD96}"/>
              </a:ext>
            </a:extLst>
          </p:cNvPr>
          <p:cNvGrpSpPr/>
          <p:nvPr/>
        </p:nvGrpSpPr>
        <p:grpSpPr>
          <a:xfrm>
            <a:off x="8898943" y="1666902"/>
            <a:ext cx="3065387" cy="1615851"/>
            <a:chOff x="8898943" y="1666902"/>
            <a:chExt cx="3065387" cy="1615851"/>
          </a:xfrm>
        </p:grpSpPr>
        <p:sp>
          <p:nvSpPr>
            <p:cNvPr id="29" name="Rectangle: Diagonal Corners Rounded 28">
              <a:extLst>
                <a:ext uri="{FF2B5EF4-FFF2-40B4-BE49-F238E27FC236}">
                  <a16:creationId xmlns:a16="http://schemas.microsoft.com/office/drawing/2014/main" id="{606B53AA-BED8-E1F1-6A52-18A285EE0AA3}"/>
                </a:ext>
              </a:extLst>
            </p:cNvPr>
            <p:cNvSpPr/>
            <p:nvPr/>
          </p:nvSpPr>
          <p:spPr>
            <a:xfrm flipH="1">
              <a:off x="8898943" y="1666902"/>
              <a:ext cx="3065387" cy="1615851"/>
            </a:xfrm>
            <a:prstGeom prst="round2DiagRect">
              <a:avLst>
                <a:gd name="adj1" fmla="val 26421"/>
                <a:gd name="adj2" fmla="val 0"/>
              </a:avLst>
            </a:prstGeom>
            <a:solidFill>
              <a:srgbClr val="80BC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C39E2D72-95C3-86C5-A050-C9089CC62A2E}"/>
                </a:ext>
              </a:extLst>
            </p:cNvPr>
            <p:cNvSpPr/>
            <p:nvPr/>
          </p:nvSpPr>
          <p:spPr>
            <a:xfrm>
              <a:off x="9316072" y="2123205"/>
              <a:ext cx="2304220" cy="707886"/>
            </a:xfrm>
            <a:prstGeom prst="rect">
              <a:avLst/>
            </a:prstGeom>
          </p:spPr>
          <p:txBody>
            <a:bodyPr wrap="square" lIns="91440" tIns="45720" rIns="91440" bIns="45720" anchor="t">
              <a:spAutoFit/>
            </a:bodyPr>
            <a:lstStyle/>
            <a:p>
              <a:pPr algn="ctr" defTabSz="945447">
                <a:spcBef>
                  <a:spcPts val="400"/>
                </a:spcBef>
                <a:spcAft>
                  <a:spcPts val="1200"/>
                </a:spcAft>
                <a:buClr>
                  <a:schemeClr val="tx1"/>
                </a:buClr>
                <a:buSzPct val="110000"/>
              </a:pPr>
              <a:r>
                <a:rPr lang="en-US" sz="2000" dirty="0">
                  <a:latin typeface="Atkinson Hyperlegible" pitchFamily="2" charset="0"/>
                  <a:cs typeface="Arial"/>
                </a:rPr>
                <a:t>Highest scoring domain = water.</a:t>
              </a:r>
            </a:p>
          </p:txBody>
        </p:sp>
      </p:grpSp>
      <p:grpSp>
        <p:nvGrpSpPr>
          <p:cNvPr id="15" name="Group 14">
            <a:extLst>
              <a:ext uri="{FF2B5EF4-FFF2-40B4-BE49-F238E27FC236}">
                <a16:creationId xmlns:a16="http://schemas.microsoft.com/office/drawing/2014/main" id="{2417FF5E-87C7-4FDA-B062-8D7604D2C2F5}"/>
              </a:ext>
            </a:extLst>
          </p:cNvPr>
          <p:cNvGrpSpPr/>
          <p:nvPr/>
        </p:nvGrpSpPr>
        <p:grpSpPr>
          <a:xfrm>
            <a:off x="5754762" y="3350930"/>
            <a:ext cx="3065387" cy="1615851"/>
            <a:chOff x="5754762" y="3350930"/>
            <a:chExt cx="3065387" cy="1615851"/>
          </a:xfrm>
        </p:grpSpPr>
        <p:sp>
          <p:nvSpPr>
            <p:cNvPr id="19" name="Rectangle: Diagonal Corners Rounded 18">
              <a:extLst>
                <a:ext uri="{FF2B5EF4-FFF2-40B4-BE49-F238E27FC236}">
                  <a16:creationId xmlns:a16="http://schemas.microsoft.com/office/drawing/2014/main" id="{78C819B4-B5CF-08B2-995F-B79C18C79D7D}"/>
                </a:ext>
              </a:extLst>
            </p:cNvPr>
            <p:cNvSpPr/>
            <p:nvPr/>
          </p:nvSpPr>
          <p:spPr>
            <a:xfrm flipV="1">
              <a:off x="5754762" y="3350930"/>
              <a:ext cx="3065387" cy="1615851"/>
            </a:xfrm>
            <a:prstGeom prst="round2DiagRect">
              <a:avLst>
                <a:gd name="adj1" fmla="val 26421"/>
                <a:gd name="adj2" fmla="val 0"/>
              </a:avLst>
            </a:prstGeom>
            <a:solidFill>
              <a:srgbClr val="80BC00">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8A8019DA-F9F0-16EE-D1E8-FDDBB6DA9ABB}"/>
                </a:ext>
              </a:extLst>
            </p:cNvPr>
            <p:cNvSpPr/>
            <p:nvPr/>
          </p:nvSpPr>
          <p:spPr>
            <a:xfrm>
              <a:off x="5849765" y="3468968"/>
              <a:ext cx="2875380" cy="1323439"/>
            </a:xfrm>
            <a:prstGeom prst="rect">
              <a:avLst/>
            </a:prstGeom>
          </p:spPr>
          <p:txBody>
            <a:bodyPr wrap="square" lIns="91440" tIns="45720" rIns="91440" bIns="45720" anchor="t">
              <a:spAutoFit/>
            </a:bodyPr>
            <a:lstStyle/>
            <a:p>
              <a:pPr algn="ctr" defTabSz="945447">
                <a:spcBef>
                  <a:spcPts val="400"/>
                </a:spcBef>
                <a:spcAft>
                  <a:spcPts val="1200"/>
                </a:spcAft>
                <a:buClr>
                  <a:schemeClr val="tx1"/>
                </a:buClr>
                <a:buSzPct val="110000"/>
              </a:pPr>
              <a:r>
                <a:rPr lang="en-US" sz="2000" dirty="0">
                  <a:latin typeface="Atkinson Hyperlegible" pitchFamily="2" charset="0"/>
                  <a:cs typeface="Arial"/>
                </a:rPr>
                <a:t>Helpful for government/policy makers to compare facility performance. </a:t>
              </a:r>
            </a:p>
          </p:txBody>
        </p:sp>
      </p:grpSp>
      <p:grpSp>
        <p:nvGrpSpPr>
          <p:cNvPr id="16" name="Group 15">
            <a:extLst>
              <a:ext uri="{FF2B5EF4-FFF2-40B4-BE49-F238E27FC236}">
                <a16:creationId xmlns:a16="http://schemas.microsoft.com/office/drawing/2014/main" id="{906033C6-CD2D-4E51-8DB4-D6CCC75F966C}"/>
              </a:ext>
            </a:extLst>
          </p:cNvPr>
          <p:cNvGrpSpPr/>
          <p:nvPr/>
        </p:nvGrpSpPr>
        <p:grpSpPr>
          <a:xfrm>
            <a:off x="8898943" y="3350930"/>
            <a:ext cx="3065387" cy="1615851"/>
            <a:chOff x="8898943" y="3350930"/>
            <a:chExt cx="3065387" cy="1615851"/>
          </a:xfrm>
        </p:grpSpPr>
        <p:sp>
          <p:nvSpPr>
            <p:cNvPr id="27" name="Rectangle: Diagonal Corners Rounded 26">
              <a:extLst>
                <a:ext uri="{FF2B5EF4-FFF2-40B4-BE49-F238E27FC236}">
                  <a16:creationId xmlns:a16="http://schemas.microsoft.com/office/drawing/2014/main" id="{CE4F3AE3-4897-8F50-4867-8564006B071F}"/>
                </a:ext>
              </a:extLst>
            </p:cNvPr>
            <p:cNvSpPr/>
            <p:nvPr/>
          </p:nvSpPr>
          <p:spPr>
            <a:xfrm flipH="1" flipV="1">
              <a:off x="8898943" y="3350930"/>
              <a:ext cx="3065387" cy="1615851"/>
            </a:xfrm>
            <a:prstGeom prst="round2DiagRect">
              <a:avLst>
                <a:gd name="adj1" fmla="val 26421"/>
                <a:gd name="adj2" fmla="val 0"/>
              </a:avLst>
            </a:prstGeom>
            <a:solidFill>
              <a:srgbClr val="80BC00">
                <a:alpha val="1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solidFill>
                  <a:srgbClr val="212121"/>
                </a:solidFill>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D28AC81A-C013-E8C3-D39E-AD209CEC8BF8}"/>
                </a:ext>
              </a:extLst>
            </p:cNvPr>
            <p:cNvSpPr/>
            <p:nvPr/>
          </p:nvSpPr>
          <p:spPr>
            <a:xfrm>
              <a:off x="9316072" y="3651024"/>
              <a:ext cx="2304220" cy="1015663"/>
            </a:xfrm>
            <a:prstGeom prst="rect">
              <a:avLst/>
            </a:prstGeom>
          </p:spPr>
          <p:txBody>
            <a:bodyPr wrap="square" lIns="91440" tIns="45720" rIns="91440" bIns="45720" anchor="t">
              <a:spAutoFit/>
            </a:bodyPr>
            <a:lstStyle/>
            <a:p>
              <a:pPr algn="ctr" defTabSz="945447">
                <a:spcBef>
                  <a:spcPts val="400"/>
                </a:spcBef>
                <a:spcAft>
                  <a:spcPts val="1200"/>
                </a:spcAft>
                <a:buClr>
                  <a:schemeClr val="tx1"/>
                </a:buClr>
                <a:buSzPct val="110000"/>
              </a:pPr>
              <a:r>
                <a:rPr lang="en-US" sz="2000" dirty="0">
                  <a:latin typeface="Atkinson Hyperlegible" pitchFamily="2" charset="0"/>
                  <a:cs typeface="Arial"/>
                </a:rPr>
                <a:t>Motivates staff to make improvements.</a:t>
              </a:r>
            </a:p>
          </p:txBody>
        </p:sp>
      </p:grpSp>
      <p:sp>
        <p:nvSpPr>
          <p:cNvPr id="4" name="TextBox 3">
            <a:extLst>
              <a:ext uri="{FF2B5EF4-FFF2-40B4-BE49-F238E27FC236}">
                <a16:creationId xmlns:a16="http://schemas.microsoft.com/office/drawing/2014/main" id="{ECCB7CB3-80EF-080F-05A4-B5858427E4FC}"/>
              </a:ext>
            </a:extLst>
          </p:cNvPr>
          <p:cNvSpPr txBox="1"/>
          <p:nvPr/>
        </p:nvSpPr>
        <p:spPr>
          <a:xfrm>
            <a:off x="126121" y="58241"/>
            <a:ext cx="12065879" cy="584775"/>
          </a:xfrm>
          <a:prstGeom prst="rect">
            <a:avLst/>
          </a:prstGeom>
          <a:noFill/>
        </p:spPr>
        <p:txBody>
          <a:bodyPr wrap="square" rtlCol="0">
            <a:spAutoFit/>
          </a:bodyPr>
          <a:lstStyle/>
          <a:p>
            <a:r>
              <a:rPr lang="en-US" sz="3200" b="1" dirty="0">
                <a:solidFill>
                  <a:srgbClr val="80BC00"/>
                </a:solidFill>
                <a:latin typeface="Atkinson Hyperlegible" pitchFamily="2" charset="0"/>
              </a:rPr>
              <a:t>WASH FIT score and data visualization in Kenya</a:t>
            </a:r>
          </a:p>
        </p:txBody>
      </p:sp>
      <p:grpSp>
        <p:nvGrpSpPr>
          <p:cNvPr id="5" name="Group 4">
            <a:extLst>
              <a:ext uri="{FF2B5EF4-FFF2-40B4-BE49-F238E27FC236}">
                <a16:creationId xmlns:a16="http://schemas.microsoft.com/office/drawing/2014/main" id="{14575E88-10DA-4BE8-B010-95D1284A9AB1}"/>
              </a:ext>
            </a:extLst>
          </p:cNvPr>
          <p:cNvGrpSpPr/>
          <p:nvPr/>
        </p:nvGrpSpPr>
        <p:grpSpPr>
          <a:xfrm>
            <a:off x="240421" y="885482"/>
            <a:ext cx="5407213" cy="5736546"/>
            <a:chOff x="240421" y="885482"/>
            <a:chExt cx="5407213" cy="5736546"/>
          </a:xfrm>
        </p:grpSpPr>
        <p:sp>
          <p:nvSpPr>
            <p:cNvPr id="7" name="Rectangle 6">
              <a:extLst>
                <a:ext uri="{FF2B5EF4-FFF2-40B4-BE49-F238E27FC236}">
                  <a16:creationId xmlns:a16="http://schemas.microsoft.com/office/drawing/2014/main" id="{6224AC66-6CC2-3ADD-F4C8-FE6CAFED848F}"/>
                </a:ext>
              </a:extLst>
            </p:cNvPr>
            <p:cNvSpPr/>
            <p:nvPr/>
          </p:nvSpPr>
          <p:spPr>
            <a:xfrm>
              <a:off x="4990410" y="5727286"/>
              <a:ext cx="657224" cy="894742"/>
            </a:xfrm>
            <a:prstGeom prst="rect">
              <a:avLst/>
            </a:prstGeom>
            <a:solidFill>
              <a:srgbClr val="80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sp>
          <p:nvSpPr>
            <p:cNvPr id="85" name="Rectangle 84">
              <a:extLst>
                <a:ext uri="{FF2B5EF4-FFF2-40B4-BE49-F238E27FC236}">
                  <a16:creationId xmlns:a16="http://schemas.microsoft.com/office/drawing/2014/main" id="{DF55A01C-EA56-4E59-9441-84A278A8C8D6}"/>
                </a:ext>
              </a:extLst>
            </p:cNvPr>
            <p:cNvSpPr/>
            <p:nvPr/>
          </p:nvSpPr>
          <p:spPr>
            <a:xfrm>
              <a:off x="240421" y="1602961"/>
              <a:ext cx="657224" cy="894742"/>
            </a:xfrm>
            <a:prstGeom prst="rect">
              <a:avLst/>
            </a:prstGeom>
            <a:solidFill>
              <a:srgbClr val="80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pic>
          <p:nvPicPr>
            <p:cNvPr id="2" name="Chart Placeholder 11">
              <a:extLst>
                <a:ext uri="{FF2B5EF4-FFF2-40B4-BE49-F238E27FC236}">
                  <a16:creationId xmlns:a16="http://schemas.microsoft.com/office/drawing/2014/main" id="{80003396-A36E-B61A-31DA-0C62742AC7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375" y="1681755"/>
              <a:ext cx="5235242" cy="4859847"/>
            </a:xfrm>
            <a:prstGeom prst="rect">
              <a:avLst/>
            </a:prstGeom>
            <a:ln w="9525">
              <a:solidFill>
                <a:srgbClr val="80BC00"/>
              </a:solidFill>
            </a:ln>
          </p:spPr>
        </p:pic>
        <p:sp>
          <p:nvSpPr>
            <p:cNvPr id="18" name="Content Placeholder 2">
              <a:extLst>
                <a:ext uri="{FF2B5EF4-FFF2-40B4-BE49-F238E27FC236}">
                  <a16:creationId xmlns:a16="http://schemas.microsoft.com/office/drawing/2014/main" id="{36F22F9D-3E98-CEE9-F543-E5A6C457E1CC}"/>
                </a:ext>
              </a:extLst>
            </p:cNvPr>
            <p:cNvSpPr txBox="1">
              <a:spLocks/>
            </p:cNvSpPr>
            <p:nvPr/>
          </p:nvSpPr>
          <p:spPr>
            <a:xfrm>
              <a:off x="240421" y="885482"/>
              <a:ext cx="5328195" cy="717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Comparison of </a:t>
              </a:r>
              <a:r>
                <a:rPr lang="en-US" sz="2400" b="1" dirty="0"/>
                <a:t>16 district</a:t>
              </a:r>
              <a:r>
                <a:rPr lang="en-US" sz="2400" dirty="0"/>
                <a:t> </a:t>
              </a:r>
              <a:r>
                <a:rPr lang="en-US" sz="2400" b="1" dirty="0"/>
                <a:t>hospitals</a:t>
              </a:r>
              <a:r>
                <a:rPr lang="en-US" sz="2400" dirty="0"/>
                <a:t> in </a:t>
              </a:r>
              <a:r>
                <a:rPr lang="en-US" sz="2400" b="1" dirty="0"/>
                <a:t>Kenya</a:t>
              </a:r>
            </a:p>
          </p:txBody>
        </p:sp>
      </p:grpSp>
      <p:grpSp>
        <p:nvGrpSpPr>
          <p:cNvPr id="17" name="Group 16">
            <a:extLst>
              <a:ext uri="{FF2B5EF4-FFF2-40B4-BE49-F238E27FC236}">
                <a16:creationId xmlns:a16="http://schemas.microsoft.com/office/drawing/2014/main" id="{05F9331B-A505-C6AA-9CC4-2074EF0BF937}"/>
              </a:ext>
            </a:extLst>
          </p:cNvPr>
          <p:cNvGrpSpPr/>
          <p:nvPr/>
        </p:nvGrpSpPr>
        <p:grpSpPr>
          <a:xfrm>
            <a:off x="5882095" y="5776105"/>
            <a:ext cx="5356058" cy="841697"/>
            <a:chOff x="5891620" y="5347480"/>
            <a:chExt cx="5356058" cy="841697"/>
          </a:xfrm>
        </p:grpSpPr>
        <p:grpSp>
          <p:nvGrpSpPr>
            <p:cNvPr id="14" name="Group 13">
              <a:extLst>
                <a:ext uri="{FF2B5EF4-FFF2-40B4-BE49-F238E27FC236}">
                  <a16:creationId xmlns:a16="http://schemas.microsoft.com/office/drawing/2014/main" id="{AE6F2140-3252-2ACC-4491-E507C45F4C58}"/>
                </a:ext>
              </a:extLst>
            </p:cNvPr>
            <p:cNvGrpSpPr/>
            <p:nvPr/>
          </p:nvGrpSpPr>
          <p:grpSpPr>
            <a:xfrm>
              <a:off x="5891620" y="5347480"/>
              <a:ext cx="2171700" cy="400110"/>
              <a:chOff x="228600" y="5741160"/>
              <a:chExt cx="2171700" cy="400110"/>
            </a:xfrm>
          </p:grpSpPr>
          <p:sp>
            <p:nvSpPr>
              <p:cNvPr id="143" name="Rectangle 142">
                <a:extLst>
                  <a:ext uri="{FF2B5EF4-FFF2-40B4-BE49-F238E27FC236}">
                    <a16:creationId xmlns:a16="http://schemas.microsoft.com/office/drawing/2014/main" id="{BD8A0A6E-CD9E-405B-9D93-997799BEA31C}"/>
                  </a:ext>
                </a:extLst>
              </p:cNvPr>
              <p:cNvSpPr/>
              <p:nvPr/>
            </p:nvSpPr>
            <p:spPr>
              <a:xfrm>
                <a:off x="655403" y="5741160"/>
                <a:ext cx="1744897" cy="400110"/>
              </a:xfrm>
              <a:prstGeom prst="rect">
                <a:avLst/>
              </a:prstGeom>
            </p:spPr>
            <p:txBody>
              <a:bodyPr wrap="square" lIns="91440" tIns="45720" rIns="91440" bIns="45720" anchor="t">
                <a:spAutoFit/>
              </a:bodyPr>
              <a:lstStyle/>
              <a:p>
                <a:r>
                  <a:rPr lang="en-US" sz="2000" dirty="0"/>
                  <a:t>Meets target </a:t>
                </a:r>
              </a:p>
            </p:txBody>
          </p:sp>
          <p:sp>
            <p:nvSpPr>
              <p:cNvPr id="144" name="Rectangle 143">
                <a:extLst>
                  <a:ext uri="{FF2B5EF4-FFF2-40B4-BE49-F238E27FC236}">
                    <a16:creationId xmlns:a16="http://schemas.microsoft.com/office/drawing/2014/main" id="{9F67159C-0B6D-484D-AF90-1CE951E4C753}"/>
                  </a:ext>
                </a:extLst>
              </p:cNvPr>
              <p:cNvSpPr/>
              <p:nvPr/>
            </p:nvSpPr>
            <p:spPr>
              <a:xfrm>
                <a:off x="228600" y="5758335"/>
                <a:ext cx="365760" cy="365760"/>
              </a:xfrm>
              <a:prstGeom prst="rect">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000" b="1" dirty="0">
                  <a:solidFill>
                    <a:schemeClr val="tx1"/>
                  </a:solidFill>
                  <a:latin typeface="Atkinson Hyperlegible" pitchFamily="2" charset="0"/>
                </a:endParaRPr>
              </a:p>
            </p:txBody>
          </p:sp>
        </p:grpSp>
        <p:grpSp>
          <p:nvGrpSpPr>
            <p:cNvPr id="13" name="Group 12">
              <a:extLst>
                <a:ext uri="{FF2B5EF4-FFF2-40B4-BE49-F238E27FC236}">
                  <a16:creationId xmlns:a16="http://schemas.microsoft.com/office/drawing/2014/main" id="{27F7E529-6787-6788-AF61-F95486C0EC37}"/>
                </a:ext>
              </a:extLst>
            </p:cNvPr>
            <p:cNvGrpSpPr/>
            <p:nvPr/>
          </p:nvGrpSpPr>
          <p:grpSpPr>
            <a:xfrm>
              <a:off x="8244295" y="5347480"/>
              <a:ext cx="3003383" cy="400110"/>
              <a:chOff x="2549692" y="5741160"/>
              <a:chExt cx="3003383" cy="400110"/>
            </a:xfrm>
          </p:grpSpPr>
          <p:sp>
            <p:nvSpPr>
              <p:cNvPr id="149" name="Rectangle 148">
                <a:extLst>
                  <a:ext uri="{FF2B5EF4-FFF2-40B4-BE49-F238E27FC236}">
                    <a16:creationId xmlns:a16="http://schemas.microsoft.com/office/drawing/2014/main" id="{2FBA7062-8E57-4847-90A7-5F468B095239}"/>
                  </a:ext>
                </a:extLst>
              </p:cNvPr>
              <p:cNvSpPr/>
              <p:nvPr/>
            </p:nvSpPr>
            <p:spPr>
              <a:xfrm>
                <a:off x="2549692" y="5758335"/>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000" b="1" dirty="0">
                  <a:solidFill>
                    <a:schemeClr val="tx1"/>
                  </a:solidFill>
                  <a:latin typeface="Atkinson Hyperlegible" pitchFamily="2" charset="0"/>
                </a:endParaRPr>
              </a:p>
            </p:txBody>
          </p:sp>
          <p:sp>
            <p:nvSpPr>
              <p:cNvPr id="8" name="Rectangle 7">
                <a:extLst>
                  <a:ext uri="{FF2B5EF4-FFF2-40B4-BE49-F238E27FC236}">
                    <a16:creationId xmlns:a16="http://schemas.microsoft.com/office/drawing/2014/main" id="{1B781C28-F092-949F-8CB0-3936C9627CEE}"/>
                  </a:ext>
                </a:extLst>
              </p:cNvPr>
              <p:cNvSpPr/>
              <p:nvPr/>
            </p:nvSpPr>
            <p:spPr>
              <a:xfrm>
                <a:off x="2973487" y="5741160"/>
                <a:ext cx="2579588" cy="400110"/>
              </a:xfrm>
              <a:prstGeom prst="rect">
                <a:avLst/>
              </a:prstGeom>
            </p:spPr>
            <p:txBody>
              <a:bodyPr wrap="square" lIns="91440" tIns="45720" rIns="91440" bIns="45720" anchor="t">
                <a:spAutoFit/>
              </a:bodyPr>
              <a:lstStyle/>
              <a:p>
                <a:r>
                  <a:rPr lang="en-US" sz="2000" dirty="0"/>
                  <a:t>Partially meets target </a:t>
                </a:r>
              </a:p>
            </p:txBody>
          </p:sp>
        </p:grpSp>
        <p:grpSp>
          <p:nvGrpSpPr>
            <p:cNvPr id="12" name="Group 11">
              <a:extLst>
                <a:ext uri="{FF2B5EF4-FFF2-40B4-BE49-F238E27FC236}">
                  <a16:creationId xmlns:a16="http://schemas.microsoft.com/office/drawing/2014/main" id="{2DC34166-CADF-45A5-132B-940EA24374B9}"/>
                </a:ext>
              </a:extLst>
            </p:cNvPr>
            <p:cNvGrpSpPr/>
            <p:nvPr/>
          </p:nvGrpSpPr>
          <p:grpSpPr>
            <a:xfrm>
              <a:off x="5891620" y="5789067"/>
              <a:ext cx="3185191" cy="400110"/>
              <a:chOff x="228600" y="6236460"/>
              <a:chExt cx="3185191" cy="400110"/>
            </a:xfrm>
          </p:grpSpPr>
          <p:sp>
            <p:nvSpPr>
              <p:cNvPr id="153" name="Rectangle 152">
                <a:extLst>
                  <a:ext uri="{FF2B5EF4-FFF2-40B4-BE49-F238E27FC236}">
                    <a16:creationId xmlns:a16="http://schemas.microsoft.com/office/drawing/2014/main" id="{CDD2BC17-A6A6-4569-AB93-D0198F85F740}"/>
                  </a:ext>
                </a:extLst>
              </p:cNvPr>
              <p:cNvSpPr/>
              <p:nvPr/>
            </p:nvSpPr>
            <p:spPr>
              <a:xfrm>
                <a:off x="655403" y="6236460"/>
                <a:ext cx="2758388" cy="400110"/>
              </a:xfrm>
              <a:prstGeom prst="rect">
                <a:avLst/>
              </a:prstGeom>
            </p:spPr>
            <p:txBody>
              <a:bodyPr wrap="square" lIns="91440" tIns="45720" rIns="91440" bIns="45720" anchor="t">
                <a:spAutoFit/>
              </a:bodyPr>
              <a:lstStyle/>
              <a:p>
                <a:r>
                  <a:rPr lang="en-US" sz="2000" dirty="0"/>
                  <a:t>Does not meet target </a:t>
                </a:r>
              </a:p>
            </p:txBody>
          </p:sp>
          <p:sp>
            <p:nvSpPr>
              <p:cNvPr id="9" name="Rectangle 8">
                <a:extLst>
                  <a:ext uri="{FF2B5EF4-FFF2-40B4-BE49-F238E27FC236}">
                    <a16:creationId xmlns:a16="http://schemas.microsoft.com/office/drawing/2014/main" id="{21AA3E6D-8B58-4A14-E03B-2646E2D6C471}"/>
                  </a:ext>
                </a:extLst>
              </p:cNvPr>
              <p:cNvSpPr/>
              <p:nvPr/>
            </p:nvSpPr>
            <p:spPr>
              <a:xfrm>
                <a:off x="228600" y="6244110"/>
                <a:ext cx="365760" cy="365760"/>
              </a:xfrm>
              <a:prstGeom prst="rect">
                <a:avLst/>
              </a:prstGeom>
              <a:solidFill>
                <a:srgbClr val="8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000" b="1" dirty="0">
                  <a:solidFill>
                    <a:schemeClr val="tx1"/>
                  </a:solidFill>
                  <a:latin typeface="Atkinson Hyperlegible" pitchFamily="2" charset="0"/>
                </a:endParaRPr>
              </a:p>
            </p:txBody>
          </p:sp>
        </p:grpSp>
      </p:grpSp>
      <p:pic>
        <p:nvPicPr>
          <p:cNvPr id="11" name="Picture 2" descr="Flag of Kenya - Wikipedia">
            <a:extLst>
              <a:ext uri="{FF2B5EF4-FFF2-40B4-BE49-F238E27FC236}">
                <a16:creationId xmlns:a16="http://schemas.microsoft.com/office/drawing/2014/main" id="{A6E7D92F-A9ED-093E-F0D1-063C6301C0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238130"/>
            <a:ext cx="1166244" cy="77608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3AC5EB4-AB2B-4277-A09B-5F62A5599412}"/>
              </a:ext>
            </a:extLst>
          </p:cNvPr>
          <p:cNvGrpSpPr/>
          <p:nvPr/>
        </p:nvGrpSpPr>
        <p:grpSpPr>
          <a:xfrm>
            <a:off x="8469427" y="2937153"/>
            <a:ext cx="779348" cy="779348"/>
            <a:chOff x="8469427" y="2937153"/>
            <a:chExt cx="779348" cy="779348"/>
          </a:xfrm>
        </p:grpSpPr>
        <p:sp>
          <p:nvSpPr>
            <p:cNvPr id="31" name="Oval 30">
              <a:extLst>
                <a:ext uri="{FF2B5EF4-FFF2-40B4-BE49-F238E27FC236}">
                  <a16:creationId xmlns:a16="http://schemas.microsoft.com/office/drawing/2014/main" id="{B257D1C1-C962-99F6-84A6-F240B98C7698}"/>
                </a:ext>
              </a:extLst>
            </p:cNvPr>
            <p:cNvSpPr/>
            <p:nvPr/>
          </p:nvSpPr>
          <p:spPr>
            <a:xfrm>
              <a:off x="8469427" y="2937153"/>
              <a:ext cx="779348" cy="779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896520-8FE3-D99D-C479-F52AEC9B1317}"/>
                </a:ext>
              </a:extLst>
            </p:cNvPr>
            <p:cNvSpPr/>
            <p:nvPr/>
          </p:nvSpPr>
          <p:spPr>
            <a:xfrm>
              <a:off x="8556902" y="3024628"/>
              <a:ext cx="604398" cy="604398"/>
            </a:xfrm>
            <a:prstGeom prst="ellipse">
              <a:avLst/>
            </a:prstGeom>
            <a:solidFill>
              <a:srgbClr val="80BC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15">
            <a:hlinkClick r:id="" action="ppaction://media"/>
            <a:extLst>
              <a:ext uri="{FF2B5EF4-FFF2-40B4-BE49-F238E27FC236}">
                <a16:creationId xmlns:a16="http://schemas.microsoft.com/office/drawing/2014/main" id="{CDA0D253-C471-19FA-3214-CECDFD0CDD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575" y="6970741"/>
            <a:ext cx="609600" cy="609600"/>
          </a:xfrm>
          <a:prstGeom prst="rect">
            <a:avLst/>
          </a:prstGeom>
        </p:spPr>
      </p:pic>
    </p:spTree>
    <p:extLst>
      <p:ext uri="{BB962C8B-B14F-4D97-AF65-F5344CB8AC3E}">
        <p14:creationId xmlns:p14="http://schemas.microsoft.com/office/powerpoint/2010/main" val="1502543988"/>
      </p:ext>
    </p:extLst>
  </p:cSld>
  <p:clrMapOvr>
    <a:masterClrMapping/>
  </p:clrMapOvr>
  <mc:AlternateContent xmlns:mc="http://schemas.openxmlformats.org/markup-compatibility/2006" xmlns:p14="http://schemas.microsoft.com/office/powerpoint/2010/main">
    <mc:Choice Requires="p14">
      <p:transition spd="slow" p14:dur="2000" advClick="0" advTm="47020"/>
    </mc:Choice>
    <mc:Fallback xmlns="">
      <p:transition spd="slow" advClick="0" advTm="4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16" fill="hold"/>
                                        <p:tgtEl>
                                          <p:spTgt spid="21"/>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950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1000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nodeType="withEffect">
                                  <p:stCondLst>
                                    <p:cond delay="189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nodeType="withEffect">
                                  <p:stCondLst>
                                    <p:cond delay="225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nodeType="withEffect">
                                  <p:stCondLst>
                                    <p:cond delay="290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2" presetClass="exit" presetSubtype="2" fill="hold" nodeType="withEffect">
                                  <p:stCondLst>
                                    <p:cond delay="47020"/>
                                  </p:stCondLst>
                                  <p:childTnLst>
                                    <p:anim calcmode="lin" valueType="num">
                                      <p:cBhvr additive="base">
                                        <p:cTn id="49" dur="500"/>
                                        <p:tgtEl>
                                          <p:spTgt spid="11"/>
                                        </p:tgtEl>
                                        <p:attrNameLst>
                                          <p:attrName>ppt_x</p:attrName>
                                        </p:attrNameLst>
                                      </p:cBhvr>
                                      <p:tavLst>
                                        <p:tav tm="0">
                                          <p:val>
                                            <p:strVal val="ppt_x"/>
                                          </p:val>
                                        </p:tav>
                                        <p:tav tm="100000">
                                          <p:val>
                                            <p:strVal val="1+ppt_w/2"/>
                                          </p:val>
                                        </p:tav>
                                      </p:tavLst>
                                    </p:anim>
                                    <p:anim calcmode="lin" valueType="num">
                                      <p:cBhvr additive="base">
                                        <p:cTn id="50" dur="500"/>
                                        <p:tgtEl>
                                          <p:spTgt spid="11"/>
                                        </p:tgtEl>
                                        <p:attrNameLst>
                                          <p:attrName>ppt_y</p:attrName>
                                        </p:attrNameLst>
                                      </p:cBhvr>
                                      <p:tavLst>
                                        <p:tav tm="0">
                                          <p:val>
                                            <p:strVal val="ppt_y"/>
                                          </p:val>
                                        </p:tav>
                                        <p:tav tm="100000">
                                          <p:val>
                                            <p:strVal val="ppt_y"/>
                                          </p:val>
                                        </p:tav>
                                      </p:tavLst>
                                    </p:anim>
                                    <p:set>
                                      <p:cBhvr>
                                        <p:cTn id="51" dur="1" fill="hold">
                                          <p:stCondLst>
                                            <p:cond delay="499"/>
                                          </p:stCondLst>
                                        </p:cTn>
                                        <p:tgtEl>
                                          <p:spTgt spid="11"/>
                                        </p:tgtEl>
                                        <p:attrNameLst>
                                          <p:attrName>style.visibility</p:attrName>
                                        </p:attrNameLst>
                                      </p:cBhvr>
                                      <p:to>
                                        <p:strVal val="hidden"/>
                                      </p:to>
                                    </p:set>
                                  </p:childTnLst>
                                </p:cTn>
                              </p:par>
                              <p:par>
                                <p:cTn id="52" presetID="2" presetClass="exit" presetSubtype="2" fill="hold" nodeType="withEffect">
                                  <p:stCondLst>
                                    <p:cond delay="47020"/>
                                  </p:stCondLst>
                                  <p:childTnLst>
                                    <p:anim calcmode="lin" valueType="num">
                                      <p:cBhvr additive="base">
                                        <p:cTn id="53" dur="500"/>
                                        <p:tgtEl>
                                          <p:spTgt spid="17"/>
                                        </p:tgtEl>
                                        <p:attrNameLst>
                                          <p:attrName>ppt_x</p:attrName>
                                        </p:attrNameLst>
                                      </p:cBhvr>
                                      <p:tavLst>
                                        <p:tav tm="0">
                                          <p:val>
                                            <p:strVal val="ppt_x"/>
                                          </p:val>
                                        </p:tav>
                                        <p:tav tm="100000">
                                          <p:val>
                                            <p:strVal val="1+ppt_w/2"/>
                                          </p:val>
                                        </p:tav>
                                      </p:tavLst>
                                    </p:anim>
                                    <p:anim calcmode="lin" valueType="num">
                                      <p:cBhvr additive="base">
                                        <p:cTn id="54" dur="500"/>
                                        <p:tgtEl>
                                          <p:spTgt spid="17"/>
                                        </p:tgtEl>
                                        <p:attrNameLst>
                                          <p:attrName>ppt_y</p:attrName>
                                        </p:attrNameLst>
                                      </p:cBhvr>
                                      <p:tavLst>
                                        <p:tav tm="0">
                                          <p:val>
                                            <p:strVal val="ppt_y"/>
                                          </p:val>
                                        </p:tav>
                                        <p:tav tm="100000">
                                          <p:val>
                                            <p:strVal val="ppt_y"/>
                                          </p:val>
                                        </p:tav>
                                      </p:tavLst>
                                    </p:anim>
                                    <p:set>
                                      <p:cBhvr>
                                        <p:cTn id="55" dur="1" fill="hold">
                                          <p:stCondLst>
                                            <p:cond delay="499"/>
                                          </p:stCondLst>
                                        </p:cTn>
                                        <p:tgtEl>
                                          <p:spTgt spid="17"/>
                                        </p:tgtEl>
                                        <p:attrNameLst>
                                          <p:attrName>style.visibility</p:attrName>
                                        </p:attrNameLst>
                                      </p:cBhvr>
                                      <p:to>
                                        <p:strVal val="hidden"/>
                                      </p:to>
                                    </p:set>
                                  </p:childTnLst>
                                </p:cTn>
                              </p:par>
                              <p:par>
                                <p:cTn id="56" presetID="2" presetClass="exit" presetSubtype="2" fill="hold" nodeType="withEffect">
                                  <p:stCondLst>
                                    <p:cond delay="47020"/>
                                  </p:stCondLst>
                                  <p:childTnLst>
                                    <p:anim calcmode="lin" valueType="num">
                                      <p:cBhvr additive="base">
                                        <p:cTn id="57" dur="500"/>
                                        <p:tgtEl>
                                          <p:spTgt spid="20"/>
                                        </p:tgtEl>
                                        <p:attrNameLst>
                                          <p:attrName>ppt_x</p:attrName>
                                        </p:attrNameLst>
                                      </p:cBhvr>
                                      <p:tavLst>
                                        <p:tav tm="0">
                                          <p:val>
                                            <p:strVal val="ppt_x"/>
                                          </p:val>
                                        </p:tav>
                                        <p:tav tm="100000">
                                          <p:val>
                                            <p:strVal val="1+ppt_w/2"/>
                                          </p:val>
                                        </p:tav>
                                      </p:tavLst>
                                    </p:anim>
                                    <p:anim calcmode="lin" valueType="num">
                                      <p:cBhvr additive="base">
                                        <p:cTn id="58" dur="500"/>
                                        <p:tgtEl>
                                          <p:spTgt spid="20"/>
                                        </p:tgtEl>
                                        <p:attrNameLst>
                                          <p:attrName>ppt_y</p:attrName>
                                        </p:attrNameLst>
                                      </p:cBhvr>
                                      <p:tavLst>
                                        <p:tav tm="0">
                                          <p:val>
                                            <p:strVal val="ppt_y"/>
                                          </p:val>
                                        </p:tav>
                                        <p:tav tm="100000">
                                          <p:val>
                                            <p:strVal val="ppt_y"/>
                                          </p:val>
                                        </p:tav>
                                      </p:tavLst>
                                    </p:anim>
                                    <p:set>
                                      <p:cBhvr>
                                        <p:cTn id="59" dur="1" fill="hold">
                                          <p:stCondLst>
                                            <p:cond delay="499"/>
                                          </p:stCondLst>
                                        </p:cTn>
                                        <p:tgtEl>
                                          <p:spTgt spid="20"/>
                                        </p:tgtEl>
                                        <p:attrNameLst>
                                          <p:attrName>style.visibility</p:attrName>
                                        </p:attrNameLst>
                                      </p:cBhvr>
                                      <p:to>
                                        <p:strVal val="hidden"/>
                                      </p:to>
                                    </p:set>
                                  </p:childTnLst>
                                </p:cTn>
                              </p:par>
                              <p:par>
                                <p:cTn id="60" presetID="2" presetClass="exit" presetSubtype="2" fill="hold" nodeType="withEffect">
                                  <p:stCondLst>
                                    <p:cond delay="47020"/>
                                  </p:stCondLst>
                                  <p:childTnLst>
                                    <p:anim calcmode="lin" valueType="num">
                                      <p:cBhvr additive="base">
                                        <p:cTn id="61" dur="500"/>
                                        <p:tgtEl>
                                          <p:spTgt spid="6"/>
                                        </p:tgtEl>
                                        <p:attrNameLst>
                                          <p:attrName>ppt_x</p:attrName>
                                        </p:attrNameLst>
                                      </p:cBhvr>
                                      <p:tavLst>
                                        <p:tav tm="0">
                                          <p:val>
                                            <p:strVal val="ppt_x"/>
                                          </p:val>
                                        </p:tav>
                                        <p:tav tm="100000">
                                          <p:val>
                                            <p:strVal val="1+ppt_w/2"/>
                                          </p:val>
                                        </p:tav>
                                      </p:tavLst>
                                    </p:anim>
                                    <p:anim calcmode="lin" valueType="num">
                                      <p:cBhvr additive="base">
                                        <p:cTn id="62" dur="500"/>
                                        <p:tgtEl>
                                          <p:spTgt spid="6"/>
                                        </p:tgtEl>
                                        <p:attrNameLst>
                                          <p:attrName>ppt_y</p:attrName>
                                        </p:attrNameLst>
                                      </p:cBhvr>
                                      <p:tavLst>
                                        <p:tav tm="0">
                                          <p:val>
                                            <p:strVal val="ppt_y"/>
                                          </p:val>
                                        </p:tav>
                                        <p:tav tm="100000">
                                          <p:val>
                                            <p:strVal val="ppt_y"/>
                                          </p:val>
                                        </p:tav>
                                      </p:tavLst>
                                    </p:anim>
                                    <p:set>
                                      <p:cBhvr>
                                        <p:cTn id="63" dur="1" fill="hold">
                                          <p:stCondLst>
                                            <p:cond delay="499"/>
                                          </p:stCondLst>
                                        </p:cTn>
                                        <p:tgtEl>
                                          <p:spTgt spid="6"/>
                                        </p:tgtEl>
                                        <p:attrNameLst>
                                          <p:attrName>style.visibility</p:attrName>
                                        </p:attrNameLst>
                                      </p:cBhvr>
                                      <p:to>
                                        <p:strVal val="hidden"/>
                                      </p:to>
                                    </p:set>
                                  </p:childTnLst>
                                </p:cTn>
                              </p:par>
                              <p:par>
                                <p:cTn id="64" presetID="2" presetClass="exit" presetSubtype="2" fill="hold" nodeType="withEffect">
                                  <p:stCondLst>
                                    <p:cond delay="47020"/>
                                  </p:stCondLst>
                                  <p:childTnLst>
                                    <p:anim calcmode="lin" valueType="num">
                                      <p:cBhvr additive="base">
                                        <p:cTn id="65" dur="500"/>
                                        <p:tgtEl>
                                          <p:spTgt spid="10"/>
                                        </p:tgtEl>
                                        <p:attrNameLst>
                                          <p:attrName>ppt_x</p:attrName>
                                        </p:attrNameLst>
                                      </p:cBhvr>
                                      <p:tavLst>
                                        <p:tav tm="0">
                                          <p:val>
                                            <p:strVal val="ppt_x"/>
                                          </p:val>
                                        </p:tav>
                                        <p:tav tm="100000">
                                          <p:val>
                                            <p:strVal val="1+ppt_w/2"/>
                                          </p:val>
                                        </p:tav>
                                      </p:tavLst>
                                    </p:anim>
                                    <p:anim calcmode="lin" valueType="num">
                                      <p:cBhvr additive="base">
                                        <p:cTn id="66" dur="500"/>
                                        <p:tgtEl>
                                          <p:spTgt spid="10"/>
                                        </p:tgtEl>
                                        <p:attrNameLst>
                                          <p:attrName>ppt_y</p:attrName>
                                        </p:attrNameLst>
                                      </p:cBhvr>
                                      <p:tavLst>
                                        <p:tav tm="0">
                                          <p:val>
                                            <p:strVal val="ppt_y"/>
                                          </p:val>
                                        </p:tav>
                                        <p:tav tm="100000">
                                          <p:val>
                                            <p:strVal val="ppt_y"/>
                                          </p:val>
                                        </p:tav>
                                      </p:tavLst>
                                    </p:anim>
                                    <p:set>
                                      <p:cBhvr>
                                        <p:cTn id="67" dur="1" fill="hold">
                                          <p:stCondLst>
                                            <p:cond delay="499"/>
                                          </p:stCondLst>
                                        </p:cTn>
                                        <p:tgtEl>
                                          <p:spTgt spid="10"/>
                                        </p:tgtEl>
                                        <p:attrNameLst>
                                          <p:attrName>style.visibility</p:attrName>
                                        </p:attrNameLst>
                                      </p:cBhvr>
                                      <p:to>
                                        <p:strVal val="hidden"/>
                                      </p:to>
                                    </p:set>
                                  </p:childTnLst>
                                </p:cTn>
                              </p:par>
                              <p:par>
                                <p:cTn id="68" presetID="2" presetClass="exit" presetSubtype="2" fill="hold" nodeType="withEffect">
                                  <p:stCondLst>
                                    <p:cond delay="47020"/>
                                  </p:stCondLst>
                                  <p:childTnLst>
                                    <p:anim calcmode="lin" valueType="num">
                                      <p:cBhvr additive="base">
                                        <p:cTn id="69" dur="500"/>
                                        <p:tgtEl>
                                          <p:spTgt spid="15"/>
                                        </p:tgtEl>
                                        <p:attrNameLst>
                                          <p:attrName>ppt_x</p:attrName>
                                        </p:attrNameLst>
                                      </p:cBhvr>
                                      <p:tavLst>
                                        <p:tav tm="0">
                                          <p:val>
                                            <p:strVal val="ppt_x"/>
                                          </p:val>
                                        </p:tav>
                                        <p:tav tm="100000">
                                          <p:val>
                                            <p:strVal val="1+ppt_w/2"/>
                                          </p:val>
                                        </p:tav>
                                      </p:tavLst>
                                    </p:anim>
                                    <p:anim calcmode="lin" valueType="num">
                                      <p:cBhvr additive="base">
                                        <p:cTn id="70" dur="500"/>
                                        <p:tgtEl>
                                          <p:spTgt spid="15"/>
                                        </p:tgtEl>
                                        <p:attrNameLst>
                                          <p:attrName>ppt_y</p:attrName>
                                        </p:attrNameLst>
                                      </p:cBhvr>
                                      <p:tavLst>
                                        <p:tav tm="0">
                                          <p:val>
                                            <p:strVal val="ppt_y"/>
                                          </p:val>
                                        </p:tav>
                                        <p:tav tm="100000">
                                          <p:val>
                                            <p:strVal val="ppt_y"/>
                                          </p:val>
                                        </p:tav>
                                      </p:tavLst>
                                    </p:anim>
                                    <p:set>
                                      <p:cBhvr>
                                        <p:cTn id="71" dur="1" fill="hold">
                                          <p:stCondLst>
                                            <p:cond delay="499"/>
                                          </p:stCondLst>
                                        </p:cTn>
                                        <p:tgtEl>
                                          <p:spTgt spid="15"/>
                                        </p:tgtEl>
                                        <p:attrNameLst>
                                          <p:attrName>style.visibility</p:attrName>
                                        </p:attrNameLst>
                                      </p:cBhvr>
                                      <p:to>
                                        <p:strVal val="hidden"/>
                                      </p:to>
                                    </p:set>
                                  </p:childTnLst>
                                </p:cTn>
                              </p:par>
                              <p:par>
                                <p:cTn id="72" presetID="2" presetClass="exit" presetSubtype="2" fill="hold" nodeType="withEffect">
                                  <p:stCondLst>
                                    <p:cond delay="47020"/>
                                  </p:stCondLst>
                                  <p:childTnLst>
                                    <p:anim calcmode="lin" valueType="num">
                                      <p:cBhvr additive="base">
                                        <p:cTn id="73" dur="500"/>
                                        <p:tgtEl>
                                          <p:spTgt spid="16"/>
                                        </p:tgtEl>
                                        <p:attrNameLst>
                                          <p:attrName>ppt_x</p:attrName>
                                        </p:attrNameLst>
                                      </p:cBhvr>
                                      <p:tavLst>
                                        <p:tav tm="0">
                                          <p:val>
                                            <p:strVal val="ppt_x"/>
                                          </p:val>
                                        </p:tav>
                                        <p:tav tm="100000">
                                          <p:val>
                                            <p:strVal val="1+ppt_w/2"/>
                                          </p:val>
                                        </p:tav>
                                      </p:tavLst>
                                    </p:anim>
                                    <p:anim calcmode="lin" valueType="num">
                                      <p:cBhvr additive="base">
                                        <p:cTn id="74" dur="500"/>
                                        <p:tgtEl>
                                          <p:spTgt spid="16"/>
                                        </p:tgtEl>
                                        <p:attrNameLst>
                                          <p:attrName>ppt_y</p:attrName>
                                        </p:attrNameLst>
                                      </p:cBhvr>
                                      <p:tavLst>
                                        <p:tav tm="0">
                                          <p:val>
                                            <p:strVal val="ppt_y"/>
                                          </p:val>
                                        </p:tav>
                                        <p:tav tm="100000">
                                          <p:val>
                                            <p:strVal val="ppt_y"/>
                                          </p:val>
                                        </p:tav>
                                      </p:tavLst>
                                    </p:anim>
                                    <p:set>
                                      <p:cBhvr>
                                        <p:cTn id="75" dur="1" fill="hold">
                                          <p:stCondLst>
                                            <p:cond delay="499"/>
                                          </p:stCondLst>
                                        </p:cTn>
                                        <p:tgtEl>
                                          <p:spTgt spid="16"/>
                                        </p:tgtEl>
                                        <p:attrNameLst>
                                          <p:attrName>style.visibility</p:attrName>
                                        </p:attrNameLst>
                                      </p:cBhvr>
                                      <p:to>
                                        <p:strVal val="hidden"/>
                                      </p:to>
                                    </p:set>
                                  </p:childTnLst>
                                </p:cTn>
                              </p:par>
                              <p:par>
                                <p:cTn id="76" presetID="2" presetClass="exit" presetSubtype="8" fill="hold" grpId="1" nodeType="withEffect">
                                  <p:stCondLst>
                                    <p:cond delay="47020"/>
                                  </p:stCondLst>
                                  <p:childTnLst>
                                    <p:anim calcmode="lin" valueType="num">
                                      <p:cBhvr additive="base">
                                        <p:cTn id="77" dur="500"/>
                                        <p:tgtEl>
                                          <p:spTgt spid="4"/>
                                        </p:tgtEl>
                                        <p:attrNameLst>
                                          <p:attrName>ppt_x</p:attrName>
                                        </p:attrNameLst>
                                      </p:cBhvr>
                                      <p:tavLst>
                                        <p:tav tm="0">
                                          <p:val>
                                            <p:strVal val="ppt_x"/>
                                          </p:val>
                                        </p:tav>
                                        <p:tav tm="100000">
                                          <p:val>
                                            <p:strVal val="0-ppt_w/2"/>
                                          </p:val>
                                        </p:tav>
                                      </p:tavLst>
                                    </p:anim>
                                    <p:anim calcmode="lin" valueType="num">
                                      <p:cBhvr additive="base">
                                        <p:cTn id="78" dur="500"/>
                                        <p:tgtEl>
                                          <p:spTgt spid="4"/>
                                        </p:tgtEl>
                                        <p:attrNameLst>
                                          <p:attrName>ppt_y</p:attrName>
                                        </p:attrNameLst>
                                      </p:cBhvr>
                                      <p:tavLst>
                                        <p:tav tm="0">
                                          <p:val>
                                            <p:strVal val="ppt_y"/>
                                          </p:val>
                                        </p:tav>
                                        <p:tav tm="100000">
                                          <p:val>
                                            <p:strVal val="ppt_y"/>
                                          </p:val>
                                        </p:tav>
                                      </p:tavLst>
                                    </p:anim>
                                    <p:set>
                                      <p:cBhvr>
                                        <p:cTn id="79" dur="1" fill="hold">
                                          <p:stCondLst>
                                            <p:cond delay="499"/>
                                          </p:stCondLst>
                                        </p:cTn>
                                        <p:tgtEl>
                                          <p:spTgt spid="4"/>
                                        </p:tgtEl>
                                        <p:attrNameLst>
                                          <p:attrName>style.visibility</p:attrName>
                                        </p:attrNameLst>
                                      </p:cBhvr>
                                      <p:to>
                                        <p:strVal val="hidden"/>
                                      </p:to>
                                    </p:set>
                                  </p:childTnLst>
                                </p:cTn>
                              </p:par>
                              <p:par>
                                <p:cTn id="80" presetID="2" presetClass="exit" presetSubtype="8" fill="hold" nodeType="withEffect">
                                  <p:stCondLst>
                                    <p:cond delay="4702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21"/>
                </p:tgtEl>
              </p:cMediaNode>
            </p:audio>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looking at papers&#10;&#10;Description automatically generated">
            <a:extLst>
              <a:ext uri="{FF2B5EF4-FFF2-40B4-BE49-F238E27FC236}">
                <a16:creationId xmlns:a16="http://schemas.microsoft.com/office/drawing/2014/main" id="{852C2963-EB9B-17E2-A0E2-115249794178}"/>
              </a:ext>
            </a:extLst>
          </p:cNvPr>
          <p:cNvPicPr>
            <a:picLocks noChangeAspect="1"/>
          </p:cNvPicPr>
          <p:nvPr/>
        </p:nvPicPr>
        <p:blipFill rotWithShape="1">
          <a:blip r:embed="rId5">
            <a:extLst>
              <a:ext uri="{28A0092B-C50C-407E-A947-70E740481C1C}">
                <a14:useLocalDpi xmlns:a14="http://schemas.microsoft.com/office/drawing/2010/main" val="0"/>
              </a:ext>
            </a:extLst>
          </a:blip>
          <a:srcRect t="4932" b="3231"/>
          <a:stretch/>
        </p:blipFill>
        <p:spPr>
          <a:xfrm>
            <a:off x="0" y="0"/>
            <a:ext cx="12191164" cy="6858000"/>
          </a:xfrm>
          <a:prstGeom prst="rect">
            <a:avLst/>
          </a:prstGeom>
        </p:spPr>
      </p:pic>
      <p:sp>
        <p:nvSpPr>
          <p:cNvPr id="9" name="Rectangle 8">
            <a:extLst>
              <a:ext uri="{FF2B5EF4-FFF2-40B4-BE49-F238E27FC236}">
                <a16:creationId xmlns:a16="http://schemas.microsoft.com/office/drawing/2014/main" id="{8757CEB8-8D11-7B61-C474-5310988F8DAB}"/>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4CCFD4D-04BD-5265-4580-CD48EC6A85D8}"/>
              </a:ext>
            </a:extLst>
          </p:cNvPr>
          <p:cNvSpPr/>
          <p:nvPr/>
        </p:nvSpPr>
        <p:spPr>
          <a:xfrm>
            <a:off x="0" y="6606000"/>
            <a:ext cx="146304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nvGrpSpPr>
          <p:cNvPr id="8" name="Group 7">
            <a:extLst>
              <a:ext uri="{FF2B5EF4-FFF2-40B4-BE49-F238E27FC236}">
                <a16:creationId xmlns:a16="http://schemas.microsoft.com/office/drawing/2014/main" id="{F6D5BC88-37D8-45F3-AA60-E61A2CD1A4E9}"/>
              </a:ext>
            </a:extLst>
          </p:cNvPr>
          <p:cNvGrpSpPr/>
          <p:nvPr/>
        </p:nvGrpSpPr>
        <p:grpSpPr>
          <a:xfrm>
            <a:off x="1205768" y="555142"/>
            <a:ext cx="9780465" cy="5747716"/>
            <a:chOff x="907409" y="529015"/>
            <a:chExt cx="9780465" cy="5747716"/>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9780465"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525871" y="2528366"/>
            <a:ext cx="9281829" cy="3293209"/>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GB" sz="2400" dirty="0">
                <a:latin typeface="Atkinson Hyperlegible" pitchFamily="2" charset="0"/>
                <a:ea typeface="+mn-lt"/>
                <a:cs typeface="Arial"/>
              </a:rPr>
              <a:t>A comprehensive assessment of the facility informs all subsequent phases.</a:t>
            </a:r>
            <a:endParaRPr lang="en-GB" sz="2400" dirty="0">
              <a:latin typeface="Atkinson Hyperlegible" pitchFamily="2" charset="0"/>
              <a:cs typeface="Arial"/>
            </a:endParaRPr>
          </a:p>
          <a:p>
            <a:pPr marL="342900" indent="-342900">
              <a:lnSpc>
                <a:spcPct val="90000"/>
              </a:lnSpc>
              <a:spcBef>
                <a:spcPts val="1000"/>
              </a:spcBef>
              <a:buFont typeface="Arial" panose="020B0604020202020204" pitchFamily="34" charset="0"/>
              <a:buChar char="•"/>
            </a:pPr>
            <a:r>
              <a:rPr lang="en-GB" sz="2400" dirty="0">
                <a:latin typeface="Atkinson Hyperlegible" pitchFamily="2" charset="0"/>
                <a:ea typeface="+mn-lt"/>
                <a:cs typeface="Arial"/>
              </a:rPr>
              <a:t>A facility WASH FIT score is calculated to give an overall picture of performance. </a:t>
            </a:r>
            <a:endParaRPr lang="en-GB" sz="2400" dirty="0">
              <a:latin typeface="Atkinson Hyperlegible" pitchFamily="2" charset="0"/>
            </a:endParaRPr>
          </a:p>
          <a:p>
            <a:pPr marL="342900" indent="-342900">
              <a:lnSpc>
                <a:spcPct val="90000"/>
              </a:lnSpc>
              <a:spcBef>
                <a:spcPts val="1000"/>
              </a:spcBef>
              <a:buFont typeface="Arial" panose="020B0604020202020204" pitchFamily="34" charset="0"/>
              <a:buChar char="•"/>
            </a:pPr>
            <a:r>
              <a:rPr lang="en-US" sz="2400" dirty="0">
                <a:latin typeface="Atkinson Hyperlegible" pitchFamily="2" charset="0"/>
                <a:ea typeface="+mn-lt"/>
                <a:cs typeface="Arial"/>
              </a:rPr>
              <a:t>Assessment identifies gaps and challenges.</a:t>
            </a:r>
            <a:r>
              <a:rPr lang="en-GB" sz="2400" dirty="0">
                <a:latin typeface="Atkinson Hyperlegible" pitchFamily="2" charset="0"/>
                <a:ea typeface="+mn-lt"/>
                <a:cs typeface="Arial"/>
              </a:rPr>
              <a:t> </a:t>
            </a:r>
            <a:endParaRPr lang="en-GB" sz="2400" dirty="0">
              <a:latin typeface="Atkinson Hyperlegible" pitchFamily="2" charset="0"/>
            </a:endParaRPr>
          </a:p>
          <a:p>
            <a:pPr marL="342900" indent="-342900">
              <a:lnSpc>
                <a:spcPct val="90000"/>
              </a:lnSpc>
              <a:spcBef>
                <a:spcPts val="1000"/>
              </a:spcBef>
              <a:buFont typeface="Arial" panose="020B0604020202020204" pitchFamily="34" charset="0"/>
              <a:buChar char="•"/>
            </a:pPr>
            <a:r>
              <a:rPr lang="en-GB" sz="2400" dirty="0">
                <a:latin typeface="Atkinson Hyperlegible" pitchFamily="2" charset="0"/>
                <a:ea typeface="+mn-lt"/>
                <a:cs typeface="Arial"/>
              </a:rPr>
              <a:t>Results of assessment should be shared with relevant stakeholders.</a:t>
            </a:r>
            <a:endParaRPr lang="en-GB" sz="2400" dirty="0">
              <a:latin typeface="Atkinson Hyperlegible" pitchFamily="2" charset="0"/>
              <a:cs typeface="Arial"/>
            </a:endParaRPr>
          </a:p>
          <a:p>
            <a:pPr marL="342900" indent="-342900">
              <a:lnSpc>
                <a:spcPct val="90000"/>
              </a:lnSpc>
              <a:spcBef>
                <a:spcPts val="1000"/>
              </a:spcBef>
              <a:buFont typeface="Arial" panose="020B0604020202020204" pitchFamily="34" charset="0"/>
              <a:buChar char="•"/>
            </a:pPr>
            <a:r>
              <a:rPr lang="en-GB" sz="2400" dirty="0">
                <a:latin typeface="Atkinson Hyperlegible" pitchFamily="2" charset="0"/>
                <a:ea typeface="+mn-lt"/>
                <a:cs typeface="Arial"/>
              </a:rPr>
              <a:t>Assessment/monitoring should be repeated after 6-12 months.</a:t>
            </a:r>
            <a:endParaRPr lang="en-US" sz="2400" dirty="0">
              <a:latin typeface="Atkinson Hyperlegible" pitchFamily="2" charset="0"/>
            </a:endParaRPr>
          </a:p>
        </p:txBody>
      </p:sp>
      <p:pic>
        <p:nvPicPr>
          <p:cNvPr id="5" name="16">
            <a:hlinkClick r:id="" action="ppaction://media"/>
            <a:extLst>
              <a:ext uri="{FF2B5EF4-FFF2-40B4-BE49-F238E27FC236}">
                <a16:creationId xmlns:a16="http://schemas.microsoft.com/office/drawing/2014/main" id="{9B6C0C00-5AE0-61FB-D9E8-07525BEB09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14" y="6858000"/>
            <a:ext cx="609600" cy="609600"/>
          </a:xfrm>
          <a:prstGeom prst="rect">
            <a:avLst/>
          </a:prstGeom>
        </p:spPr>
      </p:pic>
    </p:spTree>
    <p:extLst>
      <p:ext uri="{BB962C8B-B14F-4D97-AF65-F5344CB8AC3E}">
        <p14:creationId xmlns:p14="http://schemas.microsoft.com/office/powerpoint/2010/main" val="21983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48"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2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1" fill="hold" nodeType="withEffect">
                                  <p:stCondLst>
                                    <p:cond delay="275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45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05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160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199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par>
                                <p:cTn id="31" presetID="22" presetClass="entr" presetSubtype="8" fill="hold" grpId="0" nodeType="withEffect">
                                  <p:stCondLst>
                                    <p:cond delay="2400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wipe(left)">
                                      <p:cBhvr>
                                        <p:cTn id="33"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B849A90-31DF-8D3B-EEBD-B3117039DABE}"/>
              </a:ext>
            </a:extLst>
          </p:cNvPr>
          <p:cNvCxnSpPr>
            <a:cxnSpLocks/>
          </p:cNvCxnSpPr>
          <p:nvPr/>
        </p:nvCxnSpPr>
        <p:spPr>
          <a:xfrm>
            <a:off x="1089374" y="4945516"/>
            <a:ext cx="0" cy="9144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FBDF4EE-929B-41F2-9EB3-DD26F4E5902B}"/>
              </a:ext>
            </a:extLst>
          </p:cNvPr>
          <p:cNvCxnSpPr>
            <a:cxnSpLocks/>
          </p:cNvCxnSpPr>
          <p:nvPr/>
        </p:nvCxnSpPr>
        <p:spPr>
          <a:xfrm>
            <a:off x="1089374" y="4010392"/>
            <a:ext cx="0" cy="64008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3CBACF5-43C0-45C9-A14B-572064CF2397}"/>
              </a:ext>
            </a:extLst>
          </p:cNvPr>
          <p:cNvCxnSpPr>
            <a:cxnSpLocks/>
          </p:cNvCxnSpPr>
          <p:nvPr/>
        </p:nvCxnSpPr>
        <p:spPr>
          <a:xfrm>
            <a:off x="1090787" y="2928240"/>
            <a:ext cx="0"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423943"/>
            <a:ext cx="97469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b="1" dirty="0">
                <a:latin typeface="Atkinson Hyperlegible" pitchFamily="2" charset="0"/>
                <a:ea typeface="Times New Roman" panose="02020603050405020304" pitchFamily="18" charset="0"/>
                <a:cs typeface="Calibri"/>
              </a:rPr>
              <a:t>Conduct</a:t>
            </a:r>
            <a:r>
              <a:rPr lang="en-US" sz="2200" dirty="0">
                <a:latin typeface="Atkinson Hyperlegible" pitchFamily="2" charset="0"/>
                <a:ea typeface="Times New Roman" panose="02020603050405020304" pitchFamily="18" charset="0"/>
                <a:cs typeface="Calibri"/>
              </a:rPr>
              <a:t> thorough evaluations, and adapt and align WASH FIT assessments with different contexts, national standards and local needs.</a:t>
            </a:r>
            <a:endParaRPr lang="en-US" sz="2200" dirty="0">
              <a:effectLst/>
              <a:latin typeface="Atkinson Hyperlegible" pitchFamily="2" charset="0"/>
              <a:ea typeface="Times New Roman" panose="02020603050405020304" pitchFamily="18" charset="0"/>
              <a:cs typeface="Calibri"/>
            </a:endParaRPr>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3614216"/>
            <a:ext cx="957269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200" b="1" dirty="0">
                <a:latin typeface="Atkinson Hyperlegible" pitchFamily="2" charset="0"/>
              </a:rPr>
              <a:t>Gain awareness </a:t>
            </a:r>
            <a:r>
              <a:rPr lang="en-GB" sz="2200" dirty="0">
                <a:latin typeface="Atkinson Hyperlegible" pitchFamily="2" charset="0"/>
              </a:rPr>
              <a:t>of efficient data collection using Excel and Kobo Toolbox.</a:t>
            </a:r>
            <a:endParaRPr lang="en-US" altLang="en-US" sz="2200" dirty="0">
              <a:latin typeface="Atkinson Hyperlegible" pitchFamily="2" charset="0"/>
            </a:endParaRPr>
          </a:p>
        </p:txBody>
      </p:sp>
      <p:sp>
        <p:nvSpPr>
          <p:cNvPr id="18" name="Rectangle 3">
            <a:extLst>
              <a:ext uri="{FF2B5EF4-FFF2-40B4-BE49-F238E27FC236}">
                <a16:creationId xmlns:a16="http://schemas.microsoft.com/office/drawing/2014/main" id="{441D803B-D609-8909-0ECE-66EB05A2F3B4}"/>
              </a:ext>
            </a:extLst>
          </p:cNvPr>
          <p:cNvSpPr>
            <a:spLocks noChangeArrowheads="1"/>
          </p:cNvSpPr>
          <p:nvPr/>
        </p:nvSpPr>
        <p:spPr bwMode="auto">
          <a:xfrm>
            <a:off x="1608296" y="4476779"/>
            <a:ext cx="957269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200" b="1" dirty="0">
                <a:latin typeface="Atkinson Hyperlegible" pitchFamily="2" charset="0"/>
              </a:rPr>
              <a:t>Comprehend </a:t>
            </a:r>
            <a:r>
              <a:rPr kumimoji="0" lang="en-US" altLang="en-US" sz="2200" i="0" u="none" strike="noStrike" cap="none" normalizeH="0" baseline="0" dirty="0">
                <a:ln>
                  <a:noFill/>
                </a:ln>
                <a:effectLst/>
                <a:latin typeface="Atkinson Hyperlegible" pitchFamily="2" charset="0"/>
              </a:rPr>
              <a:t>gender, equality and disability inclusion throughout the assessment process.</a:t>
            </a:r>
          </a:p>
        </p:txBody>
      </p:sp>
      <p:cxnSp>
        <p:nvCxnSpPr>
          <p:cNvPr id="8" name="Straight Connector 7">
            <a:extLst>
              <a:ext uri="{FF2B5EF4-FFF2-40B4-BE49-F238E27FC236}">
                <a16:creationId xmlns:a16="http://schemas.microsoft.com/office/drawing/2014/main" id="{94ED2114-C9C9-6334-2433-DDC253EA6D89}"/>
              </a:ext>
            </a:extLst>
          </p:cNvPr>
          <p:cNvCxnSpPr>
            <a:cxnSpLocks/>
          </p:cNvCxnSpPr>
          <p:nvPr/>
        </p:nvCxnSpPr>
        <p:spPr>
          <a:xfrm>
            <a:off x="1090787" y="2034351"/>
            <a:ext cx="0" cy="5486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 name="Teardrop 8">
            <a:extLst>
              <a:ext uri="{FF2B5EF4-FFF2-40B4-BE49-F238E27FC236}">
                <a16:creationId xmlns:a16="http://schemas.microsoft.com/office/drawing/2014/main" id="{696F585B-8363-9E13-43F2-127928EC6647}"/>
              </a:ext>
            </a:extLst>
          </p:cNvPr>
          <p:cNvSpPr/>
          <p:nvPr/>
        </p:nvSpPr>
        <p:spPr>
          <a:xfrm rot="18839242">
            <a:off x="912478" y="2625783"/>
            <a:ext cx="365760" cy="365760"/>
          </a:xfrm>
          <a:prstGeom prst="teardrop">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a:extLst>
              <a:ext uri="{FF2B5EF4-FFF2-40B4-BE49-F238E27FC236}">
                <a16:creationId xmlns:a16="http://schemas.microsoft.com/office/drawing/2014/main" id="{3EB5550E-7560-DE33-A119-887D141903B6}"/>
              </a:ext>
            </a:extLst>
          </p:cNvPr>
          <p:cNvSpPr/>
          <p:nvPr/>
        </p:nvSpPr>
        <p:spPr>
          <a:xfrm rot="18839242">
            <a:off x="912478" y="4678619"/>
            <a:ext cx="365760" cy="365760"/>
          </a:xfrm>
          <a:prstGeom prst="teardrop">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a:extLst>
              <a:ext uri="{FF2B5EF4-FFF2-40B4-BE49-F238E27FC236}">
                <a16:creationId xmlns:a16="http://schemas.microsoft.com/office/drawing/2014/main" id="{6852E3BB-D050-592C-6DB0-C26736E8131C}"/>
              </a:ext>
            </a:extLst>
          </p:cNvPr>
          <p:cNvSpPr/>
          <p:nvPr/>
        </p:nvSpPr>
        <p:spPr>
          <a:xfrm rot="18839242">
            <a:off x="912478" y="3646779"/>
            <a:ext cx="365760" cy="365760"/>
          </a:xfrm>
          <a:prstGeom prst="teardrop">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DACD952-0A5B-11F4-AF6A-9DDF19BDD0B8}"/>
              </a:ext>
            </a:extLst>
          </p:cNvPr>
          <p:cNvGrpSpPr/>
          <p:nvPr/>
        </p:nvGrpSpPr>
        <p:grpSpPr>
          <a:xfrm>
            <a:off x="1" y="957556"/>
            <a:ext cx="1302963" cy="1173493"/>
            <a:chOff x="11010804" y="-5800920"/>
            <a:chExt cx="878498" cy="791205"/>
          </a:xfrm>
          <a:solidFill>
            <a:srgbClr val="80BC00"/>
          </a:solidFill>
        </p:grpSpPr>
        <p:sp>
          <p:nvSpPr>
            <p:cNvPr id="20" name="Freeform 45">
              <a:extLst>
                <a:ext uri="{FF2B5EF4-FFF2-40B4-BE49-F238E27FC236}">
                  <a16:creationId xmlns:a16="http://schemas.microsoft.com/office/drawing/2014/main" id="{73D07D40-2861-AAC4-12D9-DCF78B11A201}"/>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FAD6DE03-07E4-21B6-FB59-342D255547FA}"/>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2" name="Freeform 50">
              <a:extLst>
                <a:ext uri="{FF2B5EF4-FFF2-40B4-BE49-F238E27FC236}">
                  <a16:creationId xmlns:a16="http://schemas.microsoft.com/office/drawing/2014/main" id="{F45F9579-986C-8358-2A85-48ACA8DAF6F0}"/>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Rounded Corners 22">
              <a:extLst>
                <a:ext uri="{FF2B5EF4-FFF2-40B4-BE49-F238E27FC236}">
                  <a16:creationId xmlns:a16="http://schemas.microsoft.com/office/drawing/2014/main" id="{677B6469-CDB2-5C0C-4015-6A5DDC61001E}"/>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B6B805A-75F2-BD9F-6B7F-8A0A231F79C0}"/>
              </a:ext>
            </a:extLst>
          </p:cNvPr>
          <p:cNvSpPr txBox="1"/>
          <p:nvPr/>
        </p:nvSpPr>
        <p:spPr>
          <a:xfrm>
            <a:off x="1608296" y="1422996"/>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16200000" flipH="1">
            <a:off x="6339891" y="-2511358"/>
            <a:ext cx="21642" cy="9235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32993" y="3406511"/>
            <a:ext cx="923544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CD6A397-D87F-2F3C-1722-A58C9DD42192}"/>
              </a:ext>
            </a:extLst>
          </p:cNvPr>
          <p:cNvCxnSpPr>
            <a:cxnSpLocks/>
          </p:cNvCxnSpPr>
          <p:nvPr/>
        </p:nvCxnSpPr>
        <p:spPr>
          <a:xfrm>
            <a:off x="1732992" y="4263652"/>
            <a:ext cx="923544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B696A33-7AD5-BD98-0E55-5651DADB98F7}"/>
              </a:ext>
            </a:extLst>
          </p:cNvPr>
          <p:cNvSpPr txBox="1"/>
          <p:nvPr/>
        </p:nvSpPr>
        <p:spPr>
          <a:xfrm>
            <a:off x="128016" y="66406"/>
            <a:ext cx="11771884" cy="584775"/>
          </a:xfrm>
          <a:prstGeom prst="rect">
            <a:avLst/>
          </a:prstGeom>
          <a:noFill/>
        </p:spPr>
        <p:txBody>
          <a:bodyPr wrap="square" rtlCol="0">
            <a:spAutoFit/>
          </a:bodyPr>
          <a:lstStyle/>
          <a:p>
            <a:r>
              <a:rPr lang="en-US" sz="3200" b="1" dirty="0">
                <a:solidFill>
                  <a:srgbClr val="80BC00"/>
                </a:solidFill>
                <a:latin typeface="Atkinson Hyperlegible" pitchFamily="2" charset="0"/>
              </a:rPr>
              <a:t>Learning objectives </a:t>
            </a:r>
          </a:p>
        </p:txBody>
      </p:sp>
      <p:sp>
        <p:nvSpPr>
          <p:cNvPr id="3" name="Rectangle 3">
            <a:extLst>
              <a:ext uri="{FF2B5EF4-FFF2-40B4-BE49-F238E27FC236}">
                <a16:creationId xmlns:a16="http://schemas.microsoft.com/office/drawing/2014/main" id="{DA93782C-9120-6A16-A33F-93967FBB690D}"/>
              </a:ext>
            </a:extLst>
          </p:cNvPr>
          <p:cNvSpPr>
            <a:spLocks noChangeArrowheads="1"/>
          </p:cNvSpPr>
          <p:nvPr/>
        </p:nvSpPr>
        <p:spPr bwMode="auto">
          <a:xfrm>
            <a:off x="1608297" y="5672475"/>
            <a:ext cx="93601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US" altLang="en-US" sz="2200" b="1" dirty="0">
                <a:latin typeface="Atkinson Hyperlegible" pitchFamily="2" charset="0"/>
              </a:rPr>
              <a:t>Be able </a:t>
            </a:r>
            <a:r>
              <a:rPr lang="en-US" altLang="en-US" sz="2200" dirty="0">
                <a:latin typeface="Atkinson Hyperlegible" pitchFamily="2" charset="0"/>
              </a:rPr>
              <a:t>to carry out inclusive and effective evaluations of a facility’s WASH services.</a:t>
            </a:r>
          </a:p>
        </p:txBody>
      </p:sp>
      <p:cxnSp>
        <p:nvCxnSpPr>
          <p:cNvPr id="4" name="Straight Connector 3">
            <a:extLst>
              <a:ext uri="{FF2B5EF4-FFF2-40B4-BE49-F238E27FC236}">
                <a16:creationId xmlns:a16="http://schemas.microsoft.com/office/drawing/2014/main" id="{2FA88F84-1265-CC6C-044A-F7CD1FE72E20}"/>
              </a:ext>
            </a:extLst>
          </p:cNvPr>
          <p:cNvCxnSpPr>
            <a:cxnSpLocks/>
          </p:cNvCxnSpPr>
          <p:nvPr/>
        </p:nvCxnSpPr>
        <p:spPr>
          <a:xfrm>
            <a:off x="1732992" y="5459347"/>
            <a:ext cx="923544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 name="Teardrop 5">
            <a:extLst>
              <a:ext uri="{FF2B5EF4-FFF2-40B4-BE49-F238E27FC236}">
                <a16:creationId xmlns:a16="http://schemas.microsoft.com/office/drawing/2014/main" id="{69BCC0EA-F478-5DF4-C0CF-0FF8EBD3479E}"/>
              </a:ext>
            </a:extLst>
          </p:cNvPr>
          <p:cNvSpPr/>
          <p:nvPr/>
        </p:nvSpPr>
        <p:spPr>
          <a:xfrm rot="18839242">
            <a:off x="912478" y="5874315"/>
            <a:ext cx="365760" cy="365760"/>
          </a:xfrm>
          <a:prstGeom prst="teardrop">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02">
            <a:hlinkClick r:id="" action="ppaction://media"/>
            <a:extLst>
              <a:ext uri="{FF2B5EF4-FFF2-40B4-BE49-F238E27FC236}">
                <a16:creationId xmlns:a16="http://schemas.microsoft.com/office/drawing/2014/main" id="{994BA555-B3DA-F2E6-BE75-154CEBB90B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53" y="6858000"/>
            <a:ext cx="609600" cy="609600"/>
          </a:xfrm>
          <a:prstGeom prst="rect">
            <a:avLst/>
          </a:prstGeom>
        </p:spPr>
      </p:pic>
    </p:spTree>
    <p:extLst>
      <p:ext uri="{BB962C8B-B14F-4D97-AF65-F5344CB8AC3E}">
        <p14:creationId xmlns:p14="http://schemas.microsoft.com/office/powerpoint/2010/main" val="2724968815"/>
      </p:ext>
    </p:extLst>
  </p:cSld>
  <p:clrMapOvr>
    <a:masterClrMapping/>
  </p:clrMapOvr>
  <mc:AlternateContent xmlns:mc="http://schemas.openxmlformats.org/markup-compatibility/2006" xmlns:p14="http://schemas.microsoft.com/office/powerpoint/2010/main">
    <mc:Choice Requires="p14">
      <p:transition spd="slow" p14:dur="2000" advClick="0" advTm="27170"/>
    </mc:Choice>
    <mc:Fallback xmlns="">
      <p:transition spd="slow" advClick="0" advTm="2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68" fill="hold"/>
                                        <p:tgtEl>
                                          <p:spTgt spid="13"/>
                                        </p:tgtEl>
                                      </p:cBhvr>
                                    </p:cmd>
                                  </p:childTnLst>
                                </p:cTn>
                              </p:par>
                              <p:par>
                                <p:cTn id="7" presetID="2" presetClass="entr" presetSubtype="8"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0-#ppt_w/2"/>
                                          </p:val>
                                        </p:tav>
                                        <p:tav tm="100000">
                                          <p:val>
                                            <p:strVal val="#ppt_x"/>
                                          </p:val>
                                        </p:tav>
                                      </p:tavLst>
                                    </p:anim>
                                    <p:anim calcmode="lin" valueType="num">
                                      <p:cBhvr additive="base">
                                        <p:cTn id="10" dur="500" fill="hold"/>
                                        <p:tgtEl>
                                          <p:spTgt spid="1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1" fill="hold" nodeType="with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par>
                                <p:cTn id="24" presetID="53" presetClass="entr" presetSubtype="16" fill="hold" grpId="0" nodeType="withEffect">
                                  <p:stCondLst>
                                    <p:cond delay="250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22" presetClass="entr" presetSubtype="8"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925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22" presetClass="entr" presetSubtype="1" fill="hold" nodeType="withEffect">
                                  <p:stCondLst>
                                    <p:cond delay="950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53" presetClass="entr" presetSubtype="16" fill="hold" grpId="0" nodeType="withEffect">
                                  <p:stCondLst>
                                    <p:cond delay="975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22" presetClass="entr" presetSubtype="8" fill="hold" grpId="0" nodeType="withEffect">
                                  <p:stCondLst>
                                    <p:cond delay="1000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1475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par>
                                <p:cTn id="49" presetID="22" presetClass="entr" presetSubtype="1" fill="hold" nodeType="withEffect">
                                  <p:stCondLst>
                                    <p:cond delay="15000"/>
                                  </p:stCondLst>
                                  <p:childTnLst>
                                    <p:set>
                                      <p:cBhvr>
                                        <p:cTn id="50" dur="1" fill="hold">
                                          <p:stCondLst>
                                            <p:cond delay="0"/>
                                          </p:stCondLst>
                                        </p:cTn>
                                        <p:tgtEl>
                                          <p:spTgt spid="25"/>
                                        </p:tgtEl>
                                        <p:attrNameLst>
                                          <p:attrName>style.visibility</p:attrName>
                                        </p:attrNameLst>
                                      </p:cBhvr>
                                      <p:to>
                                        <p:strVal val="visible"/>
                                      </p:to>
                                    </p:set>
                                    <p:animEffect transition="in" filter="wipe(up)">
                                      <p:cBhvr>
                                        <p:cTn id="51" dur="500"/>
                                        <p:tgtEl>
                                          <p:spTgt spid="25"/>
                                        </p:tgtEl>
                                      </p:cBhvr>
                                    </p:animEffect>
                                  </p:childTnLst>
                                </p:cTn>
                              </p:par>
                              <p:par>
                                <p:cTn id="52" presetID="53" presetClass="entr" presetSubtype="16" fill="hold" grpId="0" nodeType="withEffect">
                                  <p:stCondLst>
                                    <p:cond delay="1525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par>
                                <p:cTn id="57" presetID="22" presetClass="entr" presetSubtype="8" fill="hold" grpId="0" nodeType="withEffect">
                                  <p:stCondLst>
                                    <p:cond delay="155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nodeType="withEffect">
                                  <p:stCondLst>
                                    <p:cond delay="2025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par>
                                <p:cTn id="63" presetID="22" presetClass="entr" presetSubtype="1" fill="hold" nodeType="withEffect">
                                  <p:stCondLst>
                                    <p:cond delay="20500"/>
                                  </p:stCondLst>
                                  <p:childTnLst>
                                    <p:set>
                                      <p:cBhvr>
                                        <p:cTn id="64" dur="1" fill="hold">
                                          <p:stCondLst>
                                            <p:cond delay="0"/>
                                          </p:stCondLst>
                                        </p:cTn>
                                        <p:tgtEl>
                                          <p:spTgt spid="5"/>
                                        </p:tgtEl>
                                        <p:attrNameLst>
                                          <p:attrName>style.visibility</p:attrName>
                                        </p:attrNameLst>
                                      </p:cBhvr>
                                      <p:to>
                                        <p:strVal val="visible"/>
                                      </p:to>
                                    </p:set>
                                    <p:animEffect transition="in" filter="wipe(up)">
                                      <p:cBhvr>
                                        <p:cTn id="65" dur="500"/>
                                        <p:tgtEl>
                                          <p:spTgt spid="5"/>
                                        </p:tgtEl>
                                      </p:cBhvr>
                                    </p:animEffect>
                                  </p:childTnLst>
                                </p:cTn>
                              </p:par>
                              <p:par>
                                <p:cTn id="66" presetID="53" presetClass="entr" presetSubtype="16" fill="hold" grpId="0" nodeType="withEffect">
                                  <p:stCondLst>
                                    <p:cond delay="2075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par>
                                <p:cTn id="71" presetID="22" presetClass="entr" presetSubtype="8" fill="hold" grpId="0" nodeType="withEffect">
                                  <p:stCondLst>
                                    <p:cond delay="21000"/>
                                  </p:stCondLst>
                                  <p:childTnLst>
                                    <p:set>
                                      <p:cBhvr>
                                        <p:cTn id="72" dur="1" fill="hold">
                                          <p:stCondLst>
                                            <p:cond delay="0"/>
                                          </p:stCondLst>
                                        </p:cTn>
                                        <p:tgtEl>
                                          <p:spTgt spid="3"/>
                                        </p:tgtEl>
                                        <p:attrNameLst>
                                          <p:attrName>style.visibility</p:attrName>
                                        </p:attrNameLst>
                                      </p:cBhvr>
                                      <p:to>
                                        <p:strVal val="visible"/>
                                      </p:to>
                                    </p:set>
                                    <p:animEffect transition="in" filter="wipe(left)">
                                      <p:cBhvr>
                                        <p:cTn id="73" dur="500"/>
                                        <p:tgtEl>
                                          <p:spTgt spid="3"/>
                                        </p:tgtEl>
                                      </p:cBhvr>
                                    </p:animEffect>
                                  </p:childTnLst>
                                </p:cTn>
                              </p:par>
                              <p:par>
                                <p:cTn id="74" presetID="2" presetClass="exit" presetSubtype="8" fill="hold" grpId="1" nodeType="withEffect">
                                  <p:stCondLst>
                                    <p:cond delay="27170"/>
                                  </p:stCondLst>
                                  <p:childTnLst>
                                    <p:anim calcmode="lin" valueType="num">
                                      <p:cBhvr additive="base">
                                        <p:cTn id="75" dur="500"/>
                                        <p:tgtEl>
                                          <p:spTgt spid="15"/>
                                        </p:tgtEl>
                                        <p:attrNameLst>
                                          <p:attrName>ppt_x</p:attrName>
                                        </p:attrNameLst>
                                      </p:cBhvr>
                                      <p:tavLst>
                                        <p:tav tm="0">
                                          <p:val>
                                            <p:strVal val="ppt_x"/>
                                          </p:val>
                                        </p:tav>
                                        <p:tav tm="100000">
                                          <p:val>
                                            <p:strVal val="0-ppt_w/2"/>
                                          </p:val>
                                        </p:tav>
                                      </p:tavLst>
                                    </p:anim>
                                    <p:anim calcmode="lin" valueType="num">
                                      <p:cBhvr additive="base">
                                        <p:cTn id="76" dur="500"/>
                                        <p:tgtEl>
                                          <p:spTgt spid="15"/>
                                        </p:tgtEl>
                                        <p:attrNameLst>
                                          <p:attrName>ppt_y</p:attrName>
                                        </p:attrNameLst>
                                      </p:cBhvr>
                                      <p:tavLst>
                                        <p:tav tm="0">
                                          <p:val>
                                            <p:strVal val="ppt_y"/>
                                          </p:val>
                                        </p:tav>
                                        <p:tav tm="100000">
                                          <p:val>
                                            <p:strVal val="ppt_y"/>
                                          </p:val>
                                        </p:tav>
                                      </p:tavLst>
                                    </p:anim>
                                    <p:set>
                                      <p:cBhvr>
                                        <p:cTn id="77" dur="1" fill="hold">
                                          <p:stCondLst>
                                            <p:cond delay="499"/>
                                          </p:stCondLst>
                                        </p:cTn>
                                        <p:tgtEl>
                                          <p:spTgt spid="15"/>
                                        </p:tgtEl>
                                        <p:attrNameLst>
                                          <p:attrName>style.visibility</p:attrName>
                                        </p:attrNameLst>
                                      </p:cBhvr>
                                      <p:to>
                                        <p:strVal val="hidden"/>
                                      </p:to>
                                    </p:set>
                                  </p:childTnLst>
                                </p:cTn>
                              </p:par>
                              <p:par>
                                <p:cTn id="78" presetID="2" presetClass="exit" presetSubtype="8" fill="hold" nodeType="withEffect">
                                  <p:stCondLst>
                                    <p:cond delay="27170"/>
                                  </p:stCondLst>
                                  <p:childTnLst>
                                    <p:anim calcmode="lin" valueType="num">
                                      <p:cBhvr additive="base">
                                        <p:cTn id="79" dur="500"/>
                                        <p:tgtEl>
                                          <p:spTgt spid="12"/>
                                        </p:tgtEl>
                                        <p:attrNameLst>
                                          <p:attrName>ppt_x</p:attrName>
                                        </p:attrNameLst>
                                      </p:cBhvr>
                                      <p:tavLst>
                                        <p:tav tm="0">
                                          <p:val>
                                            <p:strVal val="ppt_x"/>
                                          </p:val>
                                        </p:tav>
                                        <p:tav tm="100000">
                                          <p:val>
                                            <p:strVal val="0-ppt_w/2"/>
                                          </p:val>
                                        </p:tav>
                                      </p:tavLst>
                                    </p:anim>
                                    <p:anim calcmode="lin" valueType="num">
                                      <p:cBhvr additive="base">
                                        <p:cTn id="80" dur="500"/>
                                        <p:tgtEl>
                                          <p:spTgt spid="12"/>
                                        </p:tgtEl>
                                        <p:attrNameLst>
                                          <p:attrName>ppt_y</p:attrName>
                                        </p:attrNameLst>
                                      </p:cBhvr>
                                      <p:tavLst>
                                        <p:tav tm="0">
                                          <p:val>
                                            <p:strVal val="ppt_y"/>
                                          </p:val>
                                        </p:tav>
                                        <p:tav tm="100000">
                                          <p:val>
                                            <p:strVal val="ppt_y"/>
                                          </p:val>
                                        </p:tav>
                                      </p:tavLst>
                                    </p:anim>
                                    <p:set>
                                      <p:cBhvr>
                                        <p:cTn id="81" dur="1" fill="hold">
                                          <p:stCondLst>
                                            <p:cond delay="499"/>
                                          </p:stCondLst>
                                        </p:cTn>
                                        <p:tgtEl>
                                          <p:spTgt spid="12"/>
                                        </p:tgtEl>
                                        <p:attrNameLst>
                                          <p:attrName>style.visibility</p:attrName>
                                        </p:attrNameLst>
                                      </p:cBhvr>
                                      <p:to>
                                        <p:strVal val="hidden"/>
                                      </p:to>
                                    </p:set>
                                  </p:childTnLst>
                                </p:cTn>
                              </p:par>
                              <p:par>
                                <p:cTn id="82" presetID="2" presetClass="exit" presetSubtype="8" fill="hold" nodeType="withEffect">
                                  <p:stCondLst>
                                    <p:cond delay="27170"/>
                                  </p:stCondLst>
                                  <p:childTnLst>
                                    <p:anim calcmode="lin" valueType="num">
                                      <p:cBhvr additive="base">
                                        <p:cTn id="83" dur="500"/>
                                        <p:tgtEl>
                                          <p:spTgt spid="8"/>
                                        </p:tgtEl>
                                        <p:attrNameLst>
                                          <p:attrName>ppt_x</p:attrName>
                                        </p:attrNameLst>
                                      </p:cBhvr>
                                      <p:tavLst>
                                        <p:tav tm="0">
                                          <p:val>
                                            <p:strVal val="ppt_x"/>
                                          </p:val>
                                        </p:tav>
                                        <p:tav tm="100000">
                                          <p:val>
                                            <p:strVal val="0-ppt_w/2"/>
                                          </p:val>
                                        </p:tav>
                                      </p:tavLst>
                                    </p:anim>
                                    <p:anim calcmode="lin" valueType="num">
                                      <p:cBhvr additive="base">
                                        <p:cTn id="84" dur="500"/>
                                        <p:tgtEl>
                                          <p:spTgt spid="8"/>
                                        </p:tgtEl>
                                        <p:attrNameLst>
                                          <p:attrName>ppt_y</p:attrName>
                                        </p:attrNameLst>
                                      </p:cBhvr>
                                      <p:tavLst>
                                        <p:tav tm="0">
                                          <p:val>
                                            <p:strVal val="ppt_y"/>
                                          </p:val>
                                        </p:tav>
                                        <p:tav tm="100000">
                                          <p:val>
                                            <p:strVal val="ppt_y"/>
                                          </p:val>
                                        </p:tav>
                                      </p:tavLst>
                                    </p:anim>
                                    <p:set>
                                      <p:cBhvr>
                                        <p:cTn id="85" dur="1" fill="hold">
                                          <p:stCondLst>
                                            <p:cond delay="499"/>
                                          </p:stCondLst>
                                        </p:cTn>
                                        <p:tgtEl>
                                          <p:spTgt spid="8"/>
                                        </p:tgtEl>
                                        <p:attrNameLst>
                                          <p:attrName>style.visibility</p:attrName>
                                        </p:attrNameLst>
                                      </p:cBhvr>
                                      <p:to>
                                        <p:strVal val="hidden"/>
                                      </p:to>
                                    </p:set>
                                  </p:childTnLst>
                                </p:cTn>
                              </p:par>
                              <p:par>
                                <p:cTn id="86" presetID="2" presetClass="exit" presetSubtype="8" fill="hold" grpId="1" nodeType="withEffect">
                                  <p:stCondLst>
                                    <p:cond delay="27170"/>
                                  </p:stCondLst>
                                  <p:childTnLst>
                                    <p:anim calcmode="lin" valueType="num">
                                      <p:cBhvr additive="base">
                                        <p:cTn id="87" dur="500"/>
                                        <p:tgtEl>
                                          <p:spTgt spid="9"/>
                                        </p:tgtEl>
                                        <p:attrNameLst>
                                          <p:attrName>ppt_x</p:attrName>
                                        </p:attrNameLst>
                                      </p:cBhvr>
                                      <p:tavLst>
                                        <p:tav tm="0">
                                          <p:val>
                                            <p:strVal val="ppt_x"/>
                                          </p:val>
                                        </p:tav>
                                        <p:tav tm="100000">
                                          <p:val>
                                            <p:strVal val="0-ppt_w/2"/>
                                          </p:val>
                                        </p:tav>
                                      </p:tavLst>
                                    </p:anim>
                                    <p:anim calcmode="lin" valueType="num">
                                      <p:cBhvr additive="base">
                                        <p:cTn id="88" dur="500"/>
                                        <p:tgtEl>
                                          <p:spTgt spid="9"/>
                                        </p:tgtEl>
                                        <p:attrNameLst>
                                          <p:attrName>ppt_y</p:attrName>
                                        </p:attrNameLst>
                                      </p:cBhvr>
                                      <p:tavLst>
                                        <p:tav tm="0">
                                          <p:val>
                                            <p:strVal val="ppt_y"/>
                                          </p:val>
                                        </p:tav>
                                        <p:tav tm="100000">
                                          <p:val>
                                            <p:strVal val="ppt_y"/>
                                          </p:val>
                                        </p:tav>
                                      </p:tavLst>
                                    </p:anim>
                                    <p:set>
                                      <p:cBhvr>
                                        <p:cTn id="89" dur="1" fill="hold">
                                          <p:stCondLst>
                                            <p:cond delay="499"/>
                                          </p:stCondLst>
                                        </p:cTn>
                                        <p:tgtEl>
                                          <p:spTgt spid="9"/>
                                        </p:tgtEl>
                                        <p:attrNameLst>
                                          <p:attrName>style.visibility</p:attrName>
                                        </p:attrNameLst>
                                      </p:cBhvr>
                                      <p:to>
                                        <p:strVal val="hidden"/>
                                      </p:to>
                                    </p:set>
                                  </p:childTnLst>
                                </p:cTn>
                              </p:par>
                              <p:par>
                                <p:cTn id="90" presetID="2" presetClass="exit" presetSubtype="8" fill="hold" nodeType="withEffect">
                                  <p:stCondLst>
                                    <p:cond delay="27170"/>
                                  </p:stCondLst>
                                  <p:childTnLst>
                                    <p:anim calcmode="lin" valueType="num">
                                      <p:cBhvr additive="base">
                                        <p:cTn id="91" dur="500"/>
                                        <p:tgtEl>
                                          <p:spTgt spid="24"/>
                                        </p:tgtEl>
                                        <p:attrNameLst>
                                          <p:attrName>ppt_x</p:attrName>
                                        </p:attrNameLst>
                                      </p:cBhvr>
                                      <p:tavLst>
                                        <p:tav tm="0">
                                          <p:val>
                                            <p:strVal val="ppt_x"/>
                                          </p:val>
                                        </p:tav>
                                        <p:tav tm="100000">
                                          <p:val>
                                            <p:strVal val="0-ppt_w/2"/>
                                          </p:val>
                                        </p:tav>
                                      </p:tavLst>
                                    </p:anim>
                                    <p:anim calcmode="lin" valueType="num">
                                      <p:cBhvr additive="base">
                                        <p:cTn id="92" dur="500"/>
                                        <p:tgtEl>
                                          <p:spTgt spid="24"/>
                                        </p:tgtEl>
                                        <p:attrNameLst>
                                          <p:attrName>ppt_y</p:attrName>
                                        </p:attrNameLst>
                                      </p:cBhvr>
                                      <p:tavLst>
                                        <p:tav tm="0">
                                          <p:val>
                                            <p:strVal val="ppt_y"/>
                                          </p:val>
                                        </p:tav>
                                        <p:tav tm="100000">
                                          <p:val>
                                            <p:strVal val="ppt_y"/>
                                          </p:val>
                                        </p:tav>
                                      </p:tavLst>
                                    </p:anim>
                                    <p:set>
                                      <p:cBhvr>
                                        <p:cTn id="93" dur="1" fill="hold">
                                          <p:stCondLst>
                                            <p:cond delay="499"/>
                                          </p:stCondLst>
                                        </p:cTn>
                                        <p:tgtEl>
                                          <p:spTgt spid="24"/>
                                        </p:tgtEl>
                                        <p:attrNameLst>
                                          <p:attrName>style.visibility</p:attrName>
                                        </p:attrNameLst>
                                      </p:cBhvr>
                                      <p:to>
                                        <p:strVal val="hidden"/>
                                      </p:to>
                                    </p:set>
                                  </p:childTnLst>
                                </p:cTn>
                              </p:par>
                              <p:par>
                                <p:cTn id="94" presetID="2" presetClass="exit" presetSubtype="8" fill="hold" grpId="1" nodeType="withEffect">
                                  <p:stCondLst>
                                    <p:cond delay="27170"/>
                                  </p:stCondLst>
                                  <p:childTnLst>
                                    <p:anim calcmode="lin" valueType="num">
                                      <p:cBhvr additive="base">
                                        <p:cTn id="95" dur="500"/>
                                        <p:tgtEl>
                                          <p:spTgt spid="11"/>
                                        </p:tgtEl>
                                        <p:attrNameLst>
                                          <p:attrName>ppt_x</p:attrName>
                                        </p:attrNameLst>
                                      </p:cBhvr>
                                      <p:tavLst>
                                        <p:tav tm="0">
                                          <p:val>
                                            <p:strVal val="ppt_x"/>
                                          </p:val>
                                        </p:tav>
                                        <p:tav tm="100000">
                                          <p:val>
                                            <p:strVal val="0-ppt_w/2"/>
                                          </p:val>
                                        </p:tav>
                                      </p:tavLst>
                                    </p:anim>
                                    <p:anim calcmode="lin" valueType="num">
                                      <p:cBhvr additive="base">
                                        <p:cTn id="96" dur="500"/>
                                        <p:tgtEl>
                                          <p:spTgt spid="11"/>
                                        </p:tgtEl>
                                        <p:attrNameLst>
                                          <p:attrName>ppt_y</p:attrName>
                                        </p:attrNameLst>
                                      </p:cBhvr>
                                      <p:tavLst>
                                        <p:tav tm="0">
                                          <p:val>
                                            <p:strVal val="ppt_y"/>
                                          </p:val>
                                        </p:tav>
                                        <p:tav tm="100000">
                                          <p:val>
                                            <p:strVal val="ppt_y"/>
                                          </p:val>
                                        </p:tav>
                                      </p:tavLst>
                                    </p:anim>
                                    <p:set>
                                      <p:cBhvr>
                                        <p:cTn id="97" dur="1" fill="hold">
                                          <p:stCondLst>
                                            <p:cond delay="499"/>
                                          </p:stCondLst>
                                        </p:cTn>
                                        <p:tgtEl>
                                          <p:spTgt spid="11"/>
                                        </p:tgtEl>
                                        <p:attrNameLst>
                                          <p:attrName>style.visibility</p:attrName>
                                        </p:attrNameLst>
                                      </p:cBhvr>
                                      <p:to>
                                        <p:strVal val="hidden"/>
                                      </p:to>
                                    </p:set>
                                  </p:childTnLst>
                                </p:cTn>
                              </p:par>
                              <p:par>
                                <p:cTn id="98" presetID="2" presetClass="exit" presetSubtype="8" fill="hold" nodeType="withEffect">
                                  <p:stCondLst>
                                    <p:cond delay="27170"/>
                                  </p:stCondLst>
                                  <p:childTnLst>
                                    <p:anim calcmode="lin" valueType="num">
                                      <p:cBhvr additive="base">
                                        <p:cTn id="99" dur="500"/>
                                        <p:tgtEl>
                                          <p:spTgt spid="25"/>
                                        </p:tgtEl>
                                        <p:attrNameLst>
                                          <p:attrName>ppt_x</p:attrName>
                                        </p:attrNameLst>
                                      </p:cBhvr>
                                      <p:tavLst>
                                        <p:tav tm="0">
                                          <p:val>
                                            <p:strVal val="ppt_x"/>
                                          </p:val>
                                        </p:tav>
                                        <p:tav tm="100000">
                                          <p:val>
                                            <p:strVal val="0-ppt_w/2"/>
                                          </p:val>
                                        </p:tav>
                                      </p:tavLst>
                                    </p:anim>
                                    <p:anim calcmode="lin" valueType="num">
                                      <p:cBhvr additive="base">
                                        <p:cTn id="100" dur="500"/>
                                        <p:tgtEl>
                                          <p:spTgt spid="25"/>
                                        </p:tgtEl>
                                        <p:attrNameLst>
                                          <p:attrName>ppt_y</p:attrName>
                                        </p:attrNameLst>
                                      </p:cBhvr>
                                      <p:tavLst>
                                        <p:tav tm="0">
                                          <p:val>
                                            <p:strVal val="ppt_y"/>
                                          </p:val>
                                        </p:tav>
                                        <p:tav tm="100000">
                                          <p:val>
                                            <p:strVal val="ppt_y"/>
                                          </p:val>
                                        </p:tav>
                                      </p:tavLst>
                                    </p:anim>
                                    <p:set>
                                      <p:cBhvr>
                                        <p:cTn id="101" dur="1" fill="hold">
                                          <p:stCondLst>
                                            <p:cond delay="499"/>
                                          </p:stCondLst>
                                        </p:cTn>
                                        <p:tgtEl>
                                          <p:spTgt spid="25"/>
                                        </p:tgtEl>
                                        <p:attrNameLst>
                                          <p:attrName>style.visibility</p:attrName>
                                        </p:attrNameLst>
                                      </p:cBhvr>
                                      <p:to>
                                        <p:strVal val="hidden"/>
                                      </p:to>
                                    </p:set>
                                  </p:childTnLst>
                                </p:cTn>
                              </p:par>
                              <p:par>
                                <p:cTn id="102" presetID="2" presetClass="exit" presetSubtype="8" fill="hold" grpId="1" nodeType="withEffect">
                                  <p:stCondLst>
                                    <p:cond delay="27170"/>
                                  </p:stCondLst>
                                  <p:childTnLst>
                                    <p:anim calcmode="lin" valueType="num">
                                      <p:cBhvr additive="base">
                                        <p:cTn id="103" dur="500"/>
                                        <p:tgtEl>
                                          <p:spTgt spid="10"/>
                                        </p:tgtEl>
                                        <p:attrNameLst>
                                          <p:attrName>ppt_x</p:attrName>
                                        </p:attrNameLst>
                                      </p:cBhvr>
                                      <p:tavLst>
                                        <p:tav tm="0">
                                          <p:val>
                                            <p:strVal val="ppt_x"/>
                                          </p:val>
                                        </p:tav>
                                        <p:tav tm="100000">
                                          <p:val>
                                            <p:strVal val="0-ppt_w/2"/>
                                          </p:val>
                                        </p:tav>
                                      </p:tavLst>
                                    </p:anim>
                                    <p:anim calcmode="lin" valueType="num">
                                      <p:cBhvr additive="base">
                                        <p:cTn id="104" dur="500"/>
                                        <p:tgtEl>
                                          <p:spTgt spid="10"/>
                                        </p:tgtEl>
                                        <p:attrNameLst>
                                          <p:attrName>ppt_y</p:attrName>
                                        </p:attrNameLst>
                                      </p:cBhvr>
                                      <p:tavLst>
                                        <p:tav tm="0">
                                          <p:val>
                                            <p:strVal val="ppt_y"/>
                                          </p:val>
                                        </p:tav>
                                        <p:tav tm="100000">
                                          <p:val>
                                            <p:strVal val="ppt_y"/>
                                          </p:val>
                                        </p:tav>
                                      </p:tavLst>
                                    </p:anim>
                                    <p:set>
                                      <p:cBhvr>
                                        <p:cTn id="105" dur="1" fill="hold">
                                          <p:stCondLst>
                                            <p:cond delay="499"/>
                                          </p:stCondLst>
                                        </p:cTn>
                                        <p:tgtEl>
                                          <p:spTgt spid="10"/>
                                        </p:tgtEl>
                                        <p:attrNameLst>
                                          <p:attrName>style.visibility</p:attrName>
                                        </p:attrNameLst>
                                      </p:cBhvr>
                                      <p:to>
                                        <p:strVal val="hidden"/>
                                      </p:to>
                                    </p:set>
                                  </p:childTnLst>
                                </p:cTn>
                              </p:par>
                              <p:par>
                                <p:cTn id="106" presetID="2" presetClass="exit" presetSubtype="2" fill="hold" grpId="1" nodeType="withEffect">
                                  <p:stCondLst>
                                    <p:cond delay="27170"/>
                                  </p:stCondLst>
                                  <p:childTnLst>
                                    <p:anim calcmode="lin" valueType="num">
                                      <p:cBhvr additive="base">
                                        <p:cTn id="107" dur="500"/>
                                        <p:tgtEl>
                                          <p:spTgt spid="26"/>
                                        </p:tgtEl>
                                        <p:attrNameLst>
                                          <p:attrName>ppt_x</p:attrName>
                                        </p:attrNameLst>
                                      </p:cBhvr>
                                      <p:tavLst>
                                        <p:tav tm="0">
                                          <p:val>
                                            <p:strVal val="ppt_x"/>
                                          </p:val>
                                        </p:tav>
                                        <p:tav tm="100000">
                                          <p:val>
                                            <p:strVal val="1+ppt_w/2"/>
                                          </p:val>
                                        </p:tav>
                                      </p:tavLst>
                                    </p:anim>
                                    <p:anim calcmode="lin" valueType="num">
                                      <p:cBhvr additive="base">
                                        <p:cTn id="108" dur="500"/>
                                        <p:tgtEl>
                                          <p:spTgt spid="26"/>
                                        </p:tgtEl>
                                        <p:attrNameLst>
                                          <p:attrName>ppt_y</p:attrName>
                                        </p:attrNameLst>
                                      </p:cBhvr>
                                      <p:tavLst>
                                        <p:tav tm="0">
                                          <p:val>
                                            <p:strVal val="ppt_y"/>
                                          </p:val>
                                        </p:tav>
                                        <p:tav tm="100000">
                                          <p:val>
                                            <p:strVal val="ppt_y"/>
                                          </p:val>
                                        </p:tav>
                                      </p:tavLst>
                                    </p:anim>
                                    <p:set>
                                      <p:cBhvr>
                                        <p:cTn id="109" dur="1" fill="hold">
                                          <p:stCondLst>
                                            <p:cond delay="499"/>
                                          </p:stCondLst>
                                        </p:cTn>
                                        <p:tgtEl>
                                          <p:spTgt spid="26"/>
                                        </p:tgtEl>
                                        <p:attrNameLst>
                                          <p:attrName>style.visibility</p:attrName>
                                        </p:attrNameLst>
                                      </p:cBhvr>
                                      <p:to>
                                        <p:strVal val="hidden"/>
                                      </p:to>
                                    </p:set>
                                  </p:childTnLst>
                                </p:cTn>
                              </p:par>
                              <p:par>
                                <p:cTn id="110" presetID="2" presetClass="exit" presetSubtype="2" fill="hold" grpId="1" nodeType="withEffect">
                                  <p:stCondLst>
                                    <p:cond delay="27170"/>
                                  </p:stCondLst>
                                  <p:childTnLst>
                                    <p:anim calcmode="lin" valueType="num">
                                      <p:cBhvr additive="base">
                                        <p:cTn id="111" dur="500"/>
                                        <p:tgtEl>
                                          <p:spTgt spid="27"/>
                                        </p:tgtEl>
                                        <p:attrNameLst>
                                          <p:attrName>ppt_x</p:attrName>
                                        </p:attrNameLst>
                                      </p:cBhvr>
                                      <p:tavLst>
                                        <p:tav tm="0">
                                          <p:val>
                                            <p:strVal val="ppt_x"/>
                                          </p:val>
                                        </p:tav>
                                        <p:tav tm="100000">
                                          <p:val>
                                            <p:strVal val="1+ppt_w/2"/>
                                          </p:val>
                                        </p:tav>
                                      </p:tavLst>
                                    </p:anim>
                                    <p:anim calcmode="lin" valueType="num">
                                      <p:cBhvr additive="base">
                                        <p:cTn id="112" dur="500"/>
                                        <p:tgtEl>
                                          <p:spTgt spid="27"/>
                                        </p:tgtEl>
                                        <p:attrNameLst>
                                          <p:attrName>ppt_y</p:attrName>
                                        </p:attrNameLst>
                                      </p:cBhvr>
                                      <p:tavLst>
                                        <p:tav tm="0">
                                          <p:val>
                                            <p:strVal val="ppt_y"/>
                                          </p:val>
                                        </p:tav>
                                        <p:tav tm="100000">
                                          <p:val>
                                            <p:strVal val="ppt_y"/>
                                          </p:val>
                                        </p:tav>
                                      </p:tavLst>
                                    </p:anim>
                                    <p:set>
                                      <p:cBhvr>
                                        <p:cTn id="113" dur="1" fill="hold">
                                          <p:stCondLst>
                                            <p:cond delay="499"/>
                                          </p:stCondLst>
                                        </p:cTn>
                                        <p:tgtEl>
                                          <p:spTgt spid="27"/>
                                        </p:tgtEl>
                                        <p:attrNameLst>
                                          <p:attrName>style.visibility</p:attrName>
                                        </p:attrNameLst>
                                      </p:cBhvr>
                                      <p:to>
                                        <p:strVal val="hidden"/>
                                      </p:to>
                                    </p:set>
                                  </p:childTnLst>
                                </p:cTn>
                              </p:par>
                              <p:par>
                                <p:cTn id="114" presetID="2" presetClass="exit" presetSubtype="2" fill="hold" grpId="1" nodeType="withEffect">
                                  <p:stCondLst>
                                    <p:cond delay="27170"/>
                                  </p:stCondLst>
                                  <p:childTnLst>
                                    <p:anim calcmode="lin" valueType="num">
                                      <p:cBhvr additive="base">
                                        <p:cTn id="115" dur="500"/>
                                        <p:tgtEl>
                                          <p:spTgt spid="7"/>
                                        </p:tgtEl>
                                        <p:attrNameLst>
                                          <p:attrName>ppt_x</p:attrName>
                                        </p:attrNameLst>
                                      </p:cBhvr>
                                      <p:tavLst>
                                        <p:tav tm="0">
                                          <p:val>
                                            <p:strVal val="ppt_x"/>
                                          </p:val>
                                        </p:tav>
                                        <p:tav tm="100000">
                                          <p:val>
                                            <p:strVal val="1+ppt_w/2"/>
                                          </p:val>
                                        </p:tav>
                                      </p:tavLst>
                                    </p:anim>
                                    <p:anim calcmode="lin" valueType="num">
                                      <p:cBhvr additive="base">
                                        <p:cTn id="116" dur="500"/>
                                        <p:tgtEl>
                                          <p:spTgt spid="7"/>
                                        </p:tgtEl>
                                        <p:attrNameLst>
                                          <p:attrName>ppt_y</p:attrName>
                                        </p:attrNameLst>
                                      </p:cBhvr>
                                      <p:tavLst>
                                        <p:tav tm="0">
                                          <p:val>
                                            <p:strVal val="ppt_y"/>
                                          </p:val>
                                        </p:tav>
                                        <p:tav tm="100000">
                                          <p:val>
                                            <p:strVal val="ppt_y"/>
                                          </p:val>
                                        </p:tav>
                                      </p:tavLst>
                                    </p:anim>
                                    <p:set>
                                      <p:cBhvr>
                                        <p:cTn id="117" dur="1" fill="hold">
                                          <p:stCondLst>
                                            <p:cond delay="499"/>
                                          </p:stCondLst>
                                        </p:cTn>
                                        <p:tgtEl>
                                          <p:spTgt spid="7"/>
                                        </p:tgtEl>
                                        <p:attrNameLst>
                                          <p:attrName>style.visibility</p:attrName>
                                        </p:attrNameLst>
                                      </p:cBhvr>
                                      <p:to>
                                        <p:strVal val="hidden"/>
                                      </p:to>
                                    </p:set>
                                  </p:childTnLst>
                                </p:cTn>
                              </p:par>
                              <p:par>
                                <p:cTn id="118" presetID="2" presetClass="exit" presetSubtype="2" fill="hold" nodeType="withEffect">
                                  <p:stCondLst>
                                    <p:cond delay="27170"/>
                                  </p:stCondLst>
                                  <p:childTnLst>
                                    <p:anim calcmode="lin" valueType="num">
                                      <p:cBhvr additive="base">
                                        <p:cTn id="119" dur="500"/>
                                        <p:tgtEl>
                                          <p:spTgt spid="28"/>
                                        </p:tgtEl>
                                        <p:attrNameLst>
                                          <p:attrName>ppt_x</p:attrName>
                                        </p:attrNameLst>
                                      </p:cBhvr>
                                      <p:tavLst>
                                        <p:tav tm="0">
                                          <p:val>
                                            <p:strVal val="ppt_x"/>
                                          </p:val>
                                        </p:tav>
                                        <p:tav tm="100000">
                                          <p:val>
                                            <p:strVal val="1+ppt_w/2"/>
                                          </p:val>
                                        </p:tav>
                                      </p:tavLst>
                                    </p:anim>
                                    <p:anim calcmode="lin" valueType="num">
                                      <p:cBhvr additive="base">
                                        <p:cTn id="120" dur="500"/>
                                        <p:tgtEl>
                                          <p:spTgt spid="28"/>
                                        </p:tgtEl>
                                        <p:attrNameLst>
                                          <p:attrName>ppt_y</p:attrName>
                                        </p:attrNameLst>
                                      </p:cBhvr>
                                      <p:tavLst>
                                        <p:tav tm="0">
                                          <p:val>
                                            <p:strVal val="ppt_y"/>
                                          </p:val>
                                        </p:tav>
                                        <p:tav tm="100000">
                                          <p:val>
                                            <p:strVal val="ppt_y"/>
                                          </p:val>
                                        </p:tav>
                                      </p:tavLst>
                                    </p:anim>
                                    <p:set>
                                      <p:cBhvr>
                                        <p:cTn id="121" dur="1" fill="hold">
                                          <p:stCondLst>
                                            <p:cond delay="499"/>
                                          </p:stCondLst>
                                        </p:cTn>
                                        <p:tgtEl>
                                          <p:spTgt spid="28"/>
                                        </p:tgtEl>
                                        <p:attrNameLst>
                                          <p:attrName>style.visibility</p:attrName>
                                        </p:attrNameLst>
                                      </p:cBhvr>
                                      <p:to>
                                        <p:strVal val="hidden"/>
                                      </p:to>
                                    </p:set>
                                  </p:childTnLst>
                                </p:cTn>
                              </p:par>
                              <p:par>
                                <p:cTn id="122" presetID="2" presetClass="exit" presetSubtype="2" fill="hold" grpId="1" nodeType="withEffect">
                                  <p:stCondLst>
                                    <p:cond delay="27170"/>
                                  </p:stCondLst>
                                  <p:childTnLst>
                                    <p:anim calcmode="lin" valueType="num">
                                      <p:cBhvr additive="base">
                                        <p:cTn id="123" dur="500"/>
                                        <p:tgtEl>
                                          <p:spTgt spid="16"/>
                                        </p:tgtEl>
                                        <p:attrNameLst>
                                          <p:attrName>ppt_x</p:attrName>
                                        </p:attrNameLst>
                                      </p:cBhvr>
                                      <p:tavLst>
                                        <p:tav tm="0">
                                          <p:val>
                                            <p:strVal val="ppt_x"/>
                                          </p:val>
                                        </p:tav>
                                        <p:tav tm="100000">
                                          <p:val>
                                            <p:strVal val="1+ppt_w/2"/>
                                          </p:val>
                                        </p:tav>
                                      </p:tavLst>
                                    </p:anim>
                                    <p:anim calcmode="lin" valueType="num">
                                      <p:cBhvr additive="base">
                                        <p:cTn id="124" dur="500"/>
                                        <p:tgtEl>
                                          <p:spTgt spid="16"/>
                                        </p:tgtEl>
                                        <p:attrNameLst>
                                          <p:attrName>ppt_y</p:attrName>
                                        </p:attrNameLst>
                                      </p:cBhvr>
                                      <p:tavLst>
                                        <p:tav tm="0">
                                          <p:val>
                                            <p:strVal val="ppt_y"/>
                                          </p:val>
                                        </p:tav>
                                        <p:tav tm="100000">
                                          <p:val>
                                            <p:strVal val="ppt_y"/>
                                          </p:val>
                                        </p:tav>
                                      </p:tavLst>
                                    </p:anim>
                                    <p:set>
                                      <p:cBhvr>
                                        <p:cTn id="125" dur="1" fill="hold">
                                          <p:stCondLst>
                                            <p:cond delay="499"/>
                                          </p:stCondLst>
                                        </p:cTn>
                                        <p:tgtEl>
                                          <p:spTgt spid="16"/>
                                        </p:tgtEl>
                                        <p:attrNameLst>
                                          <p:attrName>style.visibility</p:attrName>
                                        </p:attrNameLst>
                                      </p:cBhvr>
                                      <p:to>
                                        <p:strVal val="hidden"/>
                                      </p:to>
                                    </p:set>
                                  </p:childTnLst>
                                </p:cTn>
                              </p:par>
                              <p:par>
                                <p:cTn id="126" presetID="2" presetClass="exit" presetSubtype="2" fill="hold" nodeType="withEffect">
                                  <p:stCondLst>
                                    <p:cond delay="27170"/>
                                  </p:stCondLst>
                                  <p:childTnLst>
                                    <p:anim calcmode="lin" valueType="num">
                                      <p:cBhvr additive="base">
                                        <p:cTn id="127" dur="500"/>
                                        <p:tgtEl>
                                          <p:spTgt spid="33"/>
                                        </p:tgtEl>
                                        <p:attrNameLst>
                                          <p:attrName>ppt_x</p:attrName>
                                        </p:attrNameLst>
                                      </p:cBhvr>
                                      <p:tavLst>
                                        <p:tav tm="0">
                                          <p:val>
                                            <p:strVal val="ppt_x"/>
                                          </p:val>
                                        </p:tav>
                                        <p:tav tm="100000">
                                          <p:val>
                                            <p:strVal val="1+ppt_w/2"/>
                                          </p:val>
                                        </p:tav>
                                      </p:tavLst>
                                    </p:anim>
                                    <p:anim calcmode="lin" valueType="num">
                                      <p:cBhvr additive="base">
                                        <p:cTn id="128" dur="500"/>
                                        <p:tgtEl>
                                          <p:spTgt spid="33"/>
                                        </p:tgtEl>
                                        <p:attrNameLst>
                                          <p:attrName>ppt_y</p:attrName>
                                        </p:attrNameLst>
                                      </p:cBhvr>
                                      <p:tavLst>
                                        <p:tav tm="0">
                                          <p:val>
                                            <p:strVal val="ppt_y"/>
                                          </p:val>
                                        </p:tav>
                                        <p:tav tm="100000">
                                          <p:val>
                                            <p:strVal val="ppt_y"/>
                                          </p:val>
                                        </p:tav>
                                      </p:tavLst>
                                    </p:anim>
                                    <p:set>
                                      <p:cBhvr>
                                        <p:cTn id="129" dur="1" fill="hold">
                                          <p:stCondLst>
                                            <p:cond delay="499"/>
                                          </p:stCondLst>
                                        </p:cTn>
                                        <p:tgtEl>
                                          <p:spTgt spid="33"/>
                                        </p:tgtEl>
                                        <p:attrNameLst>
                                          <p:attrName>style.visibility</p:attrName>
                                        </p:attrNameLst>
                                      </p:cBhvr>
                                      <p:to>
                                        <p:strVal val="hidden"/>
                                      </p:to>
                                    </p:set>
                                  </p:childTnLst>
                                </p:cTn>
                              </p:par>
                              <p:par>
                                <p:cTn id="130" presetID="2" presetClass="exit" presetSubtype="2" fill="hold" grpId="1" nodeType="withEffect">
                                  <p:stCondLst>
                                    <p:cond delay="27170"/>
                                  </p:stCondLst>
                                  <p:childTnLst>
                                    <p:anim calcmode="lin" valueType="num">
                                      <p:cBhvr additive="base">
                                        <p:cTn id="131" dur="500"/>
                                        <p:tgtEl>
                                          <p:spTgt spid="18"/>
                                        </p:tgtEl>
                                        <p:attrNameLst>
                                          <p:attrName>ppt_x</p:attrName>
                                        </p:attrNameLst>
                                      </p:cBhvr>
                                      <p:tavLst>
                                        <p:tav tm="0">
                                          <p:val>
                                            <p:strVal val="ppt_x"/>
                                          </p:val>
                                        </p:tav>
                                        <p:tav tm="100000">
                                          <p:val>
                                            <p:strVal val="1+ppt_w/2"/>
                                          </p:val>
                                        </p:tav>
                                      </p:tavLst>
                                    </p:anim>
                                    <p:anim calcmode="lin" valueType="num">
                                      <p:cBhvr additive="base">
                                        <p:cTn id="132" dur="500"/>
                                        <p:tgtEl>
                                          <p:spTgt spid="18"/>
                                        </p:tgtEl>
                                        <p:attrNameLst>
                                          <p:attrName>ppt_y</p:attrName>
                                        </p:attrNameLst>
                                      </p:cBhvr>
                                      <p:tavLst>
                                        <p:tav tm="0">
                                          <p:val>
                                            <p:strVal val="ppt_y"/>
                                          </p:val>
                                        </p:tav>
                                        <p:tav tm="100000">
                                          <p:val>
                                            <p:strVal val="ppt_y"/>
                                          </p:val>
                                        </p:tav>
                                      </p:tavLst>
                                    </p:anim>
                                    <p:set>
                                      <p:cBhvr>
                                        <p:cTn id="133" dur="1" fill="hold">
                                          <p:stCondLst>
                                            <p:cond delay="499"/>
                                          </p:stCondLst>
                                        </p:cTn>
                                        <p:tgtEl>
                                          <p:spTgt spid="18"/>
                                        </p:tgtEl>
                                        <p:attrNameLst>
                                          <p:attrName>style.visibility</p:attrName>
                                        </p:attrNameLst>
                                      </p:cBhvr>
                                      <p:to>
                                        <p:strVal val="hidden"/>
                                      </p:to>
                                    </p:set>
                                  </p:childTnLst>
                                </p:cTn>
                              </p:par>
                              <p:par>
                                <p:cTn id="134" presetID="2" presetClass="exit" presetSubtype="2" fill="hold" grpId="1" nodeType="withEffect">
                                  <p:stCondLst>
                                    <p:cond delay="27170"/>
                                  </p:stCondLst>
                                  <p:childTnLst>
                                    <p:anim calcmode="lin" valueType="num">
                                      <p:cBhvr additive="base">
                                        <p:cTn id="135" dur="500"/>
                                        <p:tgtEl>
                                          <p:spTgt spid="3"/>
                                        </p:tgtEl>
                                        <p:attrNameLst>
                                          <p:attrName>ppt_x</p:attrName>
                                        </p:attrNameLst>
                                      </p:cBhvr>
                                      <p:tavLst>
                                        <p:tav tm="0">
                                          <p:val>
                                            <p:strVal val="ppt_x"/>
                                          </p:val>
                                        </p:tav>
                                        <p:tav tm="100000">
                                          <p:val>
                                            <p:strVal val="1+ppt_w/2"/>
                                          </p:val>
                                        </p:tav>
                                      </p:tavLst>
                                    </p:anim>
                                    <p:anim calcmode="lin" valueType="num">
                                      <p:cBhvr additive="base">
                                        <p:cTn id="136" dur="500"/>
                                        <p:tgtEl>
                                          <p:spTgt spid="3"/>
                                        </p:tgtEl>
                                        <p:attrNameLst>
                                          <p:attrName>ppt_y</p:attrName>
                                        </p:attrNameLst>
                                      </p:cBhvr>
                                      <p:tavLst>
                                        <p:tav tm="0">
                                          <p:val>
                                            <p:strVal val="ppt_y"/>
                                          </p:val>
                                        </p:tav>
                                        <p:tav tm="100000">
                                          <p:val>
                                            <p:strVal val="ppt_y"/>
                                          </p:val>
                                        </p:tav>
                                      </p:tavLst>
                                    </p:anim>
                                    <p:set>
                                      <p:cBhvr>
                                        <p:cTn id="137" dur="1" fill="hold">
                                          <p:stCondLst>
                                            <p:cond delay="499"/>
                                          </p:stCondLst>
                                        </p:cTn>
                                        <p:tgtEl>
                                          <p:spTgt spid="3"/>
                                        </p:tgtEl>
                                        <p:attrNameLst>
                                          <p:attrName>style.visibility</p:attrName>
                                        </p:attrNameLst>
                                      </p:cBhvr>
                                      <p:to>
                                        <p:strVal val="hidden"/>
                                      </p:to>
                                    </p:set>
                                  </p:childTnLst>
                                </p:cTn>
                              </p:par>
                              <p:par>
                                <p:cTn id="138" presetID="2" presetClass="exit" presetSubtype="2" fill="hold" nodeType="withEffect">
                                  <p:stCondLst>
                                    <p:cond delay="27170"/>
                                  </p:stCondLst>
                                  <p:childTnLst>
                                    <p:anim calcmode="lin" valueType="num">
                                      <p:cBhvr additive="base">
                                        <p:cTn id="139" dur="500"/>
                                        <p:tgtEl>
                                          <p:spTgt spid="4"/>
                                        </p:tgtEl>
                                        <p:attrNameLst>
                                          <p:attrName>ppt_x</p:attrName>
                                        </p:attrNameLst>
                                      </p:cBhvr>
                                      <p:tavLst>
                                        <p:tav tm="0">
                                          <p:val>
                                            <p:strVal val="ppt_x"/>
                                          </p:val>
                                        </p:tav>
                                        <p:tav tm="100000">
                                          <p:val>
                                            <p:strVal val="1+ppt_w/2"/>
                                          </p:val>
                                        </p:tav>
                                      </p:tavLst>
                                    </p:anim>
                                    <p:anim calcmode="lin" valueType="num">
                                      <p:cBhvr additive="base">
                                        <p:cTn id="140" dur="500"/>
                                        <p:tgtEl>
                                          <p:spTgt spid="4"/>
                                        </p:tgtEl>
                                        <p:attrNameLst>
                                          <p:attrName>ppt_y</p:attrName>
                                        </p:attrNameLst>
                                      </p:cBhvr>
                                      <p:tavLst>
                                        <p:tav tm="0">
                                          <p:val>
                                            <p:strVal val="ppt_y"/>
                                          </p:val>
                                        </p:tav>
                                        <p:tav tm="100000">
                                          <p:val>
                                            <p:strVal val="ppt_y"/>
                                          </p:val>
                                        </p:tav>
                                      </p:tavLst>
                                    </p:anim>
                                    <p:set>
                                      <p:cBhvr>
                                        <p:cTn id="141" dur="1" fill="hold">
                                          <p:stCondLst>
                                            <p:cond delay="499"/>
                                          </p:stCondLst>
                                        </p:cTn>
                                        <p:tgtEl>
                                          <p:spTgt spid="4"/>
                                        </p:tgtEl>
                                        <p:attrNameLst>
                                          <p:attrName>style.visibility</p:attrName>
                                        </p:attrNameLst>
                                      </p:cBhvr>
                                      <p:to>
                                        <p:strVal val="hidden"/>
                                      </p:to>
                                    </p:set>
                                  </p:childTnLst>
                                </p:cTn>
                              </p:par>
                              <p:par>
                                <p:cTn id="142" presetID="2" presetClass="exit" presetSubtype="8" fill="hold" nodeType="withEffect">
                                  <p:stCondLst>
                                    <p:cond delay="27170"/>
                                  </p:stCondLst>
                                  <p:childTnLst>
                                    <p:anim calcmode="lin" valueType="num">
                                      <p:cBhvr additive="base">
                                        <p:cTn id="143" dur="500"/>
                                        <p:tgtEl>
                                          <p:spTgt spid="5"/>
                                        </p:tgtEl>
                                        <p:attrNameLst>
                                          <p:attrName>ppt_x</p:attrName>
                                        </p:attrNameLst>
                                      </p:cBhvr>
                                      <p:tavLst>
                                        <p:tav tm="0">
                                          <p:val>
                                            <p:strVal val="ppt_x"/>
                                          </p:val>
                                        </p:tav>
                                        <p:tav tm="100000">
                                          <p:val>
                                            <p:strVal val="0-ppt_w/2"/>
                                          </p:val>
                                        </p:tav>
                                      </p:tavLst>
                                    </p:anim>
                                    <p:anim calcmode="lin" valueType="num">
                                      <p:cBhvr additive="base">
                                        <p:cTn id="144" dur="500"/>
                                        <p:tgtEl>
                                          <p:spTgt spid="5"/>
                                        </p:tgtEl>
                                        <p:attrNameLst>
                                          <p:attrName>ppt_y</p:attrName>
                                        </p:attrNameLst>
                                      </p:cBhvr>
                                      <p:tavLst>
                                        <p:tav tm="0">
                                          <p:val>
                                            <p:strVal val="ppt_y"/>
                                          </p:val>
                                        </p:tav>
                                        <p:tav tm="100000">
                                          <p:val>
                                            <p:strVal val="ppt_y"/>
                                          </p:val>
                                        </p:tav>
                                      </p:tavLst>
                                    </p:anim>
                                    <p:set>
                                      <p:cBhvr>
                                        <p:cTn id="145" dur="1" fill="hold">
                                          <p:stCondLst>
                                            <p:cond delay="499"/>
                                          </p:stCondLst>
                                        </p:cTn>
                                        <p:tgtEl>
                                          <p:spTgt spid="5"/>
                                        </p:tgtEl>
                                        <p:attrNameLst>
                                          <p:attrName>style.visibility</p:attrName>
                                        </p:attrNameLst>
                                      </p:cBhvr>
                                      <p:to>
                                        <p:strVal val="hidden"/>
                                      </p:to>
                                    </p:set>
                                  </p:childTnLst>
                                </p:cTn>
                              </p:par>
                              <p:par>
                                <p:cTn id="146" presetID="2" presetClass="exit" presetSubtype="8" fill="hold" grpId="1" nodeType="withEffect">
                                  <p:stCondLst>
                                    <p:cond delay="27170"/>
                                  </p:stCondLst>
                                  <p:childTnLst>
                                    <p:anim calcmode="lin" valueType="num">
                                      <p:cBhvr additive="base">
                                        <p:cTn id="147" dur="500"/>
                                        <p:tgtEl>
                                          <p:spTgt spid="6"/>
                                        </p:tgtEl>
                                        <p:attrNameLst>
                                          <p:attrName>ppt_x</p:attrName>
                                        </p:attrNameLst>
                                      </p:cBhvr>
                                      <p:tavLst>
                                        <p:tav tm="0">
                                          <p:val>
                                            <p:strVal val="ppt_x"/>
                                          </p:val>
                                        </p:tav>
                                        <p:tav tm="100000">
                                          <p:val>
                                            <p:strVal val="0-ppt_w/2"/>
                                          </p:val>
                                        </p:tav>
                                      </p:tavLst>
                                    </p:anim>
                                    <p:anim calcmode="lin" valueType="num">
                                      <p:cBhvr additive="base">
                                        <p:cTn id="148" dur="500"/>
                                        <p:tgtEl>
                                          <p:spTgt spid="6"/>
                                        </p:tgtEl>
                                        <p:attrNameLst>
                                          <p:attrName>ppt_y</p:attrName>
                                        </p:attrNameLst>
                                      </p:cBhvr>
                                      <p:tavLst>
                                        <p:tav tm="0">
                                          <p:val>
                                            <p:strVal val="ppt_y"/>
                                          </p:val>
                                        </p:tav>
                                        <p:tav tm="100000">
                                          <p:val>
                                            <p:strVal val="ppt_y"/>
                                          </p:val>
                                        </p:tav>
                                      </p:tavLst>
                                    </p:anim>
                                    <p:set>
                                      <p:cBhvr>
                                        <p:cTn id="14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0" fill="hold" display="0">
                  <p:stCondLst>
                    <p:cond delay="indefinite"/>
                  </p:stCondLst>
                  <p:endCondLst>
                    <p:cond evt="onStopAudio" delay="0">
                      <p:tgtEl>
                        <p:sldTgt/>
                      </p:tgtEl>
                    </p:cond>
                  </p:endCondLst>
                </p:cTn>
                <p:tgtEl>
                  <p:spTgt spid="13"/>
                </p:tgtEl>
              </p:cMediaNode>
            </p:audio>
          </p:childTnLst>
        </p:cTn>
      </p:par>
    </p:tnLst>
    <p:bldLst>
      <p:bldP spid="7" grpId="0"/>
      <p:bldP spid="7" grpId="1"/>
      <p:bldP spid="16" grpId="0"/>
      <p:bldP spid="16" grpId="1"/>
      <p:bldP spid="18" grpId="0"/>
      <p:bldP spid="18" grpId="1"/>
      <p:bldP spid="9" grpId="0" animBg="1"/>
      <p:bldP spid="9" grpId="1" animBg="1"/>
      <p:bldP spid="10" grpId="0" animBg="1"/>
      <p:bldP spid="10" grpId="1" animBg="1"/>
      <p:bldP spid="11" grpId="0" animBg="1"/>
      <p:bldP spid="11" grpId="1" animBg="1"/>
      <p:bldP spid="26" grpId="0"/>
      <p:bldP spid="26" grpId="1"/>
      <p:bldP spid="27" grpId="0" animBg="1"/>
      <p:bldP spid="27" grpId="1" animBg="1"/>
      <p:bldP spid="15" grpId="0"/>
      <p:bldP spid="15" grpId="1"/>
      <p:bldP spid="3" grpId="0"/>
      <p:bldP spid="3" grpId="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1E93CE-9ED0-87DE-41AB-B8B6FA9B481F}"/>
              </a:ext>
            </a:extLst>
          </p:cNvPr>
          <p:cNvGrpSpPr/>
          <p:nvPr/>
        </p:nvGrpSpPr>
        <p:grpSpPr>
          <a:xfrm>
            <a:off x="434906" y="941485"/>
            <a:ext cx="11322188" cy="5228810"/>
            <a:chOff x="269737" y="941485"/>
            <a:chExt cx="11322188" cy="5228810"/>
          </a:xfrm>
        </p:grpSpPr>
        <p:sp>
          <p:nvSpPr>
            <p:cNvPr id="253" name="TextBox 252">
              <a:extLst>
                <a:ext uri="{FF2B5EF4-FFF2-40B4-BE49-F238E27FC236}">
                  <a16:creationId xmlns:a16="http://schemas.microsoft.com/office/drawing/2014/main" id="{6CE5B3FD-80D7-B607-14EA-3CBC380CFE35}"/>
                </a:ext>
              </a:extLst>
            </p:cNvPr>
            <p:cNvSpPr txBox="1"/>
            <p:nvPr/>
          </p:nvSpPr>
          <p:spPr>
            <a:xfrm>
              <a:off x="4916444" y="941485"/>
              <a:ext cx="1497839" cy="461665"/>
            </a:xfrm>
            <a:prstGeom prst="rect">
              <a:avLst/>
            </a:prstGeom>
            <a:noFill/>
            <a:ln>
              <a:noFill/>
            </a:ln>
          </p:spPr>
          <p:txBody>
            <a:bodyPr wrap="square" rtlCol="0" anchor="ctr">
              <a:spAutoFit/>
            </a:bodyPr>
            <a:lstStyle/>
            <a:p>
              <a:pPr algn="ctr"/>
              <a:r>
                <a:rPr lang="en-US" sz="2400" b="1" dirty="0">
                  <a:solidFill>
                    <a:srgbClr val="009ADE"/>
                  </a:solidFill>
                  <a:latin typeface="Atkinson Hyperlegible" pitchFamily="2" charset="0"/>
                </a:rPr>
                <a:t>Step 1</a:t>
              </a:r>
            </a:p>
          </p:txBody>
        </p:sp>
        <p:sp>
          <p:nvSpPr>
            <p:cNvPr id="254" name="TextBox 253">
              <a:extLst>
                <a:ext uri="{FF2B5EF4-FFF2-40B4-BE49-F238E27FC236}">
                  <a16:creationId xmlns:a16="http://schemas.microsoft.com/office/drawing/2014/main" id="{58BE692F-598C-4F0E-7D0A-7B553F32365D}"/>
                </a:ext>
              </a:extLst>
            </p:cNvPr>
            <p:cNvSpPr txBox="1"/>
            <p:nvPr/>
          </p:nvSpPr>
          <p:spPr>
            <a:xfrm>
              <a:off x="3644278" y="1414348"/>
              <a:ext cx="4140618" cy="787301"/>
            </a:xfrm>
            <a:prstGeom prst="rect">
              <a:avLst/>
            </a:prstGeom>
            <a:noFill/>
            <a:ln>
              <a:noFill/>
            </a:ln>
          </p:spPr>
          <p:txBody>
            <a:bodyPr wrap="square" anchor="ctr">
              <a:spAutoFit/>
            </a:bodyPr>
            <a:lstStyle/>
            <a:p>
              <a:pPr algn="ctr"/>
              <a:r>
                <a:rPr lang="en-US" sz="2200" dirty="0">
                  <a:latin typeface="Atkinson Hyperlegible" pitchFamily="2" charset="0"/>
                </a:rPr>
                <a:t>Establish and train the team and document decisions</a:t>
              </a:r>
            </a:p>
          </p:txBody>
        </p:sp>
        <p:sp>
          <p:nvSpPr>
            <p:cNvPr id="255" name="TextBox 254">
              <a:extLst>
                <a:ext uri="{FF2B5EF4-FFF2-40B4-BE49-F238E27FC236}">
                  <a16:creationId xmlns:a16="http://schemas.microsoft.com/office/drawing/2014/main" id="{BBE2A60B-1165-FB77-9A39-1C7FFFE94353}"/>
                </a:ext>
              </a:extLst>
            </p:cNvPr>
            <p:cNvSpPr txBox="1"/>
            <p:nvPr/>
          </p:nvSpPr>
          <p:spPr>
            <a:xfrm>
              <a:off x="7812700" y="2826823"/>
              <a:ext cx="3013156" cy="461665"/>
            </a:xfrm>
            <a:prstGeom prst="rect">
              <a:avLst/>
            </a:prstGeom>
            <a:noFill/>
            <a:ln>
              <a:noFill/>
            </a:ln>
          </p:spPr>
          <p:txBody>
            <a:bodyPr wrap="square" rtlCol="0">
              <a:spAutoFit/>
            </a:bodyPr>
            <a:lstStyle/>
            <a:p>
              <a:r>
                <a:rPr lang="en-US" sz="2400" b="1" dirty="0">
                  <a:solidFill>
                    <a:srgbClr val="80BC00"/>
                  </a:solidFill>
                  <a:latin typeface="Atkinson Hyperlegible" pitchFamily="2" charset="0"/>
                </a:rPr>
                <a:t>Step 2</a:t>
              </a:r>
            </a:p>
          </p:txBody>
        </p:sp>
        <p:sp>
          <p:nvSpPr>
            <p:cNvPr id="256" name="TextBox 255">
              <a:extLst>
                <a:ext uri="{FF2B5EF4-FFF2-40B4-BE49-F238E27FC236}">
                  <a16:creationId xmlns:a16="http://schemas.microsoft.com/office/drawing/2014/main" id="{A03D0AE9-10C6-2922-A70E-37C228DCF452}"/>
                </a:ext>
              </a:extLst>
            </p:cNvPr>
            <p:cNvSpPr txBox="1"/>
            <p:nvPr/>
          </p:nvSpPr>
          <p:spPr>
            <a:xfrm>
              <a:off x="7812700" y="3295941"/>
              <a:ext cx="3414743" cy="787301"/>
            </a:xfrm>
            <a:prstGeom prst="rect">
              <a:avLst/>
            </a:prstGeom>
            <a:noFill/>
            <a:ln>
              <a:noFill/>
            </a:ln>
          </p:spPr>
          <p:txBody>
            <a:bodyPr wrap="square" anchor="ctr">
              <a:spAutoFit/>
            </a:bodyPr>
            <a:lstStyle/>
            <a:p>
              <a:r>
                <a:rPr lang="en-US" sz="2200" dirty="0">
                  <a:latin typeface="Atkinson Hyperlegible" pitchFamily="2" charset="0"/>
                </a:rPr>
                <a:t>Undertake an assessment of the facility</a:t>
              </a:r>
            </a:p>
          </p:txBody>
        </p:sp>
        <p:sp>
          <p:nvSpPr>
            <p:cNvPr id="257" name="TextBox 256">
              <a:extLst>
                <a:ext uri="{FF2B5EF4-FFF2-40B4-BE49-F238E27FC236}">
                  <a16:creationId xmlns:a16="http://schemas.microsoft.com/office/drawing/2014/main" id="{7424F016-6B8E-D6D9-0928-6FBCCC73EEB8}"/>
                </a:ext>
              </a:extLst>
            </p:cNvPr>
            <p:cNvSpPr txBox="1"/>
            <p:nvPr/>
          </p:nvSpPr>
          <p:spPr>
            <a:xfrm>
              <a:off x="7812700" y="4567462"/>
              <a:ext cx="3004867" cy="461665"/>
            </a:xfrm>
            <a:prstGeom prst="rect">
              <a:avLst/>
            </a:prstGeom>
            <a:noFill/>
            <a:ln>
              <a:noFill/>
            </a:ln>
          </p:spPr>
          <p:txBody>
            <a:bodyPr wrap="square" rtlCol="0">
              <a:spAutoFit/>
            </a:bodyPr>
            <a:lstStyle/>
            <a:p>
              <a:r>
                <a:rPr lang="en-US" sz="2400" b="1" dirty="0">
                  <a:solidFill>
                    <a:srgbClr val="A6228C"/>
                  </a:solidFill>
                  <a:latin typeface="Atkinson Hyperlegible" pitchFamily="2" charset="0"/>
                </a:rPr>
                <a:t>Step 3</a:t>
              </a:r>
            </a:p>
          </p:txBody>
        </p:sp>
        <p:sp>
          <p:nvSpPr>
            <p:cNvPr id="258" name="TextBox 257">
              <a:extLst>
                <a:ext uri="{FF2B5EF4-FFF2-40B4-BE49-F238E27FC236}">
                  <a16:creationId xmlns:a16="http://schemas.microsoft.com/office/drawing/2014/main" id="{D1EE30D3-435E-85E6-970C-685D4FFA95BB}"/>
                </a:ext>
              </a:extLst>
            </p:cNvPr>
            <p:cNvSpPr txBox="1"/>
            <p:nvPr/>
          </p:nvSpPr>
          <p:spPr>
            <a:xfrm>
              <a:off x="7812700" y="5040689"/>
              <a:ext cx="3779225" cy="1129606"/>
            </a:xfrm>
            <a:prstGeom prst="rect">
              <a:avLst/>
            </a:prstGeom>
            <a:noFill/>
            <a:ln>
              <a:noFill/>
            </a:ln>
          </p:spPr>
          <p:txBody>
            <a:bodyPr wrap="square" anchor="ctr">
              <a:spAutoFit/>
            </a:bodyPr>
            <a:lstStyle/>
            <a:p>
              <a:pPr algn="l"/>
              <a:r>
                <a:rPr lang="en-US" sz="2200" b="0" i="0" dirty="0">
                  <a:solidFill>
                    <a:srgbClr val="202124"/>
                  </a:solidFill>
                  <a:effectLst/>
                  <a:latin typeface="Atkinson Hyperlegible" pitchFamily="2" charset="0"/>
                </a:rPr>
                <a:t>Conduct a risk assessment to identify and prioritize areas for improvement</a:t>
              </a:r>
            </a:p>
          </p:txBody>
        </p:sp>
        <p:sp>
          <p:nvSpPr>
            <p:cNvPr id="259" name="TextBox 258">
              <a:extLst>
                <a:ext uri="{FF2B5EF4-FFF2-40B4-BE49-F238E27FC236}">
                  <a16:creationId xmlns:a16="http://schemas.microsoft.com/office/drawing/2014/main" id="{6464244D-E1AA-B5C2-7BBA-54AFDBB0C060}"/>
                </a:ext>
              </a:extLst>
            </p:cNvPr>
            <p:cNvSpPr txBox="1"/>
            <p:nvPr/>
          </p:nvSpPr>
          <p:spPr>
            <a:xfrm>
              <a:off x="1276746" y="4567462"/>
              <a:ext cx="2321774" cy="461665"/>
            </a:xfrm>
            <a:prstGeom prst="rect">
              <a:avLst/>
            </a:prstGeom>
            <a:noFill/>
            <a:ln>
              <a:noFill/>
            </a:ln>
          </p:spPr>
          <p:txBody>
            <a:bodyPr wrap="square" rtlCol="0">
              <a:spAutoFit/>
            </a:bodyPr>
            <a:lstStyle/>
            <a:p>
              <a:pPr algn="r"/>
              <a:r>
                <a:rPr lang="en-US" sz="2400" b="1" dirty="0">
                  <a:solidFill>
                    <a:srgbClr val="F26829"/>
                  </a:solidFill>
                  <a:latin typeface="Atkinson Hyperlegible" pitchFamily="2" charset="0"/>
                </a:rPr>
                <a:t>Step 4</a:t>
              </a:r>
            </a:p>
          </p:txBody>
        </p:sp>
        <p:sp>
          <p:nvSpPr>
            <p:cNvPr id="260" name="TextBox 259">
              <a:extLst>
                <a:ext uri="{FF2B5EF4-FFF2-40B4-BE49-F238E27FC236}">
                  <a16:creationId xmlns:a16="http://schemas.microsoft.com/office/drawing/2014/main" id="{20065489-A473-0C10-9262-F4453A72749B}"/>
                </a:ext>
              </a:extLst>
            </p:cNvPr>
            <p:cNvSpPr txBox="1"/>
            <p:nvPr/>
          </p:nvSpPr>
          <p:spPr>
            <a:xfrm>
              <a:off x="443412" y="5051494"/>
              <a:ext cx="3155108" cy="1107995"/>
            </a:xfrm>
            <a:prstGeom prst="rect">
              <a:avLst/>
            </a:prstGeom>
            <a:noFill/>
            <a:ln>
              <a:noFill/>
            </a:ln>
          </p:spPr>
          <p:txBody>
            <a:bodyPr wrap="square" anchor="ctr">
              <a:spAutoFit/>
            </a:bodyPr>
            <a:lstStyle/>
            <a:p>
              <a:pPr algn="r"/>
              <a:r>
                <a:rPr lang="en-US" sz="2200" b="0" i="0" dirty="0">
                  <a:solidFill>
                    <a:srgbClr val="202124"/>
                  </a:solidFill>
                  <a:effectLst/>
                  <a:latin typeface="Atkinson Hyperlegible" pitchFamily="2" charset="0"/>
                </a:rPr>
                <a:t>Develop an incremental improvement plan and take action</a:t>
              </a:r>
            </a:p>
          </p:txBody>
        </p:sp>
        <p:sp>
          <p:nvSpPr>
            <p:cNvPr id="261" name="TextBox 260">
              <a:extLst>
                <a:ext uri="{FF2B5EF4-FFF2-40B4-BE49-F238E27FC236}">
                  <a16:creationId xmlns:a16="http://schemas.microsoft.com/office/drawing/2014/main" id="{295B4F9B-01BC-C6FA-9F8A-67B2702DD8A7}"/>
                </a:ext>
              </a:extLst>
            </p:cNvPr>
            <p:cNvSpPr txBox="1"/>
            <p:nvPr/>
          </p:nvSpPr>
          <p:spPr>
            <a:xfrm>
              <a:off x="1269689" y="2852719"/>
              <a:ext cx="2328831" cy="461665"/>
            </a:xfrm>
            <a:prstGeom prst="rect">
              <a:avLst/>
            </a:prstGeom>
            <a:noFill/>
            <a:ln>
              <a:noFill/>
            </a:ln>
          </p:spPr>
          <p:txBody>
            <a:bodyPr wrap="square" rtlCol="0" anchor="ctr">
              <a:spAutoFit/>
            </a:bodyPr>
            <a:lstStyle/>
            <a:p>
              <a:pPr algn="r"/>
              <a:r>
                <a:rPr lang="en-US" sz="2400" b="1" dirty="0">
                  <a:solidFill>
                    <a:srgbClr val="F4A81D"/>
                  </a:solidFill>
                  <a:latin typeface="Atkinson Hyperlegible" pitchFamily="2" charset="0"/>
                </a:rPr>
                <a:t>Step 5</a:t>
              </a:r>
            </a:p>
          </p:txBody>
        </p:sp>
        <p:sp>
          <p:nvSpPr>
            <p:cNvPr id="262" name="TextBox 261">
              <a:extLst>
                <a:ext uri="{FF2B5EF4-FFF2-40B4-BE49-F238E27FC236}">
                  <a16:creationId xmlns:a16="http://schemas.microsoft.com/office/drawing/2014/main" id="{A42A50BF-545D-5C6D-3EF5-5331414FAF55}"/>
                </a:ext>
              </a:extLst>
            </p:cNvPr>
            <p:cNvSpPr txBox="1"/>
            <p:nvPr/>
          </p:nvSpPr>
          <p:spPr>
            <a:xfrm>
              <a:off x="269737" y="3295941"/>
              <a:ext cx="3328783" cy="787301"/>
            </a:xfrm>
            <a:prstGeom prst="rect">
              <a:avLst/>
            </a:prstGeom>
            <a:noFill/>
            <a:ln>
              <a:noFill/>
            </a:ln>
          </p:spPr>
          <p:txBody>
            <a:bodyPr wrap="square" anchor="ctr">
              <a:spAutoFit/>
            </a:bodyPr>
            <a:lstStyle/>
            <a:p>
              <a:pPr algn="r"/>
              <a:r>
                <a:rPr lang="en-US" sz="2200" dirty="0">
                  <a:latin typeface="Atkinson Hyperlegible" pitchFamily="2" charset="0"/>
                </a:rPr>
                <a:t>Monitor, review, adapt, improve</a:t>
              </a:r>
            </a:p>
          </p:txBody>
        </p:sp>
        <p:sp>
          <p:nvSpPr>
            <p:cNvPr id="263" name="Pentagon 262">
              <a:extLst>
                <a:ext uri="{FF2B5EF4-FFF2-40B4-BE49-F238E27FC236}">
                  <a16:creationId xmlns:a16="http://schemas.microsoft.com/office/drawing/2014/main" id="{1F978B4A-EF59-ABB8-97E0-1E6291CAF471}"/>
                </a:ext>
              </a:extLst>
            </p:cNvPr>
            <p:cNvSpPr/>
            <p:nvPr/>
          </p:nvSpPr>
          <p:spPr>
            <a:xfrm>
              <a:off x="4083800"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9A0EF6FE-D851-0C44-C0A3-A0523D499C63}"/>
                </a:ext>
              </a:extLst>
            </p:cNvPr>
            <p:cNvSpPr/>
            <p:nvPr/>
          </p:nvSpPr>
          <p:spPr>
            <a:xfrm>
              <a:off x="5252400" y="2328030"/>
              <a:ext cx="902201" cy="902201"/>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Freeform 5">
              <a:extLst>
                <a:ext uri="{FF2B5EF4-FFF2-40B4-BE49-F238E27FC236}">
                  <a16:creationId xmlns:a16="http://schemas.microsoft.com/office/drawing/2014/main" id="{5D37780E-7226-8921-C0CD-1B1933224CC1}"/>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6">
              <a:extLst>
                <a:ext uri="{FF2B5EF4-FFF2-40B4-BE49-F238E27FC236}">
                  <a16:creationId xmlns:a16="http://schemas.microsoft.com/office/drawing/2014/main" id="{29EB3091-271A-FE00-8431-FAC9FEF3E93C}"/>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7">
              <a:extLst>
                <a:ext uri="{FF2B5EF4-FFF2-40B4-BE49-F238E27FC236}">
                  <a16:creationId xmlns:a16="http://schemas.microsoft.com/office/drawing/2014/main" id="{34D40E84-9D2A-0D4D-37AB-E52B7B28D8F3}"/>
                </a:ext>
              </a:extLst>
            </p:cNvPr>
            <p:cNvSpPr>
              <a:spLocks/>
            </p:cNvSpPr>
            <p:nvPr/>
          </p:nvSpPr>
          <p:spPr bwMode="auto">
            <a:xfrm>
              <a:off x="5953676"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8" name="Freeform 8">
              <a:extLst>
                <a:ext uri="{FF2B5EF4-FFF2-40B4-BE49-F238E27FC236}">
                  <a16:creationId xmlns:a16="http://schemas.microsoft.com/office/drawing/2014/main" id="{7FA2AC45-0334-2052-EFF0-557DBDCCB37A}"/>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9" name="Freeform 9">
              <a:extLst>
                <a:ext uri="{FF2B5EF4-FFF2-40B4-BE49-F238E27FC236}">
                  <a16:creationId xmlns:a16="http://schemas.microsoft.com/office/drawing/2014/main" id="{760A974A-4A09-97C0-6A41-8684A47BC9A3}"/>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0">
              <a:extLst>
                <a:ext uri="{FF2B5EF4-FFF2-40B4-BE49-F238E27FC236}">
                  <a16:creationId xmlns:a16="http://schemas.microsoft.com/office/drawing/2014/main" id="{20867824-5F16-7A26-8EE5-A1943FE0371B}"/>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1">
              <a:extLst>
                <a:ext uri="{FF2B5EF4-FFF2-40B4-BE49-F238E27FC236}">
                  <a16:creationId xmlns:a16="http://schemas.microsoft.com/office/drawing/2014/main" id="{09E4E6C5-CB5F-EB7B-0AE2-D8B91B073CDC}"/>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2">
              <a:extLst>
                <a:ext uri="{FF2B5EF4-FFF2-40B4-BE49-F238E27FC236}">
                  <a16:creationId xmlns:a16="http://schemas.microsoft.com/office/drawing/2014/main" id="{4F838D2B-9A78-7249-4D0C-9C7C7BE9803D}"/>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3">
              <a:extLst>
                <a:ext uri="{FF2B5EF4-FFF2-40B4-BE49-F238E27FC236}">
                  <a16:creationId xmlns:a16="http://schemas.microsoft.com/office/drawing/2014/main" id="{AF1856EF-CF2F-0533-7DBC-61DDF2121CF2}"/>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4">
              <a:extLst>
                <a:ext uri="{FF2B5EF4-FFF2-40B4-BE49-F238E27FC236}">
                  <a16:creationId xmlns:a16="http://schemas.microsoft.com/office/drawing/2014/main" id="{F1652158-0408-FD50-7408-21C360299063}"/>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Oval 274">
              <a:extLst>
                <a:ext uri="{FF2B5EF4-FFF2-40B4-BE49-F238E27FC236}">
                  <a16:creationId xmlns:a16="http://schemas.microsoft.com/office/drawing/2014/main" id="{0133DAEE-D71F-C958-D9A1-130633886AB4}"/>
                </a:ext>
              </a:extLst>
            </p:cNvPr>
            <p:cNvSpPr/>
            <p:nvPr/>
          </p:nvSpPr>
          <p:spPr>
            <a:xfrm>
              <a:off x="6658085" y="3346578"/>
              <a:ext cx="902201" cy="902201"/>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F1928C04-B051-3817-D25F-7B47CAF07692}"/>
                </a:ext>
              </a:extLst>
            </p:cNvPr>
            <p:cNvSpPr/>
            <p:nvPr/>
          </p:nvSpPr>
          <p:spPr>
            <a:xfrm>
              <a:off x="6121265" y="5000583"/>
              <a:ext cx="902201" cy="902201"/>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FB2F80AE-5D9F-0541-4890-9C5D49B445BE}"/>
                </a:ext>
              </a:extLst>
            </p:cNvPr>
            <p:cNvSpPr/>
            <p:nvPr/>
          </p:nvSpPr>
          <p:spPr>
            <a:xfrm>
              <a:off x="4391926" y="5000583"/>
              <a:ext cx="902201" cy="902201"/>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3EAB7D53-5D47-A5B9-6D8B-F725E151F100}"/>
                </a:ext>
              </a:extLst>
            </p:cNvPr>
            <p:cNvSpPr/>
            <p:nvPr/>
          </p:nvSpPr>
          <p:spPr>
            <a:xfrm>
              <a:off x="3855736" y="3361604"/>
              <a:ext cx="902201" cy="902201"/>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9" name="Group 278">
              <a:extLst>
                <a:ext uri="{FF2B5EF4-FFF2-40B4-BE49-F238E27FC236}">
                  <a16:creationId xmlns:a16="http://schemas.microsoft.com/office/drawing/2014/main" id="{B5715DE2-FA0F-CD2B-B3FE-8DAFA0F4DED9}"/>
                </a:ext>
              </a:extLst>
            </p:cNvPr>
            <p:cNvGrpSpPr/>
            <p:nvPr/>
          </p:nvGrpSpPr>
          <p:grpSpPr>
            <a:xfrm>
              <a:off x="5444585" y="2584038"/>
              <a:ext cx="517828" cy="389000"/>
              <a:chOff x="5591383" y="2555631"/>
              <a:chExt cx="731225" cy="549307"/>
            </a:xfrm>
          </p:grpSpPr>
          <p:grpSp>
            <p:nvGrpSpPr>
              <p:cNvPr id="301" name="Group 300">
                <a:extLst>
                  <a:ext uri="{FF2B5EF4-FFF2-40B4-BE49-F238E27FC236}">
                    <a16:creationId xmlns:a16="http://schemas.microsoft.com/office/drawing/2014/main" id="{E91B75A2-B161-B60B-12BE-43D3E0BAF58B}"/>
                  </a:ext>
                </a:extLst>
              </p:cNvPr>
              <p:cNvGrpSpPr/>
              <p:nvPr/>
            </p:nvGrpSpPr>
            <p:grpSpPr>
              <a:xfrm>
                <a:off x="5591383" y="2555631"/>
                <a:ext cx="380077" cy="549307"/>
                <a:chOff x="5591383" y="2550020"/>
                <a:chExt cx="380077" cy="549307"/>
              </a:xfrm>
            </p:grpSpPr>
            <p:grpSp>
              <p:nvGrpSpPr>
                <p:cNvPr id="309" name="Shape 473">
                  <a:extLst>
                    <a:ext uri="{FF2B5EF4-FFF2-40B4-BE49-F238E27FC236}">
                      <a16:creationId xmlns:a16="http://schemas.microsoft.com/office/drawing/2014/main" id="{D1D0195D-326E-9424-E7EF-C4DD8AEB525E}"/>
                    </a:ext>
                  </a:extLst>
                </p:cNvPr>
                <p:cNvGrpSpPr/>
                <p:nvPr/>
              </p:nvGrpSpPr>
              <p:grpSpPr>
                <a:xfrm>
                  <a:off x="5591383" y="2550020"/>
                  <a:ext cx="217535" cy="543171"/>
                  <a:chOff x="3386850" y="2264625"/>
                  <a:chExt cx="203950" cy="509250"/>
                </a:xfrm>
                <a:solidFill>
                  <a:schemeClr val="bg1"/>
                </a:solidFill>
              </p:grpSpPr>
              <p:sp>
                <p:nvSpPr>
                  <p:cNvPr id="313" name="Shape 474">
                    <a:extLst>
                      <a:ext uri="{FF2B5EF4-FFF2-40B4-BE49-F238E27FC236}">
                        <a16:creationId xmlns:a16="http://schemas.microsoft.com/office/drawing/2014/main" id="{80A0725B-0966-B783-C4E2-BDB22ABAB933}"/>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4" name="Shape 475">
                    <a:extLst>
                      <a:ext uri="{FF2B5EF4-FFF2-40B4-BE49-F238E27FC236}">
                        <a16:creationId xmlns:a16="http://schemas.microsoft.com/office/drawing/2014/main" id="{3E8BDB97-9112-A445-C5E0-BBB576BAE75A}"/>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10" name="Shape 479">
                  <a:extLst>
                    <a:ext uri="{FF2B5EF4-FFF2-40B4-BE49-F238E27FC236}">
                      <a16:creationId xmlns:a16="http://schemas.microsoft.com/office/drawing/2014/main" id="{5B54CB8C-B1BF-01FD-A683-4DDA252C8293}"/>
                    </a:ext>
                  </a:extLst>
                </p:cNvPr>
                <p:cNvGrpSpPr/>
                <p:nvPr/>
              </p:nvGrpSpPr>
              <p:grpSpPr>
                <a:xfrm>
                  <a:off x="5786458" y="2561356"/>
                  <a:ext cx="185002" cy="537971"/>
                  <a:chOff x="4076175" y="2267050"/>
                  <a:chExt cx="173450" cy="504375"/>
                </a:xfrm>
                <a:solidFill>
                  <a:schemeClr val="bg1"/>
                </a:solidFill>
              </p:grpSpPr>
              <p:sp>
                <p:nvSpPr>
                  <p:cNvPr id="311" name="Shape 480">
                    <a:extLst>
                      <a:ext uri="{FF2B5EF4-FFF2-40B4-BE49-F238E27FC236}">
                        <a16:creationId xmlns:a16="http://schemas.microsoft.com/office/drawing/2014/main" id="{0F8B0B63-4FB8-BBD0-3E8B-6C947C868444}"/>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2" name="Shape 481">
                    <a:extLst>
                      <a:ext uri="{FF2B5EF4-FFF2-40B4-BE49-F238E27FC236}">
                        <a16:creationId xmlns:a16="http://schemas.microsoft.com/office/drawing/2014/main" id="{B9CF47A5-8531-173E-6D6E-987962703D5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302" name="Group 301">
                <a:extLst>
                  <a:ext uri="{FF2B5EF4-FFF2-40B4-BE49-F238E27FC236}">
                    <a16:creationId xmlns:a16="http://schemas.microsoft.com/office/drawing/2014/main" id="{AE8A1589-983C-F264-55D5-4144A6BD1876}"/>
                  </a:ext>
                </a:extLst>
              </p:cNvPr>
              <p:cNvGrpSpPr/>
              <p:nvPr/>
            </p:nvGrpSpPr>
            <p:grpSpPr>
              <a:xfrm>
                <a:off x="5942531" y="2555631"/>
                <a:ext cx="380077" cy="549307"/>
                <a:chOff x="5591383" y="2550020"/>
                <a:chExt cx="380077" cy="549307"/>
              </a:xfrm>
            </p:grpSpPr>
            <p:grpSp>
              <p:nvGrpSpPr>
                <p:cNvPr id="303" name="Shape 473">
                  <a:extLst>
                    <a:ext uri="{FF2B5EF4-FFF2-40B4-BE49-F238E27FC236}">
                      <a16:creationId xmlns:a16="http://schemas.microsoft.com/office/drawing/2014/main" id="{146FC9F7-F13F-A857-9BAC-3582225B5C2D}"/>
                    </a:ext>
                  </a:extLst>
                </p:cNvPr>
                <p:cNvGrpSpPr/>
                <p:nvPr/>
              </p:nvGrpSpPr>
              <p:grpSpPr>
                <a:xfrm>
                  <a:off x="5591383" y="2550020"/>
                  <a:ext cx="217535" cy="543171"/>
                  <a:chOff x="3386850" y="2264625"/>
                  <a:chExt cx="203950" cy="509250"/>
                </a:xfrm>
                <a:solidFill>
                  <a:schemeClr val="bg1"/>
                </a:solidFill>
              </p:grpSpPr>
              <p:sp>
                <p:nvSpPr>
                  <p:cNvPr id="307" name="Shape 474">
                    <a:extLst>
                      <a:ext uri="{FF2B5EF4-FFF2-40B4-BE49-F238E27FC236}">
                        <a16:creationId xmlns:a16="http://schemas.microsoft.com/office/drawing/2014/main" id="{A417A32D-7C57-2A8C-D51D-285438E29FD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8" name="Shape 475">
                    <a:extLst>
                      <a:ext uri="{FF2B5EF4-FFF2-40B4-BE49-F238E27FC236}">
                        <a16:creationId xmlns:a16="http://schemas.microsoft.com/office/drawing/2014/main" id="{CE2DBB2E-37F8-6DB1-80B0-BE1C71DF363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04" name="Shape 479">
                  <a:extLst>
                    <a:ext uri="{FF2B5EF4-FFF2-40B4-BE49-F238E27FC236}">
                      <a16:creationId xmlns:a16="http://schemas.microsoft.com/office/drawing/2014/main" id="{7A509194-97BF-653E-8CCF-8F96C4A1678E}"/>
                    </a:ext>
                  </a:extLst>
                </p:cNvPr>
                <p:cNvGrpSpPr/>
                <p:nvPr/>
              </p:nvGrpSpPr>
              <p:grpSpPr>
                <a:xfrm>
                  <a:off x="5786458" y="2561356"/>
                  <a:ext cx="185002" cy="537971"/>
                  <a:chOff x="4076175" y="2267050"/>
                  <a:chExt cx="173450" cy="504375"/>
                </a:xfrm>
                <a:solidFill>
                  <a:schemeClr val="bg1"/>
                </a:solidFill>
              </p:grpSpPr>
              <p:sp>
                <p:nvSpPr>
                  <p:cNvPr id="305" name="Shape 480">
                    <a:extLst>
                      <a:ext uri="{FF2B5EF4-FFF2-40B4-BE49-F238E27FC236}">
                        <a16:creationId xmlns:a16="http://schemas.microsoft.com/office/drawing/2014/main" id="{456BC02B-E09A-E072-1120-0671E6507345}"/>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6" name="Shape 481">
                    <a:extLst>
                      <a:ext uri="{FF2B5EF4-FFF2-40B4-BE49-F238E27FC236}">
                        <a16:creationId xmlns:a16="http://schemas.microsoft.com/office/drawing/2014/main" id="{ECC2187D-8656-95ED-868C-5F2FB4F8E3E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280" name="Group 279">
              <a:extLst>
                <a:ext uri="{FF2B5EF4-FFF2-40B4-BE49-F238E27FC236}">
                  <a16:creationId xmlns:a16="http://schemas.microsoft.com/office/drawing/2014/main" id="{163EB517-5A03-4134-3EC5-AA381C36EF55}"/>
                </a:ext>
              </a:extLst>
            </p:cNvPr>
            <p:cNvGrpSpPr/>
            <p:nvPr/>
          </p:nvGrpSpPr>
          <p:grpSpPr>
            <a:xfrm>
              <a:off x="6920157" y="3550347"/>
              <a:ext cx="378058" cy="494664"/>
              <a:chOff x="6895290" y="3537349"/>
              <a:chExt cx="270467" cy="353888"/>
            </a:xfrm>
            <a:solidFill>
              <a:schemeClr val="bg1"/>
            </a:solidFill>
          </p:grpSpPr>
          <p:sp>
            <p:nvSpPr>
              <p:cNvPr id="296" name="Google Shape;8853;p66">
                <a:extLst>
                  <a:ext uri="{FF2B5EF4-FFF2-40B4-BE49-F238E27FC236}">
                    <a16:creationId xmlns:a16="http://schemas.microsoft.com/office/drawing/2014/main" id="{2EFF2BD0-92A5-10DA-4046-38A00AD4BB25}"/>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8854;p66">
                <a:extLst>
                  <a:ext uri="{FF2B5EF4-FFF2-40B4-BE49-F238E27FC236}">
                    <a16:creationId xmlns:a16="http://schemas.microsoft.com/office/drawing/2014/main" id="{1B0CC593-B8CB-C6BC-69FE-F714ED4E2505}"/>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8855;p66">
                <a:extLst>
                  <a:ext uri="{FF2B5EF4-FFF2-40B4-BE49-F238E27FC236}">
                    <a16:creationId xmlns:a16="http://schemas.microsoft.com/office/drawing/2014/main" id="{EC643038-9771-99C3-B722-60453AD21368}"/>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8856;p66">
                <a:extLst>
                  <a:ext uri="{FF2B5EF4-FFF2-40B4-BE49-F238E27FC236}">
                    <a16:creationId xmlns:a16="http://schemas.microsoft.com/office/drawing/2014/main" id="{27149EFE-6DD4-972E-B714-46251DFDD126}"/>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8857;p66">
                <a:extLst>
                  <a:ext uri="{FF2B5EF4-FFF2-40B4-BE49-F238E27FC236}">
                    <a16:creationId xmlns:a16="http://schemas.microsoft.com/office/drawing/2014/main" id="{07AED6D4-A582-2800-1F69-DF1A09410C7E}"/>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roup 280">
              <a:extLst>
                <a:ext uri="{FF2B5EF4-FFF2-40B4-BE49-F238E27FC236}">
                  <a16:creationId xmlns:a16="http://schemas.microsoft.com/office/drawing/2014/main" id="{DD9ACED5-31B0-E4DD-C6B5-F4EAC7238D74}"/>
                </a:ext>
              </a:extLst>
            </p:cNvPr>
            <p:cNvGrpSpPr/>
            <p:nvPr/>
          </p:nvGrpSpPr>
          <p:grpSpPr>
            <a:xfrm>
              <a:off x="6339113" y="5218413"/>
              <a:ext cx="466505" cy="466543"/>
              <a:chOff x="6292247" y="4921858"/>
              <a:chExt cx="602596" cy="602644"/>
            </a:xfrm>
          </p:grpSpPr>
          <p:sp>
            <p:nvSpPr>
              <p:cNvPr id="294" name="Google Shape;8153;p65">
                <a:extLst>
                  <a:ext uri="{FF2B5EF4-FFF2-40B4-BE49-F238E27FC236}">
                    <a16:creationId xmlns:a16="http://schemas.microsoft.com/office/drawing/2014/main" id="{038FCF3D-FC4B-5E9D-58FF-AE9C25A855B1}"/>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Shape 566">
                <a:extLst>
                  <a:ext uri="{FF2B5EF4-FFF2-40B4-BE49-F238E27FC236}">
                    <a16:creationId xmlns:a16="http://schemas.microsoft.com/office/drawing/2014/main" id="{14710A8E-3A92-2CDB-5E46-6B6D849C009F}"/>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2" name="Shape 504">
              <a:extLst>
                <a:ext uri="{FF2B5EF4-FFF2-40B4-BE49-F238E27FC236}">
                  <a16:creationId xmlns:a16="http://schemas.microsoft.com/office/drawing/2014/main" id="{8B7D5A35-5490-E5AD-FB37-B7224E44FBD7}"/>
                </a:ext>
              </a:extLst>
            </p:cNvPr>
            <p:cNvGrpSpPr/>
            <p:nvPr/>
          </p:nvGrpSpPr>
          <p:grpSpPr>
            <a:xfrm>
              <a:off x="4012329" y="3594818"/>
              <a:ext cx="589016" cy="435776"/>
              <a:chOff x="5255200" y="3006475"/>
              <a:chExt cx="511700" cy="378575"/>
            </a:xfrm>
            <a:solidFill>
              <a:schemeClr val="bg1"/>
            </a:solidFill>
          </p:grpSpPr>
          <p:sp>
            <p:nvSpPr>
              <p:cNvPr id="292" name="Shape 505">
                <a:extLst>
                  <a:ext uri="{FF2B5EF4-FFF2-40B4-BE49-F238E27FC236}">
                    <a16:creationId xmlns:a16="http://schemas.microsoft.com/office/drawing/2014/main" id="{FBE53979-943C-DBE4-EAF4-D1861009EBD8}"/>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3" name="Shape 506">
                <a:extLst>
                  <a:ext uri="{FF2B5EF4-FFF2-40B4-BE49-F238E27FC236}">
                    <a16:creationId xmlns:a16="http://schemas.microsoft.com/office/drawing/2014/main" id="{EC479FB3-0293-5564-882A-E7E300B48C1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3" name="Group 282">
              <a:extLst>
                <a:ext uri="{FF2B5EF4-FFF2-40B4-BE49-F238E27FC236}">
                  <a16:creationId xmlns:a16="http://schemas.microsoft.com/office/drawing/2014/main" id="{ABD21772-5EA7-C6A5-CBD3-43DBF22045D4}"/>
                </a:ext>
              </a:extLst>
            </p:cNvPr>
            <p:cNvGrpSpPr/>
            <p:nvPr/>
          </p:nvGrpSpPr>
          <p:grpSpPr>
            <a:xfrm>
              <a:off x="4623355" y="5238947"/>
              <a:ext cx="439342" cy="425474"/>
              <a:chOff x="4823700" y="4950736"/>
              <a:chExt cx="483228" cy="467974"/>
            </a:xfrm>
          </p:grpSpPr>
          <p:grpSp>
            <p:nvGrpSpPr>
              <p:cNvPr id="284" name="Shape 532">
                <a:extLst>
                  <a:ext uri="{FF2B5EF4-FFF2-40B4-BE49-F238E27FC236}">
                    <a16:creationId xmlns:a16="http://schemas.microsoft.com/office/drawing/2014/main" id="{9BA007CA-FF89-1755-1918-791300D1E1E3}"/>
                  </a:ext>
                </a:extLst>
              </p:cNvPr>
              <p:cNvGrpSpPr/>
              <p:nvPr/>
            </p:nvGrpSpPr>
            <p:grpSpPr>
              <a:xfrm>
                <a:off x="4823700" y="5064409"/>
                <a:ext cx="483228" cy="354301"/>
                <a:chOff x="3936375" y="3703750"/>
                <a:chExt cx="453050" cy="332175"/>
              </a:xfrm>
              <a:solidFill>
                <a:schemeClr val="bg1"/>
              </a:solidFill>
            </p:grpSpPr>
            <p:sp>
              <p:nvSpPr>
                <p:cNvPr id="287" name="Shape 533">
                  <a:extLst>
                    <a:ext uri="{FF2B5EF4-FFF2-40B4-BE49-F238E27FC236}">
                      <a16:creationId xmlns:a16="http://schemas.microsoft.com/office/drawing/2014/main" id="{4F718CAA-86E7-8148-74F0-01C2EA58AB9A}"/>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8" name="Shape 534">
                  <a:extLst>
                    <a:ext uri="{FF2B5EF4-FFF2-40B4-BE49-F238E27FC236}">
                      <a16:creationId xmlns:a16="http://schemas.microsoft.com/office/drawing/2014/main" id="{FCBCCCA0-508D-DBDB-3E8A-7E3067355F83}"/>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9" name="Shape 535">
                  <a:extLst>
                    <a:ext uri="{FF2B5EF4-FFF2-40B4-BE49-F238E27FC236}">
                      <a16:creationId xmlns:a16="http://schemas.microsoft.com/office/drawing/2014/main" id="{12C07883-8A60-C8C2-5DA5-027FDBDDA5B5}"/>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0" name="Shape 536">
                  <a:extLst>
                    <a:ext uri="{FF2B5EF4-FFF2-40B4-BE49-F238E27FC236}">
                      <a16:creationId xmlns:a16="http://schemas.microsoft.com/office/drawing/2014/main" id="{322A374D-1E7C-5B2A-18B2-54FF66FD5249}"/>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1" name="Shape 537">
                  <a:extLst>
                    <a:ext uri="{FF2B5EF4-FFF2-40B4-BE49-F238E27FC236}">
                      <a16:creationId xmlns:a16="http://schemas.microsoft.com/office/drawing/2014/main" id="{69F7282C-9F90-AE75-E522-D4731A5FCC22}"/>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285" name="Straight Arrow Connector 284">
                <a:extLst>
                  <a:ext uri="{FF2B5EF4-FFF2-40B4-BE49-F238E27FC236}">
                    <a16:creationId xmlns:a16="http://schemas.microsoft.com/office/drawing/2014/main" id="{4D29077A-D473-F881-5194-3818C6C4F98B}"/>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286" name="Shape 415">
                <a:extLst>
                  <a:ext uri="{FF2B5EF4-FFF2-40B4-BE49-F238E27FC236}">
                    <a16:creationId xmlns:a16="http://schemas.microsoft.com/office/drawing/2014/main" id="{D72CAE48-898A-2441-8825-35D5C005E5F4}"/>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sp>
        <p:nvSpPr>
          <p:cNvPr id="2" name="TextBox 1">
            <a:extLst>
              <a:ext uri="{FF2B5EF4-FFF2-40B4-BE49-F238E27FC236}">
                <a16:creationId xmlns:a16="http://schemas.microsoft.com/office/drawing/2014/main" id="{56789674-0410-3EB1-D34D-F7AFB5889D34}"/>
              </a:ext>
            </a:extLst>
          </p:cNvPr>
          <p:cNvSpPr txBox="1"/>
          <p:nvPr/>
        </p:nvSpPr>
        <p:spPr>
          <a:xfrm>
            <a:off x="128016" y="66406"/>
            <a:ext cx="11771884" cy="584775"/>
          </a:xfrm>
          <a:prstGeom prst="rect">
            <a:avLst/>
          </a:prstGeom>
          <a:noFill/>
        </p:spPr>
        <p:txBody>
          <a:bodyPr wrap="square" rtlCol="0">
            <a:spAutoFit/>
          </a:bodyPr>
          <a:lstStyle/>
          <a:p>
            <a:r>
              <a:rPr lang="en-US" sz="3200" b="1" dirty="0">
                <a:solidFill>
                  <a:srgbClr val="80BC00"/>
                </a:solidFill>
                <a:latin typeface="Atkinson Hyperlegible" pitchFamily="2" charset="0"/>
              </a:rPr>
              <a:t>WASH FIT improvement cycle</a:t>
            </a:r>
          </a:p>
        </p:txBody>
      </p:sp>
      <p:grpSp>
        <p:nvGrpSpPr>
          <p:cNvPr id="66" name="Group 65">
            <a:extLst>
              <a:ext uri="{FF2B5EF4-FFF2-40B4-BE49-F238E27FC236}">
                <a16:creationId xmlns:a16="http://schemas.microsoft.com/office/drawing/2014/main" id="{51261E7E-8ACB-4A40-B260-2BB02F3784CC}"/>
              </a:ext>
            </a:extLst>
          </p:cNvPr>
          <p:cNvGrpSpPr/>
          <p:nvPr/>
        </p:nvGrpSpPr>
        <p:grpSpPr>
          <a:xfrm>
            <a:off x="434906" y="941485"/>
            <a:ext cx="11322188" cy="5228810"/>
            <a:chOff x="434906" y="941485"/>
            <a:chExt cx="11322188" cy="5228810"/>
          </a:xfrm>
        </p:grpSpPr>
        <p:sp>
          <p:nvSpPr>
            <p:cNvPr id="67" name="TextBox 66">
              <a:extLst>
                <a:ext uri="{FF2B5EF4-FFF2-40B4-BE49-F238E27FC236}">
                  <a16:creationId xmlns:a16="http://schemas.microsoft.com/office/drawing/2014/main" id="{1F08D1B4-78A0-45A2-AC37-D81652C02B9D}"/>
                </a:ext>
              </a:extLst>
            </p:cNvPr>
            <p:cNvSpPr txBox="1"/>
            <p:nvPr/>
          </p:nvSpPr>
          <p:spPr>
            <a:xfrm>
              <a:off x="5081613" y="941485"/>
              <a:ext cx="1497839" cy="461665"/>
            </a:xfrm>
            <a:prstGeom prst="rect">
              <a:avLst/>
            </a:prstGeom>
            <a:noFill/>
            <a:ln>
              <a:noFill/>
            </a:ln>
          </p:spPr>
          <p:txBody>
            <a:bodyPr wrap="square" rtlCol="0" anchor="ctr">
              <a:spAutoFit/>
            </a:bodyPr>
            <a:lstStyle/>
            <a:p>
              <a:pPr algn="ctr"/>
              <a:r>
                <a:rPr lang="en-US" sz="2400" b="1" dirty="0">
                  <a:solidFill>
                    <a:srgbClr val="BFBFBF"/>
                  </a:solidFill>
                  <a:latin typeface="Atkinson Hyperlegible" pitchFamily="2" charset="0"/>
                </a:rPr>
                <a:t>Step 1</a:t>
              </a:r>
            </a:p>
          </p:txBody>
        </p:sp>
        <p:sp>
          <p:nvSpPr>
            <p:cNvPr id="68" name="TextBox 67">
              <a:extLst>
                <a:ext uri="{FF2B5EF4-FFF2-40B4-BE49-F238E27FC236}">
                  <a16:creationId xmlns:a16="http://schemas.microsoft.com/office/drawing/2014/main" id="{01F5FA63-53D0-48B0-AE5A-8300F872888E}"/>
                </a:ext>
              </a:extLst>
            </p:cNvPr>
            <p:cNvSpPr txBox="1"/>
            <p:nvPr/>
          </p:nvSpPr>
          <p:spPr>
            <a:xfrm>
              <a:off x="3809447" y="1414348"/>
              <a:ext cx="4140618" cy="787301"/>
            </a:xfrm>
            <a:prstGeom prst="rect">
              <a:avLst/>
            </a:prstGeom>
            <a:noFill/>
            <a:ln>
              <a:noFill/>
            </a:ln>
          </p:spPr>
          <p:txBody>
            <a:bodyPr wrap="square" anchor="ctr">
              <a:spAutoFit/>
            </a:bodyPr>
            <a:lstStyle/>
            <a:p>
              <a:pPr algn="ctr"/>
              <a:r>
                <a:rPr lang="en-US" sz="2200" dirty="0">
                  <a:solidFill>
                    <a:srgbClr val="BFBFBF"/>
                  </a:solidFill>
                  <a:latin typeface="Atkinson Hyperlegible" pitchFamily="2" charset="0"/>
                </a:rPr>
                <a:t>Establish and train the team and document decisions</a:t>
              </a:r>
            </a:p>
          </p:txBody>
        </p:sp>
        <p:sp>
          <p:nvSpPr>
            <p:cNvPr id="69" name="TextBox 68">
              <a:extLst>
                <a:ext uri="{FF2B5EF4-FFF2-40B4-BE49-F238E27FC236}">
                  <a16:creationId xmlns:a16="http://schemas.microsoft.com/office/drawing/2014/main" id="{A9B29B7B-2658-40C2-A3BA-C4C7A2C0FAD7}"/>
                </a:ext>
              </a:extLst>
            </p:cNvPr>
            <p:cNvSpPr txBox="1"/>
            <p:nvPr/>
          </p:nvSpPr>
          <p:spPr>
            <a:xfrm>
              <a:off x="7977869" y="2826823"/>
              <a:ext cx="3013156" cy="461665"/>
            </a:xfrm>
            <a:prstGeom prst="rect">
              <a:avLst/>
            </a:prstGeom>
            <a:noFill/>
            <a:ln>
              <a:noFill/>
            </a:ln>
          </p:spPr>
          <p:txBody>
            <a:bodyPr wrap="square" rtlCol="0">
              <a:spAutoFit/>
            </a:bodyPr>
            <a:lstStyle/>
            <a:p>
              <a:r>
                <a:rPr lang="en-US" sz="2400" b="1" dirty="0">
                  <a:solidFill>
                    <a:srgbClr val="80BC00"/>
                  </a:solidFill>
                  <a:latin typeface="Atkinson Hyperlegible" pitchFamily="2" charset="0"/>
                </a:rPr>
                <a:t>Step 2</a:t>
              </a:r>
            </a:p>
          </p:txBody>
        </p:sp>
        <p:sp>
          <p:nvSpPr>
            <p:cNvPr id="70" name="TextBox 69">
              <a:extLst>
                <a:ext uri="{FF2B5EF4-FFF2-40B4-BE49-F238E27FC236}">
                  <a16:creationId xmlns:a16="http://schemas.microsoft.com/office/drawing/2014/main" id="{64AEE47B-A85E-450D-BD4E-4036678482FC}"/>
                </a:ext>
              </a:extLst>
            </p:cNvPr>
            <p:cNvSpPr txBox="1"/>
            <p:nvPr/>
          </p:nvSpPr>
          <p:spPr>
            <a:xfrm>
              <a:off x="7977869" y="3295941"/>
              <a:ext cx="3414743" cy="787301"/>
            </a:xfrm>
            <a:prstGeom prst="rect">
              <a:avLst/>
            </a:prstGeom>
            <a:noFill/>
            <a:ln>
              <a:noFill/>
            </a:ln>
          </p:spPr>
          <p:txBody>
            <a:bodyPr wrap="square" anchor="ctr">
              <a:spAutoFit/>
            </a:bodyPr>
            <a:lstStyle/>
            <a:p>
              <a:r>
                <a:rPr lang="en-US" sz="2200" dirty="0">
                  <a:latin typeface="Atkinson Hyperlegible" pitchFamily="2" charset="0"/>
                </a:rPr>
                <a:t>Undertake an assessment of the facility</a:t>
              </a:r>
            </a:p>
          </p:txBody>
        </p:sp>
        <p:sp>
          <p:nvSpPr>
            <p:cNvPr id="71" name="TextBox 70">
              <a:extLst>
                <a:ext uri="{FF2B5EF4-FFF2-40B4-BE49-F238E27FC236}">
                  <a16:creationId xmlns:a16="http://schemas.microsoft.com/office/drawing/2014/main" id="{A5BC8BDF-2146-4A44-8A64-25471C6B02E6}"/>
                </a:ext>
              </a:extLst>
            </p:cNvPr>
            <p:cNvSpPr txBox="1"/>
            <p:nvPr/>
          </p:nvSpPr>
          <p:spPr>
            <a:xfrm>
              <a:off x="7977869" y="4567462"/>
              <a:ext cx="3004867" cy="461665"/>
            </a:xfrm>
            <a:prstGeom prst="rect">
              <a:avLst/>
            </a:prstGeom>
            <a:noFill/>
            <a:ln>
              <a:noFill/>
            </a:ln>
          </p:spPr>
          <p:txBody>
            <a:bodyPr wrap="square" rtlCol="0">
              <a:spAutoFit/>
            </a:bodyPr>
            <a:lstStyle/>
            <a:p>
              <a:r>
                <a:rPr lang="en-US" sz="2400" b="1" dirty="0">
                  <a:solidFill>
                    <a:srgbClr val="BFBFBF"/>
                  </a:solidFill>
                  <a:latin typeface="Atkinson Hyperlegible" pitchFamily="2" charset="0"/>
                </a:rPr>
                <a:t>Step 3</a:t>
              </a:r>
            </a:p>
          </p:txBody>
        </p:sp>
        <p:sp>
          <p:nvSpPr>
            <p:cNvPr id="72" name="TextBox 71">
              <a:extLst>
                <a:ext uri="{FF2B5EF4-FFF2-40B4-BE49-F238E27FC236}">
                  <a16:creationId xmlns:a16="http://schemas.microsoft.com/office/drawing/2014/main" id="{526B1A6B-72AD-4EC6-905C-711C25F81859}"/>
                </a:ext>
              </a:extLst>
            </p:cNvPr>
            <p:cNvSpPr txBox="1"/>
            <p:nvPr/>
          </p:nvSpPr>
          <p:spPr>
            <a:xfrm>
              <a:off x="7977869" y="5040689"/>
              <a:ext cx="3779225" cy="1129606"/>
            </a:xfrm>
            <a:prstGeom prst="rect">
              <a:avLst/>
            </a:prstGeom>
            <a:noFill/>
            <a:ln>
              <a:noFill/>
            </a:ln>
          </p:spPr>
          <p:txBody>
            <a:bodyPr wrap="square" anchor="ctr">
              <a:spAutoFit/>
            </a:bodyPr>
            <a:lstStyle/>
            <a:p>
              <a:pPr algn="l"/>
              <a:r>
                <a:rPr lang="en-US" sz="2200" b="0" i="0" dirty="0">
                  <a:solidFill>
                    <a:srgbClr val="BFBFBF"/>
                  </a:solidFill>
                  <a:effectLst/>
                  <a:latin typeface="Atkinson Hyperlegible" pitchFamily="2" charset="0"/>
                </a:rPr>
                <a:t>Conduct a risk assessment to identify and prioritize areas for improvement</a:t>
              </a:r>
            </a:p>
          </p:txBody>
        </p:sp>
        <p:sp>
          <p:nvSpPr>
            <p:cNvPr id="73" name="TextBox 72">
              <a:extLst>
                <a:ext uri="{FF2B5EF4-FFF2-40B4-BE49-F238E27FC236}">
                  <a16:creationId xmlns:a16="http://schemas.microsoft.com/office/drawing/2014/main" id="{70416FFA-9379-4221-8527-2F4AD27505DF}"/>
                </a:ext>
              </a:extLst>
            </p:cNvPr>
            <p:cNvSpPr txBox="1"/>
            <p:nvPr/>
          </p:nvSpPr>
          <p:spPr>
            <a:xfrm>
              <a:off x="1441915" y="4567462"/>
              <a:ext cx="2321774" cy="461665"/>
            </a:xfrm>
            <a:prstGeom prst="rect">
              <a:avLst/>
            </a:prstGeom>
            <a:noFill/>
            <a:ln>
              <a:noFill/>
            </a:ln>
          </p:spPr>
          <p:txBody>
            <a:bodyPr wrap="square" rtlCol="0">
              <a:spAutoFit/>
            </a:bodyPr>
            <a:lstStyle/>
            <a:p>
              <a:pPr algn="r"/>
              <a:r>
                <a:rPr lang="en-US" sz="2400" b="1" dirty="0">
                  <a:solidFill>
                    <a:srgbClr val="BFBFBF"/>
                  </a:solidFill>
                  <a:latin typeface="Atkinson Hyperlegible" pitchFamily="2" charset="0"/>
                </a:rPr>
                <a:t>Step 4</a:t>
              </a:r>
            </a:p>
          </p:txBody>
        </p:sp>
        <p:sp>
          <p:nvSpPr>
            <p:cNvPr id="74" name="TextBox 73">
              <a:extLst>
                <a:ext uri="{FF2B5EF4-FFF2-40B4-BE49-F238E27FC236}">
                  <a16:creationId xmlns:a16="http://schemas.microsoft.com/office/drawing/2014/main" id="{BDDDC6BA-6215-4B73-A914-9393E0E3AF58}"/>
                </a:ext>
              </a:extLst>
            </p:cNvPr>
            <p:cNvSpPr txBox="1"/>
            <p:nvPr/>
          </p:nvSpPr>
          <p:spPr>
            <a:xfrm>
              <a:off x="608581" y="5051494"/>
              <a:ext cx="3155108" cy="1107995"/>
            </a:xfrm>
            <a:prstGeom prst="rect">
              <a:avLst/>
            </a:prstGeom>
            <a:noFill/>
            <a:ln>
              <a:noFill/>
            </a:ln>
          </p:spPr>
          <p:txBody>
            <a:bodyPr wrap="square" anchor="ctr">
              <a:spAutoFit/>
            </a:bodyPr>
            <a:lstStyle/>
            <a:p>
              <a:pPr algn="r"/>
              <a:r>
                <a:rPr lang="en-US" sz="2200" b="0" i="0" dirty="0">
                  <a:solidFill>
                    <a:srgbClr val="BFBFBF"/>
                  </a:solidFill>
                  <a:effectLst/>
                  <a:latin typeface="Atkinson Hyperlegible" pitchFamily="2" charset="0"/>
                </a:rPr>
                <a:t>Develop an incremental improvement plan and take action</a:t>
              </a:r>
            </a:p>
          </p:txBody>
        </p:sp>
        <p:sp>
          <p:nvSpPr>
            <p:cNvPr id="75" name="TextBox 74">
              <a:extLst>
                <a:ext uri="{FF2B5EF4-FFF2-40B4-BE49-F238E27FC236}">
                  <a16:creationId xmlns:a16="http://schemas.microsoft.com/office/drawing/2014/main" id="{DD0D2F26-6862-4899-8ABD-38AD7868E95C}"/>
                </a:ext>
              </a:extLst>
            </p:cNvPr>
            <p:cNvSpPr txBox="1"/>
            <p:nvPr/>
          </p:nvSpPr>
          <p:spPr>
            <a:xfrm>
              <a:off x="1434858" y="2852719"/>
              <a:ext cx="2328831" cy="461665"/>
            </a:xfrm>
            <a:prstGeom prst="rect">
              <a:avLst/>
            </a:prstGeom>
            <a:noFill/>
            <a:ln>
              <a:noFill/>
            </a:ln>
          </p:spPr>
          <p:txBody>
            <a:bodyPr wrap="square" rtlCol="0" anchor="ctr">
              <a:spAutoFit/>
            </a:bodyPr>
            <a:lstStyle/>
            <a:p>
              <a:pPr algn="r"/>
              <a:r>
                <a:rPr lang="en-US" sz="2400" b="1" dirty="0">
                  <a:solidFill>
                    <a:srgbClr val="BFBFBF"/>
                  </a:solidFill>
                  <a:latin typeface="Atkinson Hyperlegible" pitchFamily="2" charset="0"/>
                </a:rPr>
                <a:t>Step 5</a:t>
              </a:r>
            </a:p>
          </p:txBody>
        </p:sp>
        <p:sp>
          <p:nvSpPr>
            <p:cNvPr id="76" name="TextBox 75">
              <a:extLst>
                <a:ext uri="{FF2B5EF4-FFF2-40B4-BE49-F238E27FC236}">
                  <a16:creationId xmlns:a16="http://schemas.microsoft.com/office/drawing/2014/main" id="{D7CBF05D-D6E7-491D-9A73-3B5C9FD26B74}"/>
                </a:ext>
              </a:extLst>
            </p:cNvPr>
            <p:cNvSpPr txBox="1"/>
            <p:nvPr/>
          </p:nvSpPr>
          <p:spPr>
            <a:xfrm>
              <a:off x="434906" y="3295941"/>
              <a:ext cx="3328783" cy="787301"/>
            </a:xfrm>
            <a:prstGeom prst="rect">
              <a:avLst/>
            </a:prstGeom>
            <a:noFill/>
            <a:ln>
              <a:noFill/>
            </a:ln>
          </p:spPr>
          <p:txBody>
            <a:bodyPr wrap="square" anchor="ctr">
              <a:spAutoFit/>
            </a:bodyPr>
            <a:lstStyle/>
            <a:p>
              <a:pPr algn="r"/>
              <a:r>
                <a:rPr lang="en-US" sz="2200" dirty="0">
                  <a:solidFill>
                    <a:srgbClr val="BFBFBF"/>
                  </a:solidFill>
                  <a:latin typeface="Atkinson Hyperlegible" pitchFamily="2" charset="0"/>
                </a:rPr>
                <a:t>Monitor, review, adapt, improve</a:t>
              </a:r>
            </a:p>
          </p:txBody>
        </p:sp>
        <p:sp>
          <p:nvSpPr>
            <p:cNvPr id="77" name="Pentagon 76">
              <a:extLst>
                <a:ext uri="{FF2B5EF4-FFF2-40B4-BE49-F238E27FC236}">
                  <a16:creationId xmlns:a16="http://schemas.microsoft.com/office/drawing/2014/main" id="{58476203-9F3F-44E2-9334-C887C1D0F4C4}"/>
                </a:ext>
              </a:extLst>
            </p:cNvPr>
            <p:cNvSpPr/>
            <p:nvPr/>
          </p:nvSpPr>
          <p:spPr>
            <a:xfrm>
              <a:off x="4248969"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460702D-F805-468A-A3C5-6AF58744F630}"/>
                </a:ext>
              </a:extLst>
            </p:cNvPr>
            <p:cNvSpPr/>
            <p:nvPr/>
          </p:nvSpPr>
          <p:spPr>
            <a:xfrm>
              <a:off x="5417569" y="2328030"/>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5">
              <a:extLst>
                <a:ext uri="{FF2B5EF4-FFF2-40B4-BE49-F238E27FC236}">
                  <a16:creationId xmlns:a16="http://schemas.microsoft.com/office/drawing/2014/main" id="{D0C87A4A-4B46-423A-A8F9-3E27D8B2EFB5}"/>
                </a:ext>
              </a:extLst>
            </p:cNvPr>
            <p:cNvSpPr>
              <a:spLocks/>
            </p:cNvSpPr>
            <p:nvPr/>
          </p:nvSpPr>
          <p:spPr bwMode="auto">
            <a:xfrm>
              <a:off x="4420343"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6">
              <a:extLst>
                <a:ext uri="{FF2B5EF4-FFF2-40B4-BE49-F238E27FC236}">
                  <a16:creationId xmlns:a16="http://schemas.microsoft.com/office/drawing/2014/main" id="{989277AE-B142-4F3D-9950-FECA3F3AE450}"/>
                </a:ext>
              </a:extLst>
            </p:cNvPr>
            <p:cNvSpPr>
              <a:spLocks/>
            </p:cNvSpPr>
            <p:nvPr/>
          </p:nvSpPr>
          <p:spPr bwMode="auto">
            <a:xfrm>
              <a:off x="4939428"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
              <a:extLst>
                <a:ext uri="{FF2B5EF4-FFF2-40B4-BE49-F238E27FC236}">
                  <a16:creationId xmlns:a16="http://schemas.microsoft.com/office/drawing/2014/main" id="{1493B5D0-D533-4847-AC55-97E1132A8C9F}"/>
                </a:ext>
              </a:extLst>
            </p:cNvPr>
            <p:cNvSpPr>
              <a:spLocks/>
            </p:cNvSpPr>
            <p:nvPr/>
          </p:nvSpPr>
          <p:spPr bwMode="auto">
            <a:xfrm>
              <a:off x="6118845"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8">
              <a:extLst>
                <a:ext uri="{FF2B5EF4-FFF2-40B4-BE49-F238E27FC236}">
                  <a16:creationId xmlns:a16="http://schemas.microsoft.com/office/drawing/2014/main" id="{CF14817A-6705-415C-A221-9E5199F09041}"/>
                </a:ext>
              </a:extLst>
            </p:cNvPr>
            <p:cNvSpPr>
              <a:spLocks/>
            </p:cNvSpPr>
            <p:nvPr/>
          </p:nvSpPr>
          <p:spPr bwMode="auto">
            <a:xfrm>
              <a:off x="5326093"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9">
              <a:extLst>
                <a:ext uri="{FF2B5EF4-FFF2-40B4-BE49-F238E27FC236}">
                  <a16:creationId xmlns:a16="http://schemas.microsoft.com/office/drawing/2014/main" id="{CED3E23D-9649-4446-AB94-1D891302058B}"/>
                </a:ext>
              </a:extLst>
            </p:cNvPr>
            <p:cNvSpPr>
              <a:spLocks/>
            </p:cNvSpPr>
            <p:nvPr/>
          </p:nvSpPr>
          <p:spPr bwMode="auto">
            <a:xfrm>
              <a:off x="3904789"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
              <a:extLst>
                <a:ext uri="{FF2B5EF4-FFF2-40B4-BE49-F238E27FC236}">
                  <a16:creationId xmlns:a16="http://schemas.microsoft.com/office/drawing/2014/main" id="{DD89DC71-084D-457B-ACFD-B0C9823130A7}"/>
                </a:ext>
              </a:extLst>
            </p:cNvPr>
            <p:cNvSpPr>
              <a:spLocks/>
            </p:cNvSpPr>
            <p:nvPr/>
          </p:nvSpPr>
          <p:spPr bwMode="auto">
            <a:xfrm>
              <a:off x="5013583"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
              <a:extLst>
                <a:ext uri="{FF2B5EF4-FFF2-40B4-BE49-F238E27FC236}">
                  <a16:creationId xmlns:a16="http://schemas.microsoft.com/office/drawing/2014/main" id="{DE412B9B-3B3B-4917-B160-D348EA7A6D5A}"/>
                </a:ext>
              </a:extLst>
            </p:cNvPr>
            <p:cNvSpPr>
              <a:spLocks/>
            </p:cNvSpPr>
            <p:nvPr/>
          </p:nvSpPr>
          <p:spPr bwMode="auto">
            <a:xfrm>
              <a:off x="4939428"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
              <a:extLst>
                <a:ext uri="{FF2B5EF4-FFF2-40B4-BE49-F238E27FC236}">
                  <a16:creationId xmlns:a16="http://schemas.microsoft.com/office/drawing/2014/main" id="{B2A3094E-00E5-4CF4-9C5C-64C8BB739D19}"/>
                </a:ext>
              </a:extLst>
            </p:cNvPr>
            <p:cNvSpPr>
              <a:spLocks/>
            </p:cNvSpPr>
            <p:nvPr/>
          </p:nvSpPr>
          <p:spPr bwMode="auto">
            <a:xfrm>
              <a:off x="6099423"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
              <a:extLst>
                <a:ext uri="{FF2B5EF4-FFF2-40B4-BE49-F238E27FC236}">
                  <a16:creationId xmlns:a16="http://schemas.microsoft.com/office/drawing/2014/main" id="{A2C82BAC-AA4E-4374-827F-71F828FF838F}"/>
                </a:ext>
              </a:extLst>
            </p:cNvPr>
            <p:cNvSpPr>
              <a:spLocks/>
            </p:cNvSpPr>
            <p:nvPr/>
          </p:nvSpPr>
          <p:spPr bwMode="auto">
            <a:xfrm>
              <a:off x="6832146"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4">
              <a:extLst>
                <a:ext uri="{FF2B5EF4-FFF2-40B4-BE49-F238E27FC236}">
                  <a16:creationId xmlns:a16="http://schemas.microsoft.com/office/drawing/2014/main" id="{30E4BF59-E5F8-470C-AD3A-C2F655D077EE}"/>
                </a:ext>
              </a:extLst>
            </p:cNvPr>
            <p:cNvSpPr>
              <a:spLocks/>
            </p:cNvSpPr>
            <p:nvPr/>
          </p:nvSpPr>
          <p:spPr bwMode="auto">
            <a:xfrm>
              <a:off x="6155922"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85BF04A7-89EA-43D6-9B00-F1752C3AF294}"/>
                </a:ext>
              </a:extLst>
            </p:cNvPr>
            <p:cNvSpPr/>
            <p:nvPr/>
          </p:nvSpPr>
          <p:spPr>
            <a:xfrm>
              <a:off x="6823254" y="3346578"/>
              <a:ext cx="902201" cy="902201"/>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D3F7A1EE-9C67-432D-93C5-259525F96A6B}"/>
                </a:ext>
              </a:extLst>
            </p:cNvPr>
            <p:cNvSpPr/>
            <p:nvPr/>
          </p:nvSpPr>
          <p:spPr>
            <a:xfrm>
              <a:off x="6286434" y="5000583"/>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BB50C749-5132-48AD-982F-F51912FE239B}"/>
                </a:ext>
              </a:extLst>
            </p:cNvPr>
            <p:cNvSpPr/>
            <p:nvPr/>
          </p:nvSpPr>
          <p:spPr>
            <a:xfrm>
              <a:off x="4557095" y="5000583"/>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D25FAF7B-45C6-4B00-B00F-B306497684FC}"/>
                </a:ext>
              </a:extLst>
            </p:cNvPr>
            <p:cNvSpPr/>
            <p:nvPr/>
          </p:nvSpPr>
          <p:spPr>
            <a:xfrm>
              <a:off x="4020905" y="3361604"/>
              <a:ext cx="902201" cy="902201"/>
            </a:xfrm>
            <a:prstGeom prst="ellipse">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5970842F-5CEC-4A7E-B0A2-F0CDC1F41207}"/>
                </a:ext>
              </a:extLst>
            </p:cNvPr>
            <p:cNvGrpSpPr/>
            <p:nvPr/>
          </p:nvGrpSpPr>
          <p:grpSpPr>
            <a:xfrm>
              <a:off x="5609754" y="2584038"/>
              <a:ext cx="517828" cy="389000"/>
              <a:chOff x="5591383" y="2555631"/>
              <a:chExt cx="731225" cy="549307"/>
            </a:xfrm>
          </p:grpSpPr>
          <p:grpSp>
            <p:nvGrpSpPr>
              <p:cNvPr id="115" name="Group 114">
                <a:extLst>
                  <a:ext uri="{FF2B5EF4-FFF2-40B4-BE49-F238E27FC236}">
                    <a16:creationId xmlns:a16="http://schemas.microsoft.com/office/drawing/2014/main" id="{31D0BA9C-20C5-4F62-992A-7261F5B154FF}"/>
                  </a:ext>
                </a:extLst>
              </p:cNvPr>
              <p:cNvGrpSpPr/>
              <p:nvPr/>
            </p:nvGrpSpPr>
            <p:grpSpPr>
              <a:xfrm>
                <a:off x="5591383" y="2555631"/>
                <a:ext cx="380077" cy="549307"/>
                <a:chOff x="5591383" y="2550020"/>
                <a:chExt cx="380077" cy="549307"/>
              </a:xfrm>
            </p:grpSpPr>
            <p:grpSp>
              <p:nvGrpSpPr>
                <p:cNvPr id="123" name="Shape 473">
                  <a:extLst>
                    <a:ext uri="{FF2B5EF4-FFF2-40B4-BE49-F238E27FC236}">
                      <a16:creationId xmlns:a16="http://schemas.microsoft.com/office/drawing/2014/main" id="{57D644BF-9270-46FD-9AFB-6E77D8EEB31A}"/>
                    </a:ext>
                  </a:extLst>
                </p:cNvPr>
                <p:cNvGrpSpPr/>
                <p:nvPr/>
              </p:nvGrpSpPr>
              <p:grpSpPr>
                <a:xfrm>
                  <a:off x="5591383" y="2550020"/>
                  <a:ext cx="217535" cy="543171"/>
                  <a:chOff x="3386850" y="2264625"/>
                  <a:chExt cx="203950" cy="509250"/>
                </a:xfrm>
                <a:solidFill>
                  <a:schemeClr val="bg1"/>
                </a:solidFill>
              </p:grpSpPr>
              <p:sp>
                <p:nvSpPr>
                  <p:cNvPr id="127" name="Shape 474">
                    <a:extLst>
                      <a:ext uri="{FF2B5EF4-FFF2-40B4-BE49-F238E27FC236}">
                        <a16:creationId xmlns:a16="http://schemas.microsoft.com/office/drawing/2014/main" id="{DCF0EE57-14F4-4305-9CCF-96D7DAF5919E}"/>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8" name="Shape 475">
                    <a:extLst>
                      <a:ext uri="{FF2B5EF4-FFF2-40B4-BE49-F238E27FC236}">
                        <a16:creationId xmlns:a16="http://schemas.microsoft.com/office/drawing/2014/main" id="{43101DC1-CCDD-46AD-A4CE-03434064E333}"/>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24" name="Shape 479">
                  <a:extLst>
                    <a:ext uri="{FF2B5EF4-FFF2-40B4-BE49-F238E27FC236}">
                      <a16:creationId xmlns:a16="http://schemas.microsoft.com/office/drawing/2014/main" id="{50D11E98-7B18-41BE-85F8-5DB54E6F8135}"/>
                    </a:ext>
                  </a:extLst>
                </p:cNvPr>
                <p:cNvGrpSpPr/>
                <p:nvPr/>
              </p:nvGrpSpPr>
              <p:grpSpPr>
                <a:xfrm>
                  <a:off x="5786458" y="2561356"/>
                  <a:ext cx="185002" cy="537971"/>
                  <a:chOff x="4076175" y="2267050"/>
                  <a:chExt cx="173450" cy="504375"/>
                </a:xfrm>
                <a:solidFill>
                  <a:schemeClr val="bg1"/>
                </a:solidFill>
              </p:grpSpPr>
              <p:sp>
                <p:nvSpPr>
                  <p:cNvPr id="125" name="Shape 480">
                    <a:extLst>
                      <a:ext uri="{FF2B5EF4-FFF2-40B4-BE49-F238E27FC236}">
                        <a16:creationId xmlns:a16="http://schemas.microsoft.com/office/drawing/2014/main" id="{944C246B-7F01-4DCB-9C0C-09F4ABD23E9F}"/>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6" name="Shape 481">
                    <a:extLst>
                      <a:ext uri="{FF2B5EF4-FFF2-40B4-BE49-F238E27FC236}">
                        <a16:creationId xmlns:a16="http://schemas.microsoft.com/office/drawing/2014/main" id="{A746D084-9C83-4D11-92D9-1E2FFC2471B2}"/>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16" name="Group 115">
                <a:extLst>
                  <a:ext uri="{FF2B5EF4-FFF2-40B4-BE49-F238E27FC236}">
                    <a16:creationId xmlns:a16="http://schemas.microsoft.com/office/drawing/2014/main" id="{22B25A4C-E68A-4167-9C61-68E73E35C0AD}"/>
                  </a:ext>
                </a:extLst>
              </p:cNvPr>
              <p:cNvGrpSpPr/>
              <p:nvPr/>
            </p:nvGrpSpPr>
            <p:grpSpPr>
              <a:xfrm>
                <a:off x="5942531" y="2555631"/>
                <a:ext cx="380077" cy="549307"/>
                <a:chOff x="5591383" y="2550020"/>
                <a:chExt cx="380077" cy="549307"/>
              </a:xfrm>
            </p:grpSpPr>
            <p:grpSp>
              <p:nvGrpSpPr>
                <p:cNvPr id="117" name="Shape 473">
                  <a:extLst>
                    <a:ext uri="{FF2B5EF4-FFF2-40B4-BE49-F238E27FC236}">
                      <a16:creationId xmlns:a16="http://schemas.microsoft.com/office/drawing/2014/main" id="{2A1CCD4A-4A47-4D34-94DD-49942EA2E852}"/>
                    </a:ext>
                  </a:extLst>
                </p:cNvPr>
                <p:cNvGrpSpPr/>
                <p:nvPr/>
              </p:nvGrpSpPr>
              <p:grpSpPr>
                <a:xfrm>
                  <a:off x="5591383" y="2550020"/>
                  <a:ext cx="217535" cy="543171"/>
                  <a:chOff x="3386850" y="2264625"/>
                  <a:chExt cx="203950" cy="509250"/>
                </a:xfrm>
                <a:solidFill>
                  <a:schemeClr val="bg1"/>
                </a:solidFill>
              </p:grpSpPr>
              <p:sp>
                <p:nvSpPr>
                  <p:cNvPr id="121" name="Shape 474">
                    <a:extLst>
                      <a:ext uri="{FF2B5EF4-FFF2-40B4-BE49-F238E27FC236}">
                        <a16:creationId xmlns:a16="http://schemas.microsoft.com/office/drawing/2014/main" id="{302FB623-10DD-4CAF-8FF1-5FB62CD741AB}"/>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2" name="Shape 475">
                    <a:extLst>
                      <a:ext uri="{FF2B5EF4-FFF2-40B4-BE49-F238E27FC236}">
                        <a16:creationId xmlns:a16="http://schemas.microsoft.com/office/drawing/2014/main" id="{06AB99CE-6EAA-4DAF-B395-9481D3A98DA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8" name="Shape 479">
                  <a:extLst>
                    <a:ext uri="{FF2B5EF4-FFF2-40B4-BE49-F238E27FC236}">
                      <a16:creationId xmlns:a16="http://schemas.microsoft.com/office/drawing/2014/main" id="{5CFD00DE-B30A-4ABB-83DD-406031BD8393}"/>
                    </a:ext>
                  </a:extLst>
                </p:cNvPr>
                <p:cNvGrpSpPr/>
                <p:nvPr/>
              </p:nvGrpSpPr>
              <p:grpSpPr>
                <a:xfrm>
                  <a:off x="5786458" y="2561356"/>
                  <a:ext cx="185002" cy="537971"/>
                  <a:chOff x="4076175" y="2267050"/>
                  <a:chExt cx="173450" cy="504375"/>
                </a:xfrm>
                <a:solidFill>
                  <a:schemeClr val="bg1"/>
                </a:solidFill>
              </p:grpSpPr>
              <p:sp>
                <p:nvSpPr>
                  <p:cNvPr id="119" name="Shape 480">
                    <a:extLst>
                      <a:ext uri="{FF2B5EF4-FFF2-40B4-BE49-F238E27FC236}">
                        <a16:creationId xmlns:a16="http://schemas.microsoft.com/office/drawing/2014/main" id="{495F6F56-DCE9-4495-9788-FCBB286EC253}"/>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20" name="Shape 481">
                    <a:extLst>
                      <a:ext uri="{FF2B5EF4-FFF2-40B4-BE49-F238E27FC236}">
                        <a16:creationId xmlns:a16="http://schemas.microsoft.com/office/drawing/2014/main" id="{FC3751EC-A1FA-4FC6-A817-0E5A3036EEE7}"/>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94" name="Group 93">
              <a:extLst>
                <a:ext uri="{FF2B5EF4-FFF2-40B4-BE49-F238E27FC236}">
                  <a16:creationId xmlns:a16="http://schemas.microsoft.com/office/drawing/2014/main" id="{0452F87E-2761-4F67-900F-73546905F135}"/>
                </a:ext>
              </a:extLst>
            </p:cNvPr>
            <p:cNvGrpSpPr/>
            <p:nvPr/>
          </p:nvGrpSpPr>
          <p:grpSpPr>
            <a:xfrm>
              <a:off x="7085326" y="3550347"/>
              <a:ext cx="378058" cy="494664"/>
              <a:chOff x="6895290" y="3537349"/>
              <a:chExt cx="270467" cy="353888"/>
            </a:xfrm>
            <a:solidFill>
              <a:schemeClr val="bg1"/>
            </a:solidFill>
          </p:grpSpPr>
          <p:sp>
            <p:nvSpPr>
              <p:cNvPr id="110" name="Google Shape;8853;p66">
                <a:extLst>
                  <a:ext uri="{FF2B5EF4-FFF2-40B4-BE49-F238E27FC236}">
                    <a16:creationId xmlns:a16="http://schemas.microsoft.com/office/drawing/2014/main" id="{F348AE88-B49A-41D3-8523-8B282B886C14}"/>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854;p66">
                <a:extLst>
                  <a:ext uri="{FF2B5EF4-FFF2-40B4-BE49-F238E27FC236}">
                    <a16:creationId xmlns:a16="http://schemas.microsoft.com/office/drawing/2014/main" id="{5443F1E3-73EE-4045-B4F2-75B84414F61F}"/>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855;p66">
                <a:extLst>
                  <a:ext uri="{FF2B5EF4-FFF2-40B4-BE49-F238E27FC236}">
                    <a16:creationId xmlns:a16="http://schemas.microsoft.com/office/drawing/2014/main" id="{440842A8-370E-4D42-B90B-5E2DC9FC1181}"/>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856;p66">
                <a:extLst>
                  <a:ext uri="{FF2B5EF4-FFF2-40B4-BE49-F238E27FC236}">
                    <a16:creationId xmlns:a16="http://schemas.microsoft.com/office/drawing/2014/main" id="{469C9CAA-C830-4FA5-992D-B81E7F48EBAB}"/>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857;p66">
                <a:extLst>
                  <a:ext uri="{FF2B5EF4-FFF2-40B4-BE49-F238E27FC236}">
                    <a16:creationId xmlns:a16="http://schemas.microsoft.com/office/drawing/2014/main" id="{739A9A4E-BCE0-4DE6-8DA0-65CA87F80D45}"/>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roup 94">
              <a:extLst>
                <a:ext uri="{FF2B5EF4-FFF2-40B4-BE49-F238E27FC236}">
                  <a16:creationId xmlns:a16="http://schemas.microsoft.com/office/drawing/2014/main" id="{CBD14458-DF2D-4AAE-B52D-D5F39A62AF26}"/>
                </a:ext>
              </a:extLst>
            </p:cNvPr>
            <p:cNvGrpSpPr/>
            <p:nvPr/>
          </p:nvGrpSpPr>
          <p:grpSpPr>
            <a:xfrm>
              <a:off x="6504282" y="5218413"/>
              <a:ext cx="466505" cy="466543"/>
              <a:chOff x="6292247" y="4921858"/>
              <a:chExt cx="602596" cy="602644"/>
            </a:xfrm>
          </p:grpSpPr>
          <p:sp>
            <p:nvSpPr>
              <p:cNvPr id="108" name="Google Shape;8153;p65">
                <a:extLst>
                  <a:ext uri="{FF2B5EF4-FFF2-40B4-BE49-F238E27FC236}">
                    <a16:creationId xmlns:a16="http://schemas.microsoft.com/office/drawing/2014/main" id="{B405D2D3-C9A5-407C-947E-1CCE4ACE3A3A}"/>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Shape 566">
                <a:extLst>
                  <a:ext uri="{FF2B5EF4-FFF2-40B4-BE49-F238E27FC236}">
                    <a16:creationId xmlns:a16="http://schemas.microsoft.com/office/drawing/2014/main" id="{52A09DA5-C2C2-4D90-8091-AB90F42AAF07}"/>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6" name="Shape 504">
              <a:extLst>
                <a:ext uri="{FF2B5EF4-FFF2-40B4-BE49-F238E27FC236}">
                  <a16:creationId xmlns:a16="http://schemas.microsoft.com/office/drawing/2014/main" id="{BF707B24-76C9-4C3E-85B6-6D69077C1D19}"/>
                </a:ext>
              </a:extLst>
            </p:cNvPr>
            <p:cNvGrpSpPr/>
            <p:nvPr/>
          </p:nvGrpSpPr>
          <p:grpSpPr>
            <a:xfrm>
              <a:off x="4177498" y="3594818"/>
              <a:ext cx="589016" cy="435776"/>
              <a:chOff x="5255200" y="3006475"/>
              <a:chExt cx="511700" cy="378575"/>
            </a:xfrm>
            <a:solidFill>
              <a:schemeClr val="bg1"/>
            </a:solidFill>
          </p:grpSpPr>
          <p:sp>
            <p:nvSpPr>
              <p:cNvPr id="106" name="Shape 505">
                <a:extLst>
                  <a:ext uri="{FF2B5EF4-FFF2-40B4-BE49-F238E27FC236}">
                    <a16:creationId xmlns:a16="http://schemas.microsoft.com/office/drawing/2014/main" id="{88C136EC-B1CA-4E33-8B8A-5EC0D7A7792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7" name="Shape 506">
                <a:extLst>
                  <a:ext uri="{FF2B5EF4-FFF2-40B4-BE49-F238E27FC236}">
                    <a16:creationId xmlns:a16="http://schemas.microsoft.com/office/drawing/2014/main" id="{66DCBAB3-CA51-4B64-9ED1-0723EE3FC565}"/>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97" name="Group 96">
              <a:extLst>
                <a:ext uri="{FF2B5EF4-FFF2-40B4-BE49-F238E27FC236}">
                  <a16:creationId xmlns:a16="http://schemas.microsoft.com/office/drawing/2014/main" id="{2B0558DC-CBD2-4932-B45C-929D3ACA9717}"/>
                </a:ext>
              </a:extLst>
            </p:cNvPr>
            <p:cNvGrpSpPr/>
            <p:nvPr/>
          </p:nvGrpSpPr>
          <p:grpSpPr>
            <a:xfrm>
              <a:off x="4788524" y="5238947"/>
              <a:ext cx="439342" cy="425474"/>
              <a:chOff x="4823700" y="4950736"/>
              <a:chExt cx="483228" cy="467974"/>
            </a:xfrm>
          </p:grpSpPr>
          <p:grpSp>
            <p:nvGrpSpPr>
              <p:cNvPr id="98" name="Shape 532">
                <a:extLst>
                  <a:ext uri="{FF2B5EF4-FFF2-40B4-BE49-F238E27FC236}">
                    <a16:creationId xmlns:a16="http://schemas.microsoft.com/office/drawing/2014/main" id="{BE0821EA-EA24-47FB-8EAD-DAC0A76F4001}"/>
                  </a:ext>
                </a:extLst>
              </p:cNvPr>
              <p:cNvGrpSpPr/>
              <p:nvPr/>
            </p:nvGrpSpPr>
            <p:grpSpPr>
              <a:xfrm>
                <a:off x="4823700" y="5064409"/>
                <a:ext cx="483228" cy="354301"/>
                <a:chOff x="3936375" y="3703750"/>
                <a:chExt cx="453050" cy="332175"/>
              </a:xfrm>
              <a:solidFill>
                <a:schemeClr val="bg1"/>
              </a:solidFill>
            </p:grpSpPr>
            <p:sp>
              <p:nvSpPr>
                <p:cNvPr id="101" name="Shape 533">
                  <a:extLst>
                    <a:ext uri="{FF2B5EF4-FFF2-40B4-BE49-F238E27FC236}">
                      <a16:creationId xmlns:a16="http://schemas.microsoft.com/office/drawing/2014/main" id="{B6ECDBC3-2308-4EF0-9CB6-CAB5AA5D7D57}"/>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2" name="Shape 534">
                  <a:extLst>
                    <a:ext uri="{FF2B5EF4-FFF2-40B4-BE49-F238E27FC236}">
                      <a16:creationId xmlns:a16="http://schemas.microsoft.com/office/drawing/2014/main" id="{ABC4003B-5395-42B0-A6BD-5CCA1A84E997}"/>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3" name="Shape 535">
                  <a:extLst>
                    <a:ext uri="{FF2B5EF4-FFF2-40B4-BE49-F238E27FC236}">
                      <a16:creationId xmlns:a16="http://schemas.microsoft.com/office/drawing/2014/main" id="{82B6416A-0CF7-4B21-BE9C-AF277A248C72}"/>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4" name="Shape 536">
                  <a:extLst>
                    <a:ext uri="{FF2B5EF4-FFF2-40B4-BE49-F238E27FC236}">
                      <a16:creationId xmlns:a16="http://schemas.microsoft.com/office/drawing/2014/main" id="{AA6477ED-63BC-4998-B79A-2AFDE80952A8}"/>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05" name="Shape 537">
                  <a:extLst>
                    <a:ext uri="{FF2B5EF4-FFF2-40B4-BE49-F238E27FC236}">
                      <a16:creationId xmlns:a16="http://schemas.microsoft.com/office/drawing/2014/main" id="{9811A816-18BA-4E1A-9F1D-CAB83CE5B77D}"/>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99" name="Straight Arrow Connector 98">
                <a:extLst>
                  <a:ext uri="{FF2B5EF4-FFF2-40B4-BE49-F238E27FC236}">
                    <a16:creationId xmlns:a16="http://schemas.microsoft.com/office/drawing/2014/main" id="{D5572C43-58CA-4818-A849-D2C90E63C90F}"/>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100" name="Shape 415">
                <a:extLst>
                  <a:ext uri="{FF2B5EF4-FFF2-40B4-BE49-F238E27FC236}">
                    <a16:creationId xmlns:a16="http://schemas.microsoft.com/office/drawing/2014/main" id="{BA962A03-7731-4860-9498-0CCCC1E45931}"/>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pic>
        <p:nvPicPr>
          <p:cNvPr id="5" name="03">
            <a:hlinkClick r:id="" action="ppaction://media"/>
            <a:extLst>
              <a:ext uri="{FF2B5EF4-FFF2-40B4-BE49-F238E27FC236}">
                <a16:creationId xmlns:a16="http://schemas.microsoft.com/office/drawing/2014/main" id="{B1EC4B23-4FE4-CB39-1731-DF5833247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14" y="6858000"/>
            <a:ext cx="609600" cy="609600"/>
          </a:xfrm>
          <a:prstGeom prst="rect">
            <a:avLst/>
          </a:prstGeom>
        </p:spPr>
      </p:pic>
    </p:spTree>
    <p:extLst>
      <p:ext uri="{BB962C8B-B14F-4D97-AF65-F5344CB8AC3E}">
        <p14:creationId xmlns:p14="http://schemas.microsoft.com/office/powerpoint/2010/main" val="3516165527"/>
      </p:ext>
    </p:extLst>
  </p:cSld>
  <p:clrMapOvr>
    <a:masterClrMapping/>
  </p:clrMapOvr>
  <mc:AlternateContent xmlns:mc="http://schemas.openxmlformats.org/markup-compatibility/2006" xmlns:p14="http://schemas.microsoft.com/office/powerpoint/2010/main">
    <mc:Choice Requires="p14">
      <p:transition spd="slow" p14:dur="2000" advClick="0" advTm="8570"/>
    </mc:Choice>
    <mc:Fallback xmlns="">
      <p:transition spd="slow" advClick="0" advTm="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68"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10" presetClass="exit" presetSubtype="0" fill="hold" nodeType="withEffect">
                                  <p:stCondLst>
                                    <p:cond delay="500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ntr" presetSubtype="0" fill="hold" nodeType="withEffect">
                                  <p:stCondLst>
                                    <p:cond delay="500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2" presetClass="exit" presetSubtype="2" fill="hold" nodeType="withEffect">
                                  <p:stCondLst>
                                    <p:cond delay="8570"/>
                                  </p:stCondLst>
                                  <p:childTnLst>
                                    <p:anim calcmode="lin" valueType="num">
                                      <p:cBhvr additive="base">
                                        <p:cTn id="23" dur="500"/>
                                        <p:tgtEl>
                                          <p:spTgt spid="66"/>
                                        </p:tgtEl>
                                        <p:attrNameLst>
                                          <p:attrName>ppt_x</p:attrName>
                                        </p:attrNameLst>
                                      </p:cBhvr>
                                      <p:tavLst>
                                        <p:tav tm="0">
                                          <p:val>
                                            <p:strVal val="ppt_x"/>
                                          </p:val>
                                        </p:tav>
                                        <p:tav tm="100000">
                                          <p:val>
                                            <p:strVal val="1+ppt_w/2"/>
                                          </p:val>
                                        </p:tav>
                                      </p:tavLst>
                                    </p:anim>
                                    <p:anim calcmode="lin" valueType="num">
                                      <p:cBhvr additive="base">
                                        <p:cTn id="24" dur="500"/>
                                        <p:tgtEl>
                                          <p:spTgt spid="66"/>
                                        </p:tgtEl>
                                        <p:attrNameLst>
                                          <p:attrName>ppt_y</p:attrName>
                                        </p:attrNameLst>
                                      </p:cBhvr>
                                      <p:tavLst>
                                        <p:tav tm="0">
                                          <p:val>
                                            <p:strVal val="ppt_y"/>
                                          </p:val>
                                        </p:tav>
                                        <p:tav tm="100000">
                                          <p:val>
                                            <p:strVal val="ppt_y"/>
                                          </p:val>
                                        </p:tav>
                                      </p:tavLst>
                                    </p:anim>
                                    <p:set>
                                      <p:cBhvr>
                                        <p:cTn id="25" dur="1" fill="hold">
                                          <p:stCondLst>
                                            <p:cond delay="499"/>
                                          </p:stCondLst>
                                        </p:cTn>
                                        <p:tgtEl>
                                          <p:spTgt spid="66"/>
                                        </p:tgtEl>
                                        <p:attrNameLst>
                                          <p:attrName>style.visibility</p:attrName>
                                        </p:attrNameLst>
                                      </p:cBhvr>
                                      <p:to>
                                        <p:strVal val="hidden"/>
                                      </p:to>
                                    </p:set>
                                  </p:childTnLst>
                                </p:cTn>
                              </p:par>
                              <p:par>
                                <p:cTn id="26" presetID="2" presetClass="exit" presetSubtype="8" fill="hold" grpId="1" nodeType="withEffect">
                                  <p:stCondLst>
                                    <p:cond delay="8570"/>
                                  </p:stCondLst>
                                  <p:childTnLst>
                                    <p:anim calcmode="lin" valueType="num">
                                      <p:cBhvr additive="base">
                                        <p:cTn id="27" dur="500"/>
                                        <p:tgtEl>
                                          <p:spTgt spid="2"/>
                                        </p:tgtEl>
                                        <p:attrNameLst>
                                          <p:attrName>ppt_x</p:attrName>
                                        </p:attrNameLst>
                                      </p:cBhvr>
                                      <p:tavLst>
                                        <p:tav tm="0">
                                          <p:val>
                                            <p:strVal val="ppt_x"/>
                                          </p:val>
                                        </p:tav>
                                        <p:tav tm="100000">
                                          <p:val>
                                            <p:strVal val="0-ppt_w/2"/>
                                          </p:val>
                                        </p:tav>
                                      </p:tavLst>
                                    </p:anim>
                                    <p:anim calcmode="lin" valueType="num">
                                      <p:cBhvr additive="base">
                                        <p:cTn id="28" dur="500"/>
                                        <p:tgtEl>
                                          <p:spTgt spid="2"/>
                                        </p:tgtEl>
                                        <p:attrNameLst>
                                          <p:attrName>ppt_y</p:attrName>
                                        </p:attrNameLst>
                                      </p:cBhvr>
                                      <p:tavLst>
                                        <p:tav tm="0">
                                          <p:val>
                                            <p:strVal val="ppt_y"/>
                                          </p:val>
                                        </p:tav>
                                        <p:tav tm="100000">
                                          <p:val>
                                            <p:strVal val="ppt_y"/>
                                          </p:val>
                                        </p:tav>
                                      </p:tavLst>
                                    </p:anim>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Step 2: Undertake an assessment of the facility </a:t>
            </a:r>
          </a:p>
        </p:txBody>
      </p:sp>
      <p:sp>
        <p:nvSpPr>
          <p:cNvPr id="10" name="Rectangle 9">
            <a:extLst>
              <a:ext uri="{FF2B5EF4-FFF2-40B4-BE49-F238E27FC236}">
                <a16:creationId xmlns:a16="http://schemas.microsoft.com/office/drawing/2014/main" id="{89C66966-6C9F-A5F1-7598-F82BE0C68977}"/>
              </a:ext>
            </a:extLst>
          </p:cNvPr>
          <p:cNvSpPr/>
          <p:nvPr/>
        </p:nvSpPr>
        <p:spPr>
          <a:xfrm>
            <a:off x="0" y="1114627"/>
            <a:ext cx="7778750" cy="5111346"/>
          </a:xfrm>
          <a:prstGeom prst="rect">
            <a:avLst/>
          </a:prstGeom>
          <a:solidFill>
            <a:srgbClr val="80BC0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sp>
        <p:nvSpPr>
          <p:cNvPr id="13" name="TextBox 12">
            <a:extLst>
              <a:ext uri="{FF2B5EF4-FFF2-40B4-BE49-F238E27FC236}">
                <a16:creationId xmlns:a16="http://schemas.microsoft.com/office/drawing/2014/main" id="{47160A6E-0D5A-81AA-4073-601CB48DE503}"/>
              </a:ext>
            </a:extLst>
          </p:cNvPr>
          <p:cNvSpPr txBox="1"/>
          <p:nvPr/>
        </p:nvSpPr>
        <p:spPr>
          <a:xfrm>
            <a:off x="365340" y="1869807"/>
            <a:ext cx="7292760"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600" b="1" dirty="0">
                <a:latin typeface="Atkinson Hyperlegible" pitchFamily="2" charset="0"/>
                <a:cs typeface="Calibri"/>
              </a:rPr>
              <a:t>Main tasks</a:t>
            </a:r>
            <a:endParaRPr lang="en-US" sz="2600" b="1" dirty="0">
              <a:latin typeface="Atkinson Hyperlegible" pitchFamily="2" charset="0"/>
              <a:ea typeface="SimSun"/>
              <a:cs typeface="Arial"/>
            </a:endParaRPr>
          </a:p>
          <a:p>
            <a:pPr marL="274320" indent="-283464">
              <a:spcAft>
                <a:spcPts val="1200"/>
              </a:spcAft>
              <a:buClr>
                <a:schemeClr val="tx1"/>
              </a:buClr>
              <a:buSzPct val="110000"/>
              <a:buFont typeface="Arial" panose="020B0604020202020204" pitchFamily="34" charset="0"/>
              <a:buChar char="•"/>
            </a:pPr>
            <a:r>
              <a:rPr lang="en-US" sz="2600" dirty="0">
                <a:latin typeface="Atkinson Hyperlegible" pitchFamily="2" charset="0"/>
                <a:ea typeface="SimSun"/>
                <a:cs typeface="Arial"/>
              </a:rPr>
              <a:t>Use an adapted version of the assessment form, tailored to the facility’s needs, aligned with national standards.</a:t>
            </a:r>
          </a:p>
          <a:p>
            <a:pPr marL="274320" indent="-283464">
              <a:spcAft>
                <a:spcPts val="1200"/>
              </a:spcAft>
              <a:buClr>
                <a:schemeClr val="tx1"/>
              </a:buClr>
              <a:buSzPct val="110000"/>
              <a:buFont typeface="Arial" panose="020B0604020202020204" pitchFamily="34" charset="0"/>
              <a:buChar char="•"/>
            </a:pPr>
            <a:r>
              <a:rPr lang="en-US" sz="2600" dirty="0">
                <a:latin typeface="Atkinson Hyperlegible" pitchFamily="2" charset="0"/>
                <a:ea typeface="SimSun"/>
                <a:cs typeface="Arial"/>
              </a:rPr>
              <a:t>Regularly conduct an assessment </a:t>
            </a:r>
            <a:br>
              <a:rPr lang="en-US" sz="2600" dirty="0">
                <a:latin typeface="Atkinson Hyperlegible" pitchFamily="2" charset="0"/>
                <a:ea typeface="SimSun"/>
                <a:cs typeface="Arial"/>
              </a:rPr>
            </a:br>
            <a:r>
              <a:rPr lang="en-US" sz="2600" dirty="0">
                <a:latin typeface="Atkinson Hyperlegible" pitchFamily="2" charset="0"/>
                <a:ea typeface="SimSun"/>
                <a:cs typeface="Arial"/>
              </a:rPr>
              <a:t>(every 6-12 months) and keep records of previous assessments to compare progress over time. </a:t>
            </a:r>
          </a:p>
        </p:txBody>
      </p:sp>
      <p:grpSp>
        <p:nvGrpSpPr>
          <p:cNvPr id="19" name="Group 18">
            <a:extLst>
              <a:ext uri="{FF2B5EF4-FFF2-40B4-BE49-F238E27FC236}">
                <a16:creationId xmlns:a16="http://schemas.microsoft.com/office/drawing/2014/main" id="{69673B77-8464-44BB-8177-CC4024E30924}"/>
              </a:ext>
            </a:extLst>
          </p:cNvPr>
          <p:cNvGrpSpPr/>
          <p:nvPr/>
        </p:nvGrpSpPr>
        <p:grpSpPr>
          <a:xfrm>
            <a:off x="7778750" y="1114627"/>
            <a:ext cx="4413250" cy="5111346"/>
            <a:chOff x="7778750" y="1114627"/>
            <a:chExt cx="4413250" cy="5111346"/>
          </a:xfrm>
        </p:grpSpPr>
        <p:pic>
          <p:nvPicPr>
            <p:cNvPr id="15" name="Picture 14" descr="A person holding a baby&#10;&#10;Description automatically generated">
              <a:extLst>
                <a:ext uri="{FF2B5EF4-FFF2-40B4-BE49-F238E27FC236}">
                  <a16:creationId xmlns:a16="http://schemas.microsoft.com/office/drawing/2014/main" id="{FD3685BC-D059-81D4-5F92-25A701D0785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7778750" y="1114627"/>
              <a:ext cx="4413250" cy="5111346"/>
            </a:xfrm>
            <a:prstGeom prst="rect">
              <a:avLst/>
            </a:prstGeom>
          </p:spPr>
        </p:pic>
        <p:sp>
          <p:nvSpPr>
            <p:cNvPr id="18" name="Rectangle 17">
              <a:extLst>
                <a:ext uri="{FF2B5EF4-FFF2-40B4-BE49-F238E27FC236}">
                  <a16:creationId xmlns:a16="http://schemas.microsoft.com/office/drawing/2014/main" id="{09C33F0F-14CC-5DA8-9C76-A9782C7E293C}"/>
                </a:ext>
              </a:extLst>
            </p:cNvPr>
            <p:cNvSpPr/>
            <p:nvPr/>
          </p:nvSpPr>
          <p:spPr>
            <a:xfrm>
              <a:off x="11254425" y="5973973"/>
              <a:ext cx="9375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pic>
        <p:nvPicPr>
          <p:cNvPr id="2" name="04">
            <a:hlinkClick r:id="" action="ppaction://media"/>
            <a:extLst>
              <a:ext uri="{FF2B5EF4-FFF2-40B4-BE49-F238E27FC236}">
                <a16:creationId xmlns:a16="http://schemas.microsoft.com/office/drawing/2014/main" id="{B165F0F3-D72E-5465-CE23-F2EF8FF6BF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2808774137"/>
      </p:ext>
    </p:extLst>
  </p:cSld>
  <p:clrMapOvr>
    <a:masterClrMapping/>
  </p:clrMapOvr>
  <mc:AlternateContent xmlns:mc="http://schemas.openxmlformats.org/markup-compatibility/2006" xmlns:p14="http://schemas.microsoft.com/office/powerpoint/2010/main">
    <mc:Choice Requires="p14">
      <p:transition spd="slow" p14:dur="2000" advClick="0" advTm="24460"/>
    </mc:Choice>
    <mc:Fallback xmlns="">
      <p:transition spd="slow" advClick="0" advTm="2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5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par>
                                <p:cTn id="21" presetID="22" presetClass="entr" presetSubtype="8" fill="hold" grpId="0" nodeType="withEffect">
                                  <p:stCondLst>
                                    <p:cond delay="200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500"/>
                                        <p:tgtEl>
                                          <p:spTgt spid="13">
                                            <p:txEl>
                                              <p:pRg st="1" end="1"/>
                                            </p:txEl>
                                          </p:spTgt>
                                        </p:tgtEl>
                                      </p:cBhvr>
                                    </p:animEffect>
                                  </p:childTnLst>
                                </p:cTn>
                              </p:par>
                              <p:par>
                                <p:cTn id="24" presetID="22" presetClass="entr" presetSubtype="8" fill="hold" grpId="0" nodeType="withEffect">
                                  <p:stCondLst>
                                    <p:cond delay="1450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wipe(left)">
                                      <p:cBhvr>
                                        <p:cTn id="26" dur="500"/>
                                        <p:tgtEl>
                                          <p:spTgt spid="13">
                                            <p:txEl>
                                              <p:pRg st="2" end="2"/>
                                            </p:txEl>
                                          </p:spTgt>
                                        </p:tgtEl>
                                      </p:cBhvr>
                                    </p:animEffect>
                                  </p:childTnLst>
                                </p:cTn>
                              </p:par>
                              <p:par>
                                <p:cTn id="27" presetID="2" presetClass="exit" presetSubtype="2" fill="hold" nodeType="withEffect">
                                  <p:stCondLst>
                                    <p:cond delay="24460"/>
                                  </p:stCondLst>
                                  <p:childTnLst>
                                    <p:anim calcmode="lin" valueType="num">
                                      <p:cBhvr additive="base">
                                        <p:cTn id="28" dur="500"/>
                                        <p:tgtEl>
                                          <p:spTgt spid="19"/>
                                        </p:tgtEl>
                                        <p:attrNameLst>
                                          <p:attrName>ppt_x</p:attrName>
                                        </p:attrNameLst>
                                      </p:cBhvr>
                                      <p:tavLst>
                                        <p:tav tm="0">
                                          <p:val>
                                            <p:strVal val="ppt_x"/>
                                          </p:val>
                                        </p:tav>
                                        <p:tav tm="100000">
                                          <p:val>
                                            <p:strVal val="1+ppt_w/2"/>
                                          </p:val>
                                        </p:tav>
                                      </p:tavLst>
                                    </p:anim>
                                    <p:anim calcmode="lin" valueType="num">
                                      <p:cBhvr additive="base">
                                        <p:cTn id="29" dur="500"/>
                                        <p:tgtEl>
                                          <p:spTgt spid="19"/>
                                        </p:tgtEl>
                                        <p:attrNameLst>
                                          <p:attrName>ppt_y</p:attrName>
                                        </p:attrNameLst>
                                      </p:cBhvr>
                                      <p:tavLst>
                                        <p:tav tm="0">
                                          <p:val>
                                            <p:strVal val="ppt_y"/>
                                          </p:val>
                                        </p:tav>
                                        <p:tav tm="100000">
                                          <p:val>
                                            <p:strVal val="ppt_y"/>
                                          </p:val>
                                        </p:tav>
                                      </p:tavLst>
                                    </p:anim>
                                    <p:set>
                                      <p:cBhvr>
                                        <p:cTn id="30" dur="1" fill="hold">
                                          <p:stCondLst>
                                            <p:cond delay="499"/>
                                          </p:stCondLst>
                                        </p:cTn>
                                        <p:tgtEl>
                                          <p:spTgt spid="19"/>
                                        </p:tgtEl>
                                        <p:attrNameLst>
                                          <p:attrName>style.visibility</p:attrName>
                                        </p:attrNameLst>
                                      </p:cBhvr>
                                      <p:to>
                                        <p:strVal val="hidden"/>
                                      </p:to>
                                    </p:set>
                                  </p:childTnLst>
                                </p:cTn>
                              </p:par>
                              <p:par>
                                <p:cTn id="31" presetID="2" presetClass="exit" presetSubtype="8" fill="hold" grpId="1" nodeType="withEffect">
                                  <p:stCondLst>
                                    <p:cond delay="24460"/>
                                  </p:stCondLst>
                                  <p:childTnLst>
                                    <p:anim calcmode="lin" valueType="num">
                                      <p:cBhvr additive="base">
                                        <p:cTn id="32" dur="500"/>
                                        <p:tgtEl>
                                          <p:spTgt spid="4"/>
                                        </p:tgtEl>
                                        <p:attrNameLst>
                                          <p:attrName>ppt_x</p:attrName>
                                        </p:attrNameLst>
                                      </p:cBhvr>
                                      <p:tavLst>
                                        <p:tav tm="0">
                                          <p:val>
                                            <p:strVal val="ppt_x"/>
                                          </p:val>
                                        </p:tav>
                                        <p:tav tm="100000">
                                          <p:val>
                                            <p:strVal val="0-ppt_w/2"/>
                                          </p:val>
                                        </p:tav>
                                      </p:tavLst>
                                    </p:anim>
                                    <p:anim calcmode="lin" valueType="num">
                                      <p:cBhvr additive="base">
                                        <p:cTn id="33" dur="500"/>
                                        <p:tgtEl>
                                          <p:spTgt spid="4"/>
                                        </p:tgtEl>
                                        <p:attrNameLst>
                                          <p:attrName>ppt_y</p:attrName>
                                        </p:attrNameLst>
                                      </p:cBhvr>
                                      <p:tavLst>
                                        <p:tav tm="0">
                                          <p:val>
                                            <p:strVal val="ppt_y"/>
                                          </p:val>
                                        </p:tav>
                                        <p:tav tm="100000">
                                          <p:val>
                                            <p:strVal val="ppt_y"/>
                                          </p:val>
                                        </p:tav>
                                      </p:tavLst>
                                    </p:anim>
                                    <p:set>
                                      <p:cBhvr>
                                        <p:cTn id="34" dur="1" fill="hold">
                                          <p:stCondLst>
                                            <p:cond delay="499"/>
                                          </p:stCondLst>
                                        </p:cTn>
                                        <p:tgtEl>
                                          <p:spTgt spid="4"/>
                                        </p:tgtEl>
                                        <p:attrNameLst>
                                          <p:attrName>style.visibility</p:attrName>
                                        </p:attrNameLst>
                                      </p:cBhvr>
                                      <p:to>
                                        <p:strVal val="hidden"/>
                                      </p:to>
                                    </p:set>
                                  </p:childTnLst>
                                </p:cTn>
                              </p:par>
                              <p:par>
                                <p:cTn id="35" presetID="2" presetClass="exit" presetSubtype="8" fill="hold" grpId="1" nodeType="withEffect">
                                  <p:stCondLst>
                                    <p:cond delay="24460"/>
                                  </p:stCondLst>
                                  <p:childTnLst>
                                    <p:anim calcmode="lin" valueType="num">
                                      <p:cBhvr additive="base">
                                        <p:cTn id="36" dur="500"/>
                                        <p:tgtEl>
                                          <p:spTgt spid="10"/>
                                        </p:tgtEl>
                                        <p:attrNameLst>
                                          <p:attrName>ppt_x</p:attrName>
                                        </p:attrNameLst>
                                      </p:cBhvr>
                                      <p:tavLst>
                                        <p:tav tm="0">
                                          <p:val>
                                            <p:strVal val="ppt_x"/>
                                          </p:val>
                                        </p:tav>
                                        <p:tav tm="100000">
                                          <p:val>
                                            <p:strVal val="0-ppt_w/2"/>
                                          </p:val>
                                        </p:tav>
                                      </p:tavLst>
                                    </p:anim>
                                    <p:anim calcmode="lin" valueType="num">
                                      <p:cBhvr additive="base">
                                        <p:cTn id="37" dur="500"/>
                                        <p:tgtEl>
                                          <p:spTgt spid="10"/>
                                        </p:tgtEl>
                                        <p:attrNameLst>
                                          <p:attrName>ppt_y</p:attrName>
                                        </p:attrNameLst>
                                      </p:cBhvr>
                                      <p:tavLst>
                                        <p:tav tm="0">
                                          <p:val>
                                            <p:strVal val="ppt_y"/>
                                          </p:val>
                                        </p:tav>
                                        <p:tav tm="100000">
                                          <p:val>
                                            <p:strVal val="ppt_y"/>
                                          </p:val>
                                        </p:tav>
                                      </p:tavLst>
                                    </p:anim>
                                    <p:set>
                                      <p:cBhvr>
                                        <p:cTn id="38" dur="1" fill="hold">
                                          <p:stCondLst>
                                            <p:cond delay="499"/>
                                          </p:stCondLst>
                                        </p:cTn>
                                        <p:tgtEl>
                                          <p:spTgt spid="10"/>
                                        </p:tgtEl>
                                        <p:attrNameLst>
                                          <p:attrName>style.visibility</p:attrName>
                                        </p:attrNameLst>
                                      </p:cBhvr>
                                      <p:to>
                                        <p:strVal val="hidden"/>
                                      </p:to>
                                    </p:set>
                                  </p:childTnLst>
                                </p:cTn>
                              </p:par>
                              <p:par>
                                <p:cTn id="39" presetID="2" presetClass="exit" presetSubtype="8" fill="hold" grpId="1" nodeType="withEffect">
                                  <p:stCondLst>
                                    <p:cond delay="24460"/>
                                  </p:stCondLst>
                                  <p:childTnLst>
                                    <p:anim calcmode="lin" valueType="num">
                                      <p:cBhvr additive="base">
                                        <p:cTn id="40" dur="500"/>
                                        <p:tgtEl>
                                          <p:spTgt spid="13">
                                            <p:txEl>
                                              <p:pRg st="0" end="0"/>
                                            </p:txEl>
                                          </p:spTgt>
                                        </p:tgtEl>
                                        <p:attrNameLst>
                                          <p:attrName>ppt_x</p:attrName>
                                        </p:attrNameLst>
                                      </p:cBhvr>
                                      <p:tavLst>
                                        <p:tav tm="0">
                                          <p:val>
                                            <p:strVal val="ppt_x"/>
                                          </p:val>
                                        </p:tav>
                                        <p:tav tm="100000">
                                          <p:val>
                                            <p:strVal val="0-ppt_w/2"/>
                                          </p:val>
                                        </p:tav>
                                      </p:tavLst>
                                    </p:anim>
                                    <p:anim calcmode="lin" valueType="num">
                                      <p:cBhvr additive="base">
                                        <p:cTn id="41" dur="500"/>
                                        <p:tgtEl>
                                          <p:spTgt spid="13">
                                            <p:txEl>
                                              <p:pRg st="0" end="0"/>
                                            </p:txEl>
                                          </p:spTgt>
                                        </p:tgtEl>
                                        <p:attrNameLst>
                                          <p:attrName>ppt_y</p:attrName>
                                        </p:attrNameLst>
                                      </p:cBhvr>
                                      <p:tavLst>
                                        <p:tav tm="0">
                                          <p:val>
                                            <p:strVal val="ppt_y"/>
                                          </p:val>
                                        </p:tav>
                                        <p:tav tm="100000">
                                          <p:val>
                                            <p:strVal val="ppt_y"/>
                                          </p:val>
                                        </p:tav>
                                      </p:tavLst>
                                    </p:anim>
                                    <p:set>
                                      <p:cBhvr>
                                        <p:cTn id="42" dur="1" fill="hold">
                                          <p:stCondLst>
                                            <p:cond delay="499"/>
                                          </p:stCondLst>
                                        </p:cTn>
                                        <p:tgtEl>
                                          <p:spTgt spid="13">
                                            <p:txEl>
                                              <p:pRg st="0" end="0"/>
                                            </p:txEl>
                                          </p:spTgt>
                                        </p:tgtEl>
                                        <p:attrNameLst>
                                          <p:attrName>style.visibility</p:attrName>
                                        </p:attrNameLst>
                                      </p:cBhvr>
                                      <p:to>
                                        <p:strVal val="hidden"/>
                                      </p:to>
                                    </p:set>
                                  </p:childTnLst>
                                </p:cTn>
                              </p:par>
                              <p:par>
                                <p:cTn id="43" presetID="2" presetClass="exit" presetSubtype="8" fill="hold" grpId="1" nodeType="withEffect">
                                  <p:stCondLst>
                                    <p:cond delay="24460"/>
                                  </p:stCondLst>
                                  <p:childTnLst>
                                    <p:anim calcmode="lin" valueType="num">
                                      <p:cBhvr additive="base">
                                        <p:cTn id="44" dur="500"/>
                                        <p:tgtEl>
                                          <p:spTgt spid="13">
                                            <p:txEl>
                                              <p:pRg st="1" end="1"/>
                                            </p:txEl>
                                          </p:spTgt>
                                        </p:tgtEl>
                                        <p:attrNameLst>
                                          <p:attrName>ppt_x</p:attrName>
                                        </p:attrNameLst>
                                      </p:cBhvr>
                                      <p:tavLst>
                                        <p:tav tm="0">
                                          <p:val>
                                            <p:strVal val="ppt_x"/>
                                          </p:val>
                                        </p:tav>
                                        <p:tav tm="100000">
                                          <p:val>
                                            <p:strVal val="0-ppt_w/2"/>
                                          </p:val>
                                        </p:tav>
                                      </p:tavLst>
                                    </p:anim>
                                    <p:anim calcmode="lin" valueType="num">
                                      <p:cBhvr additive="base">
                                        <p:cTn id="45" dur="500"/>
                                        <p:tgtEl>
                                          <p:spTgt spid="13">
                                            <p:txEl>
                                              <p:pRg st="1" end="1"/>
                                            </p:txEl>
                                          </p:spTgt>
                                        </p:tgtEl>
                                        <p:attrNameLst>
                                          <p:attrName>ppt_y</p:attrName>
                                        </p:attrNameLst>
                                      </p:cBhvr>
                                      <p:tavLst>
                                        <p:tav tm="0">
                                          <p:val>
                                            <p:strVal val="ppt_y"/>
                                          </p:val>
                                        </p:tav>
                                        <p:tav tm="100000">
                                          <p:val>
                                            <p:strVal val="ppt_y"/>
                                          </p:val>
                                        </p:tav>
                                      </p:tavLst>
                                    </p:anim>
                                    <p:set>
                                      <p:cBhvr>
                                        <p:cTn id="46" dur="1" fill="hold">
                                          <p:stCondLst>
                                            <p:cond delay="499"/>
                                          </p:stCondLst>
                                        </p:cTn>
                                        <p:tgtEl>
                                          <p:spTgt spid="13">
                                            <p:txEl>
                                              <p:pRg st="1" end="1"/>
                                            </p:txEl>
                                          </p:spTgt>
                                        </p:tgtEl>
                                        <p:attrNameLst>
                                          <p:attrName>style.visibility</p:attrName>
                                        </p:attrNameLst>
                                      </p:cBhvr>
                                      <p:to>
                                        <p:strVal val="hidden"/>
                                      </p:to>
                                    </p:set>
                                  </p:childTnLst>
                                </p:cTn>
                              </p:par>
                              <p:par>
                                <p:cTn id="47" presetID="2" presetClass="exit" presetSubtype="8" fill="hold" grpId="1" nodeType="withEffect">
                                  <p:stCondLst>
                                    <p:cond delay="24460"/>
                                  </p:stCondLst>
                                  <p:childTnLst>
                                    <p:anim calcmode="lin" valueType="num">
                                      <p:cBhvr additive="base">
                                        <p:cTn id="48" dur="500"/>
                                        <p:tgtEl>
                                          <p:spTgt spid="13">
                                            <p:txEl>
                                              <p:pRg st="2" end="2"/>
                                            </p:txEl>
                                          </p:spTgt>
                                        </p:tgtEl>
                                        <p:attrNameLst>
                                          <p:attrName>ppt_x</p:attrName>
                                        </p:attrNameLst>
                                      </p:cBhvr>
                                      <p:tavLst>
                                        <p:tav tm="0">
                                          <p:val>
                                            <p:strVal val="ppt_x"/>
                                          </p:val>
                                        </p:tav>
                                        <p:tav tm="100000">
                                          <p:val>
                                            <p:strVal val="0-ppt_w/2"/>
                                          </p:val>
                                        </p:tav>
                                      </p:tavLst>
                                    </p:anim>
                                    <p:anim calcmode="lin" valueType="num">
                                      <p:cBhvr additive="base">
                                        <p:cTn id="49" dur="500"/>
                                        <p:tgtEl>
                                          <p:spTgt spid="13">
                                            <p:txEl>
                                              <p:pRg st="2" end="2"/>
                                            </p:txEl>
                                          </p:spTgt>
                                        </p:tgtEl>
                                        <p:attrNameLst>
                                          <p:attrName>ppt_y</p:attrName>
                                        </p:attrNameLst>
                                      </p:cBhvr>
                                      <p:tavLst>
                                        <p:tav tm="0">
                                          <p:val>
                                            <p:strVal val="ppt_y"/>
                                          </p:val>
                                        </p:tav>
                                        <p:tav tm="100000">
                                          <p:val>
                                            <p:strVal val="ppt_y"/>
                                          </p:val>
                                        </p:tav>
                                      </p:tavLst>
                                    </p:anim>
                                    <p:set>
                                      <p:cBhvr>
                                        <p:cTn id="50" dur="1" fill="hold">
                                          <p:stCondLst>
                                            <p:cond delay="499"/>
                                          </p:stCondLst>
                                        </p:cTn>
                                        <p:tgtEl>
                                          <p:spTgt spid="1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0" grpId="0" animBg="1"/>
      <p:bldP spid="10" grpId="1" animBg="1"/>
      <p:bldP spid="13" grpId="0" uiExpand="1" build="p"/>
      <p:bldP spid="13" grpI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1D7E2D-16CE-EEF0-FEA7-5DA1135AC2D9}"/>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Step 2: Undertake an assessment of the facility </a:t>
            </a:r>
          </a:p>
        </p:txBody>
      </p:sp>
      <p:grpSp>
        <p:nvGrpSpPr>
          <p:cNvPr id="8" name="Group 7">
            <a:extLst>
              <a:ext uri="{FF2B5EF4-FFF2-40B4-BE49-F238E27FC236}">
                <a16:creationId xmlns:a16="http://schemas.microsoft.com/office/drawing/2014/main" id="{64F5A8E8-57B3-034B-FEFD-3E4611F2AF57}"/>
              </a:ext>
            </a:extLst>
          </p:cNvPr>
          <p:cNvGrpSpPr/>
          <p:nvPr/>
        </p:nvGrpSpPr>
        <p:grpSpPr>
          <a:xfrm>
            <a:off x="5971156" y="4128600"/>
            <a:ext cx="6220844" cy="2592874"/>
            <a:chOff x="5971156" y="4128600"/>
            <a:chExt cx="6220844" cy="2592874"/>
          </a:xfrm>
        </p:grpSpPr>
        <p:sp>
          <p:nvSpPr>
            <p:cNvPr id="16" name="Rectangle 15">
              <a:extLst>
                <a:ext uri="{FF2B5EF4-FFF2-40B4-BE49-F238E27FC236}">
                  <a16:creationId xmlns:a16="http://schemas.microsoft.com/office/drawing/2014/main" id="{2E6F714B-9FA1-5A40-4686-160F6AF82D24}"/>
                </a:ext>
              </a:extLst>
            </p:cNvPr>
            <p:cNvSpPr/>
            <p:nvPr/>
          </p:nvSpPr>
          <p:spPr>
            <a:xfrm>
              <a:off x="5971156" y="4128600"/>
              <a:ext cx="6220844" cy="2592874"/>
            </a:xfrm>
            <a:prstGeom prst="rect">
              <a:avLst/>
            </a:prstGeom>
            <a:solidFill>
              <a:srgbClr val="80BC00">
                <a:alpha val="3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66E28D4-0D6D-4D14-7C8C-34FEE6F8C055}"/>
                </a:ext>
              </a:extLst>
            </p:cNvPr>
            <p:cNvSpPr/>
            <p:nvPr/>
          </p:nvSpPr>
          <p:spPr>
            <a:xfrm>
              <a:off x="6296133" y="4586346"/>
              <a:ext cx="4384567" cy="1677382"/>
            </a:xfrm>
            <a:prstGeom prst="rect">
              <a:avLst/>
            </a:prstGeom>
          </p:spPr>
          <p:txBody>
            <a:bodyPr wrap="square">
              <a:spAutoFit/>
            </a:bodyPr>
            <a:lstStyle/>
            <a:p>
              <a:pPr defTabSz="945447">
                <a:spcBef>
                  <a:spcPts val="600"/>
                </a:spcBef>
                <a:spcAft>
                  <a:spcPts val="600"/>
                </a:spcAft>
                <a:buClr>
                  <a:srgbClr val="09164D"/>
                </a:buClr>
              </a:pPr>
              <a:r>
                <a:rPr lang="en-US" sz="2200" b="1" dirty="0">
                  <a:latin typeface="Atkinson Hyperlegible" pitchFamily="2" charset="0"/>
                  <a:cs typeface="Arial" panose="020B0604020202020204" pitchFamily="34" charset="0"/>
                </a:rPr>
                <a:t>Supporting tools </a:t>
              </a:r>
            </a:p>
            <a:p>
              <a:pPr marL="274320" indent="-283464">
                <a:spcAft>
                  <a:spcPts val="600"/>
                </a:spcAft>
                <a:buSzPct val="110000"/>
                <a:buFont typeface="Arial" panose="020B0604020202020204" pitchFamily="34" charset="0"/>
                <a:buChar char="•"/>
              </a:pPr>
              <a:r>
                <a:rPr lang="en-US" sz="2200" dirty="0">
                  <a:latin typeface="Atkinson Hyperlegible" pitchFamily="2" charset="0"/>
                  <a:ea typeface="SimSun" panose="02010600030101010101" pitchFamily="2" charset="-122"/>
                  <a:cs typeface="Arial" panose="020B0604020202020204" pitchFamily="34" charset="0"/>
                </a:rPr>
                <a:t>Assessment form </a:t>
              </a:r>
            </a:p>
            <a:p>
              <a:pPr marL="731520" lvl="1" indent="-283464">
                <a:spcAft>
                  <a:spcPts val="600"/>
                </a:spcAft>
                <a:buSzPct val="110000"/>
                <a:buFont typeface="Arial" panose="020B0604020202020204" pitchFamily="34" charset="0"/>
                <a:buChar char="•"/>
              </a:pPr>
              <a:r>
                <a:rPr lang="en-US" sz="2200" dirty="0">
                  <a:latin typeface="Atkinson Hyperlegible" pitchFamily="2" charset="0"/>
                  <a:ea typeface="SimSun" panose="02010600030101010101" pitchFamily="2" charset="-122"/>
                  <a:cs typeface="Arial" panose="020B0604020202020204" pitchFamily="34" charset="0"/>
                </a:rPr>
                <a:t>Excel </a:t>
              </a:r>
            </a:p>
            <a:p>
              <a:pPr marL="731520" lvl="1" indent="-283464">
                <a:spcAft>
                  <a:spcPts val="600"/>
                </a:spcAft>
                <a:buSzPct val="110000"/>
                <a:buFont typeface="Arial" panose="020B0604020202020204" pitchFamily="34" charset="0"/>
                <a:buChar char="•"/>
              </a:pPr>
              <a:r>
                <a:rPr lang="en-US" sz="2200" dirty="0">
                  <a:latin typeface="Atkinson Hyperlegible" pitchFamily="2" charset="0"/>
                  <a:ea typeface="SimSun" panose="02010600030101010101" pitchFamily="2" charset="-122"/>
                  <a:cs typeface="Arial" panose="020B0604020202020204" pitchFamily="34" charset="0"/>
                </a:rPr>
                <a:t>Kobo (online version)</a:t>
              </a:r>
            </a:p>
          </p:txBody>
        </p:sp>
      </p:grpSp>
      <p:grpSp>
        <p:nvGrpSpPr>
          <p:cNvPr id="14" name="Group 13">
            <a:extLst>
              <a:ext uri="{FF2B5EF4-FFF2-40B4-BE49-F238E27FC236}">
                <a16:creationId xmlns:a16="http://schemas.microsoft.com/office/drawing/2014/main" id="{60C2D122-EE3D-1B92-5DD5-7E0408ADFB4C}"/>
              </a:ext>
            </a:extLst>
          </p:cNvPr>
          <p:cNvGrpSpPr/>
          <p:nvPr/>
        </p:nvGrpSpPr>
        <p:grpSpPr>
          <a:xfrm>
            <a:off x="0" y="677644"/>
            <a:ext cx="5969832" cy="6078935"/>
            <a:chOff x="0" y="677644"/>
            <a:chExt cx="5969832" cy="6078935"/>
          </a:xfrm>
        </p:grpSpPr>
        <p:sp>
          <p:nvSpPr>
            <p:cNvPr id="10" name="Rectangle 9">
              <a:extLst>
                <a:ext uri="{FF2B5EF4-FFF2-40B4-BE49-F238E27FC236}">
                  <a16:creationId xmlns:a16="http://schemas.microsoft.com/office/drawing/2014/main" id="{89C66966-6C9F-A5F1-7598-F82BE0C68977}"/>
                </a:ext>
              </a:extLst>
            </p:cNvPr>
            <p:cNvSpPr/>
            <p:nvPr/>
          </p:nvSpPr>
          <p:spPr>
            <a:xfrm>
              <a:off x="0" y="677644"/>
              <a:ext cx="5969832" cy="6078935"/>
            </a:xfrm>
            <a:prstGeom prst="rect">
              <a:avLst/>
            </a:prstGeom>
            <a:solidFill>
              <a:srgbClr val="80BC0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grpSp>
          <p:nvGrpSpPr>
            <p:cNvPr id="11" name="Group 10">
              <a:extLst>
                <a:ext uri="{FF2B5EF4-FFF2-40B4-BE49-F238E27FC236}">
                  <a16:creationId xmlns:a16="http://schemas.microsoft.com/office/drawing/2014/main" id="{1E0B0FFA-082E-C309-55DF-14E8E0416F71}"/>
                </a:ext>
              </a:extLst>
            </p:cNvPr>
            <p:cNvGrpSpPr/>
            <p:nvPr/>
          </p:nvGrpSpPr>
          <p:grpSpPr>
            <a:xfrm>
              <a:off x="240935" y="2275870"/>
              <a:ext cx="5487963" cy="2882483"/>
              <a:chOff x="240935" y="3429000"/>
              <a:chExt cx="5487963" cy="2882483"/>
            </a:xfrm>
          </p:grpSpPr>
          <p:pic>
            <p:nvPicPr>
              <p:cNvPr id="7" name="Picture 6">
                <a:extLst>
                  <a:ext uri="{FF2B5EF4-FFF2-40B4-BE49-F238E27FC236}">
                    <a16:creationId xmlns:a16="http://schemas.microsoft.com/office/drawing/2014/main" id="{FBB8316D-44B9-815C-94BF-16553FA350A6}"/>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240935" y="3939380"/>
                <a:ext cx="5487963" cy="2372103"/>
              </a:xfrm>
              <a:prstGeom prst="rect">
                <a:avLst/>
              </a:prstGeom>
              <a:ln w="38100">
                <a:solidFill>
                  <a:srgbClr val="00205C"/>
                </a:solidFill>
              </a:ln>
            </p:spPr>
          </p:pic>
          <p:pic>
            <p:nvPicPr>
              <p:cNvPr id="9" name="Picture 8" descr="Курсы &quot;базовый Microsoft Excel\ - Logo Of Ms Excel - 510x334 PNG Download -  PNGkit">
                <a:extLst>
                  <a:ext uri="{FF2B5EF4-FFF2-40B4-BE49-F238E27FC236}">
                    <a16:creationId xmlns:a16="http://schemas.microsoft.com/office/drawing/2014/main" id="{7064CB71-4300-FB2B-ADAD-F7F3F06C475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9251" t="11836" r="19008" b="12930"/>
              <a:stretch/>
            </p:blipFill>
            <p:spPr bwMode="auto">
              <a:xfrm>
                <a:off x="365009" y="3429000"/>
                <a:ext cx="895350" cy="46305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a16="http://schemas.microsoft.com/office/drawing/2014/main" id="{EAD4D776-6A5A-B4AA-11E3-8B37C5F1B3BF}"/>
              </a:ext>
            </a:extLst>
          </p:cNvPr>
          <p:cNvGrpSpPr/>
          <p:nvPr/>
        </p:nvGrpSpPr>
        <p:grpSpPr>
          <a:xfrm>
            <a:off x="5970494" y="680188"/>
            <a:ext cx="6220844" cy="3637270"/>
            <a:chOff x="6210594" y="680188"/>
            <a:chExt cx="5980769" cy="3637270"/>
          </a:xfrm>
        </p:grpSpPr>
        <p:sp>
          <p:nvSpPr>
            <p:cNvPr id="22" name="Rectangle 21">
              <a:extLst>
                <a:ext uri="{FF2B5EF4-FFF2-40B4-BE49-F238E27FC236}">
                  <a16:creationId xmlns:a16="http://schemas.microsoft.com/office/drawing/2014/main" id="{E62F8DAB-E210-1B16-072A-44469843B585}"/>
                </a:ext>
              </a:extLst>
            </p:cNvPr>
            <p:cNvSpPr/>
            <p:nvPr/>
          </p:nvSpPr>
          <p:spPr>
            <a:xfrm flipH="1">
              <a:off x="6210594" y="680188"/>
              <a:ext cx="5980769" cy="3448412"/>
            </a:xfrm>
            <a:prstGeom prst="rect">
              <a:avLst/>
            </a:prstGeom>
            <a:solidFill>
              <a:srgbClr val="80BC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4BFE76A2-258D-D94C-A4C8-38F92C80262B}"/>
                </a:ext>
              </a:extLst>
            </p:cNvPr>
            <p:cNvSpPr/>
            <p:nvPr/>
          </p:nvSpPr>
          <p:spPr>
            <a:xfrm flipV="1">
              <a:off x="6934200" y="4128600"/>
              <a:ext cx="219075" cy="188858"/>
            </a:xfrm>
            <a:prstGeom prst="triangle">
              <a:avLst/>
            </a:prstGeom>
            <a:solidFill>
              <a:srgbClr val="E6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98EDC050-3EB2-A1A3-6161-EE1778A6A11A}"/>
              </a:ext>
            </a:extLst>
          </p:cNvPr>
          <p:cNvSpPr/>
          <p:nvPr/>
        </p:nvSpPr>
        <p:spPr>
          <a:xfrm>
            <a:off x="6296133" y="888595"/>
            <a:ext cx="5667267" cy="3108543"/>
          </a:xfrm>
          <a:prstGeom prst="rect">
            <a:avLst/>
          </a:prstGeom>
        </p:spPr>
        <p:txBody>
          <a:bodyPr wrap="square" lIns="91440" tIns="45720" rIns="91440" bIns="45720" anchor="t">
            <a:spAutoFit/>
          </a:bodyPr>
          <a:lstStyle/>
          <a:p>
            <a:pPr defTabSz="945447">
              <a:buClr>
                <a:schemeClr val="bg1"/>
              </a:buClr>
              <a:buSzPct val="110000"/>
            </a:pPr>
            <a:r>
              <a:rPr lang="en-US" sz="2200" b="1" dirty="0">
                <a:latin typeface="Atkinson Hyperlegible" pitchFamily="2" charset="0"/>
                <a:cs typeface="Calibri"/>
              </a:rPr>
              <a:t>Tasks</a:t>
            </a:r>
            <a:endParaRPr lang="en-US" sz="2200" dirty="0">
              <a:latin typeface="Atkinson Hyperlegible" pitchFamily="2" charset="0"/>
              <a:cs typeface="Arial"/>
            </a:endParaRPr>
          </a:p>
          <a:p>
            <a:pPr marL="274320" indent="-285750" defTabSz="945447">
              <a:spcBef>
                <a:spcPts val="600"/>
              </a:spcBef>
              <a:buClr>
                <a:schemeClr val="tx1"/>
              </a:buClr>
              <a:buSzPct val="110000"/>
              <a:buFont typeface="Arial" panose="020B0604020202020204" pitchFamily="34" charset="0"/>
              <a:buChar char="•"/>
            </a:pPr>
            <a:r>
              <a:rPr lang="en-GB" sz="2200" dirty="0">
                <a:latin typeface="Atkinson Hyperlegible" pitchFamily="2" charset="0"/>
                <a:cs typeface="Arial"/>
              </a:rPr>
              <a:t>Customize form</a:t>
            </a:r>
            <a:r>
              <a:rPr lang="en-US" sz="2200" dirty="0">
                <a:latin typeface="Atkinson Hyperlegible" pitchFamily="2" charset="0"/>
                <a:cs typeface="Arial"/>
              </a:rPr>
              <a:t>.</a:t>
            </a:r>
          </a:p>
          <a:p>
            <a:pPr marL="274320" indent="-285750" defTabSz="945447">
              <a:spcBef>
                <a:spcPts val="600"/>
              </a:spcBef>
              <a:buClr>
                <a:schemeClr val="tx1"/>
              </a:buClr>
              <a:buSzPct val="110000"/>
              <a:buFont typeface="Arial" panose="020B0604020202020204" pitchFamily="34" charset="0"/>
              <a:buChar char="•"/>
            </a:pPr>
            <a:r>
              <a:rPr lang="en-US" sz="2200" dirty="0">
                <a:latin typeface="Atkinson Hyperlegible" pitchFamily="2" charset="0"/>
                <a:cs typeface="Arial"/>
              </a:rPr>
              <a:t>Regularly conduct an assessment.</a:t>
            </a:r>
          </a:p>
          <a:p>
            <a:pPr marL="274320" indent="-285750" defTabSz="945447">
              <a:spcBef>
                <a:spcPts val="600"/>
              </a:spcBef>
              <a:buClr>
                <a:schemeClr val="tx1"/>
              </a:buClr>
              <a:buSzPct val="110000"/>
              <a:buFont typeface="Arial" panose="020B0604020202020204" pitchFamily="34" charset="0"/>
              <a:buChar char="•"/>
            </a:pPr>
            <a:r>
              <a:rPr lang="en-US" sz="2200" dirty="0">
                <a:latin typeface="Atkinson Hyperlegible" pitchFamily="2" charset="0"/>
                <a:cs typeface="Arial"/>
              </a:rPr>
              <a:t>Establish a baseline and track progress over time.</a:t>
            </a:r>
          </a:p>
          <a:p>
            <a:pPr marL="274320" indent="-285750" defTabSz="945447">
              <a:spcBef>
                <a:spcPts val="600"/>
              </a:spcBef>
              <a:buClr>
                <a:schemeClr val="tx1"/>
              </a:buClr>
              <a:buSzPct val="110000"/>
              <a:buFont typeface="Arial" panose="020B0604020202020204" pitchFamily="34" charset="0"/>
              <a:buChar char="•"/>
            </a:pPr>
            <a:r>
              <a:rPr lang="en-US" sz="2200" dirty="0">
                <a:latin typeface="Atkinson Hyperlegible" pitchFamily="2" charset="0"/>
                <a:cs typeface="Arial"/>
              </a:rPr>
              <a:t>Complete a full assessment every 12 months with some indicators monitored more frequently. </a:t>
            </a:r>
          </a:p>
        </p:txBody>
      </p:sp>
      <p:pic>
        <p:nvPicPr>
          <p:cNvPr id="12" name="05">
            <a:hlinkClick r:id="" action="ppaction://media"/>
            <a:extLst>
              <a:ext uri="{FF2B5EF4-FFF2-40B4-BE49-F238E27FC236}">
                <a16:creationId xmlns:a16="http://schemas.microsoft.com/office/drawing/2014/main" id="{9A590BAE-02CC-956D-767E-4B9D03F7B1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946092"/>
            <a:ext cx="609600" cy="609600"/>
          </a:xfrm>
          <a:prstGeom prst="rect">
            <a:avLst/>
          </a:prstGeom>
        </p:spPr>
      </p:pic>
    </p:spTree>
    <p:extLst>
      <p:ext uri="{BB962C8B-B14F-4D97-AF65-F5344CB8AC3E}">
        <p14:creationId xmlns:p14="http://schemas.microsoft.com/office/powerpoint/2010/main" val="1709924654"/>
      </p:ext>
    </p:extLst>
  </p:cSld>
  <p:clrMapOvr>
    <a:masterClrMapping/>
  </p:clrMapOvr>
  <mc:AlternateContent xmlns:mc="http://schemas.openxmlformats.org/markup-compatibility/2006" xmlns:p14="http://schemas.microsoft.com/office/powerpoint/2010/main">
    <mc:Choice Requires="p14">
      <p:transition spd="slow" p14:dur="2000" advClick="0" advTm="24840"/>
    </mc:Choice>
    <mc:Fallback xmlns="">
      <p:transition spd="slow" advClick="0" advTm="2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40" fill="hold"/>
                                        <p:tgtEl>
                                          <p:spTgt spid="1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2" presetClass="entr" presetSubtype="1"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125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up)">
                                      <p:cBhvr>
                                        <p:cTn id="20" dur="500"/>
                                        <p:tgtEl>
                                          <p:spTgt spid="26">
                                            <p:txEl>
                                              <p:pRg st="0" end="0"/>
                                            </p:txEl>
                                          </p:spTgt>
                                        </p:tgtEl>
                                      </p:cBhvr>
                                    </p:animEffect>
                                  </p:childTnLst>
                                </p:cTn>
                              </p:par>
                              <p:par>
                                <p:cTn id="21" presetID="22" presetClass="entr" presetSubtype="1" fill="hold" grpId="0" nodeType="withEffect">
                                  <p:stCondLst>
                                    <p:cond delay="2500"/>
                                  </p:stCondLst>
                                  <p:childTnLst>
                                    <p:set>
                                      <p:cBhvr>
                                        <p:cTn id="22" dur="1" fill="hold">
                                          <p:stCondLst>
                                            <p:cond delay="0"/>
                                          </p:stCondLst>
                                        </p:cTn>
                                        <p:tgtEl>
                                          <p:spTgt spid="26">
                                            <p:txEl>
                                              <p:pRg st="1" end="1"/>
                                            </p:txEl>
                                          </p:spTgt>
                                        </p:tgtEl>
                                        <p:attrNameLst>
                                          <p:attrName>style.visibility</p:attrName>
                                        </p:attrNameLst>
                                      </p:cBhvr>
                                      <p:to>
                                        <p:strVal val="visible"/>
                                      </p:to>
                                    </p:set>
                                    <p:animEffect transition="in" filter="wipe(up)">
                                      <p:cBhvr>
                                        <p:cTn id="23" dur="500"/>
                                        <p:tgtEl>
                                          <p:spTgt spid="26">
                                            <p:txEl>
                                              <p:pRg st="1" end="1"/>
                                            </p:txEl>
                                          </p:spTgt>
                                        </p:tgtEl>
                                      </p:cBhvr>
                                    </p:animEffect>
                                  </p:childTnLst>
                                </p:cTn>
                              </p:par>
                              <p:par>
                                <p:cTn id="24" presetID="22" presetClass="entr" presetSubtype="1" fill="hold" grpId="0" nodeType="withEffect">
                                  <p:stCondLst>
                                    <p:cond delay="4000"/>
                                  </p:stCondLst>
                                  <p:childTnLst>
                                    <p:set>
                                      <p:cBhvr>
                                        <p:cTn id="25" dur="1" fill="hold">
                                          <p:stCondLst>
                                            <p:cond delay="0"/>
                                          </p:stCondLst>
                                        </p:cTn>
                                        <p:tgtEl>
                                          <p:spTgt spid="26">
                                            <p:txEl>
                                              <p:pRg st="2" end="2"/>
                                            </p:txEl>
                                          </p:spTgt>
                                        </p:tgtEl>
                                        <p:attrNameLst>
                                          <p:attrName>style.visibility</p:attrName>
                                        </p:attrNameLst>
                                      </p:cBhvr>
                                      <p:to>
                                        <p:strVal val="visible"/>
                                      </p:to>
                                    </p:set>
                                    <p:animEffect transition="in" filter="wipe(up)">
                                      <p:cBhvr>
                                        <p:cTn id="26" dur="500"/>
                                        <p:tgtEl>
                                          <p:spTgt spid="26">
                                            <p:txEl>
                                              <p:pRg st="2" end="2"/>
                                            </p:txEl>
                                          </p:spTgt>
                                        </p:tgtEl>
                                      </p:cBhvr>
                                    </p:animEffect>
                                  </p:childTnLst>
                                </p:cTn>
                              </p:par>
                              <p:par>
                                <p:cTn id="27" presetID="22" presetClass="entr" presetSubtype="1" fill="hold" grpId="0" nodeType="withEffect">
                                  <p:stCondLst>
                                    <p:cond delay="600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wipe(up)">
                                      <p:cBhvr>
                                        <p:cTn id="29" dur="500"/>
                                        <p:tgtEl>
                                          <p:spTgt spid="26">
                                            <p:txEl>
                                              <p:pRg st="3" end="3"/>
                                            </p:txEl>
                                          </p:spTgt>
                                        </p:tgtEl>
                                      </p:cBhvr>
                                    </p:animEffect>
                                  </p:childTnLst>
                                </p:cTn>
                              </p:par>
                              <p:par>
                                <p:cTn id="30" presetID="22" presetClass="entr" presetSubtype="1" fill="hold" grpId="0" nodeType="withEffect">
                                  <p:stCondLst>
                                    <p:cond delay="10000"/>
                                  </p:stCondLst>
                                  <p:childTnLst>
                                    <p:set>
                                      <p:cBhvr>
                                        <p:cTn id="31" dur="1" fill="hold">
                                          <p:stCondLst>
                                            <p:cond delay="0"/>
                                          </p:stCondLst>
                                        </p:cTn>
                                        <p:tgtEl>
                                          <p:spTgt spid="26">
                                            <p:txEl>
                                              <p:pRg st="4" end="4"/>
                                            </p:txEl>
                                          </p:spTgt>
                                        </p:tgtEl>
                                        <p:attrNameLst>
                                          <p:attrName>style.visibility</p:attrName>
                                        </p:attrNameLst>
                                      </p:cBhvr>
                                      <p:to>
                                        <p:strVal val="visible"/>
                                      </p:to>
                                    </p:set>
                                    <p:animEffect transition="in" filter="wipe(up)">
                                      <p:cBhvr>
                                        <p:cTn id="32" dur="500"/>
                                        <p:tgtEl>
                                          <p:spTgt spid="26">
                                            <p:txEl>
                                              <p:pRg st="4" end="4"/>
                                            </p:txEl>
                                          </p:spTgt>
                                        </p:tgtEl>
                                      </p:cBhvr>
                                    </p:animEffect>
                                  </p:childTnLst>
                                </p:cTn>
                              </p:par>
                              <p:par>
                                <p:cTn id="33" presetID="22" presetClass="entr" presetSubtype="1" fill="hold" nodeType="withEffect">
                                  <p:stCondLst>
                                    <p:cond delay="1050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par>
                                <p:cTn id="36" presetID="2" presetClass="exit" presetSubtype="8" fill="hold" grpId="1" nodeType="withEffect">
                                  <p:stCondLst>
                                    <p:cond delay="24840"/>
                                  </p:stCondLst>
                                  <p:childTnLst>
                                    <p:anim calcmode="lin" valueType="num">
                                      <p:cBhvr additive="base">
                                        <p:cTn id="37" dur="500"/>
                                        <p:tgtEl>
                                          <p:spTgt spid="4"/>
                                        </p:tgtEl>
                                        <p:attrNameLst>
                                          <p:attrName>ppt_x</p:attrName>
                                        </p:attrNameLst>
                                      </p:cBhvr>
                                      <p:tavLst>
                                        <p:tav tm="0">
                                          <p:val>
                                            <p:strVal val="ppt_x"/>
                                          </p:val>
                                        </p:tav>
                                        <p:tav tm="100000">
                                          <p:val>
                                            <p:strVal val="0-ppt_w/2"/>
                                          </p:val>
                                        </p:tav>
                                      </p:tavLst>
                                    </p:anim>
                                    <p:anim calcmode="lin" valueType="num">
                                      <p:cBhvr additive="base">
                                        <p:cTn id="38" dur="500"/>
                                        <p:tgtEl>
                                          <p:spTgt spid="4"/>
                                        </p:tgtEl>
                                        <p:attrNameLst>
                                          <p:attrName>ppt_y</p:attrName>
                                        </p:attrNameLst>
                                      </p:cBhvr>
                                      <p:tavLst>
                                        <p:tav tm="0">
                                          <p:val>
                                            <p:strVal val="ppt_y"/>
                                          </p:val>
                                        </p:tav>
                                        <p:tav tm="100000">
                                          <p:val>
                                            <p:strVal val="ppt_y"/>
                                          </p:val>
                                        </p:tav>
                                      </p:tavLst>
                                    </p:anim>
                                    <p:set>
                                      <p:cBhvr>
                                        <p:cTn id="39" dur="1" fill="hold">
                                          <p:stCondLst>
                                            <p:cond delay="499"/>
                                          </p:stCondLst>
                                        </p:cTn>
                                        <p:tgtEl>
                                          <p:spTgt spid="4"/>
                                        </p:tgtEl>
                                        <p:attrNameLst>
                                          <p:attrName>style.visibility</p:attrName>
                                        </p:attrNameLst>
                                      </p:cBhvr>
                                      <p:to>
                                        <p:strVal val="hidden"/>
                                      </p:to>
                                    </p:set>
                                  </p:childTnLst>
                                </p:cTn>
                              </p:par>
                              <p:par>
                                <p:cTn id="40" presetID="2" presetClass="exit" presetSubtype="8" fill="hold" nodeType="withEffect">
                                  <p:stCondLst>
                                    <p:cond delay="24840"/>
                                  </p:stCondLst>
                                  <p:childTnLst>
                                    <p:anim calcmode="lin" valueType="num">
                                      <p:cBhvr additive="base">
                                        <p:cTn id="41" dur="500"/>
                                        <p:tgtEl>
                                          <p:spTgt spid="14"/>
                                        </p:tgtEl>
                                        <p:attrNameLst>
                                          <p:attrName>ppt_x</p:attrName>
                                        </p:attrNameLst>
                                      </p:cBhvr>
                                      <p:tavLst>
                                        <p:tav tm="0">
                                          <p:val>
                                            <p:strVal val="ppt_x"/>
                                          </p:val>
                                        </p:tav>
                                        <p:tav tm="100000">
                                          <p:val>
                                            <p:strVal val="0-ppt_w/2"/>
                                          </p:val>
                                        </p:tav>
                                      </p:tavLst>
                                    </p:anim>
                                    <p:anim calcmode="lin" valueType="num">
                                      <p:cBhvr additive="base">
                                        <p:cTn id="42" dur="500"/>
                                        <p:tgtEl>
                                          <p:spTgt spid="14"/>
                                        </p:tgtEl>
                                        <p:attrNameLst>
                                          <p:attrName>ppt_y</p:attrName>
                                        </p:attrNameLst>
                                      </p:cBhvr>
                                      <p:tavLst>
                                        <p:tav tm="0">
                                          <p:val>
                                            <p:strVal val="ppt_y"/>
                                          </p:val>
                                        </p:tav>
                                        <p:tav tm="100000">
                                          <p:val>
                                            <p:strVal val="ppt_y"/>
                                          </p:val>
                                        </p:tav>
                                      </p:tavLst>
                                    </p:anim>
                                    <p:set>
                                      <p:cBhvr>
                                        <p:cTn id="43" dur="1" fill="hold">
                                          <p:stCondLst>
                                            <p:cond delay="499"/>
                                          </p:stCondLst>
                                        </p:cTn>
                                        <p:tgtEl>
                                          <p:spTgt spid="14"/>
                                        </p:tgtEl>
                                        <p:attrNameLst>
                                          <p:attrName>style.visibility</p:attrName>
                                        </p:attrNameLst>
                                      </p:cBhvr>
                                      <p:to>
                                        <p:strVal val="hidden"/>
                                      </p:to>
                                    </p:set>
                                  </p:childTnLst>
                                </p:cTn>
                              </p:par>
                              <p:par>
                                <p:cTn id="44" presetID="2" presetClass="exit" presetSubtype="2" fill="hold" nodeType="withEffect">
                                  <p:stCondLst>
                                    <p:cond delay="24840"/>
                                  </p:stCondLst>
                                  <p:childTnLst>
                                    <p:anim calcmode="lin" valueType="num">
                                      <p:cBhvr additive="base">
                                        <p:cTn id="45" dur="500"/>
                                        <p:tgtEl>
                                          <p:spTgt spid="5"/>
                                        </p:tgtEl>
                                        <p:attrNameLst>
                                          <p:attrName>ppt_x</p:attrName>
                                        </p:attrNameLst>
                                      </p:cBhvr>
                                      <p:tavLst>
                                        <p:tav tm="0">
                                          <p:val>
                                            <p:strVal val="ppt_x"/>
                                          </p:val>
                                        </p:tav>
                                        <p:tav tm="100000">
                                          <p:val>
                                            <p:strVal val="1+ppt_w/2"/>
                                          </p:val>
                                        </p:tav>
                                      </p:tavLst>
                                    </p:anim>
                                    <p:anim calcmode="lin" valueType="num">
                                      <p:cBhvr additive="base">
                                        <p:cTn id="46" dur="500"/>
                                        <p:tgtEl>
                                          <p:spTgt spid="5"/>
                                        </p:tgtEl>
                                        <p:attrNameLst>
                                          <p:attrName>ppt_y</p:attrName>
                                        </p:attrNameLst>
                                      </p:cBhvr>
                                      <p:tavLst>
                                        <p:tav tm="0">
                                          <p:val>
                                            <p:strVal val="ppt_y"/>
                                          </p:val>
                                        </p:tav>
                                        <p:tav tm="100000">
                                          <p:val>
                                            <p:strVal val="ppt_y"/>
                                          </p:val>
                                        </p:tav>
                                      </p:tavLst>
                                    </p:anim>
                                    <p:set>
                                      <p:cBhvr>
                                        <p:cTn id="47" dur="1" fill="hold">
                                          <p:stCondLst>
                                            <p:cond delay="499"/>
                                          </p:stCondLst>
                                        </p:cTn>
                                        <p:tgtEl>
                                          <p:spTgt spid="5"/>
                                        </p:tgtEl>
                                        <p:attrNameLst>
                                          <p:attrName>style.visibility</p:attrName>
                                        </p:attrNameLst>
                                      </p:cBhvr>
                                      <p:to>
                                        <p:strVal val="hidden"/>
                                      </p:to>
                                    </p:set>
                                  </p:childTnLst>
                                </p:cTn>
                              </p:par>
                              <p:par>
                                <p:cTn id="48" presetID="2" presetClass="exit" presetSubtype="2" fill="hold" grpId="1" nodeType="withEffect">
                                  <p:stCondLst>
                                    <p:cond delay="24840"/>
                                  </p:stCondLst>
                                  <p:childTnLst>
                                    <p:anim calcmode="lin" valueType="num">
                                      <p:cBhvr additive="base">
                                        <p:cTn id="49" dur="500"/>
                                        <p:tgtEl>
                                          <p:spTgt spid="26">
                                            <p:txEl>
                                              <p:pRg st="0" end="0"/>
                                            </p:txEl>
                                          </p:spTgt>
                                        </p:tgtEl>
                                        <p:attrNameLst>
                                          <p:attrName>ppt_x</p:attrName>
                                        </p:attrNameLst>
                                      </p:cBhvr>
                                      <p:tavLst>
                                        <p:tav tm="0">
                                          <p:val>
                                            <p:strVal val="ppt_x"/>
                                          </p:val>
                                        </p:tav>
                                        <p:tav tm="100000">
                                          <p:val>
                                            <p:strVal val="1+ppt_w/2"/>
                                          </p:val>
                                        </p:tav>
                                      </p:tavLst>
                                    </p:anim>
                                    <p:anim calcmode="lin" valueType="num">
                                      <p:cBhvr additive="base">
                                        <p:cTn id="50" dur="500"/>
                                        <p:tgtEl>
                                          <p:spTgt spid="26">
                                            <p:txEl>
                                              <p:pRg st="0" end="0"/>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26">
                                            <p:txEl>
                                              <p:pRg st="0" end="0"/>
                                            </p:txEl>
                                          </p:spTgt>
                                        </p:tgtEl>
                                        <p:attrNameLst>
                                          <p:attrName>style.visibility</p:attrName>
                                        </p:attrNameLst>
                                      </p:cBhvr>
                                      <p:to>
                                        <p:strVal val="hidden"/>
                                      </p:to>
                                    </p:set>
                                  </p:childTnLst>
                                </p:cTn>
                              </p:par>
                              <p:par>
                                <p:cTn id="52" presetID="2" presetClass="exit" presetSubtype="2" fill="hold" grpId="1" nodeType="withEffect">
                                  <p:stCondLst>
                                    <p:cond delay="24840"/>
                                  </p:stCondLst>
                                  <p:childTnLst>
                                    <p:anim calcmode="lin" valueType="num">
                                      <p:cBhvr additive="base">
                                        <p:cTn id="53" dur="500"/>
                                        <p:tgtEl>
                                          <p:spTgt spid="26">
                                            <p:txEl>
                                              <p:pRg st="1" end="1"/>
                                            </p:txEl>
                                          </p:spTgt>
                                        </p:tgtEl>
                                        <p:attrNameLst>
                                          <p:attrName>ppt_x</p:attrName>
                                        </p:attrNameLst>
                                      </p:cBhvr>
                                      <p:tavLst>
                                        <p:tav tm="0">
                                          <p:val>
                                            <p:strVal val="ppt_x"/>
                                          </p:val>
                                        </p:tav>
                                        <p:tav tm="100000">
                                          <p:val>
                                            <p:strVal val="1+ppt_w/2"/>
                                          </p:val>
                                        </p:tav>
                                      </p:tavLst>
                                    </p:anim>
                                    <p:anim calcmode="lin" valueType="num">
                                      <p:cBhvr additive="base">
                                        <p:cTn id="54" dur="500"/>
                                        <p:tgtEl>
                                          <p:spTgt spid="26">
                                            <p:txEl>
                                              <p:pRg st="1" end="1"/>
                                            </p:txEl>
                                          </p:spTgt>
                                        </p:tgtEl>
                                        <p:attrNameLst>
                                          <p:attrName>ppt_y</p:attrName>
                                        </p:attrNameLst>
                                      </p:cBhvr>
                                      <p:tavLst>
                                        <p:tav tm="0">
                                          <p:val>
                                            <p:strVal val="ppt_y"/>
                                          </p:val>
                                        </p:tav>
                                        <p:tav tm="100000">
                                          <p:val>
                                            <p:strVal val="ppt_y"/>
                                          </p:val>
                                        </p:tav>
                                      </p:tavLst>
                                    </p:anim>
                                    <p:set>
                                      <p:cBhvr>
                                        <p:cTn id="55" dur="1" fill="hold">
                                          <p:stCondLst>
                                            <p:cond delay="499"/>
                                          </p:stCondLst>
                                        </p:cTn>
                                        <p:tgtEl>
                                          <p:spTgt spid="26">
                                            <p:txEl>
                                              <p:pRg st="1" end="1"/>
                                            </p:txEl>
                                          </p:spTgt>
                                        </p:tgtEl>
                                        <p:attrNameLst>
                                          <p:attrName>style.visibility</p:attrName>
                                        </p:attrNameLst>
                                      </p:cBhvr>
                                      <p:to>
                                        <p:strVal val="hidden"/>
                                      </p:to>
                                    </p:set>
                                  </p:childTnLst>
                                </p:cTn>
                              </p:par>
                              <p:par>
                                <p:cTn id="56" presetID="2" presetClass="exit" presetSubtype="2" fill="hold" grpId="1" nodeType="withEffect">
                                  <p:stCondLst>
                                    <p:cond delay="24840"/>
                                  </p:stCondLst>
                                  <p:childTnLst>
                                    <p:anim calcmode="lin" valueType="num">
                                      <p:cBhvr additive="base">
                                        <p:cTn id="57" dur="500"/>
                                        <p:tgtEl>
                                          <p:spTgt spid="26">
                                            <p:txEl>
                                              <p:pRg st="2" end="2"/>
                                            </p:txEl>
                                          </p:spTgt>
                                        </p:tgtEl>
                                        <p:attrNameLst>
                                          <p:attrName>ppt_x</p:attrName>
                                        </p:attrNameLst>
                                      </p:cBhvr>
                                      <p:tavLst>
                                        <p:tav tm="0">
                                          <p:val>
                                            <p:strVal val="ppt_x"/>
                                          </p:val>
                                        </p:tav>
                                        <p:tav tm="100000">
                                          <p:val>
                                            <p:strVal val="1+ppt_w/2"/>
                                          </p:val>
                                        </p:tav>
                                      </p:tavLst>
                                    </p:anim>
                                    <p:anim calcmode="lin" valueType="num">
                                      <p:cBhvr additive="base">
                                        <p:cTn id="58" dur="500"/>
                                        <p:tgtEl>
                                          <p:spTgt spid="26">
                                            <p:txEl>
                                              <p:pRg st="2" end="2"/>
                                            </p:txEl>
                                          </p:spTgt>
                                        </p:tgtEl>
                                        <p:attrNameLst>
                                          <p:attrName>ppt_y</p:attrName>
                                        </p:attrNameLst>
                                      </p:cBhvr>
                                      <p:tavLst>
                                        <p:tav tm="0">
                                          <p:val>
                                            <p:strVal val="ppt_y"/>
                                          </p:val>
                                        </p:tav>
                                        <p:tav tm="100000">
                                          <p:val>
                                            <p:strVal val="ppt_y"/>
                                          </p:val>
                                        </p:tav>
                                      </p:tavLst>
                                    </p:anim>
                                    <p:set>
                                      <p:cBhvr>
                                        <p:cTn id="59" dur="1" fill="hold">
                                          <p:stCondLst>
                                            <p:cond delay="499"/>
                                          </p:stCondLst>
                                        </p:cTn>
                                        <p:tgtEl>
                                          <p:spTgt spid="26">
                                            <p:txEl>
                                              <p:pRg st="2" end="2"/>
                                            </p:txEl>
                                          </p:spTgt>
                                        </p:tgtEl>
                                        <p:attrNameLst>
                                          <p:attrName>style.visibility</p:attrName>
                                        </p:attrNameLst>
                                      </p:cBhvr>
                                      <p:to>
                                        <p:strVal val="hidden"/>
                                      </p:to>
                                    </p:set>
                                  </p:childTnLst>
                                </p:cTn>
                              </p:par>
                              <p:par>
                                <p:cTn id="60" presetID="2" presetClass="exit" presetSubtype="2" fill="hold" grpId="1" nodeType="withEffect">
                                  <p:stCondLst>
                                    <p:cond delay="24840"/>
                                  </p:stCondLst>
                                  <p:childTnLst>
                                    <p:anim calcmode="lin" valueType="num">
                                      <p:cBhvr additive="base">
                                        <p:cTn id="61" dur="500"/>
                                        <p:tgtEl>
                                          <p:spTgt spid="26">
                                            <p:txEl>
                                              <p:pRg st="3" end="3"/>
                                            </p:txEl>
                                          </p:spTgt>
                                        </p:tgtEl>
                                        <p:attrNameLst>
                                          <p:attrName>ppt_x</p:attrName>
                                        </p:attrNameLst>
                                      </p:cBhvr>
                                      <p:tavLst>
                                        <p:tav tm="0">
                                          <p:val>
                                            <p:strVal val="ppt_x"/>
                                          </p:val>
                                        </p:tav>
                                        <p:tav tm="100000">
                                          <p:val>
                                            <p:strVal val="1+ppt_w/2"/>
                                          </p:val>
                                        </p:tav>
                                      </p:tavLst>
                                    </p:anim>
                                    <p:anim calcmode="lin" valueType="num">
                                      <p:cBhvr additive="base">
                                        <p:cTn id="62" dur="500"/>
                                        <p:tgtEl>
                                          <p:spTgt spid="26">
                                            <p:txEl>
                                              <p:pRg st="3" end="3"/>
                                            </p:txEl>
                                          </p:spTgt>
                                        </p:tgtEl>
                                        <p:attrNameLst>
                                          <p:attrName>ppt_y</p:attrName>
                                        </p:attrNameLst>
                                      </p:cBhvr>
                                      <p:tavLst>
                                        <p:tav tm="0">
                                          <p:val>
                                            <p:strVal val="ppt_y"/>
                                          </p:val>
                                        </p:tav>
                                        <p:tav tm="100000">
                                          <p:val>
                                            <p:strVal val="ppt_y"/>
                                          </p:val>
                                        </p:tav>
                                      </p:tavLst>
                                    </p:anim>
                                    <p:set>
                                      <p:cBhvr>
                                        <p:cTn id="63" dur="1" fill="hold">
                                          <p:stCondLst>
                                            <p:cond delay="499"/>
                                          </p:stCondLst>
                                        </p:cTn>
                                        <p:tgtEl>
                                          <p:spTgt spid="26">
                                            <p:txEl>
                                              <p:pRg st="3" end="3"/>
                                            </p:txEl>
                                          </p:spTgt>
                                        </p:tgtEl>
                                        <p:attrNameLst>
                                          <p:attrName>style.visibility</p:attrName>
                                        </p:attrNameLst>
                                      </p:cBhvr>
                                      <p:to>
                                        <p:strVal val="hidden"/>
                                      </p:to>
                                    </p:set>
                                  </p:childTnLst>
                                </p:cTn>
                              </p:par>
                              <p:par>
                                <p:cTn id="64" presetID="2" presetClass="exit" presetSubtype="2" fill="hold" grpId="1" nodeType="withEffect">
                                  <p:stCondLst>
                                    <p:cond delay="24840"/>
                                  </p:stCondLst>
                                  <p:childTnLst>
                                    <p:anim calcmode="lin" valueType="num">
                                      <p:cBhvr additive="base">
                                        <p:cTn id="65" dur="500"/>
                                        <p:tgtEl>
                                          <p:spTgt spid="26">
                                            <p:txEl>
                                              <p:pRg st="4" end="4"/>
                                            </p:txEl>
                                          </p:spTgt>
                                        </p:tgtEl>
                                        <p:attrNameLst>
                                          <p:attrName>ppt_x</p:attrName>
                                        </p:attrNameLst>
                                      </p:cBhvr>
                                      <p:tavLst>
                                        <p:tav tm="0">
                                          <p:val>
                                            <p:strVal val="ppt_x"/>
                                          </p:val>
                                        </p:tav>
                                        <p:tav tm="100000">
                                          <p:val>
                                            <p:strVal val="1+ppt_w/2"/>
                                          </p:val>
                                        </p:tav>
                                      </p:tavLst>
                                    </p:anim>
                                    <p:anim calcmode="lin" valueType="num">
                                      <p:cBhvr additive="base">
                                        <p:cTn id="66" dur="500"/>
                                        <p:tgtEl>
                                          <p:spTgt spid="26">
                                            <p:txEl>
                                              <p:pRg st="4" end="4"/>
                                            </p:txEl>
                                          </p:spTgt>
                                        </p:tgtEl>
                                        <p:attrNameLst>
                                          <p:attrName>ppt_y</p:attrName>
                                        </p:attrNameLst>
                                      </p:cBhvr>
                                      <p:tavLst>
                                        <p:tav tm="0">
                                          <p:val>
                                            <p:strVal val="ppt_y"/>
                                          </p:val>
                                        </p:tav>
                                        <p:tav tm="100000">
                                          <p:val>
                                            <p:strVal val="ppt_y"/>
                                          </p:val>
                                        </p:tav>
                                      </p:tavLst>
                                    </p:anim>
                                    <p:set>
                                      <p:cBhvr>
                                        <p:cTn id="67" dur="1" fill="hold">
                                          <p:stCondLst>
                                            <p:cond delay="499"/>
                                          </p:stCondLst>
                                        </p:cTn>
                                        <p:tgtEl>
                                          <p:spTgt spid="26">
                                            <p:txEl>
                                              <p:pRg st="4" end="4"/>
                                            </p:txEl>
                                          </p:spTgt>
                                        </p:tgtEl>
                                        <p:attrNameLst>
                                          <p:attrName>style.visibility</p:attrName>
                                        </p:attrNameLst>
                                      </p:cBhvr>
                                      <p:to>
                                        <p:strVal val="hidden"/>
                                      </p:to>
                                    </p:set>
                                  </p:childTnLst>
                                </p:cTn>
                              </p:par>
                              <p:par>
                                <p:cTn id="68" presetID="2" presetClass="exit" presetSubtype="2" fill="hold" nodeType="withEffect">
                                  <p:stCondLst>
                                    <p:cond delay="24840"/>
                                  </p:stCondLst>
                                  <p:childTnLst>
                                    <p:anim calcmode="lin" valueType="num">
                                      <p:cBhvr additive="base">
                                        <p:cTn id="69" dur="500"/>
                                        <p:tgtEl>
                                          <p:spTgt spid="8"/>
                                        </p:tgtEl>
                                        <p:attrNameLst>
                                          <p:attrName>ppt_x</p:attrName>
                                        </p:attrNameLst>
                                      </p:cBhvr>
                                      <p:tavLst>
                                        <p:tav tm="0">
                                          <p:val>
                                            <p:strVal val="ppt_x"/>
                                          </p:val>
                                        </p:tav>
                                        <p:tav tm="100000">
                                          <p:val>
                                            <p:strVal val="1+ppt_w/2"/>
                                          </p:val>
                                        </p:tav>
                                      </p:tavLst>
                                    </p:anim>
                                    <p:anim calcmode="lin" valueType="num">
                                      <p:cBhvr additive="base">
                                        <p:cTn id="70" dur="500"/>
                                        <p:tgtEl>
                                          <p:spTgt spid="8"/>
                                        </p:tgtEl>
                                        <p:attrNameLst>
                                          <p:attrName>ppt_y</p:attrName>
                                        </p:attrNameLst>
                                      </p:cBhvr>
                                      <p:tavLst>
                                        <p:tav tm="0">
                                          <p:val>
                                            <p:strVal val="ppt_y"/>
                                          </p:val>
                                        </p:tav>
                                        <p:tav tm="100000">
                                          <p:val>
                                            <p:strVal val="ppt_y"/>
                                          </p:val>
                                        </p:tav>
                                      </p:tavLst>
                                    </p:anim>
                                    <p:set>
                                      <p:cBhvr>
                                        <p:cTn id="7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12"/>
                </p:tgtEl>
              </p:cMediaNode>
            </p:audio>
          </p:childTnLst>
        </p:cTn>
      </p:par>
    </p:tnLst>
    <p:bldLst>
      <p:bldP spid="4" grpId="0"/>
      <p:bldP spid="4" grpId="1"/>
      <p:bldP spid="26" grpId="0" uiExpand="1" build="p"/>
      <p:bldP spid="26"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1F4BBA7F-9560-32AE-73F0-B0D799C88512}"/>
              </a:ext>
            </a:extLst>
          </p:cNvPr>
          <p:cNvGrpSpPr/>
          <p:nvPr/>
        </p:nvGrpSpPr>
        <p:grpSpPr>
          <a:xfrm>
            <a:off x="-4846" y="1561912"/>
            <a:ext cx="12192000" cy="5155120"/>
            <a:chOff x="-4846" y="1561912"/>
            <a:chExt cx="12192000" cy="5155120"/>
          </a:xfrm>
        </p:grpSpPr>
        <p:sp>
          <p:nvSpPr>
            <p:cNvPr id="83" name="Rectangle 82">
              <a:extLst>
                <a:ext uri="{FF2B5EF4-FFF2-40B4-BE49-F238E27FC236}">
                  <a16:creationId xmlns:a16="http://schemas.microsoft.com/office/drawing/2014/main" id="{6BC89612-D38A-A469-98D3-F9560B9683C5}"/>
                </a:ext>
              </a:extLst>
            </p:cNvPr>
            <p:cNvSpPr/>
            <p:nvPr/>
          </p:nvSpPr>
          <p:spPr>
            <a:xfrm>
              <a:off x="-4846" y="1561912"/>
              <a:ext cx="12192000" cy="5155120"/>
            </a:xfrm>
            <a:prstGeom prst="rect">
              <a:avLst/>
            </a:prstGeom>
            <a:solidFill>
              <a:srgbClr val="80BC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p>
          </p:txBody>
        </p:sp>
        <p:sp>
          <p:nvSpPr>
            <p:cNvPr id="94" name="Rectangle 93">
              <a:extLst>
                <a:ext uri="{FF2B5EF4-FFF2-40B4-BE49-F238E27FC236}">
                  <a16:creationId xmlns:a16="http://schemas.microsoft.com/office/drawing/2014/main" id="{E3D2E1F0-493F-3B0B-FB8B-AFA8BFB649B1}"/>
                </a:ext>
              </a:extLst>
            </p:cNvPr>
            <p:cNvSpPr/>
            <p:nvPr/>
          </p:nvSpPr>
          <p:spPr>
            <a:xfrm>
              <a:off x="-4846" y="5509809"/>
              <a:ext cx="12192000" cy="1198235"/>
            </a:xfrm>
            <a:prstGeom prst="rect">
              <a:avLst/>
            </a:prstGeom>
            <a:solidFill>
              <a:srgbClr val="80BC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p>
          </p:txBody>
        </p:sp>
        <p:sp>
          <p:nvSpPr>
            <p:cNvPr id="106" name="Oval 105">
              <a:extLst>
                <a:ext uri="{FF2B5EF4-FFF2-40B4-BE49-F238E27FC236}">
                  <a16:creationId xmlns:a16="http://schemas.microsoft.com/office/drawing/2014/main" id="{D20944B3-80B5-2746-A770-9435A3C1C9E4}"/>
                </a:ext>
              </a:extLst>
            </p:cNvPr>
            <p:cNvSpPr/>
            <p:nvPr/>
          </p:nvSpPr>
          <p:spPr>
            <a:xfrm>
              <a:off x="10815424" y="5816600"/>
              <a:ext cx="855876" cy="259351"/>
            </a:xfrm>
            <a:prstGeom prst="ellipse">
              <a:avLst/>
            </a:prstGeom>
            <a:solidFill>
              <a:srgbClr val="0000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Graphic 104">
              <a:extLst>
                <a:ext uri="{FF2B5EF4-FFF2-40B4-BE49-F238E27FC236}">
                  <a16:creationId xmlns:a16="http://schemas.microsoft.com/office/drawing/2014/main" id="{A91D0970-1372-60BB-4064-B1F8DACE37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3202" y="3215259"/>
              <a:ext cx="1593530" cy="3187060"/>
            </a:xfrm>
            <a:prstGeom prst="rect">
              <a:avLst/>
            </a:prstGeom>
          </p:spPr>
        </p:pic>
        <p:pic>
          <p:nvPicPr>
            <p:cNvPr id="99" name="Picture 98" descr="A computer with a green screen&#10;&#10;Description automatically generated">
              <a:extLst>
                <a:ext uri="{FF2B5EF4-FFF2-40B4-BE49-F238E27FC236}">
                  <a16:creationId xmlns:a16="http://schemas.microsoft.com/office/drawing/2014/main" id="{710143A2-D956-5B5B-BACB-6D3BCC79BBCB}"/>
                </a:ext>
              </a:extLst>
            </p:cNvPr>
            <p:cNvPicPr>
              <a:picLocks noChangeAspect="1"/>
            </p:cNvPicPr>
            <p:nvPr/>
          </p:nvPicPr>
          <p:blipFill>
            <a:blip r:embed="rId7">
              <a:extLst>
                <a:ext uri="{28A0092B-C50C-407E-A947-70E740481C1C}">
                  <a14:useLocalDpi xmlns:a14="http://schemas.microsoft.com/office/drawing/2010/main" val="0"/>
                </a:ext>
              </a:extLst>
            </a:blip>
            <a:srcRect b="13821"/>
            <a:stretch>
              <a:fillRect/>
            </a:stretch>
          </p:blipFill>
          <p:spPr>
            <a:xfrm>
              <a:off x="1640335" y="1819334"/>
              <a:ext cx="8911330" cy="4897698"/>
            </a:xfrm>
            <a:custGeom>
              <a:avLst/>
              <a:gdLst>
                <a:gd name="connsiteX0" fmla="*/ 0 w 8911330"/>
                <a:gd name="connsiteY0" fmla="*/ 0 h 4897698"/>
                <a:gd name="connsiteX1" fmla="*/ 8911330 w 8911330"/>
                <a:gd name="connsiteY1" fmla="*/ 0 h 4897698"/>
                <a:gd name="connsiteX2" fmla="*/ 8911330 w 8911330"/>
                <a:gd name="connsiteY2" fmla="*/ 4897698 h 4897698"/>
                <a:gd name="connsiteX3" fmla="*/ 0 w 8911330"/>
                <a:gd name="connsiteY3" fmla="*/ 4897698 h 4897698"/>
              </a:gdLst>
              <a:ahLst/>
              <a:cxnLst>
                <a:cxn ang="0">
                  <a:pos x="connsiteX0" y="connsiteY0"/>
                </a:cxn>
                <a:cxn ang="0">
                  <a:pos x="connsiteX1" y="connsiteY1"/>
                </a:cxn>
                <a:cxn ang="0">
                  <a:pos x="connsiteX2" y="connsiteY2"/>
                </a:cxn>
                <a:cxn ang="0">
                  <a:pos x="connsiteX3" y="connsiteY3"/>
                </a:cxn>
              </a:cxnLst>
              <a:rect l="l" t="t" r="r" b="b"/>
              <a:pathLst>
                <a:path w="8911330" h="4897698">
                  <a:moveTo>
                    <a:pt x="0" y="0"/>
                  </a:moveTo>
                  <a:lnTo>
                    <a:pt x="8911330" y="0"/>
                  </a:lnTo>
                  <a:lnTo>
                    <a:pt x="8911330" y="4897698"/>
                  </a:lnTo>
                  <a:lnTo>
                    <a:pt x="0" y="4897698"/>
                  </a:lnTo>
                  <a:close/>
                </a:path>
              </a:pathLst>
            </a:custGeom>
          </p:spPr>
        </p:pic>
        <p:sp>
          <p:nvSpPr>
            <p:cNvPr id="113" name="Oval 112">
              <a:extLst>
                <a:ext uri="{FF2B5EF4-FFF2-40B4-BE49-F238E27FC236}">
                  <a16:creationId xmlns:a16="http://schemas.microsoft.com/office/drawing/2014/main" id="{4D041E87-4F62-D38D-DDDC-AF2473FED7DF}"/>
                </a:ext>
              </a:extLst>
            </p:cNvPr>
            <p:cNvSpPr/>
            <p:nvPr/>
          </p:nvSpPr>
          <p:spPr>
            <a:xfrm>
              <a:off x="1118584" y="6027577"/>
              <a:ext cx="688784" cy="259351"/>
            </a:xfrm>
            <a:prstGeom prst="ellipse">
              <a:avLst/>
            </a:prstGeom>
            <a:solidFill>
              <a:srgbClr val="0000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Graphic 110">
              <a:extLst>
                <a:ext uri="{FF2B5EF4-FFF2-40B4-BE49-F238E27FC236}">
                  <a16:creationId xmlns:a16="http://schemas.microsoft.com/office/drawing/2014/main" id="{2F48E76C-1E00-B874-A72D-7756DB4C1B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9267" y="4768245"/>
              <a:ext cx="1102325" cy="1483128"/>
            </a:xfrm>
            <a:prstGeom prst="rect">
              <a:avLst/>
            </a:prstGeom>
          </p:spPr>
        </p:pic>
      </p:grpSp>
      <p:sp>
        <p:nvSpPr>
          <p:cNvPr id="2" name="TextBox 1">
            <a:extLst>
              <a:ext uri="{FF2B5EF4-FFF2-40B4-BE49-F238E27FC236}">
                <a16:creationId xmlns:a16="http://schemas.microsoft.com/office/drawing/2014/main" id="{ED1CE694-D4BB-AA08-0D17-75DB7A271727}"/>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Structure of assessment form </a:t>
            </a:r>
          </a:p>
        </p:txBody>
      </p:sp>
      <p:sp>
        <p:nvSpPr>
          <p:cNvPr id="107" name="TextBox 106">
            <a:extLst>
              <a:ext uri="{FF2B5EF4-FFF2-40B4-BE49-F238E27FC236}">
                <a16:creationId xmlns:a16="http://schemas.microsoft.com/office/drawing/2014/main" id="{4511D345-3C00-604A-3C29-0007127EEEC4}"/>
              </a:ext>
            </a:extLst>
          </p:cNvPr>
          <p:cNvSpPr txBox="1"/>
          <p:nvPr/>
        </p:nvSpPr>
        <p:spPr>
          <a:xfrm>
            <a:off x="126121" y="826446"/>
            <a:ext cx="5334879" cy="461665"/>
          </a:xfrm>
          <a:prstGeom prst="rect">
            <a:avLst/>
          </a:prstGeom>
          <a:noFill/>
        </p:spPr>
        <p:txBody>
          <a:bodyPr wrap="square" rtlCol="0">
            <a:spAutoFit/>
          </a:bodyPr>
          <a:lstStyle/>
          <a:p>
            <a:pPr algn="ctr">
              <a:buClr>
                <a:schemeClr val="tx1"/>
              </a:buClr>
              <a:buSzPct val="110000"/>
            </a:pPr>
            <a:r>
              <a:rPr lang="en-US" sz="2400" dirty="0">
                <a:latin typeface="Atkinson Hyperlegible" pitchFamily="2" charset="0"/>
                <a:ea typeface="SimSun"/>
                <a:cs typeface="Arial"/>
              </a:rPr>
              <a:t>&gt; 90 indicators sorted into 7 domains.</a:t>
            </a:r>
          </a:p>
        </p:txBody>
      </p:sp>
      <p:sp>
        <p:nvSpPr>
          <p:cNvPr id="112" name="TextBox 111">
            <a:extLst>
              <a:ext uri="{FF2B5EF4-FFF2-40B4-BE49-F238E27FC236}">
                <a16:creationId xmlns:a16="http://schemas.microsoft.com/office/drawing/2014/main" id="{FBE491BE-1353-60DC-0672-6B36347F7A5F}"/>
              </a:ext>
            </a:extLst>
          </p:cNvPr>
          <p:cNvSpPr txBox="1"/>
          <p:nvPr/>
        </p:nvSpPr>
        <p:spPr>
          <a:xfrm>
            <a:off x="6987296" y="826446"/>
            <a:ext cx="4919436" cy="461665"/>
          </a:xfrm>
          <a:prstGeom prst="rect">
            <a:avLst/>
          </a:prstGeom>
          <a:noFill/>
        </p:spPr>
        <p:txBody>
          <a:bodyPr wrap="square" rtlCol="0">
            <a:spAutoFit/>
          </a:bodyPr>
          <a:lstStyle/>
          <a:p>
            <a:pPr algn="ctr">
              <a:buClr>
                <a:schemeClr val="tx1"/>
              </a:buClr>
              <a:buSzPct val="110000"/>
            </a:pPr>
            <a:r>
              <a:rPr lang="en-US" sz="2400" dirty="0">
                <a:latin typeface="Atkinson Hyperlegible" pitchFamily="2" charset="0"/>
                <a:ea typeface="SimSun"/>
                <a:cs typeface="Arial"/>
              </a:rPr>
              <a:t>Available in Excel or Kobo Toolbox.</a:t>
            </a:r>
          </a:p>
        </p:txBody>
      </p:sp>
      <p:sp>
        <p:nvSpPr>
          <p:cNvPr id="7" name="Rectangle 6">
            <a:extLst>
              <a:ext uri="{FF2B5EF4-FFF2-40B4-BE49-F238E27FC236}">
                <a16:creationId xmlns:a16="http://schemas.microsoft.com/office/drawing/2014/main" id="{EE99D3F2-9097-682F-95D3-164D94A97898}"/>
              </a:ext>
            </a:extLst>
          </p:cNvPr>
          <p:cNvSpPr/>
          <p:nvPr/>
        </p:nvSpPr>
        <p:spPr>
          <a:xfrm>
            <a:off x="6203951" y="784564"/>
            <a:ext cx="40395" cy="545429"/>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0780D6-7BE8-E420-682F-DE857FA2E665}"/>
              </a:ext>
            </a:extLst>
          </p:cNvPr>
          <p:cNvSpPr txBox="1"/>
          <p:nvPr/>
        </p:nvSpPr>
        <p:spPr>
          <a:xfrm>
            <a:off x="3011985" y="2528871"/>
            <a:ext cx="3612508" cy="3046988"/>
          </a:xfrm>
          <a:prstGeom prst="rect">
            <a:avLst/>
          </a:prstGeom>
          <a:noFill/>
        </p:spPr>
        <p:txBody>
          <a:bodyPr wrap="square" rtlCol="0">
            <a:spAutoFit/>
          </a:bodyPr>
          <a:lstStyle/>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Water</a:t>
            </a:r>
          </a:p>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Sanitation</a:t>
            </a:r>
          </a:p>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Health care waste</a:t>
            </a:r>
          </a:p>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Hand hygiene</a:t>
            </a:r>
          </a:p>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Environmental cleaning </a:t>
            </a:r>
          </a:p>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Energy &amp; environment</a:t>
            </a:r>
          </a:p>
          <a:p>
            <a:pPr marL="342900" indent="-342900">
              <a:buClr>
                <a:schemeClr val="bg1"/>
              </a:buClr>
              <a:buSzPct val="100000"/>
              <a:buFont typeface="Arial" panose="020B0604020202020204" pitchFamily="34" charset="0"/>
              <a:buChar char="•"/>
            </a:pPr>
            <a:r>
              <a:rPr lang="en-US" sz="2400" dirty="0">
                <a:solidFill>
                  <a:schemeClr val="bg1"/>
                </a:solidFill>
                <a:latin typeface="Atkinson Hyperlegible" pitchFamily="2" charset="0"/>
                <a:ea typeface="SimSun"/>
                <a:cs typeface="Arial"/>
              </a:rPr>
              <a:t>Facility management</a:t>
            </a:r>
          </a:p>
        </p:txBody>
      </p:sp>
      <p:grpSp>
        <p:nvGrpSpPr>
          <p:cNvPr id="6" name="Group 5">
            <a:extLst>
              <a:ext uri="{FF2B5EF4-FFF2-40B4-BE49-F238E27FC236}">
                <a16:creationId xmlns:a16="http://schemas.microsoft.com/office/drawing/2014/main" id="{121CF94D-4740-9E20-3D24-38E10459C51B}"/>
              </a:ext>
            </a:extLst>
          </p:cNvPr>
          <p:cNvGrpSpPr/>
          <p:nvPr/>
        </p:nvGrpSpPr>
        <p:grpSpPr>
          <a:xfrm>
            <a:off x="6624493" y="2766048"/>
            <a:ext cx="2485196" cy="2284313"/>
            <a:chOff x="6655882" y="2643288"/>
            <a:chExt cx="2485196" cy="2284313"/>
          </a:xfrm>
        </p:grpSpPr>
        <p:pic>
          <p:nvPicPr>
            <p:cNvPr id="9" name="Picture 8">
              <a:extLst>
                <a:ext uri="{FF2B5EF4-FFF2-40B4-BE49-F238E27FC236}">
                  <a16:creationId xmlns:a16="http://schemas.microsoft.com/office/drawing/2014/main" id="{D084EC4E-CCE1-3D4B-02ED-5718D24414E5}"/>
                </a:ext>
              </a:extLst>
            </p:cNvPr>
            <p:cNvPicPr>
              <a:picLocks noChangeAspect="1"/>
            </p:cNvPicPr>
            <p:nvPr/>
          </p:nvPicPr>
          <p:blipFill rotWithShape="1">
            <a:blip r:embed="rId10" cstate="email">
              <a:extLst>
                <a:ext uri="{28A0092B-C50C-407E-A947-70E740481C1C}">
                  <a14:useLocalDpi xmlns:a14="http://schemas.microsoft.com/office/drawing/2010/main"/>
                </a:ext>
              </a:extLst>
            </a:blip>
            <a:stretch/>
          </p:blipFill>
          <p:spPr>
            <a:xfrm>
              <a:off x="6664508" y="3115569"/>
              <a:ext cx="2476570" cy="1812032"/>
            </a:xfrm>
            <a:prstGeom prst="rect">
              <a:avLst/>
            </a:prstGeom>
            <a:ln w="12700">
              <a:solidFill>
                <a:srgbClr val="00205C"/>
              </a:solidFill>
            </a:ln>
          </p:spPr>
        </p:pic>
        <p:pic>
          <p:nvPicPr>
            <p:cNvPr id="10" name="Picture 9" descr="Курсы &quot;базовый Microsoft Excel\ - Logo Of Ms Excel - 510x334 PNG Download -  PNGkit">
              <a:extLst>
                <a:ext uri="{FF2B5EF4-FFF2-40B4-BE49-F238E27FC236}">
                  <a16:creationId xmlns:a16="http://schemas.microsoft.com/office/drawing/2014/main" id="{918257AC-B4CD-F404-740A-585900E52B0C}"/>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19251" t="11836" r="19008" b="12930"/>
            <a:stretch/>
          </p:blipFill>
          <p:spPr bwMode="auto">
            <a:xfrm>
              <a:off x="6655882" y="2643288"/>
              <a:ext cx="895350" cy="46305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06">
            <a:hlinkClick r:id="" action="ppaction://media"/>
            <a:extLst>
              <a:ext uri="{FF2B5EF4-FFF2-40B4-BE49-F238E27FC236}">
                <a16:creationId xmlns:a16="http://schemas.microsoft.com/office/drawing/2014/main" id="{D52F67A7-CD1A-1B1B-AA52-06BDD05D19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6858000"/>
            <a:ext cx="609600" cy="609600"/>
          </a:xfrm>
          <a:prstGeom prst="rect">
            <a:avLst/>
          </a:prstGeom>
        </p:spPr>
      </p:pic>
    </p:spTree>
    <p:extLst>
      <p:ext uri="{BB962C8B-B14F-4D97-AF65-F5344CB8AC3E}">
        <p14:creationId xmlns:p14="http://schemas.microsoft.com/office/powerpoint/2010/main" val="1396796500"/>
      </p:ext>
    </p:extLst>
  </p:cSld>
  <p:clrMapOvr>
    <a:masterClrMapping/>
  </p:clrMapOvr>
  <mc:AlternateContent xmlns:mc="http://schemas.openxmlformats.org/markup-compatibility/2006" xmlns:p14="http://schemas.microsoft.com/office/powerpoint/2010/main">
    <mc:Choice Requires="p14">
      <p:transition spd="slow" p14:dur="2000" advClick="0" advTm="28800"/>
    </mc:Choice>
    <mc:Fallback xmlns="">
      <p:transition spd="slow" advClick="0" advTm="2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00" fill="hold"/>
                                        <p:tgtEl>
                                          <p:spTgt spid="15"/>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500" fill="hold"/>
                                        <p:tgtEl>
                                          <p:spTgt spid="114"/>
                                        </p:tgtEl>
                                        <p:attrNameLst>
                                          <p:attrName>ppt_x</p:attrName>
                                        </p:attrNameLst>
                                      </p:cBhvr>
                                      <p:tavLst>
                                        <p:tav tm="0">
                                          <p:val>
                                            <p:strVal val="0-#ppt_w/2"/>
                                          </p:val>
                                        </p:tav>
                                        <p:tav tm="100000">
                                          <p:val>
                                            <p:strVal val="#ppt_x"/>
                                          </p:val>
                                        </p:tav>
                                      </p:tavLst>
                                    </p:anim>
                                    <p:anim calcmode="lin" valueType="num">
                                      <p:cBhvr additive="base">
                                        <p:cTn id="14" dur="500" fill="hold"/>
                                        <p:tgtEl>
                                          <p:spTgt spid="11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2" presetClass="entr" presetSubtype="8" fill="hold" grpId="0" nodeType="withEffect">
                                  <p:stCondLst>
                                    <p:cond delay="1000"/>
                                  </p:stCondLst>
                                  <p:childTnLst>
                                    <p:set>
                                      <p:cBhvr>
                                        <p:cTn id="20" dur="1" fill="hold">
                                          <p:stCondLst>
                                            <p:cond delay="0"/>
                                          </p:stCondLst>
                                        </p:cTn>
                                        <p:tgtEl>
                                          <p:spTgt spid="107"/>
                                        </p:tgtEl>
                                        <p:attrNameLst>
                                          <p:attrName>style.visibility</p:attrName>
                                        </p:attrNameLst>
                                      </p:cBhvr>
                                      <p:to>
                                        <p:strVal val="visible"/>
                                      </p:to>
                                    </p:set>
                                    <p:animEffect transition="in" filter="wipe(left)">
                                      <p:cBhvr>
                                        <p:cTn id="21" dur="500"/>
                                        <p:tgtEl>
                                          <p:spTgt spid="107"/>
                                        </p:tgtEl>
                                      </p:cBhvr>
                                    </p:animEffect>
                                  </p:childTnLst>
                                </p:cTn>
                              </p:par>
                              <p:par>
                                <p:cTn id="22" presetID="63" presetClass="path" presetSubtype="0" accel="50000" decel="50000" fill="hold" nodeType="withEffect">
                                  <p:stCondLst>
                                    <p:cond delay="10750"/>
                                  </p:stCondLst>
                                  <p:childTnLst>
                                    <p:animMotion origin="layout" path="M 3.54167E-6 1.48148E-6 L 0.13971 1.48148E-6 " pathEditMode="relative" rAng="0" ptsTypes="AA">
                                      <p:cBhvr>
                                        <p:cTn id="23" dur="750" fill="hold"/>
                                        <p:tgtEl>
                                          <p:spTgt spid="6"/>
                                        </p:tgtEl>
                                        <p:attrNameLst>
                                          <p:attrName>ppt_x</p:attrName>
                                          <p:attrName>ppt_y</p:attrName>
                                        </p:attrNameLst>
                                      </p:cBhvr>
                                      <p:rCtr x="6979" y="0"/>
                                    </p:animMotion>
                                  </p:childTnLst>
                                </p:cTn>
                              </p:par>
                              <p:par>
                                <p:cTn id="24" presetID="22" presetClass="entr" presetSubtype="8" fill="hold" grpId="0" nodeType="withEffect">
                                  <p:stCondLst>
                                    <p:cond delay="1125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par>
                                <p:cTn id="27" presetID="22" presetClass="entr" presetSubtype="8" fill="hold" grpId="0" nodeType="withEffect">
                                  <p:stCondLst>
                                    <p:cond delay="1200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par>
                                <p:cTn id="30" presetID="22" presetClass="entr" presetSubtype="8" fill="hold" grpId="0" nodeType="withEffect">
                                  <p:stCondLst>
                                    <p:cond delay="1300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500"/>
                                        <p:tgtEl>
                                          <p:spTgt spid="5">
                                            <p:txEl>
                                              <p:pRg st="2" end="2"/>
                                            </p:txEl>
                                          </p:spTgt>
                                        </p:tgtEl>
                                      </p:cBhvr>
                                    </p:animEffect>
                                  </p:childTnLst>
                                </p:cTn>
                              </p:par>
                              <p:par>
                                <p:cTn id="33" presetID="22" presetClass="entr" presetSubtype="8" fill="hold" grpId="0" nodeType="withEffect">
                                  <p:stCondLst>
                                    <p:cond delay="1400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par>
                                <p:cTn id="36" presetID="22" presetClass="entr" presetSubtype="8" fill="hold" grpId="0" nodeType="withEffect">
                                  <p:stCondLst>
                                    <p:cond delay="1500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left)">
                                      <p:cBhvr>
                                        <p:cTn id="38" dur="500"/>
                                        <p:tgtEl>
                                          <p:spTgt spid="5">
                                            <p:txEl>
                                              <p:pRg st="4" end="4"/>
                                            </p:txEl>
                                          </p:spTgt>
                                        </p:tgtEl>
                                      </p:cBhvr>
                                    </p:animEffect>
                                  </p:childTnLst>
                                </p:cTn>
                              </p:par>
                              <p:par>
                                <p:cTn id="39" presetID="22" presetClass="entr" presetSubtype="8" fill="hold" grpId="0" nodeType="withEffect">
                                  <p:stCondLst>
                                    <p:cond delay="1650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wipe(left)">
                                      <p:cBhvr>
                                        <p:cTn id="41" dur="500"/>
                                        <p:tgtEl>
                                          <p:spTgt spid="5">
                                            <p:txEl>
                                              <p:pRg st="5" end="5"/>
                                            </p:txEl>
                                          </p:spTgt>
                                        </p:tgtEl>
                                      </p:cBhvr>
                                    </p:animEffect>
                                  </p:childTnLst>
                                </p:cTn>
                              </p:par>
                              <p:par>
                                <p:cTn id="42" presetID="22" presetClass="entr" presetSubtype="8" fill="hold" grpId="0" nodeType="withEffect">
                                  <p:stCondLst>
                                    <p:cond delay="1750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wipe(left)">
                                      <p:cBhvr>
                                        <p:cTn id="44" dur="500"/>
                                        <p:tgtEl>
                                          <p:spTgt spid="5">
                                            <p:txEl>
                                              <p:pRg st="6" end="6"/>
                                            </p:txEl>
                                          </p:spTgt>
                                        </p:tgtEl>
                                      </p:cBhvr>
                                    </p:animEffect>
                                  </p:childTnLst>
                                </p:cTn>
                              </p:par>
                              <p:par>
                                <p:cTn id="45" presetID="16" presetClass="entr" presetSubtype="42" fill="hold" grpId="0" nodeType="withEffect">
                                  <p:stCondLst>
                                    <p:cond delay="19750"/>
                                  </p:stCondLst>
                                  <p:childTnLst>
                                    <p:set>
                                      <p:cBhvr>
                                        <p:cTn id="46" dur="1" fill="hold">
                                          <p:stCondLst>
                                            <p:cond delay="0"/>
                                          </p:stCondLst>
                                        </p:cTn>
                                        <p:tgtEl>
                                          <p:spTgt spid="7"/>
                                        </p:tgtEl>
                                        <p:attrNameLst>
                                          <p:attrName>style.visibility</p:attrName>
                                        </p:attrNameLst>
                                      </p:cBhvr>
                                      <p:to>
                                        <p:strVal val="visible"/>
                                      </p:to>
                                    </p:set>
                                    <p:animEffect transition="in" filter="barn(outHorizontal)">
                                      <p:cBhvr>
                                        <p:cTn id="47" dur="500"/>
                                        <p:tgtEl>
                                          <p:spTgt spid="7"/>
                                        </p:tgtEl>
                                      </p:cBhvr>
                                    </p:animEffect>
                                  </p:childTnLst>
                                </p:cTn>
                              </p:par>
                              <p:par>
                                <p:cTn id="48" presetID="22" presetClass="entr" presetSubtype="8" fill="hold" grpId="0" nodeType="withEffect">
                                  <p:stCondLst>
                                    <p:cond delay="20000"/>
                                  </p:stCondLst>
                                  <p:childTnLst>
                                    <p:set>
                                      <p:cBhvr>
                                        <p:cTn id="49" dur="1" fill="hold">
                                          <p:stCondLst>
                                            <p:cond delay="0"/>
                                          </p:stCondLst>
                                        </p:cTn>
                                        <p:tgtEl>
                                          <p:spTgt spid="112"/>
                                        </p:tgtEl>
                                        <p:attrNameLst>
                                          <p:attrName>style.visibility</p:attrName>
                                        </p:attrNameLst>
                                      </p:cBhvr>
                                      <p:to>
                                        <p:strVal val="visible"/>
                                      </p:to>
                                    </p:set>
                                    <p:animEffect transition="in" filter="wipe(left)">
                                      <p:cBhvr>
                                        <p:cTn id="50" dur="500"/>
                                        <p:tgtEl>
                                          <p:spTgt spid="112"/>
                                        </p:tgtEl>
                                      </p:cBhvr>
                                    </p:animEffect>
                                  </p:childTnLst>
                                </p:cTn>
                              </p:par>
                              <p:par>
                                <p:cTn id="51" presetID="26" presetClass="emph" presetSubtype="0" fill="hold" nodeType="withEffect">
                                  <p:stCondLst>
                                    <p:cond delay="20500"/>
                                  </p:stCondLst>
                                  <p:childTnLst>
                                    <p:animEffect transition="out" filter="fade">
                                      <p:cBhvr>
                                        <p:cTn id="52" dur="500" tmFilter="0, 0; .2, .5; .8, .5; 1, 0"/>
                                        <p:tgtEl>
                                          <p:spTgt spid="6"/>
                                        </p:tgtEl>
                                      </p:cBhvr>
                                    </p:animEffect>
                                    <p:animScale>
                                      <p:cBhvr>
                                        <p:cTn id="53" dur="250" autoRev="1" fill="hold"/>
                                        <p:tgtEl>
                                          <p:spTgt spid="6"/>
                                        </p:tgtEl>
                                      </p:cBhvr>
                                      <p:by x="105000" y="105000"/>
                                    </p:animScale>
                                  </p:childTnLst>
                                </p:cTn>
                              </p:par>
                              <p:par>
                                <p:cTn id="54" presetID="26" presetClass="emph" presetSubtype="0" fill="hold" nodeType="withEffect">
                                  <p:stCondLst>
                                    <p:cond delay="21000"/>
                                  </p:stCondLst>
                                  <p:childTnLst>
                                    <p:animEffect transition="out" filter="fade">
                                      <p:cBhvr>
                                        <p:cTn id="55" dur="500" tmFilter="0, 0; .2, .5; .8, .5; 1, 0"/>
                                        <p:tgtEl>
                                          <p:spTgt spid="6"/>
                                        </p:tgtEl>
                                      </p:cBhvr>
                                    </p:animEffect>
                                    <p:animScale>
                                      <p:cBhvr>
                                        <p:cTn id="56" dur="250" autoRev="1" fill="hold"/>
                                        <p:tgtEl>
                                          <p:spTgt spid="6"/>
                                        </p:tgtEl>
                                      </p:cBhvr>
                                      <p:by x="105000" y="105000"/>
                                    </p:animScale>
                                  </p:childTnLst>
                                </p:cTn>
                              </p:par>
                              <p:par>
                                <p:cTn id="57" presetID="2" presetClass="exit" presetSubtype="8" fill="hold" grpId="1" nodeType="withEffect">
                                  <p:stCondLst>
                                    <p:cond delay="28800"/>
                                  </p:stCondLst>
                                  <p:childTnLst>
                                    <p:anim calcmode="lin" valueType="num">
                                      <p:cBhvr additive="base">
                                        <p:cTn id="58" dur="500"/>
                                        <p:tgtEl>
                                          <p:spTgt spid="2"/>
                                        </p:tgtEl>
                                        <p:attrNameLst>
                                          <p:attrName>ppt_x</p:attrName>
                                        </p:attrNameLst>
                                      </p:cBhvr>
                                      <p:tavLst>
                                        <p:tav tm="0">
                                          <p:val>
                                            <p:strVal val="ppt_x"/>
                                          </p:val>
                                        </p:tav>
                                        <p:tav tm="100000">
                                          <p:val>
                                            <p:strVal val="0-ppt_w/2"/>
                                          </p:val>
                                        </p:tav>
                                      </p:tavLst>
                                    </p:anim>
                                    <p:anim calcmode="lin" valueType="num">
                                      <p:cBhvr additive="base">
                                        <p:cTn id="59" dur="500"/>
                                        <p:tgtEl>
                                          <p:spTgt spid="2"/>
                                        </p:tgtEl>
                                        <p:attrNameLst>
                                          <p:attrName>ppt_y</p:attrName>
                                        </p:attrNameLst>
                                      </p:cBhvr>
                                      <p:tavLst>
                                        <p:tav tm="0">
                                          <p:val>
                                            <p:strVal val="ppt_y"/>
                                          </p:val>
                                        </p:tav>
                                        <p:tav tm="100000">
                                          <p:val>
                                            <p:strVal val="ppt_y"/>
                                          </p:val>
                                        </p:tav>
                                      </p:tavLst>
                                    </p:anim>
                                    <p:set>
                                      <p:cBhvr>
                                        <p:cTn id="60" dur="1" fill="hold">
                                          <p:stCondLst>
                                            <p:cond delay="499"/>
                                          </p:stCondLst>
                                        </p:cTn>
                                        <p:tgtEl>
                                          <p:spTgt spid="2"/>
                                        </p:tgtEl>
                                        <p:attrNameLst>
                                          <p:attrName>style.visibility</p:attrName>
                                        </p:attrNameLst>
                                      </p:cBhvr>
                                      <p:to>
                                        <p:strVal val="hidden"/>
                                      </p:to>
                                    </p:set>
                                  </p:childTnLst>
                                </p:cTn>
                              </p:par>
                              <p:par>
                                <p:cTn id="61" presetID="2" presetClass="exit" presetSubtype="8" fill="hold" nodeType="withEffect">
                                  <p:stCondLst>
                                    <p:cond delay="28800"/>
                                  </p:stCondLst>
                                  <p:childTnLst>
                                    <p:anim calcmode="lin" valueType="num">
                                      <p:cBhvr additive="base">
                                        <p:cTn id="62" dur="500"/>
                                        <p:tgtEl>
                                          <p:spTgt spid="114"/>
                                        </p:tgtEl>
                                        <p:attrNameLst>
                                          <p:attrName>ppt_x</p:attrName>
                                        </p:attrNameLst>
                                      </p:cBhvr>
                                      <p:tavLst>
                                        <p:tav tm="0">
                                          <p:val>
                                            <p:strVal val="ppt_x"/>
                                          </p:val>
                                        </p:tav>
                                        <p:tav tm="100000">
                                          <p:val>
                                            <p:strVal val="0-ppt_w/2"/>
                                          </p:val>
                                        </p:tav>
                                      </p:tavLst>
                                    </p:anim>
                                    <p:anim calcmode="lin" valueType="num">
                                      <p:cBhvr additive="base">
                                        <p:cTn id="63" dur="500"/>
                                        <p:tgtEl>
                                          <p:spTgt spid="114"/>
                                        </p:tgtEl>
                                        <p:attrNameLst>
                                          <p:attrName>ppt_y</p:attrName>
                                        </p:attrNameLst>
                                      </p:cBhvr>
                                      <p:tavLst>
                                        <p:tav tm="0">
                                          <p:val>
                                            <p:strVal val="ppt_y"/>
                                          </p:val>
                                        </p:tav>
                                        <p:tav tm="100000">
                                          <p:val>
                                            <p:strVal val="ppt_y"/>
                                          </p:val>
                                        </p:tav>
                                      </p:tavLst>
                                    </p:anim>
                                    <p:set>
                                      <p:cBhvr>
                                        <p:cTn id="64" dur="1" fill="hold">
                                          <p:stCondLst>
                                            <p:cond delay="499"/>
                                          </p:stCondLst>
                                        </p:cTn>
                                        <p:tgtEl>
                                          <p:spTgt spid="114"/>
                                        </p:tgtEl>
                                        <p:attrNameLst>
                                          <p:attrName>style.visibility</p:attrName>
                                        </p:attrNameLst>
                                      </p:cBhvr>
                                      <p:to>
                                        <p:strVal val="hidden"/>
                                      </p:to>
                                    </p:set>
                                  </p:childTnLst>
                                </p:cTn>
                              </p:par>
                              <p:par>
                                <p:cTn id="65" presetID="2" presetClass="exit" presetSubtype="8" fill="hold" grpId="1" nodeType="withEffect">
                                  <p:stCondLst>
                                    <p:cond delay="28800"/>
                                  </p:stCondLst>
                                  <p:childTnLst>
                                    <p:anim calcmode="lin" valueType="num">
                                      <p:cBhvr additive="base">
                                        <p:cTn id="66" dur="500"/>
                                        <p:tgtEl>
                                          <p:spTgt spid="5">
                                            <p:txEl>
                                              <p:pRg st="0" end="0"/>
                                            </p:txEl>
                                          </p:spTgt>
                                        </p:tgtEl>
                                        <p:attrNameLst>
                                          <p:attrName>ppt_x</p:attrName>
                                        </p:attrNameLst>
                                      </p:cBhvr>
                                      <p:tavLst>
                                        <p:tav tm="0">
                                          <p:val>
                                            <p:strVal val="ppt_x"/>
                                          </p:val>
                                        </p:tav>
                                        <p:tav tm="100000">
                                          <p:val>
                                            <p:strVal val="0-ppt_w/2"/>
                                          </p:val>
                                        </p:tav>
                                      </p:tavLst>
                                    </p:anim>
                                    <p:anim calcmode="lin" valueType="num">
                                      <p:cBhvr additive="base">
                                        <p:cTn id="67" dur="500"/>
                                        <p:tgtEl>
                                          <p:spTgt spid="5">
                                            <p:txEl>
                                              <p:pRg st="0" end="0"/>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5">
                                            <p:txEl>
                                              <p:pRg st="0" end="0"/>
                                            </p:txEl>
                                          </p:spTgt>
                                        </p:tgtEl>
                                        <p:attrNameLst>
                                          <p:attrName>style.visibility</p:attrName>
                                        </p:attrNameLst>
                                      </p:cBhvr>
                                      <p:to>
                                        <p:strVal val="hidden"/>
                                      </p:to>
                                    </p:set>
                                  </p:childTnLst>
                                </p:cTn>
                              </p:par>
                              <p:par>
                                <p:cTn id="69" presetID="2" presetClass="exit" presetSubtype="8" fill="hold" grpId="1" nodeType="withEffect">
                                  <p:stCondLst>
                                    <p:cond delay="28800"/>
                                  </p:stCondLst>
                                  <p:childTnLst>
                                    <p:anim calcmode="lin" valueType="num">
                                      <p:cBhvr additive="base">
                                        <p:cTn id="70" dur="500"/>
                                        <p:tgtEl>
                                          <p:spTgt spid="5">
                                            <p:txEl>
                                              <p:pRg st="1" end="1"/>
                                            </p:txEl>
                                          </p:spTgt>
                                        </p:tgtEl>
                                        <p:attrNameLst>
                                          <p:attrName>ppt_x</p:attrName>
                                        </p:attrNameLst>
                                      </p:cBhvr>
                                      <p:tavLst>
                                        <p:tav tm="0">
                                          <p:val>
                                            <p:strVal val="ppt_x"/>
                                          </p:val>
                                        </p:tav>
                                        <p:tav tm="100000">
                                          <p:val>
                                            <p:strVal val="0-ppt_w/2"/>
                                          </p:val>
                                        </p:tav>
                                      </p:tavLst>
                                    </p:anim>
                                    <p:anim calcmode="lin" valueType="num">
                                      <p:cBhvr additive="base">
                                        <p:cTn id="71" dur="500"/>
                                        <p:tgtEl>
                                          <p:spTgt spid="5">
                                            <p:txEl>
                                              <p:pRg st="1" end="1"/>
                                            </p:txEl>
                                          </p:spTgt>
                                        </p:tgtEl>
                                        <p:attrNameLst>
                                          <p:attrName>ppt_y</p:attrName>
                                        </p:attrNameLst>
                                      </p:cBhvr>
                                      <p:tavLst>
                                        <p:tav tm="0">
                                          <p:val>
                                            <p:strVal val="ppt_y"/>
                                          </p:val>
                                        </p:tav>
                                        <p:tav tm="100000">
                                          <p:val>
                                            <p:strVal val="ppt_y"/>
                                          </p:val>
                                        </p:tav>
                                      </p:tavLst>
                                    </p:anim>
                                    <p:set>
                                      <p:cBhvr>
                                        <p:cTn id="72" dur="1" fill="hold">
                                          <p:stCondLst>
                                            <p:cond delay="499"/>
                                          </p:stCondLst>
                                        </p:cTn>
                                        <p:tgtEl>
                                          <p:spTgt spid="5">
                                            <p:txEl>
                                              <p:pRg st="1" end="1"/>
                                            </p:txEl>
                                          </p:spTgt>
                                        </p:tgtEl>
                                        <p:attrNameLst>
                                          <p:attrName>style.visibility</p:attrName>
                                        </p:attrNameLst>
                                      </p:cBhvr>
                                      <p:to>
                                        <p:strVal val="hidden"/>
                                      </p:to>
                                    </p:set>
                                  </p:childTnLst>
                                </p:cTn>
                              </p:par>
                              <p:par>
                                <p:cTn id="73" presetID="2" presetClass="exit" presetSubtype="8" fill="hold" grpId="1" nodeType="withEffect">
                                  <p:stCondLst>
                                    <p:cond delay="28800"/>
                                  </p:stCondLst>
                                  <p:childTnLst>
                                    <p:anim calcmode="lin" valueType="num">
                                      <p:cBhvr additive="base">
                                        <p:cTn id="74" dur="500"/>
                                        <p:tgtEl>
                                          <p:spTgt spid="5">
                                            <p:txEl>
                                              <p:pRg st="2" end="2"/>
                                            </p:txEl>
                                          </p:spTgt>
                                        </p:tgtEl>
                                        <p:attrNameLst>
                                          <p:attrName>ppt_x</p:attrName>
                                        </p:attrNameLst>
                                      </p:cBhvr>
                                      <p:tavLst>
                                        <p:tav tm="0">
                                          <p:val>
                                            <p:strVal val="ppt_x"/>
                                          </p:val>
                                        </p:tav>
                                        <p:tav tm="100000">
                                          <p:val>
                                            <p:strVal val="0-ppt_w/2"/>
                                          </p:val>
                                        </p:tav>
                                      </p:tavLst>
                                    </p:anim>
                                    <p:anim calcmode="lin" valueType="num">
                                      <p:cBhvr additive="base">
                                        <p:cTn id="75" dur="500"/>
                                        <p:tgtEl>
                                          <p:spTgt spid="5">
                                            <p:txEl>
                                              <p:pRg st="2" end="2"/>
                                            </p:txEl>
                                          </p:spTgt>
                                        </p:tgtEl>
                                        <p:attrNameLst>
                                          <p:attrName>ppt_y</p:attrName>
                                        </p:attrNameLst>
                                      </p:cBhvr>
                                      <p:tavLst>
                                        <p:tav tm="0">
                                          <p:val>
                                            <p:strVal val="ppt_y"/>
                                          </p:val>
                                        </p:tav>
                                        <p:tav tm="100000">
                                          <p:val>
                                            <p:strVal val="ppt_y"/>
                                          </p:val>
                                        </p:tav>
                                      </p:tavLst>
                                    </p:anim>
                                    <p:set>
                                      <p:cBhvr>
                                        <p:cTn id="76" dur="1" fill="hold">
                                          <p:stCondLst>
                                            <p:cond delay="499"/>
                                          </p:stCondLst>
                                        </p:cTn>
                                        <p:tgtEl>
                                          <p:spTgt spid="5">
                                            <p:txEl>
                                              <p:pRg st="2" end="2"/>
                                            </p:txEl>
                                          </p:spTgt>
                                        </p:tgtEl>
                                        <p:attrNameLst>
                                          <p:attrName>style.visibility</p:attrName>
                                        </p:attrNameLst>
                                      </p:cBhvr>
                                      <p:to>
                                        <p:strVal val="hidden"/>
                                      </p:to>
                                    </p:set>
                                  </p:childTnLst>
                                </p:cTn>
                              </p:par>
                              <p:par>
                                <p:cTn id="77" presetID="2" presetClass="exit" presetSubtype="8" fill="hold" grpId="1" nodeType="withEffect">
                                  <p:stCondLst>
                                    <p:cond delay="28800"/>
                                  </p:stCondLst>
                                  <p:childTnLst>
                                    <p:anim calcmode="lin" valueType="num">
                                      <p:cBhvr additive="base">
                                        <p:cTn id="78" dur="500"/>
                                        <p:tgtEl>
                                          <p:spTgt spid="5">
                                            <p:txEl>
                                              <p:pRg st="3" end="3"/>
                                            </p:txEl>
                                          </p:spTgt>
                                        </p:tgtEl>
                                        <p:attrNameLst>
                                          <p:attrName>ppt_x</p:attrName>
                                        </p:attrNameLst>
                                      </p:cBhvr>
                                      <p:tavLst>
                                        <p:tav tm="0">
                                          <p:val>
                                            <p:strVal val="ppt_x"/>
                                          </p:val>
                                        </p:tav>
                                        <p:tav tm="100000">
                                          <p:val>
                                            <p:strVal val="0-ppt_w/2"/>
                                          </p:val>
                                        </p:tav>
                                      </p:tavLst>
                                    </p:anim>
                                    <p:anim calcmode="lin" valueType="num">
                                      <p:cBhvr additive="base">
                                        <p:cTn id="79" dur="500"/>
                                        <p:tgtEl>
                                          <p:spTgt spid="5">
                                            <p:txEl>
                                              <p:pRg st="3" end="3"/>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5">
                                            <p:txEl>
                                              <p:pRg st="3" end="3"/>
                                            </p:txEl>
                                          </p:spTgt>
                                        </p:tgtEl>
                                        <p:attrNameLst>
                                          <p:attrName>style.visibility</p:attrName>
                                        </p:attrNameLst>
                                      </p:cBhvr>
                                      <p:to>
                                        <p:strVal val="hidden"/>
                                      </p:to>
                                    </p:set>
                                  </p:childTnLst>
                                </p:cTn>
                              </p:par>
                              <p:par>
                                <p:cTn id="81" presetID="2" presetClass="exit" presetSubtype="8" fill="hold" grpId="1" nodeType="withEffect">
                                  <p:stCondLst>
                                    <p:cond delay="28800"/>
                                  </p:stCondLst>
                                  <p:childTnLst>
                                    <p:anim calcmode="lin" valueType="num">
                                      <p:cBhvr additive="base">
                                        <p:cTn id="82" dur="500"/>
                                        <p:tgtEl>
                                          <p:spTgt spid="5">
                                            <p:txEl>
                                              <p:pRg st="4" end="4"/>
                                            </p:txEl>
                                          </p:spTgt>
                                        </p:tgtEl>
                                        <p:attrNameLst>
                                          <p:attrName>ppt_x</p:attrName>
                                        </p:attrNameLst>
                                      </p:cBhvr>
                                      <p:tavLst>
                                        <p:tav tm="0">
                                          <p:val>
                                            <p:strVal val="ppt_x"/>
                                          </p:val>
                                        </p:tav>
                                        <p:tav tm="100000">
                                          <p:val>
                                            <p:strVal val="0-ppt_w/2"/>
                                          </p:val>
                                        </p:tav>
                                      </p:tavLst>
                                    </p:anim>
                                    <p:anim calcmode="lin" valueType="num">
                                      <p:cBhvr additive="base">
                                        <p:cTn id="83" dur="500"/>
                                        <p:tgtEl>
                                          <p:spTgt spid="5">
                                            <p:txEl>
                                              <p:pRg st="4" end="4"/>
                                            </p:txEl>
                                          </p:spTgt>
                                        </p:tgtEl>
                                        <p:attrNameLst>
                                          <p:attrName>ppt_y</p:attrName>
                                        </p:attrNameLst>
                                      </p:cBhvr>
                                      <p:tavLst>
                                        <p:tav tm="0">
                                          <p:val>
                                            <p:strVal val="ppt_y"/>
                                          </p:val>
                                        </p:tav>
                                        <p:tav tm="100000">
                                          <p:val>
                                            <p:strVal val="ppt_y"/>
                                          </p:val>
                                        </p:tav>
                                      </p:tavLst>
                                    </p:anim>
                                    <p:set>
                                      <p:cBhvr>
                                        <p:cTn id="84" dur="1" fill="hold">
                                          <p:stCondLst>
                                            <p:cond delay="499"/>
                                          </p:stCondLst>
                                        </p:cTn>
                                        <p:tgtEl>
                                          <p:spTgt spid="5">
                                            <p:txEl>
                                              <p:pRg st="4" end="4"/>
                                            </p:txEl>
                                          </p:spTgt>
                                        </p:tgtEl>
                                        <p:attrNameLst>
                                          <p:attrName>style.visibility</p:attrName>
                                        </p:attrNameLst>
                                      </p:cBhvr>
                                      <p:to>
                                        <p:strVal val="hidden"/>
                                      </p:to>
                                    </p:set>
                                  </p:childTnLst>
                                </p:cTn>
                              </p:par>
                              <p:par>
                                <p:cTn id="85" presetID="2" presetClass="exit" presetSubtype="8" fill="hold" grpId="1" nodeType="withEffect">
                                  <p:stCondLst>
                                    <p:cond delay="28800"/>
                                  </p:stCondLst>
                                  <p:childTnLst>
                                    <p:anim calcmode="lin" valueType="num">
                                      <p:cBhvr additive="base">
                                        <p:cTn id="86" dur="500"/>
                                        <p:tgtEl>
                                          <p:spTgt spid="5">
                                            <p:txEl>
                                              <p:pRg st="5" end="5"/>
                                            </p:txEl>
                                          </p:spTgt>
                                        </p:tgtEl>
                                        <p:attrNameLst>
                                          <p:attrName>ppt_x</p:attrName>
                                        </p:attrNameLst>
                                      </p:cBhvr>
                                      <p:tavLst>
                                        <p:tav tm="0">
                                          <p:val>
                                            <p:strVal val="ppt_x"/>
                                          </p:val>
                                        </p:tav>
                                        <p:tav tm="100000">
                                          <p:val>
                                            <p:strVal val="0-ppt_w/2"/>
                                          </p:val>
                                        </p:tav>
                                      </p:tavLst>
                                    </p:anim>
                                    <p:anim calcmode="lin" valueType="num">
                                      <p:cBhvr additive="base">
                                        <p:cTn id="87" dur="500"/>
                                        <p:tgtEl>
                                          <p:spTgt spid="5">
                                            <p:txEl>
                                              <p:pRg st="5" end="5"/>
                                            </p:txEl>
                                          </p:spTgt>
                                        </p:tgtEl>
                                        <p:attrNameLst>
                                          <p:attrName>ppt_y</p:attrName>
                                        </p:attrNameLst>
                                      </p:cBhvr>
                                      <p:tavLst>
                                        <p:tav tm="0">
                                          <p:val>
                                            <p:strVal val="ppt_y"/>
                                          </p:val>
                                        </p:tav>
                                        <p:tav tm="100000">
                                          <p:val>
                                            <p:strVal val="ppt_y"/>
                                          </p:val>
                                        </p:tav>
                                      </p:tavLst>
                                    </p:anim>
                                    <p:set>
                                      <p:cBhvr>
                                        <p:cTn id="88" dur="1" fill="hold">
                                          <p:stCondLst>
                                            <p:cond delay="499"/>
                                          </p:stCondLst>
                                        </p:cTn>
                                        <p:tgtEl>
                                          <p:spTgt spid="5">
                                            <p:txEl>
                                              <p:pRg st="5" end="5"/>
                                            </p:txEl>
                                          </p:spTgt>
                                        </p:tgtEl>
                                        <p:attrNameLst>
                                          <p:attrName>style.visibility</p:attrName>
                                        </p:attrNameLst>
                                      </p:cBhvr>
                                      <p:to>
                                        <p:strVal val="hidden"/>
                                      </p:to>
                                    </p:set>
                                  </p:childTnLst>
                                </p:cTn>
                              </p:par>
                              <p:par>
                                <p:cTn id="89" presetID="2" presetClass="exit" presetSubtype="8" fill="hold" grpId="1" nodeType="withEffect">
                                  <p:stCondLst>
                                    <p:cond delay="28800"/>
                                  </p:stCondLst>
                                  <p:childTnLst>
                                    <p:anim calcmode="lin" valueType="num">
                                      <p:cBhvr additive="base">
                                        <p:cTn id="90" dur="500"/>
                                        <p:tgtEl>
                                          <p:spTgt spid="5">
                                            <p:txEl>
                                              <p:pRg st="6" end="6"/>
                                            </p:txEl>
                                          </p:spTgt>
                                        </p:tgtEl>
                                        <p:attrNameLst>
                                          <p:attrName>ppt_x</p:attrName>
                                        </p:attrNameLst>
                                      </p:cBhvr>
                                      <p:tavLst>
                                        <p:tav tm="0">
                                          <p:val>
                                            <p:strVal val="ppt_x"/>
                                          </p:val>
                                        </p:tav>
                                        <p:tav tm="100000">
                                          <p:val>
                                            <p:strVal val="0-ppt_w/2"/>
                                          </p:val>
                                        </p:tav>
                                      </p:tavLst>
                                    </p:anim>
                                    <p:anim calcmode="lin" valueType="num">
                                      <p:cBhvr additive="base">
                                        <p:cTn id="91" dur="500"/>
                                        <p:tgtEl>
                                          <p:spTgt spid="5">
                                            <p:txEl>
                                              <p:pRg st="6" end="6"/>
                                            </p:txEl>
                                          </p:spTgt>
                                        </p:tgtEl>
                                        <p:attrNameLst>
                                          <p:attrName>ppt_y</p:attrName>
                                        </p:attrNameLst>
                                      </p:cBhvr>
                                      <p:tavLst>
                                        <p:tav tm="0">
                                          <p:val>
                                            <p:strVal val="ppt_y"/>
                                          </p:val>
                                        </p:tav>
                                        <p:tav tm="100000">
                                          <p:val>
                                            <p:strVal val="ppt_y"/>
                                          </p:val>
                                        </p:tav>
                                      </p:tavLst>
                                    </p:anim>
                                    <p:set>
                                      <p:cBhvr>
                                        <p:cTn id="92" dur="1" fill="hold">
                                          <p:stCondLst>
                                            <p:cond delay="499"/>
                                          </p:stCondLst>
                                        </p:cTn>
                                        <p:tgtEl>
                                          <p:spTgt spid="5">
                                            <p:txEl>
                                              <p:pRg st="6" end="6"/>
                                            </p:txEl>
                                          </p:spTgt>
                                        </p:tgtEl>
                                        <p:attrNameLst>
                                          <p:attrName>style.visibility</p:attrName>
                                        </p:attrNameLst>
                                      </p:cBhvr>
                                      <p:to>
                                        <p:strVal val="hidden"/>
                                      </p:to>
                                    </p:set>
                                  </p:childTnLst>
                                </p:cTn>
                              </p:par>
                              <p:par>
                                <p:cTn id="93" presetID="2" presetClass="exit" presetSubtype="8" fill="hold" nodeType="withEffect">
                                  <p:stCondLst>
                                    <p:cond delay="28800"/>
                                  </p:stCondLst>
                                  <p:childTnLst>
                                    <p:anim calcmode="lin" valueType="num">
                                      <p:cBhvr additive="base">
                                        <p:cTn id="94" dur="500"/>
                                        <p:tgtEl>
                                          <p:spTgt spid="6"/>
                                        </p:tgtEl>
                                        <p:attrNameLst>
                                          <p:attrName>ppt_x</p:attrName>
                                        </p:attrNameLst>
                                      </p:cBhvr>
                                      <p:tavLst>
                                        <p:tav tm="0">
                                          <p:val>
                                            <p:strVal val="ppt_x"/>
                                          </p:val>
                                        </p:tav>
                                        <p:tav tm="100000">
                                          <p:val>
                                            <p:strVal val="0-ppt_w/2"/>
                                          </p:val>
                                        </p:tav>
                                      </p:tavLst>
                                    </p:anim>
                                    <p:anim calcmode="lin" valueType="num">
                                      <p:cBhvr additive="base">
                                        <p:cTn id="95" dur="500"/>
                                        <p:tgtEl>
                                          <p:spTgt spid="6"/>
                                        </p:tgtEl>
                                        <p:attrNameLst>
                                          <p:attrName>ppt_y</p:attrName>
                                        </p:attrNameLst>
                                      </p:cBhvr>
                                      <p:tavLst>
                                        <p:tav tm="0">
                                          <p:val>
                                            <p:strVal val="ppt_y"/>
                                          </p:val>
                                        </p:tav>
                                        <p:tav tm="100000">
                                          <p:val>
                                            <p:strVal val="ppt_y"/>
                                          </p:val>
                                        </p:tav>
                                      </p:tavLst>
                                    </p:anim>
                                    <p:set>
                                      <p:cBhvr>
                                        <p:cTn id="96" dur="1" fill="hold">
                                          <p:stCondLst>
                                            <p:cond delay="499"/>
                                          </p:stCondLst>
                                        </p:cTn>
                                        <p:tgtEl>
                                          <p:spTgt spid="6"/>
                                        </p:tgtEl>
                                        <p:attrNameLst>
                                          <p:attrName>style.visibility</p:attrName>
                                        </p:attrNameLst>
                                      </p:cBhvr>
                                      <p:to>
                                        <p:strVal val="hidden"/>
                                      </p:to>
                                    </p:set>
                                  </p:childTnLst>
                                </p:cTn>
                              </p:par>
                              <p:par>
                                <p:cTn id="97" presetID="2" presetClass="exit" presetSubtype="2" fill="hold" grpId="1" nodeType="withEffect">
                                  <p:stCondLst>
                                    <p:cond delay="28800"/>
                                  </p:stCondLst>
                                  <p:childTnLst>
                                    <p:anim calcmode="lin" valueType="num">
                                      <p:cBhvr additive="base">
                                        <p:cTn id="98" dur="500"/>
                                        <p:tgtEl>
                                          <p:spTgt spid="107"/>
                                        </p:tgtEl>
                                        <p:attrNameLst>
                                          <p:attrName>ppt_x</p:attrName>
                                        </p:attrNameLst>
                                      </p:cBhvr>
                                      <p:tavLst>
                                        <p:tav tm="0">
                                          <p:val>
                                            <p:strVal val="ppt_x"/>
                                          </p:val>
                                        </p:tav>
                                        <p:tav tm="100000">
                                          <p:val>
                                            <p:strVal val="1+ppt_w/2"/>
                                          </p:val>
                                        </p:tav>
                                      </p:tavLst>
                                    </p:anim>
                                    <p:anim calcmode="lin" valueType="num">
                                      <p:cBhvr additive="base">
                                        <p:cTn id="99" dur="500"/>
                                        <p:tgtEl>
                                          <p:spTgt spid="107"/>
                                        </p:tgtEl>
                                        <p:attrNameLst>
                                          <p:attrName>ppt_y</p:attrName>
                                        </p:attrNameLst>
                                      </p:cBhvr>
                                      <p:tavLst>
                                        <p:tav tm="0">
                                          <p:val>
                                            <p:strVal val="ppt_y"/>
                                          </p:val>
                                        </p:tav>
                                        <p:tav tm="100000">
                                          <p:val>
                                            <p:strVal val="ppt_y"/>
                                          </p:val>
                                        </p:tav>
                                      </p:tavLst>
                                    </p:anim>
                                    <p:set>
                                      <p:cBhvr>
                                        <p:cTn id="100" dur="1" fill="hold">
                                          <p:stCondLst>
                                            <p:cond delay="499"/>
                                          </p:stCondLst>
                                        </p:cTn>
                                        <p:tgtEl>
                                          <p:spTgt spid="107"/>
                                        </p:tgtEl>
                                        <p:attrNameLst>
                                          <p:attrName>style.visibility</p:attrName>
                                        </p:attrNameLst>
                                      </p:cBhvr>
                                      <p:to>
                                        <p:strVal val="hidden"/>
                                      </p:to>
                                    </p:set>
                                  </p:childTnLst>
                                </p:cTn>
                              </p:par>
                              <p:par>
                                <p:cTn id="101" presetID="2" presetClass="exit" presetSubtype="2" fill="hold" grpId="1" nodeType="withEffect">
                                  <p:stCondLst>
                                    <p:cond delay="28800"/>
                                  </p:stCondLst>
                                  <p:childTnLst>
                                    <p:anim calcmode="lin" valueType="num">
                                      <p:cBhvr additive="base">
                                        <p:cTn id="102" dur="500"/>
                                        <p:tgtEl>
                                          <p:spTgt spid="7"/>
                                        </p:tgtEl>
                                        <p:attrNameLst>
                                          <p:attrName>ppt_x</p:attrName>
                                        </p:attrNameLst>
                                      </p:cBhvr>
                                      <p:tavLst>
                                        <p:tav tm="0">
                                          <p:val>
                                            <p:strVal val="ppt_x"/>
                                          </p:val>
                                        </p:tav>
                                        <p:tav tm="100000">
                                          <p:val>
                                            <p:strVal val="1+ppt_w/2"/>
                                          </p:val>
                                        </p:tav>
                                      </p:tavLst>
                                    </p:anim>
                                    <p:anim calcmode="lin" valueType="num">
                                      <p:cBhvr additive="base">
                                        <p:cTn id="103" dur="500"/>
                                        <p:tgtEl>
                                          <p:spTgt spid="7"/>
                                        </p:tgtEl>
                                        <p:attrNameLst>
                                          <p:attrName>ppt_y</p:attrName>
                                        </p:attrNameLst>
                                      </p:cBhvr>
                                      <p:tavLst>
                                        <p:tav tm="0">
                                          <p:val>
                                            <p:strVal val="ppt_y"/>
                                          </p:val>
                                        </p:tav>
                                        <p:tav tm="100000">
                                          <p:val>
                                            <p:strVal val="ppt_y"/>
                                          </p:val>
                                        </p:tav>
                                      </p:tavLst>
                                    </p:anim>
                                    <p:set>
                                      <p:cBhvr>
                                        <p:cTn id="104" dur="1" fill="hold">
                                          <p:stCondLst>
                                            <p:cond delay="499"/>
                                          </p:stCondLst>
                                        </p:cTn>
                                        <p:tgtEl>
                                          <p:spTgt spid="7"/>
                                        </p:tgtEl>
                                        <p:attrNameLst>
                                          <p:attrName>style.visibility</p:attrName>
                                        </p:attrNameLst>
                                      </p:cBhvr>
                                      <p:to>
                                        <p:strVal val="hidden"/>
                                      </p:to>
                                    </p:set>
                                  </p:childTnLst>
                                </p:cTn>
                              </p:par>
                              <p:par>
                                <p:cTn id="105" presetID="2" presetClass="exit" presetSubtype="2" fill="hold" grpId="1" nodeType="withEffect">
                                  <p:stCondLst>
                                    <p:cond delay="28800"/>
                                  </p:stCondLst>
                                  <p:childTnLst>
                                    <p:anim calcmode="lin" valueType="num">
                                      <p:cBhvr additive="base">
                                        <p:cTn id="106" dur="500"/>
                                        <p:tgtEl>
                                          <p:spTgt spid="112"/>
                                        </p:tgtEl>
                                        <p:attrNameLst>
                                          <p:attrName>ppt_x</p:attrName>
                                        </p:attrNameLst>
                                      </p:cBhvr>
                                      <p:tavLst>
                                        <p:tav tm="0">
                                          <p:val>
                                            <p:strVal val="ppt_x"/>
                                          </p:val>
                                        </p:tav>
                                        <p:tav tm="100000">
                                          <p:val>
                                            <p:strVal val="1+ppt_w/2"/>
                                          </p:val>
                                        </p:tav>
                                      </p:tavLst>
                                    </p:anim>
                                    <p:anim calcmode="lin" valueType="num">
                                      <p:cBhvr additive="base">
                                        <p:cTn id="107" dur="500"/>
                                        <p:tgtEl>
                                          <p:spTgt spid="112"/>
                                        </p:tgtEl>
                                        <p:attrNameLst>
                                          <p:attrName>ppt_y</p:attrName>
                                        </p:attrNameLst>
                                      </p:cBhvr>
                                      <p:tavLst>
                                        <p:tav tm="0">
                                          <p:val>
                                            <p:strVal val="ppt_y"/>
                                          </p:val>
                                        </p:tav>
                                        <p:tav tm="100000">
                                          <p:val>
                                            <p:strVal val="ppt_y"/>
                                          </p:val>
                                        </p:tav>
                                      </p:tavLst>
                                    </p:anim>
                                    <p:set>
                                      <p:cBhvr>
                                        <p:cTn id="108" dur="1" fill="hold">
                                          <p:stCondLst>
                                            <p:cond delay="499"/>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9" fill="hold" display="0">
                  <p:stCondLst>
                    <p:cond delay="indefinite"/>
                  </p:stCondLst>
                  <p:endCondLst>
                    <p:cond evt="onStopAudio" delay="0">
                      <p:tgtEl>
                        <p:sldTgt/>
                      </p:tgtEl>
                    </p:cond>
                  </p:endCondLst>
                </p:cTn>
                <p:tgtEl>
                  <p:spTgt spid="15"/>
                </p:tgtEl>
              </p:cMediaNode>
            </p:audio>
          </p:childTnLst>
        </p:cTn>
      </p:par>
    </p:tnLst>
    <p:bldLst>
      <p:bldP spid="2" grpId="0"/>
      <p:bldP spid="2" grpId="1"/>
      <p:bldP spid="107" grpId="0"/>
      <p:bldP spid="107" grpId="1"/>
      <p:bldP spid="112" grpId="0"/>
      <p:bldP spid="112" grpId="1"/>
      <p:bldP spid="7" grpId="0" animBg="1"/>
      <p:bldP spid="7" grpId="1" animBg="1"/>
      <p:bldP spid="5" grpId="0" uiExpand="1" build="p"/>
      <p:bldP spid="5"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39C8205E-C176-411E-91E3-07E731BF9499}"/>
              </a:ext>
            </a:extLst>
          </p:cNvPr>
          <p:cNvGrpSpPr/>
          <p:nvPr/>
        </p:nvGrpSpPr>
        <p:grpSpPr>
          <a:xfrm>
            <a:off x="0" y="685800"/>
            <a:ext cx="12191996" cy="6032500"/>
            <a:chOff x="0" y="685800"/>
            <a:chExt cx="12191996" cy="6032500"/>
          </a:xfrm>
        </p:grpSpPr>
        <p:pic>
          <p:nvPicPr>
            <p:cNvPr id="29" name="Picture 28" descr="A person looking at a computer&#10;&#10;Description automatically generated">
              <a:extLst>
                <a:ext uri="{FF2B5EF4-FFF2-40B4-BE49-F238E27FC236}">
                  <a16:creationId xmlns:a16="http://schemas.microsoft.com/office/drawing/2014/main" id="{1535051E-86AF-06D5-16D2-79D1BE471D14}"/>
                </a:ext>
              </a:extLst>
            </p:cNvPr>
            <p:cNvPicPr>
              <a:picLocks noChangeAspect="1"/>
            </p:cNvPicPr>
            <p:nvPr/>
          </p:nvPicPr>
          <p:blipFill>
            <a:blip r:embed="rId5">
              <a:extLst>
                <a:ext uri="{28A0092B-C50C-407E-A947-70E740481C1C}">
                  <a14:useLocalDpi xmlns:a14="http://schemas.microsoft.com/office/drawing/2010/main" val="0"/>
                </a:ext>
              </a:extLst>
            </a:blip>
            <a:srcRect l="104" t="8954" b="6458"/>
            <a:stretch>
              <a:fillRect/>
            </a:stretch>
          </p:blipFill>
          <p:spPr>
            <a:xfrm>
              <a:off x="0" y="685800"/>
              <a:ext cx="12191996" cy="6032500"/>
            </a:xfrm>
            <a:custGeom>
              <a:avLst/>
              <a:gdLst>
                <a:gd name="connsiteX0" fmla="*/ 0 w 12191996"/>
                <a:gd name="connsiteY0" fmla="*/ 0 h 6032500"/>
                <a:gd name="connsiteX1" fmla="*/ 12191996 w 12191996"/>
                <a:gd name="connsiteY1" fmla="*/ 0 h 6032500"/>
                <a:gd name="connsiteX2" fmla="*/ 12191996 w 12191996"/>
                <a:gd name="connsiteY2" fmla="*/ 6032500 h 6032500"/>
                <a:gd name="connsiteX3" fmla="*/ 0 w 12191996"/>
                <a:gd name="connsiteY3" fmla="*/ 6032500 h 6032500"/>
              </a:gdLst>
              <a:ahLst/>
              <a:cxnLst>
                <a:cxn ang="0">
                  <a:pos x="connsiteX0" y="connsiteY0"/>
                </a:cxn>
                <a:cxn ang="0">
                  <a:pos x="connsiteX1" y="connsiteY1"/>
                </a:cxn>
                <a:cxn ang="0">
                  <a:pos x="connsiteX2" y="connsiteY2"/>
                </a:cxn>
                <a:cxn ang="0">
                  <a:pos x="connsiteX3" y="connsiteY3"/>
                </a:cxn>
              </a:cxnLst>
              <a:rect l="l" t="t" r="r" b="b"/>
              <a:pathLst>
                <a:path w="12191996" h="6032500">
                  <a:moveTo>
                    <a:pt x="0" y="0"/>
                  </a:moveTo>
                  <a:lnTo>
                    <a:pt x="12191996" y="0"/>
                  </a:lnTo>
                  <a:lnTo>
                    <a:pt x="12191996" y="6032500"/>
                  </a:lnTo>
                  <a:lnTo>
                    <a:pt x="0" y="6032500"/>
                  </a:lnTo>
                  <a:close/>
                </a:path>
              </a:pathLst>
            </a:custGeom>
          </p:spPr>
        </p:pic>
        <p:sp>
          <p:nvSpPr>
            <p:cNvPr id="12" name="Rectangle 11">
              <a:extLst>
                <a:ext uri="{FF2B5EF4-FFF2-40B4-BE49-F238E27FC236}">
                  <a16:creationId xmlns:a16="http://schemas.microsoft.com/office/drawing/2014/main" id="{94B956D6-5FDF-5EE0-979C-58F3E1C5D8FA}"/>
                </a:ext>
              </a:extLst>
            </p:cNvPr>
            <p:cNvSpPr/>
            <p:nvPr/>
          </p:nvSpPr>
          <p:spPr>
            <a:xfrm>
              <a:off x="0" y="6454928"/>
              <a:ext cx="20097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WHO/Christopher Black</a:t>
              </a:r>
            </a:p>
          </p:txBody>
        </p:sp>
      </p:grpSp>
      <p:grpSp>
        <p:nvGrpSpPr>
          <p:cNvPr id="4" name="Group 3">
            <a:extLst>
              <a:ext uri="{FF2B5EF4-FFF2-40B4-BE49-F238E27FC236}">
                <a16:creationId xmlns:a16="http://schemas.microsoft.com/office/drawing/2014/main" id="{B2C92A43-4535-12D3-65AA-AE1E59E866BD}"/>
              </a:ext>
            </a:extLst>
          </p:cNvPr>
          <p:cNvGrpSpPr/>
          <p:nvPr/>
        </p:nvGrpSpPr>
        <p:grpSpPr>
          <a:xfrm>
            <a:off x="6708913" y="1240518"/>
            <a:ext cx="5321254" cy="4906488"/>
            <a:chOff x="6708913" y="1240518"/>
            <a:chExt cx="5321254" cy="4906488"/>
          </a:xfrm>
        </p:grpSpPr>
        <p:sp>
          <p:nvSpPr>
            <p:cNvPr id="49" name="Rectangle 48">
              <a:extLst>
                <a:ext uri="{FF2B5EF4-FFF2-40B4-BE49-F238E27FC236}">
                  <a16:creationId xmlns:a16="http://schemas.microsoft.com/office/drawing/2014/main" id="{3D49997B-D9E6-BFC6-50AD-0F046749156C}"/>
                </a:ext>
              </a:extLst>
            </p:cNvPr>
            <p:cNvSpPr/>
            <p:nvPr/>
          </p:nvSpPr>
          <p:spPr>
            <a:xfrm>
              <a:off x="6708913" y="1278890"/>
              <a:ext cx="5264139" cy="4846320"/>
            </a:xfrm>
            <a:prstGeom prst="rect">
              <a:avLst/>
            </a:prstGeom>
            <a:solidFill>
              <a:srgbClr val="80BC00">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F4E4389C-0801-0933-9112-2A09D5B2DBA0}"/>
                </a:ext>
              </a:extLst>
            </p:cNvPr>
            <p:cNvGrpSpPr/>
            <p:nvPr/>
          </p:nvGrpSpPr>
          <p:grpSpPr>
            <a:xfrm rot="10800000">
              <a:off x="11207207" y="5302276"/>
              <a:ext cx="822960" cy="844730"/>
              <a:chOff x="5955250" y="2804161"/>
              <a:chExt cx="822960" cy="844730"/>
            </a:xfrm>
          </p:grpSpPr>
          <p:cxnSp>
            <p:nvCxnSpPr>
              <p:cNvPr id="51" name="Straight Connector 50">
                <a:extLst>
                  <a:ext uri="{FF2B5EF4-FFF2-40B4-BE49-F238E27FC236}">
                    <a16:creationId xmlns:a16="http://schemas.microsoft.com/office/drawing/2014/main" id="{9C9437F5-D970-8148-2EBD-0002E1EA32C1}"/>
                  </a:ext>
                </a:extLst>
              </p:cNvPr>
              <p:cNvCxnSpPr>
                <a:cxnSpLocks/>
              </p:cNvCxnSpPr>
              <p:nvPr/>
            </p:nvCxnSpPr>
            <p:spPr>
              <a:xfrm>
                <a:off x="5990968" y="282593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D615AD5-D2ED-5723-0225-01E4093086DB}"/>
                  </a:ext>
                </a:extLst>
              </p:cNvPr>
              <p:cNvCxnSpPr>
                <a:cxnSpLocks/>
              </p:cNvCxnSpPr>
              <p:nvPr/>
            </p:nvCxnSpPr>
            <p:spPr>
              <a:xfrm rot="5400000">
                <a:off x="6366730" y="239268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39EFFF2B-5672-39AE-C418-04B343841C5C}"/>
                </a:ext>
              </a:extLst>
            </p:cNvPr>
            <p:cNvGrpSpPr/>
            <p:nvPr/>
          </p:nvGrpSpPr>
          <p:grpSpPr>
            <a:xfrm rot="10800000" flipV="1">
              <a:off x="11207207" y="1240518"/>
              <a:ext cx="822960" cy="844730"/>
              <a:chOff x="5955250" y="2804161"/>
              <a:chExt cx="822960" cy="844730"/>
            </a:xfrm>
          </p:grpSpPr>
          <p:cxnSp>
            <p:nvCxnSpPr>
              <p:cNvPr id="58" name="Straight Connector 57">
                <a:extLst>
                  <a:ext uri="{FF2B5EF4-FFF2-40B4-BE49-F238E27FC236}">
                    <a16:creationId xmlns:a16="http://schemas.microsoft.com/office/drawing/2014/main" id="{9159BA4B-B513-30BC-0DC0-EB5453282DCC}"/>
                  </a:ext>
                </a:extLst>
              </p:cNvPr>
              <p:cNvCxnSpPr>
                <a:cxnSpLocks/>
              </p:cNvCxnSpPr>
              <p:nvPr/>
            </p:nvCxnSpPr>
            <p:spPr>
              <a:xfrm>
                <a:off x="5990968" y="282593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BEEAFA3-46CA-4FB2-9335-4316002BB257}"/>
                  </a:ext>
                </a:extLst>
              </p:cNvPr>
              <p:cNvCxnSpPr>
                <a:cxnSpLocks/>
              </p:cNvCxnSpPr>
              <p:nvPr/>
            </p:nvCxnSpPr>
            <p:spPr>
              <a:xfrm rot="5400000">
                <a:off x="6366730" y="239268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2" name="TextBox 1">
            <a:extLst>
              <a:ext uri="{FF2B5EF4-FFF2-40B4-BE49-F238E27FC236}">
                <a16:creationId xmlns:a16="http://schemas.microsoft.com/office/drawing/2014/main" id="{ED1CE694-D4BB-AA08-0D17-75DB7A271727}"/>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Structure of assessment form </a:t>
            </a:r>
          </a:p>
        </p:txBody>
      </p:sp>
      <p:sp>
        <p:nvSpPr>
          <p:cNvPr id="31" name="TextBox 30">
            <a:extLst>
              <a:ext uri="{FF2B5EF4-FFF2-40B4-BE49-F238E27FC236}">
                <a16:creationId xmlns:a16="http://schemas.microsoft.com/office/drawing/2014/main" id="{27155C3C-0CC1-6151-DA43-F29A06965D62}"/>
              </a:ext>
            </a:extLst>
          </p:cNvPr>
          <p:cNvSpPr txBox="1"/>
          <p:nvPr/>
        </p:nvSpPr>
        <p:spPr>
          <a:xfrm>
            <a:off x="6852412" y="1426475"/>
            <a:ext cx="5086951" cy="4534575"/>
          </a:xfrm>
          <a:prstGeom prst="rect">
            <a:avLst/>
          </a:prstGeom>
          <a:noFill/>
        </p:spPr>
        <p:txBody>
          <a:bodyPr wrap="square" rtlCol="0">
            <a:spAutoFit/>
          </a:bodyPr>
          <a:lstStyle/>
          <a:p>
            <a:pPr>
              <a:spcAft>
                <a:spcPts val="1400"/>
              </a:spcAft>
              <a:buClr>
                <a:schemeClr val="tx1"/>
              </a:buClr>
              <a:buSzPct val="110000"/>
            </a:pPr>
            <a:r>
              <a:rPr lang="en-US" sz="2200" dirty="0">
                <a:solidFill>
                  <a:schemeClr val="bg1"/>
                </a:solidFill>
                <a:latin typeface="Atkinson Hyperlegible" pitchFamily="2" charset="0"/>
                <a:ea typeface="SimSun"/>
                <a:cs typeface="Arial"/>
              </a:rPr>
              <a:t>Not all indicators apply universally.</a:t>
            </a:r>
          </a:p>
          <a:p>
            <a:pPr>
              <a:spcAft>
                <a:spcPts val="1400"/>
              </a:spcAft>
              <a:buClr>
                <a:schemeClr val="tx1"/>
              </a:buClr>
              <a:buSzPct val="110000"/>
            </a:pPr>
            <a:r>
              <a:rPr lang="en-US" sz="2200" dirty="0">
                <a:solidFill>
                  <a:schemeClr val="bg1"/>
                </a:solidFill>
                <a:latin typeface="Atkinson Hyperlegible" pitchFamily="2" charset="0"/>
                <a:ea typeface="SimSun"/>
                <a:cs typeface="Arial"/>
              </a:rPr>
              <a:t>Depends on facility type (primary health care or hospitals) and service level. </a:t>
            </a:r>
          </a:p>
          <a:p>
            <a:pPr>
              <a:spcAft>
                <a:spcPts val="1400"/>
              </a:spcAft>
              <a:buClr>
                <a:schemeClr val="tx1"/>
              </a:buClr>
              <a:buSzPct val="110000"/>
            </a:pPr>
            <a:r>
              <a:rPr lang="en-US" sz="2200" dirty="0">
                <a:solidFill>
                  <a:schemeClr val="bg1"/>
                </a:solidFill>
                <a:latin typeface="Atkinson Hyperlegible" pitchFamily="2" charset="0"/>
                <a:ea typeface="SimSun"/>
                <a:cs typeface="Arial"/>
              </a:rPr>
              <a:t>Essential indicators should be calculated by all facilities, regardless of their size or location.</a:t>
            </a:r>
          </a:p>
          <a:p>
            <a:pPr>
              <a:spcAft>
                <a:spcPts val="1400"/>
              </a:spcAft>
              <a:buClr>
                <a:schemeClr val="tx1"/>
              </a:buClr>
              <a:buSzPct val="110000"/>
            </a:pPr>
            <a:r>
              <a:rPr lang="en-US" sz="2200" dirty="0">
                <a:solidFill>
                  <a:schemeClr val="bg1"/>
                </a:solidFill>
                <a:latin typeface="Atkinson Hyperlegible" pitchFamily="2" charset="0"/>
                <a:ea typeface="SimSun"/>
                <a:cs typeface="Arial"/>
              </a:rPr>
              <a:t>Data from essential indicators can be used to calculate JMP service levels (basic or advanced services).</a:t>
            </a:r>
          </a:p>
          <a:p>
            <a:pPr>
              <a:spcAft>
                <a:spcPts val="2400"/>
              </a:spcAft>
              <a:buClr>
                <a:schemeClr val="tx1"/>
              </a:buClr>
              <a:buSzPct val="110000"/>
            </a:pPr>
            <a:r>
              <a:rPr lang="en-US" sz="2200" b="1" dirty="0">
                <a:solidFill>
                  <a:schemeClr val="bg1"/>
                </a:solidFill>
                <a:latin typeface="Atkinson Hyperlegible" pitchFamily="2" charset="0"/>
                <a:ea typeface="SimSun"/>
                <a:cs typeface="Arial"/>
              </a:rPr>
              <a:t>Note: </a:t>
            </a:r>
            <a:r>
              <a:rPr lang="en-US" sz="2200" dirty="0">
                <a:solidFill>
                  <a:schemeClr val="bg1"/>
                </a:solidFill>
                <a:latin typeface="Atkinson Hyperlegible" pitchFamily="2" charset="0"/>
                <a:ea typeface="SimSun"/>
                <a:cs typeface="Arial"/>
              </a:rPr>
              <a:t>Not all indicators will need to be measured at each assessment.</a:t>
            </a:r>
          </a:p>
        </p:txBody>
      </p:sp>
      <p:cxnSp>
        <p:nvCxnSpPr>
          <p:cNvPr id="53" name="01">
            <a:extLst>
              <a:ext uri="{FF2B5EF4-FFF2-40B4-BE49-F238E27FC236}">
                <a16:creationId xmlns:a16="http://schemas.microsoft.com/office/drawing/2014/main" id="{FFDC8BD0-DB5C-9891-FE8C-4231145B93EE}"/>
              </a:ext>
            </a:extLst>
          </p:cNvPr>
          <p:cNvCxnSpPr>
            <a:cxnSpLocks/>
          </p:cNvCxnSpPr>
          <p:nvPr/>
        </p:nvCxnSpPr>
        <p:spPr>
          <a:xfrm>
            <a:off x="6967241" y="1900620"/>
            <a:ext cx="4846320" cy="0"/>
          </a:xfrm>
          <a:prstGeom prst="line">
            <a:avLst/>
          </a:prstGeom>
          <a:ln w="6350">
            <a:solidFill>
              <a:schemeClr val="bg1">
                <a:lumMod val="8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4" name="02">
            <a:extLst>
              <a:ext uri="{FF2B5EF4-FFF2-40B4-BE49-F238E27FC236}">
                <a16:creationId xmlns:a16="http://schemas.microsoft.com/office/drawing/2014/main" id="{4F606C49-473E-694C-F3C3-33E2B910C740}"/>
              </a:ext>
            </a:extLst>
          </p:cNvPr>
          <p:cNvCxnSpPr>
            <a:cxnSpLocks/>
          </p:cNvCxnSpPr>
          <p:nvPr/>
        </p:nvCxnSpPr>
        <p:spPr>
          <a:xfrm>
            <a:off x="6967241" y="2734551"/>
            <a:ext cx="4846320" cy="0"/>
          </a:xfrm>
          <a:prstGeom prst="line">
            <a:avLst/>
          </a:prstGeom>
          <a:ln w="6350">
            <a:solidFill>
              <a:schemeClr val="bg1">
                <a:lumMod val="8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5" name="03">
            <a:extLst>
              <a:ext uri="{FF2B5EF4-FFF2-40B4-BE49-F238E27FC236}">
                <a16:creationId xmlns:a16="http://schemas.microsoft.com/office/drawing/2014/main" id="{3EA9761D-6BF6-FE51-37DF-999B4D973F76}"/>
              </a:ext>
            </a:extLst>
          </p:cNvPr>
          <p:cNvCxnSpPr>
            <a:cxnSpLocks/>
          </p:cNvCxnSpPr>
          <p:nvPr/>
        </p:nvCxnSpPr>
        <p:spPr>
          <a:xfrm>
            <a:off x="6967241" y="3914466"/>
            <a:ext cx="4846320" cy="0"/>
          </a:xfrm>
          <a:prstGeom prst="line">
            <a:avLst/>
          </a:prstGeom>
          <a:ln w="6350">
            <a:solidFill>
              <a:schemeClr val="bg1">
                <a:lumMod val="85000"/>
                <a:alpha val="90000"/>
              </a:schemeClr>
            </a:solidFill>
          </a:ln>
        </p:spPr>
        <p:style>
          <a:lnRef idx="2">
            <a:schemeClr val="accent1"/>
          </a:lnRef>
          <a:fillRef idx="0">
            <a:schemeClr val="accent1"/>
          </a:fillRef>
          <a:effectRef idx="1">
            <a:schemeClr val="accent1"/>
          </a:effectRef>
          <a:fontRef idx="minor">
            <a:schemeClr val="tx1"/>
          </a:fontRef>
        </p:style>
      </p:cxnSp>
      <p:pic>
        <p:nvPicPr>
          <p:cNvPr id="62" name="06_01">
            <a:hlinkClick r:id="" action="ppaction://media"/>
            <a:extLst>
              <a:ext uri="{FF2B5EF4-FFF2-40B4-BE49-F238E27FC236}">
                <a16:creationId xmlns:a16="http://schemas.microsoft.com/office/drawing/2014/main" id="{F8D957E4-96A2-20E0-FAF9-7CBF6AB312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926027"/>
            <a:ext cx="609600" cy="609600"/>
          </a:xfrm>
          <a:prstGeom prst="rect">
            <a:avLst/>
          </a:prstGeom>
        </p:spPr>
      </p:pic>
      <p:cxnSp>
        <p:nvCxnSpPr>
          <p:cNvPr id="3" name="04">
            <a:extLst>
              <a:ext uri="{FF2B5EF4-FFF2-40B4-BE49-F238E27FC236}">
                <a16:creationId xmlns:a16="http://schemas.microsoft.com/office/drawing/2014/main" id="{A1AF67A7-EB78-CBC3-E952-F40D42F9AB15}"/>
              </a:ext>
            </a:extLst>
          </p:cNvPr>
          <p:cNvCxnSpPr>
            <a:cxnSpLocks/>
          </p:cNvCxnSpPr>
          <p:nvPr/>
        </p:nvCxnSpPr>
        <p:spPr>
          <a:xfrm>
            <a:off x="6967241" y="5120414"/>
            <a:ext cx="4846320" cy="0"/>
          </a:xfrm>
          <a:prstGeom prst="line">
            <a:avLst/>
          </a:prstGeom>
          <a:ln w="6350">
            <a:solidFill>
              <a:schemeClr val="bg1">
                <a:lumMod val="85000"/>
                <a:alpha val="9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215106"/>
      </p:ext>
    </p:extLst>
  </p:cSld>
  <p:clrMapOvr>
    <a:masterClrMapping/>
  </p:clrMapOvr>
  <mc:AlternateContent xmlns:mc="http://schemas.openxmlformats.org/markup-compatibility/2006" xmlns:p14="http://schemas.microsoft.com/office/powerpoint/2010/main">
    <mc:Choice Requires="p14">
      <p:transition spd="slow" p14:dur="2000" advClick="0" advTm="35520"/>
    </mc:Choice>
    <mc:Fallback xmlns="">
      <p:transition spd="slow" advClick="0" advTm="3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20" fill="hold"/>
                                        <p:tgtEl>
                                          <p:spTgt spid="62"/>
                                        </p:tgtEl>
                                      </p:cBhvr>
                                    </p:cmd>
                                  </p:childTnLst>
                                </p:cTn>
                              </p:par>
                              <p:par>
                                <p:cTn id="7" presetID="2" presetClass="entr" presetSubtype="8" fill="hold" nodeType="withEffect">
                                  <p:stCondLst>
                                    <p:cond delay="0"/>
                                  </p:stCondLst>
                                  <p:childTnLst>
                                    <p:set>
                                      <p:cBhvr>
                                        <p:cTn id="8" dur="1" fill="hold">
                                          <p:stCondLst>
                                            <p:cond delay="0"/>
                                          </p:stCondLst>
                                        </p:cTn>
                                        <p:tgtEl>
                                          <p:spTgt spid="64"/>
                                        </p:tgtEl>
                                        <p:attrNameLst>
                                          <p:attrName>style.visibility</p:attrName>
                                        </p:attrNameLst>
                                      </p:cBhvr>
                                      <p:to>
                                        <p:strVal val="visible"/>
                                      </p:to>
                                    </p:set>
                                    <p:anim calcmode="lin" valueType="num">
                                      <p:cBhvr additive="base">
                                        <p:cTn id="9" dur="500" fill="hold"/>
                                        <p:tgtEl>
                                          <p:spTgt spid="64"/>
                                        </p:tgtEl>
                                        <p:attrNameLst>
                                          <p:attrName>ppt_x</p:attrName>
                                        </p:attrNameLst>
                                      </p:cBhvr>
                                      <p:tavLst>
                                        <p:tav tm="0">
                                          <p:val>
                                            <p:strVal val="0-#ppt_w/2"/>
                                          </p:val>
                                        </p:tav>
                                        <p:tav tm="100000">
                                          <p:val>
                                            <p:strVal val="#ppt_x"/>
                                          </p:val>
                                        </p:tav>
                                      </p:tavLst>
                                    </p:anim>
                                    <p:anim calcmode="lin" valueType="num">
                                      <p:cBhvr additive="base">
                                        <p:cTn id="10" dur="500" fill="hold"/>
                                        <p:tgtEl>
                                          <p:spTgt spid="6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wipe(left)">
                                      <p:cBhvr>
                                        <p:cTn id="17" dur="500"/>
                                        <p:tgtEl>
                                          <p:spTgt spid="31">
                                            <p:txEl>
                                              <p:pRg st="0" end="0"/>
                                            </p:txEl>
                                          </p:spTgt>
                                        </p:tgtEl>
                                      </p:cBhvr>
                                    </p:animEffect>
                                  </p:childTnLst>
                                </p:cTn>
                              </p:par>
                              <p:par>
                                <p:cTn id="18" presetID="22" presetClass="entr" presetSubtype="8" fill="hold" grpId="0" nodeType="withEffect">
                                  <p:stCondLst>
                                    <p:cond delay="5500"/>
                                  </p:stCondLst>
                                  <p:childTnLst>
                                    <p:set>
                                      <p:cBhvr>
                                        <p:cTn id="19" dur="1" fill="hold">
                                          <p:stCondLst>
                                            <p:cond delay="0"/>
                                          </p:stCondLst>
                                        </p:cTn>
                                        <p:tgtEl>
                                          <p:spTgt spid="31">
                                            <p:txEl>
                                              <p:pRg st="1" end="1"/>
                                            </p:txEl>
                                          </p:spTgt>
                                        </p:tgtEl>
                                        <p:attrNameLst>
                                          <p:attrName>style.visibility</p:attrName>
                                        </p:attrNameLst>
                                      </p:cBhvr>
                                      <p:to>
                                        <p:strVal val="visible"/>
                                      </p:to>
                                    </p:set>
                                    <p:animEffect transition="in" filter="wipe(left)">
                                      <p:cBhvr>
                                        <p:cTn id="20" dur="500"/>
                                        <p:tgtEl>
                                          <p:spTgt spid="31">
                                            <p:txEl>
                                              <p:pRg st="1" end="1"/>
                                            </p:txEl>
                                          </p:spTgt>
                                        </p:tgtEl>
                                      </p:cBhvr>
                                    </p:animEffect>
                                  </p:childTnLst>
                                </p:cTn>
                              </p:par>
                              <p:par>
                                <p:cTn id="21" presetID="22" presetClass="entr" presetSubtype="8" fill="hold" grpId="0" nodeType="withEffect">
                                  <p:stCondLst>
                                    <p:cond delay="9250"/>
                                  </p:stCondLst>
                                  <p:childTnLst>
                                    <p:set>
                                      <p:cBhvr>
                                        <p:cTn id="22" dur="1" fill="hold">
                                          <p:stCondLst>
                                            <p:cond delay="0"/>
                                          </p:stCondLst>
                                        </p:cTn>
                                        <p:tgtEl>
                                          <p:spTgt spid="31">
                                            <p:txEl>
                                              <p:pRg st="2" end="2"/>
                                            </p:txEl>
                                          </p:spTgt>
                                        </p:tgtEl>
                                        <p:attrNameLst>
                                          <p:attrName>style.visibility</p:attrName>
                                        </p:attrNameLst>
                                      </p:cBhvr>
                                      <p:to>
                                        <p:strVal val="visible"/>
                                      </p:to>
                                    </p:set>
                                    <p:animEffect transition="in" filter="wipe(left)">
                                      <p:cBhvr>
                                        <p:cTn id="23" dur="500"/>
                                        <p:tgtEl>
                                          <p:spTgt spid="31">
                                            <p:txEl>
                                              <p:pRg st="2" end="2"/>
                                            </p:txEl>
                                          </p:spTgt>
                                        </p:tgtEl>
                                      </p:cBhvr>
                                    </p:animEffect>
                                  </p:childTnLst>
                                </p:cTn>
                              </p:par>
                              <p:par>
                                <p:cTn id="24" presetID="22" presetClass="entr" presetSubtype="8" fill="hold" grpId="0" nodeType="withEffect">
                                  <p:stCondLst>
                                    <p:cond delay="20000"/>
                                  </p:stCondLst>
                                  <p:childTnLst>
                                    <p:set>
                                      <p:cBhvr>
                                        <p:cTn id="25" dur="1" fill="hold">
                                          <p:stCondLst>
                                            <p:cond delay="0"/>
                                          </p:stCondLst>
                                        </p:cTn>
                                        <p:tgtEl>
                                          <p:spTgt spid="31">
                                            <p:txEl>
                                              <p:pRg st="3" end="3"/>
                                            </p:txEl>
                                          </p:spTgt>
                                        </p:tgtEl>
                                        <p:attrNameLst>
                                          <p:attrName>style.visibility</p:attrName>
                                        </p:attrNameLst>
                                      </p:cBhvr>
                                      <p:to>
                                        <p:strVal val="visible"/>
                                      </p:to>
                                    </p:set>
                                    <p:animEffect transition="in" filter="wipe(left)">
                                      <p:cBhvr>
                                        <p:cTn id="26" dur="500"/>
                                        <p:tgtEl>
                                          <p:spTgt spid="31">
                                            <p:txEl>
                                              <p:pRg st="3" end="3"/>
                                            </p:txEl>
                                          </p:spTgt>
                                        </p:tgtEl>
                                      </p:cBhvr>
                                    </p:animEffect>
                                  </p:childTnLst>
                                </p:cTn>
                              </p:par>
                              <p:par>
                                <p:cTn id="27" presetID="22" presetClass="entr" presetSubtype="8" fill="hold" grpId="0" nodeType="withEffect">
                                  <p:stCondLst>
                                    <p:cond delay="26500"/>
                                  </p:stCondLst>
                                  <p:childTnLst>
                                    <p:set>
                                      <p:cBhvr>
                                        <p:cTn id="28" dur="1" fill="hold">
                                          <p:stCondLst>
                                            <p:cond delay="0"/>
                                          </p:stCondLst>
                                        </p:cTn>
                                        <p:tgtEl>
                                          <p:spTgt spid="31">
                                            <p:txEl>
                                              <p:pRg st="4" end="4"/>
                                            </p:txEl>
                                          </p:spTgt>
                                        </p:tgtEl>
                                        <p:attrNameLst>
                                          <p:attrName>style.visibility</p:attrName>
                                        </p:attrNameLst>
                                      </p:cBhvr>
                                      <p:to>
                                        <p:strVal val="visible"/>
                                      </p:to>
                                    </p:set>
                                    <p:animEffect transition="in" filter="wipe(left)">
                                      <p:cBhvr>
                                        <p:cTn id="29" dur="500"/>
                                        <p:tgtEl>
                                          <p:spTgt spid="31">
                                            <p:txEl>
                                              <p:pRg st="4" end="4"/>
                                            </p:txEl>
                                          </p:spTgt>
                                        </p:tgtEl>
                                      </p:cBhvr>
                                    </p:animEffect>
                                  </p:childTnLst>
                                </p:cTn>
                              </p:par>
                              <p:par>
                                <p:cTn id="30" presetID="22" presetClass="entr" presetSubtype="8" fill="hold" nodeType="withEffect">
                                  <p:stCondLst>
                                    <p:cond delay="500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500"/>
                                        <p:tgtEl>
                                          <p:spTgt spid="53"/>
                                        </p:tgtEl>
                                      </p:cBhvr>
                                    </p:animEffect>
                                  </p:childTnLst>
                                </p:cTn>
                              </p:par>
                              <p:par>
                                <p:cTn id="33" presetID="22" presetClass="entr" presetSubtype="8" fill="hold" nodeType="withEffect">
                                  <p:stCondLst>
                                    <p:cond delay="875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par>
                                <p:cTn id="36" presetID="22" presetClass="entr" presetSubtype="8" fill="hold" nodeType="withEffect">
                                  <p:stCondLst>
                                    <p:cond delay="19500"/>
                                  </p:stCondLst>
                                  <p:childTnLst>
                                    <p:set>
                                      <p:cBhvr>
                                        <p:cTn id="37" dur="1" fill="hold">
                                          <p:stCondLst>
                                            <p:cond delay="0"/>
                                          </p:stCondLst>
                                        </p:cTn>
                                        <p:tgtEl>
                                          <p:spTgt spid="55"/>
                                        </p:tgtEl>
                                        <p:attrNameLst>
                                          <p:attrName>style.visibility</p:attrName>
                                        </p:attrNameLst>
                                      </p:cBhvr>
                                      <p:to>
                                        <p:strVal val="visible"/>
                                      </p:to>
                                    </p:set>
                                    <p:animEffect transition="in" filter="wipe(left)">
                                      <p:cBhvr>
                                        <p:cTn id="38" dur="500"/>
                                        <p:tgtEl>
                                          <p:spTgt spid="55"/>
                                        </p:tgtEl>
                                      </p:cBhvr>
                                    </p:animEffect>
                                  </p:childTnLst>
                                </p:cTn>
                              </p:par>
                              <p:par>
                                <p:cTn id="39" presetID="22" presetClass="entr" presetSubtype="8" fill="hold" nodeType="withEffect">
                                  <p:stCondLst>
                                    <p:cond delay="2600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par>
                                <p:cTn id="42" presetID="2" presetClass="exit" presetSubtype="2" fill="hold" nodeType="withEffect">
                                  <p:stCondLst>
                                    <p:cond delay="35520"/>
                                  </p:stCondLst>
                                  <p:childTnLst>
                                    <p:anim calcmode="lin" valueType="num">
                                      <p:cBhvr additive="base">
                                        <p:cTn id="43" dur="500"/>
                                        <p:tgtEl>
                                          <p:spTgt spid="53"/>
                                        </p:tgtEl>
                                        <p:attrNameLst>
                                          <p:attrName>ppt_x</p:attrName>
                                        </p:attrNameLst>
                                      </p:cBhvr>
                                      <p:tavLst>
                                        <p:tav tm="0">
                                          <p:val>
                                            <p:strVal val="ppt_x"/>
                                          </p:val>
                                        </p:tav>
                                        <p:tav tm="100000">
                                          <p:val>
                                            <p:strVal val="1+ppt_w/2"/>
                                          </p:val>
                                        </p:tav>
                                      </p:tavLst>
                                    </p:anim>
                                    <p:anim calcmode="lin" valueType="num">
                                      <p:cBhvr additive="base">
                                        <p:cTn id="44" dur="500"/>
                                        <p:tgtEl>
                                          <p:spTgt spid="53"/>
                                        </p:tgtEl>
                                        <p:attrNameLst>
                                          <p:attrName>ppt_y</p:attrName>
                                        </p:attrNameLst>
                                      </p:cBhvr>
                                      <p:tavLst>
                                        <p:tav tm="0">
                                          <p:val>
                                            <p:strVal val="ppt_y"/>
                                          </p:val>
                                        </p:tav>
                                        <p:tav tm="100000">
                                          <p:val>
                                            <p:strVal val="ppt_y"/>
                                          </p:val>
                                        </p:tav>
                                      </p:tavLst>
                                    </p:anim>
                                    <p:set>
                                      <p:cBhvr>
                                        <p:cTn id="45" dur="1" fill="hold">
                                          <p:stCondLst>
                                            <p:cond delay="499"/>
                                          </p:stCondLst>
                                        </p:cTn>
                                        <p:tgtEl>
                                          <p:spTgt spid="53"/>
                                        </p:tgtEl>
                                        <p:attrNameLst>
                                          <p:attrName>style.visibility</p:attrName>
                                        </p:attrNameLst>
                                      </p:cBhvr>
                                      <p:to>
                                        <p:strVal val="hidden"/>
                                      </p:to>
                                    </p:set>
                                  </p:childTnLst>
                                </p:cTn>
                              </p:par>
                              <p:par>
                                <p:cTn id="46" presetID="2" presetClass="exit" presetSubtype="2" fill="hold" nodeType="withEffect">
                                  <p:stCondLst>
                                    <p:cond delay="35520"/>
                                  </p:stCondLst>
                                  <p:childTnLst>
                                    <p:anim calcmode="lin" valueType="num">
                                      <p:cBhvr additive="base">
                                        <p:cTn id="47" dur="500"/>
                                        <p:tgtEl>
                                          <p:spTgt spid="54"/>
                                        </p:tgtEl>
                                        <p:attrNameLst>
                                          <p:attrName>ppt_x</p:attrName>
                                        </p:attrNameLst>
                                      </p:cBhvr>
                                      <p:tavLst>
                                        <p:tav tm="0">
                                          <p:val>
                                            <p:strVal val="ppt_x"/>
                                          </p:val>
                                        </p:tav>
                                        <p:tav tm="100000">
                                          <p:val>
                                            <p:strVal val="1+ppt_w/2"/>
                                          </p:val>
                                        </p:tav>
                                      </p:tavLst>
                                    </p:anim>
                                    <p:anim calcmode="lin" valueType="num">
                                      <p:cBhvr additive="base">
                                        <p:cTn id="48" dur="500"/>
                                        <p:tgtEl>
                                          <p:spTgt spid="54"/>
                                        </p:tgtEl>
                                        <p:attrNameLst>
                                          <p:attrName>ppt_y</p:attrName>
                                        </p:attrNameLst>
                                      </p:cBhvr>
                                      <p:tavLst>
                                        <p:tav tm="0">
                                          <p:val>
                                            <p:strVal val="ppt_y"/>
                                          </p:val>
                                        </p:tav>
                                        <p:tav tm="100000">
                                          <p:val>
                                            <p:strVal val="ppt_y"/>
                                          </p:val>
                                        </p:tav>
                                      </p:tavLst>
                                    </p:anim>
                                    <p:set>
                                      <p:cBhvr>
                                        <p:cTn id="49" dur="1" fill="hold">
                                          <p:stCondLst>
                                            <p:cond delay="499"/>
                                          </p:stCondLst>
                                        </p:cTn>
                                        <p:tgtEl>
                                          <p:spTgt spid="54"/>
                                        </p:tgtEl>
                                        <p:attrNameLst>
                                          <p:attrName>style.visibility</p:attrName>
                                        </p:attrNameLst>
                                      </p:cBhvr>
                                      <p:to>
                                        <p:strVal val="hidden"/>
                                      </p:to>
                                    </p:set>
                                  </p:childTnLst>
                                </p:cTn>
                              </p:par>
                              <p:par>
                                <p:cTn id="50" presetID="2" presetClass="exit" presetSubtype="2" fill="hold" nodeType="withEffect">
                                  <p:stCondLst>
                                    <p:cond delay="35520"/>
                                  </p:stCondLst>
                                  <p:childTnLst>
                                    <p:anim calcmode="lin" valueType="num">
                                      <p:cBhvr additive="base">
                                        <p:cTn id="51" dur="500"/>
                                        <p:tgtEl>
                                          <p:spTgt spid="55"/>
                                        </p:tgtEl>
                                        <p:attrNameLst>
                                          <p:attrName>ppt_x</p:attrName>
                                        </p:attrNameLst>
                                      </p:cBhvr>
                                      <p:tavLst>
                                        <p:tav tm="0">
                                          <p:val>
                                            <p:strVal val="ppt_x"/>
                                          </p:val>
                                        </p:tav>
                                        <p:tav tm="100000">
                                          <p:val>
                                            <p:strVal val="1+ppt_w/2"/>
                                          </p:val>
                                        </p:tav>
                                      </p:tavLst>
                                    </p:anim>
                                    <p:anim calcmode="lin" valueType="num">
                                      <p:cBhvr additive="base">
                                        <p:cTn id="52" dur="500"/>
                                        <p:tgtEl>
                                          <p:spTgt spid="55"/>
                                        </p:tgtEl>
                                        <p:attrNameLst>
                                          <p:attrName>ppt_y</p:attrName>
                                        </p:attrNameLst>
                                      </p:cBhvr>
                                      <p:tavLst>
                                        <p:tav tm="0">
                                          <p:val>
                                            <p:strVal val="ppt_y"/>
                                          </p:val>
                                        </p:tav>
                                        <p:tav tm="100000">
                                          <p:val>
                                            <p:strVal val="ppt_y"/>
                                          </p:val>
                                        </p:tav>
                                      </p:tavLst>
                                    </p:anim>
                                    <p:set>
                                      <p:cBhvr>
                                        <p:cTn id="53" dur="1" fill="hold">
                                          <p:stCondLst>
                                            <p:cond delay="499"/>
                                          </p:stCondLst>
                                        </p:cTn>
                                        <p:tgtEl>
                                          <p:spTgt spid="55"/>
                                        </p:tgtEl>
                                        <p:attrNameLst>
                                          <p:attrName>style.visibility</p:attrName>
                                        </p:attrNameLst>
                                      </p:cBhvr>
                                      <p:to>
                                        <p:strVal val="hidden"/>
                                      </p:to>
                                    </p:set>
                                  </p:childTnLst>
                                </p:cTn>
                              </p:par>
                              <p:par>
                                <p:cTn id="54" presetID="2" presetClass="exit" presetSubtype="2" fill="hold" nodeType="withEffect">
                                  <p:stCondLst>
                                    <p:cond delay="35520"/>
                                  </p:stCondLst>
                                  <p:childTnLst>
                                    <p:anim calcmode="lin" valueType="num">
                                      <p:cBhvr additive="base">
                                        <p:cTn id="55" dur="500"/>
                                        <p:tgtEl>
                                          <p:spTgt spid="4"/>
                                        </p:tgtEl>
                                        <p:attrNameLst>
                                          <p:attrName>ppt_x</p:attrName>
                                        </p:attrNameLst>
                                      </p:cBhvr>
                                      <p:tavLst>
                                        <p:tav tm="0">
                                          <p:val>
                                            <p:strVal val="ppt_x"/>
                                          </p:val>
                                        </p:tav>
                                        <p:tav tm="100000">
                                          <p:val>
                                            <p:strVal val="1+ppt_w/2"/>
                                          </p:val>
                                        </p:tav>
                                      </p:tavLst>
                                    </p:anim>
                                    <p:anim calcmode="lin" valueType="num">
                                      <p:cBhvr additive="base">
                                        <p:cTn id="56" dur="500"/>
                                        <p:tgtEl>
                                          <p:spTgt spid="4"/>
                                        </p:tgtEl>
                                        <p:attrNameLst>
                                          <p:attrName>ppt_y</p:attrName>
                                        </p:attrNameLst>
                                      </p:cBhvr>
                                      <p:tavLst>
                                        <p:tav tm="0">
                                          <p:val>
                                            <p:strVal val="ppt_y"/>
                                          </p:val>
                                        </p:tav>
                                        <p:tav tm="100000">
                                          <p:val>
                                            <p:strVal val="ppt_y"/>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2" fill="hold" nodeType="withEffect">
                                  <p:stCondLst>
                                    <p:cond delay="35520"/>
                                  </p:stCondLst>
                                  <p:childTnLst>
                                    <p:anim calcmode="lin" valueType="num">
                                      <p:cBhvr additive="base">
                                        <p:cTn id="59" dur="500"/>
                                        <p:tgtEl>
                                          <p:spTgt spid="3"/>
                                        </p:tgtEl>
                                        <p:attrNameLst>
                                          <p:attrName>ppt_x</p:attrName>
                                        </p:attrNameLst>
                                      </p:cBhvr>
                                      <p:tavLst>
                                        <p:tav tm="0">
                                          <p:val>
                                            <p:strVal val="ppt_x"/>
                                          </p:val>
                                        </p:tav>
                                        <p:tav tm="100000">
                                          <p:val>
                                            <p:strVal val="1+ppt_w/2"/>
                                          </p:val>
                                        </p:tav>
                                      </p:tavLst>
                                    </p:anim>
                                    <p:anim calcmode="lin" valueType="num">
                                      <p:cBhvr additive="base">
                                        <p:cTn id="60" dur="500"/>
                                        <p:tgtEl>
                                          <p:spTgt spid="3"/>
                                        </p:tgtEl>
                                        <p:attrNameLst>
                                          <p:attrName>ppt_y</p:attrName>
                                        </p:attrNameLst>
                                      </p:cBhvr>
                                      <p:tavLst>
                                        <p:tav tm="0">
                                          <p:val>
                                            <p:strVal val="ppt_y"/>
                                          </p:val>
                                        </p:tav>
                                        <p:tav tm="100000">
                                          <p:val>
                                            <p:strVal val="ppt_y"/>
                                          </p:val>
                                        </p:tav>
                                      </p:tavLst>
                                    </p:anim>
                                    <p:set>
                                      <p:cBhvr>
                                        <p:cTn id="61" dur="1" fill="hold">
                                          <p:stCondLst>
                                            <p:cond delay="499"/>
                                          </p:stCondLst>
                                        </p:cTn>
                                        <p:tgtEl>
                                          <p:spTgt spid="3"/>
                                        </p:tgtEl>
                                        <p:attrNameLst>
                                          <p:attrName>style.visibility</p:attrName>
                                        </p:attrNameLst>
                                      </p:cBhvr>
                                      <p:to>
                                        <p:strVal val="hidden"/>
                                      </p:to>
                                    </p:set>
                                  </p:childTnLst>
                                </p:cTn>
                              </p:par>
                              <p:par>
                                <p:cTn id="62" presetID="2" presetClass="exit" presetSubtype="2" fill="hold" grpId="1" nodeType="withEffect">
                                  <p:stCondLst>
                                    <p:cond delay="35520"/>
                                  </p:stCondLst>
                                  <p:childTnLst>
                                    <p:anim calcmode="lin" valueType="num">
                                      <p:cBhvr additive="base">
                                        <p:cTn id="63" dur="500"/>
                                        <p:tgtEl>
                                          <p:spTgt spid="31">
                                            <p:txEl>
                                              <p:pRg st="0" end="0"/>
                                            </p:txEl>
                                          </p:spTgt>
                                        </p:tgtEl>
                                        <p:attrNameLst>
                                          <p:attrName>ppt_x</p:attrName>
                                        </p:attrNameLst>
                                      </p:cBhvr>
                                      <p:tavLst>
                                        <p:tav tm="0">
                                          <p:val>
                                            <p:strVal val="ppt_x"/>
                                          </p:val>
                                        </p:tav>
                                        <p:tav tm="100000">
                                          <p:val>
                                            <p:strVal val="1+ppt_w/2"/>
                                          </p:val>
                                        </p:tav>
                                      </p:tavLst>
                                    </p:anim>
                                    <p:anim calcmode="lin" valueType="num">
                                      <p:cBhvr additive="base">
                                        <p:cTn id="64" dur="500"/>
                                        <p:tgtEl>
                                          <p:spTgt spid="31">
                                            <p:txEl>
                                              <p:pRg st="0" end="0"/>
                                            </p:txEl>
                                          </p:spTgt>
                                        </p:tgtEl>
                                        <p:attrNameLst>
                                          <p:attrName>ppt_y</p:attrName>
                                        </p:attrNameLst>
                                      </p:cBhvr>
                                      <p:tavLst>
                                        <p:tav tm="0">
                                          <p:val>
                                            <p:strVal val="ppt_y"/>
                                          </p:val>
                                        </p:tav>
                                        <p:tav tm="100000">
                                          <p:val>
                                            <p:strVal val="ppt_y"/>
                                          </p:val>
                                        </p:tav>
                                      </p:tavLst>
                                    </p:anim>
                                    <p:set>
                                      <p:cBhvr>
                                        <p:cTn id="65" dur="1" fill="hold">
                                          <p:stCondLst>
                                            <p:cond delay="499"/>
                                          </p:stCondLst>
                                        </p:cTn>
                                        <p:tgtEl>
                                          <p:spTgt spid="31">
                                            <p:txEl>
                                              <p:pRg st="0" end="0"/>
                                            </p:txEl>
                                          </p:spTgt>
                                        </p:tgtEl>
                                        <p:attrNameLst>
                                          <p:attrName>style.visibility</p:attrName>
                                        </p:attrNameLst>
                                      </p:cBhvr>
                                      <p:to>
                                        <p:strVal val="hidden"/>
                                      </p:to>
                                    </p:set>
                                  </p:childTnLst>
                                </p:cTn>
                              </p:par>
                              <p:par>
                                <p:cTn id="66" presetID="2" presetClass="exit" presetSubtype="2" fill="hold" grpId="1" nodeType="withEffect">
                                  <p:stCondLst>
                                    <p:cond delay="35520"/>
                                  </p:stCondLst>
                                  <p:childTnLst>
                                    <p:anim calcmode="lin" valueType="num">
                                      <p:cBhvr additive="base">
                                        <p:cTn id="67" dur="500"/>
                                        <p:tgtEl>
                                          <p:spTgt spid="31">
                                            <p:txEl>
                                              <p:pRg st="1" end="1"/>
                                            </p:txEl>
                                          </p:spTgt>
                                        </p:tgtEl>
                                        <p:attrNameLst>
                                          <p:attrName>ppt_x</p:attrName>
                                        </p:attrNameLst>
                                      </p:cBhvr>
                                      <p:tavLst>
                                        <p:tav tm="0">
                                          <p:val>
                                            <p:strVal val="ppt_x"/>
                                          </p:val>
                                        </p:tav>
                                        <p:tav tm="100000">
                                          <p:val>
                                            <p:strVal val="1+ppt_w/2"/>
                                          </p:val>
                                        </p:tav>
                                      </p:tavLst>
                                    </p:anim>
                                    <p:anim calcmode="lin" valueType="num">
                                      <p:cBhvr additive="base">
                                        <p:cTn id="68" dur="500"/>
                                        <p:tgtEl>
                                          <p:spTgt spid="31">
                                            <p:txEl>
                                              <p:pRg st="1" end="1"/>
                                            </p:txEl>
                                          </p:spTgt>
                                        </p:tgtEl>
                                        <p:attrNameLst>
                                          <p:attrName>ppt_y</p:attrName>
                                        </p:attrNameLst>
                                      </p:cBhvr>
                                      <p:tavLst>
                                        <p:tav tm="0">
                                          <p:val>
                                            <p:strVal val="ppt_y"/>
                                          </p:val>
                                        </p:tav>
                                        <p:tav tm="100000">
                                          <p:val>
                                            <p:strVal val="ppt_y"/>
                                          </p:val>
                                        </p:tav>
                                      </p:tavLst>
                                    </p:anim>
                                    <p:set>
                                      <p:cBhvr>
                                        <p:cTn id="69" dur="1" fill="hold">
                                          <p:stCondLst>
                                            <p:cond delay="499"/>
                                          </p:stCondLst>
                                        </p:cTn>
                                        <p:tgtEl>
                                          <p:spTgt spid="31">
                                            <p:txEl>
                                              <p:pRg st="1" end="1"/>
                                            </p:txEl>
                                          </p:spTgt>
                                        </p:tgtEl>
                                        <p:attrNameLst>
                                          <p:attrName>style.visibility</p:attrName>
                                        </p:attrNameLst>
                                      </p:cBhvr>
                                      <p:to>
                                        <p:strVal val="hidden"/>
                                      </p:to>
                                    </p:set>
                                  </p:childTnLst>
                                </p:cTn>
                              </p:par>
                              <p:par>
                                <p:cTn id="70" presetID="2" presetClass="exit" presetSubtype="2" fill="hold" grpId="1" nodeType="withEffect">
                                  <p:stCondLst>
                                    <p:cond delay="35520"/>
                                  </p:stCondLst>
                                  <p:childTnLst>
                                    <p:anim calcmode="lin" valueType="num">
                                      <p:cBhvr additive="base">
                                        <p:cTn id="71" dur="500"/>
                                        <p:tgtEl>
                                          <p:spTgt spid="31">
                                            <p:txEl>
                                              <p:pRg st="2" end="2"/>
                                            </p:txEl>
                                          </p:spTgt>
                                        </p:tgtEl>
                                        <p:attrNameLst>
                                          <p:attrName>ppt_x</p:attrName>
                                        </p:attrNameLst>
                                      </p:cBhvr>
                                      <p:tavLst>
                                        <p:tav tm="0">
                                          <p:val>
                                            <p:strVal val="ppt_x"/>
                                          </p:val>
                                        </p:tav>
                                        <p:tav tm="100000">
                                          <p:val>
                                            <p:strVal val="1+ppt_w/2"/>
                                          </p:val>
                                        </p:tav>
                                      </p:tavLst>
                                    </p:anim>
                                    <p:anim calcmode="lin" valueType="num">
                                      <p:cBhvr additive="base">
                                        <p:cTn id="72" dur="500"/>
                                        <p:tgtEl>
                                          <p:spTgt spid="31">
                                            <p:txEl>
                                              <p:pRg st="2" end="2"/>
                                            </p:txEl>
                                          </p:spTgt>
                                        </p:tgtEl>
                                        <p:attrNameLst>
                                          <p:attrName>ppt_y</p:attrName>
                                        </p:attrNameLst>
                                      </p:cBhvr>
                                      <p:tavLst>
                                        <p:tav tm="0">
                                          <p:val>
                                            <p:strVal val="ppt_y"/>
                                          </p:val>
                                        </p:tav>
                                        <p:tav tm="100000">
                                          <p:val>
                                            <p:strVal val="ppt_y"/>
                                          </p:val>
                                        </p:tav>
                                      </p:tavLst>
                                    </p:anim>
                                    <p:set>
                                      <p:cBhvr>
                                        <p:cTn id="73" dur="1" fill="hold">
                                          <p:stCondLst>
                                            <p:cond delay="499"/>
                                          </p:stCondLst>
                                        </p:cTn>
                                        <p:tgtEl>
                                          <p:spTgt spid="31">
                                            <p:txEl>
                                              <p:pRg st="2" end="2"/>
                                            </p:txEl>
                                          </p:spTgt>
                                        </p:tgtEl>
                                        <p:attrNameLst>
                                          <p:attrName>style.visibility</p:attrName>
                                        </p:attrNameLst>
                                      </p:cBhvr>
                                      <p:to>
                                        <p:strVal val="hidden"/>
                                      </p:to>
                                    </p:set>
                                  </p:childTnLst>
                                </p:cTn>
                              </p:par>
                              <p:par>
                                <p:cTn id="74" presetID="2" presetClass="exit" presetSubtype="2" fill="hold" grpId="1" nodeType="withEffect">
                                  <p:stCondLst>
                                    <p:cond delay="35520"/>
                                  </p:stCondLst>
                                  <p:childTnLst>
                                    <p:anim calcmode="lin" valueType="num">
                                      <p:cBhvr additive="base">
                                        <p:cTn id="75" dur="500"/>
                                        <p:tgtEl>
                                          <p:spTgt spid="31">
                                            <p:txEl>
                                              <p:pRg st="3" end="3"/>
                                            </p:txEl>
                                          </p:spTgt>
                                        </p:tgtEl>
                                        <p:attrNameLst>
                                          <p:attrName>ppt_x</p:attrName>
                                        </p:attrNameLst>
                                      </p:cBhvr>
                                      <p:tavLst>
                                        <p:tav tm="0">
                                          <p:val>
                                            <p:strVal val="ppt_x"/>
                                          </p:val>
                                        </p:tav>
                                        <p:tav tm="100000">
                                          <p:val>
                                            <p:strVal val="1+ppt_w/2"/>
                                          </p:val>
                                        </p:tav>
                                      </p:tavLst>
                                    </p:anim>
                                    <p:anim calcmode="lin" valueType="num">
                                      <p:cBhvr additive="base">
                                        <p:cTn id="76" dur="500"/>
                                        <p:tgtEl>
                                          <p:spTgt spid="31">
                                            <p:txEl>
                                              <p:pRg st="3" end="3"/>
                                            </p:txEl>
                                          </p:spTgt>
                                        </p:tgtEl>
                                        <p:attrNameLst>
                                          <p:attrName>ppt_y</p:attrName>
                                        </p:attrNameLst>
                                      </p:cBhvr>
                                      <p:tavLst>
                                        <p:tav tm="0">
                                          <p:val>
                                            <p:strVal val="ppt_y"/>
                                          </p:val>
                                        </p:tav>
                                        <p:tav tm="100000">
                                          <p:val>
                                            <p:strVal val="ppt_y"/>
                                          </p:val>
                                        </p:tav>
                                      </p:tavLst>
                                    </p:anim>
                                    <p:set>
                                      <p:cBhvr>
                                        <p:cTn id="77" dur="1" fill="hold">
                                          <p:stCondLst>
                                            <p:cond delay="499"/>
                                          </p:stCondLst>
                                        </p:cTn>
                                        <p:tgtEl>
                                          <p:spTgt spid="31">
                                            <p:txEl>
                                              <p:pRg st="3" end="3"/>
                                            </p:txEl>
                                          </p:spTgt>
                                        </p:tgtEl>
                                        <p:attrNameLst>
                                          <p:attrName>style.visibility</p:attrName>
                                        </p:attrNameLst>
                                      </p:cBhvr>
                                      <p:to>
                                        <p:strVal val="hidden"/>
                                      </p:to>
                                    </p:set>
                                  </p:childTnLst>
                                </p:cTn>
                              </p:par>
                              <p:par>
                                <p:cTn id="78" presetID="2" presetClass="exit" presetSubtype="2" fill="hold" grpId="1" nodeType="withEffect">
                                  <p:stCondLst>
                                    <p:cond delay="35520"/>
                                  </p:stCondLst>
                                  <p:childTnLst>
                                    <p:anim calcmode="lin" valueType="num">
                                      <p:cBhvr additive="base">
                                        <p:cTn id="79" dur="500"/>
                                        <p:tgtEl>
                                          <p:spTgt spid="31">
                                            <p:txEl>
                                              <p:pRg st="4" end="4"/>
                                            </p:txEl>
                                          </p:spTgt>
                                        </p:tgtEl>
                                        <p:attrNameLst>
                                          <p:attrName>ppt_x</p:attrName>
                                        </p:attrNameLst>
                                      </p:cBhvr>
                                      <p:tavLst>
                                        <p:tav tm="0">
                                          <p:val>
                                            <p:strVal val="ppt_x"/>
                                          </p:val>
                                        </p:tav>
                                        <p:tav tm="100000">
                                          <p:val>
                                            <p:strVal val="1+ppt_w/2"/>
                                          </p:val>
                                        </p:tav>
                                      </p:tavLst>
                                    </p:anim>
                                    <p:anim calcmode="lin" valueType="num">
                                      <p:cBhvr additive="base">
                                        <p:cTn id="80" dur="500"/>
                                        <p:tgtEl>
                                          <p:spTgt spid="31">
                                            <p:txEl>
                                              <p:pRg st="4" end="4"/>
                                            </p:txEl>
                                          </p:spTgt>
                                        </p:tgtEl>
                                        <p:attrNameLst>
                                          <p:attrName>ppt_y</p:attrName>
                                        </p:attrNameLst>
                                      </p:cBhvr>
                                      <p:tavLst>
                                        <p:tav tm="0">
                                          <p:val>
                                            <p:strVal val="ppt_y"/>
                                          </p:val>
                                        </p:tav>
                                        <p:tav tm="100000">
                                          <p:val>
                                            <p:strVal val="ppt_y"/>
                                          </p:val>
                                        </p:tav>
                                      </p:tavLst>
                                    </p:anim>
                                    <p:set>
                                      <p:cBhvr>
                                        <p:cTn id="81" dur="1" fill="hold">
                                          <p:stCondLst>
                                            <p:cond delay="499"/>
                                          </p:stCondLst>
                                        </p:cTn>
                                        <p:tgtEl>
                                          <p:spTgt spid="31">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62"/>
                </p:tgtEl>
              </p:cMediaNode>
            </p:audio>
          </p:childTnLst>
        </p:cTn>
      </p:par>
    </p:tnLst>
    <p:bldLst>
      <p:bldP spid="31" grpId="0" uiExpand="1" build="p"/>
      <p:bldP spid="31" grpI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53C01F0-3E48-B13E-640D-BFCE69C68AF1}"/>
              </a:ext>
            </a:extLst>
          </p:cNvPr>
          <p:cNvGrpSpPr/>
          <p:nvPr/>
        </p:nvGrpSpPr>
        <p:grpSpPr>
          <a:xfrm>
            <a:off x="0" y="685800"/>
            <a:ext cx="12191996" cy="6032500"/>
            <a:chOff x="0" y="685800"/>
            <a:chExt cx="12191996" cy="6032500"/>
          </a:xfrm>
        </p:grpSpPr>
        <p:pic>
          <p:nvPicPr>
            <p:cNvPr id="14" name="Picture 13" descr="A person looking at a computer&#10;&#10;Description automatically generated">
              <a:extLst>
                <a:ext uri="{FF2B5EF4-FFF2-40B4-BE49-F238E27FC236}">
                  <a16:creationId xmlns:a16="http://schemas.microsoft.com/office/drawing/2014/main" id="{89204495-3FC8-30B4-B5E3-16F15794EE94}"/>
                </a:ext>
              </a:extLst>
            </p:cNvPr>
            <p:cNvPicPr>
              <a:picLocks noChangeAspect="1"/>
            </p:cNvPicPr>
            <p:nvPr/>
          </p:nvPicPr>
          <p:blipFill>
            <a:blip r:embed="rId5">
              <a:extLst>
                <a:ext uri="{28A0092B-C50C-407E-A947-70E740481C1C}">
                  <a14:useLocalDpi xmlns:a14="http://schemas.microsoft.com/office/drawing/2010/main" val="0"/>
                </a:ext>
              </a:extLst>
            </a:blip>
            <a:srcRect l="104" t="8954" b="6458"/>
            <a:stretch>
              <a:fillRect/>
            </a:stretch>
          </p:blipFill>
          <p:spPr>
            <a:xfrm>
              <a:off x="0" y="685800"/>
              <a:ext cx="12191996" cy="6032500"/>
            </a:xfrm>
            <a:custGeom>
              <a:avLst/>
              <a:gdLst>
                <a:gd name="connsiteX0" fmla="*/ 0 w 12191996"/>
                <a:gd name="connsiteY0" fmla="*/ 0 h 6032500"/>
                <a:gd name="connsiteX1" fmla="*/ 12191996 w 12191996"/>
                <a:gd name="connsiteY1" fmla="*/ 0 h 6032500"/>
                <a:gd name="connsiteX2" fmla="*/ 12191996 w 12191996"/>
                <a:gd name="connsiteY2" fmla="*/ 6032500 h 6032500"/>
                <a:gd name="connsiteX3" fmla="*/ 0 w 12191996"/>
                <a:gd name="connsiteY3" fmla="*/ 6032500 h 6032500"/>
              </a:gdLst>
              <a:ahLst/>
              <a:cxnLst>
                <a:cxn ang="0">
                  <a:pos x="connsiteX0" y="connsiteY0"/>
                </a:cxn>
                <a:cxn ang="0">
                  <a:pos x="connsiteX1" y="connsiteY1"/>
                </a:cxn>
                <a:cxn ang="0">
                  <a:pos x="connsiteX2" y="connsiteY2"/>
                </a:cxn>
                <a:cxn ang="0">
                  <a:pos x="connsiteX3" y="connsiteY3"/>
                </a:cxn>
              </a:cxnLst>
              <a:rect l="l" t="t" r="r" b="b"/>
              <a:pathLst>
                <a:path w="12191996" h="6032500">
                  <a:moveTo>
                    <a:pt x="0" y="0"/>
                  </a:moveTo>
                  <a:lnTo>
                    <a:pt x="12191996" y="0"/>
                  </a:lnTo>
                  <a:lnTo>
                    <a:pt x="12191996" y="6032500"/>
                  </a:lnTo>
                  <a:lnTo>
                    <a:pt x="0" y="6032500"/>
                  </a:lnTo>
                  <a:close/>
                </a:path>
              </a:pathLst>
            </a:custGeom>
          </p:spPr>
        </p:pic>
        <p:sp>
          <p:nvSpPr>
            <p:cNvPr id="15" name="Rectangle 14">
              <a:extLst>
                <a:ext uri="{FF2B5EF4-FFF2-40B4-BE49-F238E27FC236}">
                  <a16:creationId xmlns:a16="http://schemas.microsoft.com/office/drawing/2014/main" id="{87DE20EF-D8F2-7BC6-EAFA-78520C3E42D7}"/>
                </a:ext>
              </a:extLst>
            </p:cNvPr>
            <p:cNvSpPr/>
            <p:nvPr/>
          </p:nvSpPr>
          <p:spPr>
            <a:xfrm>
              <a:off x="0" y="6454928"/>
              <a:ext cx="20097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WHO/Christopher Black</a:t>
              </a:r>
            </a:p>
          </p:txBody>
        </p:sp>
      </p:grpSp>
      <p:sp>
        <p:nvSpPr>
          <p:cNvPr id="12" name="Rectangle 11">
            <a:extLst>
              <a:ext uri="{FF2B5EF4-FFF2-40B4-BE49-F238E27FC236}">
                <a16:creationId xmlns:a16="http://schemas.microsoft.com/office/drawing/2014/main" id="{B7BAEDAD-4E86-41E3-B9F1-526D91AD6562}"/>
              </a:ext>
            </a:extLst>
          </p:cNvPr>
          <p:cNvSpPr/>
          <p:nvPr/>
        </p:nvSpPr>
        <p:spPr>
          <a:xfrm>
            <a:off x="0" y="684472"/>
            <a:ext cx="12192000" cy="60211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1CE694-D4BB-AA08-0D17-75DB7A271727}"/>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Structure of assessment form </a:t>
            </a:r>
          </a:p>
        </p:txBody>
      </p:sp>
      <p:graphicFrame>
        <p:nvGraphicFramePr>
          <p:cNvPr id="17" name="Table 16">
            <a:extLst>
              <a:ext uri="{FF2B5EF4-FFF2-40B4-BE49-F238E27FC236}">
                <a16:creationId xmlns:a16="http://schemas.microsoft.com/office/drawing/2014/main" id="{640DB072-D9A3-AC6A-0940-F3E363EFD243}"/>
              </a:ext>
            </a:extLst>
          </p:cNvPr>
          <p:cNvGraphicFramePr>
            <a:graphicFrameLocks noGrp="1"/>
          </p:cNvGraphicFramePr>
          <p:nvPr>
            <p:extLst>
              <p:ext uri="{D42A27DB-BD31-4B8C-83A1-F6EECF244321}">
                <p14:modId xmlns:p14="http://schemas.microsoft.com/office/powerpoint/2010/main" val="4163801901"/>
              </p:ext>
            </p:extLst>
          </p:nvPr>
        </p:nvGraphicFramePr>
        <p:xfrm>
          <a:off x="228600" y="3506476"/>
          <a:ext cx="11734800" cy="3091940"/>
        </p:xfrm>
        <a:graphic>
          <a:graphicData uri="http://schemas.openxmlformats.org/drawingml/2006/table">
            <a:tbl>
              <a:tblPr firstRow="1" bandRow="1">
                <a:tableStyleId>{5C22544A-7EE6-4342-B048-85BDC9FD1C3A}</a:tableStyleId>
              </a:tblPr>
              <a:tblGrid>
                <a:gridCol w="3149600">
                  <a:extLst>
                    <a:ext uri="{9D8B030D-6E8A-4147-A177-3AD203B41FA5}">
                      <a16:colId xmlns:a16="http://schemas.microsoft.com/office/drawing/2014/main" val="2804209675"/>
                    </a:ext>
                  </a:extLst>
                </a:gridCol>
                <a:gridCol w="2578100">
                  <a:extLst>
                    <a:ext uri="{9D8B030D-6E8A-4147-A177-3AD203B41FA5}">
                      <a16:colId xmlns:a16="http://schemas.microsoft.com/office/drawing/2014/main" val="1931649181"/>
                    </a:ext>
                  </a:extLst>
                </a:gridCol>
                <a:gridCol w="3111500">
                  <a:extLst>
                    <a:ext uri="{9D8B030D-6E8A-4147-A177-3AD203B41FA5}">
                      <a16:colId xmlns:a16="http://schemas.microsoft.com/office/drawing/2014/main" val="1639610606"/>
                    </a:ext>
                  </a:extLst>
                </a:gridCol>
                <a:gridCol w="2895600">
                  <a:extLst>
                    <a:ext uri="{9D8B030D-6E8A-4147-A177-3AD203B41FA5}">
                      <a16:colId xmlns:a16="http://schemas.microsoft.com/office/drawing/2014/main" val="1004715721"/>
                    </a:ext>
                  </a:extLst>
                </a:gridCol>
              </a:tblGrid>
              <a:tr h="753514">
                <a:tc>
                  <a:txBody>
                    <a:bodyPr/>
                    <a:lstStyle/>
                    <a:p>
                      <a:r>
                        <a:rPr lang="en-US" sz="2400" dirty="0">
                          <a:solidFill>
                            <a:schemeClr val="tx1"/>
                          </a:solidFill>
                          <a:latin typeface="Atkinson Hyperlegible" pitchFamily="2" charset="0"/>
                          <a:cs typeface="Arial" panose="020B0604020202020204" pitchFamily="34" charset="0"/>
                        </a:rPr>
                        <a:t>Example indicator</a:t>
                      </a:r>
                    </a:p>
                    <a:p>
                      <a:r>
                        <a:rPr lang="en-US" sz="2400" i="1" dirty="0">
                          <a:solidFill>
                            <a:schemeClr val="tx1"/>
                          </a:solidFill>
                          <a:latin typeface="Atkinson Hyperlegible" pitchFamily="2" charset="0"/>
                          <a:cs typeface="Arial" panose="020B0604020202020204" pitchFamily="34" charset="0"/>
                        </a:rPr>
                        <a:t>Domain: health care waste </a:t>
                      </a:r>
                    </a:p>
                  </a:txBody>
                  <a:tcPr marL="82931" marR="82931" marT="41465" marB="414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2400" b="1" dirty="0">
                          <a:solidFill>
                            <a:schemeClr val="tx1"/>
                          </a:solidFill>
                          <a:latin typeface="Atkinson Hyperlegible" pitchFamily="2" charset="0"/>
                          <a:cs typeface="Arial" panose="020B0604020202020204" pitchFamily="34" charset="0"/>
                        </a:rPr>
                        <a:t>Meets standards:</a:t>
                      </a:r>
                    </a:p>
                  </a:txBody>
                  <a:tcPr marL="82931" marR="82931" marT="41465" marB="414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C884"/>
                    </a:solidFill>
                  </a:tcPr>
                </a:tc>
                <a:tc>
                  <a:txBody>
                    <a:bodyPr/>
                    <a:lstStyle/>
                    <a:p>
                      <a:r>
                        <a:rPr lang="en-US" sz="2400" b="1" dirty="0">
                          <a:solidFill>
                            <a:schemeClr val="tx1"/>
                          </a:solidFill>
                          <a:latin typeface="Atkinson Hyperlegible" pitchFamily="2" charset="0"/>
                          <a:cs typeface="Arial" panose="020B0604020202020204" pitchFamily="34" charset="0"/>
                        </a:rPr>
                        <a:t>Partially meets: </a:t>
                      </a:r>
                    </a:p>
                  </a:txBody>
                  <a:tcPr marL="82931" marR="82931" marT="41465" marB="414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34C"/>
                    </a:solidFill>
                  </a:tcPr>
                </a:tc>
                <a:tc>
                  <a:txBody>
                    <a:bodyPr/>
                    <a:lstStyle/>
                    <a:p>
                      <a:r>
                        <a:rPr lang="en-US" sz="2400" b="1" dirty="0">
                          <a:solidFill>
                            <a:schemeClr val="tx1"/>
                          </a:solidFill>
                          <a:latin typeface="Atkinson Hyperlegible" pitchFamily="2" charset="0"/>
                          <a:cs typeface="Arial" panose="020B0604020202020204" pitchFamily="34" charset="0"/>
                        </a:rPr>
                        <a:t>Does not meet:</a:t>
                      </a:r>
                    </a:p>
                  </a:txBody>
                  <a:tcPr marL="82931" marR="82931" marT="41465" marB="414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4C4C"/>
                    </a:solidFill>
                  </a:tcPr>
                </a:tc>
                <a:extLst>
                  <a:ext uri="{0D108BD9-81ED-4DB2-BD59-A6C34878D82A}">
                    <a16:rowId xmlns:a16="http://schemas.microsoft.com/office/drawing/2014/main" val="3192815729"/>
                  </a:ext>
                </a:extLst>
              </a:tr>
              <a:tr h="1594709">
                <a:tc>
                  <a:txBody>
                    <a:bodyPr/>
                    <a:lstStyle/>
                    <a:p>
                      <a:r>
                        <a:rPr lang="en-US" sz="2400" dirty="0">
                          <a:solidFill>
                            <a:schemeClr val="tx1"/>
                          </a:solidFill>
                          <a:latin typeface="Atkinson Hyperlegible" pitchFamily="2" charset="0"/>
                          <a:cs typeface="Arial" panose="020B0604020202020204" pitchFamily="34" charset="0"/>
                        </a:rPr>
                        <a:t>Waste correctly segregated at all waste generation points</a:t>
                      </a:r>
                    </a:p>
                  </a:txBody>
                  <a:tcPr marL="82931" marR="82931" marT="41465" marB="414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2400" b="0" dirty="0">
                          <a:solidFill>
                            <a:schemeClr val="tx1"/>
                          </a:solidFill>
                          <a:latin typeface="Atkinson Hyperlegible" pitchFamily="2" charset="0"/>
                          <a:cs typeface="Arial" panose="020B0604020202020204" pitchFamily="34" charset="0"/>
                        </a:rPr>
                        <a:t>Yes,</a:t>
                      </a:r>
                      <a:r>
                        <a:rPr lang="en-US" sz="2400" b="1" dirty="0">
                          <a:solidFill>
                            <a:schemeClr val="tx1"/>
                          </a:solidFill>
                          <a:latin typeface="Atkinson Hyperlegible" pitchFamily="2" charset="0"/>
                          <a:cs typeface="Arial" panose="020B0604020202020204" pitchFamily="34" charset="0"/>
                        </a:rPr>
                        <a:t> </a:t>
                      </a:r>
                      <a:r>
                        <a:rPr lang="en-US" sz="2400" b="0" dirty="0">
                          <a:solidFill>
                            <a:schemeClr val="tx1"/>
                          </a:solidFill>
                          <a:latin typeface="Atkinson Hyperlegible" pitchFamily="2" charset="0"/>
                          <a:cs typeface="Arial" panose="020B0604020202020204" pitchFamily="34" charset="0"/>
                        </a:rPr>
                        <a:t>at all points</a:t>
                      </a:r>
                      <a:endParaRPr lang="en-US" sz="2400" b="1" dirty="0">
                        <a:solidFill>
                          <a:schemeClr val="tx1"/>
                        </a:solidFill>
                        <a:latin typeface="Atkinson Hyperlegible" pitchFamily="2" charset="0"/>
                        <a:cs typeface="Arial" panose="020B0604020202020204" pitchFamily="34" charset="0"/>
                      </a:endParaRPr>
                    </a:p>
                    <a:p>
                      <a:pPr algn="l"/>
                      <a:r>
                        <a:rPr lang="en-US" sz="2400" b="1" dirty="0">
                          <a:solidFill>
                            <a:schemeClr val="tx1"/>
                          </a:solidFill>
                          <a:latin typeface="Atkinson Hyperlegible" pitchFamily="2" charset="0"/>
                          <a:cs typeface="Arial" panose="020B0604020202020204" pitchFamily="34" charset="0"/>
                        </a:rPr>
                        <a:t>(2)</a:t>
                      </a:r>
                    </a:p>
                  </a:txBody>
                  <a:tcPr marL="82931" marR="82931" marT="41465" marB="414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E8CD"/>
                    </a:solidFill>
                  </a:tcPr>
                </a:tc>
                <a:tc>
                  <a:txBody>
                    <a:bodyPr/>
                    <a:lstStyle/>
                    <a:p>
                      <a:pPr algn="l"/>
                      <a:r>
                        <a:rPr lang="en-US" sz="2400" b="0" dirty="0">
                          <a:solidFill>
                            <a:schemeClr val="tx1"/>
                          </a:solidFill>
                          <a:latin typeface="Atkinson Hyperlegible" pitchFamily="2" charset="0"/>
                          <a:cs typeface="Arial" panose="020B0604020202020204" pitchFamily="34" charset="0"/>
                        </a:rPr>
                        <a:t>Some sorting but not all correctly, or not practiced throughout the facility</a:t>
                      </a:r>
                    </a:p>
                    <a:p>
                      <a:pPr algn="l"/>
                      <a:r>
                        <a:rPr lang="en-US" sz="2400" b="1" dirty="0">
                          <a:solidFill>
                            <a:schemeClr val="tx1"/>
                          </a:solidFill>
                          <a:latin typeface="Atkinson Hyperlegible" pitchFamily="2" charset="0"/>
                          <a:cs typeface="Arial" panose="020B0604020202020204" pitchFamily="34" charset="0"/>
                        </a:rPr>
                        <a:t>(1) </a:t>
                      </a:r>
                    </a:p>
                  </a:txBody>
                  <a:tcPr marL="82931" marR="82931" marT="41465" marB="414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EDB6"/>
                    </a:solidFill>
                  </a:tcPr>
                </a:tc>
                <a:tc>
                  <a:txBody>
                    <a:bodyPr/>
                    <a:lstStyle/>
                    <a:p>
                      <a:pPr algn="l"/>
                      <a:r>
                        <a:rPr lang="en-US" sz="2400" b="0" dirty="0">
                          <a:solidFill>
                            <a:schemeClr val="tx1"/>
                          </a:solidFill>
                          <a:latin typeface="Atkinson Hyperlegible" pitchFamily="2" charset="0"/>
                          <a:cs typeface="Arial" panose="020B0604020202020204" pitchFamily="34" charset="0"/>
                        </a:rPr>
                        <a:t>Waste not correctly sorted at any waste generation points </a:t>
                      </a:r>
                      <a:r>
                        <a:rPr lang="en-US" sz="2400" b="1" dirty="0">
                          <a:solidFill>
                            <a:schemeClr val="tx1"/>
                          </a:solidFill>
                          <a:latin typeface="Atkinson Hyperlegible" pitchFamily="2" charset="0"/>
                          <a:cs typeface="Arial" panose="020B0604020202020204" pitchFamily="34" charset="0"/>
                        </a:rPr>
                        <a:t>(0) </a:t>
                      </a:r>
                    </a:p>
                  </a:txBody>
                  <a:tcPr marL="82931" marR="82931" marT="41465" marB="414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6B6"/>
                    </a:solidFill>
                  </a:tcPr>
                </a:tc>
                <a:extLst>
                  <a:ext uri="{0D108BD9-81ED-4DB2-BD59-A6C34878D82A}">
                    <a16:rowId xmlns:a16="http://schemas.microsoft.com/office/drawing/2014/main" val="938144406"/>
                  </a:ext>
                </a:extLst>
              </a:tr>
            </a:tbl>
          </a:graphicData>
        </a:graphic>
      </p:graphicFrame>
      <p:sp>
        <p:nvSpPr>
          <p:cNvPr id="18" name="TextBox 17">
            <a:extLst>
              <a:ext uri="{FF2B5EF4-FFF2-40B4-BE49-F238E27FC236}">
                <a16:creationId xmlns:a16="http://schemas.microsoft.com/office/drawing/2014/main" id="{47E54145-271E-523C-6483-ABB3F80A7FA9}"/>
              </a:ext>
            </a:extLst>
          </p:cNvPr>
          <p:cNvSpPr txBox="1"/>
          <p:nvPr/>
        </p:nvSpPr>
        <p:spPr>
          <a:xfrm>
            <a:off x="126120" y="730754"/>
            <a:ext cx="4471280" cy="523220"/>
          </a:xfrm>
          <a:prstGeom prst="rect">
            <a:avLst/>
          </a:prstGeom>
          <a:noFill/>
        </p:spPr>
        <p:txBody>
          <a:bodyPr wrap="square">
            <a:spAutoFit/>
          </a:bodyPr>
          <a:lstStyle/>
          <a:p>
            <a:pPr>
              <a:buClr>
                <a:schemeClr val="bg1"/>
              </a:buClr>
              <a:buSzPct val="110000"/>
            </a:pPr>
            <a:r>
              <a:rPr lang="en-US" sz="2800" b="1" dirty="0">
                <a:latin typeface="Atkinson Hyperlegible" pitchFamily="2" charset="0"/>
                <a:ea typeface="SimSun"/>
                <a:cs typeface="Arial"/>
              </a:rPr>
              <a:t>Three-point scoring: </a:t>
            </a:r>
          </a:p>
        </p:txBody>
      </p:sp>
      <p:grpSp>
        <p:nvGrpSpPr>
          <p:cNvPr id="3" name="Group 2">
            <a:extLst>
              <a:ext uri="{FF2B5EF4-FFF2-40B4-BE49-F238E27FC236}">
                <a16:creationId xmlns:a16="http://schemas.microsoft.com/office/drawing/2014/main" id="{2C3612FC-5A14-45CF-A45A-A82C87FCF7C8}"/>
              </a:ext>
            </a:extLst>
          </p:cNvPr>
          <p:cNvGrpSpPr/>
          <p:nvPr/>
        </p:nvGrpSpPr>
        <p:grpSpPr>
          <a:xfrm>
            <a:off x="228600" y="1368260"/>
            <a:ext cx="11734800" cy="521722"/>
            <a:chOff x="228600" y="2269960"/>
            <a:chExt cx="11734800" cy="521722"/>
          </a:xfrm>
        </p:grpSpPr>
        <p:grpSp>
          <p:nvGrpSpPr>
            <p:cNvPr id="38" name="Group 37">
              <a:extLst>
                <a:ext uri="{FF2B5EF4-FFF2-40B4-BE49-F238E27FC236}">
                  <a16:creationId xmlns:a16="http://schemas.microsoft.com/office/drawing/2014/main" id="{1E5C623E-2E5D-F1B7-4101-3137A01F489B}"/>
                </a:ext>
              </a:extLst>
            </p:cNvPr>
            <p:cNvGrpSpPr/>
            <p:nvPr/>
          </p:nvGrpSpPr>
          <p:grpSpPr>
            <a:xfrm>
              <a:off x="228600" y="2269960"/>
              <a:ext cx="5303520" cy="521722"/>
              <a:chOff x="228600" y="2269960"/>
              <a:chExt cx="5303520" cy="521722"/>
            </a:xfrm>
          </p:grpSpPr>
          <p:sp>
            <p:nvSpPr>
              <p:cNvPr id="33" name="Rectangle: Rounded Corners 32">
                <a:extLst>
                  <a:ext uri="{FF2B5EF4-FFF2-40B4-BE49-F238E27FC236}">
                    <a16:creationId xmlns:a16="http://schemas.microsoft.com/office/drawing/2014/main" id="{C1D03F64-88E6-D900-1E62-697AB312CD65}"/>
                  </a:ext>
                </a:extLst>
              </p:cNvPr>
              <p:cNvSpPr/>
              <p:nvPr/>
            </p:nvSpPr>
            <p:spPr>
              <a:xfrm flipH="1">
                <a:off x="228600" y="2269960"/>
                <a:ext cx="5303520" cy="521722"/>
              </a:xfrm>
              <a:prstGeom prst="roundRect">
                <a:avLst>
                  <a:gd name="adj" fmla="val 50000"/>
                </a:avLst>
              </a:prstGeom>
              <a:solidFill>
                <a:srgbClr val="B6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35" name="TextBox 34">
                <a:extLst>
                  <a:ext uri="{FF2B5EF4-FFF2-40B4-BE49-F238E27FC236}">
                    <a16:creationId xmlns:a16="http://schemas.microsoft.com/office/drawing/2014/main" id="{4A418860-139C-2340-84BA-0FD4081B7CA1}"/>
                  </a:ext>
                </a:extLst>
              </p:cNvPr>
              <p:cNvSpPr txBox="1"/>
              <p:nvPr/>
            </p:nvSpPr>
            <p:spPr>
              <a:xfrm>
                <a:off x="679010" y="2315378"/>
                <a:ext cx="4402700" cy="430887"/>
              </a:xfrm>
              <a:prstGeom prst="rect">
                <a:avLst/>
              </a:prstGeom>
              <a:noFill/>
            </p:spPr>
            <p:txBody>
              <a:bodyPr wrap="square">
                <a:spAutoFit/>
              </a:bodyPr>
              <a:lstStyle/>
              <a:p>
                <a:pPr algn="ctr"/>
                <a:r>
                  <a:rPr lang="en-US" sz="2200" dirty="0">
                    <a:latin typeface="Atkinson Hyperlegible" pitchFamily="2" charset="0"/>
                    <a:ea typeface="SimSun"/>
                    <a:cs typeface="Arial"/>
                  </a:rPr>
                  <a:t>Meets minimum standards (2/2)</a:t>
                </a:r>
                <a:endParaRPr lang="en-US" sz="2200" dirty="0"/>
              </a:p>
            </p:txBody>
          </p:sp>
        </p:grpSp>
        <p:grpSp>
          <p:nvGrpSpPr>
            <p:cNvPr id="41" name="Group 40">
              <a:extLst>
                <a:ext uri="{FF2B5EF4-FFF2-40B4-BE49-F238E27FC236}">
                  <a16:creationId xmlns:a16="http://schemas.microsoft.com/office/drawing/2014/main" id="{EC43B0A3-F1DE-10EA-8344-FA3CDCE846D3}"/>
                </a:ext>
              </a:extLst>
            </p:cNvPr>
            <p:cNvGrpSpPr/>
            <p:nvPr/>
          </p:nvGrpSpPr>
          <p:grpSpPr>
            <a:xfrm>
              <a:off x="6659880" y="2269960"/>
              <a:ext cx="5303520" cy="521722"/>
              <a:chOff x="6659880" y="2281086"/>
              <a:chExt cx="5303520" cy="521722"/>
            </a:xfrm>
          </p:grpSpPr>
          <p:sp>
            <p:nvSpPr>
              <p:cNvPr id="34" name="Rectangle: Rounded Corners 33">
                <a:extLst>
                  <a:ext uri="{FF2B5EF4-FFF2-40B4-BE49-F238E27FC236}">
                    <a16:creationId xmlns:a16="http://schemas.microsoft.com/office/drawing/2014/main" id="{180EF276-86B4-F1A1-9BE0-FB634E4B1619}"/>
                  </a:ext>
                </a:extLst>
              </p:cNvPr>
              <p:cNvSpPr/>
              <p:nvPr/>
            </p:nvSpPr>
            <p:spPr>
              <a:xfrm>
                <a:off x="6659880" y="2281086"/>
                <a:ext cx="5303520" cy="521722"/>
              </a:xfrm>
              <a:prstGeom prst="roundRect">
                <a:avLst>
                  <a:gd name="adj" fmla="val 50000"/>
                </a:avLst>
              </a:prstGeom>
              <a:solidFill>
                <a:srgbClr val="B6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36" name="TextBox 35">
                <a:extLst>
                  <a:ext uri="{FF2B5EF4-FFF2-40B4-BE49-F238E27FC236}">
                    <a16:creationId xmlns:a16="http://schemas.microsoft.com/office/drawing/2014/main" id="{CC76484F-0C7C-129B-CF4B-1E9C285C55E0}"/>
                  </a:ext>
                </a:extLst>
              </p:cNvPr>
              <p:cNvSpPr txBox="1"/>
              <p:nvPr/>
            </p:nvSpPr>
            <p:spPr>
              <a:xfrm>
                <a:off x="6896148" y="2326504"/>
                <a:ext cx="4830985" cy="430887"/>
              </a:xfrm>
              <a:prstGeom prst="rect">
                <a:avLst/>
              </a:prstGeom>
              <a:noFill/>
            </p:spPr>
            <p:txBody>
              <a:bodyPr wrap="square">
                <a:spAutoFit/>
              </a:bodyPr>
              <a:lstStyle/>
              <a:p>
                <a:pPr algn="ctr"/>
                <a:r>
                  <a:rPr lang="en-US" sz="2200" dirty="0">
                    <a:solidFill>
                      <a:srgbClr val="09164D"/>
                    </a:solidFill>
                  </a:rPr>
                  <a:t>Maintenance needed to sustain score</a:t>
                </a:r>
                <a:endParaRPr lang="en-US" sz="2200" dirty="0"/>
              </a:p>
            </p:txBody>
          </p:sp>
        </p:grpSp>
        <p:grpSp>
          <p:nvGrpSpPr>
            <p:cNvPr id="50" name="Group 49">
              <a:extLst>
                <a:ext uri="{FF2B5EF4-FFF2-40B4-BE49-F238E27FC236}">
                  <a16:creationId xmlns:a16="http://schemas.microsoft.com/office/drawing/2014/main" id="{3407EA26-5913-CDC4-2032-4BBD9D59EDA4}"/>
                </a:ext>
              </a:extLst>
            </p:cNvPr>
            <p:cNvGrpSpPr/>
            <p:nvPr/>
          </p:nvGrpSpPr>
          <p:grpSpPr>
            <a:xfrm>
              <a:off x="5299701" y="2462241"/>
              <a:ext cx="1549924" cy="137160"/>
              <a:chOff x="5299701" y="2462241"/>
              <a:chExt cx="1549924" cy="137160"/>
            </a:xfrm>
          </p:grpSpPr>
          <p:sp>
            <p:nvSpPr>
              <p:cNvPr id="48" name="Oval 47">
                <a:extLst>
                  <a:ext uri="{FF2B5EF4-FFF2-40B4-BE49-F238E27FC236}">
                    <a16:creationId xmlns:a16="http://schemas.microsoft.com/office/drawing/2014/main" id="{985F5B58-35B2-F8A9-CE2E-822E1879E177}"/>
                  </a:ext>
                </a:extLst>
              </p:cNvPr>
              <p:cNvSpPr/>
              <p:nvPr/>
            </p:nvSpPr>
            <p:spPr>
              <a:xfrm>
                <a:off x="5299701" y="2462241"/>
                <a:ext cx="137160" cy="137160"/>
              </a:xfrm>
              <a:prstGeom prst="ellipse">
                <a:avLst/>
              </a:prstGeom>
              <a:solidFill>
                <a:srgbClr val="5DB380"/>
              </a:solidFill>
              <a:ln>
                <a:noFill/>
              </a:ln>
              <a:effectLst>
                <a:innerShdw blurRad="63500" dist="254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9" name="Oval 48">
                <a:extLst>
                  <a:ext uri="{FF2B5EF4-FFF2-40B4-BE49-F238E27FC236}">
                    <a16:creationId xmlns:a16="http://schemas.microsoft.com/office/drawing/2014/main" id="{7FD5A9A2-1122-3F32-A509-6B784D5AC5DD}"/>
                  </a:ext>
                </a:extLst>
              </p:cNvPr>
              <p:cNvSpPr/>
              <p:nvPr/>
            </p:nvSpPr>
            <p:spPr>
              <a:xfrm>
                <a:off x="6712465" y="2462241"/>
                <a:ext cx="137160" cy="137160"/>
              </a:xfrm>
              <a:prstGeom prst="ellipse">
                <a:avLst/>
              </a:prstGeom>
              <a:solidFill>
                <a:srgbClr val="5DB380"/>
              </a:solidFill>
              <a:ln>
                <a:noFill/>
              </a:ln>
              <a:effectLst>
                <a:innerShdw blurRad="63500" dist="254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cxnSp>
            <p:nvCxnSpPr>
              <p:cNvPr id="47" name="Straight Connector 46">
                <a:extLst>
                  <a:ext uri="{FF2B5EF4-FFF2-40B4-BE49-F238E27FC236}">
                    <a16:creationId xmlns:a16="http://schemas.microsoft.com/office/drawing/2014/main" id="{D3CC1826-E83E-6E51-B46E-89AB4796FD29}"/>
                  </a:ext>
                </a:extLst>
              </p:cNvPr>
              <p:cNvCxnSpPr>
                <a:cxnSpLocks/>
              </p:cNvCxnSpPr>
              <p:nvPr/>
            </p:nvCxnSpPr>
            <p:spPr>
              <a:xfrm>
                <a:off x="5402226" y="2533650"/>
                <a:ext cx="1339919" cy="0"/>
              </a:xfrm>
              <a:prstGeom prst="line">
                <a:avLst/>
              </a:prstGeom>
              <a:ln w="19050">
                <a:solidFill>
                  <a:srgbClr val="696969"/>
                </a:solidFill>
                <a:prstDash val="sysDash"/>
              </a:ln>
            </p:spPr>
            <p:style>
              <a:lnRef idx="2">
                <a:schemeClr val="accent1"/>
              </a:lnRef>
              <a:fillRef idx="0">
                <a:schemeClr val="accent1"/>
              </a:fillRef>
              <a:effectRef idx="1">
                <a:schemeClr val="accent1"/>
              </a:effectRef>
              <a:fontRef idx="minor">
                <a:schemeClr val="tx1"/>
              </a:fontRef>
            </p:style>
          </p:cxnSp>
        </p:grpSp>
      </p:grpSp>
      <p:grpSp>
        <p:nvGrpSpPr>
          <p:cNvPr id="4" name="Group 3">
            <a:extLst>
              <a:ext uri="{FF2B5EF4-FFF2-40B4-BE49-F238E27FC236}">
                <a16:creationId xmlns:a16="http://schemas.microsoft.com/office/drawing/2014/main" id="{FCB68FA5-253B-47AB-9D33-40FDD404E31F}"/>
              </a:ext>
            </a:extLst>
          </p:cNvPr>
          <p:cNvGrpSpPr/>
          <p:nvPr/>
        </p:nvGrpSpPr>
        <p:grpSpPr>
          <a:xfrm>
            <a:off x="228600" y="2050387"/>
            <a:ext cx="11734800" cy="525685"/>
            <a:chOff x="228600" y="2886606"/>
            <a:chExt cx="11734800" cy="525685"/>
          </a:xfrm>
        </p:grpSpPr>
        <p:grpSp>
          <p:nvGrpSpPr>
            <p:cNvPr id="39" name="Group 38">
              <a:extLst>
                <a:ext uri="{FF2B5EF4-FFF2-40B4-BE49-F238E27FC236}">
                  <a16:creationId xmlns:a16="http://schemas.microsoft.com/office/drawing/2014/main" id="{6267FDDE-999B-D89B-A9FC-991F2DFA037B}"/>
                </a:ext>
              </a:extLst>
            </p:cNvPr>
            <p:cNvGrpSpPr/>
            <p:nvPr/>
          </p:nvGrpSpPr>
          <p:grpSpPr>
            <a:xfrm>
              <a:off x="228600" y="2890569"/>
              <a:ext cx="5303520" cy="521722"/>
              <a:chOff x="228600" y="2886606"/>
              <a:chExt cx="5303520" cy="521722"/>
            </a:xfrm>
          </p:grpSpPr>
          <p:sp>
            <p:nvSpPr>
              <p:cNvPr id="28" name="Rectangle: Rounded Corners 27">
                <a:extLst>
                  <a:ext uri="{FF2B5EF4-FFF2-40B4-BE49-F238E27FC236}">
                    <a16:creationId xmlns:a16="http://schemas.microsoft.com/office/drawing/2014/main" id="{F1D9230A-324B-22EE-CD6D-0A0F285FA9E9}"/>
                  </a:ext>
                </a:extLst>
              </p:cNvPr>
              <p:cNvSpPr/>
              <p:nvPr/>
            </p:nvSpPr>
            <p:spPr>
              <a:xfrm flipH="1">
                <a:off x="228600" y="2886606"/>
                <a:ext cx="5303520" cy="521722"/>
              </a:xfrm>
              <a:prstGeom prst="roundRect">
                <a:avLst>
                  <a:gd name="adj" fmla="val 50000"/>
                </a:avLst>
              </a:prstGeom>
              <a:solidFill>
                <a:srgbClr val="FFED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31" name="TextBox 30">
                <a:extLst>
                  <a:ext uri="{FF2B5EF4-FFF2-40B4-BE49-F238E27FC236}">
                    <a16:creationId xmlns:a16="http://schemas.microsoft.com/office/drawing/2014/main" id="{80B825C8-3D1D-EE8B-B0FB-AEDC5CD339DE}"/>
                  </a:ext>
                </a:extLst>
              </p:cNvPr>
              <p:cNvSpPr txBox="1"/>
              <p:nvPr/>
            </p:nvSpPr>
            <p:spPr>
              <a:xfrm>
                <a:off x="762935" y="2932024"/>
                <a:ext cx="4234850" cy="430887"/>
              </a:xfrm>
              <a:prstGeom prst="rect">
                <a:avLst/>
              </a:prstGeom>
              <a:noFill/>
            </p:spPr>
            <p:txBody>
              <a:bodyPr wrap="square">
                <a:spAutoFit/>
              </a:bodyPr>
              <a:lstStyle/>
              <a:p>
                <a:pPr algn="ctr"/>
                <a:r>
                  <a:rPr lang="en-US" sz="2200" dirty="0">
                    <a:latin typeface="Atkinson Hyperlegible" pitchFamily="2" charset="0"/>
                    <a:ea typeface="SimSun"/>
                    <a:cs typeface="Arial"/>
                  </a:rPr>
                  <a:t>Partially meets standards (1/2)</a:t>
                </a:r>
                <a:endParaRPr lang="en-US" sz="2200" dirty="0"/>
              </a:p>
            </p:txBody>
          </p:sp>
        </p:grpSp>
        <p:grpSp>
          <p:nvGrpSpPr>
            <p:cNvPr id="42" name="Group 41">
              <a:extLst>
                <a:ext uri="{FF2B5EF4-FFF2-40B4-BE49-F238E27FC236}">
                  <a16:creationId xmlns:a16="http://schemas.microsoft.com/office/drawing/2014/main" id="{51E37751-C61E-E4D8-A871-90286F1D3256}"/>
                </a:ext>
              </a:extLst>
            </p:cNvPr>
            <p:cNvGrpSpPr/>
            <p:nvPr/>
          </p:nvGrpSpPr>
          <p:grpSpPr>
            <a:xfrm>
              <a:off x="6659880" y="2886606"/>
              <a:ext cx="5303520" cy="521722"/>
              <a:chOff x="6659880" y="2886606"/>
              <a:chExt cx="5303520" cy="521722"/>
            </a:xfrm>
          </p:grpSpPr>
          <p:sp>
            <p:nvSpPr>
              <p:cNvPr id="29" name="Rectangle: Rounded Corners 28">
                <a:extLst>
                  <a:ext uri="{FF2B5EF4-FFF2-40B4-BE49-F238E27FC236}">
                    <a16:creationId xmlns:a16="http://schemas.microsoft.com/office/drawing/2014/main" id="{5ACD5679-C755-4560-A36F-FED50BB955AA}"/>
                  </a:ext>
                </a:extLst>
              </p:cNvPr>
              <p:cNvSpPr/>
              <p:nvPr/>
            </p:nvSpPr>
            <p:spPr>
              <a:xfrm>
                <a:off x="6659880" y="2886606"/>
                <a:ext cx="5303520" cy="521722"/>
              </a:xfrm>
              <a:prstGeom prst="roundRect">
                <a:avLst>
                  <a:gd name="adj" fmla="val 50000"/>
                </a:avLst>
              </a:prstGeom>
              <a:solidFill>
                <a:srgbClr val="FFED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32" name="TextBox 31">
                <a:extLst>
                  <a:ext uri="{FF2B5EF4-FFF2-40B4-BE49-F238E27FC236}">
                    <a16:creationId xmlns:a16="http://schemas.microsoft.com/office/drawing/2014/main" id="{0AB64C76-0C14-1320-4E35-E2954D46580F}"/>
                  </a:ext>
                </a:extLst>
              </p:cNvPr>
              <p:cNvSpPr txBox="1"/>
              <p:nvPr/>
            </p:nvSpPr>
            <p:spPr>
              <a:xfrm>
                <a:off x="7229796" y="2932024"/>
                <a:ext cx="4163688" cy="430887"/>
              </a:xfrm>
              <a:prstGeom prst="rect">
                <a:avLst/>
              </a:prstGeom>
              <a:noFill/>
            </p:spPr>
            <p:txBody>
              <a:bodyPr wrap="square">
                <a:spAutoFit/>
              </a:bodyPr>
              <a:lstStyle/>
              <a:p>
                <a:pPr algn="ctr"/>
                <a:r>
                  <a:rPr lang="en-US" sz="2200" dirty="0">
                    <a:latin typeface="Atkinson Hyperlegible" pitchFamily="2" charset="0"/>
                    <a:ea typeface="SimSun"/>
                    <a:cs typeface="Arial"/>
                  </a:rPr>
                  <a:t>Needs minor improvement</a:t>
                </a:r>
              </a:p>
            </p:txBody>
          </p:sp>
        </p:grpSp>
        <p:sp>
          <p:nvSpPr>
            <p:cNvPr id="52" name="Oval 51">
              <a:extLst>
                <a:ext uri="{FF2B5EF4-FFF2-40B4-BE49-F238E27FC236}">
                  <a16:creationId xmlns:a16="http://schemas.microsoft.com/office/drawing/2014/main" id="{313FEF21-CC69-EE09-BB3D-8820C05A2E78}"/>
                </a:ext>
              </a:extLst>
            </p:cNvPr>
            <p:cNvSpPr/>
            <p:nvPr/>
          </p:nvSpPr>
          <p:spPr>
            <a:xfrm>
              <a:off x="5299701" y="3078019"/>
              <a:ext cx="137160" cy="137160"/>
            </a:xfrm>
            <a:prstGeom prst="ellipse">
              <a:avLst/>
            </a:prstGeom>
            <a:solidFill>
              <a:srgbClr val="D6C668"/>
            </a:solidFill>
            <a:ln>
              <a:noFill/>
            </a:ln>
            <a:effectLst>
              <a:innerShdw blurRad="63500" dist="254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3" name="Oval 52">
              <a:extLst>
                <a:ext uri="{FF2B5EF4-FFF2-40B4-BE49-F238E27FC236}">
                  <a16:creationId xmlns:a16="http://schemas.microsoft.com/office/drawing/2014/main" id="{CEA9A505-AB40-1EAB-173B-EC8FED599070}"/>
                </a:ext>
              </a:extLst>
            </p:cNvPr>
            <p:cNvSpPr/>
            <p:nvPr/>
          </p:nvSpPr>
          <p:spPr>
            <a:xfrm>
              <a:off x="6712465" y="3078019"/>
              <a:ext cx="137160" cy="137160"/>
            </a:xfrm>
            <a:prstGeom prst="ellipse">
              <a:avLst/>
            </a:prstGeom>
            <a:solidFill>
              <a:srgbClr val="D6C668"/>
            </a:solidFill>
            <a:ln>
              <a:noFill/>
            </a:ln>
            <a:effectLst>
              <a:innerShdw blurRad="63500" dist="254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cxnSp>
          <p:nvCxnSpPr>
            <p:cNvPr id="54" name="Straight Connector 53">
              <a:extLst>
                <a:ext uri="{FF2B5EF4-FFF2-40B4-BE49-F238E27FC236}">
                  <a16:creationId xmlns:a16="http://schemas.microsoft.com/office/drawing/2014/main" id="{F8CFDB5E-908C-6DA6-D59F-953215420972}"/>
                </a:ext>
              </a:extLst>
            </p:cNvPr>
            <p:cNvCxnSpPr>
              <a:cxnSpLocks/>
            </p:cNvCxnSpPr>
            <p:nvPr/>
          </p:nvCxnSpPr>
          <p:spPr>
            <a:xfrm>
              <a:off x="5402226" y="3149428"/>
              <a:ext cx="1339919" cy="0"/>
            </a:xfrm>
            <a:prstGeom prst="line">
              <a:avLst/>
            </a:prstGeom>
            <a:ln w="19050">
              <a:solidFill>
                <a:srgbClr val="696969"/>
              </a:solidFill>
              <a:prstDash val="sysDash"/>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64C98D93-BDA3-490D-B414-7D243032F9E6}"/>
              </a:ext>
            </a:extLst>
          </p:cNvPr>
          <p:cNvGrpSpPr/>
          <p:nvPr/>
        </p:nvGrpSpPr>
        <p:grpSpPr>
          <a:xfrm>
            <a:off x="228600" y="2736477"/>
            <a:ext cx="11734800" cy="521722"/>
            <a:chOff x="228600" y="3511177"/>
            <a:chExt cx="11734800" cy="521722"/>
          </a:xfrm>
        </p:grpSpPr>
        <p:grpSp>
          <p:nvGrpSpPr>
            <p:cNvPr id="40" name="Group 39">
              <a:extLst>
                <a:ext uri="{FF2B5EF4-FFF2-40B4-BE49-F238E27FC236}">
                  <a16:creationId xmlns:a16="http://schemas.microsoft.com/office/drawing/2014/main" id="{9A8C9207-23FB-C752-CEBB-A77A1B3910E6}"/>
                </a:ext>
              </a:extLst>
            </p:cNvPr>
            <p:cNvGrpSpPr/>
            <p:nvPr/>
          </p:nvGrpSpPr>
          <p:grpSpPr>
            <a:xfrm>
              <a:off x="228600" y="3511177"/>
              <a:ext cx="5303520" cy="521722"/>
              <a:chOff x="228600" y="3511177"/>
              <a:chExt cx="5303520" cy="521722"/>
            </a:xfrm>
          </p:grpSpPr>
          <p:sp>
            <p:nvSpPr>
              <p:cNvPr id="23" name="Rectangle: Rounded Corners 22">
                <a:extLst>
                  <a:ext uri="{FF2B5EF4-FFF2-40B4-BE49-F238E27FC236}">
                    <a16:creationId xmlns:a16="http://schemas.microsoft.com/office/drawing/2014/main" id="{5B03D5FB-82B7-0C7B-DB3E-B76D78283750}"/>
                  </a:ext>
                </a:extLst>
              </p:cNvPr>
              <p:cNvSpPr/>
              <p:nvPr/>
            </p:nvSpPr>
            <p:spPr>
              <a:xfrm flipH="1">
                <a:off x="228600" y="3511177"/>
                <a:ext cx="5303520" cy="521722"/>
              </a:xfrm>
              <a:prstGeom prst="roundRect">
                <a:avLst>
                  <a:gd name="adj" fmla="val 50000"/>
                </a:avLst>
              </a:prstGeom>
              <a:solidFill>
                <a:srgbClr val="FFB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26" name="TextBox 25">
                <a:extLst>
                  <a:ext uri="{FF2B5EF4-FFF2-40B4-BE49-F238E27FC236}">
                    <a16:creationId xmlns:a16="http://schemas.microsoft.com/office/drawing/2014/main" id="{B887DDAC-8F06-7966-B937-CB824C8DB053}"/>
                  </a:ext>
                </a:extLst>
              </p:cNvPr>
              <p:cNvSpPr txBox="1"/>
              <p:nvPr/>
            </p:nvSpPr>
            <p:spPr>
              <a:xfrm>
                <a:off x="724578" y="3556595"/>
                <a:ext cx="4311564" cy="430887"/>
              </a:xfrm>
              <a:prstGeom prst="rect">
                <a:avLst/>
              </a:prstGeom>
              <a:noFill/>
            </p:spPr>
            <p:txBody>
              <a:bodyPr wrap="square">
                <a:spAutoFit/>
              </a:bodyPr>
              <a:lstStyle/>
              <a:p>
                <a:pPr algn="ctr"/>
                <a:r>
                  <a:rPr lang="en-US" sz="2200" dirty="0">
                    <a:latin typeface="Atkinson Hyperlegible" pitchFamily="2" charset="0"/>
                    <a:ea typeface="SimSun"/>
                    <a:cs typeface="Arial"/>
                  </a:rPr>
                  <a:t>Does not meet standards (0/2)</a:t>
                </a:r>
                <a:endParaRPr lang="en-US" sz="2200" dirty="0"/>
              </a:p>
            </p:txBody>
          </p:sp>
        </p:grpSp>
        <p:grpSp>
          <p:nvGrpSpPr>
            <p:cNvPr id="43" name="Group 42">
              <a:extLst>
                <a:ext uri="{FF2B5EF4-FFF2-40B4-BE49-F238E27FC236}">
                  <a16:creationId xmlns:a16="http://schemas.microsoft.com/office/drawing/2014/main" id="{9C06D3E9-DA68-45C0-2508-492AD28C6389}"/>
                </a:ext>
              </a:extLst>
            </p:cNvPr>
            <p:cNvGrpSpPr/>
            <p:nvPr/>
          </p:nvGrpSpPr>
          <p:grpSpPr>
            <a:xfrm>
              <a:off x="6659880" y="3511177"/>
              <a:ext cx="5303520" cy="521722"/>
              <a:chOff x="6659880" y="3511177"/>
              <a:chExt cx="5303520" cy="521722"/>
            </a:xfrm>
          </p:grpSpPr>
          <p:sp>
            <p:nvSpPr>
              <p:cNvPr id="24" name="Rectangle: Rounded Corners 23">
                <a:extLst>
                  <a:ext uri="{FF2B5EF4-FFF2-40B4-BE49-F238E27FC236}">
                    <a16:creationId xmlns:a16="http://schemas.microsoft.com/office/drawing/2014/main" id="{8B334D1E-F575-2850-9C42-3C577B01492A}"/>
                  </a:ext>
                </a:extLst>
              </p:cNvPr>
              <p:cNvSpPr/>
              <p:nvPr/>
            </p:nvSpPr>
            <p:spPr>
              <a:xfrm>
                <a:off x="6659880" y="3511177"/>
                <a:ext cx="5303520" cy="521722"/>
              </a:xfrm>
              <a:prstGeom prst="roundRect">
                <a:avLst>
                  <a:gd name="adj" fmla="val 50000"/>
                </a:avLst>
              </a:prstGeom>
              <a:solidFill>
                <a:srgbClr val="FFB6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27" name="TextBox 26">
                <a:extLst>
                  <a:ext uri="{FF2B5EF4-FFF2-40B4-BE49-F238E27FC236}">
                    <a16:creationId xmlns:a16="http://schemas.microsoft.com/office/drawing/2014/main" id="{0BA0250C-8A3E-B54C-D0EF-524AFFEF223B}"/>
                  </a:ext>
                </a:extLst>
              </p:cNvPr>
              <p:cNvSpPr txBox="1"/>
              <p:nvPr/>
            </p:nvSpPr>
            <p:spPr>
              <a:xfrm>
                <a:off x="7229796" y="3556595"/>
                <a:ext cx="4163688" cy="430887"/>
              </a:xfrm>
              <a:prstGeom prst="rect">
                <a:avLst/>
              </a:prstGeom>
              <a:noFill/>
            </p:spPr>
            <p:txBody>
              <a:bodyPr wrap="square">
                <a:spAutoFit/>
              </a:bodyPr>
              <a:lstStyle/>
              <a:p>
                <a:pPr algn="ctr"/>
                <a:r>
                  <a:rPr lang="en-US" sz="2200" dirty="0">
                    <a:latin typeface="Atkinson Hyperlegible" pitchFamily="2" charset="0"/>
                    <a:ea typeface="SimSun"/>
                    <a:cs typeface="Arial"/>
                  </a:rPr>
                  <a:t>Needs minor improvement</a:t>
                </a:r>
              </a:p>
            </p:txBody>
          </p:sp>
        </p:grpSp>
        <p:sp>
          <p:nvSpPr>
            <p:cNvPr id="55" name="Oval 54">
              <a:extLst>
                <a:ext uri="{FF2B5EF4-FFF2-40B4-BE49-F238E27FC236}">
                  <a16:creationId xmlns:a16="http://schemas.microsoft.com/office/drawing/2014/main" id="{E06671C0-4832-5ECC-4278-181FA4807C5E}"/>
                </a:ext>
              </a:extLst>
            </p:cNvPr>
            <p:cNvSpPr/>
            <p:nvPr/>
          </p:nvSpPr>
          <p:spPr>
            <a:xfrm>
              <a:off x="5299701" y="3719024"/>
              <a:ext cx="137160" cy="137160"/>
            </a:xfrm>
            <a:prstGeom prst="ellipse">
              <a:avLst/>
            </a:prstGeom>
            <a:solidFill>
              <a:srgbClr val="D0887A"/>
            </a:solidFill>
            <a:ln>
              <a:noFill/>
            </a:ln>
            <a:effectLst>
              <a:innerShdw blurRad="63500" dist="254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6" name="Oval 55">
              <a:extLst>
                <a:ext uri="{FF2B5EF4-FFF2-40B4-BE49-F238E27FC236}">
                  <a16:creationId xmlns:a16="http://schemas.microsoft.com/office/drawing/2014/main" id="{4FA5ACAC-EFE8-2CDF-AD48-33A71997E264}"/>
                </a:ext>
              </a:extLst>
            </p:cNvPr>
            <p:cNvSpPr/>
            <p:nvPr/>
          </p:nvSpPr>
          <p:spPr>
            <a:xfrm>
              <a:off x="6712465" y="3719024"/>
              <a:ext cx="137160" cy="137160"/>
            </a:xfrm>
            <a:prstGeom prst="ellipse">
              <a:avLst/>
            </a:prstGeom>
            <a:solidFill>
              <a:srgbClr val="D0887A"/>
            </a:solidFill>
            <a:ln>
              <a:noFill/>
            </a:ln>
            <a:effectLst>
              <a:innerShdw blurRad="63500" dist="254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cxnSp>
          <p:nvCxnSpPr>
            <p:cNvPr id="57" name="Straight Connector 56">
              <a:extLst>
                <a:ext uri="{FF2B5EF4-FFF2-40B4-BE49-F238E27FC236}">
                  <a16:creationId xmlns:a16="http://schemas.microsoft.com/office/drawing/2014/main" id="{CE35B380-EB7B-9546-A3B8-2733446B50DD}"/>
                </a:ext>
              </a:extLst>
            </p:cNvPr>
            <p:cNvCxnSpPr>
              <a:cxnSpLocks/>
            </p:cNvCxnSpPr>
            <p:nvPr/>
          </p:nvCxnSpPr>
          <p:spPr>
            <a:xfrm>
              <a:off x="5402226" y="3790433"/>
              <a:ext cx="1339919" cy="0"/>
            </a:xfrm>
            <a:prstGeom prst="line">
              <a:avLst/>
            </a:prstGeom>
            <a:ln w="19050">
              <a:solidFill>
                <a:srgbClr val="696969"/>
              </a:solidFill>
              <a:prstDash val="sysDash"/>
            </a:ln>
          </p:spPr>
          <p:style>
            <a:lnRef idx="2">
              <a:schemeClr val="accent1"/>
            </a:lnRef>
            <a:fillRef idx="0">
              <a:schemeClr val="accent1"/>
            </a:fillRef>
            <a:effectRef idx="1">
              <a:schemeClr val="accent1"/>
            </a:effectRef>
            <a:fontRef idx="minor">
              <a:schemeClr val="tx1"/>
            </a:fontRef>
          </p:style>
        </p:cxnSp>
      </p:grpSp>
      <p:sp>
        <p:nvSpPr>
          <p:cNvPr id="9" name="Rectangle: Top Corners Rounded 8">
            <a:extLst>
              <a:ext uri="{FF2B5EF4-FFF2-40B4-BE49-F238E27FC236}">
                <a16:creationId xmlns:a16="http://schemas.microsoft.com/office/drawing/2014/main" id="{5E1722E0-853D-AE62-A9F2-51F9DC4ACD84}"/>
              </a:ext>
            </a:extLst>
          </p:cNvPr>
          <p:cNvSpPr/>
          <p:nvPr/>
        </p:nvSpPr>
        <p:spPr>
          <a:xfrm rot="16200000">
            <a:off x="4547554" y="-786449"/>
            <a:ext cx="3111498" cy="11720195"/>
          </a:xfrm>
          <a:prstGeom prst="round2SameRect">
            <a:avLst>
              <a:gd name="adj1" fmla="val 0"/>
              <a:gd name="adj2" fmla="val 0"/>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07">
            <a:hlinkClick r:id="" action="ppaction://media"/>
            <a:extLst>
              <a:ext uri="{FF2B5EF4-FFF2-40B4-BE49-F238E27FC236}">
                <a16:creationId xmlns:a16="http://schemas.microsoft.com/office/drawing/2014/main" id="{B395AE43-D2F4-F5E8-D75B-FDF257D36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3425777612"/>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68" fill="hold"/>
                                        <p:tgtEl>
                                          <p:spTgt spid="16"/>
                                        </p:tgtEl>
                                      </p:cBhvr>
                                    </p:cmd>
                                  </p:childTnLst>
                                </p:cTn>
                              </p:par>
                              <p:par>
                                <p:cTn id="7" presetID="10" presetClass="entr" presetSubtype="0" fill="hold" grpId="0" nodeType="withEffect">
                                  <p:stCondLst>
                                    <p:cond delay="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nodeType="withEffect">
                                  <p:stCondLst>
                                    <p:cond delay="3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49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nodeType="withEffect">
                                  <p:stCondLst>
                                    <p:cond delay="70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42" presetClass="entr" presetSubtype="0" fill="hold" nodeType="withEffect">
                                  <p:stCondLst>
                                    <p:cond delay="9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270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childTnLst>
                                </p:cTn>
                              </p:par>
                              <p:par>
                                <p:cTn id="30" presetID="10" presetClass="exit" presetSubtype="0" fill="hold" grpId="1" nodeType="withEffect">
                                  <p:stCondLst>
                                    <p:cond delay="2775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grpId="2" nodeType="withEffect">
                                  <p:stCondLst>
                                    <p:cond delay="282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childTnLst>
                                </p:cTn>
                              </p:par>
                              <p:par>
                                <p:cTn id="36" presetID="10" presetClass="exit" presetSubtype="0" fill="hold" grpId="3" nodeType="withEffect">
                                  <p:stCondLst>
                                    <p:cond delay="2900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nodeType="withEffect">
                                  <p:stCondLst>
                                    <p:cond delay="3600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grpId="1" nodeType="withEffect">
                                  <p:stCondLst>
                                    <p:cond delay="3600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2" presetClass="exit" presetSubtype="8" fill="hold" nodeType="withEffect">
                                  <p:stCondLst>
                                    <p:cond delay="36000"/>
                                  </p:stCondLst>
                                  <p:childTnLst>
                                    <p:anim calcmode="lin" valueType="num">
                                      <p:cBhvr additive="base">
                                        <p:cTn id="46" dur="500"/>
                                        <p:tgtEl>
                                          <p:spTgt spid="17"/>
                                        </p:tgtEl>
                                        <p:attrNameLst>
                                          <p:attrName>ppt_x</p:attrName>
                                        </p:attrNameLst>
                                      </p:cBhvr>
                                      <p:tavLst>
                                        <p:tav tm="0">
                                          <p:val>
                                            <p:strVal val="ppt_x"/>
                                          </p:val>
                                        </p:tav>
                                        <p:tav tm="100000">
                                          <p:val>
                                            <p:strVal val="0-ppt_w/2"/>
                                          </p:val>
                                        </p:tav>
                                      </p:tavLst>
                                    </p:anim>
                                    <p:anim calcmode="lin" valueType="num">
                                      <p:cBhvr additive="base">
                                        <p:cTn id="47" dur="500"/>
                                        <p:tgtEl>
                                          <p:spTgt spid="17"/>
                                        </p:tgtEl>
                                        <p:attrNameLst>
                                          <p:attrName>ppt_y</p:attrName>
                                        </p:attrNameLst>
                                      </p:cBhvr>
                                      <p:tavLst>
                                        <p:tav tm="0">
                                          <p:val>
                                            <p:strVal val="ppt_y"/>
                                          </p:val>
                                        </p:tav>
                                        <p:tav tm="100000">
                                          <p:val>
                                            <p:strVal val="ppt_y"/>
                                          </p:val>
                                        </p:tav>
                                      </p:tavLst>
                                    </p:anim>
                                    <p:set>
                                      <p:cBhvr>
                                        <p:cTn id="48" dur="1" fill="hold">
                                          <p:stCondLst>
                                            <p:cond delay="499"/>
                                          </p:stCondLst>
                                        </p:cTn>
                                        <p:tgtEl>
                                          <p:spTgt spid="17"/>
                                        </p:tgtEl>
                                        <p:attrNameLst>
                                          <p:attrName>style.visibility</p:attrName>
                                        </p:attrNameLst>
                                      </p:cBhvr>
                                      <p:to>
                                        <p:strVal val="hidden"/>
                                      </p:to>
                                    </p:set>
                                  </p:childTnLst>
                                </p:cTn>
                              </p:par>
                              <p:par>
                                <p:cTn id="49" presetID="2" presetClass="exit" presetSubtype="8" fill="hold" grpId="0" nodeType="withEffect">
                                  <p:stCondLst>
                                    <p:cond delay="36000"/>
                                  </p:stCondLst>
                                  <p:childTnLst>
                                    <p:anim calcmode="lin" valueType="num">
                                      <p:cBhvr additive="base">
                                        <p:cTn id="50" dur="500"/>
                                        <p:tgtEl>
                                          <p:spTgt spid="2"/>
                                        </p:tgtEl>
                                        <p:attrNameLst>
                                          <p:attrName>ppt_x</p:attrName>
                                        </p:attrNameLst>
                                      </p:cBhvr>
                                      <p:tavLst>
                                        <p:tav tm="0">
                                          <p:val>
                                            <p:strVal val="ppt_x"/>
                                          </p:val>
                                        </p:tav>
                                        <p:tav tm="100000">
                                          <p:val>
                                            <p:strVal val="0-ppt_w/2"/>
                                          </p:val>
                                        </p:tav>
                                      </p:tavLst>
                                    </p:anim>
                                    <p:anim calcmode="lin" valueType="num">
                                      <p:cBhvr additive="base">
                                        <p:cTn id="51" dur="500"/>
                                        <p:tgtEl>
                                          <p:spTgt spid="2"/>
                                        </p:tgtEl>
                                        <p:attrNameLst>
                                          <p:attrName>ppt_y</p:attrName>
                                        </p:attrNameLst>
                                      </p:cBhvr>
                                      <p:tavLst>
                                        <p:tav tm="0">
                                          <p:val>
                                            <p:strVal val="ppt_y"/>
                                          </p:val>
                                        </p:tav>
                                        <p:tav tm="100000">
                                          <p:val>
                                            <p:strVal val="ppt_y"/>
                                          </p:val>
                                        </p:tav>
                                      </p:tavLst>
                                    </p:anim>
                                    <p:set>
                                      <p:cBhvr>
                                        <p:cTn id="52" dur="1" fill="hold">
                                          <p:stCondLst>
                                            <p:cond delay="499"/>
                                          </p:stCondLst>
                                        </p:cTn>
                                        <p:tgtEl>
                                          <p:spTgt spid="2"/>
                                        </p:tgtEl>
                                        <p:attrNameLst>
                                          <p:attrName>style.visibility</p:attrName>
                                        </p:attrNameLst>
                                      </p:cBhvr>
                                      <p:to>
                                        <p:strVal val="hidden"/>
                                      </p:to>
                                    </p:set>
                                  </p:childTnLst>
                                </p:cTn>
                              </p:par>
                              <p:par>
                                <p:cTn id="53" presetID="2" presetClass="exit" presetSubtype="2" fill="hold" nodeType="withEffect">
                                  <p:stCondLst>
                                    <p:cond delay="36000"/>
                                  </p:stCondLst>
                                  <p:childTnLst>
                                    <p:anim calcmode="lin" valueType="num">
                                      <p:cBhvr additive="base">
                                        <p:cTn id="54" dur="500"/>
                                        <p:tgtEl>
                                          <p:spTgt spid="3"/>
                                        </p:tgtEl>
                                        <p:attrNameLst>
                                          <p:attrName>ppt_x</p:attrName>
                                        </p:attrNameLst>
                                      </p:cBhvr>
                                      <p:tavLst>
                                        <p:tav tm="0">
                                          <p:val>
                                            <p:strVal val="ppt_x"/>
                                          </p:val>
                                        </p:tav>
                                        <p:tav tm="100000">
                                          <p:val>
                                            <p:strVal val="1+ppt_w/2"/>
                                          </p:val>
                                        </p:tav>
                                      </p:tavLst>
                                    </p:anim>
                                    <p:anim calcmode="lin" valueType="num">
                                      <p:cBhvr additive="base">
                                        <p:cTn id="55" dur="500"/>
                                        <p:tgtEl>
                                          <p:spTgt spid="3"/>
                                        </p:tgtEl>
                                        <p:attrNameLst>
                                          <p:attrName>ppt_y</p:attrName>
                                        </p:attrNameLst>
                                      </p:cBhvr>
                                      <p:tavLst>
                                        <p:tav tm="0">
                                          <p:val>
                                            <p:strVal val="ppt_y"/>
                                          </p:val>
                                        </p:tav>
                                        <p:tav tm="100000">
                                          <p:val>
                                            <p:strVal val="ppt_y"/>
                                          </p:val>
                                        </p:tav>
                                      </p:tavLst>
                                    </p:anim>
                                    <p:set>
                                      <p:cBhvr>
                                        <p:cTn id="56" dur="1" fill="hold">
                                          <p:stCondLst>
                                            <p:cond delay="499"/>
                                          </p:stCondLst>
                                        </p:cTn>
                                        <p:tgtEl>
                                          <p:spTgt spid="3"/>
                                        </p:tgtEl>
                                        <p:attrNameLst>
                                          <p:attrName>style.visibility</p:attrName>
                                        </p:attrNameLst>
                                      </p:cBhvr>
                                      <p:to>
                                        <p:strVal val="hidden"/>
                                      </p:to>
                                    </p:set>
                                  </p:childTnLst>
                                </p:cTn>
                              </p:par>
                              <p:par>
                                <p:cTn id="57" presetID="2" presetClass="exit" presetSubtype="2" fill="hold" nodeType="withEffect">
                                  <p:stCondLst>
                                    <p:cond delay="36000"/>
                                  </p:stCondLst>
                                  <p:childTnLst>
                                    <p:anim calcmode="lin" valueType="num">
                                      <p:cBhvr additive="base">
                                        <p:cTn id="58" dur="500"/>
                                        <p:tgtEl>
                                          <p:spTgt spid="4"/>
                                        </p:tgtEl>
                                        <p:attrNameLst>
                                          <p:attrName>ppt_x</p:attrName>
                                        </p:attrNameLst>
                                      </p:cBhvr>
                                      <p:tavLst>
                                        <p:tav tm="0">
                                          <p:val>
                                            <p:strVal val="ppt_x"/>
                                          </p:val>
                                        </p:tav>
                                        <p:tav tm="100000">
                                          <p:val>
                                            <p:strVal val="1+ppt_w/2"/>
                                          </p:val>
                                        </p:tav>
                                      </p:tavLst>
                                    </p:anim>
                                    <p:anim calcmode="lin" valueType="num">
                                      <p:cBhvr additive="base">
                                        <p:cTn id="59" dur="500"/>
                                        <p:tgtEl>
                                          <p:spTgt spid="4"/>
                                        </p:tgtEl>
                                        <p:attrNameLst>
                                          <p:attrName>ppt_y</p:attrName>
                                        </p:attrNameLst>
                                      </p:cBhvr>
                                      <p:tavLst>
                                        <p:tav tm="0">
                                          <p:val>
                                            <p:strVal val="ppt_y"/>
                                          </p:val>
                                        </p:tav>
                                        <p:tav tm="100000">
                                          <p:val>
                                            <p:strVal val="ppt_y"/>
                                          </p:val>
                                        </p:tav>
                                      </p:tavLst>
                                    </p:anim>
                                    <p:set>
                                      <p:cBhvr>
                                        <p:cTn id="60" dur="1" fill="hold">
                                          <p:stCondLst>
                                            <p:cond delay="499"/>
                                          </p:stCondLst>
                                        </p:cTn>
                                        <p:tgtEl>
                                          <p:spTgt spid="4"/>
                                        </p:tgtEl>
                                        <p:attrNameLst>
                                          <p:attrName>style.visibility</p:attrName>
                                        </p:attrNameLst>
                                      </p:cBhvr>
                                      <p:to>
                                        <p:strVal val="hidden"/>
                                      </p:to>
                                    </p:set>
                                  </p:childTnLst>
                                </p:cTn>
                              </p:par>
                              <p:par>
                                <p:cTn id="61" presetID="2" presetClass="exit" presetSubtype="2" fill="hold" nodeType="withEffect">
                                  <p:stCondLst>
                                    <p:cond delay="36000"/>
                                  </p:stCondLst>
                                  <p:childTnLst>
                                    <p:anim calcmode="lin" valueType="num">
                                      <p:cBhvr additive="base">
                                        <p:cTn id="62" dur="500"/>
                                        <p:tgtEl>
                                          <p:spTgt spid="5"/>
                                        </p:tgtEl>
                                        <p:attrNameLst>
                                          <p:attrName>ppt_x</p:attrName>
                                        </p:attrNameLst>
                                      </p:cBhvr>
                                      <p:tavLst>
                                        <p:tav tm="0">
                                          <p:val>
                                            <p:strVal val="ppt_x"/>
                                          </p:val>
                                        </p:tav>
                                        <p:tav tm="100000">
                                          <p:val>
                                            <p:strVal val="1+ppt_w/2"/>
                                          </p:val>
                                        </p:tav>
                                      </p:tavLst>
                                    </p:anim>
                                    <p:anim calcmode="lin" valueType="num">
                                      <p:cBhvr additive="base">
                                        <p:cTn id="63" dur="500"/>
                                        <p:tgtEl>
                                          <p:spTgt spid="5"/>
                                        </p:tgtEl>
                                        <p:attrNameLst>
                                          <p:attrName>ppt_y</p:attrName>
                                        </p:attrNameLst>
                                      </p:cBhvr>
                                      <p:tavLst>
                                        <p:tav tm="0">
                                          <p:val>
                                            <p:strVal val="ppt_y"/>
                                          </p:val>
                                        </p:tav>
                                        <p:tav tm="100000">
                                          <p:val>
                                            <p:strVal val="ppt_y"/>
                                          </p:val>
                                        </p:tav>
                                      </p:tavLst>
                                    </p:anim>
                                    <p:set>
                                      <p:cBhvr>
                                        <p:cTn id="64" dur="1" fill="hold">
                                          <p:stCondLst>
                                            <p:cond delay="499"/>
                                          </p:stCondLst>
                                        </p:cTn>
                                        <p:tgtEl>
                                          <p:spTgt spid="5"/>
                                        </p:tgtEl>
                                        <p:attrNameLst>
                                          <p:attrName>style.visibility</p:attrName>
                                        </p:attrNameLst>
                                      </p:cBhvr>
                                      <p:to>
                                        <p:strVal val="hidden"/>
                                      </p:to>
                                    </p:set>
                                  </p:childTnLst>
                                </p:cTn>
                              </p:par>
                              <p:par>
                                <p:cTn id="65" presetID="2" presetClass="exit" presetSubtype="2" fill="hold" grpId="1" nodeType="withEffect">
                                  <p:stCondLst>
                                    <p:cond delay="36000"/>
                                  </p:stCondLst>
                                  <p:childTnLst>
                                    <p:anim calcmode="lin" valueType="num">
                                      <p:cBhvr additive="base">
                                        <p:cTn id="66" dur="500"/>
                                        <p:tgtEl>
                                          <p:spTgt spid="18"/>
                                        </p:tgtEl>
                                        <p:attrNameLst>
                                          <p:attrName>ppt_x</p:attrName>
                                        </p:attrNameLst>
                                      </p:cBhvr>
                                      <p:tavLst>
                                        <p:tav tm="0">
                                          <p:val>
                                            <p:strVal val="ppt_x"/>
                                          </p:val>
                                        </p:tav>
                                        <p:tav tm="100000">
                                          <p:val>
                                            <p:strVal val="1+ppt_w/2"/>
                                          </p:val>
                                        </p:tav>
                                      </p:tavLst>
                                    </p:anim>
                                    <p:anim calcmode="lin" valueType="num">
                                      <p:cBhvr additive="base">
                                        <p:cTn id="67" dur="500"/>
                                        <p:tgtEl>
                                          <p:spTgt spid="18"/>
                                        </p:tgtEl>
                                        <p:attrNameLst>
                                          <p:attrName>ppt_y</p:attrName>
                                        </p:attrNameLst>
                                      </p:cBhvr>
                                      <p:tavLst>
                                        <p:tav tm="0">
                                          <p:val>
                                            <p:strVal val="ppt_y"/>
                                          </p:val>
                                        </p:tav>
                                        <p:tav tm="100000">
                                          <p:val>
                                            <p:strVal val="ppt_y"/>
                                          </p:val>
                                        </p:tav>
                                      </p:tavLst>
                                    </p:anim>
                                    <p:set>
                                      <p:cBhvr>
                                        <p:cTn id="6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16"/>
                </p:tgtEl>
              </p:cMediaNode>
            </p:audio>
          </p:childTnLst>
        </p:cTn>
      </p:par>
    </p:tnLst>
    <p:bldLst>
      <p:bldP spid="12" grpId="0" animBg="1"/>
      <p:bldP spid="12" grpId="1" animBg="1"/>
      <p:bldP spid="2" grpId="0"/>
      <p:bldP spid="18" grpId="0"/>
      <p:bldP spid="18" grpId="1"/>
      <p:bldP spid="9" grpId="0" animBg="1"/>
      <p:bldP spid="9" grpId="1" animBg="1"/>
      <p:bldP spid="9" grpId="2" animBg="1"/>
      <p:bldP spid="9"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18F2D9-B78D-42E4-9B5F-F7FB9D52F604}"/>
              </a:ext>
            </a:extLst>
          </p:cNvPr>
          <p:cNvSpPr txBox="1"/>
          <p:nvPr/>
        </p:nvSpPr>
        <p:spPr>
          <a:xfrm>
            <a:off x="126120" y="58241"/>
            <a:ext cx="11939761" cy="584775"/>
          </a:xfrm>
          <a:prstGeom prst="rect">
            <a:avLst/>
          </a:prstGeom>
          <a:noFill/>
        </p:spPr>
        <p:txBody>
          <a:bodyPr wrap="square" rtlCol="0">
            <a:spAutoFit/>
          </a:bodyPr>
          <a:lstStyle/>
          <a:p>
            <a:r>
              <a:rPr lang="en-US" sz="3200" b="1" dirty="0">
                <a:solidFill>
                  <a:srgbClr val="80BC00"/>
                </a:solidFill>
                <a:latin typeface="Atkinson Hyperlegible" pitchFamily="2" charset="0"/>
              </a:rPr>
              <a:t>Adapt the assessment tool</a:t>
            </a:r>
          </a:p>
        </p:txBody>
      </p:sp>
      <p:grpSp>
        <p:nvGrpSpPr>
          <p:cNvPr id="21" name="Group 20">
            <a:extLst>
              <a:ext uri="{FF2B5EF4-FFF2-40B4-BE49-F238E27FC236}">
                <a16:creationId xmlns:a16="http://schemas.microsoft.com/office/drawing/2014/main" id="{5BCE94AC-FA81-4061-AA7A-F9A5EBBC0E6E}"/>
              </a:ext>
            </a:extLst>
          </p:cNvPr>
          <p:cNvGrpSpPr/>
          <p:nvPr/>
        </p:nvGrpSpPr>
        <p:grpSpPr>
          <a:xfrm>
            <a:off x="228599" y="2549706"/>
            <a:ext cx="5615885" cy="1758588"/>
            <a:chOff x="228599" y="4883260"/>
            <a:chExt cx="5615885" cy="1758588"/>
          </a:xfrm>
        </p:grpSpPr>
        <p:sp>
          <p:nvSpPr>
            <p:cNvPr id="2" name="Rectangle 1">
              <a:extLst>
                <a:ext uri="{FF2B5EF4-FFF2-40B4-BE49-F238E27FC236}">
                  <a16:creationId xmlns:a16="http://schemas.microsoft.com/office/drawing/2014/main" id="{1EB3FFDE-5DF0-363B-A373-02E589744366}"/>
                </a:ext>
              </a:extLst>
            </p:cNvPr>
            <p:cNvSpPr/>
            <p:nvPr/>
          </p:nvSpPr>
          <p:spPr>
            <a:xfrm>
              <a:off x="228599" y="5230179"/>
              <a:ext cx="5615885" cy="1411669"/>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056D0C-AC10-92DD-9AF9-FA1199E115CA}"/>
                </a:ext>
              </a:extLst>
            </p:cNvPr>
            <p:cNvSpPr txBox="1"/>
            <p:nvPr/>
          </p:nvSpPr>
          <p:spPr>
            <a:xfrm>
              <a:off x="1803899" y="5430488"/>
              <a:ext cx="3675931" cy="1107996"/>
            </a:xfrm>
            <a:prstGeom prst="rect">
              <a:avLst/>
            </a:prstGeom>
            <a:noFill/>
          </p:spPr>
          <p:txBody>
            <a:bodyPr wrap="square">
              <a:spAutoFit/>
            </a:bodyPr>
            <a:lstStyle/>
            <a:p>
              <a:pPr rtl="0"/>
              <a:r>
                <a:rPr lang="en-US" sz="2200" b="1" dirty="0">
                  <a:latin typeface="Atkinson Hyperlegible" pitchFamily="2" charset="0"/>
                </a:rPr>
                <a:t>Refer to WASH FIT Guide:</a:t>
              </a:r>
            </a:p>
            <a:p>
              <a:pPr rtl="0"/>
              <a:r>
                <a:rPr lang="en-US" sz="2200" dirty="0">
                  <a:latin typeface="Atkinson Hyperlegible" pitchFamily="2" charset="0"/>
                </a:rPr>
                <a:t>Annex 2 for further instructions</a:t>
              </a:r>
              <a:endParaRPr lang="en-US" sz="2200" dirty="0">
                <a:highlight>
                  <a:srgbClr val="FFFF00"/>
                </a:highlight>
                <a:latin typeface="Atkinson Hyperlegible" pitchFamily="2" charset="0"/>
              </a:endParaRPr>
            </a:p>
          </p:txBody>
        </p:sp>
        <p:grpSp>
          <p:nvGrpSpPr>
            <p:cNvPr id="31" name="Group 30">
              <a:extLst>
                <a:ext uri="{FF2B5EF4-FFF2-40B4-BE49-F238E27FC236}">
                  <a16:creationId xmlns:a16="http://schemas.microsoft.com/office/drawing/2014/main" id="{5E71FB32-4949-393B-6BBB-8484153949AF}"/>
                </a:ext>
              </a:extLst>
            </p:cNvPr>
            <p:cNvGrpSpPr/>
            <p:nvPr/>
          </p:nvGrpSpPr>
          <p:grpSpPr>
            <a:xfrm>
              <a:off x="429127" y="4883260"/>
              <a:ext cx="1104700" cy="1404639"/>
              <a:chOff x="429127" y="4565212"/>
              <a:chExt cx="1104700" cy="1404639"/>
            </a:xfrm>
          </p:grpSpPr>
          <p:sp>
            <p:nvSpPr>
              <p:cNvPr id="9" name="Rectangle 8">
                <a:extLst>
                  <a:ext uri="{FF2B5EF4-FFF2-40B4-BE49-F238E27FC236}">
                    <a16:creationId xmlns:a16="http://schemas.microsoft.com/office/drawing/2014/main" id="{44C8E46F-7ED2-BB71-E9E6-7C803F4630B1}"/>
                  </a:ext>
                </a:extLst>
              </p:cNvPr>
              <p:cNvSpPr/>
              <p:nvPr/>
            </p:nvSpPr>
            <p:spPr>
              <a:xfrm>
                <a:off x="527757" y="4949254"/>
                <a:ext cx="798352" cy="10205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3BAB39-403C-DD44-0283-7E895F50513F}"/>
                  </a:ext>
                </a:extLst>
              </p:cNvPr>
              <p:cNvSpPr/>
              <p:nvPr/>
            </p:nvSpPr>
            <p:spPr>
              <a:xfrm rot="21233522">
                <a:off x="429127" y="4854560"/>
                <a:ext cx="1104700" cy="1055269"/>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BD335B85-7EE4-1E0A-A1D7-E336B09E823A}"/>
                  </a:ext>
                </a:extLst>
              </p:cNvPr>
              <p:cNvGrpSpPr/>
              <p:nvPr/>
            </p:nvGrpSpPr>
            <p:grpSpPr>
              <a:xfrm>
                <a:off x="809642" y="5123619"/>
                <a:ext cx="457971" cy="555250"/>
                <a:chOff x="35834638" y="-1614766"/>
                <a:chExt cx="3990975" cy="4838700"/>
              </a:xfrm>
              <a:solidFill>
                <a:schemeClr val="bg1"/>
              </a:solidFill>
            </p:grpSpPr>
            <p:sp>
              <p:nvSpPr>
                <p:cNvPr id="27" name="Freeform 6">
                  <a:extLst>
                    <a:ext uri="{FF2B5EF4-FFF2-40B4-BE49-F238E27FC236}">
                      <a16:creationId xmlns:a16="http://schemas.microsoft.com/office/drawing/2014/main" id="{AB8A3EFB-C5CB-D250-F352-6B25D5EC29C2}"/>
                    </a:ext>
                  </a:extLst>
                </p:cNvPr>
                <p:cNvSpPr>
                  <a:spLocks noEditPoints="1"/>
                </p:cNvSpPr>
                <p:nvPr/>
              </p:nvSpPr>
              <p:spPr bwMode="auto">
                <a:xfrm>
                  <a:off x="35834638" y="-1614766"/>
                  <a:ext cx="3990975" cy="4838700"/>
                </a:xfrm>
                <a:custGeom>
                  <a:avLst/>
                  <a:gdLst>
                    <a:gd name="T0" fmla="*/ 2605 w 2639"/>
                    <a:gd name="T1" fmla="*/ 629 h 3200"/>
                    <a:gd name="T2" fmla="*/ 1990 w 2639"/>
                    <a:gd name="T3" fmla="*/ 14 h 3200"/>
                    <a:gd name="T4" fmla="*/ 370 w 2639"/>
                    <a:gd name="T5" fmla="*/ 0 h 3200"/>
                    <a:gd name="T6" fmla="*/ 140 w 2639"/>
                    <a:gd name="T7" fmla="*/ 230 h 3200"/>
                    <a:gd name="T8" fmla="*/ 87 w 2639"/>
                    <a:gd name="T9" fmla="*/ 636 h 3200"/>
                    <a:gd name="T10" fmla="*/ 0 w 2639"/>
                    <a:gd name="T11" fmla="*/ 824 h 3200"/>
                    <a:gd name="T12" fmla="*/ 140 w 2639"/>
                    <a:gd name="T13" fmla="*/ 911 h 3200"/>
                    <a:gd name="T14" fmla="*/ 87 w 2639"/>
                    <a:gd name="T15" fmla="*/ 1462 h 3200"/>
                    <a:gd name="T16" fmla="*/ 0 w 2639"/>
                    <a:gd name="T17" fmla="*/ 1650 h 3200"/>
                    <a:gd name="T18" fmla="*/ 140 w 2639"/>
                    <a:gd name="T19" fmla="*/ 1737 h 3200"/>
                    <a:gd name="T20" fmla="*/ 87 w 2639"/>
                    <a:gd name="T21" fmla="*/ 2289 h 3200"/>
                    <a:gd name="T22" fmla="*/ 0 w 2639"/>
                    <a:gd name="T23" fmla="*/ 2477 h 3200"/>
                    <a:gd name="T24" fmla="*/ 140 w 2639"/>
                    <a:gd name="T25" fmla="*/ 2564 h 3200"/>
                    <a:gd name="T26" fmla="*/ 207 w 2639"/>
                    <a:gd name="T27" fmla="*/ 3132 h 3200"/>
                    <a:gd name="T28" fmla="*/ 2409 w 2639"/>
                    <a:gd name="T29" fmla="*/ 3200 h 3200"/>
                    <a:gd name="T30" fmla="*/ 2639 w 2639"/>
                    <a:gd name="T31" fmla="*/ 2970 h 3200"/>
                    <a:gd name="T32" fmla="*/ 2625 w 2639"/>
                    <a:gd name="T33" fmla="*/ 649 h 3200"/>
                    <a:gd name="T34" fmla="*/ 2505 w 2639"/>
                    <a:gd name="T35" fmla="*/ 3065 h 3200"/>
                    <a:gd name="T36" fmla="*/ 370 w 2639"/>
                    <a:gd name="T37" fmla="*/ 3105 h 3200"/>
                    <a:gd name="T38" fmla="*/ 235 w 2639"/>
                    <a:gd name="T39" fmla="*/ 2970 h 3200"/>
                    <a:gd name="T40" fmla="*/ 485 w 2639"/>
                    <a:gd name="T41" fmla="*/ 2564 h 3200"/>
                    <a:gd name="T42" fmla="*/ 572 w 2639"/>
                    <a:gd name="T43" fmla="*/ 2376 h 3200"/>
                    <a:gd name="T44" fmla="*/ 235 w 2639"/>
                    <a:gd name="T45" fmla="*/ 2289 h 3200"/>
                    <a:gd name="T46" fmla="*/ 485 w 2639"/>
                    <a:gd name="T47" fmla="*/ 1737 h 3200"/>
                    <a:gd name="T48" fmla="*/ 572 w 2639"/>
                    <a:gd name="T49" fmla="*/ 1549 h 3200"/>
                    <a:gd name="T50" fmla="*/ 235 w 2639"/>
                    <a:gd name="T51" fmla="*/ 1462 h 3200"/>
                    <a:gd name="T52" fmla="*/ 485 w 2639"/>
                    <a:gd name="T53" fmla="*/ 911 h 3200"/>
                    <a:gd name="T54" fmla="*/ 572 w 2639"/>
                    <a:gd name="T55" fmla="*/ 723 h 3200"/>
                    <a:gd name="T56" fmla="*/ 235 w 2639"/>
                    <a:gd name="T57" fmla="*/ 636 h 3200"/>
                    <a:gd name="T58" fmla="*/ 274 w 2639"/>
                    <a:gd name="T59" fmla="*/ 134 h 3200"/>
                    <a:gd name="T60" fmla="*/ 1937 w 2639"/>
                    <a:gd name="T61" fmla="*/ 95 h 3200"/>
                    <a:gd name="T62" fmla="*/ 2544 w 2639"/>
                    <a:gd name="T63" fmla="*/ 702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9" h="3200">
                      <a:moveTo>
                        <a:pt x="2625" y="649"/>
                      </a:moveTo>
                      <a:cubicBezTo>
                        <a:pt x="2605" y="629"/>
                        <a:pt x="2605" y="629"/>
                        <a:pt x="2605" y="629"/>
                      </a:cubicBezTo>
                      <a:cubicBezTo>
                        <a:pt x="2010" y="34"/>
                        <a:pt x="2010" y="34"/>
                        <a:pt x="2010" y="34"/>
                      </a:cubicBezTo>
                      <a:cubicBezTo>
                        <a:pt x="1990" y="14"/>
                        <a:pt x="1990" y="14"/>
                        <a:pt x="1990" y="14"/>
                      </a:cubicBezTo>
                      <a:cubicBezTo>
                        <a:pt x="1981" y="5"/>
                        <a:pt x="1969" y="0"/>
                        <a:pt x="1956" y="0"/>
                      </a:cubicBezTo>
                      <a:cubicBezTo>
                        <a:pt x="370" y="0"/>
                        <a:pt x="370" y="0"/>
                        <a:pt x="370" y="0"/>
                      </a:cubicBezTo>
                      <a:cubicBezTo>
                        <a:pt x="307" y="0"/>
                        <a:pt x="249" y="26"/>
                        <a:pt x="207" y="67"/>
                      </a:cubicBezTo>
                      <a:cubicBezTo>
                        <a:pt x="166" y="109"/>
                        <a:pt x="140" y="166"/>
                        <a:pt x="140" y="230"/>
                      </a:cubicBezTo>
                      <a:cubicBezTo>
                        <a:pt x="140" y="636"/>
                        <a:pt x="140" y="636"/>
                        <a:pt x="140" y="636"/>
                      </a:cubicBezTo>
                      <a:cubicBezTo>
                        <a:pt x="87" y="636"/>
                        <a:pt x="87" y="636"/>
                        <a:pt x="87" y="636"/>
                      </a:cubicBezTo>
                      <a:cubicBezTo>
                        <a:pt x="39" y="636"/>
                        <a:pt x="0" y="675"/>
                        <a:pt x="0" y="723"/>
                      </a:cubicBezTo>
                      <a:cubicBezTo>
                        <a:pt x="0" y="824"/>
                        <a:pt x="0" y="824"/>
                        <a:pt x="0" y="824"/>
                      </a:cubicBezTo>
                      <a:cubicBezTo>
                        <a:pt x="0" y="872"/>
                        <a:pt x="39" y="911"/>
                        <a:pt x="87" y="911"/>
                      </a:cubicBezTo>
                      <a:cubicBezTo>
                        <a:pt x="140" y="911"/>
                        <a:pt x="140" y="911"/>
                        <a:pt x="140" y="911"/>
                      </a:cubicBezTo>
                      <a:cubicBezTo>
                        <a:pt x="140" y="1462"/>
                        <a:pt x="140" y="1462"/>
                        <a:pt x="140" y="1462"/>
                      </a:cubicBezTo>
                      <a:cubicBezTo>
                        <a:pt x="87" y="1462"/>
                        <a:pt x="87" y="1462"/>
                        <a:pt x="87" y="1462"/>
                      </a:cubicBezTo>
                      <a:cubicBezTo>
                        <a:pt x="39" y="1462"/>
                        <a:pt x="0" y="1501"/>
                        <a:pt x="0" y="1549"/>
                      </a:cubicBezTo>
                      <a:cubicBezTo>
                        <a:pt x="0" y="1650"/>
                        <a:pt x="0" y="1650"/>
                        <a:pt x="0" y="1650"/>
                      </a:cubicBezTo>
                      <a:cubicBezTo>
                        <a:pt x="0" y="1698"/>
                        <a:pt x="39" y="1737"/>
                        <a:pt x="87" y="1737"/>
                      </a:cubicBezTo>
                      <a:cubicBezTo>
                        <a:pt x="140" y="1737"/>
                        <a:pt x="140" y="1737"/>
                        <a:pt x="140" y="1737"/>
                      </a:cubicBezTo>
                      <a:cubicBezTo>
                        <a:pt x="140" y="2289"/>
                        <a:pt x="140" y="2289"/>
                        <a:pt x="140" y="2289"/>
                      </a:cubicBezTo>
                      <a:cubicBezTo>
                        <a:pt x="87" y="2289"/>
                        <a:pt x="87" y="2289"/>
                        <a:pt x="87" y="2289"/>
                      </a:cubicBezTo>
                      <a:cubicBezTo>
                        <a:pt x="39" y="2289"/>
                        <a:pt x="0" y="2328"/>
                        <a:pt x="0" y="2376"/>
                      </a:cubicBezTo>
                      <a:cubicBezTo>
                        <a:pt x="0" y="2477"/>
                        <a:pt x="0" y="2477"/>
                        <a:pt x="0" y="2477"/>
                      </a:cubicBezTo>
                      <a:cubicBezTo>
                        <a:pt x="0" y="2525"/>
                        <a:pt x="39" y="2564"/>
                        <a:pt x="87" y="2564"/>
                      </a:cubicBezTo>
                      <a:cubicBezTo>
                        <a:pt x="140" y="2564"/>
                        <a:pt x="140" y="2564"/>
                        <a:pt x="140" y="2564"/>
                      </a:cubicBezTo>
                      <a:cubicBezTo>
                        <a:pt x="140" y="2970"/>
                        <a:pt x="140" y="2970"/>
                        <a:pt x="140" y="2970"/>
                      </a:cubicBezTo>
                      <a:cubicBezTo>
                        <a:pt x="140" y="3033"/>
                        <a:pt x="166" y="3091"/>
                        <a:pt x="207" y="3132"/>
                      </a:cubicBezTo>
                      <a:cubicBezTo>
                        <a:pt x="249" y="3174"/>
                        <a:pt x="307" y="3200"/>
                        <a:pt x="370" y="3200"/>
                      </a:cubicBezTo>
                      <a:cubicBezTo>
                        <a:pt x="2409" y="3200"/>
                        <a:pt x="2409" y="3200"/>
                        <a:pt x="2409" y="3200"/>
                      </a:cubicBezTo>
                      <a:cubicBezTo>
                        <a:pt x="2473" y="3200"/>
                        <a:pt x="2530" y="3174"/>
                        <a:pt x="2572" y="3132"/>
                      </a:cubicBezTo>
                      <a:cubicBezTo>
                        <a:pt x="2614" y="3091"/>
                        <a:pt x="2639" y="3033"/>
                        <a:pt x="2639" y="2970"/>
                      </a:cubicBezTo>
                      <a:cubicBezTo>
                        <a:pt x="2639" y="683"/>
                        <a:pt x="2639" y="683"/>
                        <a:pt x="2639" y="683"/>
                      </a:cubicBezTo>
                      <a:cubicBezTo>
                        <a:pt x="2639" y="670"/>
                        <a:pt x="2634" y="658"/>
                        <a:pt x="2625" y="649"/>
                      </a:cubicBezTo>
                      <a:close/>
                      <a:moveTo>
                        <a:pt x="2544" y="2970"/>
                      </a:moveTo>
                      <a:cubicBezTo>
                        <a:pt x="2544" y="3007"/>
                        <a:pt x="2529" y="3041"/>
                        <a:pt x="2505" y="3065"/>
                      </a:cubicBezTo>
                      <a:cubicBezTo>
                        <a:pt x="2480" y="3090"/>
                        <a:pt x="2447" y="3105"/>
                        <a:pt x="2409" y="3105"/>
                      </a:cubicBezTo>
                      <a:cubicBezTo>
                        <a:pt x="370" y="3105"/>
                        <a:pt x="370" y="3105"/>
                        <a:pt x="370" y="3105"/>
                      </a:cubicBezTo>
                      <a:cubicBezTo>
                        <a:pt x="333" y="3105"/>
                        <a:pt x="299" y="3090"/>
                        <a:pt x="274" y="3065"/>
                      </a:cubicBezTo>
                      <a:cubicBezTo>
                        <a:pt x="250" y="3041"/>
                        <a:pt x="235" y="3007"/>
                        <a:pt x="235" y="2970"/>
                      </a:cubicBezTo>
                      <a:cubicBezTo>
                        <a:pt x="235" y="2564"/>
                        <a:pt x="235" y="2564"/>
                        <a:pt x="235" y="2564"/>
                      </a:cubicBezTo>
                      <a:cubicBezTo>
                        <a:pt x="485" y="2564"/>
                        <a:pt x="485" y="2564"/>
                        <a:pt x="485" y="2564"/>
                      </a:cubicBezTo>
                      <a:cubicBezTo>
                        <a:pt x="533" y="2564"/>
                        <a:pt x="572" y="2525"/>
                        <a:pt x="572" y="2477"/>
                      </a:cubicBezTo>
                      <a:cubicBezTo>
                        <a:pt x="572" y="2376"/>
                        <a:pt x="572" y="2376"/>
                        <a:pt x="572" y="2376"/>
                      </a:cubicBezTo>
                      <a:cubicBezTo>
                        <a:pt x="572" y="2328"/>
                        <a:pt x="533" y="2289"/>
                        <a:pt x="485" y="2289"/>
                      </a:cubicBezTo>
                      <a:cubicBezTo>
                        <a:pt x="235" y="2289"/>
                        <a:pt x="235" y="2289"/>
                        <a:pt x="235" y="2289"/>
                      </a:cubicBezTo>
                      <a:cubicBezTo>
                        <a:pt x="235" y="1737"/>
                        <a:pt x="235" y="1737"/>
                        <a:pt x="235" y="1737"/>
                      </a:cubicBezTo>
                      <a:cubicBezTo>
                        <a:pt x="485" y="1737"/>
                        <a:pt x="485" y="1737"/>
                        <a:pt x="485" y="1737"/>
                      </a:cubicBezTo>
                      <a:cubicBezTo>
                        <a:pt x="533" y="1737"/>
                        <a:pt x="572" y="1698"/>
                        <a:pt x="572" y="1650"/>
                      </a:cubicBezTo>
                      <a:cubicBezTo>
                        <a:pt x="572" y="1549"/>
                        <a:pt x="572" y="1549"/>
                        <a:pt x="572" y="1549"/>
                      </a:cubicBezTo>
                      <a:cubicBezTo>
                        <a:pt x="572" y="1501"/>
                        <a:pt x="533" y="1462"/>
                        <a:pt x="485" y="1462"/>
                      </a:cubicBezTo>
                      <a:cubicBezTo>
                        <a:pt x="235" y="1462"/>
                        <a:pt x="235" y="1462"/>
                        <a:pt x="235" y="1462"/>
                      </a:cubicBezTo>
                      <a:cubicBezTo>
                        <a:pt x="235" y="911"/>
                        <a:pt x="235" y="911"/>
                        <a:pt x="235" y="911"/>
                      </a:cubicBezTo>
                      <a:cubicBezTo>
                        <a:pt x="485" y="911"/>
                        <a:pt x="485" y="911"/>
                        <a:pt x="485" y="911"/>
                      </a:cubicBezTo>
                      <a:cubicBezTo>
                        <a:pt x="533" y="911"/>
                        <a:pt x="572" y="872"/>
                        <a:pt x="572" y="824"/>
                      </a:cubicBezTo>
                      <a:cubicBezTo>
                        <a:pt x="572" y="723"/>
                        <a:pt x="572" y="723"/>
                        <a:pt x="572" y="723"/>
                      </a:cubicBezTo>
                      <a:cubicBezTo>
                        <a:pt x="572" y="675"/>
                        <a:pt x="533" y="636"/>
                        <a:pt x="485" y="636"/>
                      </a:cubicBezTo>
                      <a:cubicBezTo>
                        <a:pt x="235" y="636"/>
                        <a:pt x="235" y="636"/>
                        <a:pt x="235" y="636"/>
                      </a:cubicBezTo>
                      <a:cubicBezTo>
                        <a:pt x="235" y="230"/>
                        <a:pt x="235" y="230"/>
                        <a:pt x="235" y="230"/>
                      </a:cubicBezTo>
                      <a:cubicBezTo>
                        <a:pt x="235" y="192"/>
                        <a:pt x="250" y="159"/>
                        <a:pt x="274" y="134"/>
                      </a:cubicBezTo>
                      <a:cubicBezTo>
                        <a:pt x="299" y="110"/>
                        <a:pt x="333" y="95"/>
                        <a:pt x="370" y="95"/>
                      </a:cubicBezTo>
                      <a:cubicBezTo>
                        <a:pt x="1937" y="95"/>
                        <a:pt x="1937" y="95"/>
                        <a:pt x="1937" y="95"/>
                      </a:cubicBezTo>
                      <a:cubicBezTo>
                        <a:pt x="1943" y="101"/>
                        <a:pt x="1943" y="101"/>
                        <a:pt x="1943" y="101"/>
                      </a:cubicBezTo>
                      <a:cubicBezTo>
                        <a:pt x="2544" y="702"/>
                        <a:pt x="2544" y="702"/>
                        <a:pt x="2544" y="702"/>
                      </a:cubicBezTo>
                      <a:lnTo>
                        <a:pt x="2544" y="29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BA29D467-4D79-D202-0CC5-23BE64A7D979}"/>
                    </a:ext>
                  </a:extLst>
                </p:cNvPr>
                <p:cNvSpPr>
                  <a:spLocks noEditPoints="1"/>
                </p:cNvSpPr>
                <p:nvPr/>
              </p:nvSpPr>
              <p:spPr bwMode="auto">
                <a:xfrm>
                  <a:off x="37474525" y="72747"/>
                  <a:ext cx="1463675" cy="1462088"/>
                </a:xfrm>
                <a:custGeom>
                  <a:avLst/>
                  <a:gdLst>
                    <a:gd name="T0" fmla="*/ 0 w 968"/>
                    <a:gd name="T1" fmla="*/ 484 h 967"/>
                    <a:gd name="T2" fmla="*/ 20 w 968"/>
                    <a:gd name="T3" fmla="*/ 618 h 967"/>
                    <a:gd name="T4" fmla="*/ 34 w 968"/>
                    <a:gd name="T5" fmla="*/ 661 h 967"/>
                    <a:gd name="T6" fmla="*/ 125 w 968"/>
                    <a:gd name="T7" fmla="*/ 807 h 967"/>
                    <a:gd name="T8" fmla="*/ 484 w 968"/>
                    <a:gd name="T9" fmla="*/ 967 h 967"/>
                    <a:gd name="T10" fmla="*/ 843 w 968"/>
                    <a:gd name="T11" fmla="*/ 807 h 967"/>
                    <a:gd name="T12" fmla="*/ 934 w 968"/>
                    <a:gd name="T13" fmla="*/ 661 h 967"/>
                    <a:gd name="T14" fmla="*/ 948 w 968"/>
                    <a:gd name="T15" fmla="*/ 618 h 967"/>
                    <a:gd name="T16" fmla="*/ 968 w 968"/>
                    <a:gd name="T17" fmla="*/ 484 h 967"/>
                    <a:gd name="T18" fmla="*/ 484 w 968"/>
                    <a:gd name="T19" fmla="*/ 0 h 967"/>
                    <a:gd name="T20" fmla="*/ 0 w 968"/>
                    <a:gd name="T21" fmla="*/ 484 h 967"/>
                    <a:gd name="T22" fmla="*/ 556 w 968"/>
                    <a:gd name="T23" fmla="*/ 761 h 967"/>
                    <a:gd name="T24" fmla="*/ 545 w 968"/>
                    <a:gd name="T25" fmla="*/ 798 h 967"/>
                    <a:gd name="T26" fmla="*/ 484 w 968"/>
                    <a:gd name="T27" fmla="*/ 833 h 967"/>
                    <a:gd name="T28" fmla="*/ 422 w 968"/>
                    <a:gd name="T29" fmla="*/ 798 h 967"/>
                    <a:gd name="T30" fmla="*/ 412 w 968"/>
                    <a:gd name="T31" fmla="*/ 761 h 967"/>
                    <a:gd name="T32" fmla="*/ 412 w 968"/>
                    <a:gd name="T33" fmla="*/ 442 h 967"/>
                    <a:gd name="T34" fmla="*/ 484 w 968"/>
                    <a:gd name="T35" fmla="*/ 370 h 967"/>
                    <a:gd name="T36" fmla="*/ 556 w 968"/>
                    <a:gd name="T37" fmla="*/ 442 h 967"/>
                    <a:gd name="T38" fmla="*/ 556 w 968"/>
                    <a:gd name="T39" fmla="*/ 761 h 967"/>
                    <a:gd name="T40" fmla="*/ 574 w 968"/>
                    <a:gd name="T41" fmla="*/ 225 h 967"/>
                    <a:gd name="T42" fmla="*/ 484 w 968"/>
                    <a:gd name="T43" fmla="*/ 315 h 967"/>
                    <a:gd name="T44" fmla="*/ 394 w 968"/>
                    <a:gd name="T45" fmla="*/ 225 h 967"/>
                    <a:gd name="T46" fmla="*/ 484 w 968"/>
                    <a:gd name="T47" fmla="*/ 134 h 967"/>
                    <a:gd name="T48" fmla="*/ 574 w 968"/>
                    <a:gd name="T49" fmla="*/ 22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8" h="967">
                      <a:moveTo>
                        <a:pt x="0" y="484"/>
                      </a:moveTo>
                      <a:cubicBezTo>
                        <a:pt x="0" y="529"/>
                        <a:pt x="7" y="574"/>
                        <a:pt x="20" y="618"/>
                      </a:cubicBezTo>
                      <a:cubicBezTo>
                        <a:pt x="24" y="632"/>
                        <a:pt x="29" y="647"/>
                        <a:pt x="34" y="661"/>
                      </a:cubicBezTo>
                      <a:cubicBezTo>
                        <a:pt x="55" y="714"/>
                        <a:pt x="86" y="764"/>
                        <a:pt x="125" y="807"/>
                      </a:cubicBezTo>
                      <a:cubicBezTo>
                        <a:pt x="217" y="909"/>
                        <a:pt x="348" y="967"/>
                        <a:pt x="484" y="967"/>
                      </a:cubicBezTo>
                      <a:cubicBezTo>
                        <a:pt x="620" y="967"/>
                        <a:pt x="751" y="909"/>
                        <a:pt x="843" y="807"/>
                      </a:cubicBezTo>
                      <a:cubicBezTo>
                        <a:pt x="882" y="764"/>
                        <a:pt x="912" y="715"/>
                        <a:pt x="934" y="661"/>
                      </a:cubicBezTo>
                      <a:cubicBezTo>
                        <a:pt x="939" y="647"/>
                        <a:pt x="944" y="632"/>
                        <a:pt x="948" y="618"/>
                      </a:cubicBezTo>
                      <a:cubicBezTo>
                        <a:pt x="961" y="574"/>
                        <a:pt x="968" y="529"/>
                        <a:pt x="968" y="484"/>
                      </a:cubicBezTo>
                      <a:cubicBezTo>
                        <a:pt x="968" y="217"/>
                        <a:pt x="751" y="0"/>
                        <a:pt x="484" y="0"/>
                      </a:cubicBezTo>
                      <a:cubicBezTo>
                        <a:pt x="217" y="0"/>
                        <a:pt x="0" y="217"/>
                        <a:pt x="0" y="484"/>
                      </a:cubicBezTo>
                      <a:close/>
                      <a:moveTo>
                        <a:pt x="556" y="761"/>
                      </a:moveTo>
                      <a:cubicBezTo>
                        <a:pt x="556" y="775"/>
                        <a:pt x="552" y="787"/>
                        <a:pt x="545" y="798"/>
                      </a:cubicBezTo>
                      <a:cubicBezTo>
                        <a:pt x="533" y="819"/>
                        <a:pt x="510" y="833"/>
                        <a:pt x="484" y="833"/>
                      </a:cubicBezTo>
                      <a:cubicBezTo>
                        <a:pt x="458" y="833"/>
                        <a:pt x="435" y="819"/>
                        <a:pt x="422" y="798"/>
                      </a:cubicBezTo>
                      <a:cubicBezTo>
                        <a:pt x="416" y="787"/>
                        <a:pt x="412" y="775"/>
                        <a:pt x="412" y="761"/>
                      </a:cubicBezTo>
                      <a:cubicBezTo>
                        <a:pt x="412" y="442"/>
                        <a:pt x="412" y="442"/>
                        <a:pt x="412" y="442"/>
                      </a:cubicBezTo>
                      <a:cubicBezTo>
                        <a:pt x="412" y="402"/>
                        <a:pt x="444" y="370"/>
                        <a:pt x="484" y="370"/>
                      </a:cubicBezTo>
                      <a:cubicBezTo>
                        <a:pt x="524" y="370"/>
                        <a:pt x="556" y="402"/>
                        <a:pt x="556" y="442"/>
                      </a:cubicBezTo>
                      <a:lnTo>
                        <a:pt x="556" y="761"/>
                      </a:lnTo>
                      <a:close/>
                      <a:moveTo>
                        <a:pt x="574" y="225"/>
                      </a:moveTo>
                      <a:cubicBezTo>
                        <a:pt x="574" y="274"/>
                        <a:pt x="534" y="315"/>
                        <a:pt x="484" y="315"/>
                      </a:cubicBezTo>
                      <a:cubicBezTo>
                        <a:pt x="434" y="315"/>
                        <a:pt x="394" y="274"/>
                        <a:pt x="394" y="225"/>
                      </a:cubicBezTo>
                      <a:cubicBezTo>
                        <a:pt x="394" y="175"/>
                        <a:pt x="434" y="134"/>
                        <a:pt x="484" y="134"/>
                      </a:cubicBezTo>
                      <a:cubicBezTo>
                        <a:pt x="534" y="134"/>
                        <a:pt x="574" y="175"/>
                        <a:pt x="574"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D5B85AFD-1C70-BD55-8E6F-62E5D8EB5416}"/>
                    </a:ext>
                  </a:extLst>
                </p:cNvPr>
                <p:cNvSpPr>
                  <a:spLocks noEditPoints="1"/>
                </p:cNvSpPr>
                <p:nvPr/>
              </p:nvSpPr>
              <p:spPr bwMode="auto">
                <a:xfrm>
                  <a:off x="36847463" y="-1351241"/>
                  <a:ext cx="2714625" cy="4311650"/>
                </a:xfrm>
                <a:custGeom>
                  <a:avLst/>
                  <a:gdLst>
                    <a:gd name="T0" fmla="*/ 1201 w 1795"/>
                    <a:gd name="T1" fmla="*/ 425 h 2852"/>
                    <a:gd name="T2" fmla="*/ 1201 w 1795"/>
                    <a:gd name="T3" fmla="*/ 0 h 2852"/>
                    <a:gd name="T4" fmla="*/ 56 w 1795"/>
                    <a:gd name="T5" fmla="*/ 0 h 2852"/>
                    <a:gd name="T6" fmla="*/ 0 w 1795"/>
                    <a:gd name="T7" fmla="*/ 56 h 2852"/>
                    <a:gd name="T8" fmla="*/ 0 w 1795"/>
                    <a:gd name="T9" fmla="*/ 2796 h 2852"/>
                    <a:gd name="T10" fmla="*/ 56 w 1795"/>
                    <a:gd name="T11" fmla="*/ 2852 h 2852"/>
                    <a:gd name="T12" fmla="*/ 1739 w 1795"/>
                    <a:gd name="T13" fmla="*/ 2852 h 2852"/>
                    <a:gd name="T14" fmla="*/ 1795 w 1795"/>
                    <a:gd name="T15" fmla="*/ 2796 h 2852"/>
                    <a:gd name="T16" fmla="*/ 1795 w 1795"/>
                    <a:gd name="T17" fmla="*/ 595 h 2852"/>
                    <a:gd name="T18" fmla="*/ 1370 w 1795"/>
                    <a:gd name="T19" fmla="*/ 595 h 2852"/>
                    <a:gd name="T20" fmla="*/ 1201 w 1795"/>
                    <a:gd name="T21" fmla="*/ 425 h 2852"/>
                    <a:gd name="T22" fmla="*/ 1489 w 1795"/>
                    <a:gd name="T23" fmla="*/ 1426 h 2852"/>
                    <a:gd name="T24" fmla="*/ 1476 w 1795"/>
                    <a:gd name="T25" fmla="*/ 1553 h 2852"/>
                    <a:gd name="T26" fmla="*/ 1465 w 1795"/>
                    <a:gd name="T27" fmla="*/ 1594 h 2852"/>
                    <a:gd name="T28" fmla="*/ 1403 w 1795"/>
                    <a:gd name="T29" fmla="*/ 1733 h 2852"/>
                    <a:gd name="T30" fmla="*/ 898 w 1795"/>
                    <a:gd name="T31" fmla="*/ 2017 h 2852"/>
                    <a:gd name="T32" fmla="*/ 393 w 1795"/>
                    <a:gd name="T33" fmla="*/ 1733 h 2852"/>
                    <a:gd name="T34" fmla="*/ 331 w 1795"/>
                    <a:gd name="T35" fmla="*/ 1594 h 2852"/>
                    <a:gd name="T36" fmla="*/ 321 w 1795"/>
                    <a:gd name="T37" fmla="*/ 1553 h 2852"/>
                    <a:gd name="T38" fmla="*/ 306 w 1795"/>
                    <a:gd name="T39" fmla="*/ 1426 h 2852"/>
                    <a:gd name="T40" fmla="*/ 898 w 1795"/>
                    <a:gd name="T41" fmla="*/ 835 h 2852"/>
                    <a:gd name="T42" fmla="*/ 1489 w 1795"/>
                    <a:gd name="T43" fmla="*/ 1426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5" h="2852">
                      <a:moveTo>
                        <a:pt x="1201" y="425"/>
                      </a:moveTo>
                      <a:cubicBezTo>
                        <a:pt x="1201" y="0"/>
                        <a:pt x="1201" y="0"/>
                        <a:pt x="1201" y="0"/>
                      </a:cubicBezTo>
                      <a:cubicBezTo>
                        <a:pt x="56" y="0"/>
                        <a:pt x="56" y="0"/>
                        <a:pt x="56" y="0"/>
                      </a:cubicBezTo>
                      <a:cubicBezTo>
                        <a:pt x="25" y="0"/>
                        <a:pt x="0" y="25"/>
                        <a:pt x="0" y="56"/>
                      </a:cubicBezTo>
                      <a:cubicBezTo>
                        <a:pt x="0" y="2796"/>
                        <a:pt x="0" y="2796"/>
                        <a:pt x="0" y="2796"/>
                      </a:cubicBezTo>
                      <a:cubicBezTo>
                        <a:pt x="0" y="2827"/>
                        <a:pt x="25" y="2852"/>
                        <a:pt x="56" y="2852"/>
                      </a:cubicBezTo>
                      <a:cubicBezTo>
                        <a:pt x="1739" y="2852"/>
                        <a:pt x="1739" y="2852"/>
                        <a:pt x="1739" y="2852"/>
                      </a:cubicBezTo>
                      <a:cubicBezTo>
                        <a:pt x="1770" y="2852"/>
                        <a:pt x="1795" y="2827"/>
                        <a:pt x="1795" y="2796"/>
                      </a:cubicBezTo>
                      <a:cubicBezTo>
                        <a:pt x="1795" y="595"/>
                        <a:pt x="1795" y="595"/>
                        <a:pt x="1795" y="595"/>
                      </a:cubicBezTo>
                      <a:cubicBezTo>
                        <a:pt x="1370" y="595"/>
                        <a:pt x="1370" y="595"/>
                        <a:pt x="1370" y="595"/>
                      </a:cubicBezTo>
                      <a:cubicBezTo>
                        <a:pt x="1277" y="595"/>
                        <a:pt x="1201" y="518"/>
                        <a:pt x="1201" y="425"/>
                      </a:cubicBezTo>
                      <a:close/>
                      <a:moveTo>
                        <a:pt x="1489" y="1426"/>
                      </a:moveTo>
                      <a:cubicBezTo>
                        <a:pt x="1489" y="1469"/>
                        <a:pt x="1485" y="1512"/>
                        <a:pt x="1476" y="1553"/>
                      </a:cubicBezTo>
                      <a:cubicBezTo>
                        <a:pt x="1472" y="1567"/>
                        <a:pt x="1469" y="1580"/>
                        <a:pt x="1465" y="1594"/>
                      </a:cubicBezTo>
                      <a:cubicBezTo>
                        <a:pt x="1451" y="1643"/>
                        <a:pt x="1430" y="1689"/>
                        <a:pt x="1403" y="1733"/>
                      </a:cubicBezTo>
                      <a:cubicBezTo>
                        <a:pt x="1295" y="1911"/>
                        <a:pt x="1106" y="2017"/>
                        <a:pt x="898" y="2017"/>
                      </a:cubicBezTo>
                      <a:cubicBezTo>
                        <a:pt x="690" y="2017"/>
                        <a:pt x="501" y="1911"/>
                        <a:pt x="393" y="1733"/>
                      </a:cubicBezTo>
                      <a:cubicBezTo>
                        <a:pt x="366" y="1690"/>
                        <a:pt x="345" y="1643"/>
                        <a:pt x="331" y="1594"/>
                      </a:cubicBezTo>
                      <a:cubicBezTo>
                        <a:pt x="327" y="1580"/>
                        <a:pt x="324" y="1567"/>
                        <a:pt x="321" y="1553"/>
                      </a:cubicBezTo>
                      <a:cubicBezTo>
                        <a:pt x="311" y="1511"/>
                        <a:pt x="306" y="1468"/>
                        <a:pt x="306" y="1426"/>
                      </a:cubicBezTo>
                      <a:cubicBezTo>
                        <a:pt x="306" y="1100"/>
                        <a:pt x="572" y="835"/>
                        <a:pt x="898" y="835"/>
                      </a:cubicBezTo>
                      <a:cubicBezTo>
                        <a:pt x="1224" y="835"/>
                        <a:pt x="1489" y="1100"/>
                        <a:pt x="1489"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BA64C861-37F2-7894-2245-01B7EFA5E27B}"/>
                  </a:ext>
                </a:extLst>
              </p:cNvPr>
              <p:cNvGrpSpPr>
                <a:grpSpLocks noChangeAspect="1"/>
              </p:cNvGrpSpPr>
              <p:nvPr/>
            </p:nvGrpSpPr>
            <p:grpSpPr>
              <a:xfrm>
                <a:off x="444844" y="4565212"/>
                <a:ext cx="365760" cy="636185"/>
                <a:chOff x="6447028" y="1182514"/>
                <a:chExt cx="447711" cy="778727"/>
              </a:xfrm>
              <a:effectLst>
                <a:outerShdw blurRad="50800" dist="38100" dir="2700000" algn="tl" rotWithShape="0">
                  <a:prstClr val="black">
                    <a:alpha val="40000"/>
                  </a:prstClr>
                </a:outerShdw>
              </a:effectLst>
            </p:grpSpPr>
            <p:grpSp>
              <p:nvGrpSpPr>
                <p:cNvPr id="11" name="Graphic 58">
                  <a:extLst>
                    <a:ext uri="{FF2B5EF4-FFF2-40B4-BE49-F238E27FC236}">
                      <a16:creationId xmlns:a16="http://schemas.microsoft.com/office/drawing/2014/main" id="{BF1FE826-4244-3679-E542-180C08F0D7AC}"/>
                    </a:ext>
                  </a:extLst>
                </p:cNvPr>
                <p:cNvGrpSpPr/>
                <p:nvPr/>
              </p:nvGrpSpPr>
              <p:grpSpPr>
                <a:xfrm>
                  <a:off x="6747376" y="1492004"/>
                  <a:ext cx="44637" cy="90601"/>
                  <a:chOff x="3475568" y="1427993"/>
                  <a:chExt cx="44637" cy="90601"/>
                </a:xfrm>
                <a:solidFill>
                  <a:srgbClr val="EF414A"/>
                </a:solidFill>
              </p:grpSpPr>
              <p:sp>
                <p:nvSpPr>
                  <p:cNvPr id="19" name="Freeform: Shape 18">
                    <a:extLst>
                      <a:ext uri="{FF2B5EF4-FFF2-40B4-BE49-F238E27FC236}">
                        <a16:creationId xmlns:a16="http://schemas.microsoft.com/office/drawing/2014/main" id="{6D20CACF-636E-F14E-6B70-7148270669E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E291BEA-F494-9CA4-3993-8917A0B91CC5}"/>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16" name="Graphic 58">
                  <a:extLst>
                    <a:ext uri="{FF2B5EF4-FFF2-40B4-BE49-F238E27FC236}">
                      <a16:creationId xmlns:a16="http://schemas.microsoft.com/office/drawing/2014/main" id="{6565F109-8178-5FD5-3627-004E9D2A83E5}"/>
                    </a:ext>
                  </a:extLst>
                </p:cNvPr>
                <p:cNvGrpSpPr/>
                <p:nvPr/>
              </p:nvGrpSpPr>
              <p:grpSpPr>
                <a:xfrm>
                  <a:off x="6447028" y="1182514"/>
                  <a:ext cx="447711" cy="778727"/>
                  <a:chOff x="3153789" y="1213623"/>
                  <a:chExt cx="447711" cy="778727"/>
                </a:xfrm>
                <a:solidFill>
                  <a:srgbClr val="EF414A"/>
                </a:solidFill>
              </p:grpSpPr>
              <p:sp>
                <p:nvSpPr>
                  <p:cNvPr id="17" name="Freeform: Shape 16">
                    <a:extLst>
                      <a:ext uri="{FF2B5EF4-FFF2-40B4-BE49-F238E27FC236}">
                        <a16:creationId xmlns:a16="http://schemas.microsoft.com/office/drawing/2014/main" id="{A805D82B-A751-EF8F-FB2D-4B13EF63BCCF}"/>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A095364-008A-A3A8-0EF1-2A8AD1E8F8BF}"/>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grpSp>
      </p:grpSp>
      <p:grpSp>
        <p:nvGrpSpPr>
          <p:cNvPr id="22" name="Group 21">
            <a:extLst>
              <a:ext uri="{FF2B5EF4-FFF2-40B4-BE49-F238E27FC236}">
                <a16:creationId xmlns:a16="http://schemas.microsoft.com/office/drawing/2014/main" id="{4EF1BA57-9EAF-4124-A2B9-5BDAC056C5B1}"/>
              </a:ext>
            </a:extLst>
          </p:cNvPr>
          <p:cNvGrpSpPr/>
          <p:nvPr/>
        </p:nvGrpSpPr>
        <p:grpSpPr>
          <a:xfrm>
            <a:off x="5844485" y="2910533"/>
            <a:ext cx="6118916" cy="1383853"/>
            <a:chOff x="5844485" y="5244087"/>
            <a:chExt cx="6118916" cy="1383853"/>
          </a:xfrm>
        </p:grpSpPr>
        <p:sp>
          <p:nvSpPr>
            <p:cNvPr id="5" name="Rectangle 4">
              <a:extLst>
                <a:ext uri="{FF2B5EF4-FFF2-40B4-BE49-F238E27FC236}">
                  <a16:creationId xmlns:a16="http://schemas.microsoft.com/office/drawing/2014/main" id="{784D0AE1-502D-8324-6309-2E6854D8A09C}"/>
                </a:ext>
              </a:extLst>
            </p:cNvPr>
            <p:cNvSpPr/>
            <p:nvPr/>
          </p:nvSpPr>
          <p:spPr>
            <a:xfrm>
              <a:off x="5844485" y="5244087"/>
              <a:ext cx="6118916" cy="1383853"/>
            </a:xfrm>
            <a:prstGeom prst="rect">
              <a:avLst/>
            </a:prstGeom>
            <a:noFill/>
            <a:ln w="12700">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C35FD7-2075-FEE0-B862-107CFEF8E932}"/>
                </a:ext>
              </a:extLst>
            </p:cNvPr>
            <p:cNvSpPr txBox="1"/>
            <p:nvPr/>
          </p:nvSpPr>
          <p:spPr>
            <a:xfrm>
              <a:off x="5948575" y="5382015"/>
              <a:ext cx="5707842" cy="1107996"/>
            </a:xfrm>
            <a:prstGeom prst="rect">
              <a:avLst/>
            </a:prstGeom>
            <a:noFill/>
          </p:spPr>
          <p:txBody>
            <a:bodyPr wrap="square">
              <a:spAutoFit/>
            </a:bodyPr>
            <a:lstStyle/>
            <a:p>
              <a:pPr rtl="0"/>
              <a:r>
                <a:rPr lang="en-US" sz="2200" dirty="0">
                  <a:latin typeface="Atkinson Hyperlegible" pitchFamily="2" charset="0"/>
                </a:rPr>
                <a:t>Adaptation usually happens at national level by Ministry of Health - all partners should be mandated to use the same version. </a:t>
              </a:r>
            </a:p>
          </p:txBody>
        </p:sp>
      </p:grpSp>
      <p:pic>
        <p:nvPicPr>
          <p:cNvPr id="3" name="08">
            <a:hlinkClick r:id="" action="ppaction://media"/>
            <a:extLst>
              <a:ext uri="{FF2B5EF4-FFF2-40B4-BE49-F238E27FC236}">
                <a16:creationId xmlns:a16="http://schemas.microsoft.com/office/drawing/2014/main" id="{323C1B27-CAB8-828A-BC22-DCAB69D37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589" y="6858000"/>
            <a:ext cx="609600" cy="609600"/>
          </a:xfrm>
          <a:prstGeom prst="rect">
            <a:avLst/>
          </a:prstGeom>
        </p:spPr>
      </p:pic>
    </p:spTree>
    <p:extLst>
      <p:ext uri="{BB962C8B-B14F-4D97-AF65-F5344CB8AC3E}">
        <p14:creationId xmlns:p14="http://schemas.microsoft.com/office/powerpoint/2010/main" val="3543549080"/>
      </p:ext>
    </p:extLst>
  </p:cSld>
  <p:clrMapOvr>
    <a:masterClrMapping/>
  </p:clrMapOvr>
  <mc:AlternateContent xmlns:mc="http://schemas.openxmlformats.org/markup-compatibility/2006" xmlns:p14="http://schemas.microsoft.com/office/powerpoint/2010/main">
    <mc:Choice Requires="p14">
      <p:transition spd="slow" p14:dur="2000" advClick="0" advTm="30790"/>
    </mc:Choice>
    <mc:Fallback xmlns="">
      <p:transition spd="slow" advClick="0" advTm="3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792"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4395</TotalTime>
  <Words>3095</Words>
  <Application>Microsoft Office PowerPoint</Application>
  <PresentationFormat>Widescreen</PresentationFormat>
  <Paragraphs>227</Paragraphs>
  <Slides>18</Slides>
  <Notes>18</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ARONOVA, Daria</cp:lastModifiedBy>
  <cp:revision>547</cp:revision>
  <dcterms:created xsi:type="dcterms:W3CDTF">2024-04-08T04:34:43Z</dcterms:created>
  <dcterms:modified xsi:type="dcterms:W3CDTF">2025-02-13T08:30:42Z</dcterms:modified>
</cp:coreProperties>
</file>